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Roboto Slab"/>
      <p:regular r:id="rId60"/>
      <p:bold r:id="rId61"/>
    </p:embeddedFont>
    <p:embeddedFont>
      <p:font typeface="Robot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6F23BC1-9FAC-445F-B7F4-697D1A83065D}">
  <a:tblStyle styleId="{76F23BC1-9FAC-445F-B7F4-697D1A8306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regular.fntdata"/><Relationship Id="rId61" Type="http://schemas.openxmlformats.org/officeDocument/2006/relationships/font" Target="fonts/RobotoSlab-bold.fntdata"/><Relationship Id="rId20" Type="http://schemas.openxmlformats.org/officeDocument/2006/relationships/slide" Target="slides/slide15.xml"/><Relationship Id="rId64" Type="http://schemas.openxmlformats.org/officeDocument/2006/relationships/font" Target="fonts/Roboto-italic.fntdata"/><Relationship Id="rId63" Type="http://schemas.openxmlformats.org/officeDocument/2006/relationships/font" Target="fonts/Robo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Slab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802dd46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802dd46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802dd46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802dd46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802dd46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802dd46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802dd46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802dd46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802dd46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802dd46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802dd46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6802dd46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802dd46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6802dd46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802dd46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802dd46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802dd46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6802dd46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802dd46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6802dd46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802dd46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802dd46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6802dd465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6802dd465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802dd465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802dd46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6802dd465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6802dd465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88ce82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688ce82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88ce82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88ce82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688ce82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688ce82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688ce82f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688ce82f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688ce82f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688ce82f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688ce82f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688ce82f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688ce82f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688ce82f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802dd46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802dd46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688ce82f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688ce82f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688ce82f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688ce82f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688ce82f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688ce82f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688ce82f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688ce82f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8ce82f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88ce82f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688ce82f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688ce82f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688ce82f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688ce82f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688ce82f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688ce82f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688ce82f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688ce82f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688ce82f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688ce82f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802dd46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802dd46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688ce82f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688ce82f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688ce82f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688ce82f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688ce82f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688ce82f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688ce82f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688ce82f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688ce82f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688ce82f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688ce82f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688ce82f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688ce82f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688ce82f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688ce82f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688ce82f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688ce82f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688ce82f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688ce82f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688ce82f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802dd46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802dd46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688ce82f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688ce82f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88ce82f9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88ce82f9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88ce82f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88ce82f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688ce82f9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688ce82f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688ce82f9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688ce82f9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802dd46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802dd46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802dd46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802dd46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802dd46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802dd46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802dd46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802dd46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mozilla.org/en-US/docs/Learn/CSS/Introduction_to_CSS/Cascade_and_inheritance" TargetMode="External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w3schools.com/cssref/css_units.asp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w3schools.com/cssref/css_colors.asp" TargetMode="External"/><Relationship Id="rId4" Type="http://schemas.openxmlformats.org/officeDocument/2006/relationships/hyperlink" Target="http://www.w3schools.com/cssref/css_colors_legal.asp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hyperlink" Target="http://www.w3schools.com/colors/colors_picker.asp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w3schools.com/cssref/pr_font_font-size.asp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w3schools.com/css/css_border.asp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www.w3schools.com/cssref/pr_list-style-type.asp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patorjk.com/gradient-image-generator/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www.w3schools.com/cssref/css_websafe_fonts.asp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about:blan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a las Hojas de Estilo (CSS)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de Aplicaciones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básica de CSS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87900" y="14136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Reglas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352675" y="2020300"/>
            <a:ext cx="85635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Definen un conjunto de estilos que se aplicarán a un elemento o grupo de ellos definido por uno o más </a:t>
            </a: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selectores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Modifican una serie de </a:t>
            </a: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propiedades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 esos elementos asignándoles valores específicos.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Resultado de imagen"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850" y="3300650"/>
            <a:ext cx="1842850" cy="18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básica de CSS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87900" y="14136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Selectores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428875" y="1944100"/>
            <a:ext cx="85077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Son textos o identificadores usados para hacer referencia a un elemento o grupo de elementos.Los principales selectores son los siguientes: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Tag name: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 el nombre de un tag, se usa para hacer referencia a todos los elementos de ese tag en el documento.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Cualquier tag puede usarse, incluso el body.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usa escribiendo solamente el nombre del tag de HTML.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Ejemplos: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span, p, a, div, h1, form, etc.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básica de CSS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87900" y="13374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Selectores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352675" y="1867900"/>
            <a:ext cx="8507700" cy="31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Clase: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define el nombre de una clase que puede asignarse a múltiples elementos que tienen propiedades en común sin importar si no son del mismo tipo (similar a la POO).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escribe colocando un punto (.) seguido del nombre de la clase.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Para relacionarlo con un elemento en HTML se tienen que utilizar el atributo </a:t>
            </a: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 elemento puede tener más de una clase asociada. Las clases se escriben separadas por espacios.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400"/>
              <a:buFont typeface="Roboto"/>
              <a:buChar char="■"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&lt;p </a:t>
            </a: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class=”left underlined”</a:t>
            </a: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 texto</a:t>
            </a: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&lt;/p&gt;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Ejemplos: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.underlined, .left, .mi_clase, etc.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básica de CSS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87900" y="14136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Selectores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52675" y="2020300"/>
            <a:ext cx="85077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ID</a:t>
            </a: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define un identificador que puede asociarse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únicamente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 un elemento del documento.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escribe colocando un símbolo de gato/almohadilla/hash/numeral (#) seguido del identificador.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Para relacionarlo con un elemento en HTML se tienen que utilizar el atributo </a:t>
            </a: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id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400"/>
              <a:buFont typeface="Roboto"/>
              <a:buChar char="■"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&lt;div </a:t>
            </a: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id=”datos_personales”</a:t>
            </a: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Contenido del div…</a:t>
            </a: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&lt;/div&gt;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Ejemplos: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#datos_personales, #header, #mi_id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etc.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básica de CSS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235500" y="14136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Propiedades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200275" y="2020300"/>
            <a:ext cx="88521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Son características particulares los elementos relacionadas con la forma en que se visualizan en el navegador.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Existe un conjunto limitado de valores que pueden asignarse a una propiedad.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Algunas propiedades aceptan valores compuestos.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Una propiedad solo puede tener asignado un valor en un momento del tiempo.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valor de una propiedad puede cambiar a lo largo de la ejecución.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Ejemplos: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text-decoration, font-weight, text-align, border, etc.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básica de CSS</a:t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441025" y="2036475"/>
            <a:ext cx="3702600" cy="122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#datos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font-weight: bold;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text-decoration: underline;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4660500" y="2180775"/>
            <a:ext cx="41127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Regla simple. Asigna un conjunto de estilos a los elementos definidos con el tag </a:t>
            </a:r>
            <a:r>
              <a:rPr b="1" lang="en" sz="1800">
                <a:solidFill>
                  <a:srgbClr val="FFFFFF"/>
                </a:solidFill>
              </a:rPr>
              <a:t>span</a:t>
            </a:r>
            <a:r>
              <a:rPr lang="en" sz="1800">
                <a:solidFill>
                  <a:srgbClr val="FFFFFF"/>
                </a:solidFill>
              </a:rPr>
              <a:t>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494775" y="2118950"/>
            <a:ext cx="793800" cy="29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1144525" y="1533775"/>
            <a:ext cx="17004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Selector de tipo </a:t>
            </a:r>
            <a:r>
              <a:rPr b="1" lang="en">
                <a:solidFill>
                  <a:srgbClr val="F9CB9C"/>
                </a:solidFill>
              </a:rPr>
              <a:t>ID</a:t>
            </a:r>
            <a:endParaRPr b="1">
              <a:solidFill>
                <a:srgbClr val="F9CB9C"/>
              </a:solidFill>
            </a:endParaRPr>
          </a:p>
        </p:txBody>
      </p:sp>
      <p:cxnSp>
        <p:nvCxnSpPr>
          <p:cNvPr id="162" name="Google Shape;162;p27"/>
          <p:cNvCxnSpPr>
            <a:stCxn id="160" idx="0"/>
            <a:endCxn id="161" idx="1"/>
          </p:cNvCxnSpPr>
          <p:nvPr/>
        </p:nvCxnSpPr>
        <p:spPr>
          <a:xfrm rot="-5400000">
            <a:off x="800175" y="1774550"/>
            <a:ext cx="435900" cy="2529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3" name="Google Shape;163;p27"/>
          <p:cNvSpPr/>
          <p:nvPr/>
        </p:nvSpPr>
        <p:spPr>
          <a:xfrm>
            <a:off x="951975" y="2417750"/>
            <a:ext cx="3088500" cy="49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 txBox="1"/>
          <p:nvPr/>
        </p:nvSpPr>
        <p:spPr>
          <a:xfrm>
            <a:off x="2973325" y="3514975"/>
            <a:ext cx="2522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Asignación de propiedades.</a:t>
            </a:r>
            <a:endParaRPr b="1">
              <a:solidFill>
                <a:srgbClr val="F9CB9C"/>
              </a:solidFill>
            </a:endParaRPr>
          </a:p>
        </p:txBody>
      </p:sp>
      <p:cxnSp>
        <p:nvCxnSpPr>
          <p:cNvPr id="165" name="Google Shape;165;p27"/>
          <p:cNvCxnSpPr>
            <a:stCxn id="163" idx="2"/>
            <a:endCxn id="164" idx="1"/>
          </p:cNvCxnSpPr>
          <p:nvPr/>
        </p:nvCxnSpPr>
        <p:spPr>
          <a:xfrm flipH="1" rot="-5400000">
            <a:off x="2360025" y="3051050"/>
            <a:ext cx="749400" cy="4770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6" name="Google Shape;166;p27"/>
          <p:cNvSpPr/>
          <p:nvPr/>
        </p:nvSpPr>
        <p:spPr>
          <a:xfrm>
            <a:off x="1409175" y="2118950"/>
            <a:ext cx="231600" cy="29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/>
          <p:nvPr/>
        </p:nvSpPr>
        <p:spPr>
          <a:xfrm>
            <a:off x="494775" y="2957150"/>
            <a:ext cx="231600" cy="29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915925" y="4048375"/>
            <a:ext cx="2522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Las llaves indican el inicio y fin de una regla.</a:t>
            </a:r>
            <a:endParaRPr b="1">
              <a:solidFill>
                <a:srgbClr val="F9CB9C"/>
              </a:solidFill>
            </a:endParaRPr>
          </a:p>
        </p:txBody>
      </p:sp>
      <p:cxnSp>
        <p:nvCxnSpPr>
          <p:cNvPr id="169" name="Google Shape;169;p27"/>
          <p:cNvCxnSpPr>
            <a:stCxn id="167" idx="2"/>
            <a:endCxn id="168" idx="1"/>
          </p:cNvCxnSpPr>
          <p:nvPr/>
        </p:nvCxnSpPr>
        <p:spPr>
          <a:xfrm flipH="1" rot="-5400000">
            <a:off x="222825" y="3643700"/>
            <a:ext cx="1080900" cy="3054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básica de CSS</a:t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364825" y="1807875"/>
            <a:ext cx="2758500" cy="122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.encabezado h1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font-size: 150%;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color: #07F54A;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3298425" y="1875975"/>
            <a:ext cx="56898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Regla anidada. Los selectores van separados por espacios e indican que el de la derecha se encuentra dentro de los de la izquierda.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418575" y="1890350"/>
            <a:ext cx="1669800" cy="29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/>
        </p:nvSpPr>
        <p:spPr>
          <a:xfrm>
            <a:off x="1525525" y="1305175"/>
            <a:ext cx="38565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Selectores anidados de tipo </a:t>
            </a:r>
            <a:r>
              <a:rPr b="1" lang="en">
                <a:solidFill>
                  <a:srgbClr val="F9CB9C"/>
                </a:solidFill>
              </a:rPr>
              <a:t>clase </a:t>
            </a:r>
            <a:r>
              <a:rPr lang="en">
                <a:solidFill>
                  <a:srgbClr val="F9CB9C"/>
                </a:solidFill>
              </a:rPr>
              <a:t>y </a:t>
            </a:r>
            <a:r>
              <a:rPr b="1" lang="en">
                <a:solidFill>
                  <a:srgbClr val="F9CB9C"/>
                </a:solidFill>
              </a:rPr>
              <a:t>tag name </a:t>
            </a:r>
            <a:endParaRPr>
              <a:solidFill>
                <a:srgbClr val="F9CB9C"/>
              </a:solidFill>
            </a:endParaRPr>
          </a:p>
        </p:txBody>
      </p:sp>
      <p:cxnSp>
        <p:nvCxnSpPr>
          <p:cNvPr id="179" name="Google Shape;179;p28"/>
          <p:cNvCxnSpPr>
            <a:stCxn id="177" idx="0"/>
            <a:endCxn id="178" idx="1"/>
          </p:cNvCxnSpPr>
          <p:nvPr/>
        </p:nvCxnSpPr>
        <p:spPr>
          <a:xfrm rot="-5400000">
            <a:off x="1171575" y="1536350"/>
            <a:ext cx="435900" cy="2721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0" name="Google Shape;180;p28"/>
          <p:cNvSpPr txBox="1"/>
          <p:nvPr/>
        </p:nvSpPr>
        <p:spPr>
          <a:xfrm>
            <a:off x="364825" y="3391200"/>
            <a:ext cx="2758500" cy="153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.encabezado h1,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.pie h1 {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font-size: 150%;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color: #07F54A;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3298425" y="3780975"/>
            <a:ext cx="56898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Regla múltiple. Los conjuntos de elementos se ponen separados por comas. Indica que ambos conjuntos seguirán la regla definida.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3477725" y="3133975"/>
            <a:ext cx="55044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9CB9C"/>
                </a:solidFill>
              </a:rPr>
              <a:t>¿Qué código HTML podría hacer uso de las 3 reglas?</a:t>
            </a:r>
            <a:endParaRPr b="1" sz="1600">
              <a:solidFill>
                <a:srgbClr val="F9CB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integrar una CSS a un HTML?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87900" y="2023225"/>
            <a:ext cx="8368200" cy="16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Usa el atributo </a:t>
            </a:r>
            <a:r>
              <a:rPr b="1" lang="en">
                <a:solidFill>
                  <a:srgbClr val="F9CB9C"/>
                </a:solidFill>
              </a:rPr>
              <a:t>style</a:t>
            </a:r>
            <a:r>
              <a:rPr b="1" lang="en"/>
              <a:t> </a:t>
            </a:r>
            <a:r>
              <a:rPr lang="en"/>
              <a:t>del elemento en cuestión y le asigna las propiedades y valores que se modificarán siguiendo la sintaxis de CSS.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Como podrá intuirse el estilo solo se aplicará a ese elemento, por lo tanto no requiere de la definición de selectores.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87900" y="14136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Añadiéndolo a un elemento (inline)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1050625" y="3848400"/>
            <a:ext cx="6922500" cy="98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&lt;p </a:t>
            </a:r>
            <a:r>
              <a:rPr b="1"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style=”font-weight: bold; text-decoration: underline;”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Este texto está subrayado y en negritas.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integrar una CSS a un HTML?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159300" y="1794625"/>
            <a:ext cx="4971900" cy="32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Utiliza un elemento con contenido definido por los tags </a:t>
            </a:r>
            <a:r>
              <a:rPr b="1" lang="en" sz="1600">
                <a:solidFill>
                  <a:srgbClr val="F9CB9C"/>
                </a:solidFill>
              </a:rPr>
              <a:t>&lt;style&gt;&lt;/style&gt;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Se añade el atributo </a:t>
            </a:r>
            <a:r>
              <a:rPr b="1" lang="en" sz="1600">
                <a:solidFill>
                  <a:srgbClr val="F9CB9C"/>
                </a:solidFill>
              </a:rPr>
              <a:t>type</a:t>
            </a:r>
            <a:r>
              <a:rPr b="1" lang="en" sz="1600"/>
              <a:t> </a:t>
            </a:r>
            <a:r>
              <a:rPr lang="en" sz="1600"/>
              <a:t>al tag con valor </a:t>
            </a:r>
            <a:r>
              <a:rPr b="1" lang="en" sz="1600">
                <a:solidFill>
                  <a:srgbClr val="F9CB9C"/>
                </a:solidFill>
              </a:rPr>
              <a:t>“text/css”</a:t>
            </a:r>
            <a:r>
              <a:rPr b="1" lang="en" sz="1600"/>
              <a:t> </a:t>
            </a:r>
            <a:r>
              <a:rPr lang="en" sz="1600"/>
              <a:t>para indicar al browser el tipo de estilos que deberá interpretar.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Las reglas de estilo se colocan como contenido del elemento.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➢"/>
            </a:pPr>
            <a:r>
              <a:rPr lang="en" sz="1600"/>
              <a:t>Las buenas prácticas recomiendan colocarlo dentro del </a:t>
            </a:r>
            <a:r>
              <a:rPr b="1" lang="en" sz="1600"/>
              <a:t>head</a:t>
            </a:r>
            <a:r>
              <a:rPr lang="en" sz="1600"/>
              <a:t> del HTML, sin embargo no es mandatorio.</a:t>
            </a:r>
            <a:endParaRPr sz="1600"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159300" y="13374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CSS interna (embebido)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5283600" y="1726950"/>
            <a:ext cx="3784800" cy="318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&lt;style type=”text/css”&gt;</a:t>
            </a:r>
            <a:endParaRPr b="1"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.encabezado h1,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.pie h1{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font-size: 150%;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color: #07F54A;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#datos{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font-weight: bold;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text-decoration: underline;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b="1"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integrar una CSS a un HTML?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947025"/>
            <a:ext cx="86211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Recomendada por las buenas prácticas. Consiste en incluir un archivo externo (.css) que contiene las reglas que se aplicarán en el documento.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Utiliza el tag vacío </a:t>
            </a:r>
            <a:r>
              <a:rPr b="1" lang="en">
                <a:solidFill>
                  <a:srgbClr val="F9CB9C"/>
                </a:solidFill>
              </a:rPr>
              <a:t>&lt;link&gt;</a:t>
            </a:r>
            <a:r>
              <a:rPr b="1" lang="en"/>
              <a:t> </a:t>
            </a:r>
            <a:r>
              <a:rPr lang="en"/>
              <a:t>para incluir la referencia. El tag debe tener los siguientes atributos: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rel: </a:t>
            </a:r>
            <a:r>
              <a:rPr lang="en" sz="1600">
                <a:solidFill>
                  <a:srgbClr val="FFFFFF"/>
                </a:solidFill>
              </a:rPr>
              <a:t>tipo de documento al que se hará referencia. Su valor debe ser </a:t>
            </a:r>
            <a:r>
              <a:rPr b="1" lang="en" sz="1600">
                <a:solidFill>
                  <a:srgbClr val="F9CB9C"/>
                </a:solidFill>
              </a:rPr>
              <a:t>“stylesheet”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type: </a:t>
            </a:r>
            <a:r>
              <a:rPr lang="en" sz="1600">
                <a:solidFill>
                  <a:srgbClr val="FFFFFF"/>
                </a:solidFill>
              </a:rPr>
              <a:t>tipo de contenido que interpretará el navegador. Su valor debe ser </a:t>
            </a:r>
            <a:r>
              <a:rPr b="1" lang="en" sz="1600">
                <a:solidFill>
                  <a:srgbClr val="F9CB9C"/>
                </a:solidFill>
              </a:rPr>
              <a:t>“text/css”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href: </a:t>
            </a:r>
            <a:r>
              <a:rPr lang="en" sz="1600">
                <a:solidFill>
                  <a:srgbClr val="FFFFFF"/>
                </a:solidFill>
              </a:rPr>
              <a:t>el más importante, indica la ruta (absoluta o relativa) desde donde se cargará el archivo con las reglas.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235500" y="13374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CSS externa (inclusión de archivo)</a:t>
            </a:r>
            <a:endParaRPr b="1" sz="2200">
              <a:solidFill>
                <a:srgbClr val="DD7E6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¿Qué es CSS?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Limitaciones de las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Sintaxis básica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Jerarquía de estilos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Unidades de medida comunes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Formatos comunes para definición de colores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Uso de CSS para modificar fuentes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integrar una CSS a un HTML?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159300" y="2023225"/>
            <a:ext cx="88323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Las buenas prácticas recomiendan colocarlo dentro del </a:t>
            </a:r>
            <a:r>
              <a:rPr b="1" lang="en"/>
              <a:t>head</a:t>
            </a:r>
            <a:r>
              <a:rPr lang="en"/>
              <a:t> del HTML, sin embargo no es mandatorio.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Este método permite aprovechar las ventajas de CSS al máximo: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Reusabilidad: </a:t>
            </a:r>
            <a:r>
              <a:rPr lang="en" sz="1600"/>
              <a:t>los estilos del archivo pueden reutilizarse en diferentes archivos HTML. 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Simplicidad: </a:t>
            </a:r>
            <a:r>
              <a:rPr lang="en" sz="1600"/>
              <a:t>reduce la cantidad de líneas y la complejidad del archivo HTML al agrupar las reglas en un archivo independiente.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b="1" lang="en" sz="1600"/>
              <a:t>Independencia: </a:t>
            </a:r>
            <a:r>
              <a:rPr lang="en" sz="1600"/>
              <a:t>separa la capa de presentación (CSS) de la de contenido (HTML).</a:t>
            </a:r>
            <a:endParaRPr sz="1600"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159300" y="14136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CSS externa (inclusión de archivo)</a:t>
            </a:r>
            <a:endParaRPr b="1" sz="2200">
              <a:solidFill>
                <a:srgbClr val="DD7E6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integrar una CSS a un HTML?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1870825"/>
            <a:ext cx="8621100" cy="25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Ventajas: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Mantenibilidad: </a:t>
            </a:r>
            <a:r>
              <a:rPr lang="en" sz="1600"/>
              <a:t>facilita la modificación independiente de ambas capas editando un solo archivo, afectando todos los lugares donde se incluya y  reduciendo riesgos.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Escalabilidad: </a:t>
            </a:r>
            <a:r>
              <a:rPr lang="en" sz="1600"/>
              <a:t>aumentar/cambiar estilos se reduce a añadir , modificar o eliminar reglas del archivo CSS o incluso crear uno nuevo e incluirlo en el HTML (temas).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b="1" lang="en" sz="1600"/>
              <a:t>Modularidad: </a:t>
            </a:r>
            <a:r>
              <a:rPr lang="en" sz="1600"/>
              <a:t>permite crear archivos independientes para agrupar estilos relacionados con páginas, secciones o módulos de HTML.</a:t>
            </a:r>
            <a:endParaRPr sz="1600"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235500" y="13374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CSS externa (inclusión de archivo)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822025" y="4534200"/>
            <a:ext cx="7553100" cy="45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&lt;link rel=”</a:t>
            </a:r>
            <a:r>
              <a:rPr b="1"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stylesheet</a:t>
            </a:r>
            <a:r>
              <a:rPr b="1"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” type=”</a:t>
            </a:r>
            <a:r>
              <a:rPr b="1"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text/css</a:t>
            </a:r>
            <a:r>
              <a:rPr b="1"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” href=”</a:t>
            </a:r>
            <a:r>
              <a:rPr b="1"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./css/styles.css</a:t>
            </a:r>
            <a:r>
              <a:rPr b="1"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” /&gt;</a:t>
            </a:r>
            <a:endParaRPr b="1"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Jerarquía de estilos en CSS </a:t>
            </a:r>
            <a:endParaRPr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387900" y="1566025"/>
            <a:ext cx="4858800" cy="30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Estilo inline en el elemento.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Estilo aplicado con el selector de ID.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Estilo aplicado con el selector de clase.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Estilo aplicado con el selector de nombre de tag.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https://developer.mozilla.org/en-US/docs/Learn/CSS/Introduction_to_CSS/Cascade_and_inheritance</a:t>
            </a:r>
            <a:endParaRPr/>
          </a:p>
        </p:txBody>
      </p:sp>
      <p:pic>
        <p:nvPicPr>
          <p:cNvPr descr="Resultado de imagen" id="227" name="Google Shape;2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0775" y="1349150"/>
            <a:ext cx="3060450" cy="30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Unidades de medida comunes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1489825"/>
            <a:ext cx="8631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pueden atribuir dimensiones al espacio que ocupan los elementos, al grosor de sus bordes, márgenes, fuentes, etc. Las unidades de medida más comunes son: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Pixeles (px): </a:t>
            </a:r>
            <a:r>
              <a:rPr lang="en">
                <a:solidFill>
                  <a:srgbClr val="FFFFFF"/>
                </a:solidFill>
              </a:rPr>
              <a:t>establece las dimensiones en píxeles de la pantalla, esto tiene relación directa con la resolución.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Porcentaje (%): </a:t>
            </a:r>
            <a:r>
              <a:rPr lang="en">
                <a:solidFill>
                  <a:srgbClr val="FFFFFF"/>
                </a:solidFill>
              </a:rPr>
              <a:t>determina la dimensión como porcentaje del elemento contenedor. Si no hay contenedor es en relación al tamaño de la ventana.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Puntos (pt): </a:t>
            </a:r>
            <a:r>
              <a:rPr lang="en">
                <a:solidFill>
                  <a:srgbClr val="FFFFFF"/>
                </a:solidFill>
              </a:rPr>
              <a:t>usados principalmente para impresión. Un punto equivale a 1/72 de pulgada.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Unidades de medida comunes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489825"/>
            <a:ext cx="8631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Emes (em): </a:t>
            </a:r>
            <a:r>
              <a:rPr lang="en">
                <a:solidFill>
                  <a:srgbClr val="FFFFFF"/>
                </a:solidFill>
              </a:rPr>
              <a:t>medida rara relativa al tamaño de la letra “m” de la fuente en uso (default del navegador), se usa esa letra porque es la que más espacio ocupa.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CC0000"/>
                </a:solidFill>
              </a:rPr>
              <a:t>OJO:</a:t>
            </a:r>
            <a:r>
              <a:rPr b="1" lang="en">
                <a:solidFill>
                  <a:srgbClr val="F9CB9C"/>
                </a:solidFill>
              </a:rPr>
              <a:t> </a:t>
            </a:r>
            <a:r>
              <a:rPr lang="en">
                <a:solidFill>
                  <a:srgbClr val="F9CB9C"/>
                </a:solidFill>
              </a:rPr>
              <a:t>no todas las propiedades de dimensión soportan todas las unidades de medida, es recomendable verificar las unidades de medida soportadas antes.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En la siguiente página se puede encontrar una referencia completa de las unidades de medida existentes: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http://www.w3schools.com/cssref/css_units.asp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Formatos de definición de colores</a:t>
            </a:r>
            <a:endParaRPr/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311700" y="1489825"/>
            <a:ext cx="8631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Existen propiedades para modificar colores de fondo, fuentes, bordes, etc. Éstas reciben como valor un color codificado.  Los formatos más comunes son: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Hexadecimal</a:t>
            </a:r>
            <a:r>
              <a:rPr b="1" lang="en">
                <a:solidFill>
                  <a:srgbClr val="F9CB9C"/>
                </a:solidFill>
              </a:rPr>
              <a:t>: </a:t>
            </a:r>
            <a:r>
              <a:rPr lang="en">
                <a:solidFill>
                  <a:srgbClr val="FFFFFF"/>
                </a:solidFill>
              </a:rPr>
              <a:t>se define mediante valores hexadecimales correspondientes a los elementos R, G y B del color.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Su sintaxis es </a:t>
            </a:r>
            <a:r>
              <a:rPr b="1" lang="en" sz="1600">
                <a:solidFill>
                  <a:srgbClr val="FFFFFF"/>
                </a:solidFill>
              </a:rPr>
              <a:t>#RRGGBB</a:t>
            </a:r>
            <a:r>
              <a:rPr lang="en" sz="1600">
                <a:solidFill>
                  <a:srgbClr val="FFFFFF"/>
                </a:solidFill>
              </a:rPr>
              <a:t> donde RR = valor hexadecimal de rojo, GG = valor hexadecimal de verde, BB = valor hexadecimal de azul.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00 es la ausencia del color y FF es el máximo grado del mismo.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Ejemplos: </a:t>
            </a:r>
            <a:r>
              <a:rPr lang="en" sz="1600">
                <a:solidFill>
                  <a:srgbClr val="FFFFFF"/>
                </a:solidFill>
              </a:rPr>
              <a:t>#000000 (negro), #FFFFFF (blanco).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Formatos de definición de colores</a:t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235500" y="1413625"/>
            <a:ext cx="8728200" cy="3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RGB: </a:t>
            </a:r>
            <a:r>
              <a:rPr lang="en">
                <a:solidFill>
                  <a:srgbClr val="FFFFFF"/>
                </a:solidFill>
              </a:rPr>
              <a:t>se define mediante valores de intensidad para cada componente R, G y B en el rango de 0 (ausencia) a 255 (máxima intensidad) o como porcentaje.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Su sintaxis es</a:t>
            </a:r>
            <a:r>
              <a:rPr b="1" lang="en" sz="1600">
                <a:solidFill>
                  <a:srgbClr val="FFFFFF"/>
                </a:solidFill>
              </a:rPr>
              <a:t> rgb(0-255, 0-255, 0-255)</a:t>
            </a:r>
            <a:r>
              <a:rPr lang="en" sz="1600">
                <a:solidFill>
                  <a:srgbClr val="FFFFFF"/>
                </a:solidFill>
              </a:rPr>
              <a:t> o </a:t>
            </a:r>
            <a:r>
              <a:rPr b="1" lang="en" sz="1600">
                <a:solidFill>
                  <a:srgbClr val="FFFFFF"/>
                </a:solidFill>
              </a:rPr>
              <a:t>rgb(0-100%, 0-100%, 0-100%)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Ejemplos: </a:t>
            </a:r>
            <a:r>
              <a:rPr lang="en" sz="1600">
                <a:solidFill>
                  <a:srgbClr val="FFFFFF"/>
                </a:solidFill>
              </a:rPr>
              <a:t>rgb(0, 0, 0) - negro, rgb(100%, 100%, 100%) - blanco.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Predefinidos: </a:t>
            </a:r>
            <a:r>
              <a:rPr lang="en">
                <a:solidFill>
                  <a:srgbClr val="FFFFFF"/>
                </a:solidFill>
              </a:rPr>
              <a:t>identificadores preestablecidos asociados a colores particulares. La lista de colores existentes y sus colores correspondientes puede verse en: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http://www.w3schools.com/cssref/css_colors.asp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La lista completa de codificaciones de colores soportadas puede verse en: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http://www.w3schools.com/cssref/css_colors_legal.asp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Formatos de definición de colores</a:t>
            </a:r>
            <a:endParaRPr/>
          </a:p>
        </p:txBody>
      </p:sp>
      <p:pic>
        <p:nvPicPr>
          <p:cNvPr id="257" name="Google Shape;2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5825"/>
            <a:ext cx="5657851" cy="364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9"/>
          <p:cNvSpPr txBox="1"/>
          <p:nvPr/>
        </p:nvSpPr>
        <p:spPr>
          <a:xfrm>
            <a:off x="5834100" y="2201025"/>
            <a:ext cx="31233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 siguiente herramienta permite obtener las codificaciones de una paleta de 216 colores: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http://www.w3schools.com/colors/colors_picker.asp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fuentes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87900" y="1909125"/>
            <a:ext cx="8368200" cy="29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 de letra que se utilizará en el texto dentro de un selector determinado.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 debe tener precaución con la tipografía elegida, ésta debe estar soportada por el dispositivo del cliente.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Puede variar de acuerdo al sistema operativo del cliente.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Existen fuentes “estándar” que son soportadas por la mayoría de los clientes.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Cuando una fuente no existe en el cliente el navegador usa la fuente configurada como default. </a:t>
            </a:r>
            <a:endParaRPr sz="1600"/>
          </a:p>
        </p:txBody>
      </p:sp>
      <p:sp>
        <p:nvSpPr>
          <p:cNvPr id="265" name="Google Shape;265;p40"/>
          <p:cNvSpPr txBox="1"/>
          <p:nvPr/>
        </p:nvSpPr>
        <p:spPr>
          <a:xfrm>
            <a:off x="356725" y="1365788"/>
            <a:ext cx="6349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Tipografía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fuentes</a:t>
            </a:r>
            <a:endParaRPr/>
          </a:p>
        </p:txBody>
      </p:sp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87900" y="1909125"/>
            <a:ext cx="8368200" cy="19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Utiliza la propiedad </a:t>
            </a:r>
            <a:r>
              <a:rPr b="1" lang="en">
                <a:solidFill>
                  <a:srgbClr val="F9CB9C"/>
                </a:solidFill>
              </a:rPr>
              <a:t>font-family</a:t>
            </a:r>
            <a:r>
              <a:rPr lang="en"/>
              <a:t> de CSS y puede contener una sola tipografía o una lista de ellas separadas por coma (,).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Cuando se utiliza una lista el navegador las prioriza en orden de aparición.</a:t>
            </a:r>
            <a:endParaRPr sz="1600"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Cuando el nombre de una fuente es de varias palabras (incluye espacios) se pone entre comillas (“ “).</a:t>
            </a:r>
            <a:endParaRPr/>
          </a:p>
        </p:txBody>
      </p:sp>
      <p:sp>
        <p:nvSpPr>
          <p:cNvPr id="272" name="Google Shape;272;p41"/>
          <p:cNvSpPr txBox="1"/>
          <p:nvPr/>
        </p:nvSpPr>
        <p:spPr>
          <a:xfrm>
            <a:off x="356725" y="1365788"/>
            <a:ext cx="6349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Tipografía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41"/>
          <p:cNvSpPr txBox="1"/>
          <p:nvPr/>
        </p:nvSpPr>
        <p:spPr>
          <a:xfrm>
            <a:off x="822025" y="3848400"/>
            <a:ext cx="5517300" cy="121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font-family: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Arial, helvetica, sans-serif;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font-family: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“Arial Black”, Gadget, sans-serif;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font-family: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Georgia, serif;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font-family: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“Times New Roman”, Times , serif;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41"/>
          <p:cNvSpPr txBox="1"/>
          <p:nvPr/>
        </p:nvSpPr>
        <p:spPr>
          <a:xfrm>
            <a:off x="6510375" y="4079600"/>
            <a:ext cx="23709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Ejemplos de tipografías comunes.</a:t>
            </a:r>
            <a:endParaRPr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CSS (Cascading Style Sheets)?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13625"/>
            <a:ext cx="8368200" cy="3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Conocidas en español como “Hojas de Estilo”.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Son uno de los componentes de una página web, complementan al HTML para aportar diseño y presentación (look &amp; feel).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lang="en">
                <a:solidFill>
                  <a:srgbClr val="F9CB9C"/>
                </a:solidFill>
              </a:rPr>
              <a:t>Tienen una sintaxis propia e independiente, sin embargo solo se pueden usar dentro de un documento HTML.</a:t>
            </a:r>
            <a:endParaRPr>
              <a:solidFill>
                <a:srgbClr val="F9CB9C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 se abre una CSS como recurso en un navegador solo se verá el código contenido dentro del archivo.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Así como en HTML, existe una especificación estándar para el lenguaje.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La más reciente es la versión 3, conocida como </a:t>
            </a:r>
            <a:r>
              <a:rPr b="1" lang="en" sz="1600">
                <a:solidFill>
                  <a:srgbClr val="F9CB9C"/>
                </a:solidFill>
              </a:rPr>
              <a:t>CSS3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fuentes</a:t>
            </a:r>
            <a:endParaRPr/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387900" y="1909125"/>
            <a:ext cx="8368200" cy="29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Dimensión de la fuente o espacio que ocupará en la pantalla.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Se modifica utilizando la propiedad </a:t>
            </a:r>
            <a:r>
              <a:rPr b="1" lang="en">
                <a:solidFill>
                  <a:srgbClr val="F9CB9C"/>
                </a:solidFill>
              </a:rPr>
              <a:t>font-size</a:t>
            </a:r>
            <a:r>
              <a:rPr lang="en"/>
              <a:t>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Su valor puede tener dos formatos: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 número seguido de alguna de las siguientes unidades: puntos (pt), píxeles (px), emes (em) o porcentaje (%).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Un texto que indica un tamaño predefinido, esto varía de acuerdo al navegador. Ej. medium, large, small, etc.</a:t>
            </a:r>
            <a:endParaRPr sz="1600"/>
          </a:p>
        </p:txBody>
      </p:sp>
      <p:sp>
        <p:nvSpPr>
          <p:cNvPr id="281" name="Google Shape;281;p42"/>
          <p:cNvSpPr txBox="1"/>
          <p:nvPr/>
        </p:nvSpPr>
        <p:spPr>
          <a:xfrm>
            <a:off x="356725" y="1365788"/>
            <a:ext cx="6349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Tamaño de la fuente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fuentes</a:t>
            </a:r>
            <a:endParaRPr/>
          </a:p>
        </p:txBody>
      </p:sp>
      <p:sp>
        <p:nvSpPr>
          <p:cNvPr id="287" name="Google Shape;287;p43"/>
          <p:cNvSpPr txBox="1"/>
          <p:nvPr>
            <p:ph idx="1" type="body"/>
          </p:nvPr>
        </p:nvSpPr>
        <p:spPr>
          <a:xfrm>
            <a:off x="387900" y="1909125"/>
            <a:ext cx="8368200" cy="20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Las unidades recomendadas para ajustarse a diferentes tamaños de pantalla son el porcentaje (%) y las emes (em), ya que son relativas.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En la siguiente página se pueden ver los valores predefinidos que puede tomar la propiedad: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http://www.w3schools.com/cssref/pr_font_font-size.asp</a:t>
            </a:r>
            <a:endParaRPr sz="1600"/>
          </a:p>
        </p:txBody>
      </p:sp>
      <p:sp>
        <p:nvSpPr>
          <p:cNvPr id="288" name="Google Shape;288;p43"/>
          <p:cNvSpPr txBox="1"/>
          <p:nvPr/>
        </p:nvSpPr>
        <p:spPr>
          <a:xfrm>
            <a:off x="356725" y="1365788"/>
            <a:ext cx="6349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Tamaño de la fuente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43"/>
          <p:cNvSpPr txBox="1"/>
          <p:nvPr/>
        </p:nvSpPr>
        <p:spPr>
          <a:xfrm>
            <a:off x="3336625" y="3924600"/>
            <a:ext cx="2161800" cy="121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ont-size: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150%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font-size: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12px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font-size: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2em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font-size: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small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fuentes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387900" y="1909125"/>
            <a:ext cx="83682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que se asignará al texto contenido en los elementos de un selector.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Se modifica utilizando la propiedad </a:t>
            </a:r>
            <a:r>
              <a:rPr b="1" lang="en">
                <a:solidFill>
                  <a:srgbClr val="F9CB9C"/>
                </a:solidFill>
              </a:rPr>
              <a:t>color</a:t>
            </a:r>
            <a:r>
              <a:rPr lang="en"/>
              <a:t>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Puede recibir como valor un color codificado en cualquiera de los formatos especificados en esta presentación.</a:t>
            </a:r>
            <a:endParaRPr/>
          </a:p>
        </p:txBody>
      </p:sp>
      <p:sp>
        <p:nvSpPr>
          <p:cNvPr id="296" name="Google Shape;296;p44"/>
          <p:cNvSpPr txBox="1"/>
          <p:nvPr/>
        </p:nvSpPr>
        <p:spPr>
          <a:xfrm>
            <a:off x="356725" y="1365788"/>
            <a:ext cx="6349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Color</a:t>
            </a: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 de la fuente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44"/>
          <p:cNvSpPr txBox="1"/>
          <p:nvPr/>
        </p:nvSpPr>
        <p:spPr>
          <a:xfrm>
            <a:off x="3336625" y="3924600"/>
            <a:ext cx="2198700" cy="97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#0000FF;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rgb(0,0,0)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Brown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fuentes</a:t>
            </a:r>
            <a:endParaRPr/>
          </a:p>
        </p:txBody>
      </p:sp>
      <p:sp>
        <p:nvSpPr>
          <p:cNvPr id="303" name="Google Shape;303;p45"/>
          <p:cNvSpPr txBox="1"/>
          <p:nvPr/>
        </p:nvSpPr>
        <p:spPr>
          <a:xfrm>
            <a:off x="356725" y="1518188"/>
            <a:ext cx="6349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Ejemplo de regla para modificar fuentes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5"/>
          <p:cNvSpPr txBox="1"/>
          <p:nvPr/>
        </p:nvSpPr>
        <p:spPr>
          <a:xfrm>
            <a:off x="1796125" y="2599725"/>
            <a:ext cx="5339400" cy="154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.my-font{</a:t>
            </a:r>
            <a:endParaRPr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font-family: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Arial, helvetica, sans-serif;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font-size: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15px;</a:t>
            </a:r>
            <a:endParaRPr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color: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#0000FF;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definir bordes</a:t>
            </a:r>
            <a:endParaRPr/>
          </a:p>
        </p:txBody>
      </p:sp>
      <p:sp>
        <p:nvSpPr>
          <p:cNvPr id="310" name="Google Shape;310;p46"/>
          <p:cNvSpPr txBox="1"/>
          <p:nvPr>
            <p:ph idx="1" type="body"/>
          </p:nvPr>
        </p:nvSpPr>
        <p:spPr>
          <a:xfrm>
            <a:off x="159300" y="1413625"/>
            <a:ext cx="8944500" cy="3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Los bordes pueden ser colocados prácticamente a cualquier elemento de HTML.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Para modificar un borde se utiliza la propiedad </a:t>
            </a:r>
            <a:r>
              <a:rPr b="1" lang="en">
                <a:solidFill>
                  <a:srgbClr val="F9CB9C"/>
                </a:solidFill>
              </a:rPr>
              <a:t>border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El valor de la propiedad se compone de 3 elementos separados por espacios: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Grosor: </a:t>
            </a:r>
            <a:r>
              <a:rPr lang="en" sz="1600">
                <a:solidFill>
                  <a:srgbClr val="FFFFFF"/>
                </a:solidFill>
              </a:rPr>
              <a:t>dimensión del ancho de la línea definido en cualquiera de las unidades descritas en esta presentación.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Estilo:</a:t>
            </a:r>
            <a:r>
              <a:rPr b="1" lang="en" sz="1600">
                <a:solidFill>
                  <a:srgbClr val="FFFFFF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tipo de línea que se mostrará al dibujar el borde (punteada, contínua, 3D, etc.). Se define mediante un identificador predeterminado.</a:t>
            </a:r>
            <a:endParaRPr sz="16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http://www.w3schools.com/css/css_border.asp</a:t>
            </a:r>
            <a:endParaRPr sz="15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Color: </a:t>
            </a:r>
            <a:r>
              <a:rPr lang="en" sz="1600">
                <a:solidFill>
                  <a:srgbClr val="FFFFFF"/>
                </a:solidFill>
              </a:rPr>
              <a:t>Código del color en cualquiera de los formatos descritos en esta presentación.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definir bordes</a:t>
            </a:r>
            <a:endParaRPr/>
          </a:p>
        </p:txBody>
      </p:sp>
      <p:pic>
        <p:nvPicPr>
          <p:cNvPr id="316" name="Google Shape;31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9339"/>
            <a:ext cx="5987124" cy="352511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7"/>
          <p:cNvSpPr txBox="1"/>
          <p:nvPr/>
        </p:nvSpPr>
        <p:spPr>
          <a:xfrm>
            <a:off x="6063325" y="2828325"/>
            <a:ext cx="3090000" cy="4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2px solid #0000FF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47"/>
          <p:cNvSpPr txBox="1"/>
          <p:nvPr/>
        </p:nvSpPr>
        <p:spPr>
          <a:xfrm>
            <a:off x="6088525" y="1659525"/>
            <a:ext cx="1968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Estilos de bordes.</a:t>
            </a:r>
            <a:endParaRPr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47"/>
          <p:cNvSpPr txBox="1"/>
          <p:nvPr/>
        </p:nvSpPr>
        <p:spPr>
          <a:xfrm>
            <a:off x="6429750" y="3335925"/>
            <a:ext cx="26184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Ejemplo de uso de border.</a:t>
            </a:r>
            <a:endParaRPr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definir bordes</a:t>
            </a:r>
            <a:endParaRPr/>
          </a:p>
        </p:txBody>
      </p:sp>
      <p:sp>
        <p:nvSpPr>
          <p:cNvPr id="325" name="Google Shape;325;p48"/>
          <p:cNvSpPr txBox="1"/>
          <p:nvPr>
            <p:ph idx="1" type="body"/>
          </p:nvPr>
        </p:nvSpPr>
        <p:spPr>
          <a:xfrm>
            <a:off x="235500" y="1413625"/>
            <a:ext cx="8756100" cy="3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Se puede modificar cada parámetro por separado con las siguientes propiedades específicas: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border-width: </a:t>
            </a:r>
            <a:r>
              <a:rPr lang="en" sz="1600">
                <a:solidFill>
                  <a:srgbClr val="FFFFFF"/>
                </a:solidFill>
              </a:rPr>
              <a:t>grosor.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border-style: </a:t>
            </a:r>
            <a:r>
              <a:rPr lang="en" sz="1600">
                <a:solidFill>
                  <a:srgbClr val="FFFFFF"/>
                </a:solidFill>
              </a:rPr>
              <a:t>tipo de línea.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border-color: </a:t>
            </a:r>
            <a:r>
              <a:rPr lang="en" sz="1600">
                <a:solidFill>
                  <a:srgbClr val="FFFFFF"/>
                </a:solidFill>
              </a:rPr>
              <a:t>color de línea.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Sus valores pueden recibir una lista de hasta 4 valores separados por espacios:</a:t>
            </a:r>
            <a:endParaRPr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Si recibe un valor, los 4 aristas lo toman.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Si recibe 2, el superior e inferior toman el primero y los laterales el segundo.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Si recibe 4, cada arista toma uno en sentido de las manecillas del reloj.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definir bordes</a:t>
            </a:r>
            <a:endParaRPr/>
          </a:p>
        </p:txBody>
      </p:sp>
      <p:sp>
        <p:nvSpPr>
          <p:cNvPr id="331" name="Google Shape;331;p49"/>
          <p:cNvSpPr txBox="1"/>
          <p:nvPr>
            <p:ph idx="1" type="body"/>
          </p:nvPr>
        </p:nvSpPr>
        <p:spPr>
          <a:xfrm>
            <a:off x="235500" y="1337425"/>
            <a:ext cx="8756100" cy="25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Las siguientes propiedades modifican aristas específicos: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border-top: </a:t>
            </a:r>
            <a:r>
              <a:rPr lang="en" sz="1600">
                <a:solidFill>
                  <a:srgbClr val="FFFFFF"/>
                </a:solidFill>
              </a:rPr>
              <a:t>borde superior.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border-right: </a:t>
            </a:r>
            <a:r>
              <a:rPr lang="en" sz="1600">
                <a:solidFill>
                  <a:srgbClr val="FFFFFF"/>
                </a:solidFill>
              </a:rPr>
              <a:t>borde derecho.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border-bottom: </a:t>
            </a:r>
            <a:r>
              <a:rPr lang="en" sz="1600">
                <a:solidFill>
                  <a:srgbClr val="FFFFFF"/>
                </a:solidFill>
              </a:rPr>
              <a:t>borde inferior.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border-left: </a:t>
            </a:r>
            <a:r>
              <a:rPr lang="en" sz="1600">
                <a:solidFill>
                  <a:srgbClr val="FFFFFF"/>
                </a:solidFill>
              </a:rPr>
              <a:t>borde izquierdo.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Igual que </a:t>
            </a:r>
            <a:r>
              <a:rPr b="1" lang="en">
                <a:solidFill>
                  <a:srgbClr val="F9CB9C"/>
                </a:solidFill>
              </a:rPr>
              <a:t>border</a:t>
            </a:r>
            <a:r>
              <a:rPr b="1"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pueden recibir 3 valores indicando el grosor, estilo y color.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332" name="Google Shape;33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125" y="4215175"/>
            <a:ext cx="1712500" cy="7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9"/>
          <p:cNvSpPr txBox="1"/>
          <p:nvPr/>
        </p:nvSpPr>
        <p:spPr>
          <a:xfrm>
            <a:off x="3587050" y="3840625"/>
            <a:ext cx="12267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border-top</a:t>
            </a:r>
            <a:endParaRPr b="1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49"/>
          <p:cNvSpPr txBox="1"/>
          <p:nvPr/>
        </p:nvSpPr>
        <p:spPr>
          <a:xfrm>
            <a:off x="5034850" y="4374025"/>
            <a:ext cx="14280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border-right</a:t>
            </a:r>
            <a:endParaRPr b="1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49"/>
          <p:cNvSpPr txBox="1"/>
          <p:nvPr/>
        </p:nvSpPr>
        <p:spPr>
          <a:xfrm>
            <a:off x="3510850" y="4831225"/>
            <a:ext cx="14280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border-bottom</a:t>
            </a:r>
            <a:endParaRPr b="1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49"/>
          <p:cNvSpPr txBox="1"/>
          <p:nvPr/>
        </p:nvSpPr>
        <p:spPr>
          <a:xfrm>
            <a:off x="2215450" y="4374025"/>
            <a:ext cx="10497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border-left</a:t>
            </a:r>
            <a:endParaRPr b="1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definir bordes</a:t>
            </a:r>
            <a:endParaRPr/>
          </a:p>
        </p:txBody>
      </p:sp>
      <p:sp>
        <p:nvSpPr>
          <p:cNvPr id="342" name="Google Shape;342;p50"/>
          <p:cNvSpPr txBox="1"/>
          <p:nvPr>
            <p:ph idx="1" type="body"/>
          </p:nvPr>
        </p:nvSpPr>
        <p:spPr>
          <a:xfrm>
            <a:off x="387900" y="1566025"/>
            <a:ext cx="83682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Es posible ser aún más específico combinando las aristas y los atributos: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border-top-style: </a:t>
            </a:r>
            <a:r>
              <a:rPr lang="en" sz="1600">
                <a:solidFill>
                  <a:srgbClr val="FFFFFF"/>
                </a:solidFill>
              </a:rPr>
              <a:t>estilo del</a:t>
            </a:r>
            <a:r>
              <a:rPr b="1" lang="en" sz="1600">
                <a:solidFill>
                  <a:srgbClr val="F9CB9C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borde superior.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border-right-width: </a:t>
            </a:r>
            <a:r>
              <a:rPr lang="en" sz="1600">
                <a:solidFill>
                  <a:srgbClr val="FFFFFF"/>
                </a:solidFill>
              </a:rPr>
              <a:t>grosor del</a:t>
            </a:r>
            <a:r>
              <a:rPr b="1" lang="en" sz="1600">
                <a:solidFill>
                  <a:srgbClr val="F9CB9C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borde derecho.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border-bottom-color: </a:t>
            </a:r>
            <a:r>
              <a:rPr lang="en" sz="1600">
                <a:solidFill>
                  <a:srgbClr val="FFFFFF"/>
                </a:solidFill>
              </a:rPr>
              <a:t>color del borde inferior.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/>
          <p:nvPr>
            <p:ph type="title"/>
          </p:nvPr>
        </p:nvSpPr>
        <p:spPr>
          <a:xfrm>
            <a:off x="387900" y="3818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definir bordes</a:t>
            </a:r>
            <a:endParaRPr/>
          </a:p>
        </p:txBody>
      </p:sp>
      <p:sp>
        <p:nvSpPr>
          <p:cNvPr id="348" name="Google Shape;348;p51"/>
          <p:cNvSpPr/>
          <p:nvPr/>
        </p:nvSpPr>
        <p:spPr>
          <a:xfrm>
            <a:off x="603325" y="2863300"/>
            <a:ext cx="9276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border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51"/>
          <p:cNvSpPr/>
          <p:nvPr/>
        </p:nvSpPr>
        <p:spPr>
          <a:xfrm>
            <a:off x="3975750" y="1424675"/>
            <a:ext cx="13332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border-width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51"/>
          <p:cNvSpPr/>
          <p:nvPr/>
        </p:nvSpPr>
        <p:spPr>
          <a:xfrm>
            <a:off x="3975750" y="1881875"/>
            <a:ext cx="13332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border-style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51"/>
          <p:cNvSpPr/>
          <p:nvPr/>
        </p:nvSpPr>
        <p:spPr>
          <a:xfrm>
            <a:off x="3975750" y="2339075"/>
            <a:ext cx="13332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border-color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51"/>
          <p:cNvSpPr/>
          <p:nvPr/>
        </p:nvSpPr>
        <p:spPr>
          <a:xfrm>
            <a:off x="3823350" y="3177275"/>
            <a:ext cx="11895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border-top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51"/>
          <p:cNvSpPr/>
          <p:nvPr/>
        </p:nvSpPr>
        <p:spPr>
          <a:xfrm>
            <a:off x="3823350" y="3634475"/>
            <a:ext cx="12582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border-right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51"/>
          <p:cNvSpPr/>
          <p:nvPr/>
        </p:nvSpPr>
        <p:spPr>
          <a:xfrm>
            <a:off x="3823350" y="4091675"/>
            <a:ext cx="14829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border-bottom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51"/>
          <p:cNvSpPr/>
          <p:nvPr/>
        </p:nvSpPr>
        <p:spPr>
          <a:xfrm>
            <a:off x="1624550" y="1952575"/>
            <a:ext cx="616200" cy="2214600"/>
          </a:xfrm>
          <a:prstGeom prst="leftBrace">
            <a:avLst>
              <a:gd fmla="val 29093" name="adj1"/>
              <a:gd fmla="val 50000" name="adj2"/>
            </a:avLst>
          </a:prstGeom>
          <a:noFill/>
          <a:ln cap="flat" cmpd="sng" w="2857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1"/>
          <p:cNvSpPr/>
          <p:nvPr/>
        </p:nvSpPr>
        <p:spPr>
          <a:xfrm>
            <a:off x="3899550" y="4548875"/>
            <a:ext cx="12582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border-left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51"/>
          <p:cNvSpPr txBox="1"/>
          <p:nvPr/>
        </p:nvSpPr>
        <p:spPr>
          <a:xfrm>
            <a:off x="2331350" y="1836975"/>
            <a:ext cx="10515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Atributos</a:t>
            </a:r>
            <a:endParaRPr b="1"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51"/>
          <p:cNvSpPr txBox="1"/>
          <p:nvPr/>
        </p:nvSpPr>
        <p:spPr>
          <a:xfrm>
            <a:off x="2331350" y="3818175"/>
            <a:ext cx="863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Aristas</a:t>
            </a:r>
            <a:endParaRPr b="1"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51"/>
          <p:cNvSpPr/>
          <p:nvPr/>
        </p:nvSpPr>
        <p:spPr>
          <a:xfrm>
            <a:off x="3377150" y="1286625"/>
            <a:ext cx="616200" cy="1509000"/>
          </a:xfrm>
          <a:prstGeom prst="leftBrace">
            <a:avLst>
              <a:gd fmla="val 29093" name="adj1"/>
              <a:gd fmla="val 50000" name="adj2"/>
            </a:avLst>
          </a:prstGeom>
          <a:noFill/>
          <a:ln cap="flat" cmpd="sng" w="2857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1"/>
          <p:cNvSpPr/>
          <p:nvPr/>
        </p:nvSpPr>
        <p:spPr>
          <a:xfrm>
            <a:off x="3224750" y="3069825"/>
            <a:ext cx="616200" cy="1935600"/>
          </a:xfrm>
          <a:prstGeom prst="leftBrace">
            <a:avLst>
              <a:gd fmla="val 29093" name="adj1"/>
              <a:gd fmla="val 50000" name="adj2"/>
            </a:avLst>
          </a:prstGeom>
          <a:noFill/>
          <a:ln cap="flat" cmpd="sng" w="2857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1"/>
          <p:cNvSpPr/>
          <p:nvPr/>
        </p:nvSpPr>
        <p:spPr>
          <a:xfrm>
            <a:off x="5326825" y="1286625"/>
            <a:ext cx="793800" cy="3747300"/>
          </a:xfrm>
          <a:prstGeom prst="rightBrace">
            <a:avLst>
              <a:gd fmla="val 45168" name="adj1"/>
              <a:gd fmla="val 50430" name="adj2"/>
            </a:avLst>
          </a:prstGeom>
          <a:noFill/>
          <a:ln cap="flat" cmpd="sng" w="2857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1"/>
          <p:cNvSpPr/>
          <p:nvPr/>
        </p:nvSpPr>
        <p:spPr>
          <a:xfrm>
            <a:off x="6414150" y="1196075"/>
            <a:ext cx="16461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border-top-width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51"/>
          <p:cNvSpPr/>
          <p:nvPr/>
        </p:nvSpPr>
        <p:spPr>
          <a:xfrm>
            <a:off x="6414150" y="1500875"/>
            <a:ext cx="16461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border-top-style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51"/>
          <p:cNvSpPr/>
          <p:nvPr/>
        </p:nvSpPr>
        <p:spPr>
          <a:xfrm>
            <a:off x="6414150" y="1805675"/>
            <a:ext cx="16461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border-top-color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51"/>
          <p:cNvSpPr/>
          <p:nvPr/>
        </p:nvSpPr>
        <p:spPr>
          <a:xfrm>
            <a:off x="6414150" y="2186675"/>
            <a:ext cx="17490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border-right-color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51"/>
          <p:cNvSpPr/>
          <p:nvPr/>
        </p:nvSpPr>
        <p:spPr>
          <a:xfrm>
            <a:off x="6414150" y="2491475"/>
            <a:ext cx="17490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border-right-style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51"/>
          <p:cNvSpPr/>
          <p:nvPr/>
        </p:nvSpPr>
        <p:spPr>
          <a:xfrm>
            <a:off x="6414150" y="2796275"/>
            <a:ext cx="17490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border-right-color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51"/>
          <p:cNvSpPr/>
          <p:nvPr/>
        </p:nvSpPr>
        <p:spPr>
          <a:xfrm>
            <a:off x="6414150" y="3177275"/>
            <a:ext cx="20481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border-bottom-color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51"/>
          <p:cNvSpPr/>
          <p:nvPr/>
        </p:nvSpPr>
        <p:spPr>
          <a:xfrm>
            <a:off x="6414150" y="3482075"/>
            <a:ext cx="20481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border-bottom-style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51"/>
          <p:cNvSpPr/>
          <p:nvPr/>
        </p:nvSpPr>
        <p:spPr>
          <a:xfrm>
            <a:off x="6414150" y="3786875"/>
            <a:ext cx="20481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border-bottom-color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51"/>
          <p:cNvSpPr/>
          <p:nvPr/>
        </p:nvSpPr>
        <p:spPr>
          <a:xfrm>
            <a:off x="6414150" y="4167875"/>
            <a:ext cx="17490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border-left-color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51"/>
          <p:cNvSpPr/>
          <p:nvPr/>
        </p:nvSpPr>
        <p:spPr>
          <a:xfrm>
            <a:off x="6414150" y="4472675"/>
            <a:ext cx="17490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border-left-style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51"/>
          <p:cNvSpPr/>
          <p:nvPr/>
        </p:nvSpPr>
        <p:spPr>
          <a:xfrm>
            <a:off x="6414150" y="4777475"/>
            <a:ext cx="17490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border-left-color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CSS (Cascading Style Sheets)?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235500" y="1489825"/>
            <a:ext cx="8682900" cy="3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Sin CSS una página de internet es solo contenido secuencial en blanco y negro.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CSS permite aplicar estilos a un solo elemento de HTML o generalizarlos para múltiples elementos mediante el uso de </a:t>
            </a:r>
            <a:r>
              <a:rPr b="1" lang="en">
                <a:solidFill>
                  <a:srgbClr val="F9CB9C"/>
                </a:solidFill>
              </a:rPr>
              <a:t>selectores</a:t>
            </a:r>
            <a:r>
              <a:rPr lang="en"/>
              <a:t>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Algunas de las cosas que se pueden hacer con CSS son: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Añadir color o imágenes de fondo.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Cambiar el tamaño, tipo y color de las fuentes.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Dibujar bordes de diferentes tipos, grosores y colores alrededor de los elementos.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Cambiar la alineación, distribución y ubicación de los elementos en la página.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listas</a:t>
            </a:r>
            <a:endParaRPr/>
          </a:p>
        </p:txBody>
      </p:sp>
      <p:sp>
        <p:nvSpPr>
          <p:cNvPr id="379" name="Google Shape;379;p52"/>
          <p:cNvSpPr txBox="1"/>
          <p:nvPr>
            <p:ph idx="1" type="body"/>
          </p:nvPr>
        </p:nvSpPr>
        <p:spPr>
          <a:xfrm>
            <a:off x="387900" y="1718425"/>
            <a:ext cx="8368200" cy="3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 la viñeta o número que se añade automáticamente a la izquierda de cada elemento de la lista según su tipo.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 propiedad usada para modificar este atributo es </a:t>
            </a:r>
            <a:r>
              <a:rPr b="1" lang="en">
                <a:solidFill>
                  <a:srgbClr val="F9CB9C"/>
                </a:solidFill>
              </a:rPr>
              <a:t>list-style-type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9CB9C"/>
                </a:solidFill>
              </a:rPr>
              <a:t>Esta propiedad se aplica al elemento </a:t>
            </a:r>
            <a:r>
              <a:rPr b="1" lang="en">
                <a:solidFill>
                  <a:srgbClr val="F9CB9C"/>
                </a:solidFill>
              </a:rPr>
              <a:t>&lt;ul&gt;</a:t>
            </a:r>
            <a:r>
              <a:rPr lang="en">
                <a:solidFill>
                  <a:srgbClr val="F9CB9C"/>
                </a:solidFill>
              </a:rPr>
              <a:t> u </a:t>
            </a:r>
            <a:r>
              <a:rPr b="1" lang="en">
                <a:solidFill>
                  <a:srgbClr val="F9CB9C"/>
                </a:solidFill>
              </a:rPr>
              <a:t>&lt;ol&gt;</a:t>
            </a:r>
            <a:r>
              <a:rPr lang="en">
                <a:solidFill>
                  <a:srgbClr val="F9CB9C"/>
                </a:solidFill>
              </a:rPr>
              <a:t>, nunca al </a:t>
            </a:r>
            <a:r>
              <a:rPr b="1" lang="en">
                <a:solidFill>
                  <a:srgbClr val="F9CB9C"/>
                </a:solidFill>
              </a:rPr>
              <a:t>&lt;li&gt;</a:t>
            </a:r>
            <a:r>
              <a:rPr lang="en">
                <a:solidFill>
                  <a:srgbClr val="F9CB9C"/>
                </a:solidFill>
              </a:rPr>
              <a:t>.</a:t>
            </a:r>
            <a:r>
              <a:rPr b="1" lang="en"/>
              <a:t> 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Si se desea remover la viñeta/número se le debe asignar el valor </a:t>
            </a:r>
            <a:r>
              <a:rPr b="1" lang="en">
                <a:solidFill>
                  <a:srgbClr val="F9CB9C"/>
                </a:solidFill>
              </a:rPr>
              <a:t>none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En la siguiente página puede verse la referencia completa de todos los tipos de viñetas/numeraciones.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http://www.w3schools.com/cssref/pr_list-style-type.asp</a:t>
            </a:r>
            <a:endParaRPr sz="1600"/>
          </a:p>
        </p:txBody>
      </p:sp>
      <p:sp>
        <p:nvSpPr>
          <p:cNvPr id="380" name="Google Shape;380;p52"/>
          <p:cNvSpPr txBox="1"/>
          <p:nvPr/>
        </p:nvSpPr>
        <p:spPr>
          <a:xfrm>
            <a:off x="408250" y="1280350"/>
            <a:ext cx="68547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Estilo de lista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listas</a:t>
            </a:r>
            <a:endParaRPr/>
          </a:p>
        </p:txBody>
      </p:sp>
      <p:sp>
        <p:nvSpPr>
          <p:cNvPr id="386" name="Google Shape;386;p53"/>
          <p:cNvSpPr txBox="1"/>
          <p:nvPr/>
        </p:nvSpPr>
        <p:spPr>
          <a:xfrm>
            <a:off x="179650" y="1356550"/>
            <a:ext cx="3364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Estilos comunes de viñetas</a:t>
            </a:r>
            <a:endParaRPr b="1" sz="20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87" name="Google Shape;387;p53"/>
          <p:cNvGraphicFramePr/>
          <p:nvPr/>
        </p:nvGraphicFramePr>
        <p:xfrm>
          <a:off x="190500" y="192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{76F23BC1-9FAC-445F-B7F4-697D1A83065D}</a:tableStyleId>
              </a:tblPr>
              <a:tblGrid>
                <a:gridCol w="965250"/>
                <a:gridCol w="2325925"/>
              </a:tblGrid>
              <a:tr h="39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7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disc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Default. Círculo relleno.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square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Cuadrado relleno.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circle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Círculo vacío.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8" name="Google Shape;388;p53"/>
          <p:cNvSpPr txBox="1"/>
          <p:nvPr/>
        </p:nvSpPr>
        <p:spPr>
          <a:xfrm>
            <a:off x="4523050" y="1356550"/>
            <a:ext cx="3928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Estilos comunes de numeración</a:t>
            </a:r>
            <a:endParaRPr b="1" sz="20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89" name="Google Shape;389;p53"/>
          <p:cNvGraphicFramePr/>
          <p:nvPr/>
        </p:nvGraphicFramePr>
        <p:xfrm>
          <a:off x="3845725" y="192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{76F23BC1-9FAC-445F-B7F4-697D1A83065D}</a:tableStyleId>
              </a:tblPr>
              <a:tblGrid>
                <a:gridCol w="1952375"/>
                <a:gridCol w="3147875"/>
              </a:tblGrid>
              <a:tr h="32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9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decimal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Default. Números.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decimal-leading-zero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Números con cero al inicio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lower-alpha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Letras minúsculas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upper-alpha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Letras mayúsculas.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upper-roman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Números romanos en mayúsculas.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lower-roman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Números romanos en minúsculas.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listas</a:t>
            </a:r>
            <a:endParaRPr/>
          </a:p>
        </p:txBody>
      </p:sp>
      <p:sp>
        <p:nvSpPr>
          <p:cNvPr id="395" name="Google Shape;395;p54"/>
          <p:cNvSpPr txBox="1"/>
          <p:nvPr>
            <p:ph idx="1" type="body"/>
          </p:nvPr>
        </p:nvSpPr>
        <p:spPr>
          <a:xfrm>
            <a:off x="387900" y="1718425"/>
            <a:ext cx="83682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 si la viñeta/número aparece por dentro o por fuera del contenedor.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 propiedad usada para modificar este atributo es </a:t>
            </a:r>
            <a:r>
              <a:rPr b="1" lang="en">
                <a:solidFill>
                  <a:srgbClr val="F9CB9C"/>
                </a:solidFill>
              </a:rPr>
              <a:t>list-style-position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Los valores que puede tomar son: </a:t>
            </a:r>
            <a:r>
              <a:rPr b="1" lang="en"/>
              <a:t>inside </a:t>
            </a:r>
            <a:r>
              <a:rPr lang="en"/>
              <a:t>y </a:t>
            </a:r>
            <a:r>
              <a:rPr b="1" lang="en"/>
              <a:t>outside</a:t>
            </a:r>
            <a:r>
              <a:rPr lang="en"/>
              <a:t>.</a:t>
            </a:r>
            <a:endParaRPr/>
          </a:p>
        </p:txBody>
      </p:sp>
      <p:sp>
        <p:nvSpPr>
          <p:cNvPr id="396" name="Google Shape;396;p54"/>
          <p:cNvSpPr txBox="1"/>
          <p:nvPr/>
        </p:nvSpPr>
        <p:spPr>
          <a:xfrm>
            <a:off x="408250" y="1280350"/>
            <a:ext cx="68547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Posición de la viñeta/número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54"/>
          <p:cNvSpPr txBox="1"/>
          <p:nvPr/>
        </p:nvSpPr>
        <p:spPr>
          <a:xfrm>
            <a:off x="408250" y="3185350"/>
            <a:ext cx="68547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Viñeta personalizada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54"/>
          <p:cNvSpPr txBox="1"/>
          <p:nvPr>
            <p:ph idx="1" type="body"/>
          </p:nvPr>
        </p:nvSpPr>
        <p:spPr>
          <a:xfrm>
            <a:off x="387900" y="3623425"/>
            <a:ext cx="83682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Reemplaza la viñeta default con la imagen indicada.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 propiedad usada para modificar este atributo es </a:t>
            </a:r>
            <a:r>
              <a:rPr b="1" lang="en">
                <a:solidFill>
                  <a:srgbClr val="F9CB9C"/>
                </a:solidFill>
              </a:rPr>
              <a:t>list-style-image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Recibe una URL como valor. Ej. </a:t>
            </a:r>
            <a:r>
              <a:rPr b="1" lang="en"/>
              <a:t>url(‘./img/bullet.gif’)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listas</a:t>
            </a:r>
            <a:endParaRPr/>
          </a:p>
        </p:txBody>
      </p:sp>
      <p:sp>
        <p:nvSpPr>
          <p:cNvPr id="404" name="Google Shape;404;p55"/>
          <p:cNvSpPr txBox="1"/>
          <p:nvPr/>
        </p:nvSpPr>
        <p:spPr>
          <a:xfrm>
            <a:off x="1719925" y="2142525"/>
            <a:ext cx="5240700" cy="12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list-style-type: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url(‘./img/bullet.gif’)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list-style-position: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inside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5" name="Google Shape;405;p55"/>
          <p:cNvSpPr txBox="1"/>
          <p:nvPr/>
        </p:nvSpPr>
        <p:spPr>
          <a:xfrm>
            <a:off x="4691725" y="3742725"/>
            <a:ext cx="3904800" cy="12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list-style-type: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upper-roman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list-style-position: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outside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55"/>
          <p:cNvSpPr txBox="1"/>
          <p:nvPr/>
        </p:nvSpPr>
        <p:spPr>
          <a:xfrm>
            <a:off x="348325" y="1329675"/>
            <a:ext cx="17730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Ejemplos</a:t>
            </a:r>
            <a:endParaRPr b="1" sz="30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55"/>
          <p:cNvSpPr txBox="1"/>
          <p:nvPr/>
        </p:nvSpPr>
        <p:spPr>
          <a:xfrm>
            <a:off x="500725" y="3742725"/>
            <a:ext cx="3144000" cy="9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.no-bullets{</a:t>
            </a:r>
            <a:endParaRPr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list-style-type: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cambiar el fondo</a:t>
            </a:r>
            <a:endParaRPr/>
          </a:p>
        </p:txBody>
      </p:sp>
      <p:sp>
        <p:nvSpPr>
          <p:cNvPr id="413" name="Google Shape;413;p56"/>
          <p:cNvSpPr txBox="1"/>
          <p:nvPr>
            <p:ph idx="1" type="body"/>
          </p:nvPr>
        </p:nvSpPr>
        <p:spPr>
          <a:xfrm>
            <a:off x="387900" y="1642225"/>
            <a:ext cx="8548800" cy="26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hojas de estilo permiten modificar fondo de cualquier elemento de HTML reemplazándolo por: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Color:</a:t>
            </a:r>
            <a:endParaRPr b="1">
              <a:solidFill>
                <a:srgbClr val="F9CB9C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Utiliza la propiedad </a:t>
            </a:r>
            <a:r>
              <a:rPr b="1" lang="en" sz="1600">
                <a:solidFill>
                  <a:srgbClr val="F9CB9C"/>
                </a:solidFill>
              </a:rPr>
              <a:t>background-color</a:t>
            </a:r>
            <a:r>
              <a:rPr b="1" lang="en" sz="1600">
                <a:solidFill>
                  <a:srgbClr val="FFFFFF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para modificar el atributo.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El valor deberá de ser un color en alguno de los formatos descritos.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Si se desea aplicar el fondo a toda la página se deberá hacer en el elemento </a:t>
            </a:r>
            <a:r>
              <a:rPr b="1" lang="en" sz="1600">
                <a:solidFill>
                  <a:srgbClr val="FFFFFF"/>
                </a:solidFill>
              </a:rPr>
              <a:t>body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cambiar el fondo</a:t>
            </a:r>
            <a:endParaRPr/>
          </a:p>
        </p:txBody>
      </p:sp>
      <p:sp>
        <p:nvSpPr>
          <p:cNvPr id="419" name="Google Shape;419;p57"/>
          <p:cNvSpPr txBox="1"/>
          <p:nvPr>
            <p:ph idx="1" type="body"/>
          </p:nvPr>
        </p:nvSpPr>
        <p:spPr>
          <a:xfrm>
            <a:off x="185525" y="1185025"/>
            <a:ext cx="8751300" cy="3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Imagen</a:t>
            </a:r>
            <a:endParaRPr>
              <a:solidFill>
                <a:srgbClr val="F9CB9C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Utiliza la propiedad </a:t>
            </a:r>
            <a:r>
              <a:rPr b="1" lang="en" sz="1600">
                <a:solidFill>
                  <a:srgbClr val="F9CB9C"/>
                </a:solidFill>
              </a:rPr>
              <a:t>background-image</a:t>
            </a:r>
            <a:r>
              <a:rPr b="1" lang="en" sz="1600">
                <a:solidFill>
                  <a:srgbClr val="FFFFFF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para modificar el atributo.</a:t>
            </a:r>
            <a:endParaRPr sz="16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El valor de esta propiedad es una url. </a:t>
            </a:r>
            <a:r>
              <a:rPr b="1" lang="en" sz="1500">
                <a:solidFill>
                  <a:srgbClr val="FFFFFF"/>
                </a:solidFill>
              </a:rPr>
              <a:t>Ejemplo: </a:t>
            </a:r>
            <a:r>
              <a:rPr lang="en" sz="1500">
                <a:solidFill>
                  <a:srgbClr val="FFFFFF"/>
                </a:solidFill>
              </a:rPr>
              <a:t>url(‘./img/fondo.jpg’);</a:t>
            </a:r>
            <a:endParaRPr sz="15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Utiliza la propiedad </a:t>
            </a:r>
            <a:r>
              <a:rPr b="1" lang="en" sz="1600">
                <a:solidFill>
                  <a:srgbClr val="F9CB9C"/>
                </a:solidFill>
              </a:rPr>
              <a:t>background-position</a:t>
            </a:r>
            <a:r>
              <a:rPr b="1" lang="en" sz="1600">
                <a:solidFill>
                  <a:srgbClr val="FFFFFF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para indicar en qué posición </a:t>
            </a:r>
            <a:r>
              <a:rPr i="1" lang="en" sz="1600">
                <a:solidFill>
                  <a:srgbClr val="FFFFFF"/>
                </a:solidFill>
              </a:rPr>
              <a:t>x, y</a:t>
            </a:r>
            <a:r>
              <a:rPr lang="en" sz="1600">
                <a:solidFill>
                  <a:srgbClr val="FFFFFF"/>
                </a:solidFill>
              </a:rPr>
              <a:t> se colocará el origen de la imagen (esquina superior izquierda). Sus valores pueden ser:</a:t>
            </a:r>
            <a:endParaRPr sz="16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Dos identificadores separados por espacio: </a:t>
            </a:r>
            <a:r>
              <a:rPr b="1" lang="en" sz="1500">
                <a:solidFill>
                  <a:srgbClr val="FFFFFF"/>
                </a:solidFill>
              </a:rPr>
              <a:t>left</a:t>
            </a:r>
            <a:r>
              <a:rPr lang="en" sz="1500">
                <a:solidFill>
                  <a:srgbClr val="FFFFFF"/>
                </a:solidFill>
              </a:rPr>
              <a:t>, </a:t>
            </a:r>
            <a:r>
              <a:rPr b="1" lang="en" sz="1500">
                <a:solidFill>
                  <a:srgbClr val="FFFFFF"/>
                </a:solidFill>
              </a:rPr>
              <a:t>center</a:t>
            </a:r>
            <a:r>
              <a:rPr lang="en" sz="1500">
                <a:solidFill>
                  <a:srgbClr val="FFFFFF"/>
                </a:solidFill>
              </a:rPr>
              <a:t> y </a:t>
            </a:r>
            <a:r>
              <a:rPr b="1" lang="en" sz="1500">
                <a:solidFill>
                  <a:srgbClr val="FFFFFF"/>
                </a:solidFill>
              </a:rPr>
              <a:t>right </a:t>
            </a:r>
            <a:r>
              <a:rPr lang="en" sz="1500">
                <a:solidFill>
                  <a:srgbClr val="FFFFFF"/>
                </a:solidFill>
              </a:rPr>
              <a:t>para el primer valor; </a:t>
            </a:r>
            <a:r>
              <a:rPr b="1" lang="en" sz="1500">
                <a:solidFill>
                  <a:srgbClr val="FFFFFF"/>
                </a:solidFill>
              </a:rPr>
              <a:t>top</a:t>
            </a:r>
            <a:r>
              <a:rPr lang="en" sz="1500">
                <a:solidFill>
                  <a:srgbClr val="FFFFFF"/>
                </a:solidFill>
              </a:rPr>
              <a:t>, </a:t>
            </a:r>
            <a:r>
              <a:rPr b="1" lang="en" sz="1500">
                <a:solidFill>
                  <a:srgbClr val="FFFFFF"/>
                </a:solidFill>
              </a:rPr>
              <a:t>center</a:t>
            </a:r>
            <a:r>
              <a:rPr lang="en" sz="1500">
                <a:solidFill>
                  <a:srgbClr val="FFFFFF"/>
                </a:solidFill>
              </a:rPr>
              <a:t> y </a:t>
            </a:r>
            <a:r>
              <a:rPr b="1" lang="en" sz="1500">
                <a:solidFill>
                  <a:srgbClr val="FFFFFF"/>
                </a:solidFill>
              </a:rPr>
              <a:t>bottom</a:t>
            </a:r>
            <a:r>
              <a:rPr lang="en" sz="1500">
                <a:solidFill>
                  <a:srgbClr val="FFFFFF"/>
                </a:solidFill>
              </a:rPr>
              <a:t> para el segundo valor. Si no se indica el segundo valor, tomará </a:t>
            </a:r>
            <a:r>
              <a:rPr b="1" lang="en" sz="1500">
                <a:solidFill>
                  <a:srgbClr val="FFFFFF"/>
                </a:solidFill>
              </a:rPr>
              <a:t>center </a:t>
            </a:r>
            <a:r>
              <a:rPr lang="en" sz="1500">
                <a:solidFill>
                  <a:srgbClr val="FFFFFF"/>
                </a:solidFill>
              </a:rPr>
              <a:t>como default.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Dos números indicando la posición </a:t>
            </a:r>
            <a:r>
              <a:rPr i="1" lang="en" sz="1500">
                <a:solidFill>
                  <a:srgbClr val="FFFFFF"/>
                </a:solidFill>
              </a:rPr>
              <a:t>x, y</a:t>
            </a:r>
            <a:r>
              <a:rPr lang="en" sz="1500">
                <a:solidFill>
                  <a:srgbClr val="FFFFFF"/>
                </a:solidFill>
              </a:rPr>
              <a:t>. La unidad de medida puede ser cualquiera de las descritas en la presentación y pueden combinarse. El origen es (0%,0%).</a:t>
            </a:r>
            <a:endParaRPr sz="15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</a:pPr>
            <a:r>
              <a:rPr lang="en" sz="1500">
                <a:solidFill>
                  <a:srgbClr val="FFFFFF"/>
                </a:solidFill>
              </a:rPr>
              <a:t> Si no se indica el segundo valor tomará 50% como default.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cambiar el fondo</a:t>
            </a:r>
            <a:endParaRPr/>
          </a:p>
        </p:txBody>
      </p:sp>
      <p:sp>
        <p:nvSpPr>
          <p:cNvPr id="425" name="Google Shape;425;p58"/>
          <p:cNvSpPr txBox="1"/>
          <p:nvPr>
            <p:ph idx="1" type="body"/>
          </p:nvPr>
        </p:nvSpPr>
        <p:spPr>
          <a:xfrm>
            <a:off x="387900" y="1337425"/>
            <a:ext cx="8548800" cy="3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Imagen</a:t>
            </a:r>
            <a:endParaRPr>
              <a:solidFill>
                <a:srgbClr val="F9CB9C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Utiliza la propiedad </a:t>
            </a:r>
            <a:r>
              <a:rPr b="1" lang="en" sz="1600">
                <a:solidFill>
                  <a:srgbClr val="F9CB9C"/>
                </a:solidFill>
              </a:rPr>
              <a:t>background-repeat </a:t>
            </a:r>
            <a:r>
              <a:rPr lang="en" sz="1600">
                <a:solidFill>
                  <a:srgbClr val="FFFFFF"/>
                </a:solidFill>
              </a:rPr>
              <a:t>para indicar si la imagen se repetirá o no en el eje </a:t>
            </a:r>
            <a:r>
              <a:rPr i="1" lang="en" sz="1600">
                <a:solidFill>
                  <a:srgbClr val="FFFFFF"/>
                </a:solidFill>
              </a:rPr>
              <a:t>x</a:t>
            </a:r>
            <a:r>
              <a:rPr lang="en" sz="1600">
                <a:solidFill>
                  <a:srgbClr val="FFFFFF"/>
                </a:solidFill>
              </a:rPr>
              <a:t>, </a:t>
            </a:r>
            <a:r>
              <a:rPr i="1" lang="en" sz="1600">
                <a:solidFill>
                  <a:srgbClr val="FFFFFF"/>
                </a:solidFill>
              </a:rPr>
              <a:t>y</a:t>
            </a:r>
            <a:r>
              <a:rPr lang="en" sz="1600">
                <a:solidFill>
                  <a:srgbClr val="FFFFFF"/>
                </a:solidFill>
              </a:rPr>
              <a:t> o ambos.</a:t>
            </a:r>
            <a:endParaRPr sz="16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Si la imagen no se repetirá se le da el valor </a:t>
            </a:r>
            <a:r>
              <a:rPr b="1" lang="en" sz="1500">
                <a:solidFill>
                  <a:srgbClr val="F9CB9C"/>
                </a:solidFill>
              </a:rPr>
              <a:t>no-repeat</a:t>
            </a:r>
            <a:r>
              <a:rPr lang="en" sz="1500">
                <a:solidFill>
                  <a:srgbClr val="FFFFFF"/>
                </a:solidFill>
              </a:rPr>
              <a:t>.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Si la imagen se repetirá en ambos ejes se le da el valor </a:t>
            </a:r>
            <a:r>
              <a:rPr b="1" lang="en" sz="1500">
                <a:solidFill>
                  <a:srgbClr val="F9CB9C"/>
                </a:solidFill>
              </a:rPr>
              <a:t>repeat</a:t>
            </a:r>
            <a:r>
              <a:rPr lang="en" sz="1500">
                <a:solidFill>
                  <a:srgbClr val="FFFFFF"/>
                </a:solidFill>
              </a:rPr>
              <a:t>.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Si la imagen se repetirá en alguno de los ejes se le el valor </a:t>
            </a:r>
            <a:r>
              <a:rPr b="1" lang="en" sz="1500">
                <a:solidFill>
                  <a:srgbClr val="F9CB9C"/>
                </a:solidFill>
              </a:rPr>
              <a:t>repeat-x</a:t>
            </a:r>
            <a:r>
              <a:rPr lang="en" sz="1500">
                <a:solidFill>
                  <a:srgbClr val="FFFFFF"/>
                </a:solidFill>
              </a:rPr>
              <a:t> o  </a:t>
            </a:r>
            <a:r>
              <a:rPr b="1" lang="en" sz="1500">
                <a:solidFill>
                  <a:srgbClr val="F9CB9C"/>
                </a:solidFill>
              </a:rPr>
              <a:t>repeat-y </a:t>
            </a:r>
            <a:r>
              <a:rPr lang="en" sz="1500">
                <a:solidFill>
                  <a:srgbClr val="FFFFFF"/>
                </a:solidFill>
              </a:rPr>
              <a:t>respectivamente.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Este parámetro es usado para crear patrones de imágenes como fondo.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También se usa para crear gradientes de color como fondo.</a:t>
            </a:r>
            <a:endParaRPr sz="15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500"/>
              <a:buChar char="■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http://patorjk.com/gradient-image-generator/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cambiar el fondo</a:t>
            </a:r>
            <a:endParaRPr/>
          </a:p>
        </p:txBody>
      </p:sp>
      <p:pic>
        <p:nvPicPr>
          <p:cNvPr descr="http://patorjk.com/gradient-image-generator/fadedBar.php?numColors=2&amp;fadeLen=800&amp;fadeVertical=true&amp;c0=6aafb6&amp;c1=ffffff&amp;" id="431" name="Google Shape;43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9800" y="58250"/>
            <a:ext cx="150675" cy="371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9"/>
          <p:cNvSpPr txBox="1"/>
          <p:nvPr/>
        </p:nvSpPr>
        <p:spPr>
          <a:xfrm>
            <a:off x="3777325" y="1456725"/>
            <a:ext cx="5121000" cy="153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#gradient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background-image: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url(‘./img/grad.png’)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background-repeat: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repeat-x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background-color: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#FFFFFF;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3" name="Google Shape;433;p59"/>
          <p:cNvSpPr txBox="1"/>
          <p:nvPr/>
        </p:nvSpPr>
        <p:spPr>
          <a:xfrm>
            <a:off x="119725" y="3271550"/>
            <a:ext cx="5121000" cy="177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background-image: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url(‘./img/back.png’);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background-repeat: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no-repeat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background-position: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center center;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background-color: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#000000;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Google Shape;434;p59"/>
          <p:cNvSpPr txBox="1"/>
          <p:nvPr/>
        </p:nvSpPr>
        <p:spPr>
          <a:xfrm>
            <a:off x="119725" y="1525525"/>
            <a:ext cx="34983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gradiente usa una imagen con degradado como fondo y la repite en el eje contrario al sentido del gradiente. Después se define el color que permanecerá constante como color de fondo.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59"/>
          <p:cNvSpPr txBox="1"/>
          <p:nvPr/>
        </p:nvSpPr>
        <p:spPr>
          <a:xfrm>
            <a:off x="5377525" y="3887725"/>
            <a:ext cx="34983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Imagen como fondo único, con un color para el espacio excedente.</a:t>
            </a:r>
            <a:endParaRPr b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modelo de caja (Box Model)</a:t>
            </a:r>
            <a:endParaRPr/>
          </a:p>
        </p:txBody>
      </p:sp>
      <p:pic>
        <p:nvPicPr>
          <p:cNvPr descr="boxmodel.png" id="441" name="Google Shape;44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" y="1809750"/>
            <a:ext cx="4780875" cy="26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60"/>
          <p:cNvSpPr txBox="1"/>
          <p:nvPr/>
        </p:nvSpPr>
        <p:spPr>
          <a:xfrm>
            <a:off x="4784950" y="1715100"/>
            <a:ext cx="4206600" cy="29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padding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 el 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border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forman parte del ancho del elemento.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width = content + padding + border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background-color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se aplica hasta antes del borde.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margen no forma parte del ancho del elemento.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background-color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no se aplica en la zona del margen.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de layout básico</a:t>
            </a:r>
            <a:endParaRPr/>
          </a:p>
        </p:txBody>
      </p:sp>
      <p:pic>
        <p:nvPicPr>
          <p:cNvPr id="448" name="Google Shape;44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725" y="1333850"/>
            <a:ext cx="6659875" cy="38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Proceso básico para crear una página estática</a:t>
            </a:r>
            <a:endParaRPr sz="28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5"/>
            <a:ext cx="8412600" cy="3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acuerdo a lo que se ha visto hasta ahora, el proceso básico para crear una página web sería el siguiente: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Obtener y diseñar el contenido de la página.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Diseñar el layout y apariencia gráfica de la página.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Implementar el HTML con el contenido y la estructura.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Añadir estilos (CSS) para implementar el layout y el diseño.</a:t>
            </a:r>
            <a:endParaRPr/>
          </a:p>
        </p:txBody>
      </p:sp>
      <p:pic>
        <p:nvPicPr>
          <p:cNvPr descr="Resultado de imagen"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9525" y="2156500"/>
            <a:ext cx="1908750" cy="20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Algunas reglas útiles</a:t>
            </a:r>
            <a:endParaRPr/>
          </a:p>
        </p:txBody>
      </p:sp>
      <p:sp>
        <p:nvSpPr>
          <p:cNvPr id="454" name="Google Shape;454;p62"/>
          <p:cNvSpPr txBox="1"/>
          <p:nvPr/>
        </p:nvSpPr>
        <p:spPr>
          <a:xfrm>
            <a:off x="43525" y="1456725"/>
            <a:ext cx="2399700" cy="121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.wrapper{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width: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85%;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margin: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0px auto;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62"/>
          <p:cNvSpPr txBox="1"/>
          <p:nvPr/>
        </p:nvSpPr>
        <p:spPr>
          <a:xfrm>
            <a:off x="6413400" y="1228125"/>
            <a:ext cx="1995300" cy="259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.left{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float: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left;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.right{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float: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right;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.clearer{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clear: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both;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62"/>
          <p:cNvSpPr txBox="1"/>
          <p:nvPr/>
        </p:nvSpPr>
        <p:spPr>
          <a:xfrm>
            <a:off x="43525" y="2752125"/>
            <a:ext cx="2914800" cy="22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nav ul{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margin: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padding: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list-style-type: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none;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nav ul li{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display: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inline;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7" name="Google Shape;457;p62"/>
          <p:cNvSpPr txBox="1"/>
          <p:nvPr/>
        </p:nvSpPr>
        <p:spPr>
          <a:xfrm>
            <a:off x="2513225" y="1603950"/>
            <a:ext cx="25647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Asigna un ancho relativo al contenedor y lo centra horizontalmente.</a:t>
            </a:r>
            <a:endParaRPr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62"/>
          <p:cNvSpPr txBox="1"/>
          <p:nvPr/>
        </p:nvSpPr>
        <p:spPr>
          <a:xfrm>
            <a:off x="3046625" y="3280350"/>
            <a:ext cx="25647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Convierte una lista vertical en horizontal. Útil para crear menús de navegación.</a:t>
            </a:r>
            <a:endParaRPr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62"/>
          <p:cNvSpPr txBox="1"/>
          <p:nvPr/>
        </p:nvSpPr>
        <p:spPr>
          <a:xfrm>
            <a:off x="5961850" y="3889950"/>
            <a:ext cx="30786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Clases para flotar elementos a la izquierda/derecha. El clearer hace que el siguiente elemento aparezca abajo de los flotados.</a:t>
            </a:r>
            <a:endParaRPr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 al crear CSS</a:t>
            </a:r>
            <a:endParaRPr/>
          </a:p>
        </p:txBody>
      </p:sp>
      <p:sp>
        <p:nvSpPr>
          <p:cNvPr id="465" name="Google Shape;465;p63"/>
          <p:cNvSpPr txBox="1"/>
          <p:nvPr>
            <p:ph idx="1" type="body"/>
          </p:nvPr>
        </p:nvSpPr>
        <p:spPr>
          <a:xfrm>
            <a:off x="387900" y="1489825"/>
            <a:ext cx="8368200" cy="3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Crear las reglas de estilos en archivos separados e incluirlos en los HTML donde se usen.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Generalizar los estilos tanto como sea posible.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Verificar si las propiedades que utilizamos son compatibles con los navegadores de nuestros “usuarios meta”.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Probar con múltiples navegadores, preferentemente los más populares (firefox, chrome, edge, internet explorer).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Usar selectores de clases y nombres de tags para los estilos generales.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 al crear CSS</a:t>
            </a:r>
            <a:endParaRPr/>
          </a:p>
        </p:txBody>
      </p:sp>
      <p:sp>
        <p:nvSpPr>
          <p:cNvPr id="471" name="Google Shape;471;p64"/>
          <p:cNvSpPr txBox="1"/>
          <p:nvPr>
            <p:ph idx="1" type="body"/>
          </p:nvPr>
        </p:nvSpPr>
        <p:spPr>
          <a:xfrm>
            <a:off x="387900" y="1413625"/>
            <a:ext cx="8466300" cy="3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Usar selectores de ID sólo para aquellos estilos que sean muy específicos de un elemento y que no puedan generalizarse (evitarlo si es posible).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Tener precaución en no repetir IDs en los elementos de HTML del mismo documento (el navegador no arroja errores de sintaxis al respecto).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CSS es “case sensitive”. Tener precaución al escribir clases e identificadores y asociarlos con elementos HTML.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 recomendación es seleccionar el mismo formato para HTML y CSS (camel case, guiones medios, guiones bajos, etc.).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Cuidar que el color o la imagen de fondo no afecten negativamente la visibilidad del contenido de la página.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 al crear CSS</a:t>
            </a:r>
            <a:endParaRPr/>
          </a:p>
        </p:txBody>
      </p:sp>
      <p:sp>
        <p:nvSpPr>
          <p:cNvPr id="477" name="Google Shape;477;p65"/>
          <p:cNvSpPr txBox="1"/>
          <p:nvPr>
            <p:ph idx="1" type="body"/>
          </p:nvPr>
        </p:nvSpPr>
        <p:spPr>
          <a:xfrm>
            <a:off x="387900" y="1337425"/>
            <a:ext cx="8466300" cy="3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Usar una tipografía “web friendly”, esto implica que sea adecuada para desplegarse en pantalla.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 recomienda iniciar la lista con la fuente deseada (ej. arial) y terminarla con una familia de fuentes (ej. serif).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 el peor de los casos, el navegador seleccionará la que haya disponible de esa familia.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Las fuentes tipo serif no son recomendables para desplegarse en pantalla.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Ejemplos de familias: </a:t>
            </a:r>
            <a:r>
              <a:rPr b="1" lang="en" sz="1600" u="sng">
                <a:solidFill>
                  <a:schemeClr val="hlink"/>
                </a:solidFill>
                <a:hlinkClick r:id="rId3"/>
              </a:rPr>
              <a:t>http://www.w3schools.com/cssref/css_websafe_fonts.asp</a:t>
            </a:r>
            <a:endParaRPr b="1" sz="1600"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Tener precaución al seleccionar los colores de fuente, deben contrastar para ser legibles pero no al grado de incomodar la vista del usuario.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483" name="Google Shape;483;p6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Suehring, S., &amp; Valade, J. (2013). PHP, MySQL, JavaScript &amp; HTML5 All­in­One For Dummies (1). Somerset, US: For Dummies. Retrieved from </a:t>
            </a:r>
            <a:r>
              <a:rPr lang="en" sz="1600" u="sng">
                <a:solidFill>
                  <a:schemeClr val="accent5"/>
                </a:solidFill>
                <a:hlinkClick r:id="rId3"/>
              </a:rPr>
              <a:t>http://0­www.ebrary.com.millenium.itesm.mx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era el mundo antes de CSS?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2260150" y="1770150"/>
            <a:ext cx="6814500" cy="23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Todo era caos y destrucción…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Las capas de contenido y de presentación estaban combinadas y eran interdependientes.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 modificación de una podía alterar a la otra.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Para hacer un cambio en el diseño o el contenido se tenía que tocar el mismo archivo.</a:t>
            </a:r>
            <a:endParaRPr/>
          </a:p>
        </p:txBody>
      </p:sp>
      <p:pic>
        <p:nvPicPr>
          <p:cNvPr descr="Resultado de imagen"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2" y="1489825"/>
            <a:ext cx="3802538" cy="36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era el mundo antes de CSS?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2260150" y="1770150"/>
            <a:ext cx="6686700" cy="23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Se usaban atributos especiales en los tags de HTML para alterar su presentación (colores, fuentes, posiciones, etc.).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 se podía generalizar, los cambios en diseño se aplicaban de forma individual a cada elemento.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Esto lo hacía poco mantenible y escalable. Cambiar el diseño se volvía un dolor de cabeza.</a:t>
            </a:r>
            <a:endParaRPr sz="1600"/>
          </a:p>
        </p:txBody>
      </p:sp>
      <p:pic>
        <p:nvPicPr>
          <p:cNvPr descr="Resultado de imagen"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2" y="1489825"/>
            <a:ext cx="3802538" cy="36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Pero no todo es perfecto...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87900" y="1337425"/>
            <a:ext cx="8368200" cy="23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 pesar de existir un estándar de sintaxis, no todos los navegadores interpretan igual las reglas de estilo.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Actualmente la mayoría de los navegadores están “estandarizados”, soportan CSS3 y las diferencias son mínimas.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1600"/>
              </a:spcAft>
              <a:buSzPts val="1600"/>
              <a:buChar char="○"/>
            </a:pPr>
            <a:r>
              <a:rPr lang="en" sz="1600"/>
              <a:t>Internet Explorer solía ser un dolor de cabeza, pero a partir de la versión 9 se ha integrado paulatinamente al estándar.</a:t>
            </a:r>
            <a:endParaRPr sz="1600"/>
          </a:p>
        </p:txBody>
      </p:sp>
      <p:pic>
        <p:nvPicPr>
          <p:cNvPr descr="Resultado de imagen"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925" y="3661525"/>
            <a:ext cx="2788575" cy="14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Pero no todo es perfecto...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87900" y="1413625"/>
            <a:ext cx="83682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Las versiones antiguas de los navegadores no soportan CSS3.</a:t>
            </a:r>
            <a:endParaRPr/>
          </a:p>
          <a:p>
            <a:pPr indent="-3238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Igual que HTML5, CSS3 no es excluyente de la versión 2 pero integra nuevas características que podrían no estar soportadas por el navegador.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Es necesario verificar si las propiedades que usamos son compatibles con las versiones de nuestros usuarios meta.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Una solución es usar la versión 2 de CSS para ese tipo de navegadores.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Algunas empresas optan por pedir al usuario que use el sitio en navegadores recientes o les notifica que algunos no están soportados.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○"/>
            </a:pPr>
            <a:r>
              <a:rPr lang="en" sz="1500"/>
              <a:t>En ocasiones el usuario meta es renuente a instalar nuevo software. En esto casos se procede a adaptar el sitio a los usuarios.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