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Roboto Slab"/>
      <p:regular r:id="rId48"/>
      <p:bold r:id="rId49"/>
    </p:embeddedFont>
    <p:embeddedFont>
      <p:font typeface="Robot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31561B8-35EC-4A9F-919E-DB4738A7AE6F}">
  <a:tblStyle styleId="{F31561B8-35EC-4A9F-919E-DB4738A7AE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Slab-regular.fntdata"/><Relationship Id="rId47" Type="http://schemas.openxmlformats.org/officeDocument/2006/relationships/slide" Target="slides/slide42.xml"/><Relationship Id="rId49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149e26a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149e26a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0d44752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80d44752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0d44752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0d44752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0d44752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0d44752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80d44752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80d44752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80d44752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80d44752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80d44752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80d44752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80d44752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80d44752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0d44752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80d44752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80d44752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80d44752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80d44752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80d44752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80d447525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80d44752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8124cebb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8124cebb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8124ceb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8124ceb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8124cebb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8124cebb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8124cebb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8124cebb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8124cebb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8124cebb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8124cebb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8124cebb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8124cebb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8124cebb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8124cebb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8124cebb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80d447525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80d447525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0d44752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0d44752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812a9038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812a9038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812a9038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812a9038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812a9038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812a9038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12a9038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812a9038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812a9038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812a9038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8149e26a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8149e26a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812a9038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812a9038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812a9038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812a9038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812a9038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812a9038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149e26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149e26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80d44752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80d44752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8149e26a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8149e26a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80d44752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80d44752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8149e26a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8149e26a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80d44752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80d44752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0d44752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80d44752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0d44752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80d44752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0d44752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80d44752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80d44752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80d44752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w3schools.com/tags/att_input_type.asp" TargetMode="External"/><Relationship Id="rId4" Type="http://schemas.openxmlformats.org/officeDocument/2006/relationships/hyperlink" Target="http://www.w3schools.com/tags/tag_input.asp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9.png"/><Relationship Id="rId7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about:blank" TargetMode="External"/><Relationship Id="rId4" Type="http://schemas.openxmlformats.org/officeDocument/2006/relationships/hyperlink" Target="http://www.w3schools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miserver.com/my_script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Formularios en HTML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 de Aplicaciones Web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Componentes de un Formulario: </a:t>
            </a:r>
            <a:r>
              <a:rPr b="1" lang="en">
                <a:solidFill>
                  <a:srgbClr val="F9CB9C"/>
                </a:solidFill>
              </a:rPr>
              <a:t>Contenido</a:t>
            </a:r>
            <a:endParaRPr b="1">
              <a:solidFill>
                <a:srgbClr val="F9CB9C"/>
              </a:solidFill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455025"/>
            <a:ext cx="86877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Campos y etiquetas que forman la estructura visual del formulario.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Si bien un formulario podría contener elementos comunes de HTML, existe un conjunto de tags diseñados específicamente para: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Colocar texto y etiquetas en el formulario.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Representar campos/controles para la entrada de datos.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Agrupar campos y etiquetas visualmente.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Ejecutar acciones sobre el formulario.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Todos los campos de un formulario se identifican por el atributo “name”.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87900" y="13374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Etiquetas (labels)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451725" y="1794625"/>
            <a:ext cx="8471400" cy="27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El elemento utilizado para asociar una etiqueta a un campo de datos está identificado por la etiqueta con contenido </a:t>
            </a:r>
            <a:r>
              <a:rPr b="1" lang="en">
                <a:solidFill>
                  <a:srgbClr val="F9CB9C"/>
                </a:solidFill>
              </a:rPr>
              <a:t>&lt;label&gt;&lt;/label&gt;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El texto a asociar es el contenido de la etiqueta.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Cuenta con el atributo “</a:t>
            </a:r>
            <a:r>
              <a:rPr b="1" lang="en">
                <a:solidFill>
                  <a:srgbClr val="F9CB9C"/>
                </a:solidFill>
              </a:rPr>
              <a:t>for</a:t>
            </a:r>
            <a:r>
              <a:rPr lang="en">
                <a:solidFill>
                  <a:srgbClr val="FFFFFF"/>
                </a:solidFill>
              </a:rPr>
              <a:t>” cuyo valor debe ser igual al ID del campo al que se asocia. Esto permitirá que al hacer click en la etiqueta, el foco cambie a su respectivo control.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El click en el label es equivalente a hacer click en el campo.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1607100" y="4614025"/>
            <a:ext cx="5682000" cy="443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&lt;label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=“username”&gt;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Nombre de usuario: 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&lt;/label&gt;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879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Campos/controles: </a:t>
            </a:r>
            <a:r>
              <a:rPr b="1" lang="en" sz="2000">
                <a:solidFill>
                  <a:srgbClr val="F9CB9C"/>
                </a:solidFill>
              </a:rPr>
              <a:t>Input</a:t>
            </a:r>
            <a:endParaRPr b="1" sz="2000">
              <a:solidFill>
                <a:srgbClr val="F9CB9C"/>
              </a:solidFill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451725" y="2023225"/>
            <a:ext cx="84714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C</a:t>
            </a:r>
            <a:r>
              <a:rPr lang="en">
                <a:solidFill>
                  <a:srgbClr val="FFFFFF"/>
                </a:solidFill>
              </a:rPr>
              <a:t>ampo de entrada de datos definido por el tag vacío </a:t>
            </a:r>
            <a:r>
              <a:rPr b="1" lang="en">
                <a:solidFill>
                  <a:srgbClr val="F9CB9C"/>
                </a:solidFill>
              </a:rPr>
              <a:t>&lt;input /&gt;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La forma en que se desplegará el campo está definido por el atributo “</a:t>
            </a:r>
            <a:r>
              <a:rPr b="1" lang="en">
                <a:solidFill>
                  <a:srgbClr val="F9CB9C"/>
                </a:solidFill>
              </a:rPr>
              <a:t>type</a:t>
            </a:r>
            <a:r>
              <a:rPr lang="en">
                <a:solidFill>
                  <a:srgbClr val="FFFFFF"/>
                </a:solidFill>
              </a:rPr>
              <a:t>”. En la siguiente URL puede verse el detalle de los tipos aceptados:</a:t>
            </a:r>
            <a:endParaRPr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http://www.w3schools.com/tags/att_input_type.asp</a:t>
            </a:r>
            <a:endParaRPr sz="1600"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En la siguiente URL puede verse la especificación detallada del campo:</a:t>
            </a:r>
            <a:endParaRPr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http://www.w3schools.com/tags/tag_input.asp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87900" y="12612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Input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451725" y="1794625"/>
            <a:ext cx="84714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Principales tipos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50" name="Google Shape;150;p25"/>
          <p:cNvGraphicFramePr/>
          <p:nvPr/>
        </p:nvGraphicFramePr>
        <p:xfrm>
          <a:off x="9607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{F31561B8-35EC-4A9F-919E-DB4738A7AE6F}</a:tableStyleId>
              </a:tblPr>
              <a:tblGrid>
                <a:gridCol w="982875"/>
                <a:gridCol w="7944525"/>
              </a:tblGrid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checkbox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Define un checkbox para selección de múltiples opciones predefinidas.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file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Despliega un campo de texto y un botón para abrir el explorador de archivos y seleccionar uno.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hidden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Campo de texto oculto en la interfaz. El campo es enviado con los demás datos.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password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Campo de texto con los caracteres enmascarados.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87900" y="12612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Input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451725" y="1794625"/>
            <a:ext cx="84714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Input: principales tipos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58" name="Google Shape;158;p26"/>
          <p:cNvGraphicFramePr/>
          <p:nvPr/>
        </p:nvGraphicFramePr>
        <p:xfrm>
          <a:off x="9607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{F31561B8-35EC-4A9F-919E-DB4738A7AE6F}</a:tableStyleId>
              </a:tblPr>
              <a:tblGrid>
                <a:gridCol w="982875"/>
                <a:gridCol w="7944525"/>
              </a:tblGrid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radio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Define un círculo para la selección de una opción única de una lista.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text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 el valor default. Despliega un campo de texto simple.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87900" y="12612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Input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451725" y="1794625"/>
            <a:ext cx="84714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Principales tipos aportados por HTML5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66" name="Google Shape;166;p27"/>
          <p:cNvGraphicFramePr/>
          <p:nvPr/>
        </p:nvGraphicFramePr>
        <p:xfrm>
          <a:off x="9607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{F31561B8-35EC-4A9F-919E-DB4738A7AE6F}</a:tableStyleId>
              </a:tblPr>
              <a:tblGrid>
                <a:gridCol w="1414075"/>
                <a:gridCol w="7513325"/>
              </a:tblGrid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color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Despliega un color picker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Despliega un date picker. Sin horas.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datetime-local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Despliega un date/time picker para seleccionar fecha y hora.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Campo de texto pre formateado para email.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879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Input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451725" y="2023225"/>
            <a:ext cx="84714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Principales tipos aportados por HTML5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74" name="Google Shape;174;p28"/>
          <p:cNvGraphicFramePr/>
          <p:nvPr/>
        </p:nvGraphicFramePr>
        <p:xfrm>
          <a:off x="96075" y="283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{F31561B8-35EC-4A9F-919E-DB4738A7AE6F}</a:tableStyleId>
              </a:tblPr>
              <a:tblGrid>
                <a:gridCol w="1414075"/>
                <a:gridCol w="7513325"/>
              </a:tblGrid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tel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Campo de texto pre formateado para números telefónicos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URL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Campo de texto pre formateado para URLs.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87900" y="12612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Input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451725" y="1794625"/>
            <a:ext cx="84714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Principales atributos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82" name="Google Shape;182;p29"/>
          <p:cNvGraphicFramePr/>
          <p:nvPr/>
        </p:nvGraphicFramePr>
        <p:xfrm>
          <a:off x="9607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{F31561B8-35EC-4A9F-919E-DB4738A7AE6F}</a:tableStyleId>
              </a:tblPr>
              <a:tblGrid>
                <a:gridCol w="1453075"/>
                <a:gridCol w="4810175"/>
                <a:gridCol w="2654250"/>
              </a:tblGrid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Atributo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Valores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accept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Indica el tipo de archivo que acepta el servidor, es válido solamente para el type “file”.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Extensión, audio/*, video/*. etc.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disabled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Especifica que el elemento debe ser deshabilitado (se muestra pero no se envía).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disabled.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maxlength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Máximo número de caracteres que se pueden escribir.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Número.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readonly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 campo solo puede verse y enviarse pero no modificarse.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readonly.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87900" y="12612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Input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451725" y="1947025"/>
            <a:ext cx="84714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Principales atributos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90" name="Google Shape;190;p30"/>
          <p:cNvGraphicFramePr/>
          <p:nvPr/>
        </p:nvGraphicFramePr>
        <p:xfrm>
          <a:off x="96075" y="268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{F31561B8-35EC-4A9F-919E-DB4738A7AE6F}</a:tableStyleId>
              </a:tblPr>
              <a:tblGrid>
                <a:gridCol w="1453075"/>
                <a:gridCol w="4810175"/>
                <a:gridCol w="2654250"/>
              </a:tblGrid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Atributo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Valores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size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Tamaño en caracteres del elemento.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Número.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value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 que se mostrará en la interfaz.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Texto.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87900" y="12612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Input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451725" y="1794625"/>
            <a:ext cx="84714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Principales atributos de HTML5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198" name="Google Shape;198;p31"/>
          <p:cNvGraphicFramePr/>
          <p:nvPr/>
        </p:nvGraphicFramePr>
        <p:xfrm>
          <a:off x="9607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{F31561B8-35EC-4A9F-919E-DB4738A7AE6F}</a:tableStyleId>
              </a:tblPr>
              <a:tblGrid>
                <a:gridCol w="1453075"/>
                <a:gridCol w="5518550"/>
                <a:gridCol w="1945875"/>
              </a:tblGrid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Atributo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Valores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autofocus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Indica si el campo debe seleccionarse automáticamente al cargar la página.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autofocus.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formnovalidate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Indica que el campo no debe ser validado cuando se envíe.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formnovalidate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max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Indica el valor máximo que se puede escribir en el campo.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Número | fecha.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min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Indica el valor mínimo que se puede escribir en el campo.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Número | fecha.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Temas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¿Qué es un formulario?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Componentes de un formulario.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Configuración de un formulario.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Contenido de un formulario.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Acciones en un formulario.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➔"/>
            </a:pPr>
            <a:r>
              <a:rPr lang="en"/>
              <a:t>Principales aportaciones de HTML5.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87900" y="12612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Input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451725" y="1870825"/>
            <a:ext cx="84714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F9CB9C"/>
                </a:solidFill>
              </a:rPr>
              <a:t>Principales atributos de HTML5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206" name="Google Shape;206;p32"/>
          <p:cNvGraphicFramePr/>
          <p:nvPr/>
        </p:nvGraphicFramePr>
        <p:xfrm>
          <a:off x="96075" y="260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{F31561B8-35EC-4A9F-919E-DB4738A7AE6F}</a:tableStyleId>
              </a:tblPr>
              <a:tblGrid>
                <a:gridCol w="1453075"/>
                <a:gridCol w="5518550"/>
                <a:gridCol w="1945875"/>
              </a:tblGrid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Atributo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Valores</a:t>
                      </a:r>
                      <a:endParaRPr b="1"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solidFill>
                      <a:srgbClr val="3D85C6"/>
                    </a:solidFill>
                  </a:tcPr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pattern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Expresión regular usada para validar el contenido.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Expresión regular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placeholder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Texto de ayuda que aparece al interior del campo al cargar la página. Desaparece al hacer click en él.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texto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49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required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Indica si el campo es requerido.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required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87900" y="12612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Input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451725" y="1794625"/>
            <a:ext cx="8471400" cy="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000">
                <a:solidFill>
                  <a:srgbClr val="F9CB9C"/>
                </a:solidFill>
              </a:rPr>
              <a:t>Ejemplos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464100" y="2404225"/>
            <a:ext cx="4512600" cy="443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=“text”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=“mi_campo”  /&gt;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464100" y="2937625"/>
            <a:ext cx="4822200" cy="443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=“password”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=“mi_campo” /&gt;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464100" y="3471025"/>
            <a:ext cx="4381800" cy="443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=“file”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=“mi_campo” /&gt;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464100" y="4004425"/>
            <a:ext cx="4512600" cy="443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=“color”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=“mi_campo” /&gt;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464100" y="4537825"/>
            <a:ext cx="4512600" cy="443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=“date”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=“mi_campo” /&gt;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0" y="2438400"/>
            <a:ext cx="32766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8800" y="3505200"/>
            <a:ext cx="296227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5000" y="4168975"/>
            <a:ext cx="15621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8800" y="2971800"/>
            <a:ext cx="24860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38800" y="4613675"/>
            <a:ext cx="22479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2355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checkbox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223125" y="2023225"/>
            <a:ext cx="87684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Representan opciones de una lista.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Se despliega como cuadros que pueden ser seleccionados o “deseleccionados” por el usuario. 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Permiten la selección de múltiples opciones en la misma lista.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Tienen la ventaja de mostrar todas las opciones al mismo tiempo al usuario.</a:t>
            </a:r>
            <a:endParaRPr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Char char="➢"/>
            </a:pPr>
            <a:r>
              <a:rPr lang="en" sz="1700"/>
              <a:t>Los checkboxes que corresponden a una misma lista tienen  el mismo valor en el atributo “</a:t>
            </a:r>
            <a:r>
              <a:rPr b="1" lang="en" sz="1700">
                <a:solidFill>
                  <a:srgbClr val="F9CB9C"/>
                </a:solidFill>
              </a:rPr>
              <a:t>name</a:t>
            </a:r>
            <a:r>
              <a:rPr lang="en" sz="1700"/>
              <a:t>”.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2355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</a:t>
            </a:r>
            <a:r>
              <a:rPr b="1" lang="en" sz="2200">
                <a:solidFill>
                  <a:srgbClr val="DD7E6B"/>
                </a:solidFill>
              </a:rPr>
              <a:t>ampos/c</a:t>
            </a:r>
            <a:r>
              <a:rPr b="1" lang="en" sz="2200">
                <a:solidFill>
                  <a:srgbClr val="DD7E6B"/>
                </a:solidFill>
              </a:rPr>
              <a:t>ontroles: </a:t>
            </a:r>
            <a:r>
              <a:rPr b="1" lang="en" sz="2200">
                <a:solidFill>
                  <a:srgbClr val="F9CB9C"/>
                </a:solidFill>
              </a:rPr>
              <a:t>checkbox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146925" y="2099425"/>
            <a:ext cx="86091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Si se quiere marcar alguna(s) opción(es) de forma predefinida se le debe agregar el atributo “</a:t>
            </a:r>
            <a:r>
              <a:rPr b="1" lang="en" sz="1700">
                <a:solidFill>
                  <a:srgbClr val="F9CB9C"/>
                </a:solidFill>
              </a:rPr>
              <a:t>checked</a:t>
            </a:r>
            <a:r>
              <a:rPr lang="en" sz="1700">
                <a:solidFill>
                  <a:srgbClr val="FFFFFF"/>
                </a:solidFill>
              </a:rPr>
              <a:t>”.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235500" y="3242425"/>
            <a:ext cx="7272000" cy="1295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=“checkbox”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=“mi_lista”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=“opt1”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checked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Opción 1 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&lt;br/&gt;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=“checkbox”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=“mi_lista”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=“opt2” /&gt;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Opción 2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&lt;br/&gt;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=“checkbox”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=“mi_lista”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=“opt3”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checked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/&gt;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Opción 3 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9" name="Google Shape;2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200" y="3352800"/>
            <a:ext cx="1288425" cy="890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117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Radio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375525" y="2099425"/>
            <a:ext cx="8528400" cy="29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Representan opciones de una lista.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Se despliega como círculos que pueden ser seleccionados por el usuario. 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Permiten la selección de </a:t>
            </a:r>
            <a:r>
              <a:rPr b="1" lang="en">
                <a:solidFill>
                  <a:srgbClr val="F9CB9C"/>
                </a:solidFill>
              </a:rPr>
              <a:t>solo una opción</a:t>
            </a:r>
            <a:r>
              <a:rPr lang="en">
                <a:solidFill>
                  <a:srgbClr val="FFFFFF"/>
                </a:solidFill>
              </a:rPr>
              <a:t> de la lista correspondiente.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Un radio no puede ser “deseleccionado”, la única forma de hacerlo es seleccionando otra opción o recargando la página.</a:t>
            </a:r>
            <a:endParaRPr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Char char="➢"/>
            </a:pPr>
            <a:r>
              <a:rPr lang="en"/>
              <a:t>Tienen la ventaja de mostrar todas las opciones al mismo tiempo al usuario.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252" name="Google Shape;252;p37"/>
          <p:cNvSpPr txBox="1"/>
          <p:nvPr>
            <p:ph idx="1" type="body"/>
          </p:nvPr>
        </p:nvSpPr>
        <p:spPr>
          <a:xfrm>
            <a:off x="2355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Radio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223125" y="2099425"/>
            <a:ext cx="8609100" cy="12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Los radios de una misma lista tienen  el mismo valor en el atributo “</a:t>
            </a:r>
            <a:r>
              <a:rPr b="1" lang="en" sz="1700">
                <a:solidFill>
                  <a:srgbClr val="F9CB9C"/>
                </a:solidFill>
              </a:rPr>
              <a:t>name</a:t>
            </a:r>
            <a:r>
              <a:rPr lang="en" sz="1700">
                <a:solidFill>
                  <a:srgbClr val="FFFFFF"/>
                </a:solidFill>
              </a:rPr>
              <a:t>”.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Si se quiere marcar una opción de forma predefinida se le debe agregar el atributo “</a:t>
            </a:r>
            <a:r>
              <a:rPr b="1" lang="en" sz="1700">
                <a:solidFill>
                  <a:srgbClr val="F9CB9C"/>
                </a:solidFill>
              </a:rPr>
              <a:t>checked</a:t>
            </a:r>
            <a:r>
              <a:rPr lang="en" sz="1700">
                <a:solidFill>
                  <a:srgbClr val="FFFFFF"/>
                </a:solidFill>
              </a:rPr>
              <a:t>”.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304800" y="3547225"/>
            <a:ext cx="7024500" cy="12153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=“radio”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=“mi_lista”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=“opt1” /&gt;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Opción 1 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&lt;br/&gt;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=“radio”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=“mi_lista”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=“opt2”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checked 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Opción 2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&lt;br/&gt;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=“radio”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=“mi_lista”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=“opt3” /&gt;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Opción 3 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5" name="Google Shape;2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3625" y="3683325"/>
            <a:ext cx="1284875" cy="82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261" name="Google Shape;261;p38"/>
          <p:cNvSpPr txBox="1"/>
          <p:nvPr>
            <p:ph idx="1" type="body"/>
          </p:nvPr>
        </p:nvSpPr>
        <p:spPr>
          <a:xfrm>
            <a:off x="3117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000">
                <a:solidFill>
                  <a:srgbClr val="F9CB9C"/>
                </a:solidFill>
              </a:rPr>
              <a:t>select / drop-down list / combo box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262" name="Google Shape;262;p38"/>
          <p:cNvSpPr txBox="1"/>
          <p:nvPr>
            <p:ph idx="1" type="body"/>
          </p:nvPr>
        </p:nvSpPr>
        <p:spPr>
          <a:xfrm>
            <a:off x="375525" y="2099425"/>
            <a:ext cx="8528400" cy="28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Representa opciones de una lista.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Se visualiza como una lista desplegable que se muestra al hacer click en ella. 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Permite la selección de </a:t>
            </a:r>
            <a:r>
              <a:rPr b="1" lang="en">
                <a:solidFill>
                  <a:srgbClr val="F9CB9C"/>
                </a:solidFill>
              </a:rPr>
              <a:t>solo una opción</a:t>
            </a:r>
            <a:r>
              <a:rPr lang="en">
                <a:solidFill>
                  <a:srgbClr val="FFFFFF"/>
                </a:solidFill>
              </a:rPr>
              <a:t> de la lista correspondiente.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Útil cuando hay muchas opciones y poco espacio para mostrarlas.</a:t>
            </a:r>
            <a:endParaRPr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Char char="➢"/>
            </a:pPr>
            <a:r>
              <a:rPr lang="en" sz="1700"/>
              <a:t>Una “dropdown-list” se define mediante un elemento con contenido definido por los tags </a:t>
            </a:r>
            <a:r>
              <a:rPr b="1" lang="en" sz="1700">
                <a:solidFill>
                  <a:srgbClr val="F9CB9C"/>
                </a:solidFill>
              </a:rPr>
              <a:t>&lt;select&gt;&lt;/select&gt;</a:t>
            </a:r>
            <a:r>
              <a:rPr lang="en" sz="1700"/>
              <a:t>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268" name="Google Shape;268;p39"/>
          <p:cNvSpPr txBox="1"/>
          <p:nvPr>
            <p:ph idx="1" type="body"/>
          </p:nvPr>
        </p:nvSpPr>
        <p:spPr>
          <a:xfrm>
            <a:off x="2355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000">
                <a:solidFill>
                  <a:srgbClr val="F9CB9C"/>
                </a:solidFill>
              </a:rPr>
              <a:t>select / drop-down list / combo box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269" name="Google Shape;269;p39"/>
          <p:cNvSpPr txBox="1"/>
          <p:nvPr>
            <p:ph idx="1" type="body"/>
          </p:nvPr>
        </p:nvSpPr>
        <p:spPr>
          <a:xfrm>
            <a:off x="223125" y="2099425"/>
            <a:ext cx="8609100" cy="26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Similar a las listas de HTML, cada elemento de la “drop-down list” se representa usando el tag con contenido </a:t>
            </a:r>
            <a:r>
              <a:rPr b="1" lang="en" sz="1700">
                <a:solidFill>
                  <a:srgbClr val="F9CB9C"/>
                </a:solidFill>
              </a:rPr>
              <a:t>&lt;option&gt;&lt;/option&gt;</a:t>
            </a:r>
            <a:r>
              <a:rPr lang="en" sz="1700">
                <a:solidFill>
                  <a:srgbClr val="FFFFFF"/>
                </a:solidFill>
              </a:rPr>
              <a:t>.</a:t>
            </a:r>
            <a:endParaRPr sz="17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El atributo “</a:t>
            </a:r>
            <a:r>
              <a:rPr b="1" lang="en" sz="1600">
                <a:solidFill>
                  <a:srgbClr val="F9CB9C"/>
                </a:solidFill>
              </a:rPr>
              <a:t>value</a:t>
            </a:r>
            <a:r>
              <a:rPr lang="en" sz="1600">
                <a:solidFill>
                  <a:srgbClr val="FFFFFF"/>
                </a:solidFill>
              </a:rPr>
              <a:t>” contiene el valor que se enviará al servidor si se selecciona esa opción.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El contenido del elemento representa el texto que verá el usuario para esa opción.</a:t>
            </a:r>
            <a:endParaRPr sz="16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Char char="➢"/>
            </a:pPr>
            <a:r>
              <a:rPr lang="en" sz="1700"/>
              <a:t>El valor que se envía al servidor puede ser diferente al que se muestra al usuario, esto permite usar tuplas de la forma id = valor.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275" name="Google Shape;275;p40"/>
          <p:cNvSpPr txBox="1"/>
          <p:nvPr>
            <p:ph idx="1" type="body"/>
          </p:nvPr>
        </p:nvSpPr>
        <p:spPr>
          <a:xfrm>
            <a:off x="2355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000">
                <a:solidFill>
                  <a:srgbClr val="F9CB9C"/>
                </a:solidFill>
              </a:rPr>
              <a:t>select / drop-down list / combo box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276" name="Google Shape;276;p40"/>
          <p:cNvSpPr txBox="1"/>
          <p:nvPr>
            <p:ph idx="1" type="body"/>
          </p:nvPr>
        </p:nvSpPr>
        <p:spPr>
          <a:xfrm>
            <a:off x="223125" y="2099425"/>
            <a:ext cx="8609100" cy="8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Si se quiere marcar una opción de forma predefinida se le debe agregar el atributo “</a:t>
            </a:r>
            <a:r>
              <a:rPr b="1" lang="en" sz="1700">
                <a:solidFill>
                  <a:srgbClr val="F9CB9C"/>
                </a:solidFill>
              </a:rPr>
              <a:t>selected</a:t>
            </a:r>
            <a:r>
              <a:rPr lang="en" sz="1700">
                <a:solidFill>
                  <a:srgbClr val="FFFFFF"/>
                </a:solidFill>
              </a:rPr>
              <a:t>”.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277" name="Google Shape;277;p40"/>
          <p:cNvSpPr txBox="1"/>
          <p:nvPr>
            <p:ph idx="1" type="body"/>
          </p:nvPr>
        </p:nvSpPr>
        <p:spPr>
          <a:xfrm>
            <a:off x="381000" y="3166225"/>
            <a:ext cx="5083200" cy="12153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&lt;select&gt;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&lt;option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=“1”&gt;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Opción 1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&lt;/option&gt;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&lt;option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=“2”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selected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Opción 2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&lt;/option&gt;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&lt;option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=“2”&gt;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Opción 3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&lt;/option&gt;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&lt;/select&gt;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78" name="Google Shape;27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450" y="3147975"/>
            <a:ext cx="2371644" cy="3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0"/>
          <p:cNvPicPr preferRelativeResize="0"/>
          <p:nvPr/>
        </p:nvPicPr>
        <p:blipFill rotWithShape="1">
          <a:blip r:embed="rId4">
            <a:alphaModFix/>
          </a:blip>
          <a:srcRect b="51427" l="52799" r="38774" t="35233"/>
          <a:stretch/>
        </p:blipFill>
        <p:spPr>
          <a:xfrm>
            <a:off x="6504300" y="3793325"/>
            <a:ext cx="1256750" cy="11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285" name="Google Shape;285;p41"/>
          <p:cNvSpPr txBox="1"/>
          <p:nvPr>
            <p:ph idx="1" type="body"/>
          </p:nvPr>
        </p:nvSpPr>
        <p:spPr>
          <a:xfrm>
            <a:off x="387900" y="2099425"/>
            <a:ext cx="8368200" cy="27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Checkbox y radio son recomendables para listas con pocas opciones.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Select es recomendado para listas con muchas opciones.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Checkbox y radio permiten ver todas las opciones al cargar la página, select solo muestra una.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Checkbox permite seleccionar múltiples opciones.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Select y radio permiten seleccionar solo una opción.</a:t>
            </a:r>
            <a:endParaRPr/>
          </a:p>
        </p:txBody>
      </p:sp>
      <p:pic>
        <p:nvPicPr>
          <p:cNvPr descr="Resultado de imagen" id="286" name="Google Shape;286;p41"/>
          <p:cNvPicPr preferRelativeResize="0"/>
          <p:nvPr/>
        </p:nvPicPr>
        <p:blipFill rotWithShape="1">
          <a:blip r:embed="rId3">
            <a:alphaModFix/>
          </a:blip>
          <a:srcRect b="17728" l="0" r="0" t="10898"/>
          <a:stretch/>
        </p:blipFill>
        <p:spPr>
          <a:xfrm>
            <a:off x="6640113" y="3701800"/>
            <a:ext cx="1959775" cy="12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1"/>
          <p:cNvSpPr txBox="1"/>
          <p:nvPr>
            <p:ph idx="1" type="body"/>
          </p:nvPr>
        </p:nvSpPr>
        <p:spPr>
          <a:xfrm>
            <a:off x="4641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Diferencias entre checkbox, radio y select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>
              <a:solidFill>
                <a:srgbClr val="DD7E6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un formulario HTML?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5"/>
            <a:ext cx="84897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Interfaz </a:t>
            </a:r>
            <a:r>
              <a:rPr lang="en"/>
              <a:t>gráfica</a:t>
            </a:r>
            <a:r>
              <a:rPr lang="en"/>
              <a:t> por medio de la cual se puede obtener información proporcionada por los usuarios.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Los datos introducidos son enviados, </a:t>
            </a:r>
            <a:r>
              <a:rPr b="1" lang="en">
                <a:solidFill>
                  <a:srgbClr val="F9CB9C"/>
                </a:solidFill>
              </a:rPr>
              <a:t>vía HTTP</a:t>
            </a:r>
            <a:r>
              <a:rPr lang="en">
                <a:solidFill>
                  <a:srgbClr val="FFFFFF"/>
                </a:solidFill>
              </a:rPr>
              <a:t>,</a:t>
            </a:r>
            <a:r>
              <a:rPr lang="en"/>
              <a:t> a otro documento en la web que los procesa (La información es enviada al servidor).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Puede ser el mismo documento donde se crea el formulario.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El documento destino generalmente contiene un script que procesa los datos.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La recomendación es procesarlos en un script independiente de la interfaz.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293" name="Google Shape;293;p42"/>
          <p:cNvSpPr txBox="1"/>
          <p:nvPr>
            <p:ph idx="1" type="body"/>
          </p:nvPr>
        </p:nvSpPr>
        <p:spPr>
          <a:xfrm>
            <a:off x="2355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textarea</a:t>
            </a:r>
            <a:endParaRPr b="1" sz="2200">
              <a:solidFill>
                <a:srgbClr val="F9CB9C"/>
              </a:solidFill>
            </a:endParaRPr>
          </a:p>
        </p:txBody>
      </p:sp>
      <p:sp>
        <p:nvSpPr>
          <p:cNvPr id="294" name="Google Shape;294;p42"/>
          <p:cNvSpPr txBox="1"/>
          <p:nvPr>
            <p:ph idx="1" type="body"/>
          </p:nvPr>
        </p:nvSpPr>
        <p:spPr>
          <a:xfrm>
            <a:off x="223125" y="2023225"/>
            <a:ext cx="86091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➢"/>
            </a:pPr>
            <a:r>
              <a:rPr lang="en" sz="1700">
                <a:solidFill>
                  <a:srgbClr val="FFFFFF"/>
                </a:solidFill>
              </a:rPr>
              <a:t>C</a:t>
            </a:r>
            <a:r>
              <a:rPr lang="en" sz="1700">
                <a:solidFill>
                  <a:srgbClr val="FFFFFF"/>
                </a:solidFill>
              </a:rPr>
              <a:t>ampo de texto multilínea para que el usuario introduzca datos.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Se define mediante el elemento con contenido </a:t>
            </a:r>
            <a:r>
              <a:rPr b="1" lang="en" sz="1700">
                <a:solidFill>
                  <a:srgbClr val="F9CB9C"/>
                </a:solidFill>
              </a:rPr>
              <a:t>&lt;textarea&gt;&lt;/textarea&gt;</a:t>
            </a:r>
            <a:r>
              <a:rPr lang="en" sz="1700">
                <a:solidFill>
                  <a:srgbClr val="FFFFFF"/>
                </a:solidFill>
              </a:rPr>
              <a:t>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El contenido del elemento es el texto que aparecerá dentro del campo y el que se enviará al servidor.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Puede contener un número ilimitado de caracteres.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Si el número de líneas excede el alto del campo, el navegador mostrará una barra de scroll para poder visualizar todo su contenido.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/>
          <p:nvPr>
            <p:ph idx="1" type="body"/>
          </p:nvPr>
        </p:nvSpPr>
        <p:spPr>
          <a:xfrm>
            <a:off x="299325" y="2099425"/>
            <a:ext cx="8609100" cy="13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El atributo “</a:t>
            </a:r>
            <a:r>
              <a:rPr b="1" lang="en" sz="1700">
                <a:solidFill>
                  <a:srgbClr val="F9CB9C"/>
                </a:solidFill>
              </a:rPr>
              <a:t>cols</a:t>
            </a:r>
            <a:r>
              <a:rPr lang="en" sz="1700"/>
              <a:t>” define el ancho del componente en cantidad de caracteres.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El atributo “</a:t>
            </a:r>
            <a:r>
              <a:rPr b="1" lang="en" sz="1700">
                <a:solidFill>
                  <a:srgbClr val="F9CB9C"/>
                </a:solidFill>
              </a:rPr>
              <a:t>rows</a:t>
            </a:r>
            <a:r>
              <a:rPr lang="en" sz="1700"/>
              <a:t>” define el alto del componente en cantidad de líneas.</a:t>
            </a:r>
            <a:endParaRPr sz="1700"/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700"/>
              <a:buChar char="➢"/>
            </a:pPr>
            <a:r>
              <a:rPr lang="en" sz="1700"/>
              <a:t>“rows” y “cols” sólo definen las dimensiones visuales pero no limitan el contenido.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300" name="Google Shape;300;p43"/>
          <p:cNvSpPr txBox="1"/>
          <p:nvPr>
            <p:ph idx="1" type="body"/>
          </p:nvPr>
        </p:nvSpPr>
        <p:spPr>
          <a:xfrm>
            <a:off x="381000" y="3852025"/>
            <a:ext cx="4980300" cy="100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&lt;textarea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rows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=“10”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cols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=“50” 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Aquí va el contenido del campo. Es el mismo que se enviará al servidor.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&lt;/textarea&gt;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01" name="Google Shape;30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800" y="3657600"/>
            <a:ext cx="2581359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303" name="Google Shape;303;p43"/>
          <p:cNvSpPr txBox="1"/>
          <p:nvPr>
            <p:ph idx="1" type="body"/>
          </p:nvPr>
        </p:nvSpPr>
        <p:spPr>
          <a:xfrm>
            <a:off x="2355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Campos/controles: </a:t>
            </a:r>
            <a:r>
              <a:rPr b="1" lang="en" sz="2200">
                <a:solidFill>
                  <a:srgbClr val="F9CB9C"/>
                </a:solidFill>
              </a:rPr>
              <a:t>textarea</a:t>
            </a:r>
            <a:endParaRPr b="1" sz="2200">
              <a:solidFill>
                <a:srgbClr val="F9CB9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>
            <p:ph idx="1" type="body"/>
          </p:nvPr>
        </p:nvSpPr>
        <p:spPr>
          <a:xfrm>
            <a:off x="235500" y="14898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Agrupadores de elementos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309" name="Google Shape;309;p44"/>
          <p:cNvSpPr txBox="1"/>
          <p:nvPr>
            <p:ph idx="1" type="body"/>
          </p:nvPr>
        </p:nvSpPr>
        <p:spPr>
          <a:xfrm>
            <a:off x="223125" y="2175625"/>
            <a:ext cx="86091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Son etiquetas que contienen elementos de un formulario y los separan visualmente en grupos.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Su funcionalidad es puramente visual.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Los principales elementos de este tipo son:</a:t>
            </a:r>
            <a:endParaRPr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Fieldset.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Optgroup.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310" name="Google Shape;310;p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235500" y="13374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Agrupadores de elementos: </a:t>
            </a:r>
            <a:r>
              <a:rPr b="1" lang="en" sz="2000">
                <a:solidFill>
                  <a:srgbClr val="F9CB9C"/>
                </a:solidFill>
              </a:rPr>
              <a:t>fieldset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316" name="Google Shape;316;p45"/>
          <p:cNvSpPr txBox="1"/>
          <p:nvPr>
            <p:ph idx="1" type="body"/>
          </p:nvPr>
        </p:nvSpPr>
        <p:spPr>
          <a:xfrm>
            <a:off x="146925" y="2099425"/>
            <a:ext cx="4403700" cy="26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rgbClr val="FFFFFF"/>
                </a:solidFill>
              </a:rPr>
              <a:t>Agrupa elementos relacionados dentro de un formulario en un espacio delimitado visualmente.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➢"/>
            </a:pPr>
            <a:r>
              <a:rPr lang="en" sz="1600">
                <a:solidFill>
                  <a:srgbClr val="FFFFFF"/>
                </a:solidFill>
              </a:rPr>
              <a:t>Se define mediante el elemento con contenido </a:t>
            </a:r>
            <a:r>
              <a:rPr b="1" lang="en" sz="1600">
                <a:solidFill>
                  <a:srgbClr val="F9CB9C"/>
                </a:solidFill>
              </a:rPr>
              <a:t>&lt;fieldset&gt;&lt;/fieldset&gt;</a:t>
            </a:r>
            <a:r>
              <a:rPr lang="en" sz="1600">
                <a:solidFill>
                  <a:srgbClr val="FFFFFF"/>
                </a:solidFill>
              </a:rPr>
              <a:t>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➢"/>
            </a:pPr>
            <a:r>
              <a:rPr lang="en" sz="1600">
                <a:solidFill>
                  <a:srgbClr val="FFFFFF"/>
                </a:solidFill>
              </a:rPr>
              <a:t>El elemento con contenido </a:t>
            </a:r>
            <a:r>
              <a:rPr b="1" lang="en" sz="1600">
                <a:solidFill>
                  <a:srgbClr val="F9CB9C"/>
                </a:solidFill>
              </a:rPr>
              <a:t>&lt;legend&gt;&lt;/legend&gt; </a:t>
            </a:r>
            <a:r>
              <a:rPr lang="en" sz="1600">
                <a:solidFill>
                  <a:srgbClr val="FFFFFF"/>
                </a:solidFill>
              </a:rPr>
              <a:t>sirve para asignar un nombre al grupo definido.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317" name="Google Shape;317;p45"/>
          <p:cNvSpPr txBox="1"/>
          <p:nvPr>
            <p:ph idx="1" type="body"/>
          </p:nvPr>
        </p:nvSpPr>
        <p:spPr>
          <a:xfrm>
            <a:off x="4572000" y="1947025"/>
            <a:ext cx="4572000" cy="20541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&lt;fieldset&gt;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&lt;legend&gt;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Mi grupo: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&lt;/legend&gt;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Campo 1: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&lt;input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="text"&gt;&lt;br/&gt;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Campo 2: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&lt;select&gt;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&lt;option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="1"&gt;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Opcion1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&lt;/option&gt;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&lt;option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="2"&gt;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Opcion2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&lt;/option&gt;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&lt;/select&gt;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&lt;/fieldset&gt;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18" name="Google Shape;318;p45"/>
          <p:cNvPicPr preferRelativeResize="0"/>
          <p:nvPr/>
        </p:nvPicPr>
        <p:blipFill rotWithShape="1">
          <a:blip r:embed="rId3">
            <a:alphaModFix/>
          </a:blip>
          <a:srcRect b="0" l="0" r="33766" t="0"/>
          <a:stretch/>
        </p:blipFill>
        <p:spPr>
          <a:xfrm>
            <a:off x="5029200" y="4114800"/>
            <a:ext cx="3955500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6"/>
          <p:cNvSpPr txBox="1"/>
          <p:nvPr>
            <p:ph idx="1" type="body"/>
          </p:nvPr>
        </p:nvSpPr>
        <p:spPr>
          <a:xfrm>
            <a:off x="146925" y="2099425"/>
            <a:ext cx="4403700" cy="27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rgbClr val="FFFFFF"/>
                </a:solidFill>
              </a:rPr>
              <a:t>Se utiliza únicamente dentro del tag </a:t>
            </a:r>
            <a:r>
              <a:rPr b="1" lang="en" sz="1600">
                <a:solidFill>
                  <a:srgbClr val="FFFFFF"/>
                </a:solidFill>
              </a:rPr>
              <a:t>&lt;select&gt;&lt;/select&gt;</a:t>
            </a:r>
            <a:r>
              <a:rPr lang="en" sz="1600">
                <a:solidFill>
                  <a:srgbClr val="FFFFFF"/>
                </a:solidFill>
              </a:rPr>
              <a:t>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➢"/>
            </a:pPr>
            <a:r>
              <a:rPr lang="en" sz="1600">
                <a:solidFill>
                  <a:srgbClr val="FFFFFF"/>
                </a:solidFill>
              </a:rPr>
              <a:t>Agrupa opciones relacionadas de la lista en un espacio delimitado visualmente.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➢"/>
            </a:pPr>
            <a:r>
              <a:rPr lang="en" sz="1600">
                <a:solidFill>
                  <a:srgbClr val="FFFFFF"/>
                </a:solidFill>
              </a:rPr>
              <a:t>Se define mediante el elemento con contenido </a:t>
            </a:r>
            <a:r>
              <a:rPr b="1" lang="en" sz="1600">
                <a:solidFill>
                  <a:srgbClr val="F9CB9C"/>
                </a:solidFill>
              </a:rPr>
              <a:t>&lt;optgroup&gt;&lt;/optgroup&gt;</a:t>
            </a:r>
            <a:r>
              <a:rPr lang="en" sz="1600">
                <a:solidFill>
                  <a:srgbClr val="FFFFFF"/>
                </a:solidFill>
              </a:rPr>
              <a:t>.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➢"/>
            </a:pPr>
            <a:r>
              <a:rPr lang="en" sz="1600">
                <a:solidFill>
                  <a:srgbClr val="FFFFFF"/>
                </a:solidFill>
              </a:rPr>
              <a:t>El atributo “</a:t>
            </a:r>
            <a:r>
              <a:rPr b="1" lang="en" sz="1600">
                <a:solidFill>
                  <a:srgbClr val="F9CB9C"/>
                </a:solidFill>
              </a:rPr>
              <a:t>label</a:t>
            </a:r>
            <a:r>
              <a:rPr b="1" lang="en" sz="1600">
                <a:solidFill>
                  <a:srgbClr val="FFFFFF"/>
                </a:solidFill>
              </a:rPr>
              <a:t>”</a:t>
            </a:r>
            <a:r>
              <a:rPr b="1" lang="en" sz="1600">
                <a:solidFill>
                  <a:srgbClr val="F9CB9C"/>
                </a:solidFill>
              </a:rPr>
              <a:t> </a:t>
            </a:r>
            <a:r>
              <a:rPr lang="en" sz="1600">
                <a:solidFill>
                  <a:srgbClr val="FFFFFF"/>
                </a:solidFill>
              </a:rPr>
              <a:t>sirve para asignar un nombre al grupo definido.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325" name="Google Shape;325;p46"/>
          <p:cNvSpPr txBox="1"/>
          <p:nvPr>
            <p:ph idx="1" type="body"/>
          </p:nvPr>
        </p:nvSpPr>
        <p:spPr>
          <a:xfrm>
            <a:off x="4648200" y="2886200"/>
            <a:ext cx="4495800" cy="2252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&lt;select&gt;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	&lt;optgroup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 “Grupo 1” &gt; 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&lt;option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="1"&gt;Opcion1&lt;/option&gt;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&lt;option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="2"&gt;Opcion2&lt;/option&gt;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&lt;/optgroup&gt;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&lt;optgroup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 “Grupo 2” &gt; 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&lt;option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="3"&gt;Opcion3&lt;/option&gt;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&lt;option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="4"&gt;Opcion4&lt;/option&gt;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&lt;/optgroup&gt;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&lt;/select&gt;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6" name="Google Shape;326;p46"/>
          <p:cNvPicPr preferRelativeResize="0"/>
          <p:nvPr/>
        </p:nvPicPr>
        <p:blipFill rotWithShape="1">
          <a:blip r:embed="rId3">
            <a:alphaModFix/>
          </a:blip>
          <a:srcRect b="45022" l="52740" r="37802" t="35162"/>
          <a:stretch/>
        </p:blipFill>
        <p:spPr>
          <a:xfrm>
            <a:off x="6836050" y="977309"/>
            <a:ext cx="1516099" cy="17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 de un Formulario</a:t>
            </a:r>
            <a:endParaRPr/>
          </a:p>
        </p:txBody>
      </p:sp>
      <p:sp>
        <p:nvSpPr>
          <p:cNvPr id="328" name="Google Shape;328;p46"/>
          <p:cNvSpPr txBox="1"/>
          <p:nvPr>
            <p:ph idx="1" type="body"/>
          </p:nvPr>
        </p:nvSpPr>
        <p:spPr>
          <a:xfrm>
            <a:off x="2355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Agrupadores de elementos: </a:t>
            </a:r>
            <a:r>
              <a:rPr b="1" lang="en" sz="2000">
                <a:solidFill>
                  <a:srgbClr val="F9CB9C"/>
                </a:solidFill>
              </a:rPr>
              <a:t>optgroup</a:t>
            </a:r>
            <a:endParaRPr b="1" sz="2200">
              <a:solidFill>
                <a:srgbClr val="DD7E6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/>
          <p:nvPr>
            <p:ph idx="1" type="body"/>
          </p:nvPr>
        </p:nvSpPr>
        <p:spPr>
          <a:xfrm>
            <a:off x="311700" y="1378825"/>
            <a:ext cx="84444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9CB9C"/>
                </a:solidFill>
              </a:rPr>
              <a:t>Acciones</a:t>
            </a:r>
            <a:endParaRPr b="1" sz="2000">
              <a:solidFill>
                <a:srgbClr val="F9CB9C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</a:t>
            </a:r>
            <a:r>
              <a:rPr lang="en"/>
              <a:t>onjunto de elementos HTML cuya funcionalidad es ejecutar acciones dentro del formulario, forman parte de su contenido.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600"/>
              <a:t>Button.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Input -&gt; submit.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Input -&gt; image.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Input -&gt; reset.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Input -&gt; button.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Componentes de un Formulario: </a:t>
            </a:r>
            <a:r>
              <a:rPr b="1" lang="en" sz="2800">
                <a:solidFill>
                  <a:srgbClr val="F9CB9C"/>
                </a:solidFill>
              </a:rPr>
              <a:t>Acciones</a:t>
            </a:r>
            <a:endParaRPr b="1" sz="2800">
              <a:solidFill>
                <a:srgbClr val="F9CB9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Acciones de un Formulario</a:t>
            </a:r>
            <a:endParaRPr/>
          </a:p>
        </p:txBody>
      </p:sp>
      <p:sp>
        <p:nvSpPr>
          <p:cNvPr id="340" name="Google Shape;340;p48"/>
          <p:cNvSpPr txBox="1"/>
          <p:nvPr>
            <p:ph idx="1" type="body"/>
          </p:nvPr>
        </p:nvSpPr>
        <p:spPr>
          <a:xfrm>
            <a:off x="3879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Button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341" name="Google Shape;341;p48"/>
          <p:cNvSpPr txBox="1"/>
          <p:nvPr>
            <p:ph idx="1" type="body"/>
          </p:nvPr>
        </p:nvSpPr>
        <p:spPr>
          <a:xfrm>
            <a:off x="375525" y="2023225"/>
            <a:ext cx="8523000" cy="21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Representa un botón “clickeable”.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Se define por el elemento con contenido </a:t>
            </a:r>
            <a:r>
              <a:rPr b="1" lang="en">
                <a:solidFill>
                  <a:srgbClr val="F9CB9C"/>
                </a:solidFill>
              </a:rPr>
              <a:t>&lt;button&gt;&lt;/button&gt;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Puede contener cualquier cosa, como texto o imágenes.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El atributo “</a:t>
            </a:r>
            <a:r>
              <a:rPr b="1" lang="en">
                <a:solidFill>
                  <a:srgbClr val="F9CB9C"/>
                </a:solidFill>
              </a:rPr>
              <a:t>type</a:t>
            </a:r>
            <a:r>
              <a:rPr b="1" lang="en">
                <a:solidFill>
                  <a:srgbClr val="FFFFFF"/>
                </a:solidFill>
              </a:rPr>
              <a:t>” </a:t>
            </a:r>
            <a:r>
              <a:rPr lang="en">
                <a:solidFill>
                  <a:srgbClr val="FFFFFF"/>
                </a:solidFill>
              </a:rPr>
              <a:t>especifica el tipo de botón a crear: </a:t>
            </a:r>
            <a:r>
              <a:rPr b="1" lang="en">
                <a:solidFill>
                  <a:srgbClr val="FFFFFF"/>
                </a:solidFill>
              </a:rPr>
              <a:t>button, submit, reset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Comúnmente se le asigna una acción de javascript.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2" name="Google Shape;342;p48"/>
          <p:cNvSpPr txBox="1"/>
          <p:nvPr>
            <p:ph idx="1" type="body"/>
          </p:nvPr>
        </p:nvSpPr>
        <p:spPr>
          <a:xfrm>
            <a:off x="1219200" y="4461625"/>
            <a:ext cx="4185600" cy="43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&lt;button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=“button”&gt;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Mi botón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&lt;/button&gt;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43" name="Google Shape;34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975" y="4466275"/>
            <a:ext cx="1334092" cy="4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"/>
          <p:cNvSpPr txBox="1"/>
          <p:nvPr>
            <p:ph idx="1" type="body"/>
          </p:nvPr>
        </p:nvSpPr>
        <p:spPr>
          <a:xfrm>
            <a:off x="387900" y="13374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Submit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349" name="Google Shape;349;p49"/>
          <p:cNvSpPr txBox="1"/>
          <p:nvPr>
            <p:ph idx="1" type="body"/>
          </p:nvPr>
        </p:nvSpPr>
        <p:spPr>
          <a:xfrm>
            <a:off x="375525" y="1870825"/>
            <a:ext cx="8563800" cy="24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Es un tipo específico del tag </a:t>
            </a:r>
            <a:r>
              <a:rPr b="1" lang="en">
                <a:solidFill>
                  <a:srgbClr val="F9CB9C"/>
                </a:solidFill>
              </a:rPr>
              <a:t>&lt;input /&gt;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Se define colocando el valor “</a:t>
            </a:r>
            <a:r>
              <a:rPr b="1" lang="en">
                <a:solidFill>
                  <a:srgbClr val="FFFFFF"/>
                </a:solidFill>
              </a:rPr>
              <a:t>submit</a:t>
            </a:r>
            <a:r>
              <a:rPr lang="en">
                <a:solidFill>
                  <a:srgbClr val="FFFFFF"/>
                </a:solidFill>
              </a:rPr>
              <a:t>” en el atributo “</a:t>
            </a:r>
            <a:r>
              <a:rPr b="1" lang="en">
                <a:solidFill>
                  <a:srgbClr val="FFFFFF"/>
                </a:solidFill>
              </a:rPr>
              <a:t>type</a:t>
            </a:r>
            <a:r>
              <a:rPr lang="en">
                <a:solidFill>
                  <a:srgbClr val="FFFFFF"/>
                </a:solidFill>
              </a:rPr>
              <a:t>” del input.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Su función es equivalente a definir un button de tipo “</a:t>
            </a:r>
            <a:r>
              <a:rPr b="1" lang="en">
                <a:solidFill>
                  <a:srgbClr val="FFFFFF"/>
                </a:solidFill>
              </a:rPr>
              <a:t>submit</a:t>
            </a:r>
            <a:r>
              <a:rPr lang="en">
                <a:solidFill>
                  <a:srgbClr val="FFFFFF"/>
                </a:solidFill>
              </a:rPr>
              <a:t>”.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Al hacer click en el botón se envían los datos de la forma al servidor siguiendo los parámetros de configuración definidos en el tag  </a:t>
            </a:r>
            <a:r>
              <a:rPr b="1" lang="en">
                <a:solidFill>
                  <a:srgbClr val="FFFFFF"/>
                </a:solidFill>
              </a:rPr>
              <a:t>form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El atributo “</a:t>
            </a:r>
            <a:r>
              <a:rPr b="1" lang="en">
                <a:solidFill>
                  <a:srgbClr val="F9CB9C"/>
                </a:solidFill>
              </a:rPr>
              <a:t>value</a:t>
            </a:r>
            <a:r>
              <a:rPr lang="en">
                <a:solidFill>
                  <a:srgbClr val="FFFFFF"/>
                </a:solidFill>
              </a:rPr>
              <a:t>” define el texto que irá dentro (</a:t>
            </a:r>
            <a:r>
              <a:rPr b="1" lang="en">
                <a:solidFill>
                  <a:srgbClr val="FFFFFF"/>
                </a:solidFill>
              </a:rPr>
              <a:t>solo puede contener texto</a:t>
            </a:r>
            <a:r>
              <a:rPr lang="en">
                <a:solidFill>
                  <a:srgbClr val="FFFFFF"/>
                </a:solidFill>
              </a:rPr>
              <a:t>).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0" name="Google Shape;350;p49"/>
          <p:cNvSpPr txBox="1"/>
          <p:nvPr>
            <p:ph idx="1" type="body"/>
          </p:nvPr>
        </p:nvSpPr>
        <p:spPr>
          <a:xfrm>
            <a:off x="1278600" y="4614025"/>
            <a:ext cx="4043100" cy="43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=“submit”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=“enviar” /&gt;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1" name="Google Shape;35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83" y="4582877"/>
            <a:ext cx="912092" cy="4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Acciones de un Formulario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0"/>
          <p:cNvSpPr txBox="1"/>
          <p:nvPr>
            <p:ph idx="1" type="body"/>
          </p:nvPr>
        </p:nvSpPr>
        <p:spPr>
          <a:xfrm>
            <a:off x="387900" y="13374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Image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358" name="Google Shape;358;p50"/>
          <p:cNvSpPr txBox="1"/>
          <p:nvPr>
            <p:ph idx="1" type="body"/>
          </p:nvPr>
        </p:nvSpPr>
        <p:spPr>
          <a:xfrm>
            <a:off x="375525" y="1947025"/>
            <a:ext cx="8563800" cy="23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Es un tipo específico del tag </a:t>
            </a:r>
            <a:r>
              <a:rPr b="1" lang="en">
                <a:solidFill>
                  <a:srgbClr val="F9CB9C"/>
                </a:solidFill>
              </a:rPr>
              <a:t>&lt;input /&gt;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Se define colocando el valor “</a:t>
            </a:r>
            <a:r>
              <a:rPr b="1" lang="en">
                <a:solidFill>
                  <a:srgbClr val="FFFFFF"/>
                </a:solidFill>
              </a:rPr>
              <a:t>image</a:t>
            </a:r>
            <a:r>
              <a:rPr lang="en">
                <a:solidFill>
                  <a:srgbClr val="FFFFFF"/>
                </a:solidFill>
              </a:rPr>
              <a:t>” en el atributo “</a:t>
            </a:r>
            <a:r>
              <a:rPr b="1" lang="en">
                <a:solidFill>
                  <a:srgbClr val="FFFFFF"/>
                </a:solidFill>
              </a:rPr>
              <a:t>type</a:t>
            </a:r>
            <a:r>
              <a:rPr lang="en">
                <a:solidFill>
                  <a:srgbClr val="FFFFFF"/>
                </a:solidFill>
              </a:rPr>
              <a:t>” del input.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Su función es equivalente al “</a:t>
            </a:r>
            <a:r>
              <a:rPr b="1" lang="en">
                <a:solidFill>
                  <a:srgbClr val="FFFFFF"/>
                </a:solidFill>
              </a:rPr>
              <a:t>submit</a:t>
            </a:r>
            <a:r>
              <a:rPr lang="en">
                <a:solidFill>
                  <a:srgbClr val="FFFFFF"/>
                </a:solidFill>
              </a:rPr>
              <a:t>”. La diferencia </a:t>
            </a:r>
            <a:r>
              <a:rPr lang="en">
                <a:solidFill>
                  <a:srgbClr val="FFFFFF"/>
                </a:solidFill>
              </a:rPr>
              <a:t>entre ambos es visual, en este caso se muestra una imagen que envía los datos al hacer click en ella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El atributo “</a:t>
            </a:r>
            <a:r>
              <a:rPr b="1" lang="en">
                <a:solidFill>
                  <a:srgbClr val="F9CB9C"/>
                </a:solidFill>
              </a:rPr>
              <a:t>src</a:t>
            </a:r>
            <a:r>
              <a:rPr lang="en">
                <a:solidFill>
                  <a:srgbClr val="FFFFFF"/>
                </a:solidFill>
              </a:rPr>
              <a:t>” define </a:t>
            </a:r>
            <a:r>
              <a:rPr lang="en">
                <a:solidFill>
                  <a:srgbClr val="FFFFFF"/>
                </a:solidFill>
              </a:rPr>
              <a:t>la ruta de la imagen que se cargará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9" name="Google Shape;359;p50"/>
          <p:cNvSpPr txBox="1"/>
          <p:nvPr>
            <p:ph idx="1" type="body"/>
          </p:nvPr>
        </p:nvSpPr>
        <p:spPr>
          <a:xfrm>
            <a:off x="2386800" y="4385425"/>
            <a:ext cx="4370400" cy="43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image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mi_imagen.png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 /&gt;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0" name="Google Shape;360;p5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Acciones de un Formulario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/>
          <p:cNvSpPr txBox="1"/>
          <p:nvPr>
            <p:ph idx="1" type="body"/>
          </p:nvPr>
        </p:nvSpPr>
        <p:spPr>
          <a:xfrm>
            <a:off x="387900" y="13374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Reset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366" name="Google Shape;366;p51"/>
          <p:cNvSpPr txBox="1"/>
          <p:nvPr>
            <p:ph idx="1" type="body"/>
          </p:nvPr>
        </p:nvSpPr>
        <p:spPr>
          <a:xfrm>
            <a:off x="375525" y="1870825"/>
            <a:ext cx="8664300" cy="24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➢"/>
            </a:pPr>
            <a:r>
              <a:rPr lang="en" sz="1700">
                <a:solidFill>
                  <a:srgbClr val="FFFFFF"/>
                </a:solidFill>
              </a:rPr>
              <a:t>Es un tipo específico del tag </a:t>
            </a:r>
            <a:r>
              <a:rPr b="1" lang="en" sz="1700">
                <a:solidFill>
                  <a:srgbClr val="F9CB9C"/>
                </a:solidFill>
              </a:rPr>
              <a:t>&lt;input /&gt;</a:t>
            </a:r>
            <a:r>
              <a:rPr lang="en" sz="1700">
                <a:solidFill>
                  <a:srgbClr val="FFFFFF"/>
                </a:solidFill>
              </a:rPr>
              <a:t>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➢"/>
            </a:pPr>
            <a:r>
              <a:rPr lang="en" sz="1700">
                <a:solidFill>
                  <a:srgbClr val="FFFFFF"/>
                </a:solidFill>
              </a:rPr>
              <a:t>Se define colocando el valor “</a:t>
            </a:r>
            <a:r>
              <a:rPr b="1" lang="en" sz="1700">
                <a:solidFill>
                  <a:srgbClr val="FFFFFF"/>
                </a:solidFill>
              </a:rPr>
              <a:t>reset</a:t>
            </a:r>
            <a:r>
              <a:rPr lang="en" sz="1700">
                <a:solidFill>
                  <a:srgbClr val="FFFFFF"/>
                </a:solidFill>
              </a:rPr>
              <a:t>” en el atributo “</a:t>
            </a:r>
            <a:r>
              <a:rPr b="1" lang="en" sz="1700">
                <a:solidFill>
                  <a:srgbClr val="FFFFFF"/>
                </a:solidFill>
              </a:rPr>
              <a:t>type</a:t>
            </a:r>
            <a:r>
              <a:rPr lang="en" sz="1700">
                <a:solidFill>
                  <a:srgbClr val="FFFFFF"/>
                </a:solidFill>
              </a:rPr>
              <a:t>” del input.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Su función es restablecer en los campos a los valores iniciales al cargar la página.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Su función es equivalente al button de tipo “</a:t>
            </a:r>
            <a:r>
              <a:rPr b="1" lang="en" sz="1700">
                <a:solidFill>
                  <a:srgbClr val="FFFFFF"/>
                </a:solidFill>
              </a:rPr>
              <a:t>reset</a:t>
            </a:r>
            <a:r>
              <a:rPr lang="en" sz="1700">
                <a:solidFill>
                  <a:srgbClr val="FFFFFF"/>
                </a:solidFill>
              </a:rPr>
              <a:t>”. La diferencia es que el input solo acepta texto para mostrar en el botón.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700"/>
              <a:buChar char="➢"/>
            </a:pPr>
            <a:r>
              <a:rPr lang="en" sz="1700">
                <a:solidFill>
                  <a:srgbClr val="FFFFFF"/>
                </a:solidFill>
              </a:rPr>
              <a:t>El atributo “</a:t>
            </a:r>
            <a:r>
              <a:rPr b="1" lang="en" sz="1700">
                <a:solidFill>
                  <a:srgbClr val="F9CB9C"/>
                </a:solidFill>
              </a:rPr>
              <a:t>value</a:t>
            </a:r>
            <a:r>
              <a:rPr lang="en" sz="1700">
                <a:solidFill>
                  <a:srgbClr val="FFFFFF"/>
                </a:solidFill>
              </a:rPr>
              <a:t>” define el texto que se mostrará al interior del botón.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367" name="Google Shape;367;p51"/>
          <p:cNvSpPr txBox="1"/>
          <p:nvPr>
            <p:ph idx="1" type="body"/>
          </p:nvPr>
        </p:nvSpPr>
        <p:spPr>
          <a:xfrm>
            <a:off x="1657025" y="4537825"/>
            <a:ext cx="3997200" cy="43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=“reset”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=“Limpiar” /&gt;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68" name="Google Shape;36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950" y="4578025"/>
            <a:ext cx="809625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Acciones de un Formulario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un formulario HTML?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413625"/>
            <a:ext cx="6224700" cy="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Roboto"/>
              <a:buChar char="➢"/>
            </a:pPr>
            <a:r>
              <a:rPr lang="en"/>
              <a:t>Los formularios pueden recuperar información textual o multimedia (archivos, imágenes, videos, etc.).</a:t>
            </a:r>
            <a:endParaRPr sz="16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500" y="2268424"/>
            <a:ext cx="3155400" cy="282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0825" y="304125"/>
            <a:ext cx="2505075" cy="476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/>
          <p:nvPr>
            <p:ph idx="1" type="body"/>
          </p:nvPr>
        </p:nvSpPr>
        <p:spPr>
          <a:xfrm>
            <a:off x="3879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Input button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375" name="Google Shape;375;p52"/>
          <p:cNvSpPr txBox="1"/>
          <p:nvPr>
            <p:ph idx="1" type="body"/>
          </p:nvPr>
        </p:nvSpPr>
        <p:spPr>
          <a:xfrm>
            <a:off x="375525" y="2023225"/>
            <a:ext cx="8563800" cy="20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Es un tipo específico del tag </a:t>
            </a:r>
            <a:r>
              <a:rPr b="1" lang="en">
                <a:solidFill>
                  <a:srgbClr val="F9CB9C"/>
                </a:solidFill>
              </a:rPr>
              <a:t>&lt;input /&gt;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lang="en">
                <a:solidFill>
                  <a:srgbClr val="FFFFFF"/>
                </a:solidFill>
              </a:rPr>
              <a:t>Se define colocando el valor “</a:t>
            </a:r>
            <a:r>
              <a:rPr b="1" lang="en">
                <a:solidFill>
                  <a:srgbClr val="FFFFFF"/>
                </a:solidFill>
              </a:rPr>
              <a:t>button</a:t>
            </a:r>
            <a:r>
              <a:rPr lang="en">
                <a:solidFill>
                  <a:srgbClr val="FFFFFF"/>
                </a:solidFill>
              </a:rPr>
              <a:t>” en el atributo “</a:t>
            </a:r>
            <a:r>
              <a:rPr b="1" lang="en">
                <a:solidFill>
                  <a:srgbClr val="FFFFFF"/>
                </a:solidFill>
              </a:rPr>
              <a:t>type</a:t>
            </a:r>
            <a:r>
              <a:rPr lang="en">
                <a:solidFill>
                  <a:srgbClr val="FFFFFF"/>
                </a:solidFill>
              </a:rPr>
              <a:t>” del input.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Su función es equivalente al button de tipo “</a:t>
            </a:r>
            <a:r>
              <a:rPr b="1" lang="en">
                <a:solidFill>
                  <a:srgbClr val="FFFFFF"/>
                </a:solidFill>
              </a:rPr>
              <a:t>button</a:t>
            </a:r>
            <a:r>
              <a:rPr lang="en">
                <a:solidFill>
                  <a:srgbClr val="FFFFFF"/>
                </a:solidFill>
              </a:rPr>
              <a:t>”. La diferencia es que el input solo acepta texto para mostrar en el botón.</a:t>
            </a:r>
            <a:endParaRPr>
              <a:solidFill>
                <a:srgbClr val="FFFFFF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El atributo “</a:t>
            </a:r>
            <a:r>
              <a:rPr b="1" lang="en">
                <a:solidFill>
                  <a:srgbClr val="F9CB9C"/>
                </a:solidFill>
              </a:rPr>
              <a:t>value</a:t>
            </a:r>
            <a:r>
              <a:rPr lang="en">
                <a:solidFill>
                  <a:srgbClr val="FFFFFF"/>
                </a:solidFill>
              </a:rPr>
              <a:t>” define el texto que se mostrará al interior del botón.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6" name="Google Shape;376;p52"/>
          <p:cNvSpPr txBox="1"/>
          <p:nvPr>
            <p:ph idx="1" type="body"/>
          </p:nvPr>
        </p:nvSpPr>
        <p:spPr>
          <a:xfrm>
            <a:off x="1276026" y="4385425"/>
            <a:ext cx="4165200" cy="43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&lt;input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=“button” </a:t>
            </a:r>
            <a:r>
              <a:rPr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4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=“Mi botón” /&gt;</a:t>
            </a:r>
            <a:endParaRPr sz="14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77" name="Google Shape;37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5375" y="4313875"/>
            <a:ext cx="1334092" cy="4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Acciones de un Formulario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Principales aportaciones de HTML5</a:t>
            </a:r>
            <a:endParaRPr/>
          </a:p>
        </p:txBody>
      </p:sp>
      <p:sp>
        <p:nvSpPr>
          <p:cNvPr id="384" name="Google Shape;384;p53"/>
          <p:cNvSpPr txBox="1"/>
          <p:nvPr>
            <p:ph idx="1" type="body"/>
          </p:nvPr>
        </p:nvSpPr>
        <p:spPr>
          <a:xfrm>
            <a:off x="387900" y="1489825"/>
            <a:ext cx="8544900" cy="3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Nuevos input types.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Color pickers.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Date and time pickers.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Campos preformateados para URLs, emails, teléfonos, etc.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Validación de datos en el navegador mediante atributos definidos en los tags.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Textos de ayuda en los inputs.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/>
              <a:t>Como es costumbre con HTML5 (por ahora), se recomienda verificar que los controles y atributos usados sean soportados por el navegador.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390" name="Google Shape;390;p5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Suehring, S., &amp; Valade, J. (2013). PHP, MySQL, JavaScript &amp; HTML5 All­in­One For Dummies (1). Somerset, US: For Dummies. Retrieved from </a:t>
            </a:r>
            <a:r>
              <a:rPr lang="en" sz="1600" u="sng">
                <a:solidFill>
                  <a:schemeClr val="accent5"/>
                </a:solidFill>
                <a:hlinkClick r:id="rId3"/>
              </a:rPr>
              <a:t>http://0­www.ebrary.com.millenium.itesm.mx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W3schools.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http://www.w3schools.com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Componentes de un Formulario: </a:t>
            </a:r>
            <a:r>
              <a:rPr b="1" lang="en" sz="2800">
                <a:solidFill>
                  <a:srgbClr val="F9CB9C"/>
                </a:solidFill>
              </a:rPr>
              <a:t>Configuración</a:t>
            </a:r>
            <a:endParaRPr b="1" sz="2800">
              <a:solidFill>
                <a:srgbClr val="F9CB9C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235500" y="1531225"/>
            <a:ext cx="5530500" cy="31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La configuración de un formulario indica lo siguiente:</a:t>
            </a:r>
            <a:endParaRPr/>
          </a:p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Cómo se va a enviar la información. </a:t>
            </a:r>
            <a:endParaRPr sz="1600"/>
          </a:p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 dónde se va a enviar la información.</a:t>
            </a:r>
            <a:endParaRPr sz="1600"/>
          </a:p>
          <a:p>
            <a:pPr indent="-330200" lvl="0" marL="9144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Codificación de la información que se va a enviar.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Esta información se establece en los atributos del tag </a:t>
            </a:r>
            <a:r>
              <a:rPr b="1" lang="en">
                <a:solidFill>
                  <a:srgbClr val="F9CB9C"/>
                </a:solidFill>
              </a:rPr>
              <a:t>&lt;form&gt;&lt;/form&gt;</a:t>
            </a:r>
            <a:r>
              <a:rPr b="1" lang="en"/>
              <a:t>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4600" y="1601325"/>
            <a:ext cx="3599401" cy="2978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Configuración de un Formulario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879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Tag Form</a:t>
            </a:r>
            <a:endParaRPr b="1" sz="2000">
              <a:solidFill>
                <a:srgbClr val="DD7E6B"/>
              </a:solidFill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947025"/>
            <a:ext cx="8368200" cy="30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Es un tag con contenido que delimita el inicio y fin de un formulario web.</a:t>
            </a:r>
            <a:r>
              <a:rPr lang="en" sz="1600"/>
              <a:t> 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Sus atributos</a:t>
            </a:r>
            <a:r>
              <a:rPr lang="en"/>
              <a:t> contienen la información de configuración del formulario.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Su sintaxis es </a:t>
            </a:r>
            <a:r>
              <a:rPr b="1" lang="en">
                <a:solidFill>
                  <a:srgbClr val="F9CB9C"/>
                </a:solidFill>
              </a:rPr>
              <a:t>&lt;form&gt;&lt;/form&gt;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">
                <a:solidFill>
                  <a:srgbClr val="FFFFFF"/>
                </a:solidFill>
              </a:rPr>
              <a:t>Cuenta con los siguientes atributos de configuración: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b="1" lang="en" sz="1600">
                <a:solidFill>
                  <a:srgbClr val="F9CB9C"/>
                </a:solidFill>
              </a:rPr>
              <a:t>Action: </a:t>
            </a:r>
            <a:r>
              <a:rPr lang="en" sz="1600"/>
              <a:t>indica la URL del lugar (recurso web) al que se enviará la información. El recurso puede ser interno o externo.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Configuración de un Formulario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87900" y="12612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Tag Form: </a:t>
            </a:r>
            <a:r>
              <a:rPr b="1" lang="en" sz="2000">
                <a:solidFill>
                  <a:srgbClr val="F9CB9C"/>
                </a:solidFill>
              </a:rPr>
              <a:t>atributos</a:t>
            </a:r>
            <a:endParaRPr b="1" sz="2000">
              <a:solidFill>
                <a:srgbClr val="F9CB9C"/>
              </a:solidFill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235500" y="1718425"/>
            <a:ext cx="8687700" cy="33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Method: </a:t>
            </a:r>
            <a:r>
              <a:rPr lang="en">
                <a:solidFill>
                  <a:srgbClr val="FFFFFF"/>
                </a:solidFill>
              </a:rPr>
              <a:t> método HTTP que se utilizará para enviar la información (POST/GET).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b="1" lang="en" sz="1600">
                <a:solidFill>
                  <a:srgbClr val="FFFFFF"/>
                </a:solidFill>
              </a:rPr>
              <a:t>GET: </a:t>
            </a:r>
            <a:r>
              <a:rPr lang="en" sz="1600">
                <a:solidFill>
                  <a:srgbClr val="FFFFFF"/>
                </a:solidFill>
              </a:rPr>
              <a:t>default.</a:t>
            </a:r>
            <a:r>
              <a:rPr b="1" lang="en" sz="1600">
                <a:solidFill>
                  <a:srgbClr val="FFFFFF"/>
                </a:solidFill>
              </a:rPr>
              <a:t> </a:t>
            </a:r>
            <a:r>
              <a:rPr lang="en" sz="1600">
                <a:solidFill>
                  <a:srgbClr val="FFFFFF"/>
                </a:solidFill>
              </a:rPr>
              <a:t>Envía los datos concatenados en la URL como tuplas de nombre/valor. </a:t>
            </a:r>
            <a:r>
              <a:rPr b="1" lang="en" sz="1600">
                <a:solidFill>
                  <a:srgbClr val="FFFFFF"/>
                </a:solidFill>
              </a:rPr>
              <a:t>Ej. URL?name=value&amp;name=value</a:t>
            </a:r>
            <a:r>
              <a:rPr lang="en" sz="1600">
                <a:solidFill>
                  <a:srgbClr val="FFFFFF"/>
                </a:solidFill>
              </a:rPr>
              <a:t>.</a:t>
            </a:r>
            <a:endParaRPr sz="1600">
              <a:solidFill>
                <a:srgbClr val="FFFFFF"/>
              </a:solidFill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</a:pPr>
            <a:r>
              <a:rPr lang="en" sz="1500">
                <a:solidFill>
                  <a:srgbClr val="FFFFFF"/>
                </a:solidFill>
              </a:rPr>
              <a:t>El tamaño de la URL se limita a aproximadamente 3,000 caracteres.</a:t>
            </a:r>
            <a:endParaRPr sz="1500">
              <a:solidFill>
                <a:srgbClr val="FFFFFF"/>
              </a:solidFill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</a:pPr>
            <a:r>
              <a:rPr lang="en" sz="1600">
                <a:solidFill>
                  <a:srgbClr val="FFFFFF"/>
                </a:solidFill>
              </a:rPr>
              <a:t>No recomendable para el envío de información sensible (es visible en la URL).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b="1" lang="en" sz="1600">
                <a:solidFill>
                  <a:srgbClr val="FFFFFF"/>
                </a:solidFill>
              </a:rPr>
              <a:t>POST: </a:t>
            </a:r>
            <a:r>
              <a:rPr lang="en" sz="1600">
                <a:solidFill>
                  <a:srgbClr val="FFFFFF"/>
                </a:solidFill>
              </a:rPr>
              <a:t>coloca la información, codificada de acuerdo a la configuración, en el cuerpo de la petición HTTP.</a:t>
            </a:r>
            <a:endParaRPr sz="1600">
              <a:solidFill>
                <a:srgbClr val="FFFFFF"/>
              </a:solidFill>
            </a:endParaRPr>
          </a:p>
          <a:p>
            <a:pPr indent="-323850" lvl="2" marL="13716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Char char="■"/>
            </a:pPr>
            <a:r>
              <a:rPr lang="en" sz="1500">
                <a:solidFill>
                  <a:srgbClr val="FFFFFF"/>
                </a:solidFill>
              </a:rPr>
              <a:t>La información no es visible en la URL.</a:t>
            </a:r>
            <a:endParaRPr sz="1500">
              <a:solidFill>
                <a:srgbClr val="FFFFFF"/>
              </a:solidFill>
            </a:endParaRPr>
          </a:p>
          <a:p>
            <a:pPr indent="-3238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500"/>
              <a:buChar char="■"/>
            </a:pPr>
            <a:r>
              <a:rPr lang="en" sz="1500">
                <a:solidFill>
                  <a:srgbClr val="FFFFFF"/>
                </a:solidFill>
              </a:rPr>
              <a:t>No tiene límites de tamaño.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Configuración de un Formulario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4136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DD7E6B"/>
                </a:solidFill>
              </a:rPr>
              <a:t>Tag Form: </a:t>
            </a:r>
            <a:r>
              <a:rPr b="1" lang="en" sz="2000">
                <a:solidFill>
                  <a:srgbClr val="F9CB9C"/>
                </a:solidFill>
              </a:rPr>
              <a:t>atributos</a:t>
            </a:r>
            <a:endParaRPr b="1" sz="2000">
              <a:solidFill>
                <a:srgbClr val="F9CB9C"/>
              </a:solidFill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235500" y="1947025"/>
            <a:ext cx="8687700" cy="29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800"/>
              <a:buChar char="➢"/>
            </a:pPr>
            <a:r>
              <a:rPr b="1" lang="en">
                <a:solidFill>
                  <a:srgbClr val="F9CB9C"/>
                </a:solidFill>
              </a:rPr>
              <a:t>Enctype: </a:t>
            </a:r>
            <a:r>
              <a:rPr lang="en">
                <a:solidFill>
                  <a:srgbClr val="FFFFFF"/>
                </a:solidFill>
              </a:rPr>
              <a:t>método de codificación a seguir para enviar los datos, solo aplica cuando el method es POST.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b="1" lang="en" sz="1600">
                <a:solidFill>
                  <a:srgbClr val="FFFFFF"/>
                </a:solidFill>
              </a:rPr>
              <a:t>application/x-www-form-urlencoded: </a:t>
            </a:r>
            <a:r>
              <a:rPr lang="en" sz="1600">
                <a:solidFill>
                  <a:srgbClr val="FFFFFF"/>
                </a:solidFill>
              </a:rPr>
              <a:t>default. Convierte los espacios a símbolos “+” y los caracteres especiales a su valor ASCII hexadecimal.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b="1" lang="en" sz="1600">
                <a:solidFill>
                  <a:srgbClr val="FFFFFF"/>
                </a:solidFill>
              </a:rPr>
              <a:t>multipart/form-data: </a:t>
            </a:r>
            <a:r>
              <a:rPr lang="en" sz="1600">
                <a:solidFill>
                  <a:srgbClr val="FFFFFF"/>
                </a:solidFill>
              </a:rPr>
              <a:t>no se codifican los caracteres. Este valor es requerido cuando se suben archivos.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○"/>
            </a:pPr>
            <a:r>
              <a:rPr b="1" lang="en" sz="1600">
                <a:solidFill>
                  <a:srgbClr val="FFFFFF"/>
                </a:solidFill>
              </a:rPr>
              <a:t>text/plain: </a:t>
            </a:r>
            <a:r>
              <a:rPr lang="en" sz="1600">
                <a:solidFill>
                  <a:srgbClr val="FFFFFF"/>
                </a:solidFill>
              </a:rPr>
              <a:t>los espacios se convierten en símbolos “+” y los caracteres especiales no se codifican.</a:t>
            </a:r>
            <a:endParaRPr b="1">
              <a:solidFill>
                <a:srgbClr val="F9CB9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Configuración de un Formulario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87900" y="1337424"/>
            <a:ext cx="8368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DD7E6B"/>
                </a:solidFill>
              </a:rPr>
              <a:t>Ejemplos de uso del tag form</a:t>
            </a:r>
            <a:endParaRPr b="1" sz="2200">
              <a:solidFill>
                <a:srgbClr val="DD7E6B"/>
              </a:solidFill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87900" y="2023225"/>
            <a:ext cx="5720700" cy="443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&lt;form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=“get”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=”my_script.php”&gt;&lt;/form&gt;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86475" y="2861425"/>
            <a:ext cx="8368200" cy="871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&lt;form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=“post”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=”my_script.php”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enctype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=”multipart/form-data”&gt;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&lt;/form&gt;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86475" y="4080625"/>
            <a:ext cx="7809000" cy="871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&lt;form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=“post” </a:t>
            </a:r>
            <a:r>
              <a:rPr lang="en" sz="16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=”</a:t>
            </a:r>
            <a:r>
              <a:rPr lang="en" sz="16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http://www.myserver.com/my_script.php</a:t>
            </a: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” &gt;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&lt;/form&gt;</a:t>
            </a:r>
            <a:endParaRPr sz="16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