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oboto Slab"/>
      <p:regular r:id="rId55"/>
      <p:bold r:id="rId56"/>
    </p:embeddedFon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542F2D-2791-4DD3-865E-FE3517469B58}">
  <a:tblStyle styleId="{FD542F2D-2791-4DD3-865E-FE3517469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font" Target="fonts/RobotoSlab-bold.fntdata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22708a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22708a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22708ab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22708ab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22708a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22708a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22708ab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22708ab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22708ab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22708ab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22708ab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22708ab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22708ab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22708ab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22708ab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22708ab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22708ab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22708ab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22708a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22708a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22708a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22708a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22708ab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22708ab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22708a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22708a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22708ab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22708ab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22708ab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22708ab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2708ab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2708ab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22708ab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22708ab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22708ab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22708ab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22708ab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22708ab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22708ab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22708ab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22708ab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22708ab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22708a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22708a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22708ab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22708ab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22708ab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22708ab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22708ab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22708ab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22708ab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22708ab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22708ab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22708ab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22708ab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22708ab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22708ab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22708ab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22708ab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22708ab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22708ab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22708ab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22708ab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22708ab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22708a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22708a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22708ab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22708ab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822708ab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822708ab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22708ab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22708ab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22708ab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22708ab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22708ab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22708ab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822708ab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822708ab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822708ab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822708ab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22708ab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22708ab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22708a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22708a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22708a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22708a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22708a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22708a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22708a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22708a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22708a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22708a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22708ab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22708ab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hp.net/manual/es/ref.strings.ph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php.net/manual/es/ref.array.ph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de PHP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87900" y="156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sintaxis de PHP es similar a la de C pero más simple.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PHP no es “case sensitive” para la escritura de palabras reservadas pero sí para la escritura de nombres de variables.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instrucciones (estatutos) de PHP se dividen en dos tipos: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Simples</a:t>
            </a:r>
            <a:endParaRPr b="1" sz="1600">
              <a:solidFill>
                <a:srgbClr val="F9CB9C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E</a:t>
            </a:r>
            <a:r>
              <a:rPr lang="en" sz="1500">
                <a:solidFill>
                  <a:srgbClr val="FFFFFF"/>
                </a:solidFill>
              </a:rPr>
              <a:t>jecutan una sola acción.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Terminan con el símbolo de punto y coma ( ; ).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337425"/>
            <a:ext cx="85824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Tipos de instrucciones de PHP: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Complejas</a:t>
            </a:r>
            <a:endParaRPr b="1" sz="1600">
              <a:solidFill>
                <a:srgbClr val="F9CB9C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Bloques delimitados por llaves ( { } ) que contienen múltiples estatutos simples.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Sirven para crear estructuras de control (condicionales, ciclos), funciones y clases.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No requieren punto y coma ( ; ) al cerrar la llave.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862650" y="4024325"/>
            <a:ext cx="1779900" cy="9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phpinfo();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3371850" y="3719525"/>
            <a:ext cx="4976400" cy="14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La condición fue verdadera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Para Imprimir/mostrar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411950" y="1893100"/>
            <a:ext cx="85605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alabras reservadas para mandar información a la salida estándar del código.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Pueden imprimir strings, números o variables.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 salida generada por estos operadores es enviada al cliente como HTML.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posible imprimir código HTML desde ellos.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saltos de línea de PHP (\n) no son interpretados por el cliente, se debe usar “&lt;br/&gt;”.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2355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Para Imprimir/mostrar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259550" y="2045500"/>
            <a:ext cx="83682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echo “string” | número | variable;</a:t>
            </a:r>
            <a:endParaRPr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 operador para concatenar es el punto ( . 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strings van entre comillas dobles (“ ”) o sencillas (‘ ‘) a menos que se encuentre dentro de una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5000625" y="1890725"/>
            <a:ext cx="4134000" cy="13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esto es un string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print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esto es un número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.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1234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87900" y="14136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411950" y="1969300"/>
            <a:ext cx="83682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“case sensitive”.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Comienzan con el símbolo de dólar ($).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Después del símbolo “$” el nombre de la variable debe iniciar con una letra o un guión bajo (_).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Después del primer carácter del nombre, se puede colocar una combinación de números, letras o guiones bajos (_).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recomienda usar nombres significativos que permitan tener una noción del contenido de la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411950" y="1816900"/>
            <a:ext cx="85773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puede almacenar: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Arreglos (normales y asociativos).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Booleanos.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es necesario declarar el tipo de dato de las variables, se interpreta automáticamente de acuerdo al contenido.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87900" y="14136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387900" y="1969300"/>
            <a:ext cx="86019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ampoco es necesario declarar las variables, éstas se crean automáticamente cuando se escriben por primera vez.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asignar el valor a una variable se utiliza el símbolo igual (=).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puede eliminarse usando la función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unset($variable)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verificar si la variable existe utilizando la función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isset($variable)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saber si una variable está vacía usando la función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empty($variable)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está vacía si contiene 0, string vacío (“ “) o NULL.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1416900" y="1966925"/>
            <a:ext cx="6310200" cy="28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isset(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false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“”;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crea e inicializa una variable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isset(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true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empty(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true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un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elimina la variable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isset(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false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411950" y="1664500"/>
            <a:ext cx="83682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Funciones para mostrar el contenido de una variable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Imprime el contenido de una variable en la salida estándar.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se puede colocar dentro de un string constante.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el string está definido con comillas dobles se imprimirá el valor almacenado.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está definido con comillas sencillas se imprimirá el nombre de la variable.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1625250" y="4250525"/>
            <a:ext cx="5893500" cy="89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cho ‘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mi variable se llama 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el contenido de mi variable es 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411950" y="1664500"/>
            <a:ext cx="83682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Funciones para mostrar el contenido de una variable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print_r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sintaxis es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print_r($variable);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Imprime el valor de una variable sin importar su tipo.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útil para conocer el contenido de arreglos y objetos. Estos tipos de datos no pueden imprimirse con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1574700" y="3945725"/>
            <a:ext cx="5994600" cy="7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erik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sánchez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print_r(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4800600"/>
            <a:ext cx="43338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87900" y="1337425"/>
            <a:ext cx="83682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PHP?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¿Cómo funciona PHP?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Configuración de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Sintaxis de PHP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Operadores de salida de datos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Variables y constantes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Tipos de datos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Operadores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Estructuras de control y funciones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Inclusión de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Variables globales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Buenas prácticas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411950" y="1816900"/>
            <a:ext cx="83682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Funciones para mostrar el contenido de una variable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var_dump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sintaxis es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var_dump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($variable);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Despliega el contenido de una variable incluyendo información sobre su tipo de dato.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1574700" y="3869525"/>
            <a:ext cx="5994600" cy="7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erik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sánchez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var_dump(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800600"/>
            <a:ext cx="69532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Constantes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259550" y="1816900"/>
            <a:ext cx="85920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Valores que permanecen iguales desde su declaración hasta el final del script.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utiliza para establecer valores que serán usados múltiples veces en el script (Ej. valores de configuración).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escriben en mayúsculas por convención.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define(“NOMBRE”, valor);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4775100" y="3640925"/>
            <a:ext cx="3926100" cy="110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define(“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CONSTANTE1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define(“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CONSTANTE2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CONSTANTE1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259550" y="1816900"/>
            <a:ext cx="87417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Integer: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 entero sin fracciones decimales.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Número de punto flotante: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 con decimales.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String: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Cadena de caracteres. Texto colocado entre comillas dobles o simples.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Cuando se usa comilla sencilla el texto se guarda tal cual se introduce.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Cuando se usan comillas dobles las variables son reemplazadas por su valor.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strings se concatenan usando el operador punto (.).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 de las funciones de string: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■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http://php.net/manual/es/ref.strings.php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78" name="Google Shape;278;p47"/>
          <p:cNvSpPr txBox="1"/>
          <p:nvPr/>
        </p:nvSpPr>
        <p:spPr>
          <a:xfrm>
            <a:off x="259550" y="1740700"/>
            <a:ext cx="87417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 binario que indica si algo es verdadero o falso (true/false).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Valores evaluados como falso: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Palabra reservada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 0.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 vacío (“”).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Arreglo vacío.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 vacío.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NULL.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 demás es evaluado como verdadero.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259550" y="1893100"/>
            <a:ext cx="87417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 que representa que no hay valor (irónicamente).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Array: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almacena una o más listas de datos relacionados.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Comunes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indexan secuencialmente comenzando desde 0.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pueden recorrer con un for.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Asociativos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Sus llaves (índices) son alfanuméricos.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Existen estructuras de control (ciclos) específicas para recorrerlos.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335750" y="1816900"/>
            <a:ext cx="874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ver la estructura de un arreglo usando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var_dump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print_r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 de las funciones de arreglos: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■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http://php.net/manual/es/ref.array.php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Objeto: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estructura creada mediante la instanciación de una clase.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Recurso: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 a una conexión (archivo, socket, BD, etc.).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realiza una conversión automática de datos cuando es necesario.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2357450" y="4622000"/>
            <a:ext cx="41790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$resultado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+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//Devolverá 130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00" name="Google Shape;300;p50"/>
          <p:cNvSpPr txBox="1"/>
          <p:nvPr/>
        </p:nvSpPr>
        <p:spPr>
          <a:xfrm>
            <a:off x="30950" y="2426500"/>
            <a:ext cx="22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Arreglos comunes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50"/>
          <p:cNvSpPr txBox="1"/>
          <p:nvPr/>
        </p:nvSpPr>
        <p:spPr>
          <a:xfrm>
            <a:off x="35725" y="4076700"/>
            <a:ext cx="25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Arreglos asociativos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2357450" y="1878800"/>
            <a:ext cx="6803100" cy="14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erik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//Declaración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//Consulta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[] =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//Append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“ .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//Impresión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2357450" y="3588550"/>
            <a:ext cx="6786600" cy="14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”=&gt;“erik”,”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”=&gt;“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//Declaración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apM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”] 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//Consulta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unset(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”]);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//Elimina un elemento del arreglo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valor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“ . $arreglo[“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”];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//Impresión de elementos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464100" y="1489825"/>
            <a:ext cx="30363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Aritméticos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10" name="Google Shape;310;p51"/>
          <p:cNvGraphicFramePr/>
          <p:nvPr/>
        </p:nvGraphicFramePr>
        <p:xfrm>
          <a:off x="4381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199575"/>
                <a:gridCol w="3247425"/>
              </a:tblGrid>
              <a:tr h="43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Residuo de dividir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++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Incremento,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--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Decremento.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51"/>
          <p:cNvSpPr txBox="1"/>
          <p:nvPr/>
        </p:nvSpPr>
        <p:spPr>
          <a:xfrm>
            <a:off x="547700" y="2378875"/>
            <a:ext cx="34410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respeta la jerarquía de operadores.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operadores pueden combinarse en una sola sentencia.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6900" y="2785225"/>
            <a:ext cx="34410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de Asignación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18" name="Google Shape;318;p52"/>
          <p:cNvGraphicFramePr/>
          <p:nvPr/>
        </p:nvGraphicFramePr>
        <p:xfrm>
          <a:off x="3295675" y="135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149875"/>
                <a:gridCol w="4535350"/>
              </a:tblGrid>
              <a:tr h="4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Asigna un valor a una variable.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un número a una variable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 un número a una variable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 un número a una variable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una variable entre un número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Calcula el residuo entre una variable y un número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Concatena un valor a una variable y lo almacena.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6422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relacionales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25" name="Google Shape;325;p53"/>
          <p:cNvGraphicFramePr/>
          <p:nvPr/>
        </p:nvGraphicFramePr>
        <p:xfrm>
          <a:off x="3789800" y="104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072825"/>
                <a:gridCol w="4231425"/>
              </a:tblGrid>
              <a:tr h="4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menor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mayor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menor o igual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mayor o igual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diferentes.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!==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diferentes incluyendo el tipo de dato.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iguales.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idénticos incluyendo el tipo de dato.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p53"/>
          <p:cNvSpPr txBox="1"/>
          <p:nvPr/>
        </p:nvSpPr>
        <p:spPr>
          <a:xfrm>
            <a:off x="90500" y="2226475"/>
            <a:ext cx="36123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resultado de una comparación puede guardarse en una variable.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strings se comparan alfabéticamente usando el valor ASCII de los caracteres.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452450" y="4317200"/>
            <a:ext cx="29217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$res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PHP?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154775" y="1642225"/>
            <a:ext cx="6119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Lenguaje de scripting para programación web.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script es un conjunto de tareas automatizadas que se ejecutan de manera secuencial.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interpreta dentro de un servidor web.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servidor web (Apache) debe tener instalado el software para interpretarlo.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El servidor web debe estar configurado para detectar e interpretar automáticamente los archivos php.</a:t>
            </a:r>
            <a:endParaRPr sz="1600"/>
          </a:p>
        </p:txBody>
      </p:sp>
      <p:pic>
        <p:nvPicPr>
          <p:cNvPr descr="Resultado de imagen"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650" y="2065625"/>
            <a:ext cx="2712251" cy="18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879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lógicos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34" name="Google Shape;334;p54"/>
          <p:cNvGraphicFramePr/>
          <p:nvPr/>
        </p:nvGraphicFramePr>
        <p:xfrm>
          <a:off x="1427600" y="31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221475"/>
                <a:gridCol w="1642000"/>
              </a:tblGrid>
              <a:tr h="4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&amp;&amp;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54"/>
          <p:cNvSpPr txBox="1"/>
          <p:nvPr/>
        </p:nvSpPr>
        <p:spPr>
          <a:xfrm>
            <a:off x="319100" y="1845475"/>
            <a:ext cx="84369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resultado de una operación lógica puede guardarse en una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aplican sobre cualquier función que devuelva un booleano o variable que lo contenga.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4872050" y="3936200"/>
            <a:ext cx="29217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$res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464100" y="14136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Comentarios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4262450" y="2183600"/>
            <a:ext cx="3295500" cy="87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//Esto es un comentario.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#Esto es un comentario.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1530900" y="2404225"/>
            <a:ext cx="2998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De una sola línea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1530900" y="3899650"/>
            <a:ext cx="2998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Múltiples líneas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4262450" y="3369475"/>
            <a:ext cx="3295500" cy="16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Esto es un comentario 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Multilínea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3879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319100" y="2455075"/>
            <a:ext cx="8436900" cy="24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Evalúa una condición o serie de condiciones y ejecuta un código en caso de que se cumplan.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- ELSE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Evalúa una condición o serie de condiciones y ejecuta un código en caso de que se cumplan, si no se cumplen ejecuta un código alternativo.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3879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Condicionales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2355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61" name="Google Shape;361;p57"/>
          <p:cNvSpPr txBox="1"/>
          <p:nvPr/>
        </p:nvSpPr>
        <p:spPr>
          <a:xfrm>
            <a:off x="166700" y="2455075"/>
            <a:ext cx="8717700" cy="24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- ELSEIF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Evalúa una serie de condiciones, si no se cumplen evalúa otra y así sucesivamente. Al final puede tener un código que se ejecuta en caso de que ninguna sea verdadera.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Switch - Case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Compara un valor con una serie de valores de referencia. Si el valor coincide con alguno se ejecuta el código asociado a éste.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 tener un default en caso de no coincidir con alguno.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2355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Condicionales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68" name="Google Shape;368;p58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Condicionales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921300" y="2251825"/>
            <a:ext cx="502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IF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70" name="Google Shape;370;p58"/>
          <p:cNvSpPr txBox="1"/>
          <p:nvPr/>
        </p:nvSpPr>
        <p:spPr>
          <a:xfrm>
            <a:off x="2281250" y="1955000"/>
            <a:ext cx="18693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58"/>
          <p:cNvSpPr txBox="1"/>
          <p:nvPr/>
        </p:nvSpPr>
        <p:spPr>
          <a:xfrm>
            <a:off x="4757750" y="1955000"/>
            <a:ext cx="3345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mayor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387900" y="3775825"/>
            <a:ext cx="1359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IF - ELSE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73" name="Google Shape;373;p58"/>
          <p:cNvSpPr txBox="1"/>
          <p:nvPr/>
        </p:nvSpPr>
        <p:spPr>
          <a:xfrm>
            <a:off x="2281250" y="3162300"/>
            <a:ext cx="1869300" cy="18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4757750" y="3174200"/>
            <a:ext cx="4243500" cy="18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mayor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menor o igual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159300" y="12612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Condicionales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221450" y="1794625"/>
            <a:ext cx="1714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IF - ELSEIF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1290650" y="2400300"/>
            <a:ext cx="2195400" cy="26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elseif(condición){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4452950" y="2412200"/>
            <a:ext cx="3388500" cy="26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mayor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elseif(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igual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menor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159300" y="12612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Condicionales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221450" y="1794625"/>
            <a:ext cx="2136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Switch - Case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985850" y="2476500"/>
            <a:ext cx="2195400" cy="24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(valor){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case valor: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case valor: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Default: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3836200" y="1955000"/>
            <a:ext cx="4381500" cy="318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case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igual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igual a 20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 hay coincidencia.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99" name="Google Shape;399;p61"/>
          <p:cNvSpPr txBox="1"/>
          <p:nvPr/>
        </p:nvSpPr>
        <p:spPr>
          <a:xfrm>
            <a:off x="395300" y="2455075"/>
            <a:ext cx="87177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Foreach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Permite recorrer una estructura de datos sin conocer sus índices.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Útil para recorrer arreglos asociativos donde el valor de las llaves es variable.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Repite el código del bloque hasta que el índice alcance el valor indicado.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61"/>
          <p:cNvSpPr txBox="1"/>
          <p:nvPr>
            <p:ph idx="1" type="body"/>
          </p:nvPr>
        </p:nvSpPr>
        <p:spPr>
          <a:xfrm>
            <a:off x="4641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Iterativas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07" name="Google Shape;407;p62"/>
          <p:cNvSpPr txBox="1"/>
          <p:nvPr/>
        </p:nvSpPr>
        <p:spPr>
          <a:xfrm>
            <a:off x="395300" y="2455075"/>
            <a:ext cx="84630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 una condición al inicio de cada ciclo, si es verdadera ejecuta el código en su interior. Se repite hasta que la condición sea falsa.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- While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Ejecuta el código en su interior y verifica una condición antes de iniciar el siguiente ciclo. Si la condición es falsa termina.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62"/>
          <p:cNvSpPr txBox="1"/>
          <p:nvPr>
            <p:ph idx="1" type="body"/>
          </p:nvPr>
        </p:nvSpPr>
        <p:spPr>
          <a:xfrm>
            <a:off x="4641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Iterativas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14" name="Google Shape;414;p63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Iterativas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333375" y="1794625"/>
            <a:ext cx="15003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Foreach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452450" y="2412200"/>
            <a:ext cx="3183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(arreglo as valor){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63"/>
          <p:cNvSpPr txBox="1"/>
          <p:nvPr/>
        </p:nvSpPr>
        <p:spPr>
          <a:xfrm>
            <a:off x="4833950" y="2412200"/>
            <a:ext cx="4038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$arreglo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es 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63"/>
          <p:cNvSpPr txBox="1"/>
          <p:nvPr/>
        </p:nvSpPr>
        <p:spPr>
          <a:xfrm>
            <a:off x="147650" y="3860000"/>
            <a:ext cx="38742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foreach(arreglo as llave =&gt; valor){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63"/>
          <p:cNvSpPr txBox="1"/>
          <p:nvPr/>
        </p:nvSpPr>
        <p:spPr>
          <a:xfrm>
            <a:off x="4433900" y="3631400"/>
            <a:ext cx="4438800" cy="12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foreach(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$arreglo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$llave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La llave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es $llave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es 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87900" y="1413625"/>
            <a:ext cx="83682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Contrario a lo que se esperaría, el servidor web siempre devuelve un HTML al navegador sin importar si ejecuta algún lenguaje de programación.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navegador está diseñado para interpretar únicamente documentos HTML.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servidor web se encarga de transformar el código PHP en HTML.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Para el cliente (navegador) es transparente si se usa un lenguaje de programación  del lado del servidor.</a:t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799" y="3452249"/>
            <a:ext cx="2346900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25" name="Google Shape;425;p64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Iterativas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333375" y="1794625"/>
            <a:ext cx="523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For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427" name="Google Shape;427;p64"/>
          <p:cNvSpPr txBox="1"/>
          <p:nvPr/>
        </p:nvSpPr>
        <p:spPr>
          <a:xfrm>
            <a:off x="376250" y="2259800"/>
            <a:ext cx="38742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for(inicio; condición; incremento){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64"/>
          <p:cNvSpPr txBox="1"/>
          <p:nvPr/>
        </p:nvSpPr>
        <p:spPr>
          <a:xfrm>
            <a:off x="4833950" y="2259800"/>
            <a:ext cx="4038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$i=0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$i++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es 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4"/>
          <p:cNvSpPr txBox="1"/>
          <p:nvPr/>
        </p:nvSpPr>
        <p:spPr>
          <a:xfrm>
            <a:off x="376250" y="4012400"/>
            <a:ext cx="3874200" cy="9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(condición){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64"/>
          <p:cNvSpPr txBox="1"/>
          <p:nvPr/>
        </p:nvSpPr>
        <p:spPr>
          <a:xfrm>
            <a:off x="4662500" y="3471025"/>
            <a:ext cx="4186200" cy="15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de $x es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 .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333375" y="3394825"/>
            <a:ext cx="916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While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Iterativas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376250" y="2412200"/>
            <a:ext cx="3874200" cy="9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}while(condición);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65"/>
          <p:cNvSpPr txBox="1"/>
          <p:nvPr/>
        </p:nvSpPr>
        <p:spPr>
          <a:xfrm>
            <a:off x="4662500" y="1794625"/>
            <a:ext cx="4186200" cy="15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de $x es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 .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$x++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}while(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65"/>
          <p:cNvSpPr txBox="1"/>
          <p:nvPr>
            <p:ph idx="1" type="body"/>
          </p:nvPr>
        </p:nvSpPr>
        <p:spPr>
          <a:xfrm>
            <a:off x="104775" y="4004425"/>
            <a:ext cx="17289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¿Cómo romper un ciclo?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441" name="Google Shape;441;p65"/>
          <p:cNvSpPr txBox="1"/>
          <p:nvPr/>
        </p:nvSpPr>
        <p:spPr>
          <a:xfrm>
            <a:off x="1785950" y="3521875"/>
            <a:ext cx="73782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 el ciclo y pasa al código posterior al bloque.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Ignora el resto del código en el bloque y pasa a la siguiente iteración.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257175" y="1794625"/>
            <a:ext cx="2154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Do - While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48" name="Google Shape;448;p66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Funciones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49" name="Google Shape;449;p66"/>
          <p:cNvSpPr txBox="1"/>
          <p:nvPr/>
        </p:nvSpPr>
        <p:spPr>
          <a:xfrm>
            <a:off x="395300" y="1921675"/>
            <a:ext cx="84630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Bloques de código con un nombre asignado que pueden ser invocados en cualquier parte del script.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Pueden recibir parámetros separados por coma.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Pueden devolver un valor.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no requiere que se especifique el tipo de datos de retorno, y de los parámetros, al declararla.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la función devuelve un valor se pone un return en su interior.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vez ejecutado el return, el resto del código no se ejecuta. La función termina.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55" name="Google Shape;455;p67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Funciones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56" name="Google Shape;456;p67"/>
          <p:cNvSpPr txBox="1"/>
          <p:nvPr/>
        </p:nvSpPr>
        <p:spPr>
          <a:xfrm>
            <a:off x="395300" y="1845475"/>
            <a:ext cx="84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 buenas prácticas recomiendan declarar todas las funciones al inicio.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se quiere usar una variable que se encuentra fuera de la función se tienen que declarar al interior usando el operador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asignar valores default a los parámetros igualándolos a algo.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67"/>
          <p:cNvSpPr txBox="1"/>
          <p:nvPr/>
        </p:nvSpPr>
        <p:spPr>
          <a:xfrm>
            <a:off x="604850" y="3783800"/>
            <a:ext cx="3224100" cy="11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Function nombre(parámetros)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return valor;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67"/>
          <p:cNvSpPr txBox="1"/>
          <p:nvPr/>
        </p:nvSpPr>
        <p:spPr>
          <a:xfrm>
            <a:off x="4357700" y="3547225"/>
            <a:ext cx="4186200" cy="15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miFuncion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global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//Se encuentra fuera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$b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eturn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Inclusión de Scripts</a:t>
            </a:r>
            <a:endParaRPr/>
          </a:p>
        </p:txBody>
      </p:sp>
      <p:graphicFrame>
        <p:nvGraphicFramePr>
          <p:cNvPr id="464" name="Google Shape;464;p68"/>
          <p:cNvGraphicFramePr/>
          <p:nvPr/>
        </p:nvGraphicFramePr>
        <p:xfrm>
          <a:off x="56000" y="17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458500"/>
                <a:gridCol w="5048300"/>
                <a:gridCol w="2536025"/>
              </a:tblGrid>
              <a:tr h="43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5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indicado. Manda un warning si no lo encuentra.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indicado. Manda un fatal error si no lo encuentra.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 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include_once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 si no ha sido incluído con anterioridad. Manda un warning si no lo encuentra.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include_once 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7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requiere_once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 si no ha sido incluído con anterioridad. Manda un fatal error si no lo encuentra.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require_once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Predefinidas de PHP</a:t>
            </a:r>
            <a:endParaRPr/>
          </a:p>
        </p:txBody>
      </p:sp>
      <p:sp>
        <p:nvSpPr>
          <p:cNvPr id="470" name="Google Shape;470;p69"/>
          <p:cNvSpPr txBox="1"/>
          <p:nvPr/>
        </p:nvSpPr>
        <p:spPr>
          <a:xfrm>
            <a:off x="395300" y="1388275"/>
            <a:ext cx="8463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disponibles en todo momento que usa el lenguaje para almacenar datos específicos.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71" name="Google Shape;471;p69"/>
          <p:cNvGraphicFramePr/>
          <p:nvPr/>
        </p:nvGraphicFramePr>
        <p:xfrm>
          <a:off x="56000" y="23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315600"/>
                <a:gridCol w="678725"/>
                <a:gridCol w="7048500"/>
              </a:tblGrid>
              <a:tr h="4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79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$GLOBALS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referencias a todas las variables que se encuentran en el alcance global (fuera de cualquier bloque) indexadas por su nombre. Cualquier elemento que se añada al arreglo representará una variable disponible.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$_SERVER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información sobre el servidor: rutas de archivos, encabezados, configuraciones, tipo de petición solicitada, etc.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$_REQUEST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 información enviada al servidor por cualquier método HTTP.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Globales de PHP</a:t>
            </a:r>
            <a:endParaRPr/>
          </a:p>
        </p:txBody>
      </p:sp>
      <p:graphicFrame>
        <p:nvGraphicFramePr>
          <p:cNvPr id="477" name="Google Shape;477;p70"/>
          <p:cNvGraphicFramePr/>
          <p:nvPr/>
        </p:nvGraphicFramePr>
        <p:xfrm>
          <a:off x="56000" y="14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{FD542F2D-2791-4DD3-865E-FE3517469B58}</a:tableStyleId>
              </a:tblPr>
              <a:tblGrid>
                <a:gridCol w="1220350"/>
                <a:gridCol w="654900"/>
                <a:gridCol w="7167575"/>
              </a:tblGrid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$_POST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 información enviada al script por POST. Si se hace desde una forma se indexa de acuerdo a los “names” de los campos.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$_GET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 información enviada al script por GET. Si se hace desde una forma se indexa de acuerdo a los “names” de los campos.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$_FILES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el contenido de los archivos enviados por POST al script.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$_ENV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las variables que se pasan a través de la línea de comandos o el entorno de ejecución de PHP.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$_COOKIE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las variables pasadas al script usando cookies.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$_SESSION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Guarda y clasifica las variables de sesión disponibles para el script.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Buenas Prácticas</a:t>
            </a:r>
            <a:endParaRPr/>
          </a:p>
        </p:txBody>
      </p:sp>
      <p:sp>
        <p:nvSpPr>
          <p:cNvPr id="483" name="Google Shape;483;p71"/>
          <p:cNvSpPr txBox="1"/>
          <p:nvPr/>
        </p:nvSpPr>
        <p:spPr>
          <a:xfrm>
            <a:off x="395300" y="1616875"/>
            <a:ext cx="84630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Utilizar un solo idioma para programar.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Utilizar solo un estilo de programación para declarar variables (camelCase, PascalCase, guiones bajos, etc.).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Separar la lógica de la aplicación de la interfaz.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Poner la menor cantidad de PHP en la interfaz.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Inclusión de archivos y uso de funciones.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Reutilizar código generando librerías o generalizando contenidos.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89" name="Google Shape;489;p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87900" y="1489825"/>
            <a:ext cx="8503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PHP es un lenguaje embebido.</a:t>
            </a:r>
            <a:endParaRPr b="1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incluye (embebe) dentro del HTML en puntos específicos y bien delimitados.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Similar al funcionamiento con CSS y el tag &lt;style&gt;&lt;/style&gt; dentro de HTML.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archivo de extensión PHP podría contener HTML puro.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Cuando el servidor transforma el código PHP a HTML reemplaza los bloques de PHP por las salidas que genera el código.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salida de PHP es el documento HTML generado.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El usuario no ve el código desarrollado, solo ve los outputs generados.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87900" y="1413625"/>
            <a:ext cx="82671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PHP es un lenguaje embebido.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Las instrucciones PHP se colocan dentro de los tags </a:t>
            </a:r>
            <a:r>
              <a:rPr b="1" lang="en" sz="1600">
                <a:solidFill>
                  <a:srgbClr val="F9CB9C"/>
                </a:solidFill>
              </a:rPr>
              <a:t>&lt;?php   ?&gt;</a:t>
            </a:r>
            <a:r>
              <a:rPr b="1" lang="en" sz="1600">
                <a:solidFill>
                  <a:srgbClr val="FFFFFF"/>
                </a:solidFill>
              </a:rPr>
              <a:t>.</a:t>
            </a:r>
            <a:endParaRPr b="1"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Todo lo que se encuentre fuera de estos tags será interpretado como HTML.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826300" y="3490925"/>
            <a:ext cx="3036000" cy="8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Aquí va el código PHP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4600575" y="2861325"/>
            <a:ext cx="3757500" cy="22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Aquí va el código PHP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87900" y="1413625"/>
            <a:ext cx="84705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Proceso de interpretación de PHP en el servidor</a:t>
            </a:r>
            <a:endParaRPr b="1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El servidor detecta que se solicitó un recurso de extensión .php.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Comienza a interpretar secuencialmente el contenido del archivo  como HTML.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Si encuentra un bloque de php durante la lectura del archivo, interpreta y ejecuta las instrucciones programadas.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Reemplaza el bloque de instrucciones por sus salidas generadas, si no hay salidas lo remueve.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Una vez procesado todo el archivo se envía al cliente como HTML.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PHP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489825"/>
            <a:ext cx="8520600" cy="25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La función </a:t>
            </a:r>
            <a:r>
              <a:rPr b="1" lang="en">
                <a:solidFill>
                  <a:srgbClr val="F9CB9C"/>
                </a:solidFill>
              </a:rPr>
              <a:t>phpinfo( )</a:t>
            </a:r>
            <a:r>
              <a:rPr lang="en">
                <a:solidFill>
                  <a:srgbClr val="FFFFFF"/>
                </a:solidFill>
              </a:rPr>
              <a:t> indica las características de configuración de la instalación de PHP en uso.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parámetros de configuración pueden modificarse editando el archivo </a:t>
            </a:r>
            <a:r>
              <a:rPr b="1" lang="en">
                <a:solidFill>
                  <a:srgbClr val="F9CB9C"/>
                </a:solidFill>
              </a:rPr>
              <a:t>php.ini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de la instalación y reiniciando el servidor web.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path del archivo </a:t>
            </a:r>
            <a:r>
              <a:rPr b="1" lang="en">
                <a:solidFill>
                  <a:srgbClr val="FFFFFF"/>
                </a:solidFill>
              </a:rPr>
              <a:t>php.ini</a:t>
            </a:r>
            <a:r>
              <a:rPr lang="en">
                <a:solidFill>
                  <a:srgbClr val="FFFFFF"/>
                </a:solidFill>
              </a:rPr>
              <a:t> de la instalación actual aparece dentro de la información mostrada por </a:t>
            </a:r>
            <a:r>
              <a:rPr b="1" lang="en">
                <a:solidFill>
                  <a:srgbClr val="FFFFFF"/>
                </a:solidFill>
              </a:rPr>
              <a:t>phpinfo( )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3682050" y="4100525"/>
            <a:ext cx="1779900" cy="9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phpinfo();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PHP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" y="1447800"/>
            <a:ext cx="476567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575" y="677832"/>
            <a:ext cx="4366425" cy="446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/>
          <p:nvPr/>
        </p:nvSpPr>
        <p:spPr>
          <a:xfrm>
            <a:off x="4833950" y="2107400"/>
            <a:ext cx="4214700" cy="34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