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2"/>
  </p:sldMasterIdLst>
  <p:notesMasterIdLst>
    <p:notesMasterId r:id="rId36"/>
  </p:notesMasterIdLst>
  <p:handoutMasterIdLst>
    <p:handoutMasterId r:id="rId37"/>
  </p:handoutMasterIdLst>
  <p:sldIdLst>
    <p:sldId id="316" r:id="rId3"/>
    <p:sldId id="317" r:id="rId4"/>
    <p:sldId id="318" r:id="rId5"/>
    <p:sldId id="319" r:id="rId6"/>
    <p:sldId id="320" r:id="rId7"/>
    <p:sldId id="321" r:id="rId8"/>
    <p:sldId id="322" r:id="rId9"/>
    <p:sldId id="323" r:id="rId10"/>
    <p:sldId id="324" r:id="rId11"/>
    <p:sldId id="325" r:id="rId12"/>
    <p:sldId id="327" r:id="rId13"/>
    <p:sldId id="326" r:id="rId14"/>
    <p:sldId id="328" r:id="rId15"/>
    <p:sldId id="329" r:id="rId16"/>
    <p:sldId id="330" r:id="rId17"/>
    <p:sldId id="331" r:id="rId18"/>
    <p:sldId id="332" r:id="rId19"/>
    <p:sldId id="333" r:id="rId20"/>
    <p:sldId id="334" r:id="rId21"/>
    <p:sldId id="335" r:id="rId22"/>
    <p:sldId id="336" r:id="rId23"/>
    <p:sldId id="337" r:id="rId24"/>
    <p:sldId id="338" r:id="rId25"/>
    <p:sldId id="339" r:id="rId26"/>
    <p:sldId id="340" r:id="rId27"/>
    <p:sldId id="341" r:id="rId28"/>
    <p:sldId id="342" r:id="rId29"/>
    <p:sldId id="343" r:id="rId30"/>
    <p:sldId id="344" r:id="rId31"/>
    <p:sldId id="345" r:id="rId32"/>
    <p:sldId id="346" r:id="rId33"/>
    <p:sldId id="347" r:id="rId34"/>
    <p:sldId id="348" r:id="rId35"/>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showGuides="1">
      <p:cViewPr varScale="1">
        <p:scale>
          <a:sx n="92" d="100"/>
          <a:sy n="92" d="100"/>
        </p:scale>
        <p:origin x="144" y="42"/>
      </p:cViewPr>
      <p:guideLst>
        <p:guide orient="horz" pos="2160"/>
        <p:guide pos="3840"/>
      </p:guideLst>
    </p:cSldViewPr>
  </p:slideViewPr>
  <p:notesTextViewPr>
    <p:cViewPr>
      <p:scale>
        <a:sx n="1" d="1"/>
        <a:sy n="1" d="1"/>
      </p:scale>
      <p:origin x="0" y="0"/>
    </p:cViewPr>
  </p:notesTextViewPr>
  <p:notesViewPr>
    <p:cSldViewPr snapToGrid="0">
      <p:cViewPr varScale="1">
        <p:scale>
          <a:sx n="73" d="100"/>
          <a:sy n="73" d="100"/>
        </p:scale>
        <p:origin x="2904"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8275" y="0"/>
            <a:ext cx="3043238" cy="466725"/>
          </a:xfrm>
          <a:prstGeom prst="rect">
            <a:avLst/>
          </a:prstGeom>
        </p:spPr>
        <p:txBody>
          <a:bodyPr vert="horz" lIns="91440" tIns="45720" rIns="91440" bIns="45720" rtlCol="0"/>
          <a:lstStyle>
            <a:lvl1pPr algn="r">
              <a:defRPr sz="1200"/>
            </a:lvl1pPr>
          </a:lstStyle>
          <a:p>
            <a:fld id="{E574AC39-44E6-425E-AF49-CF7D189F346F}" type="datetimeFigureOut">
              <a:rPr lang="en-US" smtClean="0"/>
              <a:t>3/11/2019</a:t>
            </a:fld>
            <a:endParaRPr lang="en-US"/>
          </a:p>
        </p:txBody>
      </p:sp>
      <p:sp>
        <p:nvSpPr>
          <p:cNvPr id="4" name="Footer Placeholder 3"/>
          <p:cNvSpPr>
            <a:spLocks noGrp="1"/>
          </p:cNvSpPr>
          <p:nvPr>
            <p:ph type="ftr" sz="quarter" idx="2"/>
          </p:nvPr>
        </p:nvSpPr>
        <p:spPr>
          <a:xfrm>
            <a:off x="0" y="8842375"/>
            <a:ext cx="3043238"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8275" y="8842375"/>
            <a:ext cx="3043238" cy="466725"/>
          </a:xfrm>
          <a:prstGeom prst="rect">
            <a:avLst/>
          </a:prstGeom>
        </p:spPr>
        <p:txBody>
          <a:bodyPr vert="horz" lIns="91440" tIns="45720" rIns="91440" bIns="45720" rtlCol="0" anchor="b"/>
          <a:lstStyle>
            <a:lvl1pPr algn="r">
              <a:defRPr sz="1200"/>
            </a:lvl1pPr>
          </a:lstStyle>
          <a:p>
            <a:fld id="{6320F472-929B-459B-8D82-2FABCC5B32A0}" type="slidenum">
              <a:rPr lang="en-US" smtClean="0"/>
              <a:t>‹#›</a:t>
            </a:fld>
            <a:endParaRPr lang="en-US"/>
          </a:p>
        </p:txBody>
      </p:sp>
    </p:spTree>
    <p:extLst>
      <p:ext uri="{BB962C8B-B14F-4D97-AF65-F5344CB8AC3E}">
        <p14:creationId xmlns:p14="http://schemas.microsoft.com/office/powerpoint/2010/main" val="3202264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DF2775BC-6312-42C7-B7C5-EA6783C2D9CA}" type="datetimeFigureOut">
              <a:rPr lang="en-US" smtClean="0"/>
              <a:t>3/11/2019</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67F715A1-4ADC-44E0-9587-804FF39D6B22}" type="slidenum">
              <a:rPr lang="en-US" smtClean="0"/>
              <a:t>‹#›</a:t>
            </a:fld>
            <a:endParaRPr lang="en-US"/>
          </a:p>
        </p:txBody>
      </p:sp>
    </p:spTree>
    <p:extLst>
      <p:ext uri="{BB962C8B-B14F-4D97-AF65-F5344CB8AC3E}">
        <p14:creationId xmlns:p14="http://schemas.microsoft.com/office/powerpoint/2010/main" val="1729842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43FD2C21-E087-4E98-AEA8-2AB3A0F14163}" type="slidenum">
              <a:rPr lang="es-MX" smtClean="0"/>
              <a:pPr/>
              <a:t>14</a:t>
            </a:fld>
            <a:endParaRPr lang="es-MX"/>
          </a:p>
        </p:txBody>
      </p:sp>
    </p:spTree>
    <p:extLst>
      <p:ext uri="{BB962C8B-B14F-4D97-AF65-F5344CB8AC3E}">
        <p14:creationId xmlns:p14="http://schemas.microsoft.com/office/powerpoint/2010/main" val="1281628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43FD2C21-E087-4E98-AEA8-2AB3A0F14163}" type="slidenum">
              <a:rPr lang="es-MX" smtClean="0"/>
              <a:pPr/>
              <a:t>23</a:t>
            </a:fld>
            <a:endParaRPr lang="es-MX"/>
          </a:p>
        </p:txBody>
      </p:sp>
    </p:spTree>
    <p:extLst>
      <p:ext uri="{BB962C8B-B14F-4D97-AF65-F5344CB8AC3E}">
        <p14:creationId xmlns:p14="http://schemas.microsoft.com/office/powerpoint/2010/main" val="2618300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43FD2C21-E087-4E98-AEA8-2AB3A0F14163}" type="slidenum">
              <a:rPr lang="es-MX" smtClean="0"/>
              <a:pPr/>
              <a:t>24</a:t>
            </a:fld>
            <a:endParaRPr lang="es-MX"/>
          </a:p>
        </p:txBody>
      </p:sp>
    </p:spTree>
    <p:extLst>
      <p:ext uri="{BB962C8B-B14F-4D97-AF65-F5344CB8AC3E}">
        <p14:creationId xmlns:p14="http://schemas.microsoft.com/office/powerpoint/2010/main" val="3584793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43FD2C21-E087-4E98-AEA8-2AB3A0F14163}" type="slidenum">
              <a:rPr lang="es-MX" smtClean="0"/>
              <a:pPr/>
              <a:t>25</a:t>
            </a:fld>
            <a:endParaRPr lang="es-MX"/>
          </a:p>
        </p:txBody>
      </p:sp>
    </p:spTree>
    <p:extLst>
      <p:ext uri="{BB962C8B-B14F-4D97-AF65-F5344CB8AC3E}">
        <p14:creationId xmlns:p14="http://schemas.microsoft.com/office/powerpoint/2010/main" val="3208080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43FD2C21-E087-4E98-AEA8-2AB3A0F14163}" type="slidenum">
              <a:rPr lang="es-MX" smtClean="0"/>
              <a:pPr/>
              <a:t>26</a:t>
            </a:fld>
            <a:endParaRPr lang="es-MX"/>
          </a:p>
        </p:txBody>
      </p:sp>
    </p:spTree>
    <p:extLst>
      <p:ext uri="{BB962C8B-B14F-4D97-AF65-F5344CB8AC3E}">
        <p14:creationId xmlns:p14="http://schemas.microsoft.com/office/powerpoint/2010/main" val="1034161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43FD2C21-E087-4E98-AEA8-2AB3A0F14163}" type="slidenum">
              <a:rPr lang="es-MX" smtClean="0"/>
              <a:pPr/>
              <a:t>27</a:t>
            </a:fld>
            <a:endParaRPr lang="es-MX"/>
          </a:p>
        </p:txBody>
      </p:sp>
    </p:spTree>
    <p:extLst>
      <p:ext uri="{BB962C8B-B14F-4D97-AF65-F5344CB8AC3E}">
        <p14:creationId xmlns:p14="http://schemas.microsoft.com/office/powerpoint/2010/main" val="2977052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43FD2C21-E087-4E98-AEA8-2AB3A0F14163}" type="slidenum">
              <a:rPr lang="es-MX" smtClean="0"/>
              <a:pPr/>
              <a:t>28</a:t>
            </a:fld>
            <a:endParaRPr lang="es-MX"/>
          </a:p>
        </p:txBody>
      </p:sp>
    </p:spTree>
    <p:extLst>
      <p:ext uri="{BB962C8B-B14F-4D97-AF65-F5344CB8AC3E}">
        <p14:creationId xmlns:p14="http://schemas.microsoft.com/office/powerpoint/2010/main" val="570032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43FD2C21-E087-4E98-AEA8-2AB3A0F14163}" type="slidenum">
              <a:rPr lang="es-MX" smtClean="0"/>
              <a:pPr/>
              <a:t>29</a:t>
            </a:fld>
            <a:endParaRPr lang="es-MX"/>
          </a:p>
        </p:txBody>
      </p:sp>
    </p:spTree>
    <p:extLst>
      <p:ext uri="{BB962C8B-B14F-4D97-AF65-F5344CB8AC3E}">
        <p14:creationId xmlns:p14="http://schemas.microsoft.com/office/powerpoint/2010/main" val="2505711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43FD2C21-E087-4E98-AEA8-2AB3A0F14163}" type="slidenum">
              <a:rPr lang="es-MX" smtClean="0"/>
              <a:pPr/>
              <a:t>30</a:t>
            </a:fld>
            <a:endParaRPr lang="es-MX"/>
          </a:p>
        </p:txBody>
      </p:sp>
    </p:spTree>
    <p:extLst>
      <p:ext uri="{BB962C8B-B14F-4D97-AF65-F5344CB8AC3E}">
        <p14:creationId xmlns:p14="http://schemas.microsoft.com/office/powerpoint/2010/main" val="1164942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43FD2C21-E087-4E98-AEA8-2AB3A0F14163}" type="slidenum">
              <a:rPr lang="es-MX" smtClean="0"/>
              <a:pPr/>
              <a:t>31</a:t>
            </a:fld>
            <a:endParaRPr lang="es-MX"/>
          </a:p>
        </p:txBody>
      </p:sp>
    </p:spTree>
    <p:extLst>
      <p:ext uri="{BB962C8B-B14F-4D97-AF65-F5344CB8AC3E}">
        <p14:creationId xmlns:p14="http://schemas.microsoft.com/office/powerpoint/2010/main" val="41369573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43FD2C21-E087-4E98-AEA8-2AB3A0F14163}" type="slidenum">
              <a:rPr lang="es-MX" smtClean="0"/>
              <a:pPr/>
              <a:t>32</a:t>
            </a:fld>
            <a:endParaRPr lang="es-MX"/>
          </a:p>
        </p:txBody>
      </p:sp>
    </p:spTree>
    <p:extLst>
      <p:ext uri="{BB962C8B-B14F-4D97-AF65-F5344CB8AC3E}">
        <p14:creationId xmlns:p14="http://schemas.microsoft.com/office/powerpoint/2010/main" val="3033705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43FD2C21-E087-4E98-AEA8-2AB3A0F14163}" type="slidenum">
              <a:rPr lang="es-MX" smtClean="0"/>
              <a:pPr/>
              <a:t>15</a:t>
            </a:fld>
            <a:endParaRPr lang="es-MX"/>
          </a:p>
        </p:txBody>
      </p:sp>
    </p:spTree>
    <p:extLst>
      <p:ext uri="{BB962C8B-B14F-4D97-AF65-F5344CB8AC3E}">
        <p14:creationId xmlns:p14="http://schemas.microsoft.com/office/powerpoint/2010/main" val="22030741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43FD2C21-E087-4E98-AEA8-2AB3A0F14163}" type="slidenum">
              <a:rPr lang="es-MX" smtClean="0"/>
              <a:pPr/>
              <a:t>33</a:t>
            </a:fld>
            <a:endParaRPr lang="es-MX"/>
          </a:p>
        </p:txBody>
      </p:sp>
    </p:spTree>
    <p:extLst>
      <p:ext uri="{BB962C8B-B14F-4D97-AF65-F5344CB8AC3E}">
        <p14:creationId xmlns:p14="http://schemas.microsoft.com/office/powerpoint/2010/main" val="3809014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43FD2C21-E087-4E98-AEA8-2AB3A0F14163}" type="slidenum">
              <a:rPr lang="es-MX" smtClean="0"/>
              <a:pPr/>
              <a:t>16</a:t>
            </a:fld>
            <a:endParaRPr lang="es-MX"/>
          </a:p>
        </p:txBody>
      </p:sp>
    </p:spTree>
    <p:extLst>
      <p:ext uri="{BB962C8B-B14F-4D97-AF65-F5344CB8AC3E}">
        <p14:creationId xmlns:p14="http://schemas.microsoft.com/office/powerpoint/2010/main" val="3771219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43FD2C21-E087-4E98-AEA8-2AB3A0F14163}" type="slidenum">
              <a:rPr lang="es-MX" smtClean="0"/>
              <a:pPr/>
              <a:t>17</a:t>
            </a:fld>
            <a:endParaRPr lang="es-MX"/>
          </a:p>
        </p:txBody>
      </p:sp>
    </p:spTree>
    <p:extLst>
      <p:ext uri="{BB962C8B-B14F-4D97-AF65-F5344CB8AC3E}">
        <p14:creationId xmlns:p14="http://schemas.microsoft.com/office/powerpoint/2010/main" val="3794055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43FD2C21-E087-4E98-AEA8-2AB3A0F14163}" type="slidenum">
              <a:rPr lang="es-MX" smtClean="0"/>
              <a:pPr/>
              <a:t>18</a:t>
            </a:fld>
            <a:endParaRPr lang="es-MX"/>
          </a:p>
        </p:txBody>
      </p:sp>
    </p:spTree>
    <p:extLst>
      <p:ext uri="{BB962C8B-B14F-4D97-AF65-F5344CB8AC3E}">
        <p14:creationId xmlns:p14="http://schemas.microsoft.com/office/powerpoint/2010/main" val="3939307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43FD2C21-E087-4E98-AEA8-2AB3A0F14163}" type="slidenum">
              <a:rPr lang="es-MX" smtClean="0"/>
              <a:pPr/>
              <a:t>19</a:t>
            </a:fld>
            <a:endParaRPr lang="es-MX"/>
          </a:p>
        </p:txBody>
      </p:sp>
    </p:spTree>
    <p:extLst>
      <p:ext uri="{BB962C8B-B14F-4D97-AF65-F5344CB8AC3E}">
        <p14:creationId xmlns:p14="http://schemas.microsoft.com/office/powerpoint/2010/main" val="3239331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43FD2C21-E087-4E98-AEA8-2AB3A0F14163}" type="slidenum">
              <a:rPr lang="es-MX" smtClean="0"/>
              <a:pPr/>
              <a:t>20</a:t>
            </a:fld>
            <a:endParaRPr lang="es-MX"/>
          </a:p>
        </p:txBody>
      </p:sp>
    </p:spTree>
    <p:extLst>
      <p:ext uri="{BB962C8B-B14F-4D97-AF65-F5344CB8AC3E}">
        <p14:creationId xmlns:p14="http://schemas.microsoft.com/office/powerpoint/2010/main" val="2616780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43FD2C21-E087-4E98-AEA8-2AB3A0F14163}" type="slidenum">
              <a:rPr lang="es-MX" smtClean="0"/>
              <a:pPr/>
              <a:t>21</a:t>
            </a:fld>
            <a:endParaRPr lang="es-MX"/>
          </a:p>
        </p:txBody>
      </p:sp>
    </p:spTree>
    <p:extLst>
      <p:ext uri="{BB962C8B-B14F-4D97-AF65-F5344CB8AC3E}">
        <p14:creationId xmlns:p14="http://schemas.microsoft.com/office/powerpoint/2010/main" val="3794461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43FD2C21-E087-4E98-AEA8-2AB3A0F14163}" type="slidenum">
              <a:rPr lang="es-MX" smtClean="0"/>
              <a:pPr/>
              <a:t>22</a:t>
            </a:fld>
            <a:endParaRPr lang="es-MX"/>
          </a:p>
        </p:txBody>
      </p:sp>
    </p:spTree>
    <p:extLst>
      <p:ext uri="{BB962C8B-B14F-4D97-AF65-F5344CB8AC3E}">
        <p14:creationId xmlns:p14="http://schemas.microsoft.com/office/powerpoint/2010/main" val="2968041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0FF0622-75E4-48B8-A617-5428CA5926CE}"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40892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0FF0622-75E4-48B8-A617-5428CA5926CE}" type="datetimeFigureOut">
              <a:rPr lang="en-US" smtClean="0"/>
              <a:t>3/11/2019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2581391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a:p>
        </p:txBody>
      </p:sp>
      <p:sp>
        <p:nvSpPr>
          <p:cNvPr id="4" name="Date Placeholder 3"/>
          <p:cNvSpPr>
            <a:spLocks noGrp="1"/>
          </p:cNvSpPr>
          <p:nvPr>
            <p:ph type="dt" sz="half" idx="10"/>
          </p:nvPr>
        </p:nvSpPr>
        <p:spPr/>
        <p:txBody>
          <a:bodyPr/>
          <a:lstStyle/>
          <a:p>
            <a:fld id="{40FF0622-75E4-48B8-A617-5428CA5926CE}"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1640915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4" name="Date Placeholder 3"/>
          <p:cNvSpPr>
            <a:spLocks noGrp="1"/>
          </p:cNvSpPr>
          <p:nvPr>
            <p:ph type="dt" sz="half" idx="10"/>
          </p:nvPr>
        </p:nvSpPr>
        <p:spPr/>
        <p:txBody>
          <a:bodyPr/>
          <a:lstStyle/>
          <a:p>
            <a:fld id="{40FF0622-75E4-48B8-A617-5428CA5926CE}"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algn="l" defTabSz="914400">
              <a:buNone/>
            </a:pPr>
            <a:r>
              <a:rPr lang="en-US" sz="1800" b="0" i="0">
                <a:latin typeface="Century Gothic"/>
                <a:ea typeface="+mn-ea"/>
                <a:cs typeface="+mn-cs"/>
              </a:rPr>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algn="l" defTabSz="914400">
              <a:buNone/>
            </a:pPr>
            <a:r>
              <a:rPr lang="en-US" sz="1800" b="0" i="0">
                <a:latin typeface="Century Gothic"/>
                <a:ea typeface="+mn-ea"/>
                <a:cs typeface="+mn-cs"/>
              </a:rPr>
              <a:t>”</a:t>
            </a:r>
          </a:p>
        </p:txBody>
      </p:sp>
    </p:spTree>
    <p:extLst>
      <p:ext uri="{BB962C8B-B14F-4D97-AF65-F5344CB8AC3E}">
        <p14:creationId xmlns:p14="http://schemas.microsoft.com/office/powerpoint/2010/main" val="2347621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0FF0622-75E4-48B8-A617-5428CA5926CE}"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1049460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163026"/>
          </a:xfrm>
        </p:spPr>
        <p:txBody>
          <a:bodyPr/>
          <a:lstStyle>
            <a:lvl1pPr>
              <a:defRPr sz="4800"/>
            </a:lvl1pPr>
          </a:lstStyle>
          <a:p>
            <a:r>
              <a:rPr lang="es-ES"/>
              <a:t>Haga clic para modificar el estilo de título del patrón</a:t>
            </a:r>
            <a:endParaRPr lang="en-US"/>
          </a:p>
        </p:txBody>
      </p:sp>
      <p:sp>
        <p:nvSpPr>
          <p:cNvPr id="4" name="Date Placeholder 3"/>
          <p:cNvSpPr>
            <a:spLocks noGrp="1"/>
          </p:cNvSpPr>
          <p:nvPr>
            <p:ph type="dt" sz="half" idx="10"/>
          </p:nvPr>
        </p:nvSpPr>
        <p:spPr/>
        <p:txBody>
          <a:bodyPr/>
          <a:lstStyle/>
          <a:p>
            <a:fld id="{40FF0622-75E4-48B8-A617-5428CA5926CE}"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
        <p:nvSpPr>
          <p:cNvPr id="8" name="Text Placeholder 3"/>
          <p:cNvSpPr>
            <a:spLocks noGrp="1"/>
          </p:cNvSpPr>
          <p:nvPr>
            <p:ph type="body" sz="half" idx="2"/>
          </p:nvPr>
        </p:nvSpPr>
        <p:spPr>
          <a:xfrm>
            <a:off x="1574801" y="4953000"/>
            <a:ext cx="7999315" cy="1074057"/>
          </a:xfrm>
        </p:spPr>
        <p:txBody>
          <a:bodyPr anchor="t">
            <a:normAutofit/>
          </a:bodyPr>
          <a:lstStyle>
            <a:lvl1pPr marL="0" indent="0">
              <a:buNone/>
              <a:defRPr lang="en-US" sz="1800" b="0" i="0" kern="1200"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Box 10"/>
          <p:cNvSpPr txBox="1"/>
          <p:nvPr/>
        </p:nvSpPr>
        <p:spPr>
          <a:xfrm>
            <a:off x="9334033" y="331651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algn="l" defTabSz="914400">
              <a:buNone/>
            </a:pPr>
            <a:r>
              <a:rPr lang="en-US" sz="1800" b="0" i="0">
                <a:latin typeface="Century Gothic"/>
                <a:ea typeface="+mn-ea"/>
                <a:cs typeface="+mn-cs"/>
              </a:rPr>
              <a:t>”</a:t>
            </a:r>
          </a:p>
        </p:txBody>
      </p:sp>
      <p:sp>
        <p:nvSpPr>
          <p:cNvPr id="14" name="TextBox 13"/>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algn="l" defTabSz="914400">
              <a:buNone/>
            </a:pPr>
            <a:r>
              <a:rPr lang="en-US" sz="1800" b="0" i="0">
                <a:latin typeface="Century Gothic"/>
                <a:ea typeface="+mn-ea"/>
                <a:cs typeface="+mn-cs"/>
              </a:rPr>
              <a:t>“</a:t>
            </a:r>
          </a:p>
        </p:txBody>
      </p:sp>
    </p:spTree>
    <p:extLst>
      <p:ext uri="{BB962C8B-B14F-4D97-AF65-F5344CB8AC3E}">
        <p14:creationId xmlns:p14="http://schemas.microsoft.com/office/powerpoint/2010/main" val="1664584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a:p>
        </p:txBody>
      </p:sp>
      <p:sp>
        <p:nvSpPr>
          <p:cNvPr id="4" name="Date Placeholder 3"/>
          <p:cNvSpPr>
            <a:spLocks noGrp="1"/>
          </p:cNvSpPr>
          <p:nvPr>
            <p:ph type="dt" sz="half" idx="10"/>
          </p:nvPr>
        </p:nvSpPr>
        <p:spPr/>
        <p:txBody>
          <a:bodyPr/>
          <a:lstStyle/>
          <a:p>
            <a:fld id="{40FF0622-75E4-48B8-A617-5428CA5926CE}"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
        <p:nvSpPr>
          <p:cNvPr id="10" name="Text Placeholder 3"/>
          <p:cNvSpPr>
            <a:spLocks noGrp="1"/>
          </p:cNvSpPr>
          <p:nvPr>
            <p:ph type="body" sz="half" idx="2"/>
          </p:nvPr>
        </p:nvSpPr>
        <p:spPr>
          <a:xfrm>
            <a:off x="1154954" y="4350657"/>
            <a:ext cx="8825659" cy="16764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3" name="Text Placeholder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en-US" sz="3600" b="0" i="0" kern="1200" cap="none"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2792226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7" name="Date Placeholder 3"/>
          <p:cNvSpPr>
            <a:spLocks noGrp="1"/>
          </p:cNvSpPr>
          <p:nvPr>
            <p:ph type="dt" sz="half" idx="10"/>
          </p:nvPr>
        </p:nvSpPr>
        <p:spPr/>
        <p:txBody>
          <a:bodyPr/>
          <a:lstStyle/>
          <a:p>
            <a:fld id="{40FF0622-75E4-48B8-A617-5428CA5926CE}" type="datetimeFigureOut">
              <a:rPr lang="en-US" smtClean="0"/>
              <a:t>3/11/2019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20649470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9" name="Picture Placeholder 2"/>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30" name="Picture Placeholder 2"/>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31" name="Picture Placeholder 2"/>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FF0622-75E4-48B8-A617-5428CA5926CE}" type="datetimeFigureOut">
              <a:rPr lang="en-US" smtClean="0"/>
              <a:t>3/11/2019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40335526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b" anchorCtr="0"/>
          <a:lstStyle>
            <a:lvl1pPr>
              <a:defRPr/>
            </a:lvl1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0FF0622-75E4-48B8-A617-5428CA5926CE}"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650983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64151" y="1447799"/>
            <a:ext cx="1409965" cy="4413251"/>
          </a:xfrm>
        </p:spPr>
        <p:txBody>
          <a:bodyPr vert="eaVert" anchor="b" anchorCtr="0"/>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1154954" y="1447799"/>
            <a:ext cx="6776630" cy="4413251"/>
          </a:xfrm>
        </p:spPr>
        <p:txBody>
          <a:bodyPr vert="eaVert"/>
          <a:lstStyle>
            <a:lvl1pPr>
              <a:defRPr/>
            </a:lvl1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0FF0622-75E4-48B8-A617-5428CA5926CE}"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38900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hasCustomPrompt="1"/>
          </p:nvPr>
        </p:nvSpPr>
        <p:spPr/>
        <p:txBody>
          <a:bodyPr/>
          <a:lstStyle/>
          <a:p>
            <a:pPr lvl="0"/>
            <a:r>
              <a:rPr lang="es-ES" dirty="0"/>
              <a:t>Haga clic para modificar el estilo de texto del patrón</a:t>
            </a:r>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0FF0622-75E4-48B8-A617-5428CA5926CE}"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2522446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0FF0622-75E4-48B8-A617-5428CA5926CE}"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2362998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0FF0622-75E4-48B8-A617-5428CA5926CE}" type="datetimeFigureOut">
              <a:rPr lang="en-US" smtClean="0"/>
              <a:t>3/11/2019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1612208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0FF0622-75E4-48B8-A617-5428CA5926CE}" type="datetimeFigureOut">
              <a:rPr lang="en-US" smtClean="0"/>
              <a:t>3/11/2019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318220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7" name="Date Placeholder 2"/>
          <p:cNvSpPr>
            <a:spLocks noGrp="1"/>
          </p:cNvSpPr>
          <p:nvPr>
            <p:ph type="dt" sz="half" idx="10"/>
          </p:nvPr>
        </p:nvSpPr>
        <p:spPr/>
        <p:txBody>
          <a:bodyPr/>
          <a:lstStyle/>
          <a:p>
            <a:fld id="{40FF0622-75E4-48B8-A617-5428CA5926CE}" type="datetimeFigureOut">
              <a:rPr lang="en-US" smtClean="0"/>
              <a:t>3/11/2019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135912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0FF0622-75E4-48B8-A617-5428CA5926CE}" type="datetimeFigureOut">
              <a:rPr lang="en-US" smtClean="0"/>
              <a:t>3/11/2019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451531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hasCustomPrompt="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dirty="0"/>
              <a:t>Haga clic para modificar el estilo de texto del patrón</a:t>
            </a:r>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7" name="Date Placeholder 4"/>
          <p:cNvSpPr>
            <a:spLocks noGrp="1"/>
          </p:cNvSpPr>
          <p:nvPr>
            <p:ph type="dt" sz="half" idx="10"/>
          </p:nvPr>
        </p:nvSpPr>
        <p:spPr/>
        <p:txBody>
          <a:bodyPr/>
          <a:lstStyle/>
          <a:p>
            <a:fld id="{40FF0622-75E4-48B8-A617-5428CA5926CE}" type="datetimeFigureOut">
              <a:rPr lang="en-US" smtClean="0"/>
              <a:t>3/11/2019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1757989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0FF0622-75E4-48B8-A617-5428CA5926CE}" type="datetimeFigureOut">
              <a:rPr lang="en-US" smtClean="0"/>
              <a:t>3/11/2019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669085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3" name="Oval 12"/>
          <p:cNvSpPr/>
          <p:nvPr/>
        </p:nvSpPr>
        <p:spPr>
          <a:xfrm>
            <a:off x="-153988"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839788" y="2895600"/>
            <a:ext cx="2362200" cy="2362200"/>
          </a:xfrm>
          <a:prstGeom prst="ellipse">
            <a:avLst/>
          </a:prstGeom>
          <a:gradFill flip="none" rotWithShape="1">
            <a:gsLst>
              <a:gs pos="0">
                <a:schemeClr val="accent1">
                  <a:lumMod val="60000"/>
                  <a:lumOff val="40000"/>
                  <a:alpha val="8000"/>
                </a:schemeClr>
              </a:gs>
              <a:gs pos="71000">
                <a:schemeClr val="bg2">
                  <a:lumMod val="60000"/>
                  <a:lumOff val="40000"/>
                  <a:alpha val="0"/>
                </a:schemeClr>
              </a:gs>
              <a:gs pos="36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7999412" y="-457200"/>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8609012" y="6096000"/>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0FF0622-75E4-48B8-A617-5428CA5926CE}" type="datetimeFigureOut">
              <a:rPr lang="en-US" smtClean="0"/>
              <a:t>3/11/2019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A875541-8164-4CC7-9F2F-6F0C49BB858D}" type="slidenum">
              <a:rPr lang="en-US" smtClean="0"/>
              <a:t>‹#›</a:t>
            </a:fld>
            <a:endParaRPr lang="en-US"/>
          </a:p>
        </p:txBody>
      </p:sp>
      <p:pic>
        <p:nvPicPr>
          <p:cNvPr id="7" name="Imagen 6"/>
          <p:cNvPicPr>
            <a:picLocks noChangeAspect="1"/>
          </p:cNvPicPr>
          <p:nvPr userDrawn="1"/>
        </p:nvPicPr>
        <p:blipFill rotWithShape="1">
          <a:blip r:embed="rId21">
            <a:clrChange>
              <a:clrFrom>
                <a:srgbClr val="FFFFFF"/>
              </a:clrFrom>
              <a:clrTo>
                <a:srgbClr val="FFFFFF">
                  <a:alpha val="0"/>
                </a:srgbClr>
              </a:clrTo>
            </a:clrChange>
            <a:extLst>
              <a:ext uri="{28A0092B-C50C-407E-A947-70E740481C1C}">
                <a14:useLocalDpi xmlns:a14="http://schemas.microsoft.com/office/drawing/2010/main" val="0"/>
              </a:ext>
            </a:extLst>
          </a:blip>
          <a:srcRect l="13709" t="30469" r="16897" b="28483"/>
          <a:stretch/>
        </p:blipFill>
        <p:spPr>
          <a:xfrm>
            <a:off x="0" y="5994172"/>
            <a:ext cx="2757228" cy="906085"/>
          </a:xfrm>
          <a:prstGeom prst="rect">
            <a:avLst/>
          </a:prstGeom>
        </p:spPr>
      </p:pic>
      <p:pic>
        <p:nvPicPr>
          <p:cNvPr id="8" name="Imagen 7"/>
          <p:cNvPicPr>
            <a:picLocks noChangeAspect="1"/>
          </p:cNvPicPr>
          <p:nvPr userDrawn="1"/>
        </p:nvPicPr>
        <p:blipFill>
          <a:blip r:embed="rId2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498539" y="6031937"/>
            <a:ext cx="1693461" cy="836453"/>
          </a:xfrm>
          <a:prstGeom prst="rect">
            <a:avLst/>
          </a:prstGeom>
        </p:spPr>
      </p:pic>
    </p:spTree>
    <p:extLst>
      <p:ext uri="{BB962C8B-B14F-4D97-AF65-F5344CB8AC3E}">
        <p14:creationId xmlns:p14="http://schemas.microsoft.com/office/powerpoint/2010/main" val="156346728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ct val="20000"/>
        </a:spcBef>
        <a:spcAft>
          <a:spcPts val="60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ct val="20000"/>
        </a:spcBef>
        <a:spcAft>
          <a:spcPts val="60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45.png"/><Relationship Id="rId4" Type="http://schemas.openxmlformats.org/officeDocument/2006/relationships/image" Target="../media/image44.gif"/></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s-MX" dirty="0"/>
              <a:t>Roscas</a:t>
            </a:r>
          </a:p>
        </p:txBody>
      </p:sp>
      <p:sp>
        <p:nvSpPr>
          <p:cNvPr id="3" name="Title 2"/>
          <p:cNvSpPr>
            <a:spLocks noGrp="1"/>
          </p:cNvSpPr>
          <p:nvPr>
            <p:ph type="ctrTitle"/>
          </p:nvPr>
        </p:nvSpPr>
        <p:spPr/>
        <p:txBody>
          <a:bodyPr/>
          <a:lstStyle/>
          <a:p>
            <a:r>
              <a:rPr lang="es-MX" dirty="0"/>
              <a:t>Elementos Roscados</a:t>
            </a:r>
          </a:p>
        </p:txBody>
      </p:sp>
    </p:spTree>
    <p:extLst>
      <p:ext uri="{BB962C8B-B14F-4D97-AF65-F5344CB8AC3E}">
        <p14:creationId xmlns:p14="http://schemas.microsoft.com/office/powerpoint/2010/main" val="1806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Elementos Roscados</a:t>
            </a:r>
            <a:br>
              <a:rPr lang="es-MX" dirty="0"/>
            </a:br>
            <a:endParaRPr lang="es-MX" dirty="0"/>
          </a:p>
        </p:txBody>
      </p:sp>
      <p:sp>
        <p:nvSpPr>
          <p:cNvPr id="5" name="Marcador de contenido 4"/>
          <p:cNvSpPr>
            <a:spLocks noGrp="1"/>
          </p:cNvSpPr>
          <p:nvPr>
            <p:ph idx="1"/>
          </p:nvPr>
        </p:nvSpPr>
        <p:spPr>
          <a:xfrm>
            <a:off x="646111" y="1299883"/>
            <a:ext cx="8946541" cy="4195481"/>
          </a:xfrm>
        </p:spPr>
        <p:txBody>
          <a:bodyPr/>
          <a:lstStyle/>
          <a:p>
            <a:r>
              <a:rPr lang="es-MX" dirty="0"/>
              <a:t>Representación simplificada para tornillos con y sin chaflán, y para roscas internas y en sección.</a:t>
            </a:r>
          </a:p>
        </p:txBody>
      </p:sp>
      <p:pic>
        <p:nvPicPr>
          <p:cNvPr id="6" name="Imagen 5"/>
          <p:cNvPicPr>
            <a:picLocks noChangeAspect="1"/>
          </p:cNvPicPr>
          <p:nvPr/>
        </p:nvPicPr>
        <p:blipFill>
          <a:blip r:embed="rId2"/>
          <a:stretch>
            <a:fillRect/>
          </a:stretch>
        </p:blipFill>
        <p:spPr>
          <a:xfrm>
            <a:off x="5655553" y="1853248"/>
            <a:ext cx="3658009" cy="4037061"/>
          </a:xfrm>
          <a:prstGeom prst="rect">
            <a:avLst/>
          </a:prstGeom>
        </p:spPr>
      </p:pic>
      <p:pic>
        <p:nvPicPr>
          <p:cNvPr id="7" name="Imagen 6"/>
          <p:cNvPicPr>
            <a:picLocks noChangeAspect="1"/>
          </p:cNvPicPr>
          <p:nvPr/>
        </p:nvPicPr>
        <p:blipFill>
          <a:blip r:embed="rId3"/>
          <a:stretch>
            <a:fillRect/>
          </a:stretch>
        </p:blipFill>
        <p:spPr>
          <a:xfrm>
            <a:off x="1310415" y="2378033"/>
            <a:ext cx="3442107" cy="2987489"/>
          </a:xfrm>
          <a:prstGeom prst="rect">
            <a:avLst/>
          </a:prstGeom>
        </p:spPr>
      </p:pic>
    </p:spTree>
    <p:extLst>
      <p:ext uri="{BB962C8B-B14F-4D97-AF65-F5344CB8AC3E}">
        <p14:creationId xmlns:p14="http://schemas.microsoft.com/office/powerpoint/2010/main" val="1452601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br>
              <a:rPr lang="es-MX" dirty="0"/>
            </a:br>
            <a:endParaRPr lang="es-MX" dirty="0"/>
          </a:p>
        </p:txBody>
      </p:sp>
      <p:sp>
        <p:nvSpPr>
          <p:cNvPr id="5" name="Marcador de contenido 4"/>
          <p:cNvSpPr>
            <a:spLocks noGrp="1"/>
          </p:cNvSpPr>
          <p:nvPr>
            <p:ph idx="1"/>
          </p:nvPr>
        </p:nvSpPr>
        <p:spPr>
          <a:xfrm>
            <a:off x="646111" y="1299883"/>
            <a:ext cx="8946541" cy="4195481"/>
          </a:xfrm>
        </p:spPr>
        <p:txBody>
          <a:bodyPr/>
          <a:lstStyle/>
          <a:p>
            <a:r>
              <a:rPr lang="es-MX" dirty="0"/>
              <a:t>Representación simplificada para tornillos con y sin chaflán, y para roscas internas y en sección.</a:t>
            </a:r>
          </a:p>
        </p:txBody>
      </p:sp>
      <p:pic>
        <p:nvPicPr>
          <p:cNvPr id="6" name="Imagen 5"/>
          <p:cNvPicPr>
            <a:picLocks noChangeAspect="1"/>
          </p:cNvPicPr>
          <p:nvPr/>
        </p:nvPicPr>
        <p:blipFill>
          <a:blip r:embed="rId2"/>
          <a:stretch>
            <a:fillRect/>
          </a:stretch>
        </p:blipFill>
        <p:spPr>
          <a:xfrm>
            <a:off x="5655553" y="1853248"/>
            <a:ext cx="3658009" cy="4037061"/>
          </a:xfrm>
          <a:prstGeom prst="rect">
            <a:avLst/>
          </a:prstGeom>
        </p:spPr>
      </p:pic>
      <p:pic>
        <p:nvPicPr>
          <p:cNvPr id="7" name="Imagen 6"/>
          <p:cNvPicPr>
            <a:picLocks noChangeAspect="1"/>
          </p:cNvPicPr>
          <p:nvPr/>
        </p:nvPicPr>
        <p:blipFill>
          <a:blip r:embed="rId3"/>
          <a:stretch>
            <a:fillRect/>
          </a:stretch>
        </p:blipFill>
        <p:spPr>
          <a:xfrm>
            <a:off x="1310415" y="2378033"/>
            <a:ext cx="3442107" cy="2987489"/>
          </a:xfrm>
          <a:prstGeom prst="rect">
            <a:avLst/>
          </a:prstGeom>
        </p:spPr>
      </p:pic>
    </p:spTree>
    <p:extLst>
      <p:ext uri="{BB962C8B-B14F-4D97-AF65-F5344CB8AC3E}">
        <p14:creationId xmlns:p14="http://schemas.microsoft.com/office/powerpoint/2010/main" val="2096893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Elementos Roscados</a:t>
            </a:r>
          </a:p>
        </p:txBody>
      </p:sp>
      <p:sp>
        <p:nvSpPr>
          <p:cNvPr id="3" name="Marcador de contenido 2"/>
          <p:cNvSpPr>
            <a:spLocks noGrp="1"/>
          </p:cNvSpPr>
          <p:nvPr>
            <p:ph idx="1"/>
          </p:nvPr>
        </p:nvSpPr>
        <p:spPr/>
        <p:txBody>
          <a:bodyPr/>
          <a:lstStyle/>
          <a:p>
            <a:r>
              <a:rPr lang="es-MX" dirty="0"/>
              <a:t>Representación simplificada en agujeros ciegos, incluyendo el tornillo.</a:t>
            </a:r>
          </a:p>
        </p:txBody>
      </p:sp>
      <p:pic>
        <p:nvPicPr>
          <p:cNvPr id="4" name="Imagen 3"/>
          <p:cNvPicPr>
            <a:picLocks noChangeAspect="1"/>
          </p:cNvPicPr>
          <p:nvPr/>
        </p:nvPicPr>
        <p:blipFill>
          <a:blip r:embed="rId2"/>
          <a:stretch>
            <a:fillRect/>
          </a:stretch>
        </p:blipFill>
        <p:spPr>
          <a:xfrm>
            <a:off x="3055172" y="2458306"/>
            <a:ext cx="5895526" cy="3989763"/>
          </a:xfrm>
          <a:prstGeom prst="rect">
            <a:avLst/>
          </a:prstGeom>
        </p:spPr>
      </p:pic>
    </p:spTree>
    <p:extLst>
      <p:ext uri="{BB962C8B-B14F-4D97-AF65-F5344CB8AC3E}">
        <p14:creationId xmlns:p14="http://schemas.microsoft.com/office/powerpoint/2010/main" val="2481978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spTree>
    <p:extLst>
      <p:ext uri="{BB962C8B-B14F-4D97-AF65-F5344CB8AC3E}">
        <p14:creationId xmlns:p14="http://schemas.microsoft.com/office/powerpoint/2010/main" val="3441404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MX" dirty="0"/>
              <a:t>Símbolos de roscas</a:t>
            </a:r>
          </a:p>
        </p:txBody>
      </p:sp>
      <p:sp>
        <p:nvSpPr>
          <p:cNvPr id="5" name="4 Marcador de contenido"/>
          <p:cNvSpPr>
            <a:spLocks noGrp="1"/>
          </p:cNvSpPr>
          <p:nvPr>
            <p:ph sz="half" idx="1"/>
          </p:nvPr>
        </p:nvSpPr>
        <p:spPr>
          <a:xfrm>
            <a:off x="1981200" y="1600201"/>
            <a:ext cx="3257544" cy="4525963"/>
          </a:xfrm>
        </p:spPr>
        <p:txBody>
          <a:bodyPr>
            <a:normAutofit/>
          </a:bodyPr>
          <a:lstStyle/>
          <a:p>
            <a:r>
              <a:rPr lang="es-ES" sz="2000" dirty="0"/>
              <a:t>la rosca M 3,5 x 0,6 indica una rosca métrica normal de 3,5 mm de diámetro exterior con un paso de 0,6 mm.</a:t>
            </a:r>
          </a:p>
          <a:p>
            <a:r>
              <a:rPr lang="es-ES" sz="2000" dirty="0"/>
              <a:t> La  rosca W 3/4 ’’- 10 equivale a una rosca </a:t>
            </a:r>
            <a:r>
              <a:rPr lang="es-ES" sz="2000" dirty="0" err="1"/>
              <a:t>Witworth</a:t>
            </a:r>
            <a:r>
              <a:rPr lang="es-ES" sz="2000" dirty="0"/>
              <a:t> normal de 3/4 </a:t>
            </a:r>
            <a:r>
              <a:rPr lang="es-ES" sz="2000" dirty="0" err="1"/>
              <a:t>pulg</a:t>
            </a:r>
            <a:r>
              <a:rPr lang="es-ES" sz="2000" dirty="0"/>
              <a:t> de diámetro exterior y 10 hilos por pulgada.</a:t>
            </a:r>
            <a:endParaRPr lang="es-MX" sz="2000" dirty="0"/>
          </a:p>
        </p:txBody>
      </p:sp>
      <p:pic>
        <p:nvPicPr>
          <p:cNvPr id="38915" name="Picture 3"/>
          <p:cNvPicPr>
            <a:picLocks noGrp="1" noChangeAspect="1" noChangeArrowheads="1"/>
          </p:cNvPicPr>
          <p:nvPr>
            <p:ph sz="half" idx="2"/>
          </p:nvPr>
        </p:nvPicPr>
        <p:blipFill>
          <a:blip r:embed="rId3"/>
          <a:srcRect/>
          <a:stretch>
            <a:fillRect/>
          </a:stretch>
        </p:blipFill>
        <p:spPr bwMode="auto">
          <a:xfrm>
            <a:off x="5524496" y="1714488"/>
            <a:ext cx="4686304" cy="4806466"/>
          </a:xfrm>
          <a:prstGeom prst="rect">
            <a:avLst/>
          </a:prstGeom>
          <a:noFill/>
          <a:ln w="9525">
            <a:noFill/>
            <a:miter lim="800000"/>
            <a:headEnd/>
            <a:tailEnd/>
          </a:ln>
          <a:effectLst/>
        </p:spPr>
      </p:pic>
    </p:spTree>
    <p:extLst>
      <p:ext uri="{BB962C8B-B14F-4D97-AF65-F5344CB8AC3E}">
        <p14:creationId xmlns:p14="http://schemas.microsoft.com/office/powerpoint/2010/main" val="1214129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Rosca Métrica ISO</a:t>
            </a:r>
          </a:p>
        </p:txBody>
      </p:sp>
      <p:sp>
        <p:nvSpPr>
          <p:cNvPr id="3" name="2 Marcador de contenido"/>
          <p:cNvSpPr>
            <a:spLocks noGrp="1"/>
          </p:cNvSpPr>
          <p:nvPr>
            <p:ph sz="half" idx="1"/>
          </p:nvPr>
        </p:nvSpPr>
        <p:spPr/>
        <p:txBody>
          <a:bodyPr/>
          <a:lstStyle/>
          <a:p>
            <a:r>
              <a:rPr lang="es-ES" dirty="0"/>
              <a:t>Se usa fundamentalmente en tornillería y para  aplicaciones en general de uso común.</a:t>
            </a:r>
            <a:endParaRPr lang="es-MX" dirty="0"/>
          </a:p>
        </p:txBody>
      </p:sp>
      <p:pic>
        <p:nvPicPr>
          <p:cNvPr id="8194" name="Picture 2"/>
          <p:cNvPicPr>
            <a:picLocks noGrp="1" noChangeAspect="1" noChangeArrowheads="1"/>
          </p:cNvPicPr>
          <p:nvPr>
            <p:ph sz="half" idx="2"/>
          </p:nvPr>
        </p:nvPicPr>
        <p:blipFill>
          <a:blip r:embed="rId3"/>
          <a:srcRect/>
          <a:stretch>
            <a:fillRect/>
          </a:stretch>
        </p:blipFill>
        <p:spPr bwMode="auto">
          <a:xfrm>
            <a:off x="6453190" y="2571744"/>
            <a:ext cx="3105150" cy="1847850"/>
          </a:xfrm>
          <a:prstGeom prst="rect">
            <a:avLst/>
          </a:prstGeom>
          <a:noFill/>
          <a:ln w="9525">
            <a:noFill/>
            <a:miter lim="800000"/>
            <a:headEnd/>
            <a:tailEnd/>
          </a:ln>
          <a:effectLst/>
        </p:spPr>
      </p:pic>
      <p:pic>
        <p:nvPicPr>
          <p:cNvPr id="8199" name="Picture 7"/>
          <p:cNvPicPr>
            <a:picLocks noChangeAspect="1" noChangeArrowheads="1"/>
          </p:cNvPicPr>
          <p:nvPr/>
        </p:nvPicPr>
        <p:blipFill>
          <a:blip r:embed="rId4"/>
          <a:srcRect/>
          <a:stretch>
            <a:fillRect/>
          </a:stretch>
        </p:blipFill>
        <p:spPr bwMode="auto">
          <a:xfrm>
            <a:off x="3309919" y="4857761"/>
            <a:ext cx="5781675" cy="1362075"/>
          </a:xfrm>
          <a:prstGeom prst="rect">
            <a:avLst/>
          </a:prstGeom>
          <a:noFill/>
          <a:ln w="9525">
            <a:noFill/>
            <a:miter lim="800000"/>
            <a:headEnd/>
            <a:tailEnd/>
          </a:ln>
          <a:effectLst/>
        </p:spPr>
      </p:pic>
    </p:spTree>
    <p:extLst>
      <p:ext uri="{BB962C8B-B14F-4D97-AF65-F5344CB8AC3E}">
        <p14:creationId xmlns:p14="http://schemas.microsoft.com/office/powerpoint/2010/main" val="3065475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Rosca </a:t>
            </a:r>
            <a:r>
              <a:rPr lang="es-MX" dirty="0" err="1"/>
              <a:t>Withworth</a:t>
            </a:r>
            <a:endParaRPr lang="es-MX" dirty="0"/>
          </a:p>
        </p:txBody>
      </p:sp>
      <p:sp>
        <p:nvSpPr>
          <p:cNvPr id="3" name="2 Marcador de contenido"/>
          <p:cNvSpPr>
            <a:spLocks noGrp="1"/>
          </p:cNvSpPr>
          <p:nvPr>
            <p:ph sz="half" idx="1"/>
          </p:nvPr>
        </p:nvSpPr>
        <p:spPr/>
        <p:txBody>
          <a:bodyPr/>
          <a:lstStyle/>
          <a:p>
            <a:r>
              <a:rPr lang="es-ES" b="1" dirty="0"/>
              <a:t>Utilización: </a:t>
            </a:r>
            <a:r>
              <a:rPr lang="es-ES" dirty="0"/>
              <a:t>en instalaciones hidráulicas, conducciones y fontanería. </a:t>
            </a:r>
            <a:endParaRPr lang="es-MX" dirty="0"/>
          </a:p>
        </p:txBody>
      </p:sp>
      <p:pic>
        <p:nvPicPr>
          <p:cNvPr id="32770" name="Picture 2"/>
          <p:cNvPicPr>
            <a:picLocks noGrp="1" noChangeAspect="1" noChangeArrowheads="1"/>
          </p:cNvPicPr>
          <p:nvPr>
            <p:ph sz="half" idx="2"/>
          </p:nvPr>
        </p:nvPicPr>
        <p:blipFill>
          <a:blip r:embed="rId3"/>
          <a:srcRect/>
          <a:stretch>
            <a:fillRect/>
          </a:stretch>
        </p:blipFill>
        <p:spPr bwMode="auto">
          <a:xfrm>
            <a:off x="6238877" y="1500175"/>
            <a:ext cx="3248025" cy="1895475"/>
          </a:xfrm>
          <a:prstGeom prst="rect">
            <a:avLst/>
          </a:prstGeom>
          <a:noFill/>
          <a:ln w="9525">
            <a:noFill/>
            <a:miter lim="800000"/>
            <a:headEnd/>
            <a:tailEnd/>
          </a:ln>
          <a:effectLst/>
        </p:spPr>
      </p:pic>
      <p:pic>
        <p:nvPicPr>
          <p:cNvPr id="32771" name="Picture 3"/>
          <p:cNvPicPr>
            <a:picLocks noChangeAspect="1" noChangeArrowheads="1"/>
          </p:cNvPicPr>
          <p:nvPr/>
        </p:nvPicPr>
        <p:blipFill>
          <a:blip r:embed="rId4"/>
          <a:srcRect/>
          <a:stretch>
            <a:fillRect/>
          </a:stretch>
        </p:blipFill>
        <p:spPr bwMode="auto">
          <a:xfrm>
            <a:off x="6953256" y="3643314"/>
            <a:ext cx="2190750" cy="1390650"/>
          </a:xfrm>
          <a:prstGeom prst="rect">
            <a:avLst/>
          </a:prstGeom>
          <a:noFill/>
          <a:ln w="9525">
            <a:noFill/>
            <a:miter lim="800000"/>
            <a:headEnd/>
            <a:tailEnd/>
          </a:ln>
          <a:effectLst/>
        </p:spPr>
      </p:pic>
    </p:spTree>
    <p:extLst>
      <p:ext uri="{BB962C8B-B14F-4D97-AF65-F5344CB8AC3E}">
        <p14:creationId xmlns:p14="http://schemas.microsoft.com/office/powerpoint/2010/main" val="2588098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Rosca Trapezoidal</a:t>
            </a:r>
          </a:p>
        </p:txBody>
      </p:sp>
      <p:sp>
        <p:nvSpPr>
          <p:cNvPr id="3" name="2 Marcador de contenido"/>
          <p:cNvSpPr>
            <a:spLocks noGrp="1"/>
          </p:cNvSpPr>
          <p:nvPr>
            <p:ph sz="half" idx="1"/>
          </p:nvPr>
        </p:nvSpPr>
        <p:spPr/>
        <p:txBody>
          <a:bodyPr/>
          <a:lstStyle/>
          <a:p>
            <a:r>
              <a:rPr lang="es-ES" b="1" dirty="0"/>
              <a:t>Utilización: </a:t>
            </a:r>
            <a:r>
              <a:rPr lang="es-ES" dirty="0"/>
              <a:t>Se utiliza roscas utilizadas como transformadores de movimiento lineal en giro o viceversa, como por ejemplo en husillos. </a:t>
            </a:r>
            <a:endParaRPr lang="es-MX" dirty="0"/>
          </a:p>
        </p:txBody>
      </p:sp>
      <p:pic>
        <p:nvPicPr>
          <p:cNvPr id="33794" name="Picture 2"/>
          <p:cNvPicPr>
            <a:picLocks noGrp="1" noChangeAspect="1" noChangeArrowheads="1"/>
          </p:cNvPicPr>
          <p:nvPr>
            <p:ph sz="half" idx="2"/>
          </p:nvPr>
        </p:nvPicPr>
        <p:blipFill>
          <a:blip r:embed="rId3"/>
          <a:srcRect/>
          <a:stretch>
            <a:fillRect/>
          </a:stretch>
        </p:blipFill>
        <p:spPr bwMode="auto">
          <a:xfrm>
            <a:off x="6524628" y="1928803"/>
            <a:ext cx="3200400" cy="1819275"/>
          </a:xfrm>
          <a:prstGeom prst="rect">
            <a:avLst/>
          </a:prstGeom>
          <a:noFill/>
          <a:ln w="9525">
            <a:noFill/>
            <a:miter lim="800000"/>
            <a:headEnd/>
            <a:tailEnd/>
          </a:ln>
          <a:effectLst/>
        </p:spPr>
      </p:pic>
      <p:pic>
        <p:nvPicPr>
          <p:cNvPr id="33795" name="Picture 3"/>
          <p:cNvPicPr>
            <a:picLocks noChangeAspect="1" noChangeArrowheads="1"/>
          </p:cNvPicPr>
          <p:nvPr/>
        </p:nvPicPr>
        <p:blipFill>
          <a:blip r:embed="rId4"/>
          <a:srcRect/>
          <a:stretch>
            <a:fillRect/>
          </a:stretch>
        </p:blipFill>
        <p:spPr bwMode="auto">
          <a:xfrm>
            <a:off x="4167174" y="4214818"/>
            <a:ext cx="6153150" cy="1638300"/>
          </a:xfrm>
          <a:prstGeom prst="rect">
            <a:avLst/>
          </a:prstGeom>
          <a:noFill/>
          <a:ln w="9525">
            <a:noFill/>
            <a:miter lim="800000"/>
            <a:headEnd/>
            <a:tailEnd/>
          </a:ln>
          <a:effectLst/>
        </p:spPr>
      </p:pic>
    </p:spTree>
    <p:extLst>
      <p:ext uri="{BB962C8B-B14F-4D97-AF65-F5344CB8AC3E}">
        <p14:creationId xmlns:p14="http://schemas.microsoft.com/office/powerpoint/2010/main" val="4084478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Picture 3"/>
          <p:cNvPicPr>
            <a:picLocks noChangeAspect="1" noChangeArrowheads="1"/>
          </p:cNvPicPr>
          <p:nvPr/>
        </p:nvPicPr>
        <p:blipFill>
          <a:blip r:embed="rId3"/>
          <a:srcRect/>
          <a:stretch>
            <a:fillRect/>
          </a:stretch>
        </p:blipFill>
        <p:spPr bwMode="auto">
          <a:xfrm>
            <a:off x="5667373" y="3893809"/>
            <a:ext cx="4795835" cy="1444956"/>
          </a:xfrm>
          <a:prstGeom prst="rect">
            <a:avLst/>
          </a:prstGeom>
          <a:noFill/>
          <a:ln w="9525">
            <a:noFill/>
            <a:miter lim="800000"/>
            <a:headEnd/>
            <a:tailEnd/>
          </a:ln>
          <a:effectLst/>
        </p:spPr>
      </p:pic>
      <p:sp>
        <p:nvSpPr>
          <p:cNvPr id="2" name="1 Título"/>
          <p:cNvSpPr>
            <a:spLocks noGrp="1"/>
          </p:cNvSpPr>
          <p:nvPr>
            <p:ph type="title"/>
          </p:nvPr>
        </p:nvSpPr>
        <p:spPr/>
        <p:txBody>
          <a:bodyPr/>
          <a:lstStyle/>
          <a:p>
            <a:r>
              <a:rPr lang="es-MX" dirty="0"/>
              <a:t>Rosca Redonda</a:t>
            </a:r>
          </a:p>
        </p:txBody>
      </p:sp>
      <p:sp>
        <p:nvSpPr>
          <p:cNvPr id="3" name="2 Marcador de contenido"/>
          <p:cNvSpPr>
            <a:spLocks noGrp="1"/>
          </p:cNvSpPr>
          <p:nvPr>
            <p:ph sz="half" idx="1"/>
          </p:nvPr>
        </p:nvSpPr>
        <p:spPr/>
        <p:txBody>
          <a:bodyPr/>
          <a:lstStyle/>
          <a:p>
            <a:r>
              <a:rPr lang="es-ES" b="1" dirty="0"/>
              <a:t>Utilización: </a:t>
            </a:r>
            <a:r>
              <a:rPr lang="es-ES" dirty="0"/>
              <a:t>Reduce la acumulación de tensiones, y es muy resistente a esfuerzos importantes y golpes. </a:t>
            </a:r>
          </a:p>
          <a:p>
            <a:endParaRPr lang="es-ES" dirty="0"/>
          </a:p>
          <a:p>
            <a:r>
              <a:rPr lang="es-ES" dirty="0"/>
              <a:t>Tiene un ángulo entre flancos de 30º con los extremos redondeados</a:t>
            </a:r>
            <a:endParaRPr lang="es-MX" dirty="0"/>
          </a:p>
        </p:txBody>
      </p:sp>
      <p:pic>
        <p:nvPicPr>
          <p:cNvPr id="34818" name="Picture 2"/>
          <p:cNvPicPr>
            <a:picLocks noGrp="1" noChangeAspect="1" noChangeArrowheads="1"/>
          </p:cNvPicPr>
          <p:nvPr>
            <p:ph sz="half" idx="2"/>
          </p:nvPr>
        </p:nvPicPr>
        <p:blipFill>
          <a:blip r:embed="rId4"/>
          <a:srcRect/>
          <a:stretch>
            <a:fillRect/>
          </a:stretch>
        </p:blipFill>
        <p:spPr bwMode="auto">
          <a:xfrm>
            <a:off x="6596067" y="1428736"/>
            <a:ext cx="3057525" cy="1676400"/>
          </a:xfrm>
          <a:prstGeom prst="rect">
            <a:avLst/>
          </a:prstGeom>
          <a:noFill/>
          <a:ln w="9525">
            <a:noFill/>
            <a:miter lim="800000"/>
            <a:headEnd/>
            <a:tailEnd/>
          </a:ln>
          <a:effectLst/>
        </p:spPr>
      </p:pic>
    </p:spTree>
    <p:extLst>
      <p:ext uri="{BB962C8B-B14F-4D97-AF65-F5344CB8AC3E}">
        <p14:creationId xmlns:p14="http://schemas.microsoft.com/office/powerpoint/2010/main" val="4124385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Rosca de Sierra</a:t>
            </a:r>
          </a:p>
        </p:txBody>
      </p:sp>
      <p:sp>
        <p:nvSpPr>
          <p:cNvPr id="3" name="2 Marcador de contenido"/>
          <p:cNvSpPr>
            <a:spLocks noGrp="1"/>
          </p:cNvSpPr>
          <p:nvPr>
            <p:ph sz="half" idx="1"/>
          </p:nvPr>
        </p:nvSpPr>
        <p:spPr/>
        <p:txBody>
          <a:bodyPr/>
          <a:lstStyle/>
          <a:p>
            <a:r>
              <a:rPr lang="es-ES" b="1" dirty="0"/>
              <a:t>Utilización: </a:t>
            </a:r>
            <a:r>
              <a:rPr lang="es-ES" dirty="0"/>
              <a:t>Se utiliza cuando existe un esfuerzo axial importante en un sentido, como por ejemplo en pinzas de tornos.</a:t>
            </a:r>
            <a:endParaRPr lang="es-MX" dirty="0"/>
          </a:p>
        </p:txBody>
      </p:sp>
      <p:pic>
        <p:nvPicPr>
          <p:cNvPr id="35842" name="Picture 2"/>
          <p:cNvPicPr>
            <a:picLocks noGrp="1" noChangeAspect="1" noChangeArrowheads="1"/>
          </p:cNvPicPr>
          <p:nvPr>
            <p:ph sz="half" idx="2"/>
          </p:nvPr>
        </p:nvPicPr>
        <p:blipFill>
          <a:blip r:embed="rId3"/>
          <a:srcRect/>
          <a:stretch>
            <a:fillRect/>
          </a:stretch>
        </p:blipFill>
        <p:spPr bwMode="auto">
          <a:xfrm>
            <a:off x="6596067" y="1785926"/>
            <a:ext cx="2880769" cy="2071702"/>
          </a:xfrm>
          <a:prstGeom prst="rect">
            <a:avLst/>
          </a:prstGeom>
          <a:noFill/>
          <a:ln w="9525">
            <a:noFill/>
            <a:miter lim="800000"/>
            <a:headEnd/>
            <a:tailEnd/>
          </a:ln>
          <a:effectLst/>
        </p:spPr>
      </p:pic>
      <p:pic>
        <p:nvPicPr>
          <p:cNvPr id="35843" name="Picture 3"/>
          <p:cNvPicPr>
            <a:picLocks noChangeAspect="1" noChangeArrowheads="1"/>
          </p:cNvPicPr>
          <p:nvPr/>
        </p:nvPicPr>
        <p:blipFill>
          <a:blip r:embed="rId4"/>
          <a:srcRect/>
          <a:stretch>
            <a:fillRect/>
          </a:stretch>
        </p:blipFill>
        <p:spPr bwMode="auto">
          <a:xfrm>
            <a:off x="5381620" y="4429133"/>
            <a:ext cx="4724400" cy="1438275"/>
          </a:xfrm>
          <a:prstGeom prst="rect">
            <a:avLst/>
          </a:prstGeom>
          <a:noFill/>
          <a:ln w="9525">
            <a:noFill/>
            <a:miter lim="800000"/>
            <a:headEnd/>
            <a:tailEnd/>
          </a:ln>
          <a:effectLst/>
        </p:spPr>
      </p:pic>
    </p:spTree>
    <p:extLst>
      <p:ext uri="{BB962C8B-B14F-4D97-AF65-F5344CB8AC3E}">
        <p14:creationId xmlns:p14="http://schemas.microsoft.com/office/powerpoint/2010/main" val="2618066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Elementos Roscados</a:t>
            </a:r>
          </a:p>
        </p:txBody>
      </p:sp>
      <p:sp>
        <p:nvSpPr>
          <p:cNvPr id="3" name="Marcador de contenido 2"/>
          <p:cNvSpPr>
            <a:spLocks noGrp="1"/>
          </p:cNvSpPr>
          <p:nvPr>
            <p:ph idx="1"/>
          </p:nvPr>
        </p:nvSpPr>
        <p:spPr/>
        <p:txBody>
          <a:bodyPr/>
          <a:lstStyle/>
          <a:p>
            <a:r>
              <a:rPr lang="es-MX" dirty="0"/>
              <a:t>Los elementos roscados se utilizan para mantener dos o más piezas unidas, y son usados en una gran cantidad de productos.</a:t>
            </a:r>
          </a:p>
        </p:txBody>
      </p:sp>
      <p:pic>
        <p:nvPicPr>
          <p:cNvPr id="4" name="Imagen 3"/>
          <p:cNvPicPr>
            <a:picLocks noChangeAspect="1"/>
          </p:cNvPicPr>
          <p:nvPr/>
        </p:nvPicPr>
        <p:blipFill>
          <a:blip r:embed="rId2">
            <a:clrChange>
              <a:clrFrom>
                <a:srgbClr val="FFFFFF"/>
              </a:clrFrom>
              <a:clrTo>
                <a:srgbClr val="FFFFFF">
                  <a:alpha val="0"/>
                </a:srgbClr>
              </a:clrTo>
            </a:clrChange>
          </a:blip>
          <a:stretch>
            <a:fillRect/>
          </a:stretch>
        </p:blipFill>
        <p:spPr>
          <a:xfrm>
            <a:off x="2488567" y="3015549"/>
            <a:ext cx="5461334" cy="2885410"/>
          </a:xfrm>
          <a:prstGeom prst="rect">
            <a:avLst/>
          </a:prstGeom>
        </p:spPr>
      </p:pic>
    </p:spTree>
    <p:extLst>
      <p:ext uri="{BB962C8B-B14F-4D97-AF65-F5344CB8AC3E}">
        <p14:creationId xmlns:p14="http://schemas.microsoft.com/office/powerpoint/2010/main" val="2827727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Número de Hilos</a:t>
            </a:r>
          </a:p>
        </p:txBody>
      </p:sp>
      <p:pic>
        <p:nvPicPr>
          <p:cNvPr id="36866" name="Picture 2"/>
          <p:cNvPicPr>
            <a:picLocks noGrp="1" noChangeAspect="1" noChangeArrowheads="1"/>
          </p:cNvPicPr>
          <p:nvPr>
            <p:ph idx="1"/>
          </p:nvPr>
        </p:nvPicPr>
        <p:blipFill>
          <a:blip r:embed="rId3"/>
          <a:srcRect/>
          <a:stretch>
            <a:fillRect/>
          </a:stretch>
        </p:blipFill>
        <p:spPr bwMode="auto">
          <a:xfrm>
            <a:off x="3024167" y="1904563"/>
            <a:ext cx="6572295" cy="4620334"/>
          </a:xfrm>
          <a:prstGeom prst="rect">
            <a:avLst/>
          </a:prstGeom>
          <a:noFill/>
          <a:ln w="9525">
            <a:noFill/>
            <a:miter lim="800000"/>
            <a:headEnd/>
            <a:tailEnd/>
          </a:ln>
          <a:effectLst/>
        </p:spPr>
      </p:pic>
    </p:spTree>
    <p:extLst>
      <p:ext uri="{BB962C8B-B14F-4D97-AF65-F5344CB8AC3E}">
        <p14:creationId xmlns:p14="http://schemas.microsoft.com/office/powerpoint/2010/main" val="2178431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Paso de la Rosca</a:t>
            </a:r>
          </a:p>
        </p:txBody>
      </p:sp>
      <p:pic>
        <p:nvPicPr>
          <p:cNvPr id="37890" name="Picture 2"/>
          <p:cNvPicPr>
            <a:picLocks noGrp="1" noChangeAspect="1" noChangeArrowheads="1"/>
          </p:cNvPicPr>
          <p:nvPr>
            <p:ph idx="1"/>
          </p:nvPr>
        </p:nvPicPr>
        <p:blipFill>
          <a:blip r:embed="rId3">
            <a:biLevel thresh="50000"/>
          </a:blip>
          <a:srcRect/>
          <a:stretch>
            <a:fillRect/>
          </a:stretch>
        </p:blipFill>
        <p:spPr bwMode="auto">
          <a:xfrm>
            <a:off x="2309788" y="1587149"/>
            <a:ext cx="7215237" cy="5108433"/>
          </a:xfrm>
          <a:prstGeom prst="rect">
            <a:avLst/>
          </a:prstGeom>
          <a:noFill/>
          <a:ln w="9525">
            <a:noFill/>
            <a:miter lim="800000"/>
            <a:headEnd/>
            <a:tailEnd/>
          </a:ln>
          <a:effectLst/>
        </p:spPr>
      </p:pic>
    </p:spTree>
    <p:extLst>
      <p:ext uri="{BB962C8B-B14F-4D97-AF65-F5344CB8AC3E}">
        <p14:creationId xmlns:p14="http://schemas.microsoft.com/office/powerpoint/2010/main" val="1611687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MX" dirty="0"/>
              <a:t>Tipos de tornillo</a:t>
            </a:r>
          </a:p>
        </p:txBody>
      </p:sp>
      <p:pic>
        <p:nvPicPr>
          <p:cNvPr id="44034" name="Picture 2"/>
          <p:cNvPicPr>
            <a:picLocks noGrp="1" noChangeAspect="1" noChangeArrowheads="1"/>
          </p:cNvPicPr>
          <p:nvPr>
            <p:ph sz="half" idx="1"/>
          </p:nvPr>
        </p:nvPicPr>
        <p:blipFill>
          <a:blip r:embed="rId3">
            <a:biLevel thresh="50000"/>
          </a:blip>
          <a:stretch>
            <a:fillRect/>
          </a:stretch>
        </p:blipFill>
        <p:spPr bwMode="auto">
          <a:xfrm>
            <a:off x="1981200" y="1920085"/>
            <a:ext cx="4038600" cy="4434840"/>
          </a:xfrm>
          <a:prstGeom prst="rect">
            <a:avLst/>
          </a:prstGeom>
          <a:noFill/>
          <a:ln w="9525">
            <a:noFill/>
            <a:miter lim="800000"/>
            <a:headEnd/>
            <a:tailEnd/>
          </a:ln>
          <a:effectLst/>
        </p:spPr>
      </p:pic>
      <p:pic>
        <p:nvPicPr>
          <p:cNvPr id="44035" name="Picture 3"/>
          <p:cNvPicPr>
            <a:picLocks noGrp="1" noChangeAspect="1" noChangeArrowheads="1"/>
          </p:cNvPicPr>
          <p:nvPr>
            <p:ph sz="half" idx="2"/>
          </p:nvPr>
        </p:nvPicPr>
        <p:blipFill>
          <a:blip r:embed="rId4">
            <a:biLevel thresh="50000"/>
          </a:blip>
          <a:stretch>
            <a:fillRect/>
          </a:stretch>
        </p:blipFill>
        <p:spPr bwMode="auto">
          <a:xfrm>
            <a:off x="6172200" y="1920085"/>
            <a:ext cx="4038600" cy="4434840"/>
          </a:xfrm>
          <a:prstGeom prst="rect">
            <a:avLst/>
          </a:prstGeom>
          <a:noFill/>
          <a:ln w="9525">
            <a:noFill/>
            <a:miter lim="800000"/>
            <a:headEnd/>
            <a:tailEnd/>
          </a:ln>
          <a:effectLst/>
        </p:spPr>
      </p:pic>
    </p:spTree>
    <p:extLst>
      <p:ext uri="{BB962C8B-B14F-4D97-AF65-F5344CB8AC3E}">
        <p14:creationId xmlns:p14="http://schemas.microsoft.com/office/powerpoint/2010/main" val="3088193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Hexagonales</a:t>
            </a:r>
          </a:p>
        </p:txBody>
      </p:sp>
      <p:sp>
        <p:nvSpPr>
          <p:cNvPr id="4" name="3 Marcador de contenido"/>
          <p:cNvSpPr>
            <a:spLocks noGrp="1"/>
          </p:cNvSpPr>
          <p:nvPr>
            <p:ph sz="half" idx="1"/>
          </p:nvPr>
        </p:nvSpPr>
        <p:spPr>
          <a:xfrm>
            <a:off x="1981200" y="1600201"/>
            <a:ext cx="6829444" cy="1828800"/>
          </a:xfrm>
        </p:spPr>
        <p:txBody>
          <a:bodyPr>
            <a:normAutofit/>
          </a:bodyPr>
          <a:lstStyle/>
          <a:p>
            <a:pPr algn="just"/>
            <a:r>
              <a:rPr lang="es-ES" sz="2000" dirty="0"/>
              <a:t>Son los más frecuentes. Según la forma del extremo de la espiga, se utilizan como tornillos de montaje, de presión o de fijación. Pueden estar total o parcialmente roscados. </a:t>
            </a:r>
          </a:p>
        </p:txBody>
      </p:sp>
      <p:pic>
        <p:nvPicPr>
          <p:cNvPr id="1026" name="Picture 2"/>
          <p:cNvPicPr>
            <a:picLocks noGrp="1" noChangeAspect="1" noChangeArrowheads="1"/>
          </p:cNvPicPr>
          <p:nvPr>
            <p:ph sz="half" idx="2"/>
          </p:nvPr>
        </p:nvPicPr>
        <p:blipFill>
          <a:blip r:embed="rId3"/>
          <a:srcRect/>
          <a:stretch>
            <a:fillRect/>
          </a:stretch>
        </p:blipFill>
        <p:spPr bwMode="auto">
          <a:xfrm>
            <a:off x="2952729" y="3000373"/>
            <a:ext cx="5521379" cy="3032233"/>
          </a:xfrm>
          <a:prstGeom prst="rect">
            <a:avLst/>
          </a:prstGeom>
          <a:noFill/>
          <a:ln w="9525">
            <a:noFill/>
            <a:miter lim="800000"/>
            <a:headEnd/>
            <a:tailEnd/>
          </a:ln>
          <a:effectLst/>
        </p:spPr>
      </p:pic>
    </p:spTree>
    <p:extLst>
      <p:ext uri="{BB962C8B-B14F-4D97-AF65-F5344CB8AC3E}">
        <p14:creationId xmlns:p14="http://schemas.microsoft.com/office/powerpoint/2010/main" val="2530599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Para pernos</a:t>
            </a:r>
          </a:p>
        </p:txBody>
      </p:sp>
      <p:sp>
        <p:nvSpPr>
          <p:cNvPr id="3" name="2 Marcador de contenido"/>
          <p:cNvSpPr>
            <a:spLocks noGrp="1"/>
          </p:cNvSpPr>
          <p:nvPr>
            <p:ph sz="half" idx="1"/>
          </p:nvPr>
        </p:nvSpPr>
        <p:spPr>
          <a:xfrm>
            <a:off x="1981200" y="1600202"/>
            <a:ext cx="8115328" cy="1614485"/>
          </a:xfrm>
        </p:spPr>
        <p:txBody>
          <a:bodyPr>
            <a:normAutofit/>
          </a:bodyPr>
          <a:lstStyle/>
          <a:p>
            <a:r>
              <a:rPr lang="es-ES" dirty="0"/>
              <a:t> Tienen alguna forma especial en su cabeza o en el principio de su espiga de forma que quedan completamente encajados en el orificio de montaje y no pueden girar. Estos tornillos se utilizan siempre junto con una tuerca </a:t>
            </a:r>
          </a:p>
          <a:p>
            <a:endParaRPr lang="es-MX" dirty="0"/>
          </a:p>
        </p:txBody>
      </p:sp>
      <p:pic>
        <p:nvPicPr>
          <p:cNvPr id="5122" name="Picture 2"/>
          <p:cNvPicPr>
            <a:picLocks noGrp="1" noChangeAspect="1" noChangeArrowheads="1"/>
          </p:cNvPicPr>
          <p:nvPr>
            <p:ph sz="half" idx="2"/>
          </p:nvPr>
        </p:nvPicPr>
        <p:blipFill>
          <a:blip r:embed="rId3"/>
          <a:srcRect/>
          <a:stretch>
            <a:fillRect/>
          </a:stretch>
        </p:blipFill>
        <p:spPr bwMode="auto">
          <a:xfrm>
            <a:off x="1952596" y="3786191"/>
            <a:ext cx="4929222" cy="2289757"/>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7096132" y="4000504"/>
            <a:ext cx="3286148" cy="1689576"/>
          </a:xfrm>
          <a:prstGeom prst="rect">
            <a:avLst/>
          </a:prstGeom>
          <a:noFill/>
          <a:ln w="9525">
            <a:noFill/>
            <a:miter lim="800000"/>
            <a:headEnd/>
            <a:tailEnd/>
          </a:ln>
          <a:effectLst/>
        </p:spPr>
      </p:pic>
    </p:spTree>
    <p:extLst>
      <p:ext uri="{BB962C8B-B14F-4D97-AF65-F5344CB8AC3E}">
        <p14:creationId xmlns:p14="http://schemas.microsoft.com/office/powerpoint/2010/main" val="3893554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De Chapa</a:t>
            </a:r>
          </a:p>
        </p:txBody>
      </p:sp>
      <p:sp>
        <p:nvSpPr>
          <p:cNvPr id="3" name="2 Marcador de contenido"/>
          <p:cNvSpPr>
            <a:spLocks noGrp="1"/>
          </p:cNvSpPr>
          <p:nvPr>
            <p:ph sz="half" idx="1"/>
          </p:nvPr>
        </p:nvSpPr>
        <p:spPr>
          <a:xfrm>
            <a:off x="1981200" y="1600201"/>
            <a:ext cx="8686800" cy="4525963"/>
          </a:xfrm>
        </p:spPr>
        <p:txBody>
          <a:bodyPr>
            <a:normAutofit/>
          </a:bodyPr>
          <a:lstStyle/>
          <a:p>
            <a:r>
              <a:rPr lang="es-ES" sz="1600" dirty="0"/>
              <a:t>Los tornillos de chapa tiene dos tipos de terminaciones dependiendo del grosor de la chapa. La punta afilada se utiliza para chapas de poco grosor y la terminación plana para chapas más blandas y para plásticos.</a:t>
            </a:r>
          </a:p>
          <a:p>
            <a:r>
              <a:rPr lang="es-ES" sz="1600" dirty="0"/>
              <a:t>Este tipo de tornillos no necesitan que el taladro esté previamente roscado ya que conforme son roscados van penetrando en el taladro realizando una hélice.</a:t>
            </a:r>
          </a:p>
          <a:p>
            <a:endParaRPr lang="es-MX" sz="1600" dirty="0"/>
          </a:p>
        </p:txBody>
      </p:sp>
      <p:pic>
        <p:nvPicPr>
          <p:cNvPr id="2050" name="Picture 2"/>
          <p:cNvPicPr>
            <a:picLocks noGrp="1" noChangeAspect="1" noChangeArrowheads="1"/>
          </p:cNvPicPr>
          <p:nvPr>
            <p:ph sz="half" idx="2"/>
          </p:nvPr>
        </p:nvPicPr>
        <p:blipFill>
          <a:blip r:embed="rId3"/>
          <a:srcRect/>
          <a:stretch>
            <a:fillRect/>
          </a:stretch>
        </p:blipFill>
        <p:spPr bwMode="auto">
          <a:xfrm>
            <a:off x="3238480" y="3500438"/>
            <a:ext cx="6448000" cy="2428892"/>
          </a:xfrm>
          <a:prstGeom prst="rect">
            <a:avLst/>
          </a:prstGeom>
          <a:noFill/>
          <a:ln w="9525">
            <a:noFill/>
            <a:miter lim="800000"/>
            <a:headEnd/>
            <a:tailEnd/>
          </a:ln>
          <a:effectLst/>
        </p:spPr>
      </p:pic>
    </p:spTree>
    <p:extLst>
      <p:ext uri="{BB962C8B-B14F-4D97-AF65-F5344CB8AC3E}">
        <p14:creationId xmlns:p14="http://schemas.microsoft.com/office/powerpoint/2010/main" val="3331841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Allen</a:t>
            </a:r>
          </a:p>
        </p:txBody>
      </p:sp>
      <p:sp>
        <p:nvSpPr>
          <p:cNvPr id="3" name="2 Marcador de contenido"/>
          <p:cNvSpPr>
            <a:spLocks noGrp="1"/>
          </p:cNvSpPr>
          <p:nvPr>
            <p:ph sz="half" idx="1"/>
          </p:nvPr>
        </p:nvSpPr>
        <p:spPr>
          <a:xfrm>
            <a:off x="1981200" y="1600201"/>
            <a:ext cx="8329642" cy="4525963"/>
          </a:xfrm>
        </p:spPr>
        <p:txBody>
          <a:bodyPr/>
          <a:lstStyle/>
          <a:p>
            <a:r>
              <a:rPr lang="es-ES" dirty="0"/>
              <a:t>Son tornillos avellanados, con cabeza cilíndrica o cónica, que utilizan una llave especial, denominada llave Allen, que encaja en un orificio hexagonal de la cabeza.</a:t>
            </a:r>
            <a:endParaRPr lang="es-MX" dirty="0"/>
          </a:p>
        </p:txBody>
      </p:sp>
      <p:pic>
        <p:nvPicPr>
          <p:cNvPr id="3074" name="Picture 2"/>
          <p:cNvPicPr>
            <a:picLocks noGrp="1" noChangeAspect="1" noChangeArrowheads="1"/>
          </p:cNvPicPr>
          <p:nvPr>
            <p:ph sz="half" idx="2"/>
          </p:nvPr>
        </p:nvPicPr>
        <p:blipFill>
          <a:blip r:embed="rId3"/>
          <a:srcRect/>
          <a:stretch>
            <a:fillRect/>
          </a:stretch>
        </p:blipFill>
        <p:spPr bwMode="auto">
          <a:xfrm>
            <a:off x="2738414" y="3714752"/>
            <a:ext cx="4038600" cy="2217920"/>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7453322" y="3357562"/>
            <a:ext cx="2286000" cy="2171700"/>
          </a:xfrm>
          <a:prstGeom prst="rect">
            <a:avLst/>
          </a:prstGeom>
          <a:noFill/>
          <a:ln w="9525">
            <a:noFill/>
            <a:miter lim="800000"/>
            <a:headEnd/>
            <a:tailEnd/>
          </a:ln>
          <a:effectLst/>
        </p:spPr>
      </p:pic>
    </p:spTree>
    <p:extLst>
      <p:ext uri="{BB962C8B-B14F-4D97-AF65-F5344CB8AC3E}">
        <p14:creationId xmlns:p14="http://schemas.microsoft.com/office/powerpoint/2010/main" val="2003625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De cabeza </a:t>
            </a:r>
            <a:r>
              <a:rPr lang="es-MX" dirty="0" err="1"/>
              <a:t>ranurada</a:t>
            </a:r>
            <a:endParaRPr lang="es-MX" dirty="0"/>
          </a:p>
        </p:txBody>
      </p:sp>
      <p:sp>
        <p:nvSpPr>
          <p:cNvPr id="3" name="2 Marcador de contenido"/>
          <p:cNvSpPr>
            <a:spLocks noGrp="1"/>
          </p:cNvSpPr>
          <p:nvPr>
            <p:ph sz="half" idx="1"/>
          </p:nvPr>
        </p:nvSpPr>
        <p:spPr>
          <a:xfrm>
            <a:off x="1981200" y="1600202"/>
            <a:ext cx="8186766" cy="1757361"/>
          </a:xfrm>
        </p:spPr>
        <p:txBody>
          <a:bodyPr>
            <a:normAutofit fontScale="92500" lnSpcReduction="10000"/>
          </a:bodyPr>
          <a:lstStyle/>
          <a:p>
            <a:r>
              <a:rPr lang="es-ES" dirty="0"/>
              <a:t>Son tornillos que tienen la cabeza con un orificio o una ranura en el que se encaja algún tipo de destornillador: Las ranuras rectas son útiles para destornilladores manuales. </a:t>
            </a:r>
          </a:p>
          <a:p>
            <a:r>
              <a:rPr lang="es-ES" dirty="0"/>
              <a:t>Los orificios en cruz y hexagonales son útiles para destornilladores automáticos ya que permiten el </a:t>
            </a:r>
            <a:r>
              <a:rPr lang="es-ES" dirty="0" err="1"/>
              <a:t>autocentrado</a:t>
            </a:r>
            <a:r>
              <a:rPr lang="es-ES" dirty="0"/>
              <a:t> de la punta del destornillador.</a:t>
            </a:r>
          </a:p>
          <a:p>
            <a:pPr>
              <a:buNone/>
            </a:pPr>
            <a:endParaRPr lang="es-MX" dirty="0"/>
          </a:p>
        </p:txBody>
      </p:sp>
      <p:pic>
        <p:nvPicPr>
          <p:cNvPr id="4098" name="Picture 2"/>
          <p:cNvPicPr>
            <a:picLocks noGrp="1" noChangeAspect="1" noChangeArrowheads="1"/>
          </p:cNvPicPr>
          <p:nvPr>
            <p:ph sz="half" idx="2"/>
          </p:nvPr>
        </p:nvPicPr>
        <p:blipFill>
          <a:blip r:embed="rId3"/>
          <a:srcRect/>
          <a:stretch>
            <a:fillRect/>
          </a:stretch>
        </p:blipFill>
        <p:spPr bwMode="auto">
          <a:xfrm>
            <a:off x="3952860" y="3286125"/>
            <a:ext cx="4038600" cy="3394765"/>
          </a:xfrm>
          <a:prstGeom prst="rect">
            <a:avLst/>
          </a:prstGeom>
          <a:noFill/>
          <a:ln w="9525">
            <a:noFill/>
            <a:miter lim="800000"/>
            <a:headEnd/>
            <a:tailEnd/>
          </a:ln>
          <a:effectLst/>
        </p:spPr>
      </p:pic>
    </p:spTree>
    <p:extLst>
      <p:ext uri="{BB962C8B-B14F-4D97-AF65-F5344CB8AC3E}">
        <p14:creationId xmlns:p14="http://schemas.microsoft.com/office/powerpoint/2010/main" val="1809750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Varillas roscadas</a:t>
            </a:r>
          </a:p>
        </p:txBody>
      </p:sp>
      <p:sp>
        <p:nvSpPr>
          <p:cNvPr id="3" name="2 Marcador de contenido"/>
          <p:cNvSpPr>
            <a:spLocks noGrp="1"/>
          </p:cNvSpPr>
          <p:nvPr>
            <p:ph sz="half" idx="1"/>
          </p:nvPr>
        </p:nvSpPr>
        <p:spPr>
          <a:xfrm>
            <a:off x="1981200" y="1600201"/>
            <a:ext cx="8329642" cy="2043114"/>
          </a:xfrm>
        </p:spPr>
        <p:txBody>
          <a:bodyPr/>
          <a:lstStyle/>
          <a:p>
            <a:r>
              <a:rPr lang="es-ES" dirty="0"/>
              <a:t>Quedan ocultos en el orificio en el que roscan.  Desempeñan la función de prisioneros.</a:t>
            </a:r>
            <a:endParaRPr lang="es-MX" dirty="0"/>
          </a:p>
        </p:txBody>
      </p:sp>
      <p:pic>
        <p:nvPicPr>
          <p:cNvPr id="6147" name="Picture 3"/>
          <p:cNvPicPr>
            <a:picLocks noGrp="1" noChangeAspect="1" noChangeArrowheads="1"/>
          </p:cNvPicPr>
          <p:nvPr>
            <p:ph sz="half" idx="2"/>
          </p:nvPr>
        </p:nvPicPr>
        <p:blipFill>
          <a:blip r:embed="rId3"/>
          <a:srcRect/>
          <a:stretch>
            <a:fillRect/>
          </a:stretch>
        </p:blipFill>
        <p:spPr bwMode="auto">
          <a:xfrm>
            <a:off x="4381488" y="2607927"/>
            <a:ext cx="4286280" cy="3082705"/>
          </a:xfrm>
          <a:prstGeom prst="rect">
            <a:avLst/>
          </a:prstGeom>
          <a:noFill/>
          <a:ln w="9525">
            <a:noFill/>
            <a:miter lim="800000"/>
            <a:headEnd/>
            <a:tailEnd/>
          </a:ln>
          <a:effectLst/>
        </p:spPr>
      </p:pic>
    </p:spTree>
    <p:extLst>
      <p:ext uri="{BB962C8B-B14F-4D97-AF65-F5344CB8AC3E}">
        <p14:creationId xmlns:p14="http://schemas.microsoft.com/office/powerpoint/2010/main" val="31149131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Especiales</a:t>
            </a:r>
          </a:p>
        </p:txBody>
      </p:sp>
      <p:sp>
        <p:nvSpPr>
          <p:cNvPr id="3" name="2 Marcador de contenido"/>
          <p:cNvSpPr>
            <a:spLocks noGrp="1"/>
          </p:cNvSpPr>
          <p:nvPr>
            <p:ph sz="half" idx="1"/>
          </p:nvPr>
        </p:nvSpPr>
        <p:spPr>
          <a:xfrm>
            <a:off x="1981200" y="1600201"/>
            <a:ext cx="7472386" cy="2257428"/>
          </a:xfrm>
        </p:spPr>
        <p:txBody>
          <a:bodyPr>
            <a:normAutofit lnSpcReduction="10000"/>
          </a:bodyPr>
          <a:lstStyle/>
          <a:p>
            <a:r>
              <a:rPr lang="es-ES" sz="1600" dirty="0"/>
              <a:t>Se utilizan para funciones especiales, como por ejemplo: </a:t>
            </a:r>
          </a:p>
          <a:p>
            <a:r>
              <a:rPr lang="es-ES" sz="1600" dirty="0"/>
              <a:t>Tornillos de bloqueo, que se montan con un patín en su extremo y ejercen la función de tornillo de presión. </a:t>
            </a:r>
          </a:p>
          <a:p>
            <a:r>
              <a:rPr lang="es-ES" sz="1600" dirty="0"/>
              <a:t>Para sujetar argollas en carcasas para poder ser desplazadas por elementos de elevación y transporte como puentes grúa. </a:t>
            </a:r>
          </a:p>
          <a:p>
            <a:r>
              <a:rPr lang="es-ES" sz="1600" dirty="0"/>
              <a:t>Tornillos con ojal, que permite construir articulaciones a elementos. </a:t>
            </a:r>
          </a:p>
          <a:p>
            <a:r>
              <a:rPr lang="es-ES" sz="1600" dirty="0"/>
              <a:t>Tornillos de mariposa, que pueden ser apretados manualmente.</a:t>
            </a:r>
          </a:p>
          <a:p>
            <a:endParaRPr lang="es-MX" sz="1600" dirty="0"/>
          </a:p>
        </p:txBody>
      </p:sp>
      <p:pic>
        <p:nvPicPr>
          <p:cNvPr id="7170" name="Picture 2"/>
          <p:cNvPicPr>
            <a:picLocks noGrp="1" noChangeAspect="1" noChangeArrowheads="1"/>
          </p:cNvPicPr>
          <p:nvPr>
            <p:ph sz="half" idx="2"/>
          </p:nvPr>
        </p:nvPicPr>
        <p:blipFill>
          <a:blip r:embed="rId3"/>
          <a:srcRect/>
          <a:stretch>
            <a:fillRect/>
          </a:stretch>
        </p:blipFill>
        <p:spPr bwMode="auto">
          <a:xfrm>
            <a:off x="3167042" y="3714753"/>
            <a:ext cx="5884038" cy="2733295"/>
          </a:xfrm>
          <a:prstGeom prst="rect">
            <a:avLst/>
          </a:prstGeom>
          <a:noFill/>
          <a:ln w="9525">
            <a:noFill/>
            <a:miter lim="800000"/>
            <a:headEnd/>
            <a:tailEnd/>
          </a:ln>
          <a:effectLst/>
        </p:spPr>
      </p:pic>
    </p:spTree>
    <p:extLst>
      <p:ext uri="{BB962C8B-B14F-4D97-AF65-F5344CB8AC3E}">
        <p14:creationId xmlns:p14="http://schemas.microsoft.com/office/powerpoint/2010/main" val="3175108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MX" dirty="0"/>
              <a:t>Manufactura de una Rosca</a:t>
            </a:r>
          </a:p>
        </p:txBody>
      </p:sp>
      <p:sp>
        <p:nvSpPr>
          <p:cNvPr id="5" name="Marcador de texto 4"/>
          <p:cNvSpPr>
            <a:spLocks noGrp="1"/>
          </p:cNvSpPr>
          <p:nvPr>
            <p:ph type="body" idx="1"/>
          </p:nvPr>
        </p:nvSpPr>
        <p:spPr/>
        <p:txBody>
          <a:bodyPr/>
          <a:lstStyle/>
          <a:p>
            <a:r>
              <a:rPr lang="es-MX" dirty="0"/>
              <a:t>Interna</a:t>
            </a:r>
          </a:p>
        </p:txBody>
      </p:sp>
      <p:pic>
        <p:nvPicPr>
          <p:cNvPr id="9" name="Marcador de contenido 8"/>
          <p:cNvPicPr>
            <a:picLocks noGrp="1" noChangeAspect="1"/>
          </p:cNvPicPr>
          <p:nvPr>
            <p:ph sz="half" idx="2"/>
          </p:nvPr>
        </p:nvPicPr>
        <p:blipFill>
          <a:blip r:embed="rId2"/>
          <a:stretch>
            <a:fillRect/>
          </a:stretch>
        </p:blipFill>
        <p:spPr>
          <a:xfrm>
            <a:off x="306450" y="2689335"/>
            <a:ext cx="4117680" cy="2424080"/>
          </a:xfrm>
          <a:prstGeom prst="rect">
            <a:avLst/>
          </a:prstGeom>
        </p:spPr>
      </p:pic>
      <p:sp>
        <p:nvSpPr>
          <p:cNvPr id="7" name="Marcador de texto 6"/>
          <p:cNvSpPr>
            <a:spLocks noGrp="1"/>
          </p:cNvSpPr>
          <p:nvPr>
            <p:ph type="body" sz="quarter" idx="3"/>
          </p:nvPr>
        </p:nvSpPr>
        <p:spPr/>
        <p:txBody>
          <a:bodyPr/>
          <a:lstStyle/>
          <a:p>
            <a:r>
              <a:rPr lang="es-MX" dirty="0"/>
              <a:t>Externa</a:t>
            </a:r>
          </a:p>
        </p:txBody>
      </p:sp>
      <p:pic>
        <p:nvPicPr>
          <p:cNvPr id="10" name="Marcador de contenido 9"/>
          <p:cNvPicPr>
            <a:picLocks noGrp="1" noChangeAspect="1"/>
          </p:cNvPicPr>
          <p:nvPr>
            <p:ph sz="quarter" idx="4"/>
          </p:nvPr>
        </p:nvPicPr>
        <p:blipFill>
          <a:blip r:embed="rId3"/>
          <a:stretch>
            <a:fillRect/>
          </a:stretch>
        </p:blipFill>
        <p:spPr>
          <a:xfrm>
            <a:off x="5654495" y="2904565"/>
            <a:ext cx="5716320" cy="1374810"/>
          </a:xfrm>
          <a:prstGeom prst="rect">
            <a:avLst/>
          </a:prstGeom>
        </p:spPr>
      </p:pic>
    </p:spTree>
    <p:extLst>
      <p:ext uri="{BB962C8B-B14F-4D97-AF65-F5344CB8AC3E}">
        <p14:creationId xmlns:p14="http://schemas.microsoft.com/office/powerpoint/2010/main" val="2957497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b="1" dirty="0"/>
              <a:t>RETENSION DE TUERCAS</a:t>
            </a:r>
            <a:r>
              <a:rPr lang="en-US" dirty="0"/>
              <a:t> </a:t>
            </a:r>
            <a:endParaRPr lang="es-MX" dirty="0"/>
          </a:p>
        </p:txBody>
      </p:sp>
      <p:sp>
        <p:nvSpPr>
          <p:cNvPr id="3" name="2 Marcador de contenido"/>
          <p:cNvSpPr>
            <a:spLocks noGrp="1"/>
          </p:cNvSpPr>
          <p:nvPr>
            <p:ph sz="half" idx="1"/>
          </p:nvPr>
        </p:nvSpPr>
        <p:spPr>
          <a:xfrm>
            <a:off x="1981200" y="1600201"/>
            <a:ext cx="8115328" cy="2114551"/>
          </a:xfrm>
        </p:spPr>
        <p:txBody>
          <a:bodyPr>
            <a:normAutofit/>
          </a:bodyPr>
          <a:lstStyle/>
          <a:p>
            <a:r>
              <a:rPr lang="es-ES" sz="1200" dirty="0"/>
              <a:t>Como una unión depende tanto del perno como de la tuerca, se han desarrollo distintos métodos para bloquear la salida accidental de la tuerca. </a:t>
            </a:r>
          </a:p>
          <a:p>
            <a:endParaRPr lang="es-ES" sz="1200" dirty="0"/>
          </a:p>
          <a:p>
            <a:r>
              <a:rPr lang="es-ES" sz="1200" dirty="0"/>
              <a:t>La figura siguiente muestra la utilización de una tuerca auxiliar (contratuerca) para producir una presión sobre la cara superior de la tuerca principal. Se muestra también el uso de arandelas elásticas (golillas de presión) que se ubican entre la tuerca y la pieza, o entre la tuerca y una arandela plana; el objetivo es provocar un mayor roce en la cara inferior de la tuerca.</a:t>
            </a:r>
            <a:endParaRPr lang="es-MX" sz="1200" dirty="0"/>
          </a:p>
        </p:txBody>
      </p:sp>
      <p:pic>
        <p:nvPicPr>
          <p:cNvPr id="39938" name="Picture 2"/>
          <p:cNvPicPr>
            <a:picLocks noGrp="1" noChangeAspect="1" noChangeArrowheads="1"/>
          </p:cNvPicPr>
          <p:nvPr>
            <p:ph sz="half" idx="2"/>
          </p:nvPr>
        </p:nvPicPr>
        <p:blipFill>
          <a:blip r:embed="rId3"/>
          <a:srcRect/>
          <a:stretch>
            <a:fillRect/>
          </a:stretch>
        </p:blipFill>
        <p:spPr bwMode="auto">
          <a:xfrm>
            <a:off x="1738282" y="3000373"/>
            <a:ext cx="4929222" cy="3322933"/>
          </a:xfrm>
          <a:prstGeom prst="rect">
            <a:avLst/>
          </a:prstGeom>
          <a:noFill/>
          <a:ln w="9525">
            <a:noFill/>
            <a:miter lim="800000"/>
            <a:headEnd/>
            <a:tailEnd/>
          </a:ln>
          <a:effectLst/>
        </p:spPr>
      </p:pic>
      <p:pic>
        <p:nvPicPr>
          <p:cNvPr id="39940" name="Picture 4" descr="http://www.gig.etsii.upm.es/gigcom/temas_di2/roscas/bmp/6ARANDELAS1.gif"/>
          <p:cNvPicPr>
            <a:picLocks noChangeAspect="1" noChangeArrowheads="1"/>
          </p:cNvPicPr>
          <p:nvPr/>
        </p:nvPicPr>
        <p:blipFill>
          <a:blip r:embed="rId4"/>
          <a:srcRect/>
          <a:stretch>
            <a:fillRect/>
          </a:stretch>
        </p:blipFill>
        <p:spPr bwMode="auto">
          <a:xfrm>
            <a:off x="6810381" y="3000372"/>
            <a:ext cx="3050085" cy="1148934"/>
          </a:xfrm>
          <a:prstGeom prst="rect">
            <a:avLst/>
          </a:prstGeom>
          <a:noFill/>
        </p:spPr>
      </p:pic>
      <p:pic>
        <p:nvPicPr>
          <p:cNvPr id="39941" name="Picture 5"/>
          <p:cNvPicPr>
            <a:picLocks noChangeAspect="1" noChangeArrowheads="1"/>
          </p:cNvPicPr>
          <p:nvPr/>
        </p:nvPicPr>
        <p:blipFill>
          <a:blip r:embed="rId5">
            <a:clrChange>
              <a:clrFrom>
                <a:srgbClr val="F8F8F8"/>
              </a:clrFrom>
              <a:clrTo>
                <a:srgbClr val="F8F8F8">
                  <a:alpha val="0"/>
                </a:srgbClr>
              </a:clrTo>
            </a:clrChange>
          </a:blip>
          <a:srcRect l="4032" t="2896" r="3225" b="4439"/>
          <a:stretch>
            <a:fillRect/>
          </a:stretch>
        </p:blipFill>
        <p:spPr bwMode="auto">
          <a:xfrm>
            <a:off x="7024694" y="4071942"/>
            <a:ext cx="3286148" cy="2286016"/>
          </a:xfrm>
          <a:prstGeom prst="rect">
            <a:avLst/>
          </a:prstGeom>
          <a:noFill/>
          <a:ln w="9525">
            <a:noFill/>
            <a:miter lim="800000"/>
            <a:headEnd/>
            <a:tailEnd/>
          </a:ln>
          <a:effectLst/>
        </p:spPr>
      </p:pic>
    </p:spTree>
    <p:extLst>
      <p:ext uri="{BB962C8B-B14F-4D97-AF65-F5344CB8AC3E}">
        <p14:creationId xmlns:p14="http://schemas.microsoft.com/office/powerpoint/2010/main" val="2804527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Retención de tuercas</a:t>
            </a:r>
          </a:p>
        </p:txBody>
      </p:sp>
      <p:sp>
        <p:nvSpPr>
          <p:cNvPr id="3" name="2 Marcador de contenido"/>
          <p:cNvSpPr>
            <a:spLocks noGrp="1"/>
          </p:cNvSpPr>
          <p:nvPr>
            <p:ph sz="half" idx="1"/>
          </p:nvPr>
        </p:nvSpPr>
        <p:spPr>
          <a:xfrm>
            <a:off x="2309786" y="1571612"/>
            <a:ext cx="7543824" cy="1757362"/>
          </a:xfrm>
        </p:spPr>
        <p:txBody>
          <a:bodyPr>
            <a:normAutofit/>
          </a:bodyPr>
          <a:lstStyle/>
          <a:p>
            <a:r>
              <a:rPr lang="es-ES" dirty="0"/>
              <a:t> Otra forma de inmovilizar la tuerca es colocar un pasador de aletas en el perno, que debe sacarse para poder remover la tuerca. Esta solución requiere de una perforación en el perno. Pueden utilizarse tuercas especiales que tienen cortes para alojar el seguro (tuercas almenadas).</a:t>
            </a:r>
            <a:endParaRPr lang="es-MX" dirty="0"/>
          </a:p>
        </p:txBody>
      </p:sp>
      <p:pic>
        <p:nvPicPr>
          <p:cNvPr id="40962" name="Picture 2"/>
          <p:cNvPicPr>
            <a:picLocks noGrp="1" noChangeAspect="1" noChangeArrowheads="1"/>
          </p:cNvPicPr>
          <p:nvPr>
            <p:ph sz="half" idx="2"/>
          </p:nvPr>
        </p:nvPicPr>
        <p:blipFill>
          <a:blip r:embed="rId3"/>
          <a:srcRect/>
          <a:stretch>
            <a:fillRect/>
          </a:stretch>
        </p:blipFill>
        <p:spPr bwMode="auto">
          <a:xfrm>
            <a:off x="5524496" y="3071810"/>
            <a:ext cx="4305852" cy="3429024"/>
          </a:xfrm>
          <a:prstGeom prst="rect">
            <a:avLst/>
          </a:prstGeom>
          <a:noFill/>
          <a:ln w="9525">
            <a:noFill/>
            <a:miter lim="800000"/>
            <a:headEnd/>
            <a:tailEnd/>
          </a:ln>
          <a:effectLst/>
        </p:spPr>
      </p:pic>
      <p:pic>
        <p:nvPicPr>
          <p:cNvPr id="40963" name="Picture 3"/>
          <p:cNvPicPr>
            <a:picLocks noChangeAspect="1" noChangeArrowheads="1"/>
          </p:cNvPicPr>
          <p:nvPr/>
        </p:nvPicPr>
        <p:blipFill>
          <a:blip r:embed="rId4"/>
          <a:srcRect/>
          <a:stretch>
            <a:fillRect/>
          </a:stretch>
        </p:blipFill>
        <p:spPr bwMode="auto">
          <a:xfrm>
            <a:off x="2309786" y="4071942"/>
            <a:ext cx="3333760" cy="1000128"/>
          </a:xfrm>
          <a:prstGeom prst="rect">
            <a:avLst/>
          </a:prstGeom>
          <a:noFill/>
          <a:ln w="9525">
            <a:noFill/>
            <a:miter lim="800000"/>
            <a:headEnd/>
            <a:tailEnd/>
          </a:ln>
          <a:effectLst/>
        </p:spPr>
      </p:pic>
    </p:spTree>
    <p:extLst>
      <p:ext uri="{BB962C8B-B14F-4D97-AF65-F5344CB8AC3E}">
        <p14:creationId xmlns:p14="http://schemas.microsoft.com/office/powerpoint/2010/main" val="4291174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Pernos de Grado</a:t>
            </a:r>
          </a:p>
        </p:txBody>
      </p:sp>
      <p:pic>
        <p:nvPicPr>
          <p:cNvPr id="41986" name="Picture 2"/>
          <p:cNvPicPr>
            <a:picLocks noGrp="1" noChangeAspect="1" noChangeArrowheads="1"/>
          </p:cNvPicPr>
          <p:nvPr>
            <p:ph sz="half" idx="1"/>
          </p:nvPr>
        </p:nvPicPr>
        <p:blipFill>
          <a:blip r:embed="rId3"/>
          <a:srcRect/>
          <a:stretch>
            <a:fillRect/>
          </a:stretch>
        </p:blipFill>
        <p:spPr bwMode="auto">
          <a:xfrm>
            <a:off x="1809721" y="2285992"/>
            <a:ext cx="4250291" cy="4302950"/>
          </a:xfrm>
          <a:prstGeom prst="rect">
            <a:avLst/>
          </a:prstGeom>
          <a:noFill/>
          <a:ln w="9525">
            <a:noFill/>
            <a:miter lim="800000"/>
            <a:headEnd/>
            <a:tailEnd/>
          </a:ln>
          <a:effectLst/>
        </p:spPr>
      </p:pic>
      <p:pic>
        <p:nvPicPr>
          <p:cNvPr id="41987" name="Picture 3"/>
          <p:cNvPicPr>
            <a:picLocks noGrp="1" noChangeAspect="1" noChangeArrowheads="1"/>
          </p:cNvPicPr>
          <p:nvPr>
            <p:ph sz="half" idx="2"/>
          </p:nvPr>
        </p:nvPicPr>
        <p:blipFill>
          <a:blip r:embed="rId4"/>
          <a:srcRect b="12624"/>
          <a:stretch>
            <a:fillRect/>
          </a:stretch>
        </p:blipFill>
        <p:spPr bwMode="auto">
          <a:xfrm>
            <a:off x="6167438" y="2143117"/>
            <a:ext cx="4214842" cy="4352329"/>
          </a:xfrm>
          <a:prstGeom prst="rect">
            <a:avLst/>
          </a:prstGeom>
          <a:noFill/>
          <a:ln w="9525">
            <a:noFill/>
            <a:miter lim="800000"/>
            <a:headEnd/>
            <a:tailEnd/>
          </a:ln>
          <a:effectLst/>
        </p:spPr>
      </p:pic>
    </p:spTree>
    <p:extLst>
      <p:ext uri="{BB962C8B-B14F-4D97-AF65-F5344CB8AC3E}">
        <p14:creationId xmlns:p14="http://schemas.microsoft.com/office/powerpoint/2010/main" val="10222955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MX" dirty="0"/>
              <a:t>Grados de resistencia</a:t>
            </a:r>
          </a:p>
        </p:txBody>
      </p:sp>
      <p:pic>
        <p:nvPicPr>
          <p:cNvPr id="43010" name="Picture 2"/>
          <p:cNvPicPr>
            <a:picLocks noGrp="1" noChangeAspect="1" noChangeArrowheads="1"/>
          </p:cNvPicPr>
          <p:nvPr>
            <p:ph idx="1"/>
          </p:nvPr>
        </p:nvPicPr>
        <p:blipFill>
          <a:blip r:embed="rId3"/>
          <a:stretch>
            <a:fillRect/>
          </a:stretch>
        </p:blipFill>
        <p:spPr bwMode="auto">
          <a:xfrm>
            <a:off x="3667108" y="1928802"/>
            <a:ext cx="5043494" cy="4389120"/>
          </a:xfrm>
          <a:prstGeom prst="rect">
            <a:avLst/>
          </a:prstGeom>
          <a:noFill/>
          <a:ln w="9525">
            <a:noFill/>
            <a:miter lim="800000"/>
            <a:headEnd/>
            <a:tailEnd/>
          </a:ln>
          <a:effectLst/>
        </p:spPr>
      </p:pic>
    </p:spTree>
    <p:extLst>
      <p:ext uri="{BB962C8B-B14F-4D97-AF65-F5344CB8AC3E}">
        <p14:creationId xmlns:p14="http://schemas.microsoft.com/office/powerpoint/2010/main" val="2444137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p:cNvSpPr>
            <a:spLocks noGrp="1"/>
          </p:cNvSpPr>
          <p:nvPr>
            <p:ph type="title"/>
          </p:nvPr>
        </p:nvSpPr>
        <p:spPr/>
        <p:txBody>
          <a:bodyPr/>
          <a:lstStyle/>
          <a:p>
            <a:r>
              <a:rPr lang="es-MX" dirty="0"/>
              <a:t>Dibujo de los elementos roscados</a:t>
            </a:r>
          </a:p>
        </p:txBody>
      </p:sp>
      <p:pic>
        <p:nvPicPr>
          <p:cNvPr id="10" name="Marcador de contenido 9"/>
          <p:cNvPicPr>
            <a:picLocks noGrp="1" noChangeAspect="1"/>
          </p:cNvPicPr>
          <p:nvPr>
            <p:ph sz="half" idx="1"/>
          </p:nvPr>
        </p:nvPicPr>
        <p:blipFill rotWithShape="1">
          <a:blip r:embed="rId2"/>
          <a:srcRect t="1913" b="9805"/>
          <a:stretch/>
        </p:blipFill>
        <p:spPr>
          <a:xfrm>
            <a:off x="5198522" y="2099123"/>
            <a:ext cx="6689206" cy="3032275"/>
          </a:xfrm>
          <a:prstGeom prst="rect">
            <a:avLst/>
          </a:prstGeom>
        </p:spPr>
      </p:pic>
      <p:sp>
        <p:nvSpPr>
          <p:cNvPr id="9" name="Marcador de texto 8"/>
          <p:cNvSpPr>
            <a:spLocks noGrp="1"/>
          </p:cNvSpPr>
          <p:nvPr>
            <p:ph sz="half" idx="2"/>
          </p:nvPr>
        </p:nvSpPr>
        <p:spPr>
          <a:xfrm>
            <a:off x="646111" y="2099123"/>
            <a:ext cx="4396341" cy="4200245"/>
          </a:xfrm>
        </p:spPr>
        <p:txBody>
          <a:bodyPr/>
          <a:lstStyle/>
          <a:p>
            <a:pPr algn="just"/>
            <a:r>
              <a:rPr lang="es-MX" dirty="0"/>
              <a:t>La representación de una rosca se hace comúnmente en forma simplificada. No se acostumbra dibujar todos los hilos de la rosca, salvo en dibujos de catálogo.</a:t>
            </a:r>
          </a:p>
        </p:txBody>
      </p:sp>
    </p:spTree>
    <p:extLst>
      <p:ext uri="{BB962C8B-B14F-4D97-AF65-F5344CB8AC3E}">
        <p14:creationId xmlns:p14="http://schemas.microsoft.com/office/powerpoint/2010/main" val="2766268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Clasificación de roscas</a:t>
            </a:r>
          </a:p>
        </p:txBody>
      </p:sp>
      <p:sp>
        <p:nvSpPr>
          <p:cNvPr id="3" name="Marcador de contenido 2"/>
          <p:cNvSpPr>
            <a:spLocks noGrp="1"/>
          </p:cNvSpPr>
          <p:nvPr>
            <p:ph sz="half" idx="1"/>
          </p:nvPr>
        </p:nvSpPr>
        <p:spPr>
          <a:xfrm>
            <a:off x="779488" y="1576480"/>
            <a:ext cx="9137968" cy="1306569"/>
          </a:xfrm>
        </p:spPr>
        <p:txBody>
          <a:bodyPr/>
          <a:lstStyle/>
          <a:p>
            <a:r>
              <a:rPr lang="es-MX" dirty="0"/>
              <a:t>Hay una gran variedad de perfiles de rosca, sin embargo, las más utilizadas son la métrica y la americana.</a:t>
            </a:r>
          </a:p>
        </p:txBody>
      </p:sp>
      <p:pic>
        <p:nvPicPr>
          <p:cNvPr id="5" name="Marcador de contenido 4"/>
          <p:cNvPicPr>
            <a:picLocks noGrp="1" noChangeAspect="1"/>
          </p:cNvPicPr>
          <p:nvPr>
            <p:ph sz="half" idx="2"/>
          </p:nvPr>
        </p:nvPicPr>
        <p:blipFill>
          <a:blip r:embed="rId2"/>
          <a:stretch>
            <a:fillRect/>
          </a:stretch>
        </p:blipFill>
        <p:spPr>
          <a:xfrm>
            <a:off x="2518132" y="2188270"/>
            <a:ext cx="6389200" cy="3799105"/>
          </a:xfrm>
          <a:prstGeom prst="rect">
            <a:avLst/>
          </a:prstGeom>
        </p:spPr>
      </p:pic>
    </p:spTree>
    <p:extLst>
      <p:ext uri="{BB962C8B-B14F-4D97-AF65-F5344CB8AC3E}">
        <p14:creationId xmlns:p14="http://schemas.microsoft.com/office/powerpoint/2010/main" val="1984501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Características de la rosca</a:t>
            </a:r>
          </a:p>
        </p:txBody>
      </p:sp>
      <p:sp>
        <p:nvSpPr>
          <p:cNvPr id="6" name="Marcador de texto 5"/>
          <p:cNvSpPr>
            <a:spLocks noGrp="1"/>
          </p:cNvSpPr>
          <p:nvPr>
            <p:ph type="body" idx="1"/>
          </p:nvPr>
        </p:nvSpPr>
        <p:spPr/>
        <p:txBody>
          <a:bodyPr/>
          <a:lstStyle/>
          <a:p>
            <a:r>
              <a:rPr lang="es-MX" dirty="0"/>
              <a:t>Externa</a:t>
            </a:r>
          </a:p>
        </p:txBody>
      </p:sp>
      <p:pic>
        <p:nvPicPr>
          <p:cNvPr id="10" name="Marcador de contenido 9"/>
          <p:cNvPicPr>
            <a:picLocks noGrp="1" noChangeAspect="1"/>
          </p:cNvPicPr>
          <p:nvPr>
            <p:ph sz="half" idx="2"/>
          </p:nvPr>
        </p:nvPicPr>
        <p:blipFill>
          <a:blip r:embed="rId2"/>
          <a:stretch>
            <a:fillRect/>
          </a:stretch>
        </p:blipFill>
        <p:spPr>
          <a:xfrm>
            <a:off x="228363" y="2533014"/>
            <a:ext cx="5011253" cy="2840833"/>
          </a:xfrm>
          <a:prstGeom prst="rect">
            <a:avLst/>
          </a:prstGeom>
        </p:spPr>
      </p:pic>
      <p:sp>
        <p:nvSpPr>
          <p:cNvPr id="8" name="Marcador de texto 7"/>
          <p:cNvSpPr>
            <a:spLocks noGrp="1"/>
          </p:cNvSpPr>
          <p:nvPr>
            <p:ph type="body" sz="quarter" idx="3"/>
          </p:nvPr>
        </p:nvSpPr>
        <p:spPr/>
        <p:txBody>
          <a:bodyPr/>
          <a:lstStyle/>
          <a:p>
            <a:r>
              <a:rPr lang="es-MX" dirty="0"/>
              <a:t>Interna</a:t>
            </a:r>
          </a:p>
        </p:txBody>
      </p:sp>
      <p:pic>
        <p:nvPicPr>
          <p:cNvPr id="11" name="Marcador de contenido 10"/>
          <p:cNvPicPr>
            <a:picLocks noGrp="1" noChangeAspect="1"/>
          </p:cNvPicPr>
          <p:nvPr>
            <p:ph sz="quarter" idx="4"/>
          </p:nvPr>
        </p:nvPicPr>
        <p:blipFill>
          <a:blip r:embed="rId3"/>
          <a:stretch>
            <a:fillRect/>
          </a:stretch>
        </p:blipFill>
        <p:spPr>
          <a:xfrm>
            <a:off x="5979488" y="2533014"/>
            <a:ext cx="5557141" cy="2794295"/>
          </a:xfrm>
          <a:prstGeom prst="rect">
            <a:avLst/>
          </a:prstGeom>
        </p:spPr>
      </p:pic>
    </p:spTree>
    <p:extLst>
      <p:ext uri="{BB962C8B-B14F-4D97-AF65-F5344CB8AC3E}">
        <p14:creationId xmlns:p14="http://schemas.microsoft.com/office/powerpoint/2010/main" val="2025450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Representación de Roscas en el dibujo</a:t>
            </a:r>
          </a:p>
        </p:txBody>
      </p:sp>
      <p:sp>
        <p:nvSpPr>
          <p:cNvPr id="7" name="Marcador de contenido 6"/>
          <p:cNvSpPr>
            <a:spLocks noGrp="1"/>
          </p:cNvSpPr>
          <p:nvPr>
            <p:ph idx="1"/>
          </p:nvPr>
        </p:nvSpPr>
        <p:spPr/>
        <p:txBody>
          <a:bodyPr/>
          <a:lstStyle/>
          <a:p>
            <a:r>
              <a:rPr lang="es-MX" dirty="0"/>
              <a:t>Recordar que usaremos la forma simplificada.</a:t>
            </a:r>
          </a:p>
        </p:txBody>
      </p:sp>
      <p:pic>
        <p:nvPicPr>
          <p:cNvPr id="8" name="Imagen 7"/>
          <p:cNvPicPr>
            <a:picLocks noChangeAspect="1"/>
          </p:cNvPicPr>
          <p:nvPr/>
        </p:nvPicPr>
        <p:blipFill>
          <a:blip r:embed="rId2"/>
          <a:stretch>
            <a:fillRect/>
          </a:stretch>
        </p:blipFill>
        <p:spPr>
          <a:xfrm>
            <a:off x="2431228" y="2455075"/>
            <a:ext cx="6917167" cy="3560926"/>
          </a:xfrm>
          <a:prstGeom prst="rect">
            <a:avLst/>
          </a:prstGeom>
        </p:spPr>
      </p:pic>
    </p:spTree>
    <p:extLst>
      <p:ext uri="{BB962C8B-B14F-4D97-AF65-F5344CB8AC3E}">
        <p14:creationId xmlns:p14="http://schemas.microsoft.com/office/powerpoint/2010/main" val="1311165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3600" dirty="0"/>
              <a:t>Representación de roscas americanas o unificadas</a:t>
            </a:r>
          </a:p>
        </p:txBody>
      </p:sp>
      <p:sp>
        <p:nvSpPr>
          <p:cNvPr id="4" name="Marcador de contenido 3"/>
          <p:cNvSpPr>
            <a:spLocks noGrp="1"/>
          </p:cNvSpPr>
          <p:nvPr>
            <p:ph sz="half" idx="1"/>
          </p:nvPr>
        </p:nvSpPr>
        <p:spPr>
          <a:xfrm>
            <a:off x="1039179" y="1585795"/>
            <a:ext cx="4396339" cy="4195763"/>
          </a:xfrm>
        </p:spPr>
        <p:txBody>
          <a:bodyPr>
            <a:normAutofit fontScale="92500" lnSpcReduction="20000"/>
          </a:bodyPr>
          <a:lstStyle/>
          <a:p>
            <a:r>
              <a:rPr lang="es-MX" dirty="0"/>
              <a:t>Diámetro nominal</a:t>
            </a:r>
          </a:p>
          <a:p>
            <a:r>
              <a:rPr lang="es-MX" dirty="0"/>
              <a:t>Número de hilos por pulgada.</a:t>
            </a:r>
          </a:p>
          <a:p>
            <a:r>
              <a:rPr lang="es-MX" dirty="0" err="1"/>
              <a:t>Unified</a:t>
            </a:r>
            <a:r>
              <a:rPr lang="es-MX" dirty="0"/>
              <a:t> </a:t>
            </a:r>
            <a:r>
              <a:rPr lang="es-MX" dirty="0" err="1"/>
              <a:t>National</a:t>
            </a:r>
            <a:r>
              <a:rPr lang="es-MX" dirty="0"/>
              <a:t> </a:t>
            </a:r>
            <a:r>
              <a:rPr lang="es-MX" dirty="0" err="1"/>
              <a:t>Coarse</a:t>
            </a:r>
            <a:r>
              <a:rPr lang="es-MX" dirty="0"/>
              <a:t>, </a:t>
            </a:r>
            <a:r>
              <a:rPr lang="es-MX" dirty="0" err="1"/>
              <a:t>National</a:t>
            </a:r>
            <a:endParaRPr lang="es-MX" dirty="0"/>
          </a:p>
          <a:p>
            <a:pPr marL="0" indent="0">
              <a:buNone/>
            </a:pPr>
            <a:r>
              <a:rPr lang="es-MX" dirty="0"/>
              <a:t>       Fine, </a:t>
            </a:r>
            <a:r>
              <a:rPr lang="es-MX" dirty="0" err="1"/>
              <a:t>National</a:t>
            </a:r>
            <a:r>
              <a:rPr lang="es-MX" dirty="0"/>
              <a:t> </a:t>
            </a:r>
            <a:r>
              <a:rPr lang="es-MX" dirty="0" err="1"/>
              <a:t>ExtraFine</a:t>
            </a:r>
            <a:r>
              <a:rPr lang="es-MX" dirty="0"/>
              <a:t>, </a:t>
            </a:r>
            <a:r>
              <a:rPr lang="es-MX" dirty="0" err="1"/>
              <a:t>NationalSpecial</a:t>
            </a:r>
            <a:endParaRPr lang="es-MX" dirty="0"/>
          </a:p>
          <a:p>
            <a:r>
              <a:rPr lang="es-MX" dirty="0"/>
              <a:t>Clase de ajuste (tolerancia).</a:t>
            </a:r>
          </a:p>
          <a:p>
            <a:pPr lvl="1"/>
            <a:r>
              <a:rPr lang="es-MX" dirty="0"/>
              <a:t>1 = tolerancia amplia</a:t>
            </a:r>
          </a:p>
          <a:p>
            <a:pPr lvl="1"/>
            <a:r>
              <a:rPr lang="es-MX" dirty="0"/>
              <a:t>2 = tolerancia media</a:t>
            </a:r>
          </a:p>
          <a:p>
            <a:pPr lvl="1"/>
            <a:r>
              <a:rPr lang="es-MX" dirty="0"/>
              <a:t>3 = tolerancia cerrada</a:t>
            </a:r>
          </a:p>
          <a:p>
            <a:r>
              <a:rPr lang="es-MX" dirty="0"/>
              <a:t>A es rosca externa, B es </a:t>
            </a:r>
            <a:r>
              <a:rPr lang="es-MX" dirty="0" err="1"/>
              <a:t>roscainterna</a:t>
            </a:r>
            <a:endParaRPr lang="es-MX" dirty="0"/>
          </a:p>
          <a:p>
            <a:r>
              <a:rPr lang="es-MX" dirty="0"/>
              <a:t>RH o LH (</a:t>
            </a:r>
            <a:r>
              <a:rPr lang="es-MX" dirty="0" err="1"/>
              <a:t>right</a:t>
            </a:r>
            <a:r>
              <a:rPr lang="es-MX" dirty="0"/>
              <a:t> </a:t>
            </a:r>
            <a:r>
              <a:rPr lang="es-MX" dirty="0" err="1"/>
              <a:t>or</a:t>
            </a:r>
            <a:r>
              <a:rPr lang="es-MX" dirty="0"/>
              <a:t> </a:t>
            </a:r>
            <a:r>
              <a:rPr lang="es-MX" dirty="0" err="1"/>
              <a:t>left</a:t>
            </a:r>
            <a:r>
              <a:rPr lang="es-MX" dirty="0"/>
              <a:t> </a:t>
            </a:r>
            <a:r>
              <a:rPr lang="es-MX" dirty="0" err="1"/>
              <a:t>hand</a:t>
            </a:r>
            <a:r>
              <a:rPr lang="es-MX" dirty="0"/>
              <a:t>)</a:t>
            </a:r>
          </a:p>
          <a:p>
            <a:r>
              <a:rPr lang="es-MX" dirty="0"/>
              <a:t>Profundidad de rosca interna o longitud </a:t>
            </a:r>
            <a:r>
              <a:rPr lang="es-MX" dirty="0" err="1"/>
              <a:t>derosca</a:t>
            </a:r>
            <a:r>
              <a:rPr lang="es-MX" dirty="0"/>
              <a:t> externa</a:t>
            </a:r>
          </a:p>
        </p:txBody>
      </p:sp>
      <p:pic>
        <p:nvPicPr>
          <p:cNvPr id="6" name="Marcador de contenido 5"/>
          <p:cNvPicPr>
            <a:picLocks noGrp="1" noChangeAspect="1"/>
          </p:cNvPicPr>
          <p:nvPr>
            <p:ph sz="half" idx="2"/>
          </p:nvPr>
        </p:nvPicPr>
        <p:blipFill>
          <a:blip r:embed="rId2"/>
          <a:stretch>
            <a:fillRect/>
          </a:stretch>
        </p:blipFill>
        <p:spPr>
          <a:xfrm>
            <a:off x="5828585" y="1585795"/>
            <a:ext cx="3888888" cy="2168624"/>
          </a:xfrm>
          <a:prstGeom prst="rect">
            <a:avLst/>
          </a:prstGeom>
        </p:spPr>
      </p:pic>
      <p:pic>
        <p:nvPicPr>
          <p:cNvPr id="7" name="Imagen 6"/>
          <p:cNvPicPr>
            <a:picLocks noChangeAspect="1"/>
          </p:cNvPicPr>
          <p:nvPr/>
        </p:nvPicPr>
        <p:blipFill>
          <a:blip r:embed="rId3"/>
          <a:stretch>
            <a:fillRect/>
          </a:stretch>
        </p:blipFill>
        <p:spPr>
          <a:xfrm>
            <a:off x="5828585" y="3754419"/>
            <a:ext cx="3888888" cy="2196690"/>
          </a:xfrm>
          <a:prstGeom prst="rect">
            <a:avLst/>
          </a:prstGeom>
        </p:spPr>
      </p:pic>
    </p:spTree>
    <p:extLst>
      <p:ext uri="{BB962C8B-B14F-4D97-AF65-F5344CB8AC3E}">
        <p14:creationId xmlns:p14="http://schemas.microsoft.com/office/powerpoint/2010/main" val="1935898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3200" dirty="0"/>
              <a:t>Especificación de roscas métricas en el dibujo.</a:t>
            </a:r>
          </a:p>
        </p:txBody>
      </p:sp>
      <p:sp>
        <p:nvSpPr>
          <p:cNvPr id="3" name="Marcador de contenido 2"/>
          <p:cNvSpPr>
            <a:spLocks noGrp="1"/>
          </p:cNvSpPr>
          <p:nvPr>
            <p:ph sz="half" idx="1"/>
          </p:nvPr>
        </p:nvSpPr>
        <p:spPr/>
        <p:txBody>
          <a:bodyPr>
            <a:normAutofit/>
          </a:bodyPr>
          <a:lstStyle/>
          <a:p>
            <a:r>
              <a:rPr lang="es-MX" dirty="0"/>
              <a:t>A= Métrica</a:t>
            </a:r>
          </a:p>
          <a:p>
            <a:r>
              <a:rPr lang="es-MX" dirty="0"/>
              <a:t>B = Diámetro nominal en </a:t>
            </a:r>
            <a:r>
              <a:rPr lang="es-MX" dirty="0" err="1"/>
              <a:t>mm.</a:t>
            </a:r>
            <a:endParaRPr lang="es-MX" dirty="0"/>
          </a:p>
          <a:p>
            <a:r>
              <a:rPr lang="es-MX" dirty="0"/>
              <a:t>C = Paso de la rosca.</a:t>
            </a:r>
          </a:p>
          <a:p>
            <a:r>
              <a:rPr lang="es-MX" dirty="0"/>
              <a:t>D = Grado de tolerancia: del 3 al 9. 3 a 5 fina, 7 a 9 basta 6 es el más usado. G, H holgura para roscas internas e, g , h holgura para roscas externas.</a:t>
            </a:r>
          </a:p>
          <a:p>
            <a:r>
              <a:rPr lang="es-MX" dirty="0"/>
              <a:t>E = Rosca derecha o Izquierda (RH o LH)</a:t>
            </a:r>
          </a:p>
          <a:p>
            <a:r>
              <a:rPr lang="es-MX" dirty="0"/>
              <a:t>F = Profundidad de rosca interna o longitud de rosca externa.</a:t>
            </a:r>
          </a:p>
        </p:txBody>
      </p:sp>
      <p:pic>
        <p:nvPicPr>
          <p:cNvPr id="6" name="Marcador de contenido 5"/>
          <p:cNvPicPr>
            <a:picLocks noGrp="1" noChangeAspect="1"/>
          </p:cNvPicPr>
          <p:nvPr>
            <p:ph sz="half" idx="2"/>
          </p:nvPr>
        </p:nvPicPr>
        <p:blipFill>
          <a:blip r:embed="rId2"/>
          <a:stretch>
            <a:fillRect/>
          </a:stretch>
        </p:blipFill>
        <p:spPr>
          <a:xfrm>
            <a:off x="6239435" y="1248793"/>
            <a:ext cx="3722146" cy="5130994"/>
          </a:xfrm>
          <a:prstGeom prst="rect">
            <a:avLst/>
          </a:prstGeom>
        </p:spPr>
      </p:pic>
      <p:pic>
        <p:nvPicPr>
          <p:cNvPr id="5" name="Imagen 4"/>
          <p:cNvPicPr>
            <a:picLocks noChangeAspect="1"/>
          </p:cNvPicPr>
          <p:nvPr/>
        </p:nvPicPr>
        <p:blipFill>
          <a:blip r:embed="rId3"/>
          <a:stretch>
            <a:fillRect/>
          </a:stretch>
        </p:blipFill>
        <p:spPr>
          <a:xfrm>
            <a:off x="755781" y="1059666"/>
            <a:ext cx="4318290" cy="996426"/>
          </a:xfrm>
          <a:prstGeom prst="rect">
            <a:avLst/>
          </a:prstGeom>
        </p:spPr>
      </p:pic>
    </p:spTree>
    <p:extLst>
      <p:ext uri="{BB962C8B-B14F-4D97-AF65-F5344CB8AC3E}">
        <p14:creationId xmlns:p14="http://schemas.microsoft.com/office/powerpoint/2010/main" val="15125880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Marquesina">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Academic_Course_16x9_TP103039515" id="{764731E6-CD11-49BB-8508-855B8A56288C}" vid="{1E70FD52-8BC3-4FFC-B6BA-A72F9CC7B2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AE901BC-D190-49E6-8B33-2F32A0F2BF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Introducción al curso académico</Template>
  <TotalTime>0</TotalTime>
  <Words>867</Words>
  <Application>Microsoft Office PowerPoint</Application>
  <PresentationFormat>Widescreen</PresentationFormat>
  <Paragraphs>107</Paragraphs>
  <Slides>33</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Calibri</vt:lpstr>
      <vt:lpstr>Century Gothic</vt:lpstr>
      <vt:lpstr>Wingdings 3</vt:lpstr>
      <vt:lpstr>Ion</vt:lpstr>
      <vt:lpstr>Elementos Roscados</vt:lpstr>
      <vt:lpstr>Elementos Roscados</vt:lpstr>
      <vt:lpstr>Manufactura de una Rosca</vt:lpstr>
      <vt:lpstr>Dibujo de los elementos roscados</vt:lpstr>
      <vt:lpstr>Clasificación de roscas</vt:lpstr>
      <vt:lpstr>Características de la rosca</vt:lpstr>
      <vt:lpstr>Representación de Roscas en el dibujo</vt:lpstr>
      <vt:lpstr>Representación de roscas americanas o unificadas</vt:lpstr>
      <vt:lpstr>Especificación de roscas métricas en el dibujo.</vt:lpstr>
      <vt:lpstr>Elementos Roscados </vt:lpstr>
      <vt:lpstr> </vt:lpstr>
      <vt:lpstr>Elementos Roscados</vt:lpstr>
      <vt:lpstr>PowerPoint Presentation</vt:lpstr>
      <vt:lpstr>Símbolos de roscas</vt:lpstr>
      <vt:lpstr>Rosca Métrica ISO</vt:lpstr>
      <vt:lpstr>Rosca Withworth</vt:lpstr>
      <vt:lpstr>Rosca Trapezoidal</vt:lpstr>
      <vt:lpstr>Rosca Redonda</vt:lpstr>
      <vt:lpstr>Rosca de Sierra</vt:lpstr>
      <vt:lpstr>Número de Hilos</vt:lpstr>
      <vt:lpstr>Paso de la Rosca</vt:lpstr>
      <vt:lpstr>Tipos de tornillo</vt:lpstr>
      <vt:lpstr>Hexagonales</vt:lpstr>
      <vt:lpstr>Para pernos</vt:lpstr>
      <vt:lpstr>De Chapa</vt:lpstr>
      <vt:lpstr>Allen</vt:lpstr>
      <vt:lpstr>De cabeza ranurada</vt:lpstr>
      <vt:lpstr>Varillas roscadas</vt:lpstr>
      <vt:lpstr>Especiales</vt:lpstr>
      <vt:lpstr>RETENSION DE TUERCAS </vt:lpstr>
      <vt:lpstr>Retención de tuercas</vt:lpstr>
      <vt:lpstr>Pernos de Grado</vt:lpstr>
      <vt:lpstr>Grados de resistencia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2016-01-05T21:47:58Z</dcterms:created>
  <dcterms:modified xsi:type="dcterms:W3CDTF">2019-03-11T17:18:54Z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TC030395169991</vt:lpwstr>
  </property>
</Properties>
</file>