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28"/>
  </p:notesMasterIdLst>
  <p:handoutMasterIdLst>
    <p:handoutMasterId r:id="rId2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E313C-9E49-4E94-9141-E382452C3367}" v="1" dt="2019-09-30T21:53:07.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69" autoAdjust="0"/>
    <p:restoredTop sz="94660"/>
  </p:normalViewPr>
  <p:slideViewPr>
    <p:cSldViewPr snapToGrid="0" showGuides="1">
      <p:cViewPr varScale="1">
        <p:scale>
          <a:sx n="95" d="100"/>
          <a:sy n="95" d="100"/>
        </p:scale>
        <p:origin x="576" y="348"/>
      </p:cViewPr>
      <p:guideLst>
        <p:guide orient="horz" pos="2160"/>
        <p:guide pos="3840"/>
      </p:guideLst>
    </p:cSldViewPr>
  </p:slideViewPr>
  <p:notesTextViewPr>
    <p:cViewPr>
      <p:scale>
        <a:sx n="1" d="1"/>
        <a:sy n="1" d="1"/>
      </p:scale>
      <p:origin x="0" y="0"/>
    </p:cViewPr>
  </p:notesTextViewPr>
  <p:notesViewPr>
    <p:cSldViewPr snapToGrid="0">
      <p:cViewPr varScale="1">
        <p:scale>
          <a:sx n="73" d="100"/>
          <a:sy n="73"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9/30/2019</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‹Nº›</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9/30/2019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‹Nº›</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b" anchorCtr="0"/>
          <a:lstStyle>
            <a:lvl1pPr>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lvl1pPr>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hasCustomPrompt="1"/>
          </p:nvPr>
        </p:nvSpPr>
        <p:spPr/>
        <p:txBody>
          <a:body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0FF0622-75E4-48B8-A617-5428CA5926CE}" type="datetimeFigureOut">
              <a:rPr lang="en-US" smtClean="0"/>
              <a:t>9/30/2019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9/30/2019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‹Nº›</a:t>
            </a:fld>
            <a:endParaRPr lang="en-US"/>
          </a:p>
        </p:txBody>
      </p:sp>
      <p:pic>
        <p:nvPicPr>
          <p:cNvPr id="7" name="Imagen 6"/>
          <p:cNvPicPr>
            <a:picLocks noChangeAspect="1"/>
          </p:cNvPicPr>
          <p:nvPr userDrawn="1"/>
        </p:nvPicPr>
        <p:blipFill rotWithShape="1">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l="13709" t="30469" r="16897" b="28483"/>
          <a:stretch/>
        </p:blipFill>
        <p:spPr>
          <a:xfrm>
            <a:off x="0" y="5994172"/>
            <a:ext cx="2757228" cy="906085"/>
          </a:xfrm>
          <a:prstGeom prst="rect">
            <a:avLst/>
          </a:prstGeom>
        </p:spPr>
      </p:pic>
      <p:pic>
        <p:nvPicPr>
          <p:cNvPr id="8" name="Imagen 7"/>
          <p:cNvPicPr>
            <a:picLocks noChangeAspect="1"/>
          </p:cNvPicPr>
          <p:nvPr userDrawn="1"/>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98539" y="6031937"/>
            <a:ext cx="1693461" cy="836453"/>
          </a:xfrm>
          <a:prstGeom prst="rect">
            <a:avLst/>
          </a:prstGeom>
        </p:spPr>
      </p:pic>
    </p:spTree>
    <p:extLst>
      <p:ext uri="{BB962C8B-B14F-4D97-AF65-F5344CB8AC3E}">
        <p14:creationId xmlns:p14="http://schemas.microsoft.com/office/powerpoint/2010/main" val="15634672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4" y="1447800"/>
            <a:ext cx="10553569" cy="3329581"/>
          </a:xfrm>
        </p:spPr>
        <p:txBody>
          <a:bodyPr/>
          <a:lstStyle/>
          <a:p>
            <a:r>
              <a:rPr lang="es-ES" sz="8000" noProof="1"/>
              <a:t>SECCIONES Y CORTES</a:t>
            </a:r>
          </a:p>
        </p:txBody>
      </p:sp>
      <p:sp>
        <p:nvSpPr>
          <p:cNvPr id="3" name="Subtítulo 2"/>
          <p:cNvSpPr>
            <a:spLocks noGrp="1"/>
          </p:cNvSpPr>
          <p:nvPr>
            <p:ph type="subTitle" idx="1"/>
          </p:nvPr>
        </p:nvSpPr>
        <p:spPr/>
        <p:txBody>
          <a:bodyPr>
            <a:normAutofit/>
          </a:bodyPr>
          <a:lstStyle/>
          <a:p>
            <a:r>
              <a:rPr lang="es-ES" noProof="1"/>
              <a:t>Escuela mecánica industrial | Jorge Peñalva Soto </a:t>
            </a: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360" t="18713" r="7059" b="11582"/>
          <a:stretch/>
        </p:blipFill>
        <p:spPr bwMode="auto">
          <a:xfrm>
            <a:off x="1839558" y="1140310"/>
            <a:ext cx="8444753" cy="509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xfrm>
            <a:off x="1568077" y="119231"/>
            <a:ext cx="9404723" cy="1400530"/>
          </a:xfrm>
        </p:spPr>
        <p:txBody>
          <a:bodyPr/>
          <a:lstStyle/>
          <a:p>
            <a:r>
              <a:rPr lang="es-MX" dirty="0"/>
              <a:t>MEDIAS SECCIONES</a:t>
            </a:r>
            <a:br>
              <a:rPr lang="es-MX" dirty="0"/>
            </a:br>
            <a:endParaRPr lang="es-MX" dirty="0"/>
          </a:p>
        </p:txBody>
      </p:sp>
    </p:spTree>
    <p:extLst>
      <p:ext uri="{BB962C8B-B14F-4D97-AF65-F5344CB8AC3E}">
        <p14:creationId xmlns:p14="http://schemas.microsoft.com/office/powerpoint/2010/main" val="297393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4" name="Group 4"/>
          <p:cNvGrpSpPr>
            <a:grpSpLocks/>
          </p:cNvGrpSpPr>
          <p:nvPr/>
        </p:nvGrpSpPr>
        <p:grpSpPr bwMode="auto">
          <a:xfrm>
            <a:off x="3143250" y="1628776"/>
            <a:ext cx="5976938" cy="4105275"/>
            <a:chOff x="607" y="1803"/>
            <a:chExt cx="3181" cy="2175"/>
          </a:xfrm>
        </p:grpSpPr>
        <p:sp>
          <p:nvSpPr>
            <p:cNvPr id="5125" name="Freeform 5"/>
            <p:cNvSpPr>
              <a:spLocks/>
            </p:cNvSpPr>
            <p:nvPr/>
          </p:nvSpPr>
          <p:spPr bwMode="auto">
            <a:xfrm>
              <a:off x="718" y="1922"/>
              <a:ext cx="1078" cy="1079"/>
            </a:xfrm>
            <a:custGeom>
              <a:avLst/>
              <a:gdLst>
                <a:gd name="T0" fmla="*/ 8620 w 8620"/>
                <a:gd name="T1" fmla="*/ 4316 h 8632"/>
                <a:gd name="T2" fmla="*/ 8410 w 8620"/>
                <a:gd name="T3" fmla="*/ 2983 h 8632"/>
                <a:gd name="T4" fmla="*/ 7798 w 8620"/>
                <a:gd name="T5" fmla="*/ 1780 h 8632"/>
                <a:gd name="T6" fmla="*/ 6844 w 8620"/>
                <a:gd name="T7" fmla="*/ 825 h 8632"/>
                <a:gd name="T8" fmla="*/ 5642 w 8620"/>
                <a:gd name="T9" fmla="*/ 212 h 8632"/>
                <a:gd name="T10" fmla="*/ 4311 w 8620"/>
                <a:gd name="T11" fmla="*/ 0 h 8632"/>
                <a:gd name="T12" fmla="*/ 2978 w 8620"/>
                <a:gd name="T13" fmla="*/ 212 h 8632"/>
                <a:gd name="T14" fmla="*/ 1776 w 8620"/>
                <a:gd name="T15" fmla="*/ 825 h 8632"/>
                <a:gd name="T16" fmla="*/ 824 w 8620"/>
                <a:gd name="T17" fmla="*/ 1780 h 8632"/>
                <a:gd name="T18" fmla="*/ 211 w 8620"/>
                <a:gd name="T19" fmla="*/ 2983 h 8632"/>
                <a:gd name="T20" fmla="*/ 0 w 8620"/>
                <a:gd name="T21" fmla="*/ 4316 h 8632"/>
                <a:gd name="T22" fmla="*/ 211 w 8620"/>
                <a:gd name="T23" fmla="*/ 5649 h 8632"/>
                <a:gd name="T24" fmla="*/ 824 w 8620"/>
                <a:gd name="T25" fmla="*/ 6853 h 8632"/>
                <a:gd name="T26" fmla="*/ 1776 w 8620"/>
                <a:gd name="T27" fmla="*/ 7807 h 8632"/>
                <a:gd name="T28" fmla="*/ 2978 w 8620"/>
                <a:gd name="T29" fmla="*/ 8421 h 8632"/>
                <a:gd name="T30" fmla="*/ 4311 w 8620"/>
                <a:gd name="T31" fmla="*/ 8632 h 8632"/>
                <a:gd name="T32" fmla="*/ 5642 w 8620"/>
                <a:gd name="T33" fmla="*/ 8421 h 8632"/>
                <a:gd name="T34" fmla="*/ 6844 w 8620"/>
                <a:gd name="T35" fmla="*/ 7807 h 8632"/>
                <a:gd name="T36" fmla="*/ 7798 w 8620"/>
                <a:gd name="T37" fmla="*/ 6853 h 8632"/>
                <a:gd name="T38" fmla="*/ 8410 w 8620"/>
                <a:gd name="T39" fmla="*/ 5649 h 8632"/>
                <a:gd name="T40" fmla="*/ 8620 w 8620"/>
                <a:gd name="T41" fmla="*/ 4316 h 8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20" h="8632">
                  <a:moveTo>
                    <a:pt x="8620" y="4316"/>
                  </a:moveTo>
                  <a:lnTo>
                    <a:pt x="8410" y="2983"/>
                  </a:lnTo>
                  <a:lnTo>
                    <a:pt x="7798" y="1780"/>
                  </a:lnTo>
                  <a:lnTo>
                    <a:pt x="6844" y="825"/>
                  </a:lnTo>
                  <a:lnTo>
                    <a:pt x="5642" y="212"/>
                  </a:lnTo>
                  <a:lnTo>
                    <a:pt x="4311" y="0"/>
                  </a:lnTo>
                  <a:lnTo>
                    <a:pt x="2978" y="212"/>
                  </a:lnTo>
                  <a:lnTo>
                    <a:pt x="1776" y="825"/>
                  </a:lnTo>
                  <a:lnTo>
                    <a:pt x="824" y="1780"/>
                  </a:lnTo>
                  <a:lnTo>
                    <a:pt x="211" y="2983"/>
                  </a:lnTo>
                  <a:lnTo>
                    <a:pt x="0" y="4316"/>
                  </a:lnTo>
                  <a:lnTo>
                    <a:pt x="211" y="5649"/>
                  </a:lnTo>
                  <a:lnTo>
                    <a:pt x="824" y="6853"/>
                  </a:lnTo>
                  <a:lnTo>
                    <a:pt x="1776" y="7807"/>
                  </a:lnTo>
                  <a:lnTo>
                    <a:pt x="2978" y="8421"/>
                  </a:lnTo>
                  <a:lnTo>
                    <a:pt x="4311" y="8632"/>
                  </a:lnTo>
                  <a:lnTo>
                    <a:pt x="5642" y="8421"/>
                  </a:lnTo>
                  <a:lnTo>
                    <a:pt x="6844" y="7807"/>
                  </a:lnTo>
                  <a:lnTo>
                    <a:pt x="7798" y="6853"/>
                  </a:lnTo>
                  <a:lnTo>
                    <a:pt x="8410" y="5649"/>
                  </a:lnTo>
                  <a:lnTo>
                    <a:pt x="8620" y="431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26" name="Freeform 6"/>
            <p:cNvSpPr>
              <a:spLocks/>
            </p:cNvSpPr>
            <p:nvPr/>
          </p:nvSpPr>
          <p:spPr bwMode="auto">
            <a:xfrm>
              <a:off x="971" y="2175"/>
              <a:ext cx="572" cy="573"/>
            </a:xfrm>
            <a:custGeom>
              <a:avLst/>
              <a:gdLst>
                <a:gd name="T0" fmla="*/ 4576 w 4576"/>
                <a:gd name="T1" fmla="*/ 2291 h 4582"/>
                <a:gd name="T2" fmla="*/ 4464 w 4576"/>
                <a:gd name="T3" fmla="*/ 1583 h 4582"/>
                <a:gd name="T4" fmla="*/ 4138 w 4576"/>
                <a:gd name="T5" fmla="*/ 945 h 4582"/>
                <a:gd name="T6" fmla="*/ 3632 w 4576"/>
                <a:gd name="T7" fmla="*/ 438 h 4582"/>
                <a:gd name="T8" fmla="*/ 2994 w 4576"/>
                <a:gd name="T9" fmla="*/ 113 h 4582"/>
                <a:gd name="T10" fmla="*/ 2288 w 4576"/>
                <a:gd name="T11" fmla="*/ 0 h 4582"/>
                <a:gd name="T12" fmla="*/ 1580 w 4576"/>
                <a:gd name="T13" fmla="*/ 113 h 4582"/>
                <a:gd name="T14" fmla="*/ 943 w 4576"/>
                <a:gd name="T15" fmla="*/ 438 h 4582"/>
                <a:gd name="T16" fmla="*/ 436 w 4576"/>
                <a:gd name="T17" fmla="*/ 945 h 4582"/>
                <a:gd name="T18" fmla="*/ 112 w 4576"/>
                <a:gd name="T19" fmla="*/ 1583 h 4582"/>
                <a:gd name="T20" fmla="*/ 0 w 4576"/>
                <a:gd name="T21" fmla="*/ 2291 h 4582"/>
                <a:gd name="T22" fmla="*/ 112 w 4576"/>
                <a:gd name="T23" fmla="*/ 2999 h 4582"/>
                <a:gd name="T24" fmla="*/ 436 w 4576"/>
                <a:gd name="T25" fmla="*/ 3637 h 4582"/>
                <a:gd name="T26" fmla="*/ 943 w 4576"/>
                <a:gd name="T27" fmla="*/ 4144 h 4582"/>
                <a:gd name="T28" fmla="*/ 1580 w 4576"/>
                <a:gd name="T29" fmla="*/ 4470 h 4582"/>
                <a:gd name="T30" fmla="*/ 2288 w 4576"/>
                <a:gd name="T31" fmla="*/ 4582 h 4582"/>
                <a:gd name="T32" fmla="*/ 2994 w 4576"/>
                <a:gd name="T33" fmla="*/ 4470 h 4582"/>
                <a:gd name="T34" fmla="*/ 3632 w 4576"/>
                <a:gd name="T35" fmla="*/ 4144 h 4582"/>
                <a:gd name="T36" fmla="*/ 4138 w 4576"/>
                <a:gd name="T37" fmla="*/ 3637 h 4582"/>
                <a:gd name="T38" fmla="*/ 4464 w 4576"/>
                <a:gd name="T39" fmla="*/ 2999 h 4582"/>
                <a:gd name="T40" fmla="*/ 4576 w 4576"/>
                <a:gd name="T41" fmla="*/ 2291 h 4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76" h="4582">
                  <a:moveTo>
                    <a:pt x="4576" y="2291"/>
                  </a:moveTo>
                  <a:lnTo>
                    <a:pt x="4464" y="1583"/>
                  </a:lnTo>
                  <a:lnTo>
                    <a:pt x="4138" y="945"/>
                  </a:lnTo>
                  <a:lnTo>
                    <a:pt x="3632" y="438"/>
                  </a:lnTo>
                  <a:lnTo>
                    <a:pt x="2994" y="113"/>
                  </a:lnTo>
                  <a:lnTo>
                    <a:pt x="2288" y="0"/>
                  </a:lnTo>
                  <a:lnTo>
                    <a:pt x="1580" y="113"/>
                  </a:lnTo>
                  <a:lnTo>
                    <a:pt x="943" y="438"/>
                  </a:lnTo>
                  <a:lnTo>
                    <a:pt x="436" y="945"/>
                  </a:lnTo>
                  <a:lnTo>
                    <a:pt x="112" y="1583"/>
                  </a:lnTo>
                  <a:lnTo>
                    <a:pt x="0" y="2291"/>
                  </a:lnTo>
                  <a:lnTo>
                    <a:pt x="112" y="2999"/>
                  </a:lnTo>
                  <a:lnTo>
                    <a:pt x="436" y="3637"/>
                  </a:lnTo>
                  <a:lnTo>
                    <a:pt x="943" y="4144"/>
                  </a:lnTo>
                  <a:lnTo>
                    <a:pt x="1580" y="4470"/>
                  </a:lnTo>
                  <a:lnTo>
                    <a:pt x="2288" y="4582"/>
                  </a:lnTo>
                  <a:lnTo>
                    <a:pt x="2994" y="4470"/>
                  </a:lnTo>
                  <a:lnTo>
                    <a:pt x="3632" y="4144"/>
                  </a:lnTo>
                  <a:lnTo>
                    <a:pt x="4138" y="3637"/>
                  </a:lnTo>
                  <a:lnTo>
                    <a:pt x="4464" y="2999"/>
                  </a:lnTo>
                  <a:lnTo>
                    <a:pt x="4576" y="229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27" name="Freeform 7"/>
            <p:cNvSpPr>
              <a:spLocks/>
            </p:cNvSpPr>
            <p:nvPr/>
          </p:nvSpPr>
          <p:spPr bwMode="auto">
            <a:xfrm>
              <a:off x="1097" y="2301"/>
              <a:ext cx="320" cy="321"/>
            </a:xfrm>
            <a:custGeom>
              <a:avLst/>
              <a:gdLst>
                <a:gd name="T0" fmla="*/ 2566 w 2566"/>
                <a:gd name="T1" fmla="*/ 1284 h 2568"/>
                <a:gd name="T2" fmla="*/ 2469 w 2566"/>
                <a:gd name="T3" fmla="*/ 792 h 2568"/>
                <a:gd name="T4" fmla="*/ 2190 w 2566"/>
                <a:gd name="T5" fmla="*/ 376 h 2568"/>
                <a:gd name="T6" fmla="*/ 1774 w 2566"/>
                <a:gd name="T7" fmla="*/ 98 h 2568"/>
                <a:gd name="T8" fmla="*/ 1284 w 2566"/>
                <a:gd name="T9" fmla="*/ 0 h 2568"/>
                <a:gd name="T10" fmla="*/ 792 w 2566"/>
                <a:gd name="T11" fmla="*/ 98 h 2568"/>
                <a:gd name="T12" fmla="*/ 376 w 2566"/>
                <a:gd name="T13" fmla="*/ 376 h 2568"/>
                <a:gd name="T14" fmla="*/ 99 w 2566"/>
                <a:gd name="T15" fmla="*/ 792 h 2568"/>
                <a:gd name="T16" fmla="*/ 0 w 2566"/>
                <a:gd name="T17" fmla="*/ 1284 h 2568"/>
                <a:gd name="T18" fmla="*/ 99 w 2566"/>
                <a:gd name="T19" fmla="*/ 1776 h 2568"/>
                <a:gd name="T20" fmla="*/ 376 w 2566"/>
                <a:gd name="T21" fmla="*/ 2192 h 2568"/>
                <a:gd name="T22" fmla="*/ 792 w 2566"/>
                <a:gd name="T23" fmla="*/ 2470 h 2568"/>
                <a:gd name="T24" fmla="*/ 1284 w 2566"/>
                <a:gd name="T25" fmla="*/ 2568 h 2568"/>
                <a:gd name="T26" fmla="*/ 1774 w 2566"/>
                <a:gd name="T27" fmla="*/ 2470 h 2568"/>
                <a:gd name="T28" fmla="*/ 2190 w 2566"/>
                <a:gd name="T29" fmla="*/ 2192 h 2568"/>
                <a:gd name="T30" fmla="*/ 2469 w 2566"/>
                <a:gd name="T31" fmla="*/ 1776 h 2568"/>
                <a:gd name="T32" fmla="*/ 2566 w 2566"/>
                <a:gd name="T33" fmla="*/ 1284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6" h="2568">
                  <a:moveTo>
                    <a:pt x="2566" y="1284"/>
                  </a:moveTo>
                  <a:lnTo>
                    <a:pt x="2469" y="792"/>
                  </a:lnTo>
                  <a:lnTo>
                    <a:pt x="2190" y="376"/>
                  </a:lnTo>
                  <a:lnTo>
                    <a:pt x="1774" y="98"/>
                  </a:lnTo>
                  <a:lnTo>
                    <a:pt x="1284" y="0"/>
                  </a:lnTo>
                  <a:lnTo>
                    <a:pt x="792" y="98"/>
                  </a:lnTo>
                  <a:lnTo>
                    <a:pt x="376" y="376"/>
                  </a:lnTo>
                  <a:lnTo>
                    <a:pt x="99" y="792"/>
                  </a:lnTo>
                  <a:lnTo>
                    <a:pt x="0" y="1284"/>
                  </a:lnTo>
                  <a:lnTo>
                    <a:pt x="99" y="1776"/>
                  </a:lnTo>
                  <a:lnTo>
                    <a:pt x="376" y="2192"/>
                  </a:lnTo>
                  <a:lnTo>
                    <a:pt x="792" y="2470"/>
                  </a:lnTo>
                  <a:lnTo>
                    <a:pt x="1284" y="2568"/>
                  </a:lnTo>
                  <a:lnTo>
                    <a:pt x="1774" y="2470"/>
                  </a:lnTo>
                  <a:lnTo>
                    <a:pt x="2190" y="2192"/>
                  </a:lnTo>
                  <a:lnTo>
                    <a:pt x="2469" y="1776"/>
                  </a:lnTo>
                  <a:lnTo>
                    <a:pt x="2566" y="128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28" name="Freeform 8"/>
            <p:cNvSpPr>
              <a:spLocks/>
            </p:cNvSpPr>
            <p:nvPr/>
          </p:nvSpPr>
          <p:spPr bwMode="auto">
            <a:xfrm>
              <a:off x="1187" y="1979"/>
              <a:ext cx="140" cy="140"/>
            </a:xfrm>
            <a:custGeom>
              <a:avLst/>
              <a:gdLst>
                <a:gd name="T0" fmla="*/ 1125 w 1125"/>
                <a:gd name="T1" fmla="*/ 563 h 1125"/>
                <a:gd name="T2" fmla="*/ 1049 w 1125"/>
                <a:gd name="T3" fmla="*/ 281 h 1125"/>
                <a:gd name="T4" fmla="*/ 843 w 1125"/>
                <a:gd name="T5" fmla="*/ 76 h 1125"/>
                <a:gd name="T6" fmla="*/ 563 w 1125"/>
                <a:gd name="T7" fmla="*/ 0 h 1125"/>
                <a:gd name="T8" fmla="*/ 281 w 1125"/>
                <a:gd name="T9" fmla="*/ 76 h 1125"/>
                <a:gd name="T10" fmla="*/ 75 w 1125"/>
                <a:gd name="T11" fmla="*/ 281 h 1125"/>
                <a:gd name="T12" fmla="*/ 0 w 1125"/>
                <a:gd name="T13" fmla="*/ 563 h 1125"/>
                <a:gd name="T14" fmla="*/ 75 w 1125"/>
                <a:gd name="T15" fmla="*/ 845 h 1125"/>
                <a:gd name="T16" fmla="*/ 281 w 1125"/>
                <a:gd name="T17" fmla="*/ 1050 h 1125"/>
                <a:gd name="T18" fmla="*/ 563 w 1125"/>
                <a:gd name="T19" fmla="*/ 1125 h 1125"/>
                <a:gd name="T20" fmla="*/ 843 w 1125"/>
                <a:gd name="T21" fmla="*/ 1050 h 1125"/>
                <a:gd name="T22" fmla="*/ 1049 w 1125"/>
                <a:gd name="T23" fmla="*/ 845 h 1125"/>
                <a:gd name="T24" fmla="*/ 1125 w 1125"/>
                <a:gd name="T25" fmla="*/ 563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5" h="1125">
                  <a:moveTo>
                    <a:pt x="1125" y="563"/>
                  </a:moveTo>
                  <a:lnTo>
                    <a:pt x="1049" y="281"/>
                  </a:lnTo>
                  <a:lnTo>
                    <a:pt x="843" y="76"/>
                  </a:lnTo>
                  <a:lnTo>
                    <a:pt x="563" y="0"/>
                  </a:lnTo>
                  <a:lnTo>
                    <a:pt x="281" y="76"/>
                  </a:lnTo>
                  <a:lnTo>
                    <a:pt x="75" y="281"/>
                  </a:lnTo>
                  <a:lnTo>
                    <a:pt x="0" y="563"/>
                  </a:lnTo>
                  <a:lnTo>
                    <a:pt x="75" y="845"/>
                  </a:lnTo>
                  <a:lnTo>
                    <a:pt x="281" y="1050"/>
                  </a:lnTo>
                  <a:lnTo>
                    <a:pt x="563" y="1125"/>
                  </a:lnTo>
                  <a:lnTo>
                    <a:pt x="843" y="1050"/>
                  </a:lnTo>
                  <a:lnTo>
                    <a:pt x="1049" y="845"/>
                  </a:lnTo>
                  <a:lnTo>
                    <a:pt x="1125"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29" name="Freeform 9"/>
            <p:cNvSpPr>
              <a:spLocks/>
            </p:cNvSpPr>
            <p:nvPr/>
          </p:nvSpPr>
          <p:spPr bwMode="auto">
            <a:xfrm>
              <a:off x="1599" y="2391"/>
              <a:ext cx="140" cy="141"/>
            </a:xfrm>
            <a:custGeom>
              <a:avLst/>
              <a:gdLst>
                <a:gd name="T0" fmla="*/ 1125 w 1125"/>
                <a:gd name="T1" fmla="*/ 563 h 1126"/>
                <a:gd name="T2" fmla="*/ 1049 w 1125"/>
                <a:gd name="T3" fmla="*/ 281 h 1126"/>
                <a:gd name="T4" fmla="*/ 843 w 1125"/>
                <a:gd name="T5" fmla="*/ 76 h 1126"/>
                <a:gd name="T6" fmla="*/ 562 w 1125"/>
                <a:gd name="T7" fmla="*/ 0 h 1126"/>
                <a:gd name="T8" fmla="*/ 282 w 1125"/>
                <a:gd name="T9" fmla="*/ 76 h 1126"/>
                <a:gd name="T10" fmla="*/ 76 w 1125"/>
                <a:gd name="T11" fmla="*/ 281 h 1126"/>
                <a:gd name="T12" fmla="*/ 0 w 1125"/>
                <a:gd name="T13" fmla="*/ 563 h 1126"/>
                <a:gd name="T14" fmla="*/ 76 w 1125"/>
                <a:gd name="T15" fmla="*/ 845 h 1126"/>
                <a:gd name="T16" fmla="*/ 282 w 1125"/>
                <a:gd name="T17" fmla="*/ 1051 h 1126"/>
                <a:gd name="T18" fmla="*/ 562 w 1125"/>
                <a:gd name="T19" fmla="*/ 1126 h 1126"/>
                <a:gd name="T20" fmla="*/ 843 w 1125"/>
                <a:gd name="T21" fmla="*/ 1051 h 1126"/>
                <a:gd name="T22" fmla="*/ 1049 w 1125"/>
                <a:gd name="T23" fmla="*/ 845 h 1126"/>
                <a:gd name="T24" fmla="*/ 1125 w 1125"/>
                <a:gd name="T25" fmla="*/ 56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5" h="1126">
                  <a:moveTo>
                    <a:pt x="1125" y="563"/>
                  </a:moveTo>
                  <a:lnTo>
                    <a:pt x="1049" y="281"/>
                  </a:lnTo>
                  <a:lnTo>
                    <a:pt x="843" y="76"/>
                  </a:lnTo>
                  <a:lnTo>
                    <a:pt x="562" y="0"/>
                  </a:lnTo>
                  <a:lnTo>
                    <a:pt x="282" y="76"/>
                  </a:lnTo>
                  <a:lnTo>
                    <a:pt x="76" y="281"/>
                  </a:lnTo>
                  <a:lnTo>
                    <a:pt x="0" y="563"/>
                  </a:lnTo>
                  <a:lnTo>
                    <a:pt x="76" y="845"/>
                  </a:lnTo>
                  <a:lnTo>
                    <a:pt x="282" y="1051"/>
                  </a:lnTo>
                  <a:lnTo>
                    <a:pt x="562" y="1126"/>
                  </a:lnTo>
                  <a:lnTo>
                    <a:pt x="843" y="1051"/>
                  </a:lnTo>
                  <a:lnTo>
                    <a:pt x="1049" y="845"/>
                  </a:lnTo>
                  <a:lnTo>
                    <a:pt x="1125"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0" name="Freeform 10"/>
            <p:cNvSpPr>
              <a:spLocks/>
            </p:cNvSpPr>
            <p:nvPr/>
          </p:nvSpPr>
          <p:spPr bwMode="auto">
            <a:xfrm>
              <a:off x="1187" y="2803"/>
              <a:ext cx="140" cy="141"/>
            </a:xfrm>
            <a:custGeom>
              <a:avLst/>
              <a:gdLst>
                <a:gd name="T0" fmla="*/ 1125 w 1125"/>
                <a:gd name="T1" fmla="*/ 562 h 1125"/>
                <a:gd name="T2" fmla="*/ 1049 w 1125"/>
                <a:gd name="T3" fmla="*/ 281 h 1125"/>
                <a:gd name="T4" fmla="*/ 843 w 1125"/>
                <a:gd name="T5" fmla="*/ 75 h 1125"/>
                <a:gd name="T6" fmla="*/ 563 w 1125"/>
                <a:gd name="T7" fmla="*/ 0 h 1125"/>
                <a:gd name="T8" fmla="*/ 281 w 1125"/>
                <a:gd name="T9" fmla="*/ 75 h 1125"/>
                <a:gd name="T10" fmla="*/ 75 w 1125"/>
                <a:gd name="T11" fmla="*/ 281 h 1125"/>
                <a:gd name="T12" fmla="*/ 0 w 1125"/>
                <a:gd name="T13" fmla="*/ 562 h 1125"/>
                <a:gd name="T14" fmla="*/ 75 w 1125"/>
                <a:gd name="T15" fmla="*/ 844 h 1125"/>
                <a:gd name="T16" fmla="*/ 281 w 1125"/>
                <a:gd name="T17" fmla="*/ 1050 h 1125"/>
                <a:gd name="T18" fmla="*/ 563 w 1125"/>
                <a:gd name="T19" fmla="*/ 1125 h 1125"/>
                <a:gd name="T20" fmla="*/ 843 w 1125"/>
                <a:gd name="T21" fmla="*/ 1050 h 1125"/>
                <a:gd name="T22" fmla="*/ 1049 w 1125"/>
                <a:gd name="T23" fmla="*/ 844 h 1125"/>
                <a:gd name="T24" fmla="*/ 1125 w 1125"/>
                <a:gd name="T25" fmla="*/ 562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5" h="1125">
                  <a:moveTo>
                    <a:pt x="1125" y="562"/>
                  </a:moveTo>
                  <a:lnTo>
                    <a:pt x="1049" y="281"/>
                  </a:lnTo>
                  <a:lnTo>
                    <a:pt x="843" y="75"/>
                  </a:lnTo>
                  <a:lnTo>
                    <a:pt x="563" y="0"/>
                  </a:lnTo>
                  <a:lnTo>
                    <a:pt x="281" y="75"/>
                  </a:lnTo>
                  <a:lnTo>
                    <a:pt x="75" y="281"/>
                  </a:lnTo>
                  <a:lnTo>
                    <a:pt x="0" y="562"/>
                  </a:lnTo>
                  <a:lnTo>
                    <a:pt x="75" y="844"/>
                  </a:lnTo>
                  <a:lnTo>
                    <a:pt x="281" y="1050"/>
                  </a:lnTo>
                  <a:lnTo>
                    <a:pt x="563" y="1125"/>
                  </a:lnTo>
                  <a:lnTo>
                    <a:pt x="843" y="1050"/>
                  </a:lnTo>
                  <a:lnTo>
                    <a:pt x="1049" y="844"/>
                  </a:lnTo>
                  <a:lnTo>
                    <a:pt x="1125" y="56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1" name="Freeform 11"/>
            <p:cNvSpPr>
              <a:spLocks/>
            </p:cNvSpPr>
            <p:nvPr/>
          </p:nvSpPr>
          <p:spPr bwMode="auto">
            <a:xfrm>
              <a:off x="775" y="2391"/>
              <a:ext cx="141" cy="141"/>
            </a:xfrm>
            <a:custGeom>
              <a:avLst/>
              <a:gdLst>
                <a:gd name="T0" fmla="*/ 1124 w 1124"/>
                <a:gd name="T1" fmla="*/ 563 h 1126"/>
                <a:gd name="T2" fmla="*/ 1049 w 1124"/>
                <a:gd name="T3" fmla="*/ 281 h 1126"/>
                <a:gd name="T4" fmla="*/ 843 w 1124"/>
                <a:gd name="T5" fmla="*/ 76 h 1126"/>
                <a:gd name="T6" fmla="*/ 562 w 1124"/>
                <a:gd name="T7" fmla="*/ 0 h 1126"/>
                <a:gd name="T8" fmla="*/ 281 w 1124"/>
                <a:gd name="T9" fmla="*/ 76 h 1126"/>
                <a:gd name="T10" fmla="*/ 75 w 1124"/>
                <a:gd name="T11" fmla="*/ 281 h 1126"/>
                <a:gd name="T12" fmla="*/ 0 w 1124"/>
                <a:gd name="T13" fmla="*/ 563 h 1126"/>
                <a:gd name="T14" fmla="*/ 75 w 1124"/>
                <a:gd name="T15" fmla="*/ 845 h 1126"/>
                <a:gd name="T16" fmla="*/ 281 w 1124"/>
                <a:gd name="T17" fmla="*/ 1051 h 1126"/>
                <a:gd name="T18" fmla="*/ 562 w 1124"/>
                <a:gd name="T19" fmla="*/ 1126 h 1126"/>
                <a:gd name="T20" fmla="*/ 843 w 1124"/>
                <a:gd name="T21" fmla="*/ 1051 h 1126"/>
                <a:gd name="T22" fmla="*/ 1049 w 1124"/>
                <a:gd name="T23" fmla="*/ 845 h 1126"/>
                <a:gd name="T24" fmla="*/ 1124 w 1124"/>
                <a:gd name="T25" fmla="*/ 56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4" h="1126">
                  <a:moveTo>
                    <a:pt x="1124" y="563"/>
                  </a:moveTo>
                  <a:lnTo>
                    <a:pt x="1049" y="281"/>
                  </a:lnTo>
                  <a:lnTo>
                    <a:pt x="843" y="76"/>
                  </a:lnTo>
                  <a:lnTo>
                    <a:pt x="562" y="0"/>
                  </a:lnTo>
                  <a:lnTo>
                    <a:pt x="281" y="76"/>
                  </a:lnTo>
                  <a:lnTo>
                    <a:pt x="75" y="281"/>
                  </a:lnTo>
                  <a:lnTo>
                    <a:pt x="0" y="563"/>
                  </a:lnTo>
                  <a:lnTo>
                    <a:pt x="75" y="845"/>
                  </a:lnTo>
                  <a:lnTo>
                    <a:pt x="281" y="1051"/>
                  </a:lnTo>
                  <a:lnTo>
                    <a:pt x="562" y="1126"/>
                  </a:lnTo>
                  <a:lnTo>
                    <a:pt x="843" y="1051"/>
                  </a:lnTo>
                  <a:lnTo>
                    <a:pt x="1049" y="845"/>
                  </a:lnTo>
                  <a:lnTo>
                    <a:pt x="1124"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2" name="Line 12"/>
            <p:cNvSpPr>
              <a:spLocks noChangeShapeType="1"/>
            </p:cNvSpPr>
            <p:nvPr/>
          </p:nvSpPr>
          <p:spPr bwMode="auto">
            <a:xfrm>
              <a:off x="971" y="3328"/>
              <a:ext cx="57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33" name="Line 13"/>
            <p:cNvSpPr>
              <a:spLocks noChangeShapeType="1"/>
            </p:cNvSpPr>
            <p:nvPr/>
          </p:nvSpPr>
          <p:spPr bwMode="auto">
            <a:xfrm>
              <a:off x="718" y="3866"/>
              <a:ext cx="10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34" name="Freeform 14"/>
            <p:cNvSpPr>
              <a:spLocks/>
            </p:cNvSpPr>
            <p:nvPr/>
          </p:nvSpPr>
          <p:spPr bwMode="auto">
            <a:xfrm>
              <a:off x="1614" y="2255"/>
              <a:ext cx="55" cy="206"/>
            </a:xfrm>
            <a:custGeom>
              <a:avLst/>
              <a:gdLst>
                <a:gd name="T0" fmla="*/ 441 w 441"/>
                <a:gd name="T1" fmla="*/ 1649 h 1649"/>
                <a:gd name="T2" fmla="*/ 329 w 441"/>
                <a:gd name="T3" fmla="*/ 796 h 1649"/>
                <a:gd name="T4" fmla="*/ 0 w 441"/>
                <a:gd name="T5" fmla="*/ 0 h 1649"/>
              </a:gdLst>
              <a:ahLst/>
              <a:cxnLst>
                <a:cxn ang="0">
                  <a:pos x="T0" y="T1"/>
                </a:cxn>
                <a:cxn ang="0">
                  <a:pos x="T2" y="T3"/>
                </a:cxn>
                <a:cxn ang="0">
                  <a:pos x="T4" y="T5"/>
                </a:cxn>
              </a:cxnLst>
              <a:rect l="0" t="0" r="r" b="b"/>
              <a:pathLst>
                <a:path w="441" h="1649">
                  <a:moveTo>
                    <a:pt x="441" y="1649"/>
                  </a:moveTo>
                  <a:lnTo>
                    <a:pt x="329" y="79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5" name="Line 15"/>
            <p:cNvSpPr>
              <a:spLocks noChangeShapeType="1"/>
            </p:cNvSpPr>
            <p:nvPr/>
          </p:nvSpPr>
          <p:spPr bwMode="auto">
            <a:xfrm flipH="1" flipV="1">
              <a:off x="1570" y="2198"/>
              <a:ext cx="22" cy="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36" name="Freeform 16"/>
            <p:cNvSpPr>
              <a:spLocks/>
            </p:cNvSpPr>
            <p:nvPr/>
          </p:nvSpPr>
          <p:spPr bwMode="auto">
            <a:xfrm>
              <a:off x="1364" y="2063"/>
              <a:ext cx="184" cy="107"/>
            </a:xfrm>
            <a:custGeom>
              <a:avLst/>
              <a:gdLst>
                <a:gd name="T0" fmla="*/ 1476 w 1476"/>
                <a:gd name="T1" fmla="*/ 853 h 853"/>
                <a:gd name="T2" fmla="*/ 793 w 1476"/>
                <a:gd name="T3" fmla="*/ 330 h 853"/>
                <a:gd name="T4" fmla="*/ 0 w 1476"/>
                <a:gd name="T5" fmla="*/ 0 h 853"/>
              </a:gdLst>
              <a:ahLst/>
              <a:cxnLst>
                <a:cxn ang="0">
                  <a:pos x="T0" y="T1"/>
                </a:cxn>
                <a:cxn ang="0">
                  <a:pos x="T2" y="T3"/>
                </a:cxn>
                <a:cxn ang="0">
                  <a:pos x="T4" y="T5"/>
                </a:cxn>
              </a:cxnLst>
              <a:rect l="0" t="0" r="r" b="b"/>
              <a:pathLst>
                <a:path w="1476" h="853">
                  <a:moveTo>
                    <a:pt x="1476" y="853"/>
                  </a:moveTo>
                  <a:lnTo>
                    <a:pt x="793" y="33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7" name="Line 17"/>
            <p:cNvSpPr>
              <a:spLocks noChangeShapeType="1"/>
            </p:cNvSpPr>
            <p:nvPr/>
          </p:nvSpPr>
          <p:spPr bwMode="auto">
            <a:xfrm flipH="1" flipV="1">
              <a:off x="1293" y="2054"/>
              <a:ext cx="35"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38" name="Freeform 18"/>
            <p:cNvSpPr>
              <a:spLocks/>
            </p:cNvSpPr>
            <p:nvPr/>
          </p:nvSpPr>
          <p:spPr bwMode="auto">
            <a:xfrm>
              <a:off x="1051" y="2049"/>
              <a:ext cx="206" cy="55"/>
            </a:xfrm>
            <a:custGeom>
              <a:avLst/>
              <a:gdLst>
                <a:gd name="T0" fmla="*/ 1647 w 1647"/>
                <a:gd name="T1" fmla="*/ 0 h 442"/>
                <a:gd name="T2" fmla="*/ 794 w 1647"/>
                <a:gd name="T3" fmla="*/ 112 h 442"/>
                <a:gd name="T4" fmla="*/ 0 w 1647"/>
                <a:gd name="T5" fmla="*/ 442 h 442"/>
              </a:gdLst>
              <a:ahLst/>
              <a:cxnLst>
                <a:cxn ang="0">
                  <a:pos x="T0" y="T1"/>
                </a:cxn>
                <a:cxn ang="0">
                  <a:pos x="T2" y="T3"/>
                </a:cxn>
                <a:cxn ang="0">
                  <a:pos x="T4" y="T5"/>
                </a:cxn>
              </a:cxnLst>
              <a:rect l="0" t="0" r="r" b="b"/>
              <a:pathLst>
                <a:path w="1647" h="442">
                  <a:moveTo>
                    <a:pt x="1647" y="0"/>
                  </a:moveTo>
                  <a:lnTo>
                    <a:pt x="794" y="112"/>
                  </a:lnTo>
                  <a:lnTo>
                    <a:pt x="0" y="44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39" name="Line 19"/>
            <p:cNvSpPr>
              <a:spLocks noChangeShapeType="1"/>
            </p:cNvSpPr>
            <p:nvPr/>
          </p:nvSpPr>
          <p:spPr bwMode="auto">
            <a:xfrm flipH="1">
              <a:off x="995" y="2126"/>
              <a:ext cx="28"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40" name="Freeform 20"/>
            <p:cNvSpPr>
              <a:spLocks/>
            </p:cNvSpPr>
            <p:nvPr/>
          </p:nvSpPr>
          <p:spPr bwMode="auto">
            <a:xfrm>
              <a:off x="859" y="2170"/>
              <a:ext cx="107" cy="184"/>
            </a:xfrm>
            <a:custGeom>
              <a:avLst/>
              <a:gdLst>
                <a:gd name="T0" fmla="*/ 852 w 852"/>
                <a:gd name="T1" fmla="*/ 0 h 1479"/>
                <a:gd name="T2" fmla="*/ 329 w 852"/>
                <a:gd name="T3" fmla="*/ 683 h 1479"/>
                <a:gd name="T4" fmla="*/ 0 w 852"/>
                <a:gd name="T5" fmla="*/ 1479 h 1479"/>
              </a:gdLst>
              <a:ahLst/>
              <a:cxnLst>
                <a:cxn ang="0">
                  <a:pos x="T0" y="T1"/>
                </a:cxn>
                <a:cxn ang="0">
                  <a:pos x="T2" y="T3"/>
                </a:cxn>
                <a:cxn ang="0">
                  <a:pos x="T4" y="T5"/>
                </a:cxn>
              </a:cxnLst>
              <a:rect l="0" t="0" r="r" b="b"/>
              <a:pathLst>
                <a:path w="852" h="1479">
                  <a:moveTo>
                    <a:pt x="852" y="0"/>
                  </a:moveTo>
                  <a:lnTo>
                    <a:pt x="329" y="683"/>
                  </a:lnTo>
                  <a:lnTo>
                    <a:pt x="0" y="147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41" name="Line 21"/>
            <p:cNvSpPr>
              <a:spLocks noChangeShapeType="1"/>
            </p:cNvSpPr>
            <p:nvPr/>
          </p:nvSpPr>
          <p:spPr bwMode="auto">
            <a:xfrm flipH="1">
              <a:off x="850" y="2390"/>
              <a:ext cx="5"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42" name="Freeform 22"/>
            <p:cNvSpPr>
              <a:spLocks/>
            </p:cNvSpPr>
            <p:nvPr/>
          </p:nvSpPr>
          <p:spPr bwMode="auto">
            <a:xfrm>
              <a:off x="845" y="2461"/>
              <a:ext cx="56" cy="206"/>
            </a:xfrm>
            <a:custGeom>
              <a:avLst/>
              <a:gdLst>
                <a:gd name="T0" fmla="*/ 0 w 441"/>
                <a:gd name="T1" fmla="*/ 0 h 1649"/>
                <a:gd name="T2" fmla="*/ 112 w 441"/>
                <a:gd name="T3" fmla="*/ 853 h 1649"/>
                <a:gd name="T4" fmla="*/ 441 w 441"/>
                <a:gd name="T5" fmla="*/ 1649 h 1649"/>
              </a:gdLst>
              <a:ahLst/>
              <a:cxnLst>
                <a:cxn ang="0">
                  <a:pos x="T0" y="T1"/>
                </a:cxn>
                <a:cxn ang="0">
                  <a:pos x="T2" y="T3"/>
                </a:cxn>
                <a:cxn ang="0">
                  <a:pos x="T4" y="T5"/>
                </a:cxn>
              </a:cxnLst>
              <a:rect l="0" t="0" r="r" b="b"/>
              <a:pathLst>
                <a:path w="441" h="1649">
                  <a:moveTo>
                    <a:pt x="0" y="0"/>
                  </a:moveTo>
                  <a:lnTo>
                    <a:pt x="112" y="853"/>
                  </a:lnTo>
                  <a:lnTo>
                    <a:pt x="441" y="164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43" name="Line 23"/>
            <p:cNvSpPr>
              <a:spLocks noChangeShapeType="1"/>
            </p:cNvSpPr>
            <p:nvPr/>
          </p:nvSpPr>
          <p:spPr bwMode="auto">
            <a:xfrm>
              <a:off x="922" y="2696"/>
              <a:ext cx="22"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44" name="Freeform 24"/>
            <p:cNvSpPr>
              <a:spLocks/>
            </p:cNvSpPr>
            <p:nvPr/>
          </p:nvSpPr>
          <p:spPr bwMode="auto">
            <a:xfrm>
              <a:off x="966" y="2753"/>
              <a:ext cx="185" cy="106"/>
            </a:xfrm>
            <a:custGeom>
              <a:avLst/>
              <a:gdLst>
                <a:gd name="T0" fmla="*/ 0 w 1477"/>
                <a:gd name="T1" fmla="*/ 0 h 853"/>
                <a:gd name="T2" fmla="*/ 683 w 1477"/>
                <a:gd name="T3" fmla="*/ 524 h 853"/>
                <a:gd name="T4" fmla="*/ 1477 w 1477"/>
                <a:gd name="T5" fmla="*/ 853 h 853"/>
              </a:gdLst>
              <a:ahLst/>
              <a:cxnLst>
                <a:cxn ang="0">
                  <a:pos x="T0" y="T1"/>
                </a:cxn>
                <a:cxn ang="0">
                  <a:pos x="T2" y="T3"/>
                </a:cxn>
                <a:cxn ang="0">
                  <a:pos x="T4" y="T5"/>
                </a:cxn>
              </a:cxnLst>
              <a:rect l="0" t="0" r="r" b="b"/>
              <a:pathLst>
                <a:path w="1477" h="853">
                  <a:moveTo>
                    <a:pt x="0" y="0"/>
                  </a:moveTo>
                  <a:lnTo>
                    <a:pt x="683" y="524"/>
                  </a:lnTo>
                  <a:lnTo>
                    <a:pt x="1477" y="8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45" name="Line 25"/>
            <p:cNvSpPr>
              <a:spLocks noChangeShapeType="1"/>
            </p:cNvSpPr>
            <p:nvPr/>
          </p:nvSpPr>
          <p:spPr bwMode="auto">
            <a:xfrm>
              <a:off x="1186" y="2864"/>
              <a:ext cx="36"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46" name="Freeform 26"/>
            <p:cNvSpPr>
              <a:spLocks/>
            </p:cNvSpPr>
            <p:nvPr/>
          </p:nvSpPr>
          <p:spPr bwMode="auto">
            <a:xfrm>
              <a:off x="1257" y="2818"/>
              <a:ext cx="206" cy="55"/>
            </a:xfrm>
            <a:custGeom>
              <a:avLst/>
              <a:gdLst>
                <a:gd name="T0" fmla="*/ 0 w 1645"/>
                <a:gd name="T1" fmla="*/ 441 h 441"/>
                <a:gd name="T2" fmla="*/ 852 w 1645"/>
                <a:gd name="T3" fmla="*/ 329 h 441"/>
                <a:gd name="T4" fmla="*/ 1645 w 1645"/>
                <a:gd name="T5" fmla="*/ 0 h 441"/>
              </a:gdLst>
              <a:ahLst/>
              <a:cxnLst>
                <a:cxn ang="0">
                  <a:pos x="T0" y="T1"/>
                </a:cxn>
                <a:cxn ang="0">
                  <a:pos x="T2" y="T3"/>
                </a:cxn>
                <a:cxn ang="0">
                  <a:pos x="T4" y="T5"/>
                </a:cxn>
              </a:cxnLst>
              <a:rect l="0" t="0" r="r" b="b"/>
              <a:pathLst>
                <a:path w="1645" h="441">
                  <a:moveTo>
                    <a:pt x="0" y="441"/>
                  </a:moveTo>
                  <a:lnTo>
                    <a:pt x="852" y="329"/>
                  </a:lnTo>
                  <a:lnTo>
                    <a:pt x="164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47" name="Line 27"/>
            <p:cNvSpPr>
              <a:spLocks noChangeShapeType="1"/>
            </p:cNvSpPr>
            <p:nvPr/>
          </p:nvSpPr>
          <p:spPr bwMode="auto">
            <a:xfrm flipV="1">
              <a:off x="1491" y="2774"/>
              <a:ext cx="29"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48" name="Freeform 28"/>
            <p:cNvSpPr>
              <a:spLocks/>
            </p:cNvSpPr>
            <p:nvPr/>
          </p:nvSpPr>
          <p:spPr bwMode="auto">
            <a:xfrm>
              <a:off x="1548" y="2568"/>
              <a:ext cx="107" cy="185"/>
            </a:xfrm>
            <a:custGeom>
              <a:avLst/>
              <a:gdLst>
                <a:gd name="T0" fmla="*/ 0 w 852"/>
                <a:gd name="T1" fmla="*/ 1479 h 1479"/>
                <a:gd name="T2" fmla="*/ 523 w 852"/>
                <a:gd name="T3" fmla="*/ 796 h 1479"/>
                <a:gd name="T4" fmla="*/ 852 w 852"/>
                <a:gd name="T5" fmla="*/ 0 h 1479"/>
              </a:gdLst>
              <a:ahLst/>
              <a:cxnLst>
                <a:cxn ang="0">
                  <a:pos x="T0" y="T1"/>
                </a:cxn>
                <a:cxn ang="0">
                  <a:pos x="T2" y="T3"/>
                </a:cxn>
                <a:cxn ang="0">
                  <a:pos x="T4" y="T5"/>
                </a:cxn>
              </a:cxnLst>
              <a:rect l="0" t="0" r="r" b="b"/>
              <a:pathLst>
                <a:path w="852" h="1479">
                  <a:moveTo>
                    <a:pt x="0" y="1479"/>
                  </a:moveTo>
                  <a:lnTo>
                    <a:pt x="523" y="796"/>
                  </a:lnTo>
                  <a:lnTo>
                    <a:pt x="85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49" name="Line 29"/>
            <p:cNvSpPr>
              <a:spLocks noChangeShapeType="1"/>
            </p:cNvSpPr>
            <p:nvPr/>
          </p:nvSpPr>
          <p:spPr bwMode="auto">
            <a:xfrm flipV="1">
              <a:off x="1659" y="2497"/>
              <a:ext cx="5" cy="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0" name="Line 30"/>
            <p:cNvSpPr>
              <a:spLocks noChangeShapeType="1"/>
            </p:cNvSpPr>
            <p:nvPr/>
          </p:nvSpPr>
          <p:spPr bwMode="auto">
            <a:xfrm>
              <a:off x="1669" y="246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1" name="Line 31"/>
            <p:cNvSpPr>
              <a:spLocks noChangeShapeType="1"/>
            </p:cNvSpPr>
            <p:nvPr/>
          </p:nvSpPr>
          <p:spPr bwMode="auto">
            <a:xfrm>
              <a:off x="845" y="3670"/>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2" name="Line 32"/>
            <p:cNvSpPr>
              <a:spLocks noChangeShapeType="1"/>
            </p:cNvSpPr>
            <p:nvPr/>
          </p:nvSpPr>
          <p:spPr bwMode="auto">
            <a:xfrm>
              <a:off x="845" y="3801"/>
              <a:ext cx="1"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3" name="Line 33"/>
            <p:cNvSpPr>
              <a:spLocks noChangeShapeType="1"/>
            </p:cNvSpPr>
            <p:nvPr/>
          </p:nvSpPr>
          <p:spPr bwMode="auto">
            <a:xfrm>
              <a:off x="845" y="3852"/>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4" name="Line 34"/>
            <p:cNvSpPr>
              <a:spLocks noChangeShapeType="1"/>
            </p:cNvSpPr>
            <p:nvPr/>
          </p:nvSpPr>
          <p:spPr bwMode="auto">
            <a:xfrm>
              <a:off x="1669" y="3670"/>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5" name="Line 35"/>
            <p:cNvSpPr>
              <a:spLocks noChangeShapeType="1"/>
            </p:cNvSpPr>
            <p:nvPr/>
          </p:nvSpPr>
          <p:spPr bwMode="auto">
            <a:xfrm>
              <a:off x="1669" y="3801"/>
              <a:ext cx="1"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6" name="Line 36"/>
            <p:cNvSpPr>
              <a:spLocks noChangeShapeType="1"/>
            </p:cNvSpPr>
            <p:nvPr/>
          </p:nvSpPr>
          <p:spPr bwMode="auto">
            <a:xfrm>
              <a:off x="1669" y="3852"/>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7" name="Line 37"/>
            <p:cNvSpPr>
              <a:spLocks noChangeShapeType="1"/>
            </p:cNvSpPr>
            <p:nvPr/>
          </p:nvSpPr>
          <p:spPr bwMode="auto">
            <a:xfrm>
              <a:off x="607" y="2461"/>
              <a:ext cx="49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8" name="Line 38"/>
            <p:cNvSpPr>
              <a:spLocks noChangeShapeType="1"/>
            </p:cNvSpPr>
            <p:nvPr/>
          </p:nvSpPr>
          <p:spPr bwMode="auto">
            <a:xfrm>
              <a:off x="1206" y="2461"/>
              <a:ext cx="1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59" name="Line 39"/>
            <p:cNvSpPr>
              <a:spLocks noChangeShapeType="1"/>
            </p:cNvSpPr>
            <p:nvPr/>
          </p:nvSpPr>
          <p:spPr bwMode="auto">
            <a:xfrm>
              <a:off x="1410" y="2461"/>
              <a:ext cx="49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0" name="Line 40"/>
            <p:cNvSpPr>
              <a:spLocks noChangeShapeType="1"/>
            </p:cNvSpPr>
            <p:nvPr/>
          </p:nvSpPr>
          <p:spPr bwMode="auto">
            <a:xfrm>
              <a:off x="1257" y="1810"/>
              <a:ext cx="1" cy="4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1" name="Line 41"/>
            <p:cNvSpPr>
              <a:spLocks noChangeShapeType="1"/>
            </p:cNvSpPr>
            <p:nvPr/>
          </p:nvSpPr>
          <p:spPr bwMode="auto">
            <a:xfrm>
              <a:off x="1257" y="2410"/>
              <a:ext cx="1" cy="1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2" name="Line 42"/>
            <p:cNvSpPr>
              <a:spLocks noChangeShapeType="1"/>
            </p:cNvSpPr>
            <p:nvPr/>
          </p:nvSpPr>
          <p:spPr bwMode="auto">
            <a:xfrm>
              <a:off x="1257" y="2614"/>
              <a:ext cx="1" cy="4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3" name="Line 43"/>
            <p:cNvSpPr>
              <a:spLocks noChangeShapeType="1"/>
            </p:cNvSpPr>
            <p:nvPr/>
          </p:nvSpPr>
          <p:spPr bwMode="auto">
            <a:xfrm>
              <a:off x="1257" y="3230"/>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4" name="Line 44"/>
            <p:cNvSpPr>
              <a:spLocks noChangeShapeType="1"/>
            </p:cNvSpPr>
            <p:nvPr/>
          </p:nvSpPr>
          <p:spPr bwMode="auto">
            <a:xfrm>
              <a:off x="1257" y="3570"/>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5" name="Line 45"/>
            <p:cNvSpPr>
              <a:spLocks noChangeShapeType="1"/>
            </p:cNvSpPr>
            <p:nvPr/>
          </p:nvSpPr>
          <p:spPr bwMode="auto">
            <a:xfrm>
              <a:off x="1257" y="3706"/>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66" name="Freeform 46"/>
            <p:cNvSpPr>
              <a:spLocks/>
            </p:cNvSpPr>
            <p:nvPr/>
          </p:nvSpPr>
          <p:spPr bwMode="auto">
            <a:xfrm>
              <a:off x="1463" y="2392"/>
              <a:ext cx="11" cy="69"/>
            </a:xfrm>
            <a:custGeom>
              <a:avLst/>
              <a:gdLst>
                <a:gd name="T0" fmla="*/ 91 w 91"/>
                <a:gd name="T1" fmla="*/ 549 h 549"/>
                <a:gd name="T2" fmla="*/ 7 w 91"/>
                <a:gd name="T3" fmla="*/ 11 h 549"/>
                <a:gd name="T4" fmla="*/ 0 w 91"/>
                <a:gd name="T5" fmla="*/ 0 h 549"/>
              </a:gdLst>
              <a:ahLst/>
              <a:cxnLst>
                <a:cxn ang="0">
                  <a:pos x="T0" y="T1"/>
                </a:cxn>
                <a:cxn ang="0">
                  <a:pos x="T2" y="T3"/>
                </a:cxn>
                <a:cxn ang="0">
                  <a:pos x="T4" y="T5"/>
                </a:cxn>
              </a:cxnLst>
              <a:rect l="0" t="0" r="r" b="b"/>
              <a:pathLst>
                <a:path w="91" h="549">
                  <a:moveTo>
                    <a:pt x="91" y="549"/>
                  </a:moveTo>
                  <a:lnTo>
                    <a:pt x="7" y="11"/>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67" name="Freeform 47"/>
            <p:cNvSpPr>
              <a:spLocks/>
            </p:cNvSpPr>
            <p:nvPr/>
          </p:nvSpPr>
          <p:spPr bwMode="auto">
            <a:xfrm>
              <a:off x="1406" y="2306"/>
              <a:ext cx="41" cy="55"/>
            </a:xfrm>
            <a:custGeom>
              <a:avLst/>
              <a:gdLst>
                <a:gd name="T0" fmla="*/ 330 w 330"/>
                <a:gd name="T1" fmla="*/ 440 h 440"/>
                <a:gd name="T2" fmla="*/ 217 w 330"/>
                <a:gd name="T3" fmla="*/ 216 h 440"/>
                <a:gd name="T4" fmla="*/ 0 w 330"/>
                <a:gd name="T5" fmla="*/ 0 h 440"/>
              </a:gdLst>
              <a:ahLst/>
              <a:cxnLst>
                <a:cxn ang="0">
                  <a:pos x="T0" y="T1"/>
                </a:cxn>
                <a:cxn ang="0">
                  <a:pos x="T2" y="T3"/>
                </a:cxn>
                <a:cxn ang="0">
                  <a:pos x="T4" y="T5"/>
                </a:cxn>
              </a:cxnLst>
              <a:rect l="0" t="0" r="r" b="b"/>
              <a:pathLst>
                <a:path w="330" h="440">
                  <a:moveTo>
                    <a:pt x="330" y="440"/>
                  </a:moveTo>
                  <a:lnTo>
                    <a:pt x="217" y="21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68" name="Freeform 48"/>
            <p:cNvSpPr>
              <a:spLocks/>
            </p:cNvSpPr>
            <p:nvPr/>
          </p:nvSpPr>
          <p:spPr bwMode="auto">
            <a:xfrm>
              <a:off x="1317" y="2253"/>
              <a:ext cx="63" cy="30"/>
            </a:xfrm>
            <a:custGeom>
              <a:avLst/>
              <a:gdLst>
                <a:gd name="T0" fmla="*/ 502 w 502"/>
                <a:gd name="T1" fmla="*/ 237 h 237"/>
                <a:gd name="T2" fmla="*/ 55 w 502"/>
                <a:gd name="T3" fmla="*/ 9 h 237"/>
                <a:gd name="T4" fmla="*/ 0 w 502"/>
                <a:gd name="T5" fmla="*/ 0 h 237"/>
              </a:gdLst>
              <a:ahLst/>
              <a:cxnLst>
                <a:cxn ang="0">
                  <a:pos x="T0" y="T1"/>
                </a:cxn>
                <a:cxn ang="0">
                  <a:pos x="T2" y="T3"/>
                </a:cxn>
                <a:cxn ang="0">
                  <a:pos x="T4" y="T5"/>
                </a:cxn>
              </a:cxnLst>
              <a:rect l="0" t="0" r="r" b="b"/>
              <a:pathLst>
                <a:path w="502" h="237">
                  <a:moveTo>
                    <a:pt x="502" y="237"/>
                  </a:moveTo>
                  <a:lnTo>
                    <a:pt x="55" y="9"/>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69" name="Freeform 49"/>
            <p:cNvSpPr>
              <a:spLocks/>
            </p:cNvSpPr>
            <p:nvPr/>
          </p:nvSpPr>
          <p:spPr bwMode="auto">
            <a:xfrm>
              <a:off x="1214" y="2244"/>
              <a:ext cx="69" cy="7"/>
            </a:xfrm>
            <a:custGeom>
              <a:avLst/>
              <a:gdLst>
                <a:gd name="T0" fmla="*/ 550 w 550"/>
                <a:gd name="T1" fmla="*/ 33 h 55"/>
                <a:gd name="T2" fmla="*/ 345 w 550"/>
                <a:gd name="T3" fmla="*/ 0 h 55"/>
                <a:gd name="T4" fmla="*/ 0 w 550"/>
                <a:gd name="T5" fmla="*/ 55 h 55"/>
              </a:gdLst>
              <a:ahLst/>
              <a:cxnLst>
                <a:cxn ang="0">
                  <a:pos x="T0" y="T1"/>
                </a:cxn>
                <a:cxn ang="0">
                  <a:pos x="T2" y="T3"/>
                </a:cxn>
                <a:cxn ang="0">
                  <a:pos x="T4" y="T5"/>
                </a:cxn>
              </a:cxnLst>
              <a:rect l="0" t="0" r="r" b="b"/>
              <a:pathLst>
                <a:path w="550" h="55">
                  <a:moveTo>
                    <a:pt x="550" y="33"/>
                  </a:moveTo>
                  <a:lnTo>
                    <a:pt x="345" y="0"/>
                  </a:lnTo>
                  <a:lnTo>
                    <a:pt x="0" y="5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0" name="Freeform 50"/>
            <p:cNvSpPr>
              <a:spLocks/>
            </p:cNvSpPr>
            <p:nvPr/>
          </p:nvSpPr>
          <p:spPr bwMode="auto">
            <a:xfrm>
              <a:off x="1121" y="2259"/>
              <a:ext cx="60" cy="35"/>
            </a:xfrm>
            <a:custGeom>
              <a:avLst/>
              <a:gdLst>
                <a:gd name="T0" fmla="*/ 479 w 479"/>
                <a:gd name="T1" fmla="*/ 0 h 277"/>
                <a:gd name="T2" fmla="*/ 70 w 479"/>
                <a:gd name="T3" fmla="*/ 208 h 277"/>
                <a:gd name="T4" fmla="*/ 0 w 479"/>
                <a:gd name="T5" fmla="*/ 277 h 277"/>
              </a:gdLst>
              <a:ahLst/>
              <a:cxnLst>
                <a:cxn ang="0">
                  <a:pos x="T0" y="T1"/>
                </a:cxn>
                <a:cxn ang="0">
                  <a:pos x="T2" y="T3"/>
                </a:cxn>
                <a:cxn ang="0">
                  <a:pos x="T4" y="T5"/>
                </a:cxn>
              </a:cxnLst>
              <a:rect l="0" t="0" r="r" b="b"/>
              <a:pathLst>
                <a:path w="479" h="277">
                  <a:moveTo>
                    <a:pt x="479" y="0"/>
                  </a:moveTo>
                  <a:lnTo>
                    <a:pt x="70" y="208"/>
                  </a:lnTo>
                  <a:lnTo>
                    <a:pt x="0" y="2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1" name="Freeform 51"/>
            <p:cNvSpPr>
              <a:spLocks/>
            </p:cNvSpPr>
            <p:nvPr/>
          </p:nvSpPr>
          <p:spPr bwMode="auto">
            <a:xfrm>
              <a:off x="1059" y="2319"/>
              <a:ext cx="37" cy="58"/>
            </a:xfrm>
            <a:custGeom>
              <a:avLst/>
              <a:gdLst>
                <a:gd name="T0" fmla="*/ 294 w 294"/>
                <a:gd name="T1" fmla="*/ 0 h 466"/>
                <a:gd name="T2" fmla="*/ 177 w 294"/>
                <a:gd name="T3" fmla="*/ 118 h 466"/>
                <a:gd name="T4" fmla="*/ 0 w 294"/>
                <a:gd name="T5" fmla="*/ 466 h 466"/>
              </a:gdLst>
              <a:ahLst/>
              <a:cxnLst>
                <a:cxn ang="0">
                  <a:pos x="T0" y="T1"/>
                </a:cxn>
                <a:cxn ang="0">
                  <a:pos x="T2" y="T3"/>
                </a:cxn>
                <a:cxn ang="0">
                  <a:pos x="T4" y="T5"/>
                </a:cxn>
              </a:cxnLst>
              <a:rect l="0" t="0" r="r" b="b"/>
              <a:pathLst>
                <a:path w="294" h="466">
                  <a:moveTo>
                    <a:pt x="294" y="0"/>
                  </a:moveTo>
                  <a:lnTo>
                    <a:pt x="177" y="118"/>
                  </a:lnTo>
                  <a:lnTo>
                    <a:pt x="0" y="4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2" name="Freeform 52"/>
            <p:cNvSpPr>
              <a:spLocks/>
            </p:cNvSpPr>
            <p:nvPr/>
          </p:nvSpPr>
          <p:spPr bwMode="auto">
            <a:xfrm>
              <a:off x="1040" y="2410"/>
              <a:ext cx="8" cy="68"/>
            </a:xfrm>
            <a:custGeom>
              <a:avLst/>
              <a:gdLst>
                <a:gd name="T0" fmla="*/ 65 w 65"/>
                <a:gd name="T1" fmla="*/ 0 h 551"/>
                <a:gd name="T2" fmla="*/ 0 w 65"/>
                <a:gd name="T3" fmla="*/ 413 h 551"/>
                <a:gd name="T4" fmla="*/ 21 w 65"/>
                <a:gd name="T5" fmla="*/ 551 h 551"/>
              </a:gdLst>
              <a:ahLst/>
              <a:cxnLst>
                <a:cxn ang="0">
                  <a:pos x="T0" y="T1"/>
                </a:cxn>
                <a:cxn ang="0">
                  <a:pos x="T2" y="T3"/>
                </a:cxn>
                <a:cxn ang="0">
                  <a:pos x="T4" y="T5"/>
                </a:cxn>
              </a:cxnLst>
              <a:rect l="0" t="0" r="r" b="b"/>
              <a:pathLst>
                <a:path w="65" h="551">
                  <a:moveTo>
                    <a:pt x="65" y="0"/>
                  </a:moveTo>
                  <a:lnTo>
                    <a:pt x="0" y="413"/>
                  </a:lnTo>
                  <a:lnTo>
                    <a:pt x="21" y="55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3" name="Freeform 53"/>
            <p:cNvSpPr>
              <a:spLocks/>
            </p:cNvSpPr>
            <p:nvPr/>
          </p:nvSpPr>
          <p:spPr bwMode="auto">
            <a:xfrm>
              <a:off x="1048" y="2513"/>
              <a:ext cx="27" cy="63"/>
            </a:xfrm>
            <a:custGeom>
              <a:avLst/>
              <a:gdLst>
                <a:gd name="T0" fmla="*/ 0 w 216"/>
                <a:gd name="T1" fmla="*/ 0 h 510"/>
                <a:gd name="T2" fmla="*/ 19 w 216"/>
                <a:gd name="T3" fmla="*/ 125 h 510"/>
                <a:gd name="T4" fmla="*/ 216 w 216"/>
                <a:gd name="T5" fmla="*/ 510 h 510"/>
              </a:gdLst>
              <a:ahLst/>
              <a:cxnLst>
                <a:cxn ang="0">
                  <a:pos x="T0" y="T1"/>
                </a:cxn>
                <a:cxn ang="0">
                  <a:pos x="T2" y="T3"/>
                </a:cxn>
                <a:cxn ang="0">
                  <a:pos x="T4" y="T5"/>
                </a:cxn>
              </a:cxnLst>
              <a:rect l="0" t="0" r="r" b="b"/>
              <a:pathLst>
                <a:path w="216" h="510">
                  <a:moveTo>
                    <a:pt x="0" y="0"/>
                  </a:moveTo>
                  <a:lnTo>
                    <a:pt x="19" y="125"/>
                  </a:lnTo>
                  <a:lnTo>
                    <a:pt x="216" y="51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4" name="Freeform 54"/>
            <p:cNvSpPr>
              <a:spLocks/>
            </p:cNvSpPr>
            <p:nvPr/>
          </p:nvSpPr>
          <p:spPr bwMode="auto">
            <a:xfrm>
              <a:off x="1096" y="2604"/>
              <a:ext cx="54" cy="43"/>
            </a:xfrm>
            <a:custGeom>
              <a:avLst/>
              <a:gdLst>
                <a:gd name="T0" fmla="*/ 0 w 428"/>
                <a:gd name="T1" fmla="*/ 0 h 349"/>
                <a:gd name="T2" fmla="*/ 267 w 428"/>
                <a:gd name="T3" fmla="*/ 267 h 349"/>
                <a:gd name="T4" fmla="*/ 428 w 428"/>
                <a:gd name="T5" fmla="*/ 349 h 349"/>
              </a:gdLst>
              <a:ahLst/>
              <a:cxnLst>
                <a:cxn ang="0">
                  <a:pos x="T0" y="T1"/>
                </a:cxn>
                <a:cxn ang="0">
                  <a:pos x="T2" y="T3"/>
                </a:cxn>
                <a:cxn ang="0">
                  <a:pos x="T4" y="T5"/>
                </a:cxn>
              </a:cxnLst>
              <a:rect l="0" t="0" r="r" b="b"/>
              <a:pathLst>
                <a:path w="428" h="349">
                  <a:moveTo>
                    <a:pt x="0" y="0"/>
                  </a:moveTo>
                  <a:lnTo>
                    <a:pt x="267" y="267"/>
                  </a:lnTo>
                  <a:lnTo>
                    <a:pt x="428" y="34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5" name="Freeform 55"/>
            <p:cNvSpPr>
              <a:spLocks/>
            </p:cNvSpPr>
            <p:nvPr/>
          </p:nvSpPr>
          <p:spPr bwMode="auto">
            <a:xfrm>
              <a:off x="1181" y="2663"/>
              <a:ext cx="68" cy="14"/>
            </a:xfrm>
            <a:custGeom>
              <a:avLst/>
              <a:gdLst>
                <a:gd name="T0" fmla="*/ 0 w 542"/>
                <a:gd name="T1" fmla="*/ 0 h 113"/>
                <a:gd name="T2" fmla="*/ 75 w 542"/>
                <a:gd name="T3" fmla="*/ 38 h 113"/>
                <a:gd name="T4" fmla="*/ 542 w 542"/>
                <a:gd name="T5" fmla="*/ 113 h 113"/>
              </a:gdLst>
              <a:ahLst/>
              <a:cxnLst>
                <a:cxn ang="0">
                  <a:pos x="T0" y="T1"/>
                </a:cxn>
                <a:cxn ang="0">
                  <a:pos x="T2" y="T3"/>
                </a:cxn>
                <a:cxn ang="0">
                  <a:pos x="T4" y="T5"/>
                </a:cxn>
              </a:cxnLst>
              <a:rect l="0" t="0" r="r" b="b"/>
              <a:pathLst>
                <a:path w="542" h="113">
                  <a:moveTo>
                    <a:pt x="0" y="0"/>
                  </a:moveTo>
                  <a:lnTo>
                    <a:pt x="75" y="38"/>
                  </a:lnTo>
                  <a:lnTo>
                    <a:pt x="542" y="11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6" name="Freeform 56"/>
            <p:cNvSpPr>
              <a:spLocks/>
            </p:cNvSpPr>
            <p:nvPr/>
          </p:nvSpPr>
          <p:spPr bwMode="auto">
            <a:xfrm>
              <a:off x="1283" y="2655"/>
              <a:ext cx="66" cy="19"/>
            </a:xfrm>
            <a:custGeom>
              <a:avLst/>
              <a:gdLst>
                <a:gd name="T0" fmla="*/ 0 w 530"/>
                <a:gd name="T1" fmla="*/ 154 h 154"/>
                <a:gd name="T2" fmla="*/ 331 w 530"/>
                <a:gd name="T3" fmla="*/ 101 h 154"/>
                <a:gd name="T4" fmla="*/ 530 w 530"/>
                <a:gd name="T5" fmla="*/ 0 h 154"/>
              </a:gdLst>
              <a:ahLst/>
              <a:cxnLst>
                <a:cxn ang="0">
                  <a:pos x="T0" y="T1"/>
                </a:cxn>
                <a:cxn ang="0">
                  <a:pos x="T2" y="T3"/>
                </a:cxn>
                <a:cxn ang="0">
                  <a:pos x="T4" y="T5"/>
                </a:cxn>
              </a:cxnLst>
              <a:rect l="0" t="0" r="r" b="b"/>
              <a:pathLst>
                <a:path w="530" h="154">
                  <a:moveTo>
                    <a:pt x="0" y="154"/>
                  </a:moveTo>
                  <a:lnTo>
                    <a:pt x="331" y="101"/>
                  </a:lnTo>
                  <a:lnTo>
                    <a:pt x="53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7" name="Freeform 57"/>
            <p:cNvSpPr>
              <a:spLocks/>
            </p:cNvSpPr>
            <p:nvPr/>
          </p:nvSpPr>
          <p:spPr bwMode="auto">
            <a:xfrm>
              <a:off x="1380" y="2591"/>
              <a:ext cx="50" cy="48"/>
            </a:xfrm>
            <a:custGeom>
              <a:avLst/>
              <a:gdLst>
                <a:gd name="T0" fmla="*/ 0 w 401"/>
                <a:gd name="T1" fmla="*/ 384 h 384"/>
                <a:gd name="T2" fmla="*/ 36 w 401"/>
                <a:gd name="T3" fmla="*/ 366 h 384"/>
                <a:gd name="T4" fmla="*/ 401 w 401"/>
                <a:gd name="T5" fmla="*/ 0 h 384"/>
              </a:gdLst>
              <a:ahLst/>
              <a:cxnLst>
                <a:cxn ang="0">
                  <a:pos x="T0" y="T1"/>
                </a:cxn>
                <a:cxn ang="0">
                  <a:pos x="T2" y="T3"/>
                </a:cxn>
                <a:cxn ang="0">
                  <a:pos x="T4" y="T5"/>
                </a:cxn>
              </a:cxnLst>
              <a:rect l="0" t="0" r="r" b="b"/>
              <a:pathLst>
                <a:path w="401" h="384">
                  <a:moveTo>
                    <a:pt x="0" y="384"/>
                  </a:moveTo>
                  <a:lnTo>
                    <a:pt x="36" y="366"/>
                  </a:lnTo>
                  <a:lnTo>
                    <a:pt x="401"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8" name="Freeform 58"/>
            <p:cNvSpPr>
              <a:spLocks/>
            </p:cNvSpPr>
            <p:nvPr/>
          </p:nvSpPr>
          <p:spPr bwMode="auto">
            <a:xfrm>
              <a:off x="1447" y="2496"/>
              <a:ext cx="22" cy="65"/>
            </a:xfrm>
            <a:custGeom>
              <a:avLst/>
              <a:gdLst>
                <a:gd name="T0" fmla="*/ 0 w 175"/>
                <a:gd name="T1" fmla="*/ 523 h 523"/>
                <a:gd name="T2" fmla="*/ 134 w 175"/>
                <a:gd name="T3" fmla="*/ 263 h 523"/>
                <a:gd name="T4" fmla="*/ 175 w 175"/>
                <a:gd name="T5" fmla="*/ 0 h 523"/>
              </a:gdLst>
              <a:ahLst/>
              <a:cxnLst>
                <a:cxn ang="0">
                  <a:pos x="T0" y="T1"/>
                </a:cxn>
                <a:cxn ang="0">
                  <a:pos x="T2" y="T3"/>
                </a:cxn>
                <a:cxn ang="0">
                  <a:pos x="T4" y="T5"/>
                </a:cxn>
              </a:cxnLst>
              <a:rect l="0" t="0" r="r" b="b"/>
              <a:pathLst>
                <a:path w="175" h="523">
                  <a:moveTo>
                    <a:pt x="0" y="523"/>
                  </a:moveTo>
                  <a:lnTo>
                    <a:pt x="134" y="263"/>
                  </a:lnTo>
                  <a:lnTo>
                    <a:pt x="17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179" name="Line 59"/>
            <p:cNvSpPr>
              <a:spLocks noChangeShapeType="1"/>
            </p:cNvSpPr>
            <p:nvPr/>
          </p:nvSpPr>
          <p:spPr bwMode="auto">
            <a:xfrm>
              <a:off x="1474" y="246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0" name="Line 60"/>
            <p:cNvSpPr>
              <a:spLocks noChangeShapeType="1"/>
            </p:cNvSpPr>
            <p:nvPr/>
          </p:nvSpPr>
          <p:spPr bwMode="auto">
            <a:xfrm>
              <a:off x="1097" y="3328"/>
              <a:ext cx="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1" name="Line 61"/>
            <p:cNvSpPr>
              <a:spLocks noChangeShapeType="1"/>
            </p:cNvSpPr>
            <p:nvPr/>
          </p:nvSpPr>
          <p:spPr bwMode="auto">
            <a:xfrm>
              <a:off x="1097" y="3433"/>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2" name="Line 62"/>
            <p:cNvSpPr>
              <a:spLocks noChangeShapeType="1"/>
            </p:cNvSpPr>
            <p:nvPr/>
          </p:nvSpPr>
          <p:spPr bwMode="auto">
            <a:xfrm>
              <a:off x="1097" y="3535"/>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3" name="Line 63"/>
            <p:cNvSpPr>
              <a:spLocks noChangeShapeType="1"/>
            </p:cNvSpPr>
            <p:nvPr/>
          </p:nvSpPr>
          <p:spPr bwMode="auto">
            <a:xfrm>
              <a:off x="1097" y="3637"/>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4" name="Line 64"/>
            <p:cNvSpPr>
              <a:spLocks noChangeShapeType="1"/>
            </p:cNvSpPr>
            <p:nvPr/>
          </p:nvSpPr>
          <p:spPr bwMode="auto">
            <a:xfrm>
              <a:off x="1097" y="3739"/>
              <a:ext cx="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5" name="Line 65"/>
            <p:cNvSpPr>
              <a:spLocks noChangeShapeType="1"/>
            </p:cNvSpPr>
            <p:nvPr/>
          </p:nvSpPr>
          <p:spPr bwMode="auto">
            <a:xfrm>
              <a:off x="1417" y="3328"/>
              <a:ext cx="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6" name="Line 66"/>
            <p:cNvSpPr>
              <a:spLocks noChangeShapeType="1"/>
            </p:cNvSpPr>
            <p:nvPr/>
          </p:nvSpPr>
          <p:spPr bwMode="auto">
            <a:xfrm>
              <a:off x="1417" y="3433"/>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7" name="Line 67"/>
            <p:cNvSpPr>
              <a:spLocks noChangeShapeType="1"/>
            </p:cNvSpPr>
            <p:nvPr/>
          </p:nvSpPr>
          <p:spPr bwMode="auto">
            <a:xfrm>
              <a:off x="1417" y="3535"/>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8" name="Line 68"/>
            <p:cNvSpPr>
              <a:spLocks noChangeShapeType="1"/>
            </p:cNvSpPr>
            <p:nvPr/>
          </p:nvSpPr>
          <p:spPr bwMode="auto">
            <a:xfrm>
              <a:off x="1417" y="3637"/>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89" name="Line 69"/>
            <p:cNvSpPr>
              <a:spLocks noChangeShapeType="1"/>
            </p:cNvSpPr>
            <p:nvPr/>
          </p:nvSpPr>
          <p:spPr bwMode="auto">
            <a:xfrm>
              <a:off x="1417" y="3739"/>
              <a:ext cx="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0" name="Line 70"/>
            <p:cNvSpPr>
              <a:spLocks noChangeShapeType="1"/>
            </p:cNvSpPr>
            <p:nvPr/>
          </p:nvSpPr>
          <p:spPr bwMode="auto">
            <a:xfrm flipH="1">
              <a:off x="1427" y="3810"/>
              <a:ext cx="4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1" name="Line 71"/>
            <p:cNvSpPr>
              <a:spLocks noChangeShapeType="1"/>
            </p:cNvSpPr>
            <p:nvPr/>
          </p:nvSpPr>
          <p:spPr bwMode="auto">
            <a:xfrm flipH="1">
              <a:off x="1325" y="3810"/>
              <a:ext cx="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2" name="Line 72"/>
            <p:cNvSpPr>
              <a:spLocks noChangeShapeType="1"/>
            </p:cNvSpPr>
            <p:nvPr/>
          </p:nvSpPr>
          <p:spPr bwMode="auto">
            <a:xfrm flipH="1">
              <a:off x="1223" y="3810"/>
              <a:ext cx="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3" name="Line 73"/>
            <p:cNvSpPr>
              <a:spLocks noChangeShapeType="1"/>
            </p:cNvSpPr>
            <p:nvPr/>
          </p:nvSpPr>
          <p:spPr bwMode="auto">
            <a:xfrm flipH="1">
              <a:off x="1121" y="3810"/>
              <a:ext cx="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4" name="Line 74"/>
            <p:cNvSpPr>
              <a:spLocks noChangeShapeType="1"/>
            </p:cNvSpPr>
            <p:nvPr/>
          </p:nvSpPr>
          <p:spPr bwMode="auto">
            <a:xfrm flipH="1">
              <a:off x="1040" y="3810"/>
              <a:ext cx="4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5" name="Line 75"/>
            <p:cNvSpPr>
              <a:spLocks noChangeShapeType="1"/>
            </p:cNvSpPr>
            <p:nvPr/>
          </p:nvSpPr>
          <p:spPr bwMode="auto">
            <a:xfrm>
              <a:off x="1040" y="3810"/>
              <a:ext cx="1" cy="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6" name="Line 76"/>
            <p:cNvSpPr>
              <a:spLocks noChangeShapeType="1"/>
            </p:cNvSpPr>
            <p:nvPr/>
          </p:nvSpPr>
          <p:spPr bwMode="auto">
            <a:xfrm flipV="1">
              <a:off x="1474" y="3810"/>
              <a:ext cx="1" cy="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7" name="Line 77"/>
            <p:cNvSpPr>
              <a:spLocks noChangeShapeType="1"/>
            </p:cNvSpPr>
            <p:nvPr/>
          </p:nvSpPr>
          <p:spPr bwMode="auto">
            <a:xfrm>
              <a:off x="3137" y="3223"/>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8" name="Line 78"/>
            <p:cNvSpPr>
              <a:spLocks noChangeShapeType="1"/>
            </p:cNvSpPr>
            <p:nvPr/>
          </p:nvSpPr>
          <p:spPr bwMode="auto">
            <a:xfrm>
              <a:off x="3137" y="3563"/>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199" name="Line 79"/>
            <p:cNvSpPr>
              <a:spLocks noChangeShapeType="1"/>
            </p:cNvSpPr>
            <p:nvPr/>
          </p:nvSpPr>
          <p:spPr bwMode="auto">
            <a:xfrm>
              <a:off x="3137" y="3699"/>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0" name="Line 80"/>
            <p:cNvSpPr>
              <a:spLocks noChangeShapeType="1"/>
            </p:cNvSpPr>
            <p:nvPr/>
          </p:nvSpPr>
          <p:spPr bwMode="auto">
            <a:xfrm>
              <a:off x="2726" y="3663"/>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1" name="Line 81"/>
            <p:cNvSpPr>
              <a:spLocks noChangeShapeType="1"/>
            </p:cNvSpPr>
            <p:nvPr/>
          </p:nvSpPr>
          <p:spPr bwMode="auto">
            <a:xfrm>
              <a:off x="2726" y="3794"/>
              <a:ext cx="1"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2" name="Line 82"/>
            <p:cNvSpPr>
              <a:spLocks noChangeShapeType="1"/>
            </p:cNvSpPr>
            <p:nvPr/>
          </p:nvSpPr>
          <p:spPr bwMode="auto">
            <a:xfrm>
              <a:off x="2726" y="3845"/>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3" name="Line 83"/>
            <p:cNvSpPr>
              <a:spLocks noChangeShapeType="1"/>
            </p:cNvSpPr>
            <p:nvPr/>
          </p:nvSpPr>
          <p:spPr bwMode="auto">
            <a:xfrm>
              <a:off x="3479" y="3726"/>
              <a:ext cx="1" cy="1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4" name="Line 84"/>
            <p:cNvSpPr>
              <a:spLocks noChangeShapeType="1"/>
            </p:cNvSpPr>
            <p:nvPr/>
          </p:nvSpPr>
          <p:spPr bwMode="auto">
            <a:xfrm>
              <a:off x="3549" y="3663"/>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5" name="Line 85"/>
            <p:cNvSpPr>
              <a:spLocks noChangeShapeType="1"/>
            </p:cNvSpPr>
            <p:nvPr/>
          </p:nvSpPr>
          <p:spPr bwMode="auto">
            <a:xfrm>
              <a:off x="3549" y="3794"/>
              <a:ext cx="1"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6" name="Line 86"/>
            <p:cNvSpPr>
              <a:spLocks noChangeShapeType="1"/>
            </p:cNvSpPr>
            <p:nvPr/>
          </p:nvSpPr>
          <p:spPr bwMode="auto">
            <a:xfrm>
              <a:off x="3549" y="3845"/>
              <a:ext cx="1" cy="1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7" name="Line 87"/>
            <p:cNvSpPr>
              <a:spLocks noChangeShapeType="1"/>
            </p:cNvSpPr>
            <p:nvPr/>
          </p:nvSpPr>
          <p:spPr bwMode="auto">
            <a:xfrm>
              <a:off x="3619" y="3726"/>
              <a:ext cx="1" cy="1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08" name="Freeform 88"/>
            <p:cNvSpPr>
              <a:spLocks/>
            </p:cNvSpPr>
            <p:nvPr/>
          </p:nvSpPr>
          <p:spPr bwMode="auto">
            <a:xfrm>
              <a:off x="3343" y="2385"/>
              <a:ext cx="11" cy="69"/>
            </a:xfrm>
            <a:custGeom>
              <a:avLst/>
              <a:gdLst>
                <a:gd name="T0" fmla="*/ 90 w 90"/>
                <a:gd name="T1" fmla="*/ 550 h 550"/>
                <a:gd name="T2" fmla="*/ 5 w 90"/>
                <a:gd name="T3" fmla="*/ 12 h 550"/>
                <a:gd name="T4" fmla="*/ 0 w 90"/>
                <a:gd name="T5" fmla="*/ 0 h 550"/>
              </a:gdLst>
              <a:ahLst/>
              <a:cxnLst>
                <a:cxn ang="0">
                  <a:pos x="T0" y="T1"/>
                </a:cxn>
                <a:cxn ang="0">
                  <a:pos x="T2" y="T3"/>
                </a:cxn>
                <a:cxn ang="0">
                  <a:pos x="T4" y="T5"/>
                </a:cxn>
              </a:cxnLst>
              <a:rect l="0" t="0" r="r" b="b"/>
              <a:pathLst>
                <a:path w="90" h="550">
                  <a:moveTo>
                    <a:pt x="90" y="550"/>
                  </a:moveTo>
                  <a:lnTo>
                    <a:pt x="5" y="1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09" name="Freeform 89"/>
            <p:cNvSpPr>
              <a:spLocks/>
            </p:cNvSpPr>
            <p:nvPr/>
          </p:nvSpPr>
          <p:spPr bwMode="auto">
            <a:xfrm>
              <a:off x="3286" y="2299"/>
              <a:ext cx="41" cy="55"/>
            </a:xfrm>
            <a:custGeom>
              <a:avLst/>
              <a:gdLst>
                <a:gd name="T0" fmla="*/ 331 w 331"/>
                <a:gd name="T1" fmla="*/ 441 h 441"/>
                <a:gd name="T2" fmla="*/ 216 w 331"/>
                <a:gd name="T3" fmla="*/ 217 h 441"/>
                <a:gd name="T4" fmla="*/ 0 w 331"/>
                <a:gd name="T5" fmla="*/ 0 h 441"/>
              </a:gdLst>
              <a:ahLst/>
              <a:cxnLst>
                <a:cxn ang="0">
                  <a:pos x="T0" y="T1"/>
                </a:cxn>
                <a:cxn ang="0">
                  <a:pos x="T2" y="T3"/>
                </a:cxn>
                <a:cxn ang="0">
                  <a:pos x="T4" y="T5"/>
                </a:cxn>
              </a:cxnLst>
              <a:rect l="0" t="0" r="r" b="b"/>
              <a:pathLst>
                <a:path w="331" h="441">
                  <a:moveTo>
                    <a:pt x="331" y="441"/>
                  </a:moveTo>
                  <a:lnTo>
                    <a:pt x="216" y="217"/>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0" name="Freeform 90"/>
            <p:cNvSpPr>
              <a:spLocks/>
            </p:cNvSpPr>
            <p:nvPr/>
          </p:nvSpPr>
          <p:spPr bwMode="auto">
            <a:xfrm>
              <a:off x="3198" y="2246"/>
              <a:ext cx="62" cy="30"/>
            </a:xfrm>
            <a:custGeom>
              <a:avLst/>
              <a:gdLst>
                <a:gd name="T0" fmla="*/ 501 w 501"/>
                <a:gd name="T1" fmla="*/ 236 h 236"/>
                <a:gd name="T2" fmla="*/ 54 w 501"/>
                <a:gd name="T3" fmla="*/ 8 h 236"/>
                <a:gd name="T4" fmla="*/ 0 w 501"/>
                <a:gd name="T5" fmla="*/ 0 h 236"/>
              </a:gdLst>
              <a:ahLst/>
              <a:cxnLst>
                <a:cxn ang="0">
                  <a:pos x="T0" y="T1"/>
                </a:cxn>
                <a:cxn ang="0">
                  <a:pos x="T2" y="T3"/>
                </a:cxn>
                <a:cxn ang="0">
                  <a:pos x="T4" y="T5"/>
                </a:cxn>
              </a:cxnLst>
              <a:rect l="0" t="0" r="r" b="b"/>
              <a:pathLst>
                <a:path w="501" h="236">
                  <a:moveTo>
                    <a:pt x="501" y="236"/>
                  </a:moveTo>
                  <a:lnTo>
                    <a:pt x="54" y="8"/>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1" name="Freeform 91"/>
            <p:cNvSpPr>
              <a:spLocks/>
            </p:cNvSpPr>
            <p:nvPr/>
          </p:nvSpPr>
          <p:spPr bwMode="auto">
            <a:xfrm>
              <a:off x="3094" y="2237"/>
              <a:ext cx="69" cy="7"/>
            </a:xfrm>
            <a:custGeom>
              <a:avLst/>
              <a:gdLst>
                <a:gd name="T0" fmla="*/ 551 w 551"/>
                <a:gd name="T1" fmla="*/ 33 h 54"/>
                <a:gd name="T2" fmla="*/ 344 w 551"/>
                <a:gd name="T3" fmla="*/ 0 h 54"/>
                <a:gd name="T4" fmla="*/ 0 w 551"/>
                <a:gd name="T5" fmla="*/ 54 h 54"/>
              </a:gdLst>
              <a:ahLst/>
              <a:cxnLst>
                <a:cxn ang="0">
                  <a:pos x="T0" y="T1"/>
                </a:cxn>
                <a:cxn ang="0">
                  <a:pos x="T2" y="T3"/>
                </a:cxn>
                <a:cxn ang="0">
                  <a:pos x="T4" y="T5"/>
                </a:cxn>
              </a:cxnLst>
              <a:rect l="0" t="0" r="r" b="b"/>
              <a:pathLst>
                <a:path w="551" h="54">
                  <a:moveTo>
                    <a:pt x="551" y="33"/>
                  </a:moveTo>
                  <a:lnTo>
                    <a:pt x="344" y="0"/>
                  </a:lnTo>
                  <a:lnTo>
                    <a:pt x="0" y="5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2" name="Freeform 92"/>
            <p:cNvSpPr>
              <a:spLocks/>
            </p:cNvSpPr>
            <p:nvPr/>
          </p:nvSpPr>
          <p:spPr bwMode="auto">
            <a:xfrm>
              <a:off x="3001" y="2252"/>
              <a:ext cx="60" cy="35"/>
            </a:xfrm>
            <a:custGeom>
              <a:avLst/>
              <a:gdLst>
                <a:gd name="T0" fmla="*/ 477 w 477"/>
                <a:gd name="T1" fmla="*/ 0 h 277"/>
                <a:gd name="T2" fmla="*/ 68 w 477"/>
                <a:gd name="T3" fmla="*/ 209 h 277"/>
                <a:gd name="T4" fmla="*/ 0 w 477"/>
                <a:gd name="T5" fmla="*/ 277 h 277"/>
              </a:gdLst>
              <a:ahLst/>
              <a:cxnLst>
                <a:cxn ang="0">
                  <a:pos x="T0" y="T1"/>
                </a:cxn>
                <a:cxn ang="0">
                  <a:pos x="T2" y="T3"/>
                </a:cxn>
                <a:cxn ang="0">
                  <a:pos x="T4" y="T5"/>
                </a:cxn>
              </a:cxnLst>
              <a:rect l="0" t="0" r="r" b="b"/>
              <a:pathLst>
                <a:path w="477" h="277">
                  <a:moveTo>
                    <a:pt x="477" y="0"/>
                  </a:moveTo>
                  <a:lnTo>
                    <a:pt x="68" y="209"/>
                  </a:lnTo>
                  <a:lnTo>
                    <a:pt x="0" y="2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3" name="Freeform 93"/>
            <p:cNvSpPr>
              <a:spLocks/>
            </p:cNvSpPr>
            <p:nvPr/>
          </p:nvSpPr>
          <p:spPr bwMode="auto">
            <a:xfrm>
              <a:off x="2940" y="2312"/>
              <a:ext cx="37" cy="58"/>
            </a:xfrm>
            <a:custGeom>
              <a:avLst/>
              <a:gdLst>
                <a:gd name="T0" fmla="*/ 295 w 295"/>
                <a:gd name="T1" fmla="*/ 0 h 466"/>
                <a:gd name="T2" fmla="*/ 177 w 295"/>
                <a:gd name="T3" fmla="*/ 119 h 466"/>
                <a:gd name="T4" fmla="*/ 0 w 295"/>
                <a:gd name="T5" fmla="*/ 466 h 466"/>
              </a:gdLst>
              <a:ahLst/>
              <a:cxnLst>
                <a:cxn ang="0">
                  <a:pos x="T0" y="T1"/>
                </a:cxn>
                <a:cxn ang="0">
                  <a:pos x="T2" y="T3"/>
                </a:cxn>
                <a:cxn ang="0">
                  <a:pos x="T4" y="T5"/>
                </a:cxn>
              </a:cxnLst>
              <a:rect l="0" t="0" r="r" b="b"/>
              <a:pathLst>
                <a:path w="295" h="466">
                  <a:moveTo>
                    <a:pt x="295" y="0"/>
                  </a:moveTo>
                  <a:lnTo>
                    <a:pt x="177" y="119"/>
                  </a:lnTo>
                  <a:lnTo>
                    <a:pt x="0" y="4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4" name="Freeform 94"/>
            <p:cNvSpPr>
              <a:spLocks/>
            </p:cNvSpPr>
            <p:nvPr/>
          </p:nvSpPr>
          <p:spPr bwMode="auto">
            <a:xfrm>
              <a:off x="2920" y="2402"/>
              <a:ext cx="9" cy="69"/>
            </a:xfrm>
            <a:custGeom>
              <a:avLst/>
              <a:gdLst>
                <a:gd name="T0" fmla="*/ 66 w 66"/>
                <a:gd name="T1" fmla="*/ 0 h 550"/>
                <a:gd name="T2" fmla="*/ 0 w 66"/>
                <a:gd name="T3" fmla="*/ 413 h 550"/>
                <a:gd name="T4" fmla="*/ 23 w 66"/>
                <a:gd name="T5" fmla="*/ 550 h 550"/>
              </a:gdLst>
              <a:ahLst/>
              <a:cxnLst>
                <a:cxn ang="0">
                  <a:pos x="T0" y="T1"/>
                </a:cxn>
                <a:cxn ang="0">
                  <a:pos x="T2" y="T3"/>
                </a:cxn>
                <a:cxn ang="0">
                  <a:pos x="T4" y="T5"/>
                </a:cxn>
              </a:cxnLst>
              <a:rect l="0" t="0" r="r" b="b"/>
              <a:pathLst>
                <a:path w="66" h="550">
                  <a:moveTo>
                    <a:pt x="66" y="0"/>
                  </a:moveTo>
                  <a:lnTo>
                    <a:pt x="0" y="413"/>
                  </a:lnTo>
                  <a:lnTo>
                    <a:pt x="23" y="55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5" name="Freeform 95"/>
            <p:cNvSpPr>
              <a:spLocks/>
            </p:cNvSpPr>
            <p:nvPr/>
          </p:nvSpPr>
          <p:spPr bwMode="auto">
            <a:xfrm>
              <a:off x="2929" y="2506"/>
              <a:ext cx="26" cy="63"/>
            </a:xfrm>
            <a:custGeom>
              <a:avLst/>
              <a:gdLst>
                <a:gd name="T0" fmla="*/ 0 w 216"/>
                <a:gd name="T1" fmla="*/ 0 h 509"/>
                <a:gd name="T2" fmla="*/ 19 w 216"/>
                <a:gd name="T3" fmla="*/ 124 h 509"/>
                <a:gd name="T4" fmla="*/ 216 w 216"/>
                <a:gd name="T5" fmla="*/ 509 h 509"/>
              </a:gdLst>
              <a:ahLst/>
              <a:cxnLst>
                <a:cxn ang="0">
                  <a:pos x="T0" y="T1"/>
                </a:cxn>
                <a:cxn ang="0">
                  <a:pos x="T2" y="T3"/>
                </a:cxn>
                <a:cxn ang="0">
                  <a:pos x="T4" y="T5"/>
                </a:cxn>
              </a:cxnLst>
              <a:rect l="0" t="0" r="r" b="b"/>
              <a:pathLst>
                <a:path w="216" h="509">
                  <a:moveTo>
                    <a:pt x="0" y="0"/>
                  </a:moveTo>
                  <a:lnTo>
                    <a:pt x="19" y="124"/>
                  </a:lnTo>
                  <a:lnTo>
                    <a:pt x="216" y="50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6" name="Freeform 96"/>
            <p:cNvSpPr>
              <a:spLocks/>
            </p:cNvSpPr>
            <p:nvPr/>
          </p:nvSpPr>
          <p:spPr bwMode="auto">
            <a:xfrm>
              <a:off x="2977" y="2597"/>
              <a:ext cx="53" cy="43"/>
            </a:xfrm>
            <a:custGeom>
              <a:avLst/>
              <a:gdLst>
                <a:gd name="T0" fmla="*/ 0 w 428"/>
                <a:gd name="T1" fmla="*/ 0 h 349"/>
                <a:gd name="T2" fmla="*/ 266 w 428"/>
                <a:gd name="T3" fmla="*/ 266 h 349"/>
                <a:gd name="T4" fmla="*/ 428 w 428"/>
                <a:gd name="T5" fmla="*/ 349 h 349"/>
              </a:gdLst>
              <a:ahLst/>
              <a:cxnLst>
                <a:cxn ang="0">
                  <a:pos x="T0" y="T1"/>
                </a:cxn>
                <a:cxn ang="0">
                  <a:pos x="T2" y="T3"/>
                </a:cxn>
                <a:cxn ang="0">
                  <a:pos x="T4" y="T5"/>
                </a:cxn>
              </a:cxnLst>
              <a:rect l="0" t="0" r="r" b="b"/>
              <a:pathLst>
                <a:path w="428" h="349">
                  <a:moveTo>
                    <a:pt x="0" y="0"/>
                  </a:moveTo>
                  <a:lnTo>
                    <a:pt x="266" y="266"/>
                  </a:lnTo>
                  <a:lnTo>
                    <a:pt x="428" y="34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7" name="Freeform 97"/>
            <p:cNvSpPr>
              <a:spLocks/>
            </p:cNvSpPr>
            <p:nvPr/>
          </p:nvSpPr>
          <p:spPr bwMode="auto">
            <a:xfrm>
              <a:off x="3061" y="2656"/>
              <a:ext cx="68" cy="14"/>
            </a:xfrm>
            <a:custGeom>
              <a:avLst/>
              <a:gdLst>
                <a:gd name="T0" fmla="*/ 0 w 543"/>
                <a:gd name="T1" fmla="*/ 0 h 112"/>
                <a:gd name="T2" fmla="*/ 75 w 543"/>
                <a:gd name="T3" fmla="*/ 37 h 112"/>
                <a:gd name="T4" fmla="*/ 543 w 543"/>
                <a:gd name="T5" fmla="*/ 112 h 112"/>
              </a:gdLst>
              <a:ahLst/>
              <a:cxnLst>
                <a:cxn ang="0">
                  <a:pos x="T0" y="T1"/>
                </a:cxn>
                <a:cxn ang="0">
                  <a:pos x="T2" y="T3"/>
                </a:cxn>
                <a:cxn ang="0">
                  <a:pos x="T4" y="T5"/>
                </a:cxn>
              </a:cxnLst>
              <a:rect l="0" t="0" r="r" b="b"/>
              <a:pathLst>
                <a:path w="543" h="112">
                  <a:moveTo>
                    <a:pt x="0" y="0"/>
                  </a:moveTo>
                  <a:lnTo>
                    <a:pt x="75" y="37"/>
                  </a:lnTo>
                  <a:lnTo>
                    <a:pt x="543" y="11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8" name="Freeform 98"/>
            <p:cNvSpPr>
              <a:spLocks/>
            </p:cNvSpPr>
            <p:nvPr/>
          </p:nvSpPr>
          <p:spPr bwMode="auto">
            <a:xfrm>
              <a:off x="3163" y="2648"/>
              <a:ext cx="66" cy="19"/>
            </a:xfrm>
            <a:custGeom>
              <a:avLst/>
              <a:gdLst>
                <a:gd name="T0" fmla="*/ 0 w 528"/>
                <a:gd name="T1" fmla="*/ 153 h 153"/>
                <a:gd name="T2" fmla="*/ 329 w 528"/>
                <a:gd name="T3" fmla="*/ 101 h 153"/>
                <a:gd name="T4" fmla="*/ 528 w 528"/>
                <a:gd name="T5" fmla="*/ 0 h 153"/>
              </a:gdLst>
              <a:ahLst/>
              <a:cxnLst>
                <a:cxn ang="0">
                  <a:pos x="T0" y="T1"/>
                </a:cxn>
                <a:cxn ang="0">
                  <a:pos x="T2" y="T3"/>
                </a:cxn>
                <a:cxn ang="0">
                  <a:pos x="T4" y="T5"/>
                </a:cxn>
              </a:cxnLst>
              <a:rect l="0" t="0" r="r" b="b"/>
              <a:pathLst>
                <a:path w="528" h="153">
                  <a:moveTo>
                    <a:pt x="0" y="153"/>
                  </a:moveTo>
                  <a:lnTo>
                    <a:pt x="329" y="101"/>
                  </a:lnTo>
                  <a:lnTo>
                    <a:pt x="528"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19" name="Freeform 99"/>
            <p:cNvSpPr>
              <a:spLocks/>
            </p:cNvSpPr>
            <p:nvPr/>
          </p:nvSpPr>
          <p:spPr bwMode="auto">
            <a:xfrm>
              <a:off x="3260" y="2584"/>
              <a:ext cx="51" cy="48"/>
            </a:xfrm>
            <a:custGeom>
              <a:avLst/>
              <a:gdLst>
                <a:gd name="T0" fmla="*/ 0 w 402"/>
                <a:gd name="T1" fmla="*/ 383 h 383"/>
                <a:gd name="T2" fmla="*/ 37 w 402"/>
                <a:gd name="T3" fmla="*/ 364 h 383"/>
                <a:gd name="T4" fmla="*/ 402 w 402"/>
                <a:gd name="T5" fmla="*/ 0 h 383"/>
              </a:gdLst>
              <a:ahLst/>
              <a:cxnLst>
                <a:cxn ang="0">
                  <a:pos x="T0" y="T1"/>
                </a:cxn>
                <a:cxn ang="0">
                  <a:pos x="T2" y="T3"/>
                </a:cxn>
                <a:cxn ang="0">
                  <a:pos x="T4" y="T5"/>
                </a:cxn>
              </a:cxnLst>
              <a:rect l="0" t="0" r="r" b="b"/>
              <a:pathLst>
                <a:path w="402" h="383">
                  <a:moveTo>
                    <a:pt x="0" y="383"/>
                  </a:moveTo>
                  <a:lnTo>
                    <a:pt x="37" y="364"/>
                  </a:lnTo>
                  <a:lnTo>
                    <a:pt x="40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20" name="Freeform 100"/>
            <p:cNvSpPr>
              <a:spLocks/>
            </p:cNvSpPr>
            <p:nvPr/>
          </p:nvSpPr>
          <p:spPr bwMode="auto">
            <a:xfrm>
              <a:off x="3327" y="2488"/>
              <a:ext cx="22" cy="66"/>
            </a:xfrm>
            <a:custGeom>
              <a:avLst/>
              <a:gdLst>
                <a:gd name="T0" fmla="*/ 0 w 173"/>
                <a:gd name="T1" fmla="*/ 522 h 522"/>
                <a:gd name="T2" fmla="*/ 132 w 173"/>
                <a:gd name="T3" fmla="*/ 262 h 522"/>
                <a:gd name="T4" fmla="*/ 173 w 173"/>
                <a:gd name="T5" fmla="*/ 0 h 522"/>
              </a:gdLst>
              <a:ahLst/>
              <a:cxnLst>
                <a:cxn ang="0">
                  <a:pos x="T0" y="T1"/>
                </a:cxn>
                <a:cxn ang="0">
                  <a:pos x="T2" y="T3"/>
                </a:cxn>
                <a:cxn ang="0">
                  <a:pos x="T4" y="T5"/>
                </a:cxn>
              </a:cxnLst>
              <a:rect l="0" t="0" r="r" b="b"/>
              <a:pathLst>
                <a:path w="173" h="522">
                  <a:moveTo>
                    <a:pt x="0" y="522"/>
                  </a:moveTo>
                  <a:lnTo>
                    <a:pt x="132" y="262"/>
                  </a:lnTo>
                  <a:lnTo>
                    <a:pt x="17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21" name="Line 101"/>
            <p:cNvSpPr>
              <a:spLocks noChangeShapeType="1"/>
            </p:cNvSpPr>
            <p:nvPr/>
          </p:nvSpPr>
          <p:spPr bwMode="auto">
            <a:xfrm>
              <a:off x="3354" y="2454"/>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22" name="Line 102"/>
            <p:cNvSpPr>
              <a:spLocks noChangeShapeType="1"/>
            </p:cNvSpPr>
            <p:nvPr/>
          </p:nvSpPr>
          <p:spPr bwMode="auto">
            <a:xfrm>
              <a:off x="2487" y="2454"/>
              <a:ext cx="49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23" name="Line 103"/>
            <p:cNvSpPr>
              <a:spLocks noChangeShapeType="1"/>
            </p:cNvSpPr>
            <p:nvPr/>
          </p:nvSpPr>
          <p:spPr bwMode="auto">
            <a:xfrm>
              <a:off x="3086" y="2454"/>
              <a:ext cx="1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24" name="Line 104"/>
            <p:cNvSpPr>
              <a:spLocks noChangeShapeType="1"/>
            </p:cNvSpPr>
            <p:nvPr/>
          </p:nvSpPr>
          <p:spPr bwMode="auto">
            <a:xfrm>
              <a:off x="3290" y="2454"/>
              <a:ext cx="49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25" name="Freeform 105"/>
            <p:cNvSpPr>
              <a:spLocks/>
            </p:cNvSpPr>
            <p:nvPr/>
          </p:nvSpPr>
          <p:spPr bwMode="auto">
            <a:xfrm>
              <a:off x="3494" y="2248"/>
              <a:ext cx="55" cy="206"/>
            </a:xfrm>
            <a:custGeom>
              <a:avLst/>
              <a:gdLst>
                <a:gd name="T0" fmla="*/ 442 w 442"/>
                <a:gd name="T1" fmla="*/ 1648 h 1648"/>
                <a:gd name="T2" fmla="*/ 330 w 442"/>
                <a:gd name="T3" fmla="*/ 794 h 1648"/>
                <a:gd name="T4" fmla="*/ 0 w 442"/>
                <a:gd name="T5" fmla="*/ 0 h 1648"/>
              </a:gdLst>
              <a:ahLst/>
              <a:cxnLst>
                <a:cxn ang="0">
                  <a:pos x="T0" y="T1"/>
                </a:cxn>
                <a:cxn ang="0">
                  <a:pos x="T2" y="T3"/>
                </a:cxn>
                <a:cxn ang="0">
                  <a:pos x="T4" y="T5"/>
                </a:cxn>
              </a:cxnLst>
              <a:rect l="0" t="0" r="r" b="b"/>
              <a:pathLst>
                <a:path w="442" h="1648">
                  <a:moveTo>
                    <a:pt x="442" y="1648"/>
                  </a:moveTo>
                  <a:lnTo>
                    <a:pt x="330" y="794"/>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26" name="Line 106"/>
            <p:cNvSpPr>
              <a:spLocks noChangeShapeType="1"/>
            </p:cNvSpPr>
            <p:nvPr/>
          </p:nvSpPr>
          <p:spPr bwMode="auto">
            <a:xfrm flipH="1" flipV="1">
              <a:off x="3450" y="2191"/>
              <a:ext cx="22" cy="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27" name="Freeform 107"/>
            <p:cNvSpPr>
              <a:spLocks/>
            </p:cNvSpPr>
            <p:nvPr/>
          </p:nvSpPr>
          <p:spPr bwMode="auto">
            <a:xfrm>
              <a:off x="3244" y="2056"/>
              <a:ext cx="184" cy="107"/>
            </a:xfrm>
            <a:custGeom>
              <a:avLst/>
              <a:gdLst>
                <a:gd name="T0" fmla="*/ 1476 w 1476"/>
                <a:gd name="T1" fmla="*/ 854 h 854"/>
                <a:gd name="T2" fmla="*/ 795 w 1476"/>
                <a:gd name="T3" fmla="*/ 330 h 854"/>
                <a:gd name="T4" fmla="*/ 0 w 1476"/>
                <a:gd name="T5" fmla="*/ 0 h 854"/>
              </a:gdLst>
              <a:ahLst/>
              <a:cxnLst>
                <a:cxn ang="0">
                  <a:pos x="T0" y="T1"/>
                </a:cxn>
                <a:cxn ang="0">
                  <a:pos x="T2" y="T3"/>
                </a:cxn>
                <a:cxn ang="0">
                  <a:pos x="T4" y="T5"/>
                </a:cxn>
              </a:cxnLst>
              <a:rect l="0" t="0" r="r" b="b"/>
              <a:pathLst>
                <a:path w="1476" h="854">
                  <a:moveTo>
                    <a:pt x="1476" y="854"/>
                  </a:moveTo>
                  <a:lnTo>
                    <a:pt x="795" y="33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28" name="Line 108"/>
            <p:cNvSpPr>
              <a:spLocks noChangeShapeType="1"/>
            </p:cNvSpPr>
            <p:nvPr/>
          </p:nvSpPr>
          <p:spPr bwMode="auto">
            <a:xfrm flipH="1" flipV="1">
              <a:off x="3173" y="2047"/>
              <a:ext cx="35"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29" name="Freeform 109"/>
            <p:cNvSpPr>
              <a:spLocks/>
            </p:cNvSpPr>
            <p:nvPr/>
          </p:nvSpPr>
          <p:spPr bwMode="auto">
            <a:xfrm>
              <a:off x="2932" y="2042"/>
              <a:ext cx="205" cy="55"/>
            </a:xfrm>
            <a:custGeom>
              <a:avLst/>
              <a:gdLst>
                <a:gd name="T0" fmla="*/ 1646 w 1646"/>
                <a:gd name="T1" fmla="*/ 0 h 442"/>
                <a:gd name="T2" fmla="*/ 793 w 1646"/>
                <a:gd name="T3" fmla="*/ 112 h 442"/>
                <a:gd name="T4" fmla="*/ 0 w 1646"/>
                <a:gd name="T5" fmla="*/ 442 h 442"/>
              </a:gdLst>
              <a:ahLst/>
              <a:cxnLst>
                <a:cxn ang="0">
                  <a:pos x="T0" y="T1"/>
                </a:cxn>
                <a:cxn ang="0">
                  <a:pos x="T2" y="T3"/>
                </a:cxn>
                <a:cxn ang="0">
                  <a:pos x="T4" y="T5"/>
                </a:cxn>
              </a:cxnLst>
              <a:rect l="0" t="0" r="r" b="b"/>
              <a:pathLst>
                <a:path w="1646" h="442">
                  <a:moveTo>
                    <a:pt x="1646" y="0"/>
                  </a:moveTo>
                  <a:lnTo>
                    <a:pt x="793" y="112"/>
                  </a:lnTo>
                  <a:lnTo>
                    <a:pt x="0" y="44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30" name="Line 110"/>
            <p:cNvSpPr>
              <a:spLocks noChangeShapeType="1"/>
            </p:cNvSpPr>
            <p:nvPr/>
          </p:nvSpPr>
          <p:spPr bwMode="auto">
            <a:xfrm flipH="1">
              <a:off x="2875" y="2119"/>
              <a:ext cx="28"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31" name="Freeform 111"/>
            <p:cNvSpPr>
              <a:spLocks/>
            </p:cNvSpPr>
            <p:nvPr/>
          </p:nvSpPr>
          <p:spPr bwMode="auto">
            <a:xfrm>
              <a:off x="2740" y="2163"/>
              <a:ext cx="106" cy="184"/>
            </a:xfrm>
            <a:custGeom>
              <a:avLst/>
              <a:gdLst>
                <a:gd name="T0" fmla="*/ 852 w 852"/>
                <a:gd name="T1" fmla="*/ 0 h 1478"/>
                <a:gd name="T2" fmla="*/ 329 w 852"/>
                <a:gd name="T3" fmla="*/ 684 h 1478"/>
                <a:gd name="T4" fmla="*/ 0 w 852"/>
                <a:gd name="T5" fmla="*/ 1478 h 1478"/>
              </a:gdLst>
              <a:ahLst/>
              <a:cxnLst>
                <a:cxn ang="0">
                  <a:pos x="T0" y="T1"/>
                </a:cxn>
                <a:cxn ang="0">
                  <a:pos x="T2" y="T3"/>
                </a:cxn>
                <a:cxn ang="0">
                  <a:pos x="T4" y="T5"/>
                </a:cxn>
              </a:cxnLst>
              <a:rect l="0" t="0" r="r" b="b"/>
              <a:pathLst>
                <a:path w="852" h="1478">
                  <a:moveTo>
                    <a:pt x="852" y="0"/>
                  </a:moveTo>
                  <a:lnTo>
                    <a:pt x="329" y="684"/>
                  </a:lnTo>
                  <a:lnTo>
                    <a:pt x="0" y="147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32" name="Line 112"/>
            <p:cNvSpPr>
              <a:spLocks noChangeShapeType="1"/>
            </p:cNvSpPr>
            <p:nvPr/>
          </p:nvSpPr>
          <p:spPr bwMode="auto">
            <a:xfrm flipH="1">
              <a:off x="2730" y="2383"/>
              <a:ext cx="5" cy="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33" name="Freeform 113"/>
            <p:cNvSpPr>
              <a:spLocks/>
            </p:cNvSpPr>
            <p:nvPr/>
          </p:nvSpPr>
          <p:spPr bwMode="auto">
            <a:xfrm>
              <a:off x="2726" y="2454"/>
              <a:ext cx="55" cy="206"/>
            </a:xfrm>
            <a:custGeom>
              <a:avLst/>
              <a:gdLst>
                <a:gd name="T0" fmla="*/ 0 w 441"/>
                <a:gd name="T1" fmla="*/ 0 h 1649"/>
                <a:gd name="T2" fmla="*/ 112 w 441"/>
                <a:gd name="T3" fmla="*/ 853 h 1649"/>
                <a:gd name="T4" fmla="*/ 441 w 441"/>
                <a:gd name="T5" fmla="*/ 1649 h 1649"/>
              </a:gdLst>
              <a:ahLst/>
              <a:cxnLst>
                <a:cxn ang="0">
                  <a:pos x="T0" y="T1"/>
                </a:cxn>
                <a:cxn ang="0">
                  <a:pos x="T2" y="T3"/>
                </a:cxn>
                <a:cxn ang="0">
                  <a:pos x="T4" y="T5"/>
                </a:cxn>
              </a:cxnLst>
              <a:rect l="0" t="0" r="r" b="b"/>
              <a:pathLst>
                <a:path w="441" h="1649">
                  <a:moveTo>
                    <a:pt x="0" y="0"/>
                  </a:moveTo>
                  <a:lnTo>
                    <a:pt x="112" y="853"/>
                  </a:lnTo>
                  <a:lnTo>
                    <a:pt x="441" y="164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34" name="Line 114"/>
            <p:cNvSpPr>
              <a:spLocks noChangeShapeType="1"/>
            </p:cNvSpPr>
            <p:nvPr/>
          </p:nvSpPr>
          <p:spPr bwMode="auto">
            <a:xfrm>
              <a:off x="2803" y="2689"/>
              <a:ext cx="22"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35" name="Freeform 115"/>
            <p:cNvSpPr>
              <a:spLocks/>
            </p:cNvSpPr>
            <p:nvPr/>
          </p:nvSpPr>
          <p:spPr bwMode="auto">
            <a:xfrm>
              <a:off x="2846" y="2746"/>
              <a:ext cx="185" cy="106"/>
            </a:xfrm>
            <a:custGeom>
              <a:avLst/>
              <a:gdLst>
                <a:gd name="T0" fmla="*/ 0 w 1476"/>
                <a:gd name="T1" fmla="*/ 0 h 854"/>
                <a:gd name="T2" fmla="*/ 683 w 1476"/>
                <a:gd name="T3" fmla="*/ 524 h 854"/>
                <a:gd name="T4" fmla="*/ 1476 w 1476"/>
                <a:gd name="T5" fmla="*/ 854 h 854"/>
              </a:gdLst>
              <a:ahLst/>
              <a:cxnLst>
                <a:cxn ang="0">
                  <a:pos x="T0" y="T1"/>
                </a:cxn>
                <a:cxn ang="0">
                  <a:pos x="T2" y="T3"/>
                </a:cxn>
                <a:cxn ang="0">
                  <a:pos x="T4" y="T5"/>
                </a:cxn>
              </a:cxnLst>
              <a:rect l="0" t="0" r="r" b="b"/>
              <a:pathLst>
                <a:path w="1476" h="854">
                  <a:moveTo>
                    <a:pt x="0" y="0"/>
                  </a:moveTo>
                  <a:lnTo>
                    <a:pt x="683" y="524"/>
                  </a:lnTo>
                  <a:lnTo>
                    <a:pt x="1476" y="85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36" name="Line 116"/>
            <p:cNvSpPr>
              <a:spLocks noChangeShapeType="1"/>
            </p:cNvSpPr>
            <p:nvPr/>
          </p:nvSpPr>
          <p:spPr bwMode="auto">
            <a:xfrm>
              <a:off x="3066" y="2857"/>
              <a:ext cx="36"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37" name="Freeform 117"/>
            <p:cNvSpPr>
              <a:spLocks/>
            </p:cNvSpPr>
            <p:nvPr/>
          </p:nvSpPr>
          <p:spPr bwMode="auto">
            <a:xfrm>
              <a:off x="3137" y="2811"/>
              <a:ext cx="206" cy="55"/>
            </a:xfrm>
            <a:custGeom>
              <a:avLst/>
              <a:gdLst>
                <a:gd name="T0" fmla="*/ 0 w 1647"/>
                <a:gd name="T1" fmla="*/ 442 h 442"/>
                <a:gd name="T2" fmla="*/ 852 w 1647"/>
                <a:gd name="T3" fmla="*/ 330 h 442"/>
                <a:gd name="T4" fmla="*/ 1647 w 1647"/>
                <a:gd name="T5" fmla="*/ 0 h 442"/>
              </a:gdLst>
              <a:ahLst/>
              <a:cxnLst>
                <a:cxn ang="0">
                  <a:pos x="T0" y="T1"/>
                </a:cxn>
                <a:cxn ang="0">
                  <a:pos x="T2" y="T3"/>
                </a:cxn>
                <a:cxn ang="0">
                  <a:pos x="T4" y="T5"/>
                </a:cxn>
              </a:cxnLst>
              <a:rect l="0" t="0" r="r" b="b"/>
              <a:pathLst>
                <a:path w="1647" h="442">
                  <a:moveTo>
                    <a:pt x="0" y="442"/>
                  </a:moveTo>
                  <a:lnTo>
                    <a:pt x="852" y="330"/>
                  </a:lnTo>
                  <a:lnTo>
                    <a:pt x="164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38" name="Line 118"/>
            <p:cNvSpPr>
              <a:spLocks noChangeShapeType="1"/>
            </p:cNvSpPr>
            <p:nvPr/>
          </p:nvSpPr>
          <p:spPr bwMode="auto">
            <a:xfrm flipV="1">
              <a:off x="3372" y="2767"/>
              <a:ext cx="28"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39" name="Freeform 119"/>
            <p:cNvSpPr>
              <a:spLocks/>
            </p:cNvSpPr>
            <p:nvPr/>
          </p:nvSpPr>
          <p:spPr bwMode="auto">
            <a:xfrm>
              <a:off x="3428" y="2561"/>
              <a:ext cx="107" cy="185"/>
            </a:xfrm>
            <a:custGeom>
              <a:avLst/>
              <a:gdLst>
                <a:gd name="T0" fmla="*/ 0 w 854"/>
                <a:gd name="T1" fmla="*/ 1478 h 1478"/>
                <a:gd name="T2" fmla="*/ 524 w 854"/>
                <a:gd name="T3" fmla="*/ 796 h 1478"/>
                <a:gd name="T4" fmla="*/ 854 w 854"/>
                <a:gd name="T5" fmla="*/ 0 h 1478"/>
              </a:gdLst>
              <a:ahLst/>
              <a:cxnLst>
                <a:cxn ang="0">
                  <a:pos x="T0" y="T1"/>
                </a:cxn>
                <a:cxn ang="0">
                  <a:pos x="T2" y="T3"/>
                </a:cxn>
                <a:cxn ang="0">
                  <a:pos x="T4" y="T5"/>
                </a:cxn>
              </a:cxnLst>
              <a:rect l="0" t="0" r="r" b="b"/>
              <a:pathLst>
                <a:path w="854" h="1478">
                  <a:moveTo>
                    <a:pt x="0" y="1478"/>
                  </a:moveTo>
                  <a:lnTo>
                    <a:pt x="524" y="796"/>
                  </a:lnTo>
                  <a:lnTo>
                    <a:pt x="85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0" name="Line 120"/>
            <p:cNvSpPr>
              <a:spLocks noChangeShapeType="1"/>
            </p:cNvSpPr>
            <p:nvPr/>
          </p:nvSpPr>
          <p:spPr bwMode="auto">
            <a:xfrm flipV="1">
              <a:off x="3540" y="2490"/>
              <a:ext cx="4" cy="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41" name="Line 121"/>
            <p:cNvSpPr>
              <a:spLocks noChangeShapeType="1"/>
            </p:cNvSpPr>
            <p:nvPr/>
          </p:nvSpPr>
          <p:spPr bwMode="auto">
            <a:xfrm>
              <a:off x="3549" y="2454"/>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42" name="Freeform 122"/>
            <p:cNvSpPr>
              <a:spLocks/>
            </p:cNvSpPr>
            <p:nvPr/>
          </p:nvSpPr>
          <p:spPr bwMode="auto">
            <a:xfrm>
              <a:off x="3067" y="2796"/>
              <a:ext cx="141" cy="141"/>
            </a:xfrm>
            <a:custGeom>
              <a:avLst/>
              <a:gdLst>
                <a:gd name="T0" fmla="*/ 1124 w 1124"/>
                <a:gd name="T1" fmla="*/ 563 h 1126"/>
                <a:gd name="T2" fmla="*/ 1049 w 1124"/>
                <a:gd name="T3" fmla="*/ 282 h 1126"/>
                <a:gd name="T4" fmla="*/ 843 w 1124"/>
                <a:gd name="T5" fmla="*/ 75 h 1126"/>
                <a:gd name="T6" fmla="*/ 562 w 1124"/>
                <a:gd name="T7" fmla="*/ 0 h 1126"/>
                <a:gd name="T8" fmla="*/ 281 w 1124"/>
                <a:gd name="T9" fmla="*/ 75 h 1126"/>
                <a:gd name="T10" fmla="*/ 75 w 1124"/>
                <a:gd name="T11" fmla="*/ 282 h 1126"/>
                <a:gd name="T12" fmla="*/ 0 w 1124"/>
                <a:gd name="T13" fmla="*/ 563 h 1126"/>
                <a:gd name="T14" fmla="*/ 75 w 1124"/>
                <a:gd name="T15" fmla="*/ 844 h 1126"/>
                <a:gd name="T16" fmla="*/ 281 w 1124"/>
                <a:gd name="T17" fmla="*/ 1050 h 1126"/>
                <a:gd name="T18" fmla="*/ 562 w 1124"/>
                <a:gd name="T19" fmla="*/ 1126 h 1126"/>
                <a:gd name="T20" fmla="*/ 843 w 1124"/>
                <a:gd name="T21" fmla="*/ 1050 h 1126"/>
                <a:gd name="T22" fmla="*/ 1049 w 1124"/>
                <a:gd name="T23" fmla="*/ 844 h 1126"/>
                <a:gd name="T24" fmla="*/ 1124 w 1124"/>
                <a:gd name="T25" fmla="*/ 56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4" h="1126">
                  <a:moveTo>
                    <a:pt x="1124" y="563"/>
                  </a:moveTo>
                  <a:lnTo>
                    <a:pt x="1049" y="282"/>
                  </a:lnTo>
                  <a:lnTo>
                    <a:pt x="843" y="75"/>
                  </a:lnTo>
                  <a:lnTo>
                    <a:pt x="562" y="0"/>
                  </a:lnTo>
                  <a:lnTo>
                    <a:pt x="281" y="75"/>
                  </a:lnTo>
                  <a:lnTo>
                    <a:pt x="75" y="282"/>
                  </a:lnTo>
                  <a:lnTo>
                    <a:pt x="0" y="563"/>
                  </a:lnTo>
                  <a:lnTo>
                    <a:pt x="75" y="844"/>
                  </a:lnTo>
                  <a:lnTo>
                    <a:pt x="281" y="1050"/>
                  </a:lnTo>
                  <a:lnTo>
                    <a:pt x="562" y="1126"/>
                  </a:lnTo>
                  <a:lnTo>
                    <a:pt x="843" y="1050"/>
                  </a:lnTo>
                  <a:lnTo>
                    <a:pt x="1049" y="844"/>
                  </a:lnTo>
                  <a:lnTo>
                    <a:pt x="1124"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3" name="Freeform 123"/>
            <p:cNvSpPr>
              <a:spLocks/>
            </p:cNvSpPr>
            <p:nvPr/>
          </p:nvSpPr>
          <p:spPr bwMode="auto">
            <a:xfrm>
              <a:off x="3067" y="1972"/>
              <a:ext cx="141" cy="140"/>
            </a:xfrm>
            <a:custGeom>
              <a:avLst/>
              <a:gdLst>
                <a:gd name="T0" fmla="*/ 1124 w 1124"/>
                <a:gd name="T1" fmla="*/ 563 h 1126"/>
                <a:gd name="T2" fmla="*/ 1049 w 1124"/>
                <a:gd name="T3" fmla="*/ 282 h 1126"/>
                <a:gd name="T4" fmla="*/ 843 w 1124"/>
                <a:gd name="T5" fmla="*/ 76 h 1126"/>
                <a:gd name="T6" fmla="*/ 562 w 1124"/>
                <a:gd name="T7" fmla="*/ 0 h 1126"/>
                <a:gd name="T8" fmla="*/ 281 w 1124"/>
                <a:gd name="T9" fmla="*/ 76 h 1126"/>
                <a:gd name="T10" fmla="*/ 75 w 1124"/>
                <a:gd name="T11" fmla="*/ 282 h 1126"/>
                <a:gd name="T12" fmla="*/ 0 w 1124"/>
                <a:gd name="T13" fmla="*/ 563 h 1126"/>
                <a:gd name="T14" fmla="*/ 75 w 1124"/>
                <a:gd name="T15" fmla="*/ 845 h 1126"/>
                <a:gd name="T16" fmla="*/ 281 w 1124"/>
                <a:gd name="T17" fmla="*/ 1051 h 1126"/>
                <a:gd name="T18" fmla="*/ 562 w 1124"/>
                <a:gd name="T19" fmla="*/ 1126 h 1126"/>
                <a:gd name="T20" fmla="*/ 843 w 1124"/>
                <a:gd name="T21" fmla="*/ 1051 h 1126"/>
                <a:gd name="T22" fmla="*/ 1049 w 1124"/>
                <a:gd name="T23" fmla="*/ 845 h 1126"/>
                <a:gd name="T24" fmla="*/ 1124 w 1124"/>
                <a:gd name="T25" fmla="*/ 56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4" h="1126">
                  <a:moveTo>
                    <a:pt x="1124" y="563"/>
                  </a:moveTo>
                  <a:lnTo>
                    <a:pt x="1049" y="282"/>
                  </a:lnTo>
                  <a:lnTo>
                    <a:pt x="843" y="76"/>
                  </a:lnTo>
                  <a:lnTo>
                    <a:pt x="562" y="0"/>
                  </a:lnTo>
                  <a:lnTo>
                    <a:pt x="281" y="76"/>
                  </a:lnTo>
                  <a:lnTo>
                    <a:pt x="75" y="282"/>
                  </a:lnTo>
                  <a:lnTo>
                    <a:pt x="0" y="563"/>
                  </a:lnTo>
                  <a:lnTo>
                    <a:pt x="75" y="845"/>
                  </a:lnTo>
                  <a:lnTo>
                    <a:pt x="281" y="1051"/>
                  </a:lnTo>
                  <a:lnTo>
                    <a:pt x="562" y="1126"/>
                  </a:lnTo>
                  <a:lnTo>
                    <a:pt x="843" y="1051"/>
                  </a:lnTo>
                  <a:lnTo>
                    <a:pt x="1049" y="845"/>
                  </a:lnTo>
                  <a:lnTo>
                    <a:pt x="1124"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4" name="Freeform 124"/>
            <p:cNvSpPr>
              <a:spLocks/>
            </p:cNvSpPr>
            <p:nvPr/>
          </p:nvSpPr>
          <p:spPr bwMode="auto">
            <a:xfrm>
              <a:off x="2977" y="2294"/>
              <a:ext cx="321" cy="321"/>
            </a:xfrm>
            <a:custGeom>
              <a:avLst/>
              <a:gdLst>
                <a:gd name="T0" fmla="*/ 2565 w 2565"/>
                <a:gd name="T1" fmla="*/ 1285 h 2569"/>
                <a:gd name="T2" fmla="*/ 2467 w 2565"/>
                <a:gd name="T3" fmla="*/ 793 h 2569"/>
                <a:gd name="T4" fmla="*/ 2189 w 2565"/>
                <a:gd name="T5" fmla="*/ 377 h 2569"/>
                <a:gd name="T6" fmla="*/ 1772 w 2565"/>
                <a:gd name="T7" fmla="*/ 98 h 2569"/>
                <a:gd name="T8" fmla="*/ 1282 w 2565"/>
                <a:gd name="T9" fmla="*/ 0 h 2569"/>
                <a:gd name="T10" fmla="*/ 791 w 2565"/>
                <a:gd name="T11" fmla="*/ 98 h 2569"/>
                <a:gd name="T12" fmla="*/ 375 w 2565"/>
                <a:gd name="T13" fmla="*/ 377 h 2569"/>
                <a:gd name="T14" fmla="*/ 97 w 2565"/>
                <a:gd name="T15" fmla="*/ 793 h 2569"/>
                <a:gd name="T16" fmla="*/ 0 w 2565"/>
                <a:gd name="T17" fmla="*/ 1285 h 2569"/>
                <a:gd name="T18" fmla="*/ 97 w 2565"/>
                <a:gd name="T19" fmla="*/ 1776 h 2569"/>
                <a:gd name="T20" fmla="*/ 375 w 2565"/>
                <a:gd name="T21" fmla="*/ 2193 h 2569"/>
                <a:gd name="T22" fmla="*/ 791 w 2565"/>
                <a:gd name="T23" fmla="*/ 2472 h 2569"/>
                <a:gd name="T24" fmla="*/ 1282 w 2565"/>
                <a:gd name="T25" fmla="*/ 2569 h 2569"/>
                <a:gd name="T26" fmla="*/ 1772 w 2565"/>
                <a:gd name="T27" fmla="*/ 2472 h 2569"/>
                <a:gd name="T28" fmla="*/ 2189 w 2565"/>
                <a:gd name="T29" fmla="*/ 2193 h 2569"/>
                <a:gd name="T30" fmla="*/ 2467 w 2565"/>
                <a:gd name="T31" fmla="*/ 1776 h 2569"/>
                <a:gd name="T32" fmla="*/ 2565 w 2565"/>
                <a:gd name="T33" fmla="*/ 1285 h 2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5" h="2569">
                  <a:moveTo>
                    <a:pt x="2565" y="1285"/>
                  </a:moveTo>
                  <a:lnTo>
                    <a:pt x="2467" y="793"/>
                  </a:lnTo>
                  <a:lnTo>
                    <a:pt x="2189" y="377"/>
                  </a:lnTo>
                  <a:lnTo>
                    <a:pt x="1772" y="98"/>
                  </a:lnTo>
                  <a:lnTo>
                    <a:pt x="1282" y="0"/>
                  </a:lnTo>
                  <a:lnTo>
                    <a:pt x="791" y="98"/>
                  </a:lnTo>
                  <a:lnTo>
                    <a:pt x="375" y="377"/>
                  </a:lnTo>
                  <a:lnTo>
                    <a:pt x="97" y="793"/>
                  </a:lnTo>
                  <a:lnTo>
                    <a:pt x="0" y="1285"/>
                  </a:lnTo>
                  <a:lnTo>
                    <a:pt x="97" y="1776"/>
                  </a:lnTo>
                  <a:lnTo>
                    <a:pt x="375" y="2193"/>
                  </a:lnTo>
                  <a:lnTo>
                    <a:pt x="791" y="2472"/>
                  </a:lnTo>
                  <a:lnTo>
                    <a:pt x="1282" y="2569"/>
                  </a:lnTo>
                  <a:lnTo>
                    <a:pt x="1772" y="2472"/>
                  </a:lnTo>
                  <a:lnTo>
                    <a:pt x="2189" y="2193"/>
                  </a:lnTo>
                  <a:lnTo>
                    <a:pt x="2467" y="1776"/>
                  </a:lnTo>
                  <a:lnTo>
                    <a:pt x="2565" y="128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5" name="Freeform 125"/>
            <p:cNvSpPr>
              <a:spLocks/>
            </p:cNvSpPr>
            <p:nvPr/>
          </p:nvSpPr>
          <p:spPr bwMode="auto">
            <a:xfrm>
              <a:off x="2851" y="2168"/>
              <a:ext cx="572" cy="572"/>
            </a:xfrm>
            <a:custGeom>
              <a:avLst/>
              <a:gdLst>
                <a:gd name="T0" fmla="*/ 4576 w 4576"/>
                <a:gd name="T1" fmla="*/ 2291 h 4582"/>
                <a:gd name="T2" fmla="*/ 4464 w 4576"/>
                <a:gd name="T3" fmla="*/ 1582 h 4582"/>
                <a:gd name="T4" fmla="*/ 4139 w 4576"/>
                <a:gd name="T5" fmla="*/ 944 h 4582"/>
                <a:gd name="T6" fmla="*/ 3633 w 4576"/>
                <a:gd name="T7" fmla="*/ 438 h 4582"/>
                <a:gd name="T8" fmla="*/ 2995 w 4576"/>
                <a:gd name="T9" fmla="*/ 112 h 4582"/>
                <a:gd name="T10" fmla="*/ 2288 w 4576"/>
                <a:gd name="T11" fmla="*/ 0 h 4582"/>
                <a:gd name="T12" fmla="*/ 1580 w 4576"/>
                <a:gd name="T13" fmla="*/ 112 h 4582"/>
                <a:gd name="T14" fmla="*/ 944 w 4576"/>
                <a:gd name="T15" fmla="*/ 438 h 4582"/>
                <a:gd name="T16" fmla="*/ 437 w 4576"/>
                <a:gd name="T17" fmla="*/ 944 h 4582"/>
                <a:gd name="T18" fmla="*/ 112 w 4576"/>
                <a:gd name="T19" fmla="*/ 1582 h 4582"/>
                <a:gd name="T20" fmla="*/ 0 w 4576"/>
                <a:gd name="T21" fmla="*/ 2291 h 4582"/>
                <a:gd name="T22" fmla="*/ 112 w 4576"/>
                <a:gd name="T23" fmla="*/ 2999 h 4582"/>
                <a:gd name="T24" fmla="*/ 437 w 4576"/>
                <a:gd name="T25" fmla="*/ 3637 h 4582"/>
                <a:gd name="T26" fmla="*/ 944 w 4576"/>
                <a:gd name="T27" fmla="*/ 4144 h 4582"/>
                <a:gd name="T28" fmla="*/ 1580 w 4576"/>
                <a:gd name="T29" fmla="*/ 4470 h 4582"/>
                <a:gd name="T30" fmla="*/ 2288 w 4576"/>
                <a:gd name="T31" fmla="*/ 4582 h 4582"/>
                <a:gd name="T32" fmla="*/ 2995 w 4576"/>
                <a:gd name="T33" fmla="*/ 4470 h 4582"/>
                <a:gd name="T34" fmla="*/ 3633 w 4576"/>
                <a:gd name="T35" fmla="*/ 4144 h 4582"/>
                <a:gd name="T36" fmla="*/ 4139 w 4576"/>
                <a:gd name="T37" fmla="*/ 3637 h 4582"/>
                <a:gd name="T38" fmla="*/ 4464 w 4576"/>
                <a:gd name="T39" fmla="*/ 2999 h 4582"/>
                <a:gd name="T40" fmla="*/ 4576 w 4576"/>
                <a:gd name="T41" fmla="*/ 2291 h 4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76" h="4582">
                  <a:moveTo>
                    <a:pt x="4576" y="2291"/>
                  </a:moveTo>
                  <a:lnTo>
                    <a:pt x="4464" y="1582"/>
                  </a:lnTo>
                  <a:lnTo>
                    <a:pt x="4139" y="944"/>
                  </a:lnTo>
                  <a:lnTo>
                    <a:pt x="3633" y="438"/>
                  </a:lnTo>
                  <a:lnTo>
                    <a:pt x="2995" y="112"/>
                  </a:lnTo>
                  <a:lnTo>
                    <a:pt x="2288" y="0"/>
                  </a:lnTo>
                  <a:lnTo>
                    <a:pt x="1580" y="112"/>
                  </a:lnTo>
                  <a:lnTo>
                    <a:pt x="944" y="438"/>
                  </a:lnTo>
                  <a:lnTo>
                    <a:pt x="437" y="944"/>
                  </a:lnTo>
                  <a:lnTo>
                    <a:pt x="112" y="1582"/>
                  </a:lnTo>
                  <a:lnTo>
                    <a:pt x="0" y="2291"/>
                  </a:lnTo>
                  <a:lnTo>
                    <a:pt x="112" y="2999"/>
                  </a:lnTo>
                  <a:lnTo>
                    <a:pt x="437" y="3637"/>
                  </a:lnTo>
                  <a:lnTo>
                    <a:pt x="944" y="4144"/>
                  </a:lnTo>
                  <a:lnTo>
                    <a:pt x="1580" y="4470"/>
                  </a:lnTo>
                  <a:lnTo>
                    <a:pt x="2288" y="4582"/>
                  </a:lnTo>
                  <a:lnTo>
                    <a:pt x="2995" y="4470"/>
                  </a:lnTo>
                  <a:lnTo>
                    <a:pt x="3633" y="4144"/>
                  </a:lnTo>
                  <a:lnTo>
                    <a:pt x="4139" y="3637"/>
                  </a:lnTo>
                  <a:lnTo>
                    <a:pt x="4464" y="2999"/>
                  </a:lnTo>
                  <a:lnTo>
                    <a:pt x="4576" y="229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6" name="Freeform 126"/>
            <p:cNvSpPr>
              <a:spLocks/>
            </p:cNvSpPr>
            <p:nvPr/>
          </p:nvSpPr>
          <p:spPr bwMode="auto">
            <a:xfrm>
              <a:off x="2599" y="1915"/>
              <a:ext cx="1077" cy="1079"/>
            </a:xfrm>
            <a:custGeom>
              <a:avLst/>
              <a:gdLst>
                <a:gd name="T0" fmla="*/ 8620 w 8620"/>
                <a:gd name="T1" fmla="*/ 4316 h 8631"/>
                <a:gd name="T2" fmla="*/ 8512 w 8620"/>
                <a:gd name="T3" fmla="*/ 3356 h 8631"/>
                <a:gd name="T4" fmla="*/ 8193 w 8620"/>
                <a:gd name="T5" fmla="*/ 2444 h 8631"/>
                <a:gd name="T6" fmla="*/ 7680 w 8620"/>
                <a:gd name="T7" fmla="*/ 1625 h 8631"/>
                <a:gd name="T8" fmla="*/ 6998 w 8620"/>
                <a:gd name="T9" fmla="*/ 942 h 8631"/>
                <a:gd name="T10" fmla="*/ 6181 w 8620"/>
                <a:gd name="T11" fmla="*/ 428 h 8631"/>
                <a:gd name="T12" fmla="*/ 5269 w 8620"/>
                <a:gd name="T13" fmla="*/ 109 h 8631"/>
                <a:gd name="T14" fmla="*/ 4310 w 8620"/>
                <a:gd name="T15" fmla="*/ 0 h 8631"/>
                <a:gd name="T16" fmla="*/ 3351 w 8620"/>
                <a:gd name="T17" fmla="*/ 109 h 8631"/>
                <a:gd name="T18" fmla="*/ 2440 w 8620"/>
                <a:gd name="T19" fmla="*/ 428 h 8631"/>
                <a:gd name="T20" fmla="*/ 1623 w 8620"/>
                <a:gd name="T21" fmla="*/ 942 h 8631"/>
                <a:gd name="T22" fmla="*/ 940 w 8620"/>
                <a:gd name="T23" fmla="*/ 1625 h 8631"/>
                <a:gd name="T24" fmla="*/ 427 w 8620"/>
                <a:gd name="T25" fmla="*/ 2444 h 8631"/>
                <a:gd name="T26" fmla="*/ 108 w 8620"/>
                <a:gd name="T27" fmla="*/ 3356 h 8631"/>
                <a:gd name="T28" fmla="*/ 0 w 8620"/>
                <a:gd name="T29" fmla="*/ 4316 h 8631"/>
                <a:gd name="T30" fmla="*/ 108 w 8620"/>
                <a:gd name="T31" fmla="*/ 5276 h 8631"/>
                <a:gd name="T32" fmla="*/ 427 w 8620"/>
                <a:gd name="T33" fmla="*/ 6189 h 8631"/>
                <a:gd name="T34" fmla="*/ 940 w 8620"/>
                <a:gd name="T35" fmla="*/ 7007 h 8631"/>
                <a:gd name="T36" fmla="*/ 1623 w 8620"/>
                <a:gd name="T37" fmla="*/ 7689 h 8631"/>
                <a:gd name="T38" fmla="*/ 2440 w 8620"/>
                <a:gd name="T39" fmla="*/ 8204 h 8631"/>
                <a:gd name="T40" fmla="*/ 3351 w 8620"/>
                <a:gd name="T41" fmla="*/ 8522 h 8631"/>
                <a:gd name="T42" fmla="*/ 4310 w 8620"/>
                <a:gd name="T43" fmla="*/ 8631 h 8631"/>
                <a:gd name="T44" fmla="*/ 5269 w 8620"/>
                <a:gd name="T45" fmla="*/ 8522 h 8631"/>
                <a:gd name="T46" fmla="*/ 6181 w 8620"/>
                <a:gd name="T47" fmla="*/ 8204 h 8631"/>
                <a:gd name="T48" fmla="*/ 6998 w 8620"/>
                <a:gd name="T49" fmla="*/ 7689 h 8631"/>
                <a:gd name="T50" fmla="*/ 7680 w 8620"/>
                <a:gd name="T51" fmla="*/ 7007 h 8631"/>
                <a:gd name="T52" fmla="*/ 8193 w 8620"/>
                <a:gd name="T53" fmla="*/ 6189 h 8631"/>
                <a:gd name="T54" fmla="*/ 8512 w 8620"/>
                <a:gd name="T55" fmla="*/ 5276 h 8631"/>
                <a:gd name="T56" fmla="*/ 8620 w 8620"/>
                <a:gd name="T57" fmla="*/ 4316 h 8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20" h="8631">
                  <a:moveTo>
                    <a:pt x="8620" y="4316"/>
                  </a:moveTo>
                  <a:lnTo>
                    <a:pt x="8512" y="3356"/>
                  </a:lnTo>
                  <a:lnTo>
                    <a:pt x="8193" y="2444"/>
                  </a:lnTo>
                  <a:lnTo>
                    <a:pt x="7680" y="1625"/>
                  </a:lnTo>
                  <a:lnTo>
                    <a:pt x="6998" y="942"/>
                  </a:lnTo>
                  <a:lnTo>
                    <a:pt x="6181" y="428"/>
                  </a:lnTo>
                  <a:lnTo>
                    <a:pt x="5269" y="109"/>
                  </a:lnTo>
                  <a:lnTo>
                    <a:pt x="4310" y="0"/>
                  </a:lnTo>
                  <a:lnTo>
                    <a:pt x="3351" y="109"/>
                  </a:lnTo>
                  <a:lnTo>
                    <a:pt x="2440" y="428"/>
                  </a:lnTo>
                  <a:lnTo>
                    <a:pt x="1623" y="942"/>
                  </a:lnTo>
                  <a:lnTo>
                    <a:pt x="940" y="1625"/>
                  </a:lnTo>
                  <a:lnTo>
                    <a:pt x="427" y="2444"/>
                  </a:lnTo>
                  <a:lnTo>
                    <a:pt x="108" y="3356"/>
                  </a:lnTo>
                  <a:lnTo>
                    <a:pt x="0" y="4316"/>
                  </a:lnTo>
                  <a:lnTo>
                    <a:pt x="108" y="5276"/>
                  </a:lnTo>
                  <a:lnTo>
                    <a:pt x="427" y="6189"/>
                  </a:lnTo>
                  <a:lnTo>
                    <a:pt x="940" y="7007"/>
                  </a:lnTo>
                  <a:lnTo>
                    <a:pt x="1623" y="7689"/>
                  </a:lnTo>
                  <a:lnTo>
                    <a:pt x="2440" y="8204"/>
                  </a:lnTo>
                  <a:lnTo>
                    <a:pt x="3351" y="8522"/>
                  </a:lnTo>
                  <a:lnTo>
                    <a:pt x="4310" y="8631"/>
                  </a:lnTo>
                  <a:lnTo>
                    <a:pt x="5269" y="8522"/>
                  </a:lnTo>
                  <a:lnTo>
                    <a:pt x="6181" y="8204"/>
                  </a:lnTo>
                  <a:lnTo>
                    <a:pt x="6998" y="7689"/>
                  </a:lnTo>
                  <a:lnTo>
                    <a:pt x="7680" y="7007"/>
                  </a:lnTo>
                  <a:lnTo>
                    <a:pt x="8193" y="6189"/>
                  </a:lnTo>
                  <a:lnTo>
                    <a:pt x="8512" y="5276"/>
                  </a:lnTo>
                  <a:lnTo>
                    <a:pt x="8620" y="431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7" name="Freeform 127"/>
            <p:cNvSpPr>
              <a:spLocks/>
            </p:cNvSpPr>
            <p:nvPr/>
          </p:nvSpPr>
          <p:spPr bwMode="auto">
            <a:xfrm>
              <a:off x="2655" y="2384"/>
              <a:ext cx="141" cy="140"/>
            </a:xfrm>
            <a:custGeom>
              <a:avLst/>
              <a:gdLst>
                <a:gd name="T0" fmla="*/ 1124 w 1124"/>
                <a:gd name="T1" fmla="*/ 563 h 1126"/>
                <a:gd name="T2" fmla="*/ 1048 w 1124"/>
                <a:gd name="T3" fmla="*/ 281 h 1126"/>
                <a:gd name="T4" fmla="*/ 842 w 1124"/>
                <a:gd name="T5" fmla="*/ 75 h 1126"/>
                <a:gd name="T6" fmla="*/ 562 w 1124"/>
                <a:gd name="T7" fmla="*/ 0 h 1126"/>
                <a:gd name="T8" fmla="*/ 280 w 1124"/>
                <a:gd name="T9" fmla="*/ 75 h 1126"/>
                <a:gd name="T10" fmla="*/ 75 w 1124"/>
                <a:gd name="T11" fmla="*/ 281 h 1126"/>
                <a:gd name="T12" fmla="*/ 0 w 1124"/>
                <a:gd name="T13" fmla="*/ 563 h 1126"/>
                <a:gd name="T14" fmla="*/ 75 w 1124"/>
                <a:gd name="T15" fmla="*/ 844 h 1126"/>
                <a:gd name="T16" fmla="*/ 280 w 1124"/>
                <a:gd name="T17" fmla="*/ 1050 h 1126"/>
                <a:gd name="T18" fmla="*/ 562 w 1124"/>
                <a:gd name="T19" fmla="*/ 1126 h 1126"/>
                <a:gd name="T20" fmla="*/ 842 w 1124"/>
                <a:gd name="T21" fmla="*/ 1050 h 1126"/>
                <a:gd name="T22" fmla="*/ 1048 w 1124"/>
                <a:gd name="T23" fmla="*/ 844 h 1126"/>
                <a:gd name="T24" fmla="*/ 1124 w 1124"/>
                <a:gd name="T25" fmla="*/ 56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4" h="1126">
                  <a:moveTo>
                    <a:pt x="1124" y="563"/>
                  </a:moveTo>
                  <a:lnTo>
                    <a:pt x="1048" y="281"/>
                  </a:lnTo>
                  <a:lnTo>
                    <a:pt x="842" y="75"/>
                  </a:lnTo>
                  <a:lnTo>
                    <a:pt x="562" y="0"/>
                  </a:lnTo>
                  <a:lnTo>
                    <a:pt x="280" y="75"/>
                  </a:lnTo>
                  <a:lnTo>
                    <a:pt x="75" y="281"/>
                  </a:lnTo>
                  <a:lnTo>
                    <a:pt x="0" y="563"/>
                  </a:lnTo>
                  <a:lnTo>
                    <a:pt x="75" y="844"/>
                  </a:lnTo>
                  <a:lnTo>
                    <a:pt x="280" y="1050"/>
                  </a:lnTo>
                  <a:lnTo>
                    <a:pt x="562" y="1126"/>
                  </a:lnTo>
                  <a:lnTo>
                    <a:pt x="842" y="1050"/>
                  </a:lnTo>
                  <a:lnTo>
                    <a:pt x="1048" y="844"/>
                  </a:lnTo>
                  <a:lnTo>
                    <a:pt x="1124"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48" name="Line 128"/>
            <p:cNvSpPr>
              <a:spLocks noChangeShapeType="1"/>
            </p:cNvSpPr>
            <p:nvPr/>
          </p:nvSpPr>
          <p:spPr bwMode="auto">
            <a:xfrm>
              <a:off x="3137" y="1803"/>
              <a:ext cx="1" cy="4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49" name="Line 129"/>
            <p:cNvSpPr>
              <a:spLocks noChangeShapeType="1"/>
            </p:cNvSpPr>
            <p:nvPr/>
          </p:nvSpPr>
          <p:spPr bwMode="auto">
            <a:xfrm>
              <a:off x="3137" y="2403"/>
              <a:ext cx="1" cy="1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0" name="Line 130"/>
            <p:cNvSpPr>
              <a:spLocks noChangeShapeType="1"/>
            </p:cNvSpPr>
            <p:nvPr/>
          </p:nvSpPr>
          <p:spPr bwMode="auto">
            <a:xfrm>
              <a:off x="3137" y="2607"/>
              <a:ext cx="1" cy="4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1" name="Freeform 131"/>
            <p:cNvSpPr>
              <a:spLocks/>
            </p:cNvSpPr>
            <p:nvPr/>
          </p:nvSpPr>
          <p:spPr bwMode="auto">
            <a:xfrm>
              <a:off x="3479" y="2384"/>
              <a:ext cx="140" cy="140"/>
            </a:xfrm>
            <a:custGeom>
              <a:avLst/>
              <a:gdLst>
                <a:gd name="T0" fmla="*/ 1125 w 1125"/>
                <a:gd name="T1" fmla="*/ 563 h 1126"/>
                <a:gd name="T2" fmla="*/ 1049 w 1125"/>
                <a:gd name="T3" fmla="*/ 281 h 1126"/>
                <a:gd name="T4" fmla="*/ 843 w 1125"/>
                <a:gd name="T5" fmla="*/ 75 h 1126"/>
                <a:gd name="T6" fmla="*/ 563 w 1125"/>
                <a:gd name="T7" fmla="*/ 0 h 1126"/>
                <a:gd name="T8" fmla="*/ 281 w 1125"/>
                <a:gd name="T9" fmla="*/ 75 h 1126"/>
                <a:gd name="T10" fmla="*/ 75 w 1125"/>
                <a:gd name="T11" fmla="*/ 281 h 1126"/>
                <a:gd name="T12" fmla="*/ 0 w 1125"/>
                <a:gd name="T13" fmla="*/ 563 h 1126"/>
                <a:gd name="T14" fmla="*/ 75 w 1125"/>
                <a:gd name="T15" fmla="*/ 844 h 1126"/>
                <a:gd name="T16" fmla="*/ 281 w 1125"/>
                <a:gd name="T17" fmla="*/ 1050 h 1126"/>
                <a:gd name="T18" fmla="*/ 563 w 1125"/>
                <a:gd name="T19" fmla="*/ 1126 h 1126"/>
                <a:gd name="T20" fmla="*/ 843 w 1125"/>
                <a:gd name="T21" fmla="*/ 1050 h 1126"/>
                <a:gd name="T22" fmla="*/ 1049 w 1125"/>
                <a:gd name="T23" fmla="*/ 844 h 1126"/>
                <a:gd name="T24" fmla="*/ 1125 w 1125"/>
                <a:gd name="T25" fmla="*/ 56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5" h="1126">
                  <a:moveTo>
                    <a:pt x="1125" y="563"/>
                  </a:moveTo>
                  <a:lnTo>
                    <a:pt x="1049" y="281"/>
                  </a:lnTo>
                  <a:lnTo>
                    <a:pt x="843" y="75"/>
                  </a:lnTo>
                  <a:lnTo>
                    <a:pt x="563" y="0"/>
                  </a:lnTo>
                  <a:lnTo>
                    <a:pt x="281" y="75"/>
                  </a:lnTo>
                  <a:lnTo>
                    <a:pt x="75" y="281"/>
                  </a:lnTo>
                  <a:lnTo>
                    <a:pt x="0" y="563"/>
                  </a:lnTo>
                  <a:lnTo>
                    <a:pt x="75" y="844"/>
                  </a:lnTo>
                  <a:lnTo>
                    <a:pt x="281" y="1050"/>
                  </a:lnTo>
                  <a:lnTo>
                    <a:pt x="563" y="1126"/>
                  </a:lnTo>
                  <a:lnTo>
                    <a:pt x="843" y="1050"/>
                  </a:lnTo>
                  <a:lnTo>
                    <a:pt x="1049" y="844"/>
                  </a:lnTo>
                  <a:lnTo>
                    <a:pt x="1125" y="5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52" name="Line 132"/>
            <p:cNvSpPr>
              <a:spLocks noChangeShapeType="1"/>
            </p:cNvSpPr>
            <p:nvPr/>
          </p:nvSpPr>
          <p:spPr bwMode="auto">
            <a:xfrm>
              <a:off x="775" y="3733"/>
              <a:ext cx="1"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3" name="Line 133"/>
            <p:cNvSpPr>
              <a:spLocks noChangeShapeType="1"/>
            </p:cNvSpPr>
            <p:nvPr/>
          </p:nvSpPr>
          <p:spPr bwMode="auto">
            <a:xfrm>
              <a:off x="775" y="3782"/>
              <a:ext cx="1"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4" name="Line 134"/>
            <p:cNvSpPr>
              <a:spLocks noChangeShapeType="1"/>
            </p:cNvSpPr>
            <p:nvPr/>
          </p:nvSpPr>
          <p:spPr bwMode="auto">
            <a:xfrm>
              <a:off x="775" y="3833"/>
              <a:ext cx="1"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5" name="Line 135"/>
            <p:cNvSpPr>
              <a:spLocks noChangeShapeType="1"/>
            </p:cNvSpPr>
            <p:nvPr/>
          </p:nvSpPr>
          <p:spPr bwMode="auto">
            <a:xfrm>
              <a:off x="916" y="3733"/>
              <a:ext cx="1"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6" name="Line 136"/>
            <p:cNvSpPr>
              <a:spLocks noChangeShapeType="1"/>
            </p:cNvSpPr>
            <p:nvPr/>
          </p:nvSpPr>
          <p:spPr bwMode="auto">
            <a:xfrm>
              <a:off x="916" y="3782"/>
              <a:ext cx="1"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7" name="Line 137"/>
            <p:cNvSpPr>
              <a:spLocks noChangeShapeType="1"/>
            </p:cNvSpPr>
            <p:nvPr/>
          </p:nvSpPr>
          <p:spPr bwMode="auto">
            <a:xfrm>
              <a:off x="916" y="3833"/>
              <a:ext cx="1"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8" name="Line 138"/>
            <p:cNvSpPr>
              <a:spLocks noChangeShapeType="1"/>
            </p:cNvSpPr>
            <p:nvPr/>
          </p:nvSpPr>
          <p:spPr bwMode="auto">
            <a:xfrm>
              <a:off x="1599" y="3733"/>
              <a:ext cx="1"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59" name="Line 139"/>
            <p:cNvSpPr>
              <a:spLocks noChangeShapeType="1"/>
            </p:cNvSpPr>
            <p:nvPr/>
          </p:nvSpPr>
          <p:spPr bwMode="auto">
            <a:xfrm>
              <a:off x="1599" y="3782"/>
              <a:ext cx="1"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0" name="Line 140"/>
            <p:cNvSpPr>
              <a:spLocks noChangeShapeType="1"/>
            </p:cNvSpPr>
            <p:nvPr/>
          </p:nvSpPr>
          <p:spPr bwMode="auto">
            <a:xfrm>
              <a:off x="1599" y="3833"/>
              <a:ext cx="1"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1" name="Line 141"/>
            <p:cNvSpPr>
              <a:spLocks noChangeShapeType="1"/>
            </p:cNvSpPr>
            <p:nvPr/>
          </p:nvSpPr>
          <p:spPr bwMode="auto">
            <a:xfrm>
              <a:off x="1739" y="3733"/>
              <a:ext cx="1"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2" name="Line 142"/>
            <p:cNvSpPr>
              <a:spLocks noChangeShapeType="1"/>
            </p:cNvSpPr>
            <p:nvPr/>
          </p:nvSpPr>
          <p:spPr bwMode="auto">
            <a:xfrm>
              <a:off x="1739" y="3782"/>
              <a:ext cx="1"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3" name="Line 143"/>
            <p:cNvSpPr>
              <a:spLocks noChangeShapeType="1"/>
            </p:cNvSpPr>
            <p:nvPr/>
          </p:nvSpPr>
          <p:spPr bwMode="auto">
            <a:xfrm>
              <a:off x="1739" y="3833"/>
              <a:ext cx="1"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4" name="Freeform 144"/>
            <p:cNvSpPr>
              <a:spLocks/>
            </p:cNvSpPr>
            <p:nvPr/>
          </p:nvSpPr>
          <p:spPr bwMode="auto">
            <a:xfrm>
              <a:off x="718" y="3733"/>
              <a:ext cx="46" cy="45"/>
            </a:xfrm>
            <a:custGeom>
              <a:avLst/>
              <a:gdLst>
                <a:gd name="T0" fmla="*/ 362 w 362"/>
                <a:gd name="T1" fmla="*/ 0 h 363"/>
                <a:gd name="T2" fmla="*/ 250 w 362"/>
                <a:gd name="T3" fmla="*/ 18 h 363"/>
                <a:gd name="T4" fmla="*/ 150 w 362"/>
                <a:gd name="T5" fmla="*/ 69 h 363"/>
                <a:gd name="T6" fmla="*/ 70 w 362"/>
                <a:gd name="T7" fmla="*/ 149 h 363"/>
                <a:gd name="T8" fmla="*/ 17 w 362"/>
                <a:gd name="T9" fmla="*/ 251 h 363"/>
                <a:gd name="T10" fmla="*/ 0 w 362"/>
                <a:gd name="T11" fmla="*/ 363 h 363"/>
              </a:gdLst>
              <a:ahLst/>
              <a:cxnLst>
                <a:cxn ang="0">
                  <a:pos x="T0" y="T1"/>
                </a:cxn>
                <a:cxn ang="0">
                  <a:pos x="T2" y="T3"/>
                </a:cxn>
                <a:cxn ang="0">
                  <a:pos x="T4" y="T5"/>
                </a:cxn>
                <a:cxn ang="0">
                  <a:pos x="T6" y="T7"/>
                </a:cxn>
                <a:cxn ang="0">
                  <a:pos x="T8" y="T9"/>
                </a:cxn>
                <a:cxn ang="0">
                  <a:pos x="T10" y="T11"/>
                </a:cxn>
              </a:cxnLst>
              <a:rect l="0" t="0" r="r" b="b"/>
              <a:pathLst>
                <a:path w="362" h="363">
                  <a:moveTo>
                    <a:pt x="362" y="0"/>
                  </a:moveTo>
                  <a:lnTo>
                    <a:pt x="250" y="18"/>
                  </a:lnTo>
                  <a:lnTo>
                    <a:pt x="150" y="69"/>
                  </a:lnTo>
                  <a:lnTo>
                    <a:pt x="70" y="149"/>
                  </a:lnTo>
                  <a:lnTo>
                    <a:pt x="17" y="251"/>
                  </a:lnTo>
                  <a:lnTo>
                    <a:pt x="0" y="3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65" name="Line 145"/>
            <p:cNvSpPr>
              <a:spLocks noChangeShapeType="1"/>
            </p:cNvSpPr>
            <p:nvPr/>
          </p:nvSpPr>
          <p:spPr bwMode="auto">
            <a:xfrm>
              <a:off x="718" y="3778"/>
              <a:ext cx="1" cy="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6" name="Freeform 146"/>
            <p:cNvSpPr>
              <a:spLocks/>
            </p:cNvSpPr>
            <p:nvPr/>
          </p:nvSpPr>
          <p:spPr bwMode="auto">
            <a:xfrm>
              <a:off x="1751" y="3733"/>
              <a:ext cx="45" cy="45"/>
            </a:xfrm>
            <a:custGeom>
              <a:avLst/>
              <a:gdLst>
                <a:gd name="T0" fmla="*/ 362 w 362"/>
                <a:gd name="T1" fmla="*/ 363 h 363"/>
                <a:gd name="T2" fmla="*/ 256 w 362"/>
                <a:gd name="T3" fmla="*/ 107 h 363"/>
                <a:gd name="T4" fmla="*/ 0 w 362"/>
                <a:gd name="T5" fmla="*/ 0 h 363"/>
              </a:gdLst>
              <a:ahLst/>
              <a:cxnLst>
                <a:cxn ang="0">
                  <a:pos x="T0" y="T1"/>
                </a:cxn>
                <a:cxn ang="0">
                  <a:pos x="T2" y="T3"/>
                </a:cxn>
                <a:cxn ang="0">
                  <a:pos x="T4" y="T5"/>
                </a:cxn>
              </a:cxnLst>
              <a:rect l="0" t="0" r="r" b="b"/>
              <a:pathLst>
                <a:path w="362" h="363">
                  <a:moveTo>
                    <a:pt x="362" y="363"/>
                  </a:moveTo>
                  <a:lnTo>
                    <a:pt x="256" y="107"/>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67" name="Line 147"/>
            <p:cNvSpPr>
              <a:spLocks noChangeShapeType="1"/>
            </p:cNvSpPr>
            <p:nvPr/>
          </p:nvSpPr>
          <p:spPr bwMode="auto">
            <a:xfrm>
              <a:off x="1796" y="3778"/>
              <a:ext cx="1" cy="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8" name="Line 148"/>
            <p:cNvSpPr>
              <a:spLocks noChangeShapeType="1"/>
            </p:cNvSpPr>
            <p:nvPr/>
          </p:nvSpPr>
          <p:spPr bwMode="auto">
            <a:xfrm flipH="1">
              <a:off x="764" y="3733"/>
              <a:ext cx="98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69" name="Freeform 149"/>
            <p:cNvSpPr>
              <a:spLocks/>
            </p:cNvSpPr>
            <p:nvPr/>
          </p:nvSpPr>
          <p:spPr bwMode="auto">
            <a:xfrm>
              <a:off x="3631" y="3726"/>
              <a:ext cx="45" cy="45"/>
            </a:xfrm>
            <a:custGeom>
              <a:avLst/>
              <a:gdLst>
                <a:gd name="T0" fmla="*/ 362 w 362"/>
                <a:gd name="T1" fmla="*/ 363 h 363"/>
                <a:gd name="T2" fmla="*/ 256 w 362"/>
                <a:gd name="T3" fmla="*/ 107 h 363"/>
                <a:gd name="T4" fmla="*/ 0 w 362"/>
                <a:gd name="T5" fmla="*/ 0 h 363"/>
              </a:gdLst>
              <a:ahLst/>
              <a:cxnLst>
                <a:cxn ang="0">
                  <a:pos x="T0" y="T1"/>
                </a:cxn>
                <a:cxn ang="0">
                  <a:pos x="T2" y="T3"/>
                </a:cxn>
                <a:cxn ang="0">
                  <a:pos x="T4" y="T5"/>
                </a:cxn>
              </a:cxnLst>
              <a:rect l="0" t="0" r="r" b="b"/>
              <a:pathLst>
                <a:path w="362" h="363">
                  <a:moveTo>
                    <a:pt x="362" y="363"/>
                  </a:moveTo>
                  <a:lnTo>
                    <a:pt x="256" y="107"/>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70" name="Line 150"/>
            <p:cNvSpPr>
              <a:spLocks noChangeShapeType="1"/>
            </p:cNvSpPr>
            <p:nvPr/>
          </p:nvSpPr>
          <p:spPr bwMode="auto">
            <a:xfrm>
              <a:off x="3676" y="3771"/>
              <a:ext cx="1" cy="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71" name="Freeform 151"/>
            <p:cNvSpPr>
              <a:spLocks/>
            </p:cNvSpPr>
            <p:nvPr/>
          </p:nvSpPr>
          <p:spPr bwMode="auto">
            <a:xfrm>
              <a:off x="926" y="3688"/>
              <a:ext cx="45" cy="45"/>
            </a:xfrm>
            <a:custGeom>
              <a:avLst/>
              <a:gdLst>
                <a:gd name="T0" fmla="*/ 0 w 363"/>
                <a:gd name="T1" fmla="*/ 363 h 363"/>
                <a:gd name="T2" fmla="*/ 256 w 363"/>
                <a:gd name="T3" fmla="*/ 256 h 363"/>
                <a:gd name="T4" fmla="*/ 363 w 363"/>
                <a:gd name="T5" fmla="*/ 0 h 363"/>
              </a:gdLst>
              <a:ahLst/>
              <a:cxnLst>
                <a:cxn ang="0">
                  <a:pos x="T0" y="T1"/>
                </a:cxn>
                <a:cxn ang="0">
                  <a:pos x="T2" y="T3"/>
                </a:cxn>
                <a:cxn ang="0">
                  <a:pos x="T4" y="T5"/>
                </a:cxn>
              </a:cxnLst>
              <a:rect l="0" t="0" r="r" b="b"/>
              <a:pathLst>
                <a:path w="363" h="363">
                  <a:moveTo>
                    <a:pt x="0" y="363"/>
                  </a:moveTo>
                  <a:lnTo>
                    <a:pt x="256" y="256"/>
                  </a:lnTo>
                  <a:lnTo>
                    <a:pt x="36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72" name="Freeform 152"/>
            <p:cNvSpPr>
              <a:spLocks/>
            </p:cNvSpPr>
            <p:nvPr/>
          </p:nvSpPr>
          <p:spPr bwMode="auto">
            <a:xfrm>
              <a:off x="1543" y="3688"/>
              <a:ext cx="45" cy="45"/>
            </a:xfrm>
            <a:custGeom>
              <a:avLst/>
              <a:gdLst>
                <a:gd name="T0" fmla="*/ 0 w 361"/>
                <a:gd name="T1" fmla="*/ 0 h 363"/>
                <a:gd name="T2" fmla="*/ 105 w 361"/>
                <a:gd name="T3" fmla="*/ 256 h 363"/>
                <a:gd name="T4" fmla="*/ 361 w 361"/>
                <a:gd name="T5" fmla="*/ 363 h 363"/>
              </a:gdLst>
              <a:ahLst/>
              <a:cxnLst>
                <a:cxn ang="0">
                  <a:pos x="T0" y="T1"/>
                </a:cxn>
                <a:cxn ang="0">
                  <a:pos x="T2" y="T3"/>
                </a:cxn>
                <a:cxn ang="0">
                  <a:pos x="T4" y="T5"/>
                </a:cxn>
              </a:cxnLst>
              <a:rect l="0" t="0" r="r" b="b"/>
              <a:pathLst>
                <a:path w="361" h="363">
                  <a:moveTo>
                    <a:pt x="0" y="0"/>
                  </a:moveTo>
                  <a:lnTo>
                    <a:pt x="105" y="256"/>
                  </a:lnTo>
                  <a:lnTo>
                    <a:pt x="361" y="3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73" name="Freeform 153"/>
            <p:cNvSpPr>
              <a:spLocks/>
            </p:cNvSpPr>
            <p:nvPr/>
          </p:nvSpPr>
          <p:spPr bwMode="auto">
            <a:xfrm>
              <a:off x="3423" y="3681"/>
              <a:ext cx="46" cy="45"/>
            </a:xfrm>
            <a:custGeom>
              <a:avLst/>
              <a:gdLst>
                <a:gd name="T0" fmla="*/ 0 w 362"/>
                <a:gd name="T1" fmla="*/ 0 h 362"/>
                <a:gd name="T2" fmla="*/ 106 w 362"/>
                <a:gd name="T3" fmla="*/ 257 h 362"/>
                <a:gd name="T4" fmla="*/ 362 w 362"/>
                <a:gd name="T5" fmla="*/ 362 h 362"/>
              </a:gdLst>
              <a:ahLst/>
              <a:cxnLst>
                <a:cxn ang="0">
                  <a:pos x="T0" y="T1"/>
                </a:cxn>
                <a:cxn ang="0">
                  <a:pos x="T2" y="T3"/>
                </a:cxn>
                <a:cxn ang="0">
                  <a:pos x="T4" y="T5"/>
                </a:cxn>
              </a:cxnLst>
              <a:rect l="0" t="0" r="r" b="b"/>
              <a:pathLst>
                <a:path w="362" h="362">
                  <a:moveTo>
                    <a:pt x="0" y="0"/>
                  </a:moveTo>
                  <a:lnTo>
                    <a:pt x="106" y="257"/>
                  </a:lnTo>
                  <a:lnTo>
                    <a:pt x="362" y="36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274" name="Line 154"/>
            <p:cNvSpPr>
              <a:spLocks noChangeShapeType="1"/>
            </p:cNvSpPr>
            <p:nvPr/>
          </p:nvSpPr>
          <p:spPr bwMode="auto">
            <a:xfrm>
              <a:off x="1543" y="3328"/>
              <a:ext cx="1" cy="3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75" name="Line 155"/>
            <p:cNvSpPr>
              <a:spLocks noChangeShapeType="1"/>
            </p:cNvSpPr>
            <p:nvPr/>
          </p:nvSpPr>
          <p:spPr bwMode="auto">
            <a:xfrm>
              <a:off x="971" y="3328"/>
              <a:ext cx="1" cy="3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76" name="Line 156"/>
            <p:cNvSpPr>
              <a:spLocks noChangeShapeType="1"/>
            </p:cNvSpPr>
            <p:nvPr/>
          </p:nvSpPr>
          <p:spPr bwMode="auto">
            <a:xfrm>
              <a:off x="3423" y="3321"/>
              <a:ext cx="1" cy="3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77" name="Line 157"/>
            <p:cNvSpPr>
              <a:spLocks noChangeShapeType="1"/>
            </p:cNvSpPr>
            <p:nvPr/>
          </p:nvSpPr>
          <p:spPr bwMode="auto">
            <a:xfrm flipH="1">
              <a:off x="3137" y="3726"/>
              <a:ext cx="49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78" name="Line 158"/>
            <p:cNvSpPr>
              <a:spLocks noChangeShapeType="1"/>
            </p:cNvSpPr>
            <p:nvPr/>
          </p:nvSpPr>
          <p:spPr bwMode="auto">
            <a:xfrm>
              <a:off x="2851" y="332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79" name="Line 159"/>
            <p:cNvSpPr>
              <a:spLocks noChangeShapeType="1"/>
            </p:cNvSpPr>
            <p:nvPr/>
          </p:nvSpPr>
          <p:spPr bwMode="auto">
            <a:xfrm flipV="1">
              <a:off x="2851" y="3321"/>
              <a:ext cx="40"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0" name="Line 160"/>
            <p:cNvSpPr>
              <a:spLocks noChangeShapeType="1"/>
            </p:cNvSpPr>
            <p:nvPr/>
          </p:nvSpPr>
          <p:spPr bwMode="auto">
            <a:xfrm flipV="1">
              <a:off x="2851" y="3321"/>
              <a:ext cx="8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1" name="Line 161"/>
            <p:cNvSpPr>
              <a:spLocks noChangeShapeType="1"/>
            </p:cNvSpPr>
            <p:nvPr/>
          </p:nvSpPr>
          <p:spPr bwMode="auto">
            <a:xfrm flipV="1">
              <a:off x="2851" y="3321"/>
              <a:ext cx="120" cy="1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2" name="Line 162"/>
            <p:cNvSpPr>
              <a:spLocks noChangeShapeType="1"/>
            </p:cNvSpPr>
            <p:nvPr/>
          </p:nvSpPr>
          <p:spPr bwMode="auto">
            <a:xfrm flipV="1">
              <a:off x="2851" y="335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3" name="Line 163"/>
            <p:cNvSpPr>
              <a:spLocks noChangeShapeType="1"/>
            </p:cNvSpPr>
            <p:nvPr/>
          </p:nvSpPr>
          <p:spPr bwMode="auto">
            <a:xfrm flipV="1">
              <a:off x="2599" y="3726"/>
              <a:ext cx="48"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4" name="Line 164"/>
            <p:cNvSpPr>
              <a:spLocks noChangeShapeType="1"/>
            </p:cNvSpPr>
            <p:nvPr/>
          </p:nvSpPr>
          <p:spPr bwMode="auto">
            <a:xfrm flipV="1">
              <a:off x="2851" y="339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5" name="Line 165"/>
            <p:cNvSpPr>
              <a:spLocks noChangeShapeType="1"/>
            </p:cNvSpPr>
            <p:nvPr/>
          </p:nvSpPr>
          <p:spPr bwMode="auto">
            <a:xfrm flipV="1">
              <a:off x="2599" y="3757"/>
              <a:ext cx="56"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6" name="Line 166"/>
            <p:cNvSpPr>
              <a:spLocks noChangeShapeType="1"/>
            </p:cNvSpPr>
            <p:nvPr/>
          </p:nvSpPr>
          <p:spPr bwMode="auto">
            <a:xfrm flipV="1">
              <a:off x="2851" y="343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7" name="Line 167"/>
            <p:cNvSpPr>
              <a:spLocks noChangeShapeType="1"/>
            </p:cNvSpPr>
            <p:nvPr/>
          </p:nvSpPr>
          <p:spPr bwMode="auto">
            <a:xfrm flipV="1">
              <a:off x="2599" y="3797"/>
              <a:ext cx="56"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8" name="Line 168"/>
            <p:cNvSpPr>
              <a:spLocks noChangeShapeType="1"/>
            </p:cNvSpPr>
            <p:nvPr/>
          </p:nvSpPr>
          <p:spPr bwMode="auto">
            <a:xfrm flipV="1">
              <a:off x="2851" y="347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89" name="Line 169"/>
            <p:cNvSpPr>
              <a:spLocks noChangeShapeType="1"/>
            </p:cNvSpPr>
            <p:nvPr/>
          </p:nvSpPr>
          <p:spPr bwMode="auto">
            <a:xfrm flipV="1">
              <a:off x="2634" y="3837"/>
              <a:ext cx="21"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0" name="Line 170"/>
            <p:cNvSpPr>
              <a:spLocks noChangeShapeType="1"/>
            </p:cNvSpPr>
            <p:nvPr/>
          </p:nvSpPr>
          <p:spPr bwMode="auto">
            <a:xfrm flipV="1">
              <a:off x="2851" y="351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1" name="Line 171"/>
            <p:cNvSpPr>
              <a:spLocks noChangeShapeType="1"/>
            </p:cNvSpPr>
            <p:nvPr/>
          </p:nvSpPr>
          <p:spPr bwMode="auto">
            <a:xfrm flipV="1">
              <a:off x="2796" y="3726"/>
              <a:ext cx="11" cy="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2" name="Line 172"/>
            <p:cNvSpPr>
              <a:spLocks noChangeShapeType="1"/>
            </p:cNvSpPr>
            <p:nvPr/>
          </p:nvSpPr>
          <p:spPr bwMode="auto">
            <a:xfrm flipV="1">
              <a:off x="2851" y="355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3" name="Line 173"/>
            <p:cNvSpPr>
              <a:spLocks noChangeShapeType="1"/>
            </p:cNvSpPr>
            <p:nvPr/>
          </p:nvSpPr>
          <p:spPr bwMode="auto">
            <a:xfrm flipV="1">
              <a:off x="2796" y="3595"/>
              <a:ext cx="18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4" name="Line 174"/>
            <p:cNvSpPr>
              <a:spLocks noChangeShapeType="1"/>
            </p:cNvSpPr>
            <p:nvPr/>
          </p:nvSpPr>
          <p:spPr bwMode="auto">
            <a:xfrm flipV="1">
              <a:off x="2796" y="3635"/>
              <a:ext cx="18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5" name="Line 175"/>
            <p:cNvSpPr>
              <a:spLocks noChangeShapeType="1"/>
            </p:cNvSpPr>
            <p:nvPr/>
          </p:nvSpPr>
          <p:spPr bwMode="auto">
            <a:xfrm flipV="1">
              <a:off x="2796" y="3675"/>
              <a:ext cx="18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6" name="Line 176"/>
            <p:cNvSpPr>
              <a:spLocks noChangeShapeType="1"/>
            </p:cNvSpPr>
            <p:nvPr/>
          </p:nvSpPr>
          <p:spPr bwMode="auto">
            <a:xfrm flipV="1">
              <a:off x="2834" y="3715"/>
              <a:ext cx="143"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7" name="Line 177"/>
            <p:cNvSpPr>
              <a:spLocks noChangeShapeType="1"/>
            </p:cNvSpPr>
            <p:nvPr/>
          </p:nvSpPr>
          <p:spPr bwMode="auto">
            <a:xfrm flipV="1">
              <a:off x="2874" y="3812"/>
              <a:ext cx="46" cy="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8" name="Line 178"/>
            <p:cNvSpPr>
              <a:spLocks noChangeShapeType="1"/>
            </p:cNvSpPr>
            <p:nvPr/>
          </p:nvSpPr>
          <p:spPr bwMode="auto">
            <a:xfrm flipV="1">
              <a:off x="2930" y="3755"/>
              <a:ext cx="47"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299" name="Line 179"/>
            <p:cNvSpPr>
              <a:spLocks noChangeShapeType="1"/>
            </p:cNvSpPr>
            <p:nvPr/>
          </p:nvSpPr>
          <p:spPr bwMode="auto">
            <a:xfrm flipV="1">
              <a:off x="2914" y="3852"/>
              <a:ext cx="6"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0" name="Line 180"/>
            <p:cNvSpPr>
              <a:spLocks noChangeShapeType="1"/>
            </p:cNvSpPr>
            <p:nvPr/>
          </p:nvSpPr>
          <p:spPr bwMode="auto">
            <a:xfrm flipV="1">
              <a:off x="2970" y="3796"/>
              <a:ext cx="7"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1" name="Line 181"/>
            <p:cNvSpPr>
              <a:spLocks noChangeShapeType="1"/>
            </p:cNvSpPr>
            <p:nvPr/>
          </p:nvSpPr>
          <p:spPr bwMode="auto">
            <a:xfrm>
              <a:off x="2655" y="3726"/>
              <a:ext cx="1" cy="1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2" name="Line 182"/>
            <p:cNvSpPr>
              <a:spLocks noChangeShapeType="1"/>
            </p:cNvSpPr>
            <p:nvPr/>
          </p:nvSpPr>
          <p:spPr bwMode="auto">
            <a:xfrm>
              <a:off x="2599" y="3771"/>
              <a:ext cx="1" cy="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3" name="Freeform 183"/>
            <p:cNvSpPr>
              <a:spLocks/>
            </p:cNvSpPr>
            <p:nvPr/>
          </p:nvSpPr>
          <p:spPr bwMode="auto">
            <a:xfrm>
              <a:off x="2599" y="3726"/>
              <a:ext cx="45" cy="45"/>
            </a:xfrm>
            <a:custGeom>
              <a:avLst/>
              <a:gdLst>
                <a:gd name="T0" fmla="*/ 362 w 362"/>
                <a:gd name="T1" fmla="*/ 0 h 363"/>
                <a:gd name="T2" fmla="*/ 250 w 362"/>
                <a:gd name="T3" fmla="*/ 19 h 363"/>
                <a:gd name="T4" fmla="*/ 149 w 362"/>
                <a:gd name="T5" fmla="*/ 70 h 363"/>
                <a:gd name="T6" fmla="*/ 69 w 362"/>
                <a:gd name="T7" fmla="*/ 150 h 363"/>
                <a:gd name="T8" fmla="*/ 17 w 362"/>
                <a:gd name="T9" fmla="*/ 251 h 363"/>
                <a:gd name="T10" fmla="*/ 0 w 362"/>
                <a:gd name="T11" fmla="*/ 363 h 363"/>
              </a:gdLst>
              <a:ahLst/>
              <a:cxnLst>
                <a:cxn ang="0">
                  <a:pos x="T0" y="T1"/>
                </a:cxn>
                <a:cxn ang="0">
                  <a:pos x="T2" y="T3"/>
                </a:cxn>
                <a:cxn ang="0">
                  <a:pos x="T4" y="T5"/>
                </a:cxn>
                <a:cxn ang="0">
                  <a:pos x="T6" y="T7"/>
                </a:cxn>
                <a:cxn ang="0">
                  <a:pos x="T8" y="T9"/>
                </a:cxn>
                <a:cxn ang="0">
                  <a:pos x="T10" y="T11"/>
                </a:cxn>
              </a:cxnLst>
              <a:rect l="0" t="0" r="r" b="b"/>
              <a:pathLst>
                <a:path w="362" h="363">
                  <a:moveTo>
                    <a:pt x="362" y="0"/>
                  </a:moveTo>
                  <a:lnTo>
                    <a:pt x="250" y="19"/>
                  </a:lnTo>
                  <a:lnTo>
                    <a:pt x="149" y="70"/>
                  </a:lnTo>
                  <a:lnTo>
                    <a:pt x="69" y="150"/>
                  </a:lnTo>
                  <a:lnTo>
                    <a:pt x="17" y="251"/>
                  </a:lnTo>
                  <a:lnTo>
                    <a:pt x="0" y="3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304" name="Line 184"/>
            <p:cNvSpPr>
              <a:spLocks noChangeShapeType="1"/>
            </p:cNvSpPr>
            <p:nvPr/>
          </p:nvSpPr>
          <p:spPr bwMode="auto">
            <a:xfrm>
              <a:off x="2977" y="3321"/>
              <a:ext cx="1" cy="4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5" name="Line 185"/>
            <p:cNvSpPr>
              <a:spLocks noChangeShapeType="1"/>
            </p:cNvSpPr>
            <p:nvPr/>
          </p:nvSpPr>
          <p:spPr bwMode="auto">
            <a:xfrm flipH="1">
              <a:off x="2920" y="3803"/>
              <a:ext cx="21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6" name="Line 186"/>
            <p:cNvSpPr>
              <a:spLocks noChangeShapeType="1"/>
            </p:cNvSpPr>
            <p:nvPr/>
          </p:nvSpPr>
          <p:spPr bwMode="auto">
            <a:xfrm>
              <a:off x="2920" y="3803"/>
              <a:ext cx="1" cy="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7" name="Line 187"/>
            <p:cNvSpPr>
              <a:spLocks noChangeShapeType="1"/>
            </p:cNvSpPr>
            <p:nvPr/>
          </p:nvSpPr>
          <p:spPr bwMode="auto">
            <a:xfrm>
              <a:off x="2599" y="3859"/>
              <a:ext cx="107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8" name="Line 188"/>
            <p:cNvSpPr>
              <a:spLocks noChangeShapeType="1"/>
            </p:cNvSpPr>
            <p:nvPr/>
          </p:nvSpPr>
          <p:spPr bwMode="auto">
            <a:xfrm>
              <a:off x="2796" y="3726"/>
              <a:ext cx="1" cy="1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09" name="Line 189"/>
            <p:cNvSpPr>
              <a:spLocks noChangeShapeType="1"/>
            </p:cNvSpPr>
            <p:nvPr/>
          </p:nvSpPr>
          <p:spPr bwMode="auto">
            <a:xfrm>
              <a:off x="2644" y="3726"/>
              <a:ext cx="16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0" name="Freeform 190"/>
            <p:cNvSpPr>
              <a:spLocks/>
            </p:cNvSpPr>
            <p:nvPr/>
          </p:nvSpPr>
          <p:spPr bwMode="auto">
            <a:xfrm>
              <a:off x="2806" y="3681"/>
              <a:ext cx="45" cy="45"/>
            </a:xfrm>
            <a:custGeom>
              <a:avLst/>
              <a:gdLst>
                <a:gd name="T0" fmla="*/ 0 w 362"/>
                <a:gd name="T1" fmla="*/ 362 h 362"/>
                <a:gd name="T2" fmla="*/ 112 w 362"/>
                <a:gd name="T3" fmla="*/ 344 h 362"/>
                <a:gd name="T4" fmla="*/ 212 w 362"/>
                <a:gd name="T5" fmla="*/ 293 h 362"/>
                <a:gd name="T6" fmla="*/ 293 w 362"/>
                <a:gd name="T7" fmla="*/ 213 h 362"/>
                <a:gd name="T8" fmla="*/ 345 w 362"/>
                <a:gd name="T9" fmla="*/ 112 h 362"/>
                <a:gd name="T10" fmla="*/ 362 w 362"/>
                <a:gd name="T11" fmla="*/ 0 h 362"/>
              </a:gdLst>
              <a:ahLst/>
              <a:cxnLst>
                <a:cxn ang="0">
                  <a:pos x="T0" y="T1"/>
                </a:cxn>
                <a:cxn ang="0">
                  <a:pos x="T2" y="T3"/>
                </a:cxn>
                <a:cxn ang="0">
                  <a:pos x="T4" y="T5"/>
                </a:cxn>
                <a:cxn ang="0">
                  <a:pos x="T6" y="T7"/>
                </a:cxn>
                <a:cxn ang="0">
                  <a:pos x="T8" y="T9"/>
                </a:cxn>
                <a:cxn ang="0">
                  <a:pos x="T10" y="T11"/>
                </a:cxn>
              </a:cxnLst>
              <a:rect l="0" t="0" r="r" b="b"/>
              <a:pathLst>
                <a:path w="362" h="362">
                  <a:moveTo>
                    <a:pt x="0" y="362"/>
                  </a:moveTo>
                  <a:lnTo>
                    <a:pt x="112" y="344"/>
                  </a:lnTo>
                  <a:lnTo>
                    <a:pt x="212" y="293"/>
                  </a:lnTo>
                  <a:lnTo>
                    <a:pt x="293" y="213"/>
                  </a:lnTo>
                  <a:lnTo>
                    <a:pt x="345" y="112"/>
                  </a:lnTo>
                  <a:lnTo>
                    <a:pt x="36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5311" name="Line 191"/>
            <p:cNvSpPr>
              <a:spLocks noChangeShapeType="1"/>
            </p:cNvSpPr>
            <p:nvPr/>
          </p:nvSpPr>
          <p:spPr bwMode="auto">
            <a:xfrm>
              <a:off x="2851" y="3321"/>
              <a:ext cx="1" cy="3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2" name="Line 192"/>
            <p:cNvSpPr>
              <a:spLocks noChangeShapeType="1"/>
            </p:cNvSpPr>
            <p:nvPr/>
          </p:nvSpPr>
          <p:spPr bwMode="auto">
            <a:xfrm>
              <a:off x="2851" y="3321"/>
              <a:ext cx="57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3" name="Line 193"/>
            <p:cNvSpPr>
              <a:spLocks noChangeShapeType="1"/>
            </p:cNvSpPr>
            <p:nvPr/>
          </p:nvSpPr>
          <p:spPr bwMode="auto">
            <a:xfrm>
              <a:off x="2851" y="332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4" name="Line 194"/>
            <p:cNvSpPr>
              <a:spLocks noChangeShapeType="1"/>
            </p:cNvSpPr>
            <p:nvPr/>
          </p:nvSpPr>
          <p:spPr bwMode="auto">
            <a:xfrm flipV="1">
              <a:off x="2851" y="3321"/>
              <a:ext cx="40"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5" name="Line 195"/>
            <p:cNvSpPr>
              <a:spLocks noChangeShapeType="1"/>
            </p:cNvSpPr>
            <p:nvPr/>
          </p:nvSpPr>
          <p:spPr bwMode="auto">
            <a:xfrm flipV="1">
              <a:off x="2851" y="3321"/>
              <a:ext cx="8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6" name="Line 196"/>
            <p:cNvSpPr>
              <a:spLocks noChangeShapeType="1"/>
            </p:cNvSpPr>
            <p:nvPr/>
          </p:nvSpPr>
          <p:spPr bwMode="auto">
            <a:xfrm flipV="1">
              <a:off x="2851" y="3321"/>
              <a:ext cx="120" cy="1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7" name="Line 197"/>
            <p:cNvSpPr>
              <a:spLocks noChangeShapeType="1"/>
            </p:cNvSpPr>
            <p:nvPr/>
          </p:nvSpPr>
          <p:spPr bwMode="auto">
            <a:xfrm flipV="1">
              <a:off x="2851" y="335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8" name="Line 198"/>
            <p:cNvSpPr>
              <a:spLocks noChangeShapeType="1"/>
            </p:cNvSpPr>
            <p:nvPr/>
          </p:nvSpPr>
          <p:spPr bwMode="auto">
            <a:xfrm flipV="1">
              <a:off x="2599" y="3726"/>
              <a:ext cx="48"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19" name="Line 199"/>
            <p:cNvSpPr>
              <a:spLocks noChangeShapeType="1"/>
            </p:cNvSpPr>
            <p:nvPr/>
          </p:nvSpPr>
          <p:spPr bwMode="auto">
            <a:xfrm flipV="1">
              <a:off x="2851" y="339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0" name="Line 200"/>
            <p:cNvSpPr>
              <a:spLocks noChangeShapeType="1"/>
            </p:cNvSpPr>
            <p:nvPr/>
          </p:nvSpPr>
          <p:spPr bwMode="auto">
            <a:xfrm flipV="1">
              <a:off x="2599" y="3757"/>
              <a:ext cx="56"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1" name="Line 201"/>
            <p:cNvSpPr>
              <a:spLocks noChangeShapeType="1"/>
            </p:cNvSpPr>
            <p:nvPr/>
          </p:nvSpPr>
          <p:spPr bwMode="auto">
            <a:xfrm flipV="1">
              <a:off x="2851" y="343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2" name="Line 202"/>
            <p:cNvSpPr>
              <a:spLocks noChangeShapeType="1"/>
            </p:cNvSpPr>
            <p:nvPr/>
          </p:nvSpPr>
          <p:spPr bwMode="auto">
            <a:xfrm flipV="1">
              <a:off x="2599" y="3797"/>
              <a:ext cx="56"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3" name="Line 203"/>
            <p:cNvSpPr>
              <a:spLocks noChangeShapeType="1"/>
            </p:cNvSpPr>
            <p:nvPr/>
          </p:nvSpPr>
          <p:spPr bwMode="auto">
            <a:xfrm flipV="1">
              <a:off x="2851" y="347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4" name="Line 204"/>
            <p:cNvSpPr>
              <a:spLocks noChangeShapeType="1"/>
            </p:cNvSpPr>
            <p:nvPr/>
          </p:nvSpPr>
          <p:spPr bwMode="auto">
            <a:xfrm flipV="1">
              <a:off x="2634" y="3837"/>
              <a:ext cx="21"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5" name="Line 205"/>
            <p:cNvSpPr>
              <a:spLocks noChangeShapeType="1"/>
            </p:cNvSpPr>
            <p:nvPr/>
          </p:nvSpPr>
          <p:spPr bwMode="auto">
            <a:xfrm flipV="1">
              <a:off x="2851" y="351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6" name="Line 206"/>
            <p:cNvSpPr>
              <a:spLocks noChangeShapeType="1"/>
            </p:cNvSpPr>
            <p:nvPr/>
          </p:nvSpPr>
          <p:spPr bwMode="auto">
            <a:xfrm flipV="1">
              <a:off x="2796" y="3726"/>
              <a:ext cx="11" cy="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7" name="Line 207"/>
            <p:cNvSpPr>
              <a:spLocks noChangeShapeType="1"/>
            </p:cNvSpPr>
            <p:nvPr/>
          </p:nvSpPr>
          <p:spPr bwMode="auto">
            <a:xfrm flipV="1">
              <a:off x="2851" y="3555"/>
              <a:ext cx="126"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8" name="Line 208"/>
            <p:cNvSpPr>
              <a:spLocks noChangeShapeType="1"/>
            </p:cNvSpPr>
            <p:nvPr/>
          </p:nvSpPr>
          <p:spPr bwMode="auto">
            <a:xfrm flipV="1">
              <a:off x="2796" y="3595"/>
              <a:ext cx="18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9" name="Line 209"/>
            <p:cNvSpPr>
              <a:spLocks noChangeShapeType="1"/>
            </p:cNvSpPr>
            <p:nvPr/>
          </p:nvSpPr>
          <p:spPr bwMode="auto">
            <a:xfrm flipV="1">
              <a:off x="2796" y="3635"/>
              <a:ext cx="18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30" name="Line 210"/>
            <p:cNvSpPr>
              <a:spLocks noChangeShapeType="1"/>
            </p:cNvSpPr>
            <p:nvPr/>
          </p:nvSpPr>
          <p:spPr bwMode="auto">
            <a:xfrm flipV="1">
              <a:off x="2796" y="3675"/>
              <a:ext cx="18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31" name="Line 211"/>
            <p:cNvSpPr>
              <a:spLocks noChangeShapeType="1"/>
            </p:cNvSpPr>
            <p:nvPr/>
          </p:nvSpPr>
          <p:spPr bwMode="auto">
            <a:xfrm flipV="1">
              <a:off x="2834" y="3715"/>
              <a:ext cx="143"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32" name="Line 212"/>
            <p:cNvSpPr>
              <a:spLocks noChangeShapeType="1"/>
            </p:cNvSpPr>
            <p:nvPr/>
          </p:nvSpPr>
          <p:spPr bwMode="auto">
            <a:xfrm flipV="1">
              <a:off x="2874" y="3812"/>
              <a:ext cx="46" cy="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33" name="Line 213"/>
            <p:cNvSpPr>
              <a:spLocks noChangeShapeType="1"/>
            </p:cNvSpPr>
            <p:nvPr/>
          </p:nvSpPr>
          <p:spPr bwMode="auto">
            <a:xfrm flipV="1">
              <a:off x="2930" y="3755"/>
              <a:ext cx="47"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34" name="Line 214"/>
            <p:cNvSpPr>
              <a:spLocks noChangeShapeType="1"/>
            </p:cNvSpPr>
            <p:nvPr/>
          </p:nvSpPr>
          <p:spPr bwMode="auto">
            <a:xfrm flipV="1">
              <a:off x="2914" y="3852"/>
              <a:ext cx="6"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35" name="Line 215"/>
            <p:cNvSpPr>
              <a:spLocks noChangeShapeType="1"/>
            </p:cNvSpPr>
            <p:nvPr/>
          </p:nvSpPr>
          <p:spPr bwMode="auto">
            <a:xfrm flipV="1">
              <a:off x="2970" y="3796"/>
              <a:ext cx="7"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2" name="Título 1"/>
          <p:cNvSpPr>
            <a:spLocks noGrp="1"/>
          </p:cNvSpPr>
          <p:nvPr>
            <p:ph type="title"/>
          </p:nvPr>
        </p:nvSpPr>
        <p:spPr/>
        <p:txBody>
          <a:bodyPr/>
          <a:lstStyle/>
          <a:p>
            <a:r>
              <a:rPr lang="es-MX" dirty="0"/>
              <a:t>MEDIAS SECCIONES</a:t>
            </a:r>
            <a:br>
              <a:rPr lang="es-MX" dirty="0"/>
            </a:br>
            <a:endParaRPr lang="es-MX" dirty="0"/>
          </a:p>
        </p:txBody>
      </p:sp>
    </p:spTree>
    <p:extLst>
      <p:ext uri="{BB962C8B-B14F-4D97-AF65-F5344CB8AC3E}">
        <p14:creationId xmlns:p14="http://schemas.microsoft.com/office/powerpoint/2010/main" val="387270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4"/>
          <p:cNvGrpSpPr>
            <a:grpSpLocks/>
          </p:cNvGrpSpPr>
          <p:nvPr/>
        </p:nvGrpSpPr>
        <p:grpSpPr bwMode="auto">
          <a:xfrm>
            <a:off x="2566988" y="1844676"/>
            <a:ext cx="7345362" cy="3960813"/>
            <a:chOff x="786" y="3580"/>
            <a:chExt cx="2991" cy="1523"/>
          </a:xfrm>
        </p:grpSpPr>
        <p:sp>
          <p:nvSpPr>
            <p:cNvPr id="6149" name="Freeform 5"/>
            <p:cNvSpPr>
              <a:spLocks/>
            </p:cNvSpPr>
            <p:nvPr/>
          </p:nvSpPr>
          <p:spPr bwMode="auto">
            <a:xfrm>
              <a:off x="929" y="4289"/>
              <a:ext cx="134" cy="134"/>
            </a:xfrm>
            <a:custGeom>
              <a:avLst/>
              <a:gdLst>
                <a:gd name="T0" fmla="*/ 1340 w 1340"/>
                <a:gd name="T1" fmla="*/ 670 h 1342"/>
                <a:gd name="T2" fmla="*/ 1251 w 1340"/>
                <a:gd name="T3" fmla="*/ 336 h 1342"/>
                <a:gd name="T4" fmla="*/ 1005 w 1340"/>
                <a:gd name="T5" fmla="*/ 91 h 1342"/>
                <a:gd name="T6" fmla="*/ 671 w 1340"/>
                <a:gd name="T7" fmla="*/ 0 h 1342"/>
                <a:gd name="T8" fmla="*/ 336 w 1340"/>
                <a:gd name="T9" fmla="*/ 91 h 1342"/>
                <a:gd name="T10" fmla="*/ 91 w 1340"/>
                <a:gd name="T11" fmla="*/ 336 h 1342"/>
                <a:gd name="T12" fmla="*/ 0 w 1340"/>
                <a:gd name="T13" fmla="*/ 670 h 1342"/>
                <a:gd name="T14" fmla="*/ 91 w 1340"/>
                <a:gd name="T15" fmla="*/ 1006 h 1342"/>
                <a:gd name="T16" fmla="*/ 336 w 1340"/>
                <a:gd name="T17" fmla="*/ 1252 h 1342"/>
                <a:gd name="T18" fmla="*/ 671 w 1340"/>
                <a:gd name="T19" fmla="*/ 1342 h 1342"/>
                <a:gd name="T20" fmla="*/ 1005 w 1340"/>
                <a:gd name="T21" fmla="*/ 1252 h 1342"/>
                <a:gd name="T22" fmla="*/ 1251 w 1340"/>
                <a:gd name="T23" fmla="*/ 1006 h 1342"/>
                <a:gd name="T24" fmla="*/ 1340 w 1340"/>
                <a:gd name="T25" fmla="*/ 67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0" h="1342">
                  <a:moveTo>
                    <a:pt x="1340" y="670"/>
                  </a:moveTo>
                  <a:lnTo>
                    <a:pt x="1251" y="336"/>
                  </a:lnTo>
                  <a:lnTo>
                    <a:pt x="1005" y="91"/>
                  </a:lnTo>
                  <a:lnTo>
                    <a:pt x="671" y="0"/>
                  </a:lnTo>
                  <a:lnTo>
                    <a:pt x="336" y="91"/>
                  </a:lnTo>
                  <a:lnTo>
                    <a:pt x="91" y="336"/>
                  </a:lnTo>
                  <a:lnTo>
                    <a:pt x="0" y="670"/>
                  </a:lnTo>
                  <a:lnTo>
                    <a:pt x="91" y="1006"/>
                  </a:lnTo>
                  <a:lnTo>
                    <a:pt x="336" y="1252"/>
                  </a:lnTo>
                  <a:lnTo>
                    <a:pt x="671" y="1342"/>
                  </a:lnTo>
                  <a:lnTo>
                    <a:pt x="1005" y="1252"/>
                  </a:lnTo>
                  <a:lnTo>
                    <a:pt x="1251" y="1006"/>
                  </a:lnTo>
                  <a:lnTo>
                    <a:pt x="1340" y="67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50" name="Freeform 6"/>
            <p:cNvSpPr>
              <a:spLocks/>
            </p:cNvSpPr>
            <p:nvPr/>
          </p:nvSpPr>
          <p:spPr bwMode="auto">
            <a:xfrm>
              <a:off x="904" y="4263"/>
              <a:ext cx="185" cy="186"/>
            </a:xfrm>
            <a:custGeom>
              <a:avLst/>
              <a:gdLst>
                <a:gd name="T0" fmla="*/ 1857 w 1857"/>
                <a:gd name="T1" fmla="*/ 928 h 1858"/>
                <a:gd name="T2" fmla="*/ 1732 w 1857"/>
                <a:gd name="T3" fmla="*/ 464 h 1858"/>
                <a:gd name="T4" fmla="*/ 1392 w 1857"/>
                <a:gd name="T5" fmla="*/ 124 h 1858"/>
                <a:gd name="T6" fmla="*/ 929 w 1857"/>
                <a:gd name="T7" fmla="*/ 0 h 1858"/>
                <a:gd name="T8" fmla="*/ 464 w 1857"/>
                <a:gd name="T9" fmla="*/ 124 h 1858"/>
                <a:gd name="T10" fmla="*/ 124 w 1857"/>
                <a:gd name="T11" fmla="*/ 464 h 1858"/>
                <a:gd name="T12" fmla="*/ 0 w 1857"/>
                <a:gd name="T13" fmla="*/ 928 h 1858"/>
                <a:gd name="T14" fmla="*/ 124 w 1857"/>
                <a:gd name="T15" fmla="*/ 1393 h 1858"/>
                <a:gd name="T16" fmla="*/ 464 w 1857"/>
                <a:gd name="T17" fmla="*/ 1733 h 1858"/>
                <a:gd name="T18" fmla="*/ 929 w 1857"/>
                <a:gd name="T19" fmla="*/ 1858 h 1858"/>
                <a:gd name="T20" fmla="*/ 1392 w 1857"/>
                <a:gd name="T21" fmla="*/ 1733 h 1858"/>
                <a:gd name="T22" fmla="*/ 1732 w 1857"/>
                <a:gd name="T23" fmla="*/ 1393 h 1858"/>
                <a:gd name="T24" fmla="*/ 1857 w 1857"/>
                <a:gd name="T25" fmla="*/ 928 h 1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7" h="1858">
                  <a:moveTo>
                    <a:pt x="1857" y="928"/>
                  </a:moveTo>
                  <a:lnTo>
                    <a:pt x="1732" y="464"/>
                  </a:lnTo>
                  <a:lnTo>
                    <a:pt x="1392" y="124"/>
                  </a:lnTo>
                  <a:lnTo>
                    <a:pt x="929" y="0"/>
                  </a:lnTo>
                  <a:lnTo>
                    <a:pt x="464" y="124"/>
                  </a:lnTo>
                  <a:lnTo>
                    <a:pt x="124" y="464"/>
                  </a:lnTo>
                  <a:lnTo>
                    <a:pt x="0" y="928"/>
                  </a:lnTo>
                  <a:lnTo>
                    <a:pt x="124" y="1393"/>
                  </a:lnTo>
                  <a:lnTo>
                    <a:pt x="464" y="1733"/>
                  </a:lnTo>
                  <a:lnTo>
                    <a:pt x="929" y="1858"/>
                  </a:lnTo>
                  <a:lnTo>
                    <a:pt x="1392" y="1733"/>
                  </a:lnTo>
                  <a:lnTo>
                    <a:pt x="1732" y="1393"/>
                  </a:lnTo>
                  <a:lnTo>
                    <a:pt x="1857" y="92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51" name="Freeform 7"/>
            <p:cNvSpPr>
              <a:spLocks/>
            </p:cNvSpPr>
            <p:nvPr/>
          </p:nvSpPr>
          <p:spPr bwMode="auto">
            <a:xfrm>
              <a:off x="904" y="4263"/>
              <a:ext cx="185" cy="186"/>
            </a:xfrm>
            <a:custGeom>
              <a:avLst/>
              <a:gdLst>
                <a:gd name="T0" fmla="*/ 1857 w 1857"/>
                <a:gd name="T1" fmla="*/ 928 h 1858"/>
                <a:gd name="T2" fmla="*/ 1732 w 1857"/>
                <a:gd name="T3" fmla="*/ 464 h 1858"/>
                <a:gd name="T4" fmla="*/ 1392 w 1857"/>
                <a:gd name="T5" fmla="*/ 124 h 1858"/>
                <a:gd name="T6" fmla="*/ 929 w 1857"/>
                <a:gd name="T7" fmla="*/ 0 h 1858"/>
                <a:gd name="T8" fmla="*/ 464 w 1857"/>
                <a:gd name="T9" fmla="*/ 124 h 1858"/>
                <a:gd name="T10" fmla="*/ 124 w 1857"/>
                <a:gd name="T11" fmla="*/ 464 h 1858"/>
                <a:gd name="T12" fmla="*/ 0 w 1857"/>
                <a:gd name="T13" fmla="*/ 928 h 1858"/>
                <a:gd name="T14" fmla="*/ 124 w 1857"/>
                <a:gd name="T15" fmla="*/ 1393 h 1858"/>
                <a:gd name="T16" fmla="*/ 464 w 1857"/>
                <a:gd name="T17" fmla="*/ 1733 h 1858"/>
                <a:gd name="T18" fmla="*/ 929 w 1857"/>
                <a:gd name="T19" fmla="*/ 1858 h 1858"/>
                <a:gd name="T20" fmla="*/ 1392 w 1857"/>
                <a:gd name="T21" fmla="*/ 1733 h 1858"/>
                <a:gd name="T22" fmla="*/ 1732 w 1857"/>
                <a:gd name="T23" fmla="*/ 1393 h 1858"/>
                <a:gd name="T24" fmla="*/ 1857 w 1857"/>
                <a:gd name="T25" fmla="*/ 928 h 1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7" h="1858">
                  <a:moveTo>
                    <a:pt x="1857" y="928"/>
                  </a:moveTo>
                  <a:lnTo>
                    <a:pt x="1732" y="464"/>
                  </a:lnTo>
                  <a:lnTo>
                    <a:pt x="1392" y="124"/>
                  </a:lnTo>
                  <a:lnTo>
                    <a:pt x="929" y="0"/>
                  </a:lnTo>
                  <a:lnTo>
                    <a:pt x="464" y="124"/>
                  </a:lnTo>
                  <a:lnTo>
                    <a:pt x="124" y="464"/>
                  </a:lnTo>
                  <a:lnTo>
                    <a:pt x="0" y="928"/>
                  </a:lnTo>
                  <a:lnTo>
                    <a:pt x="124" y="1393"/>
                  </a:lnTo>
                  <a:lnTo>
                    <a:pt x="464" y="1733"/>
                  </a:lnTo>
                  <a:lnTo>
                    <a:pt x="929" y="1858"/>
                  </a:lnTo>
                  <a:lnTo>
                    <a:pt x="1392" y="1733"/>
                  </a:lnTo>
                  <a:lnTo>
                    <a:pt x="1732" y="1393"/>
                  </a:lnTo>
                  <a:lnTo>
                    <a:pt x="1857" y="92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52" name="Freeform 8"/>
            <p:cNvSpPr>
              <a:spLocks/>
            </p:cNvSpPr>
            <p:nvPr/>
          </p:nvSpPr>
          <p:spPr bwMode="auto">
            <a:xfrm>
              <a:off x="824" y="4183"/>
              <a:ext cx="345" cy="346"/>
            </a:xfrm>
            <a:custGeom>
              <a:avLst/>
              <a:gdLst>
                <a:gd name="T0" fmla="*/ 3456 w 3456"/>
                <a:gd name="T1" fmla="*/ 1729 h 3459"/>
                <a:gd name="T2" fmla="*/ 3324 w 3456"/>
                <a:gd name="T3" fmla="*/ 1068 h 3459"/>
                <a:gd name="T4" fmla="*/ 2949 w 3456"/>
                <a:gd name="T5" fmla="*/ 507 h 3459"/>
                <a:gd name="T6" fmla="*/ 2388 w 3456"/>
                <a:gd name="T7" fmla="*/ 132 h 3459"/>
                <a:gd name="T8" fmla="*/ 1728 w 3456"/>
                <a:gd name="T9" fmla="*/ 0 h 3459"/>
                <a:gd name="T10" fmla="*/ 1066 w 3456"/>
                <a:gd name="T11" fmla="*/ 132 h 3459"/>
                <a:gd name="T12" fmla="*/ 506 w 3456"/>
                <a:gd name="T13" fmla="*/ 507 h 3459"/>
                <a:gd name="T14" fmla="*/ 132 w 3456"/>
                <a:gd name="T15" fmla="*/ 1068 h 3459"/>
                <a:gd name="T16" fmla="*/ 0 w 3456"/>
                <a:gd name="T17" fmla="*/ 1729 h 3459"/>
                <a:gd name="T18" fmla="*/ 132 w 3456"/>
                <a:gd name="T19" fmla="*/ 2391 h 3459"/>
                <a:gd name="T20" fmla="*/ 506 w 3456"/>
                <a:gd name="T21" fmla="*/ 2953 h 3459"/>
                <a:gd name="T22" fmla="*/ 1066 w 3456"/>
                <a:gd name="T23" fmla="*/ 3327 h 3459"/>
                <a:gd name="T24" fmla="*/ 1728 w 3456"/>
                <a:gd name="T25" fmla="*/ 3459 h 3459"/>
                <a:gd name="T26" fmla="*/ 2388 w 3456"/>
                <a:gd name="T27" fmla="*/ 3327 h 3459"/>
                <a:gd name="T28" fmla="*/ 2949 w 3456"/>
                <a:gd name="T29" fmla="*/ 2953 h 3459"/>
                <a:gd name="T30" fmla="*/ 3324 w 3456"/>
                <a:gd name="T31" fmla="*/ 2391 h 3459"/>
                <a:gd name="T32" fmla="*/ 3456 w 3456"/>
                <a:gd name="T33" fmla="*/ 1729 h 3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6" h="3459">
                  <a:moveTo>
                    <a:pt x="3456" y="1729"/>
                  </a:moveTo>
                  <a:lnTo>
                    <a:pt x="3324" y="1068"/>
                  </a:lnTo>
                  <a:lnTo>
                    <a:pt x="2949" y="507"/>
                  </a:lnTo>
                  <a:lnTo>
                    <a:pt x="2388" y="132"/>
                  </a:lnTo>
                  <a:lnTo>
                    <a:pt x="1728" y="0"/>
                  </a:lnTo>
                  <a:lnTo>
                    <a:pt x="1066" y="132"/>
                  </a:lnTo>
                  <a:lnTo>
                    <a:pt x="506" y="507"/>
                  </a:lnTo>
                  <a:lnTo>
                    <a:pt x="132" y="1068"/>
                  </a:lnTo>
                  <a:lnTo>
                    <a:pt x="0" y="1729"/>
                  </a:lnTo>
                  <a:lnTo>
                    <a:pt x="132" y="2391"/>
                  </a:lnTo>
                  <a:lnTo>
                    <a:pt x="506" y="2953"/>
                  </a:lnTo>
                  <a:lnTo>
                    <a:pt x="1066" y="3327"/>
                  </a:lnTo>
                  <a:lnTo>
                    <a:pt x="1728" y="3459"/>
                  </a:lnTo>
                  <a:lnTo>
                    <a:pt x="2388" y="3327"/>
                  </a:lnTo>
                  <a:lnTo>
                    <a:pt x="2949" y="2953"/>
                  </a:lnTo>
                  <a:lnTo>
                    <a:pt x="3324" y="2391"/>
                  </a:lnTo>
                  <a:lnTo>
                    <a:pt x="3456" y="172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53" name="Line 9"/>
            <p:cNvSpPr>
              <a:spLocks noChangeShapeType="1"/>
            </p:cNvSpPr>
            <p:nvPr/>
          </p:nvSpPr>
          <p:spPr bwMode="auto">
            <a:xfrm>
              <a:off x="996" y="4183"/>
              <a:ext cx="34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54" name="Line 10"/>
            <p:cNvSpPr>
              <a:spLocks noChangeShapeType="1"/>
            </p:cNvSpPr>
            <p:nvPr/>
          </p:nvSpPr>
          <p:spPr bwMode="auto">
            <a:xfrm>
              <a:off x="1343" y="4183"/>
              <a:ext cx="360" cy="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55" name="Line 11"/>
            <p:cNvSpPr>
              <a:spLocks noChangeShapeType="1"/>
            </p:cNvSpPr>
            <p:nvPr/>
          </p:nvSpPr>
          <p:spPr bwMode="auto">
            <a:xfrm>
              <a:off x="1703" y="4259"/>
              <a:ext cx="270"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56" name="Line 12"/>
            <p:cNvSpPr>
              <a:spLocks noChangeShapeType="1"/>
            </p:cNvSpPr>
            <p:nvPr/>
          </p:nvSpPr>
          <p:spPr bwMode="auto">
            <a:xfrm>
              <a:off x="1973" y="4330"/>
              <a:ext cx="552"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57" name="Line 13"/>
            <p:cNvSpPr>
              <a:spLocks noChangeShapeType="1"/>
            </p:cNvSpPr>
            <p:nvPr/>
          </p:nvSpPr>
          <p:spPr bwMode="auto">
            <a:xfrm>
              <a:off x="2525" y="4401"/>
              <a:ext cx="495"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58" name="Line 14"/>
            <p:cNvSpPr>
              <a:spLocks noChangeShapeType="1"/>
            </p:cNvSpPr>
            <p:nvPr/>
          </p:nvSpPr>
          <p:spPr bwMode="auto">
            <a:xfrm>
              <a:off x="3020" y="4413"/>
              <a:ext cx="494" cy="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59" name="Freeform 15"/>
            <p:cNvSpPr>
              <a:spLocks/>
            </p:cNvSpPr>
            <p:nvPr/>
          </p:nvSpPr>
          <p:spPr bwMode="auto">
            <a:xfrm>
              <a:off x="3315" y="4432"/>
              <a:ext cx="361" cy="361"/>
            </a:xfrm>
            <a:custGeom>
              <a:avLst/>
              <a:gdLst>
                <a:gd name="T0" fmla="*/ 3612 w 3612"/>
                <a:gd name="T1" fmla="*/ 1808 h 3616"/>
                <a:gd name="T2" fmla="*/ 3475 w 3612"/>
                <a:gd name="T3" fmla="*/ 1116 h 3616"/>
                <a:gd name="T4" fmla="*/ 3083 w 3612"/>
                <a:gd name="T5" fmla="*/ 529 h 3616"/>
                <a:gd name="T6" fmla="*/ 2498 w 3612"/>
                <a:gd name="T7" fmla="*/ 138 h 3616"/>
                <a:gd name="T8" fmla="*/ 1806 w 3612"/>
                <a:gd name="T9" fmla="*/ 0 h 3616"/>
                <a:gd name="T10" fmla="*/ 1114 w 3612"/>
                <a:gd name="T11" fmla="*/ 138 h 3616"/>
                <a:gd name="T12" fmla="*/ 528 w 3612"/>
                <a:gd name="T13" fmla="*/ 529 h 3616"/>
                <a:gd name="T14" fmla="*/ 137 w 3612"/>
                <a:gd name="T15" fmla="*/ 1116 h 3616"/>
                <a:gd name="T16" fmla="*/ 0 w 3612"/>
                <a:gd name="T17" fmla="*/ 1808 h 3616"/>
                <a:gd name="T18" fmla="*/ 137 w 3612"/>
                <a:gd name="T19" fmla="*/ 2500 h 3616"/>
                <a:gd name="T20" fmla="*/ 528 w 3612"/>
                <a:gd name="T21" fmla="*/ 3086 h 3616"/>
                <a:gd name="T22" fmla="*/ 1114 w 3612"/>
                <a:gd name="T23" fmla="*/ 3478 h 3616"/>
                <a:gd name="T24" fmla="*/ 1806 w 3612"/>
                <a:gd name="T25" fmla="*/ 3616 h 3616"/>
                <a:gd name="T26" fmla="*/ 2498 w 3612"/>
                <a:gd name="T27" fmla="*/ 3478 h 3616"/>
                <a:gd name="T28" fmla="*/ 3083 w 3612"/>
                <a:gd name="T29" fmla="*/ 3086 h 3616"/>
                <a:gd name="T30" fmla="*/ 3475 w 3612"/>
                <a:gd name="T31" fmla="*/ 2500 h 3616"/>
                <a:gd name="T32" fmla="*/ 3612 w 3612"/>
                <a:gd name="T33" fmla="*/ 1808 h 3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12" h="3616">
                  <a:moveTo>
                    <a:pt x="3612" y="1808"/>
                  </a:moveTo>
                  <a:lnTo>
                    <a:pt x="3475" y="1116"/>
                  </a:lnTo>
                  <a:lnTo>
                    <a:pt x="3083" y="529"/>
                  </a:lnTo>
                  <a:lnTo>
                    <a:pt x="2498" y="138"/>
                  </a:lnTo>
                  <a:lnTo>
                    <a:pt x="1806" y="0"/>
                  </a:lnTo>
                  <a:lnTo>
                    <a:pt x="1114" y="138"/>
                  </a:lnTo>
                  <a:lnTo>
                    <a:pt x="528" y="529"/>
                  </a:lnTo>
                  <a:lnTo>
                    <a:pt x="137" y="1116"/>
                  </a:lnTo>
                  <a:lnTo>
                    <a:pt x="0" y="1808"/>
                  </a:lnTo>
                  <a:lnTo>
                    <a:pt x="137" y="2500"/>
                  </a:lnTo>
                  <a:lnTo>
                    <a:pt x="528" y="3086"/>
                  </a:lnTo>
                  <a:lnTo>
                    <a:pt x="1114" y="3478"/>
                  </a:lnTo>
                  <a:lnTo>
                    <a:pt x="1806" y="3616"/>
                  </a:lnTo>
                  <a:lnTo>
                    <a:pt x="2498" y="3478"/>
                  </a:lnTo>
                  <a:lnTo>
                    <a:pt x="3083" y="3086"/>
                  </a:lnTo>
                  <a:lnTo>
                    <a:pt x="3475" y="2500"/>
                  </a:lnTo>
                  <a:lnTo>
                    <a:pt x="3612" y="180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0" name="Freeform 16"/>
            <p:cNvSpPr>
              <a:spLocks/>
            </p:cNvSpPr>
            <p:nvPr/>
          </p:nvSpPr>
          <p:spPr bwMode="auto">
            <a:xfrm>
              <a:off x="2116" y="4592"/>
              <a:ext cx="379" cy="379"/>
            </a:xfrm>
            <a:custGeom>
              <a:avLst/>
              <a:gdLst>
                <a:gd name="T0" fmla="*/ 3785 w 3785"/>
                <a:gd name="T1" fmla="*/ 1893 h 3788"/>
                <a:gd name="T2" fmla="*/ 3692 w 3785"/>
                <a:gd name="T3" fmla="*/ 1308 h 3788"/>
                <a:gd name="T4" fmla="*/ 3424 w 3785"/>
                <a:gd name="T5" fmla="*/ 781 h 3788"/>
                <a:gd name="T6" fmla="*/ 3004 w 3785"/>
                <a:gd name="T7" fmla="*/ 362 h 3788"/>
                <a:gd name="T8" fmla="*/ 2477 w 3785"/>
                <a:gd name="T9" fmla="*/ 92 h 3788"/>
                <a:gd name="T10" fmla="*/ 1892 w 3785"/>
                <a:gd name="T11" fmla="*/ 0 h 3788"/>
                <a:gd name="T12" fmla="*/ 1308 w 3785"/>
                <a:gd name="T13" fmla="*/ 92 h 3788"/>
                <a:gd name="T14" fmla="*/ 780 w 3785"/>
                <a:gd name="T15" fmla="*/ 362 h 3788"/>
                <a:gd name="T16" fmla="*/ 362 w 3785"/>
                <a:gd name="T17" fmla="*/ 781 h 3788"/>
                <a:gd name="T18" fmla="*/ 93 w 3785"/>
                <a:gd name="T19" fmla="*/ 1308 h 3788"/>
                <a:gd name="T20" fmla="*/ 0 w 3785"/>
                <a:gd name="T21" fmla="*/ 1893 h 3788"/>
                <a:gd name="T22" fmla="*/ 93 w 3785"/>
                <a:gd name="T23" fmla="*/ 2479 h 3788"/>
                <a:gd name="T24" fmla="*/ 362 w 3785"/>
                <a:gd name="T25" fmla="*/ 3007 h 3788"/>
                <a:gd name="T26" fmla="*/ 780 w 3785"/>
                <a:gd name="T27" fmla="*/ 3425 h 3788"/>
                <a:gd name="T28" fmla="*/ 1308 w 3785"/>
                <a:gd name="T29" fmla="*/ 3694 h 3788"/>
                <a:gd name="T30" fmla="*/ 1892 w 3785"/>
                <a:gd name="T31" fmla="*/ 3788 h 3788"/>
                <a:gd name="T32" fmla="*/ 2477 w 3785"/>
                <a:gd name="T33" fmla="*/ 3694 h 3788"/>
                <a:gd name="T34" fmla="*/ 3004 w 3785"/>
                <a:gd name="T35" fmla="*/ 3425 h 3788"/>
                <a:gd name="T36" fmla="*/ 3424 w 3785"/>
                <a:gd name="T37" fmla="*/ 3007 h 3788"/>
                <a:gd name="T38" fmla="*/ 3692 w 3785"/>
                <a:gd name="T39" fmla="*/ 2479 h 3788"/>
                <a:gd name="T40" fmla="*/ 3785 w 3785"/>
                <a:gd name="T41" fmla="*/ 1893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5" h="3788">
                  <a:moveTo>
                    <a:pt x="3785" y="1893"/>
                  </a:moveTo>
                  <a:lnTo>
                    <a:pt x="3692" y="1308"/>
                  </a:lnTo>
                  <a:lnTo>
                    <a:pt x="3424" y="781"/>
                  </a:lnTo>
                  <a:lnTo>
                    <a:pt x="3004" y="362"/>
                  </a:lnTo>
                  <a:lnTo>
                    <a:pt x="2477" y="92"/>
                  </a:lnTo>
                  <a:lnTo>
                    <a:pt x="1892" y="0"/>
                  </a:lnTo>
                  <a:lnTo>
                    <a:pt x="1308" y="92"/>
                  </a:lnTo>
                  <a:lnTo>
                    <a:pt x="780" y="362"/>
                  </a:lnTo>
                  <a:lnTo>
                    <a:pt x="362" y="781"/>
                  </a:lnTo>
                  <a:lnTo>
                    <a:pt x="93" y="1308"/>
                  </a:lnTo>
                  <a:lnTo>
                    <a:pt x="0" y="1893"/>
                  </a:lnTo>
                  <a:lnTo>
                    <a:pt x="93" y="2479"/>
                  </a:lnTo>
                  <a:lnTo>
                    <a:pt x="362" y="3007"/>
                  </a:lnTo>
                  <a:lnTo>
                    <a:pt x="780" y="3425"/>
                  </a:lnTo>
                  <a:lnTo>
                    <a:pt x="1308" y="3694"/>
                  </a:lnTo>
                  <a:lnTo>
                    <a:pt x="1892" y="3788"/>
                  </a:lnTo>
                  <a:lnTo>
                    <a:pt x="2477" y="3694"/>
                  </a:lnTo>
                  <a:lnTo>
                    <a:pt x="3004" y="3425"/>
                  </a:lnTo>
                  <a:lnTo>
                    <a:pt x="3424" y="3007"/>
                  </a:lnTo>
                  <a:lnTo>
                    <a:pt x="3692" y="2479"/>
                  </a:lnTo>
                  <a:lnTo>
                    <a:pt x="3785" y="189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1" name="Freeform 17"/>
            <p:cNvSpPr>
              <a:spLocks/>
            </p:cNvSpPr>
            <p:nvPr/>
          </p:nvSpPr>
          <p:spPr bwMode="auto">
            <a:xfrm>
              <a:off x="2201" y="4676"/>
              <a:ext cx="209" cy="210"/>
            </a:xfrm>
            <a:custGeom>
              <a:avLst/>
              <a:gdLst>
                <a:gd name="T0" fmla="*/ 2096 w 2096"/>
                <a:gd name="T1" fmla="*/ 1048 h 2097"/>
                <a:gd name="T2" fmla="*/ 1956 w 2096"/>
                <a:gd name="T3" fmla="*/ 524 h 2097"/>
                <a:gd name="T4" fmla="*/ 1573 w 2096"/>
                <a:gd name="T5" fmla="*/ 140 h 2097"/>
                <a:gd name="T6" fmla="*/ 1048 w 2096"/>
                <a:gd name="T7" fmla="*/ 0 h 2097"/>
                <a:gd name="T8" fmla="*/ 525 w 2096"/>
                <a:gd name="T9" fmla="*/ 140 h 2097"/>
                <a:gd name="T10" fmla="*/ 141 w 2096"/>
                <a:gd name="T11" fmla="*/ 524 h 2097"/>
                <a:gd name="T12" fmla="*/ 0 w 2096"/>
                <a:gd name="T13" fmla="*/ 1048 h 2097"/>
                <a:gd name="T14" fmla="*/ 141 w 2096"/>
                <a:gd name="T15" fmla="*/ 1573 h 2097"/>
                <a:gd name="T16" fmla="*/ 525 w 2096"/>
                <a:gd name="T17" fmla="*/ 1956 h 2097"/>
                <a:gd name="T18" fmla="*/ 1048 w 2096"/>
                <a:gd name="T19" fmla="*/ 2097 h 2097"/>
                <a:gd name="T20" fmla="*/ 1573 w 2096"/>
                <a:gd name="T21" fmla="*/ 1956 h 2097"/>
                <a:gd name="T22" fmla="*/ 1956 w 2096"/>
                <a:gd name="T23" fmla="*/ 1573 h 2097"/>
                <a:gd name="T24" fmla="*/ 2096 w 2096"/>
                <a:gd name="T25" fmla="*/ 1048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6" h="2097">
                  <a:moveTo>
                    <a:pt x="2096" y="1048"/>
                  </a:moveTo>
                  <a:lnTo>
                    <a:pt x="1956" y="524"/>
                  </a:lnTo>
                  <a:lnTo>
                    <a:pt x="1573" y="140"/>
                  </a:lnTo>
                  <a:lnTo>
                    <a:pt x="1048" y="0"/>
                  </a:lnTo>
                  <a:lnTo>
                    <a:pt x="525" y="140"/>
                  </a:lnTo>
                  <a:lnTo>
                    <a:pt x="141" y="524"/>
                  </a:lnTo>
                  <a:lnTo>
                    <a:pt x="0" y="1048"/>
                  </a:lnTo>
                  <a:lnTo>
                    <a:pt x="141" y="1573"/>
                  </a:lnTo>
                  <a:lnTo>
                    <a:pt x="525" y="1956"/>
                  </a:lnTo>
                  <a:lnTo>
                    <a:pt x="1048" y="2097"/>
                  </a:lnTo>
                  <a:lnTo>
                    <a:pt x="1573" y="1956"/>
                  </a:lnTo>
                  <a:lnTo>
                    <a:pt x="1956" y="1573"/>
                  </a:lnTo>
                  <a:lnTo>
                    <a:pt x="2096" y="104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2" name="Line 18"/>
            <p:cNvSpPr>
              <a:spLocks noChangeShapeType="1"/>
            </p:cNvSpPr>
            <p:nvPr/>
          </p:nvSpPr>
          <p:spPr bwMode="auto">
            <a:xfrm flipH="1" flipV="1">
              <a:off x="1324" y="4247"/>
              <a:ext cx="649" cy="1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63" name="Line 19"/>
            <p:cNvSpPr>
              <a:spLocks noChangeShapeType="1"/>
            </p:cNvSpPr>
            <p:nvPr/>
          </p:nvSpPr>
          <p:spPr bwMode="auto">
            <a:xfrm>
              <a:off x="1369" y="4503"/>
              <a:ext cx="270" cy="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64" name="Freeform 20"/>
            <p:cNvSpPr>
              <a:spLocks/>
            </p:cNvSpPr>
            <p:nvPr/>
          </p:nvSpPr>
          <p:spPr bwMode="auto">
            <a:xfrm>
              <a:off x="2226" y="4445"/>
              <a:ext cx="49" cy="56"/>
            </a:xfrm>
            <a:custGeom>
              <a:avLst/>
              <a:gdLst>
                <a:gd name="T0" fmla="*/ 484 w 484"/>
                <a:gd name="T1" fmla="*/ 563 h 563"/>
                <a:gd name="T2" fmla="*/ 421 w 484"/>
                <a:gd name="T3" fmla="*/ 303 h 563"/>
                <a:gd name="T4" fmla="*/ 247 w 484"/>
                <a:gd name="T5" fmla="*/ 101 h 563"/>
                <a:gd name="T6" fmla="*/ 0 w 484"/>
                <a:gd name="T7" fmla="*/ 0 h 563"/>
              </a:gdLst>
              <a:ahLst/>
              <a:cxnLst>
                <a:cxn ang="0">
                  <a:pos x="T0" y="T1"/>
                </a:cxn>
                <a:cxn ang="0">
                  <a:pos x="T2" y="T3"/>
                </a:cxn>
                <a:cxn ang="0">
                  <a:pos x="T4" y="T5"/>
                </a:cxn>
                <a:cxn ang="0">
                  <a:pos x="T6" y="T7"/>
                </a:cxn>
              </a:cxnLst>
              <a:rect l="0" t="0" r="r" b="b"/>
              <a:pathLst>
                <a:path w="484" h="563">
                  <a:moveTo>
                    <a:pt x="484" y="563"/>
                  </a:moveTo>
                  <a:lnTo>
                    <a:pt x="421" y="303"/>
                  </a:lnTo>
                  <a:lnTo>
                    <a:pt x="247" y="101"/>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5" name="Freeform 21"/>
            <p:cNvSpPr>
              <a:spLocks/>
            </p:cNvSpPr>
            <p:nvPr/>
          </p:nvSpPr>
          <p:spPr bwMode="auto">
            <a:xfrm>
              <a:off x="2384" y="4461"/>
              <a:ext cx="59" cy="56"/>
            </a:xfrm>
            <a:custGeom>
              <a:avLst/>
              <a:gdLst>
                <a:gd name="T0" fmla="*/ 589 w 589"/>
                <a:gd name="T1" fmla="*/ 0 h 568"/>
                <a:gd name="T2" fmla="*/ 296 w 589"/>
                <a:gd name="T3" fmla="*/ 69 h 568"/>
                <a:gd name="T4" fmla="*/ 80 w 589"/>
                <a:gd name="T5" fmla="*/ 278 h 568"/>
                <a:gd name="T6" fmla="*/ 0 w 589"/>
                <a:gd name="T7" fmla="*/ 568 h 568"/>
              </a:gdLst>
              <a:ahLst/>
              <a:cxnLst>
                <a:cxn ang="0">
                  <a:pos x="T0" y="T1"/>
                </a:cxn>
                <a:cxn ang="0">
                  <a:pos x="T2" y="T3"/>
                </a:cxn>
                <a:cxn ang="0">
                  <a:pos x="T4" y="T5"/>
                </a:cxn>
                <a:cxn ang="0">
                  <a:pos x="T6" y="T7"/>
                </a:cxn>
              </a:cxnLst>
              <a:rect l="0" t="0" r="r" b="b"/>
              <a:pathLst>
                <a:path w="589" h="568">
                  <a:moveTo>
                    <a:pt x="589" y="0"/>
                  </a:moveTo>
                  <a:lnTo>
                    <a:pt x="296" y="69"/>
                  </a:lnTo>
                  <a:lnTo>
                    <a:pt x="80" y="278"/>
                  </a:lnTo>
                  <a:lnTo>
                    <a:pt x="0" y="56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6" name="Freeform 22"/>
            <p:cNvSpPr>
              <a:spLocks/>
            </p:cNvSpPr>
            <p:nvPr/>
          </p:nvSpPr>
          <p:spPr bwMode="auto">
            <a:xfrm>
              <a:off x="3171" y="4488"/>
              <a:ext cx="54" cy="57"/>
            </a:xfrm>
            <a:custGeom>
              <a:avLst/>
              <a:gdLst>
                <a:gd name="T0" fmla="*/ 547 w 547"/>
                <a:gd name="T1" fmla="*/ 568 h 568"/>
                <a:gd name="T2" fmla="*/ 474 w 547"/>
                <a:gd name="T3" fmla="*/ 290 h 568"/>
                <a:gd name="T4" fmla="*/ 275 w 547"/>
                <a:gd name="T5" fmla="*/ 83 h 568"/>
                <a:gd name="T6" fmla="*/ 0 w 547"/>
                <a:gd name="T7" fmla="*/ 0 h 568"/>
              </a:gdLst>
              <a:ahLst/>
              <a:cxnLst>
                <a:cxn ang="0">
                  <a:pos x="T0" y="T1"/>
                </a:cxn>
                <a:cxn ang="0">
                  <a:pos x="T2" y="T3"/>
                </a:cxn>
                <a:cxn ang="0">
                  <a:pos x="T4" y="T5"/>
                </a:cxn>
                <a:cxn ang="0">
                  <a:pos x="T6" y="T7"/>
                </a:cxn>
              </a:cxnLst>
              <a:rect l="0" t="0" r="r" b="b"/>
              <a:pathLst>
                <a:path w="547" h="568">
                  <a:moveTo>
                    <a:pt x="547" y="568"/>
                  </a:moveTo>
                  <a:lnTo>
                    <a:pt x="474" y="290"/>
                  </a:lnTo>
                  <a:lnTo>
                    <a:pt x="275" y="83"/>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7" name="Freeform 23"/>
            <p:cNvSpPr>
              <a:spLocks/>
            </p:cNvSpPr>
            <p:nvPr/>
          </p:nvSpPr>
          <p:spPr bwMode="auto">
            <a:xfrm>
              <a:off x="3177" y="4718"/>
              <a:ext cx="48" cy="56"/>
            </a:xfrm>
            <a:custGeom>
              <a:avLst/>
              <a:gdLst>
                <a:gd name="T0" fmla="*/ 0 w 484"/>
                <a:gd name="T1" fmla="*/ 561 h 561"/>
                <a:gd name="T2" fmla="*/ 247 w 484"/>
                <a:gd name="T3" fmla="*/ 462 h 561"/>
                <a:gd name="T4" fmla="*/ 421 w 484"/>
                <a:gd name="T5" fmla="*/ 259 h 561"/>
                <a:gd name="T6" fmla="*/ 484 w 484"/>
                <a:gd name="T7" fmla="*/ 0 h 561"/>
              </a:gdLst>
              <a:ahLst/>
              <a:cxnLst>
                <a:cxn ang="0">
                  <a:pos x="T0" y="T1"/>
                </a:cxn>
                <a:cxn ang="0">
                  <a:pos x="T2" y="T3"/>
                </a:cxn>
                <a:cxn ang="0">
                  <a:pos x="T4" y="T5"/>
                </a:cxn>
                <a:cxn ang="0">
                  <a:pos x="T6" y="T7"/>
                </a:cxn>
              </a:cxnLst>
              <a:rect l="0" t="0" r="r" b="b"/>
              <a:pathLst>
                <a:path w="484" h="561">
                  <a:moveTo>
                    <a:pt x="0" y="561"/>
                  </a:moveTo>
                  <a:lnTo>
                    <a:pt x="247" y="462"/>
                  </a:lnTo>
                  <a:lnTo>
                    <a:pt x="421" y="259"/>
                  </a:lnTo>
                  <a:lnTo>
                    <a:pt x="48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8" name="Freeform 24"/>
            <p:cNvSpPr>
              <a:spLocks/>
            </p:cNvSpPr>
            <p:nvPr/>
          </p:nvSpPr>
          <p:spPr bwMode="auto">
            <a:xfrm>
              <a:off x="2494" y="4803"/>
              <a:ext cx="64" cy="63"/>
            </a:xfrm>
            <a:custGeom>
              <a:avLst/>
              <a:gdLst>
                <a:gd name="T0" fmla="*/ 0 w 648"/>
                <a:gd name="T1" fmla="*/ 0 h 626"/>
                <a:gd name="T2" fmla="*/ 66 w 648"/>
                <a:gd name="T3" fmla="*/ 334 h 626"/>
                <a:gd name="T4" fmla="*/ 310 w 648"/>
                <a:gd name="T5" fmla="*/ 572 h 626"/>
                <a:gd name="T6" fmla="*/ 648 w 648"/>
                <a:gd name="T7" fmla="*/ 626 h 626"/>
              </a:gdLst>
              <a:ahLst/>
              <a:cxnLst>
                <a:cxn ang="0">
                  <a:pos x="T0" y="T1"/>
                </a:cxn>
                <a:cxn ang="0">
                  <a:pos x="T2" y="T3"/>
                </a:cxn>
                <a:cxn ang="0">
                  <a:pos x="T4" y="T5"/>
                </a:cxn>
                <a:cxn ang="0">
                  <a:pos x="T6" y="T7"/>
                </a:cxn>
              </a:cxnLst>
              <a:rect l="0" t="0" r="r" b="b"/>
              <a:pathLst>
                <a:path w="648" h="626">
                  <a:moveTo>
                    <a:pt x="0" y="0"/>
                  </a:moveTo>
                  <a:lnTo>
                    <a:pt x="66" y="334"/>
                  </a:lnTo>
                  <a:lnTo>
                    <a:pt x="310" y="572"/>
                  </a:lnTo>
                  <a:lnTo>
                    <a:pt x="648" y="62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69" name="Freeform 25"/>
            <p:cNvSpPr>
              <a:spLocks/>
            </p:cNvSpPr>
            <p:nvPr/>
          </p:nvSpPr>
          <p:spPr bwMode="auto">
            <a:xfrm>
              <a:off x="2038" y="4734"/>
              <a:ext cx="84" cy="43"/>
            </a:xfrm>
            <a:custGeom>
              <a:avLst/>
              <a:gdLst>
                <a:gd name="T0" fmla="*/ 0 w 847"/>
                <a:gd name="T1" fmla="*/ 342 h 424"/>
                <a:gd name="T2" fmla="*/ 250 w 847"/>
                <a:gd name="T3" fmla="*/ 424 h 424"/>
                <a:gd name="T4" fmla="*/ 511 w 847"/>
                <a:gd name="T5" fmla="*/ 385 h 424"/>
                <a:gd name="T6" fmla="*/ 725 w 847"/>
                <a:gd name="T7" fmla="*/ 232 h 424"/>
                <a:gd name="T8" fmla="*/ 847 w 847"/>
                <a:gd name="T9" fmla="*/ 0 h 424"/>
              </a:gdLst>
              <a:ahLst/>
              <a:cxnLst>
                <a:cxn ang="0">
                  <a:pos x="T0" y="T1"/>
                </a:cxn>
                <a:cxn ang="0">
                  <a:pos x="T2" y="T3"/>
                </a:cxn>
                <a:cxn ang="0">
                  <a:pos x="T4" y="T5"/>
                </a:cxn>
                <a:cxn ang="0">
                  <a:pos x="T6" y="T7"/>
                </a:cxn>
                <a:cxn ang="0">
                  <a:pos x="T8" y="T9"/>
                </a:cxn>
              </a:cxnLst>
              <a:rect l="0" t="0" r="r" b="b"/>
              <a:pathLst>
                <a:path w="847" h="424">
                  <a:moveTo>
                    <a:pt x="0" y="342"/>
                  </a:moveTo>
                  <a:lnTo>
                    <a:pt x="250" y="424"/>
                  </a:lnTo>
                  <a:lnTo>
                    <a:pt x="511" y="385"/>
                  </a:lnTo>
                  <a:lnTo>
                    <a:pt x="725" y="232"/>
                  </a:lnTo>
                  <a:lnTo>
                    <a:pt x="84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70" name="Freeform 26"/>
            <p:cNvSpPr>
              <a:spLocks/>
            </p:cNvSpPr>
            <p:nvPr/>
          </p:nvSpPr>
          <p:spPr bwMode="auto">
            <a:xfrm>
              <a:off x="1165" y="4249"/>
              <a:ext cx="54" cy="69"/>
            </a:xfrm>
            <a:custGeom>
              <a:avLst/>
              <a:gdLst>
                <a:gd name="T0" fmla="*/ 540 w 540"/>
                <a:gd name="T1" fmla="*/ 0 h 691"/>
                <a:gd name="T2" fmla="*/ 228 w 540"/>
                <a:gd name="T3" fmla="*/ 104 h 691"/>
                <a:gd name="T4" fmla="*/ 25 w 540"/>
                <a:gd name="T5" fmla="*/ 363 h 691"/>
                <a:gd name="T6" fmla="*/ 0 w 540"/>
                <a:gd name="T7" fmla="*/ 691 h 691"/>
              </a:gdLst>
              <a:ahLst/>
              <a:cxnLst>
                <a:cxn ang="0">
                  <a:pos x="T0" y="T1"/>
                </a:cxn>
                <a:cxn ang="0">
                  <a:pos x="T2" y="T3"/>
                </a:cxn>
                <a:cxn ang="0">
                  <a:pos x="T4" y="T5"/>
                </a:cxn>
                <a:cxn ang="0">
                  <a:pos x="T6" y="T7"/>
                </a:cxn>
              </a:cxnLst>
              <a:rect l="0" t="0" r="r" b="b"/>
              <a:pathLst>
                <a:path w="540" h="691">
                  <a:moveTo>
                    <a:pt x="540" y="0"/>
                  </a:moveTo>
                  <a:lnTo>
                    <a:pt x="228" y="104"/>
                  </a:lnTo>
                  <a:lnTo>
                    <a:pt x="25" y="363"/>
                  </a:lnTo>
                  <a:lnTo>
                    <a:pt x="0" y="69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71" name="Freeform 27"/>
            <p:cNvSpPr>
              <a:spLocks/>
            </p:cNvSpPr>
            <p:nvPr/>
          </p:nvSpPr>
          <p:spPr bwMode="auto">
            <a:xfrm>
              <a:off x="1154" y="4419"/>
              <a:ext cx="54" cy="78"/>
            </a:xfrm>
            <a:custGeom>
              <a:avLst/>
              <a:gdLst>
                <a:gd name="T0" fmla="*/ 37 w 541"/>
                <a:gd name="T1" fmla="*/ 0 h 776"/>
                <a:gd name="T2" fmla="*/ 0 w 541"/>
                <a:gd name="T3" fmla="*/ 266 h 776"/>
                <a:gd name="T4" fmla="*/ 89 w 541"/>
                <a:gd name="T5" fmla="*/ 518 h 776"/>
                <a:gd name="T6" fmla="*/ 283 w 541"/>
                <a:gd name="T7" fmla="*/ 702 h 776"/>
                <a:gd name="T8" fmla="*/ 541 w 541"/>
                <a:gd name="T9" fmla="*/ 776 h 776"/>
              </a:gdLst>
              <a:ahLst/>
              <a:cxnLst>
                <a:cxn ang="0">
                  <a:pos x="T0" y="T1"/>
                </a:cxn>
                <a:cxn ang="0">
                  <a:pos x="T2" y="T3"/>
                </a:cxn>
                <a:cxn ang="0">
                  <a:pos x="T4" y="T5"/>
                </a:cxn>
                <a:cxn ang="0">
                  <a:pos x="T6" y="T7"/>
                </a:cxn>
                <a:cxn ang="0">
                  <a:pos x="T8" y="T9"/>
                </a:cxn>
              </a:cxnLst>
              <a:rect l="0" t="0" r="r" b="b"/>
              <a:pathLst>
                <a:path w="541" h="776">
                  <a:moveTo>
                    <a:pt x="37" y="0"/>
                  </a:moveTo>
                  <a:lnTo>
                    <a:pt x="0" y="266"/>
                  </a:lnTo>
                  <a:lnTo>
                    <a:pt x="89" y="518"/>
                  </a:lnTo>
                  <a:lnTo>
                    <a:pt x="283" y="702"/>
                  </a:lnTo>
                  <a:lnTo>
                    <a:pt x="541" y="77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72" name="Line 28"/>
            <p:cNvSpPr>
              <a:spLocks noChangeShapeType="1"/>
            </p:cNvSpPr>
            <p:nvPr/>
          </p:nvSpPr>
          <p:spPr bwMode="auto">
            <a:xfrm flipH="1">
              <a:off x="1219" y="4247"/>
              <a:ext cx="105"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3" name="Line 29"/>
            <p:cNvSpPr>
              <a:spLocks noChangeShapeType="1"/>
            </p:cNvSpPr>
            <p:nvPr/>
          </p:nvSpPr>
          <p:spPr bwMode="auto">
            <a:xfrm>
              <a:off x="1208" y="4497"/>
              <a:ext cx="161"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4" name="Line 30"/>
            <p:cNvSpPr>
              <a:spLocks noChangeShapeType="1"/>
            </p:cNvSpPr>
            <p:nvPr/>
          </p:nvSpPr>
          <p:spPr bwMode="auto">
            <a:xfrm>
              <a:off x="1639" y="4523"/>
              <a:ext cx="399"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5" name="Line 31"/>
            <p:cNvSpPr>
              <a:spLocks noChangeShapeType="1"/>
            </p:cNvSpPr>
            <p:nvPr/>
          </p:nvSpPr>
          <p:spPr bwMode="auto">
            <a:xfrm flipH="1" flipV="1">
              <a:off x="1973" y="4407"/>
              <a:ext cx="253"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6" name="Line 32"/>
            <p:cNvSpPr>
              <a:spLocks noChangeShapeType="1"/>
            </p:cNvSpPr>
            <p:nvPr/>
          </p:nvSpPr>
          <p:spPr bwMode="auto">
            <a:xfrm flipV="1">
              <a:off x="2384" y="4517"/>
              <a:ext cx="1" cy="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7" name="Line 33"/>
            <p:cNvSpPr>
              <a:spLocks noChangeShapeType="1"/>
            </p:cNvSpPr>
            <p:nvPr/>
          </p:nvSpPr>
          <p:spPr bwMode="auto">
            <a:xfrm flipV="1">
              <a:off x="2275" y="4501"/>
              <a:ext cx="1" cy="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8" name="Line 34"/>
            <p:cNvSpPr>
              <a:spLocks noChangeShapeType="1"/>
            </p:cNvSpPr>
            <p:nvPr/>
          </p:nvSpPr>
          <p:spPr bwMode="auto">
            <a:xfrm>
              <a:off x="1221" y="4683"/>
              <a:ext cx="30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79" name="Line 35"/>
            <p:cNvSpPr>
              <a:spLocks noChangeShapeType="1"/>
            </p:cNvSpPr>
            <p:nvPr/>
          </p:nvSpPr>
          <p:spPr bwMode="auto">
            <a:xfrm>
              <a:off x="3001" y="4927"/>
              <a:ext cx="1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80" name="Freeform 36"/>
            <p:cNvSpPr>
              <a:spLocks/>
            </p:cNvSpPr>
            <p:nvPr/>
          </p:nvSpPr>
          <p:spPr bwMode="auto">
            <a:xfrm>
              <a:off x="3418" y="4535"/>
              <a:ext cx="154" cy="155"/>
            </a:xfrm>
            <a:custGeom>
              <a:avLst/>
              <a:gdLst>
                <a:gd name="T0" fmla="*/ 1542 w 1542"/>
                <a:gd name="T1" fmla="*/ 772 h 1543"/>
                <a:gd name="T2" fmla="*/ 1438 w 1542"/>
                <a:gd name="T3" fmla="*/ 386 h 1543"/>
                <a:gd name="T4" fmla="*/ 1156 w 1542"/>
                <a:gd name="T5" fmla="*/ 104 h 1543"/>
                <a:gd name="T6" fmla="*/ 771 w 1542"/>
                <a:gd name="T7" fmla="*/ 0 h 1543"/>
                <a:gd name="T8" fmla="*/ 386 w 1542"/>
                <a:gd name="T9" fmla="*/ 104 h 1543"/>
                <a:gd name="T10" fmla="*/ 104 w 1542"/>
                <a:gd name="T11" fmla="*/ 386 h 1543"/>
                <a:gd name="T12" fmla="*/ 0 w 1542"/>
                <a:gd name="T13" fmla="*/ 772 h 1543"/>
                <a:gd name="T14" fmla="*/ 104 w 1542"/>
                <a:gd name="T15" fmla="*/ 1158 h 1543"/>
                <a:gd name="T16" fmla="*/ 386 w 1542"/>
                <a:gd name="T17" fmla="*/ 1440 h 1543"/>
                <a:gd name="T18" fmla="*/ 771 w 1542"/>
                <a:gd name="T19" fmla="*/ 1543 h 1543"/>
                <a:gd name="T20" fmla="*/ 1156 w 1542"/>
                <a:gd name="T21" fmla="*/ 1440 h 1543"/>
                <a:gd name="T22" fmla="*/ 1438 w 1542"/>
                <a:gd name="T23" fmla="*/ 1158 h 1543"/>
                <a:gd name="T24" fmla="*/ 1542 w 1542"/>
                <a:gd name="T25" fmla="*/ 772 h 1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2" h="1543">
                  <a:moveTo>
                    <a:pt x="1542" y="772"/>
                  </a:moveTo>
                  <a:lnTo>
                    <a:pt x="1438" y="386"/>
                  </a:lnTo>
                  <a:lnTo>
                    <a:pt x="1156" y="104"/>
                  </a:lnTo>
                  <a:lnTo>
                    <a:pt x="771" y="0"/>
                  </a:lnTo>
                  <a:lnTo>
                    <a:pt x="386" y="104"/>
                  </a:lnTo>
                  <a:lnTo>
                    <a:pt x="104" y="386"/>
                  </a:lnTo>
                  <a:lnTo>
                    <a:pt x="0" y="772"/>
                  </a:lnTo>
                  <a:lnTo>
                    <a:pt x="104" y="1158"/>
                  </a:lnTo>
                  <a:lnTo>
                    <a:pt x="386" y="1440"/>
                  </a:lnTo>
                  <a:lnTo>
                    <a:pt x="771" y="1543"/>
                  </a:lnTo>
                  <a:lnTo>
                    <a:pt x="1156" y="1440"/>
                  </a:lnTo>
                  <a:lnTo>
                    <a:pt x="1438" y="1158"/>
                  </a:lnTo>
                  <a:lnTo>
                    <a:pt x="1542" y="77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81" name="Line 37"/>
            <p:cNvSpPr>
              <a:spLocks noChangeShapeType="1"/>
            </p:cNvSpPr>
            <p:nvPr/>
          </p:nvSpPr>
          <p:spPr bwMode="auto">
            <a:xfrm>
              <a:off x="2443" y="4461"/>
              <a:ext cx="72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82" name="Line 38"/>
            <p:cNvSpPr>
              <a:spLocks noChangeShapeType="1"/>
            </p:cNvSpPr>
            <p:nvPr/>
          </p:nvSpPr>
          <p:spPr bwMode="auto">
            <a:xfrm>
              <a:off x="3225" y="4545"/>
              <a:ext cx="1" cy="1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83" name="Line 39"/>
            <p:cNvSpPr>
              <a:spLocks noChangeShapeType="1"/>
            </p:cNvSpPr>
            <p:nvPr/>
          </p:nvSpPr>
          <p:spPr bwMode="auto">
            <a:xfrm flipH="1">
              <a:off x="2558" y="4774"/>
              <a:ext cx="619" cy="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84" name="Freeform 40"/>
            <p:cNvSpPr>
              <a:spLocks/>
            </p:cNvSpPr>
            <p:nvPr/>
          </p:nvSpPr>
          <p:spPr bwMode="auto">
            <a:xfrm>
              <a:off x="3161" y="4839"/>
              <a:ext cx="32" cy="37"/>
            </a:xfrm>
            <a:custGeom>
              <a:avLst/>
              <a:gdLst>
                <a:gd name="T0" fmla="*/ 322 w 322"/>
                <a:gd name="T1" fmla="*/ 0 h 374"/>
                <a:gd name="T2" fmla="*/ 158 w 322"/>
                <a:gd name="T3" fmla="*/ 68 h 374"/>
                <a:gd name="T4" fmla="*/ 42 w 322"/>
                <a:gd name="T5" fmla="*/ 202 h 374"/>
                <a:gd name="T6" fmla="*/ 0 w 322"/>
                <a:gd name="T7" fmla="*/ 374 h 374"/>
              </a:gdLst>
              <a:ahLst/>
              <a:cxnLst>
                <a:cxn ang="0">
                  <a:pos x="T0" y="T1"/>
                </a:cxn>
                <a:cxn ang="0">
                  <a:pos x="T2" y="T3"/>
                </a:cxn>
                <a:cxn ang="0">
                  <a:pos x="T4" y="T5"/>
                </a:cxn>
                <a:cxn ang="0">
                  <a:pos x="T6" y="T7"/>
                </a:cxn>
              </a:cxnLst>
              <a:rect l="0" t="0" r="r" b="b"/>
              <a:pathLst>
                <a:path w="322" h="374">
                  <a:moveTo>
                    <a:pt x="322" y="0"/>
                  </a:moveTo>
                  <a:lnTo>
                    <a:pt x="158" y="68"/>
                  </a:lnTo>
                  <a:lnTo>
                    <a:pt x="42" y="202"/>
                  </a:lnTo>
                  <a:lnTo>
                    <a:pt x="0" y="37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85" name="Freeform 41"/>
            <p:cNvSpPr>
              <a:spLocks/>
            </p:cNvSpPr>
            <p:nvPr/>
          </p:nvSpPr>
          <p:spPr bwMode="auto">
            <a:xfrm>
              <a:off x="2957" y="4875"/>
              <a:ext cx="44" cy="37"/>
            </a:xfrm>
            <a:custGeom>
              <a:avLst/>
              <a:gdLst>
                <a:gd name="T0" fmla="*/ 434 w 434"/>
                <a:gd name="T1" fmla="*/ 374 h 374"/>
                <a:gd name="T2" fmla="*/ 374 w 434"/>
                <a:gd name="T3" fmla="*/ 168 h 374"/>
                <a:gd name="T4" fmla="*/ 212 w 434"/>
                <a:gd name="T5" fmla="*/ 29 h 374"/>
                <a:gd name="T6" fmla="*/ 0 w 434"/>
                <a:gd name="T7" fmla="*/ 0 h 374"/>
              </a:gdLst>
              <a:ahLst/>
              <a:cxnLst>
                <a:cxn ang="0">
                  <a:pos x="T0" y="T1"/>
                </a:cxn>
                <a:cxn ang="0">
                  <a:pos x="T2" y="T3"/>
                </a:cxn>
                <a:cxn ang="0">
                  <a:pos x="T4" y="T5"/>
                </a:cxn>
                <a:cxn ang="0">
                  <a:pos x="T6" y="T7"/>
                </a:cxn>
              </a:cxnLst>
              <a:rect l="0" t="0" r="r" b="b"/>
              <a:pathLst>
                <a:path w="434" h="374">
                  <a:moveTo>
                    <a:pt x="434" y="374"/>
                  </a:moveTo>
                  <a:lnTo>
                    <a:pt x="374" y="168"/>
                  </a:lnTo>
                  <a:lnTo>
                    <a:pt x="212" y="29"/>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86" name="Line 42"/>
            <p:cNvSpPr>
              <a:spLocks noChangeShapeType="1"/>
            </p:cNvSpPr>
            <p:nvPr/>
          </p:nvSpPr>
          <p:spPr bwMode="auto">
            <a:xfrm flipV="1">
              <a:off x="3161" y="4876"/>
              <a:ext cx="1" cy="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87" name="Line 43"/>
            <p:cNvSpPr>
              <a:spLocks noChangeShapeType="1"/>
            </p:cNvSpPr>
            <p:nvPr/>
          </p:nvSpPr>
          <p:spPr bwMode="auto">
            <a:xfrm>
              <a:off x="3001" y="4912"/>
              <a:ext cx="1"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88" name="Freeform 44"/>
            <p:cNvSpPr>
              <a:spLocks/>
            </p:cNvSpPr>
            <p:nvPr/>
          </p:nvSpPr>
          <p:spPr bwMode="auto">
            <a:xfrm>
              <a:off x="1184" y="4549"/>
              <a:ext cx="37" cy="37"/>
            </a:xfrm>
            <a:custGeom>
              <a:avLst/>
              <a:gdLst>
                <a:gd name="T0" fmla="*/ 372 w 372"/>
                <a:gd name="T1" fmla="*/ 380 h 380"/>
                <a:gd name="T2" fmla="*/ 344 w 372"/>
                <a:gd name="T3" fmla="*/ 236 h 380"/>
                <a:gd name="T4" fmla="*/ 264 w 372"/>
                <a:gd name="T5" fmla="*/ 114 h 380"/>
                <a:gd name="T6" fmla="*/ 142 w 372"/>
                <a:gd name="T7" fmla="*/ 31 h 380"/>
                <a:gd name="T8" fmla="*/ 0 w 372"/>
                <a:gd name="T9" fmla="*/ 0 h 380"/>
              </a:gdLst>
              <a:ahLst/>
              <a:cxnLst>
                <a:cxn ang="0">
                  <a:pos x="T0" y="T1"/>
                </a:cxn>
                <a:cxn ang="0">
                  <a:pos x="T2" y="T3"/>
                </a:cxn>
                <a:cxn ang="0">
                  <a:pos x="T4" y="T5"/>
                </a:cxn>
                <a:cxn ang="0">
                  <a:pos x="T6" y="T7"/>
                </a:cxn>
                <a:cxn ang="0">
                  <a:pos x="T8" y="T9"/>
                </a:cxn>
              </a:cxnLst>
              <a:rect l="0" t="0" r="r" b="b"/>
              <a:pathLst>
                <a:path w="372" h="380">
                  <a:moveTo>
                    <a:pt x="372" y="380"/>
                  </a:moveTo>
                  <a:lnTo>
                    <a:pt x="344" y="236"/>
                  </a:lnTo>
                  <a:lnTo>
                    <a:pt x="264" y="114"/>
                  </a:lnTo>
                  <a:lnTo>
                    <a:pt x="142" y="31"/>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89" name="Freeform 45"/>
            <p:cNvSpPr>
              <a:spLocks/>
            </p:cNvSpPr>
            <p:nvPr/>
          </p:nvSpPr>
          <p:spPr bwMode="auto">
            <a:xfrm>
              <a:off x="1530" y="4561"/>
              <a:ext cx="17" cy="32"/>
            </a:xfrm>
            <a:custGeom>
              <a:avLst/>
              <a:gdLst>
                <a:gd name="T0" fmla="*/ 175 w 175"/>
                <a:gd name="T1" fmla="*/ 0 h 319"/>
                <a:gd name="T2" fmla="*/ 116 w 175"/>
                <a:gd name="T3" fmla="*/ 47 h 319"/>
                <a:gd name="T4" fmla="*/ 67 w 175"/>
                <a:gd name="T5" fmla="*/ 105 h 319"/>
                <a:gd name="T6" fmla="*/ 30 w 175"/>
                <a:gd name="T7" fmla="*/ 171 h 319"/>
                <a:gd name="T8" fmla="*/ 8 w 175"/>
                <a:gd name="T9" fmla="*/ 244 h 319"/>
                <a:gd name="T10" fmla="*/ 0 w 175"/>
                <a:gd name="T11" fmla="*/ 319 h 319"/>
              </a:gdLst>
              <a:ahLst/>
              <a:cxnLst>
                <a:cxn ang="0">
                  <a:pos x="T0" y="T1"/>
                </a:cxn>
                <a:cxn ang="0">
                  <a:pos x="T2" y="T3"/>
                </a:cxn>
                <a:cxn ang="0">
                  <a:pos x="T4" y="T5"/>
                </a:cxn>
                <a:cxn ang="0">
                  <a:pos x="T6" y="T7"/>
                </a:cxn>
                <a:cxn ang="0">
                  <a:pos x="T8" y="T9"/>
                </a:cxn>
                <a:cxn ang="0">
                  <a:pos x="T10" y="T11"/>
                </a:cxn>
              </a:cxnLst>
              <a:rect l="0" t="0" r="r" b="b"/>
              <a:pathLst>
                <a:path w="175" h="319">
                  <a:moveTo>
                    <a:pt x="175" y="0"/>
                  </a:moveTo>
                  <a:lnTo>
                    <a:pt x="116" y="47"/>
                  </a:lnTo>
                  <a:lnTo>
                    <a:pt x="67" y="105"/>
                  </a:lnTo>
                  <a:lnTo>
                    <a:pt x="30" y="171"/>
                  </a:lnTo>
                  <a:lnTo>
                    <a:pt x="8" y="244"/>
                  </a:lnTo>
                  <a:lnTo>
                    <a:pt x="0" y="3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90" name="Line 46"/>
            <p:cNvSpPr>
              <a:spLocks noChangeShapeType="1"/>
            </p:cNvSpPr>
            <p:nvPr/>
          </p:nvSpPr>
          <p:spPr bwMode="auto">
            <a:xfrm flipV="1">
              <a:off x="1530" y="4593"/>
              <a:ext cx="1" cy="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1" name="Line 47"/>
            <p:cNvSpPr>
              <a:spLocks noChangeShapeType="1"/>
            </p:cNvSpPr>
            <p:nvPr/>
          </p:nvSpPr>
          <p:spPr bwMode="auto">
            <a:xfrm>
              <a:off x="1221" y="4586"/>
              <a:ext cx="1" cy="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2" name="Line 48"/>
            <p:cNvSpPr>
              <a:spLocks noChangeShapeType="1"/>
            </p:cNvSpPr>
            <p:nvPr/>
          </p:nvSpPr>
          <p:spPr bwMode="auto">
            <a:xfrm flipH="1" flipV="1">
              <a:off x="996" y="4529"/>
              <a:ext cx="24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3" name="Freeform 49"/>
            <p:cNvSpPr>
              <a:spLocks/>
            </p:cNvSpPr>
            <p:nvPr/>
          </p:nvSpPr>
          <p:spPr bwMode="auto">
            <a:xfrm>
              <a:off x="3236" y="4422"/>
              <a:ext cx="37" cy="38"/>
            </a:xfrm>
            <a:custGeom>
              <a:avLst/>
              <a:gdLst>
                <a:gd name="T0" fmla="*/ 363 w 363"/>
                <a:gd name="T1" fmla="*/ 378 h 378"/>
                <a:gd name="T2" fmla="*/ 315 w 363"/>
                <a:gd name="T3" fmla="*/ 193 h 378"/>
                <a:gd name="T4" fmla="*/ 183 w 363"/>
                <a:gd name="T5" fmla="*/ 56 h 378"/>
                <a:gd name="T6" fmla="*/ 0 w 363"/>
                <a:gd name="T7" fmla="*/ 0 h 378"/>
              </a:gdLst>
              <a:ahLst/>
              <a:cxnLst>
                <a:cxn ang="0">
                  <a:pos x="T0" y="T1"/>
                </a:cxn>
                <a:cxn ang="0">
                  <a:pos x="T2" y="T3"/>
                </a:cxn>
                <a:cxn ang="0">
                  <a:pos x="T4" y="T5"/>
                </a:cxn>
                <a:cxn ang="0">
                  <a:pos x="T6" y="T7"/>
                </a:cxn>
              </a:cxnLst>
              <a:rect l="0" t="0" r="r" b="b"/>
              <a:pathLst>
                <a:path w="363" h="378">
                  <a:moveTo>
                    <a:pt x="363" y="378"/>
                  </a:moveTo>
                  <a:lnTo>
                    <a:pt x="315" y="193"/>
                  </a:lnTo>
                  <a:lnTo>
                    <a:pt x="183" y="5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94" name="Freeform 50"/>
            <p:cNvSpPr>
              <a:spLocks/>
            </p:cNvSpPr>
            <p:nvPr/>
          </p:nvSpPr>
          <p:spPr bwMode="auto">
            <a:xfrm>
              <a:off x="3241" y="4794"/>
              <a:ext cx="32" cy="38"/>
            </a:xfrm>
            <a:custGeom>
              <a:avLst/>
              <a:gdLst>
                <a:gd name="T0" fmla="*/ 0 w 321"/>
                <a:gd name="T1" fmla="*/ 375 h 375"/>
                <a:gd name="T2" fmla="*/ 126 w 321"/>
                <a:gd name="T3" fmla="*/ 333 h 375"/>
                <a:gd name="T4" fmla="*/ 230 w 321"/>
                <a:gd name="T5" fmla="*/ 248 h 375"/>
                <a:gd name="T6" fmla="*/ 298 w 321"/>
                <a:gd name="T7" fmla="*/ 132 h 375"/>
                <a:gd name="T8" fmla="*/ 321 w 321"/>
                <a:gd name="T9" fmla="*/ 0 h 375"/>
              </a:gdLst>
              <a:ahLst/>
              <a:cxnLst>
                <a:cxn ang="0">
                  <a:pos x="T0" y="T1"/>
                </a:cxn>
                <a:cxn ang="0">
                  <a:pos x="T2" y="T3"/>
                </a:cxn>
                <a:cxn ang="0">
                  <a:pos x="T4" y="T5"/>
                </a:cxn>
                <a:cxn ang="0">
                  <a:pos x="T6" y="T7"/>
                </a:cxn>
                <a:cxn ang="0">
                  <a:pos x="T8" y="T9"/>
                </a:cxn>
              </a:cxnLst>
              <a:rect l="0" t="0" r="r" b="b"/>
              <a:pathLst>
                <a:path w="321" h="375">
                  <a:moveTo>
                    <a:pt x="0" y="375"/>
                  </a:moveTo>
                  <a:lnTo>
                    <a:pt x="126" y="333"/>
                  </a:lnTo>
                  <a:lnTo>
                    <a:pt x="230" y="248"/>
                  </a:lnTo>
                  <a:lnTo>
                    <a:pt x="298" y="132"/>
                  </a:lnTo>
                  <a:lnTo>
                    <a:pt x="321"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195" name="Line 51"/>
            <p:cNvSpPr>
              <a:spLocks noChangeShapeType="1"/>
            </p:cNvSpPr>
            <p:nvPr/>
          </p:nvSpPr>
          <p:spPr bwMode="auto">
            <a:xfrm flipH="1" flipV="1">
              <a:off x="1547" y="4561"/>
              <a:ext cx="664" cy="3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6" name="Line 52"/>
            <p:cNvSpPr>
              <a:spLocks noChangeShapeType="1"/>
            </p:cNvSpPr>
            <p:nvPr/>
          </p:nvSpPr>
          <p:spPr bwMode="auto">
            <a:xfrm flipH="1">
              <a:off x="2334" y="4793"/>
              <a:ext cx="1161" cy="1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7" name="Line 53"/>
            <p:cNvSpPr>
              <a:spLocks noChangeShapeType="1"/>
            </p:cNvSpPr>
            <p:nvPr/>
          </p:nvSpPr>
          <p:spPr bwMode="auto">
            <a:xfrm flipH="1">
              <a:off x="933" y="4080"/>
              <a:ext cx="6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8" name="Line 54"/>
            <p:cNvSpPr>
              <a:spLocks noChangeShapeType="1"/>
            </p:cNvSpPr>
            <p:nvPr/>
          </p:nvSpPr>
          <p:spPr bwMode="auto">
            <a:xfrm flipV="1">
              <a:off x="871" y="4076"/>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199" name="Line 55"/>
            <p:cNvSpPr>
              <a:spLocks noChangeShapeType="1"/>
            </p:cNvSpPr>
            <p:nvPr/>
          </p:nvSpPr>
          <p:spPr bwMode="auto">
            <a:xfrm flipV="1">
              <a:off x="880" y="4070"/>
              <a:ext cx="17"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0" name="Line 56"/>
            <p:cNvSpPr>
              <a:spLocks noChangeShapeType="1"/>
            </p:cNvSpPr>
            <p:nvPr/>
          </p:nvSpPr>
          <p:spPr bwMode="auto">
            <a:xfrm flipV="1">
              <a:off x="888" y="4064"/>
              <a:ext cx="2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1" name="Line 57"/>
            <p:cNvSpPr>
              <a:spLocks noChangeShapeType="1"/>
            </p:cNvSpPr>
            <p:nvPr/>
          </p:nvSpPr>
          <p:spPr bwMode="auto">
            <a:xfrm flipV="1">
              <a:off x="897" y="4058"/>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2" name="Line 58"/>
            <p:cNvSpPr>
              <a:spLocks noChangeShapeType="1"/>
            </p:cNvSpPr>
            <p:nvPr/>
          </p:nvSpPr>
          <p:spPr bwMode="auto">
            <a:xfrm flipV="1">
              <a:off x="905" y="4070"/>
              <a:ext cx="2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3" name="Line 59"/>
            <p:cNvSpPr>
              <a:spLocks noChangeShapeType="1"/>
            </p:cNvSpPr>
            <p:nvPr/>
          </p:nvSpPr>
          <p:spPr bwMode="auto">
            <a:xfrm flipV="1">
              <a:off x="914" y="4081"/>
              <a:ext cx="19" cy="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4" name="Line 60"/>
            <p:cNvSpPr>
              <a:spLocks noChangeShapeType="1"/>
            </p:cNvSpPr>
            <p:nvPr/>
          </p:nvSpPr>
          <p:spPr bwMode="auto">
            <a:xfrm flipV="1">
              <a:off x="923" y="4093"/>
              <a:ext cx="10"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5" name="Line 61"/>
            <p:cNvSpPr>
              <a:spLocks noChangeShapeType="1"/>
            </p:cNvSpPr>
            <p:nvPr/>
          </p:nvSpPr>
          <p:spPr bwMode="auto">
            <a:xfrm flipV="1">
              <a:off x="931" y="4105"/>
              <a:ext cx="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6" name="Line 62"/>
            <p:cNvSpPr>
              <a:spLocks noChangeShapeType="1"/>
            </p:cNvSpPr>
            <p:nvPr/>
          </p:nvSpPr>
          <p:spPr bwMode="auto">
            <a:xfrm flipV="1">
              <a:off x="933" y="4058"/>
              <a:ext cx="1" cy="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7" name="Line 63"/>
            <p:cNvSpPr>
              <a:spLocks noChangeShapeType="1"/>
            </p:cNvSpPr>
            <p:nvPr/>
          </p:nvSpPr>
          <p:spPr bwMode="auto">
            <a:xfrm>
              <a:off x="863" y="4082"/>
              <a:ext cx="70"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8" name="Line 64"/>
            <p:cNvSpPr>
              <a:spLocks noChangeShapeType="1"/>
            </p:cNvSpPr>
            <p:nvPr/>
          </p:nvSpPr>
          <p:spPr bwMode="auto">
            <a:xfrm flipH="1">
              <a:off x="863" y="4058"/>
              <a:ext cx="70"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09" name="Line 65"/>
            <p:cNvSpPr>
              <a:spLocks noChangeShapeType="1"/>
            </p:cNvSpPr>
            <p:nvPr/>
          </p:nvSpPr>
          <p:spPr bwMode="auto">
            <a:xfrm flipH="1">
              <a:off x="863" y="4610"/>
              <a:ext cx="70"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0" name="Line 66"/>
            <p:cNvSpPr>
              <a:spLocks noChangeShapeType="1"/>
            </p:cNvSpPr>
            <p:nvPr/>
          </p:nvSpPr>
          <p:spPr bwMode="auto">
            <a:xfrm>
              <a:off x="863" y="4634"/>
              <a:ext cx="70"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1" name="Line 67"/>
            <p:cNvSpPr>
              <a:spLocks noChangeShapeType="1"/>
            </p:cNvSpPr>
            <p:nvPr/>
          </p:nvSpPr>
          <p:spPr bwMode="auto">
            <a:xfrm flipV="1">
              <a:off x="871" y="4628"/>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2" name="Line 68"/>
            <p:cNvSpPr>
              <a:spLocks noChangeShapeType="1"/>
            </p:cNvSpPr>
            <p:nvPr/>
          </p:nvSpPr>
          <p:spPr bwMode="auto">
            <a:xfrm flipV="1">
              <a:off x="880" y="4622"/>
              <a:ext cx="17"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3" name="Line 69"/>
            <p:cNvSpPr>
              <a:spLocks noChangeShapeType="1"/>
            </p:cNvSpPr>
            <p:nvPr/>
          </p:nvSpPr>
          <p:spPr bwMode="auto">
            <a:xfrm flipV="1">
              <a:off x="888" y="4616"/>
              <a:ext cx="2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4" name="Line 70"/>
            <p:cNvSpPr>
              <a:spLocks noChangeShapeType="1"/>
            </p:cNvSpPr>
            <p:nvPr/>
          </p:nvSpPr>
          <p:spPr bwMode="auto">
            <a:xfrm flipV="1">
              <a:off x="897" y="4610"/>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5" name="Line 71"/>
            <p:cNvSpPr>
              <a:spLocks noChangeShapeType="1"/>
            </p:cNvSpPr>
            <p:nvPr/>
          </p:nvSpPr>
          <p:spPr bwMode="auto">
            <a:xfrm flipV="1">
              <a:off x="905" y="4622"/>
              <a:ext cx="28"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6" name="Line 72"/>
            <p:cNvSpPr>
              <a:spLocks noChangeShapeType="1"/>
            </p:cNvSpPr>
            <p:nvPr/>
          </p:nvSpPr>
          <p:spPr bwMode="auto">
            <a:xfrm flipV="1">
              <a:off x="914" y="4634"/>
              <a:ext cx="19" cy="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7" name="Line 73"/>
            <p:cNvSpPr>
              <a:spLocks noChangeShapeType="1"/>
            </p:cNvSpPr>
            <p:nvPr/>
          </p:nvSpPr>
          <p:spPr bwMode="auto">
            <a:xfrm flipV="1">
              <a:off x="923" y="4645"/>
              <a:ext cx="10"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8" name="Line 74"/>
            <p:cNvSpPr>
              <a:spLocks noChangeShapeType="1"/>
            </p:cNvSpPr>
            <p:nvPr/>
          </p:nvSpPr>
          <p:spPr bwMode="auto">
            <a:xfrm flipV="1">
              <a:off x="931" y="4657"/>
              <a:ext cx="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19" name="Line 75"/>
            <p:cNvSpPr>
              <a:spLocks noChangeShapeType="1"/>
            </p:cNvSpPr>
            <p:nvPr/>
          </p:nvSpPr>
          <p:spPr bwMode="auto">
            <a:xfrm flipV="1">
              <a:off x="933" y="4610"/>
              <a:ext cx="1"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0" name="Line 76"/>
            <p:cNvSpPr>
              <a:spLocks noChangeShapeType="1"/>
            </p:cNvSpPr>
            <p:nvPr/>
          </p:nvSpPr>
          <p:spPr bwMode="auto">
            <a:xfrm flipH="1">
              <a:off x="933" y="4632"/>
              <a:ext cx="6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1" name="Line 77"/>
            <p:cNvSpPr>
              <a:spLocks noChangeShapeType="1"/>
            </p:cNvSpPr>
            <p:nvPr/>
          </p:nvSpPr>
          <p:spPr bwMode="auto">
            <a:xfrm flipH="1">
              <a:off x="2947" y="4264"/>
              <a:ext cx="71" cy="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2" name="Line 78"/>
            <p:cNvSpPr>
              <a:spLocks noChangeShapeType="1"/>
            </p:cNvSpPr>
            <p:nvPr/>
          </p:nvSpPr>
          <p:spPr bwMode="auto">
            <a:xfrm>
              <a:off x="2947" y="4287"/>
              <a:ext cx="71"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3" name="Line 79"/>
            <p:cNvSpPr>
              <a:spLocks noChangeShapeType="1"/>
            </p:cNvSpPr>
            <p:nvPr/>
          </p:nvSpPr>
          <p:spPr bwMode="auto">
            <a:xfrm flipV="1">
              <a:off x="2955" y="4282"/>
              <a:ext cx="9"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4" name="Line 80"/>
            <p:cNvSpPr>
              <a:spLocks noChangeShapeType="1"/>
            </p:cNvSpPr>
            <p:nvPr/>
          </p:nvSpPr>
          <p:spPr bwMode="auto">
            <a:xfrm flipV="1">
              <a:off x="2964" y="4276"/>
              <a:ext cx="18" cy="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5" name="Line 81"/>
            <p:cNvSpPr>
              <a:spLocks noChangeShapeType="1"/>
            </p:cNvSpPr>
            <p:nvPr/>
          </p:nvSpPr>
          <p:spPr bwMode="auto">
            <a:xfrm flipV="1">
              <a:off x="2973" y="4270"/>
              <a:ext cx="2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6" name="Line 82"/>
            <p:cNvSpPr>
              <a:spLocks noChangeShapeType="1"/>
            </p:cNvSpPr>
            <p:nvPr/>
          </p:nvSpPr>
          <p:spPr bwMode="auto">
            <a:xfrm flipV="1">
              <a:off x="2981" y="4264"/>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7" name="Line 83"/>
            <p:cNvSpPr>
              <a:spLocks noChangeShapeType="1"/>
            </p:cNvSpPr>
            <p:nvPr/>
          </p:nvSpPr>
          <p:spPr bwMode="auto">
            <a:xfrm flipV="1">
              <a:off x="2990" y="4275"/>
              <a:ext cx="28"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8" name="Line 84"/>
            <p:cNvSpPr>
              <a:spLocks noChangeShapeType="1"/>
            </p:cNvSpPr>
            <p:nvPr/>
          </p:nvSpPr>
          <p:spPr bwMode="auto">
            <a:xfrm flipV="1">
              <a:off x="2998" y="4287"/>
              <a:ext cx="20" cy="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29" name="Line 85"/>
            <p:cNvSpPr>
              <a:spLocks noChangeShapeType="1"/>
            </p:cNvSpPr>
            <p:nvPr/>
          </p:nvSpPr>
          <p:spPr bwMode="auto">
            <a:xfrm flipV="1">
              <a:off x="3007" y="4299"/>
              <a:ext cx="11" cy="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0" name="Line 86"/>
            <p:cNvSpPr>
              <a:spLocks noChangeShapeType="1"/>
            </p:cNvSpPr>
            <p:nvPr/>
          </p:nvSpPr>
          <p:spPr bwMode="auto">
            <a:xfrm flipV="1">
              <a:off x="3016" y="4310"/>
              <a:ext cx="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1" name="Line 87"/>
            <p:cNvSpPr>
              <a:spLocks noChangeShapeType="1"/>
            </p:cNvSpPr>
            <p:nvPr/>
          </p:nvSpPr>
          <p:spPr bwMode="auto">
            <a:xfrm flipV="1">
              <a:off x="3018" y="4264"/>
              <a:ext cx="1" cy="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2" name="Line 88"/>
            <p:cNvSpPr>
              <a:spLocks noChangeShapeType="1"/>
            </p:cNvSpPr>
            <p:nvPr/>
          </p:nvSpPr>
          <p:spPr bwMode="auto">
            <a:xfrm flipH="1">
              <a:off x="3017" y="4285"/>
              <a:ext cx="6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3" name="Line 89"/>
            <p:cNvSpPr>
              <a:spLocks noChangeShapeType="1"/>
            </p:cNvSpPr>
            <p:nvPr/>
          </p:nvSpPr>
          <p:spPr bwMode="auto">
            <a:xfrm flipH="1">
              <a:off x="2947" y="5053"/>
              <a:ext cx="7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4" name="Line 90"/>
            <p:cNvSpPr>
              <a:spLocks noChangeShapeType="1"/>
            </p:cNvSpPr>
            <p:nvPr/>
          </p:nvSpPr>
          <p:spPr bwMode="auto">
            <a:xfrm>
              <a:off x="2947" y="5077"/>
              <a:ext cx="71"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5" name="Line 91"/>
            <p:cNvSpPr>
              <a:spLocks noChangeShapeType="1"/>
            </p:cNvSpPr>
            <p:nvPr/>
          </p:nvSpPr>
          <p:spPr bwMode="auto">
            <a:xfrm flipV="1">
              <a:off x="2955" y="5071"/>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6" name="Line 92"/>
            <p:cNvSpPr>
              <a:spLocks noChangeShapeType="1"/>
            </p:cNvSpPr>
            <p:nvPr/>
          </p:nvSpPr>
          <p:spPr bwMode="auto">
            <a:xfrm flipV="1">
              <a:off x="2964" y="5065"/>
              <a:ext cx="18"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7" name="Line 93"/>
            <p:cNvSpPr>
              <a:spLocks noChangeShapeType="1"/>
            </p:cNvSpPr>
            <p:nvPr/>
          </p:nvSpPr>
          <p:spPr bwMode="auto">
            <a:xfrm flipV="1">
              <a:off x="2973" y="5059"/>
              <a:ext cx="2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8" name="Line 94"/>
            <p:cNvSpPr>
              <a:spLocks noChangeShapeType="1"/>
            </p:cNvSpPr>
            <p:nvPr/>
          </p:nvSpPr>
          <p:spPr bwMode="auto">
            <a:xfrm flipV="1">
              <a:off x="2981" y="5053"/>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39" name="Line 95"/>
            <p:cNvSpPr>
              <a:spLocks noChangeShapeType="1"/>
            </p:cNvSpPr>
            <p:nvPr/>
          </p:nvSpPr>
          <p:spPr bwMode="auto">
            <a:xfrm flipV="1">
              <a:off x="2990" y="5065"/>
              <a:ext cx="28"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0" name="Line 96"/>
            <p:cNvSpPr>
              <a:spLocks noChangeShapeType="1"/>
            </p:cNvSpPr>
            <p:nvPr/>
          </p:nvSpPr>
          <p:spPr bwMode="auto">
            <a:xfrm flipV="1">
              <a:off x="2998" y="5076"/>
              <a:ext cx="20" cy="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1" name="Line 97"/>
            <p:cNvSpPr>
              <a:spLocks noChangeShapeType="1"/>
            </p:cNvSpPr>
            <p:nvPr/>
          </p:nvSpPr>
          <p:spPr bwMode="auto">
            <a:xfrm flipV="1">
              <a:off x="3007" y="5088"/>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2" name="Line 98"/>
            <p:cNvSpPr>
              <a:spLocks noChangeShapeType="1"/>
            </p:cNvSpPr>
            <p:nvPr/>
          </p:nvSpPr>
          <p:spPr bwMode="auto">
            <a:xfrm flipV="1">
              <a:off x="3016" y="5100"/>
              <a:ext cx="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3" name="Line 99"/>
            <p:cNvSpPr>
              <a:spLocks noChangeShapeType="1"/>
            </p:cNvSpPr>
            <p:nvPr/>
          </p:nvSpPr>
          <p:spPr bwMode="auto">
            <a:xfrm flipV="1">
              <a:off x="3018" y="5053"/>
              <a:ext cx="1"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4" name="Line 100"/>
            <p:cNvSpPr>
              <a:spLocks noChangeShapeType="1"/>
            </p:cNvSpPr>
            <p:nvPr/>
          </p:nvSpPr>
          <p:spPr bwMode="auto">
            <a:xfrm flipH="1">
              <a:off x="3017" y="5075"/>
              <a:ext cx="6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5" name="Line 101"/>
            <p:cNvSpPr>
              <a:spLocks noChangeShapeType="1"/>
            </p:cNvSpPr>
            <p:nvPr/>
          </p:nvSpPr>
          <p:spPr bwMode="auto">
            <a:xfrm flipH="1">
              <a:off x="1239" y="4051"/>
              <a:ext cx="70"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6" name="Line 102"/>
            <p:cNvSpPr>
              <a:spLocks noChangeShapeType="1"/>
            </p:cNvSpPr>
            <p:nvPr/>
          </p:nvSpPr>
          <p:spPr bwMode="auto">
            <a:xfrm>
              <a:off x="1239" y="4075"/>
              <a:ext cx="70"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7" name="Line 103"/>
            <p:cNvSpPr>
              <a:spLocks noChangeShapeType="1"/>
            </p:cNvSpPr>
            <p:nvPr/>
          </p:nvSpPr>
          <p:spPr bwMode="auto">
            <a:xfrm flipV="1">
              <a:off x="1247" y="4069"/>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8" name="Line 104"/>
            <p:cNvSpPr>
              <a:spLocks noChangeShapeType="1"/>
            </p:cNvSpPr>
            <p:nvPr/>
          </p:nvSpPr>
          <p:spPr bwMode="auto">
            <a:xfrm flipV="1">
              <a:off x="1256" y="4063"/>
              <a:ext cx="17"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49" name="Line 105"/>
            <p:cNvSpPr>
              <a:spLocks noChangeShapeType="1"/>
            </p:cNvSpPr>
            <p:nvPr/>
          </p:nvSpPr>
          <p:spPr bwMode="auto">
            <a:xfrm flipV="1">
              <a:off x="1264" y="4057"/>
              <a:ext cx="2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0" name="Line 106"/>
            <p:cNvSpPr>
              <a:spLocks noChangeShapeType="1"/>
            </p:cNvSpPr>
            <p:nvPr/>
          </p:nvSpPr>
          <p:spPr bwMode="auto">
            <a:xfrm flipV="1">
              <a:off x="1273" y="4051"/>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1" name="Line 107"/>
            <p:cNvSpPr>
              <a:spLocks noChangeShapeType="1"/>
            </p:cNvSpPr>
            <p:nvPr/>
          </p:nvSpPr>
          <p:spPr bwMode="auto">
            <a:xfrm flipV="1">
              <a:off x="1281" y="4063"/>
              <a:ext cx="2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2" name="Line 108"/>
            <p:cNvSpPr>
              <a:spLocks noChangeShapeType="1"/>
            </p:cNvSpPr>
            <p:nvPr/>
          </p:nvSpPr>
          <p:spPr bwMode="auto">
            <a:xfrm flipV="1">
              <a:off x="1290" y="4074"/>
              <a:ext cx="19" cy="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3" name="Line 109"/>
            <p:cNvSpPr>
              <a:spLocks noChangeShapeType="1"/>
            </p:cNvSpPr>
            <p:nvPr/>
          </p:nvSpPr>
          <p:spPr bwMode="auto">
            <a:xfrm flipV="1">
              <a:off x="1299" y="4086"/>
              <a:ext cx="10" cy="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4" name="Line 110"/>
            <p:cNvSpPr>
              <a:spLocks noChangeShapeType="1"/>
            </p:cNvSpPr>
            <p:nvPr/>
          </p:nvSpPr>
          <p:spPr bwMode="auto">
            <a:xfrm flipV="1">
              <a:off x="1307" y="4098"/>
              <a:ext cx="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5" name="Line 111"/>
            <p:cNvSpPr>
              <a:spLocks noChangeShapeType="1"/>
            </p:cNvSpPr>
            <p:nvPr/>
          </p:nvSpPr>
          <p:spPr bwMode="auto">
            <a:xfrm flipV="1">
              <a:off x="1309" y="4051"/>
              <a:ext cx="1" cy="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6" name="Line 112"/>
            <p:cNvSpPr>
              <a:spLocks noChangeShapeType="1"/>
            </p:cNvSpPr>
            <p:nvPr/>
          </p:nvSpPr>
          <p:spPr bwMode="auto">
            <a:xfrm flipH="1">
              <a:off x="1309" y="4072"/>
              <a:ext cx="6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7" name="Line 113"/>
            <p:cNvSpPr>
              <a:spLocks noChangeShapeType="1"/>
            </p:cNvSpPr>
            <p:nvPr/>
          </p:nvSpPr>
          <p:spPr bwMode="auto">
            <a:xfrm flipH="1">
              <a:off x="1239" y="4779"/>
              <a:ext cx="70"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8" name="Line 114"/>
            <p:cNvSpPr>
              <a:spLocks noChangeShapeType="1"/>
            </p:cNvSpPr>
            <p:nvPr/>
          </p:nvSpPr>
          <p:spPr bwMode="auto">
            <a:xfrm>
              <a:off x="1239" y="4803"/>
              <a:ext cx="70"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59" name="Line 115"/>
            <p:cNvSpPr>
              <a:spLocks noChangeShapeType="1"/>
            </p:cNvSpPr>
            <p:nvPr/>
          </p:nvSpPr>
          <p:spPr bwMode="auto">
            <a:xfrm flipV="1">
              <a:off x="1247" y="4797"/>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0" name="Line 116"/>
            <p:cNvSpPr>
              <a:spLocks noChangeShapeType="1"/>
            </p:cNvSpPr>
            <p:nvPr/>
          </p:nvSpPr>
          <p:spPr bwMode="auto">
            <a:xfrm flipV="1">
              <a:off x="1256" y="4791"/>
              <a:ext cx="17"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1" name="Line 117"/>
            <p:cNvSpPr>
              <a:spLocks noChangeShapeType="1"/>
            </p:cNvSpPr>
            <p:nvPr/>
          </p:nvSpPr>
          <p:spPr bwMode="auto">
            <a:xfrm flipV="1">
              <a:off x="1264" y="4785"/>
              <a:ext cx="2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2" name="Line 118"/>
            <p:cNvSpPr>
              <a:spLocks noChangeShapeType="1"/>
            </p:cNvSpPr>
            <p:nvPr/>
          </p:nvSpPr>
          <p:spPr bwMode="auto">
            <a:xfrm flipV="1">
              <a:off x="1273" y="4779"/>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3" name="Line 119"/>
            <p:cNvSpPr>
              <a:spLocks noChangeShapeType="1"/>
            </p:cNvSpPr>
            <p:nvPr/>
          </p:nvSpPr>
          <p:spPr bwMode="auto">
            <a:xfrm flipV="1">
              <a:off x="1281" y="4790"/>
              <a:ext cx="28"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4" name="Line 120"/>
            <p:cNvSpPr>
              <a:spLocks noChangeShapeType="1"/>
            </p:cNvSpPr>
            <p:nvPr/>
          </p:nvSpPr>
          <p:spPr bwMode="auto">
            <a:xfrm flipV="1">
              <a:off x="1290" y="4802"/>
              <a:ext cx="19" cy="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5" name="Line 121"/>
            <p:cNvSpPr>
              <a:spLocks noChangeShapeType="1"/>
            </p:cNvSpPr>
            <p:nvPr/>
          </p:nvSpPr>
          <p:spPr bwMode="auto">
            <a:xfrm flipV="1">
              <a:off x="1299" y="4814"/>
              <a:ext cx="10" cy="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6" name="Line 122"/>
            <p:cNvSpPr>
              <a:spLocks noChangeShapeType="1"/>
            </p:cNvSpPr>
            <p:nvPr/>
          </p:nvSpPr>
          <p:spPr bwMode="auto">
            <a:xfrm flipV="1">
              <a:off x="1307" y="4826"/>
              <a:ext cx="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7" name="Line 123"/>
            <p:cNvSpPr>
              <a:spLocks noChangeShapeType="1"/>
            </p:cNvSpPr>
            <p:nvPr/>
          </p:nvSpPr>
          <p:spPr bwMode="auto">
            <a:xfrm flipV="1">
              <a:off x="1309" y="4779"/>
              <a:ext cx="1" cy="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8" name="Line 124"/>
            <p:cNvSpPr>
              <a:spLocks noChangeShapeType="1"/>
            </p:cNvSpPr>
            <p:nvPr/>
          </p:nvSpPr>
          <p:spPr bwMode="auto">
            <a:xfrm flipH="1">
              <a:off x="1309" y="4800"/>
              <a:ext cx="6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69" name="Line 125"/>
            <p:cNvSpPr>
              <a:spLocks noChangeShapeType="1"/>
            </p:cNvSpPr>
            <p:nvPr/>
          </p:nvSpPr>
          <p:spPr bwMode="auto">
            <a:xfrm flipV="1">
              <a:off x="996" y="4441"/>
              <a:ext cx="1" cy="1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0" name="Line 126"/>
            <p:cNvSpPr>
              <a:spLocks noChangeShapeType="1"/>
            </p:cNvSpPr>
            <p:nvPr/>
          </p:nvSpPr>
          <p:spPr bwMode="auto">
            <a:xfrm flipV="1">
              <a:off x="996" y="4327"/>
              <a:ext cx="1"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1" name="Line 127"/>
            <p:cNvSpPr>
              <a:spLocks noChangeShapeType="1"/>
            </p:cNvSpPr>
            <p:nvPr/>
          </p:nvSpPr>
          <p:spPr bwMode="auto">
            <a:xfrm flipV="1">
              <a:off x="996" y="4080"/>
              <a:ext cx="1" cy="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2" name="Line 128"/>
            <p:cNvSpPr>
              <a:spLocks noChangeShapeType="1"/>
            </p:cNvSpPr>
            <p:nvPr/>
          </p:nvSpPr>
          <p:spPr bwMode="auto">
            <a:xfrm flipV="1">
              <a:off x="1372" y="4522"/>
              <a:ext cx="1" cy="2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3" name="Line 129"/>
            <p:cNvSpPr>
              <a:spLocks noChangeShapeType="1"/>
            </p:cNvSpPr>
            <p:nvPr/>
          </p:nvSpPr>
          <p:spPr bwMode="auto">
            <a:xfrm flipV="1">
              <a:off x="1372" y="4408"/>
              <a:ext cx="1"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4" name="Line 130"/>
            <p:cNvSpPr>
              <a:spLocks noChangeShapeType="1"/>
            </p:cNvSpPr>
            <p:nvPr/>
          </p:nvSpPr>
          <p:spPr bwMode="auto">
            <a:xfrm flipV="1">
              <a:off x="1372" y="4072"/>
              <a:ext cx="1" cy="2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5" name="Line 131"/>
            <p:cNvSpPr>
              <a:spLocks noChangeShapeType="1"/>
            </p:cNvSpPr>
            <p:nvPr/>
          </p:nvSpPr>
          <p:spPr bwMode="auto">
            <a:xfrm>
              <a:off x="2306" y="4546"/>
              <a:ext cx="1" cy="5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6" name="Line 132"/>
            <p:cNvSpPr>
              <a:spLocks noChangeShapeType="1"/>
            </p:cNvSpPr>
            <p:nvPr/>
          </p:nvSpPr>
          <p:spPr bwMode="auto">
            <a:xfrm>
              <a:off x="1997" y="4781"/>
              <a:ext cx="21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7" name="Line 133"/>
            <p:cNvSpPr>
              <a:spLocks noChangeShapeType="1"/>
            </p:cNvSpPr>
            <p:nvPr/>
          </p:nvSpPr>
          <p:spPr bwMode="auto">
            <a:xfrm>
              <a:off x="2264" y="4781"/>
              <a:ext cx="5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8" name="Line 134"/>
            <p:cNvSpPr>
              <a:spLocks noChangeShapeType="1"/>
            </p:cNvSpPr>
            <p:nvPr/>
          </p:nvSpPr>
          <p:spPr bwMode="auto">
            <a:xfrm>
              <a:off x="2378" y="4781"/>
              <a:ext cx="21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79" name="Line 135"/>
            <p:cNvSpPr>
              <a:spLocks noChangeShapeType="1"/>
            </p:cNvSpPr>
            <p:nvPr/>
          </p:nvSpPr>
          <p:spPr bwMode="auto">
            <a:xfrm>
              <a:off x="1286" y="4550"/>
              <a:ext cx="1" cy="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0" name="Line 136"/>
            <p:cNvSpPr>
              <a:spLocks noChangeShapeType="1"/>
            </p:cNvSpPr>
            <p:nvPr/>
          </p:nvSpPr>
          <p:spPr bwMode="auto">
            <a:xfrm>
              <a:off x="1286" y="4631"/>
              <a:ext cx="1" cy="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1" name="Line 137"/>
            <p:cNvSpPr>
              <a:spLocks noChangeShapeType="1"/>
            </p:cNvSpPr>
            <p:nvPr/>
          </p:nvSpPr>
          <p:spPr bwMode="auto">
            <a:xfrm flipH="1" flipV="1">
              <a:off x="1471" y="4554"/>
              <a:ext cx="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2" name="Line 138"/>
            <p:cNvSpPr>
              <a:spLocks noChangeShapeType="1"/>
            </p:cNvSpPr>
            <p:nvPr/>
          </p:nvSpPr>
          <p:spPr bwMode="auto">
            <a:xfrm flipH="1" flipV="1">
              <a:off x="1386" y="4552"/>
              <a:ext cx="5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3" name="Line 139"/>
            <p:cNvSpPr>
              <a:spLocks noChangeShapeType="1"/>
            </p:cNvSpPr>
            <p:nvPr/>
          </p:nvSpPr>
          <p:spPr bwMode="auto">
            <a:xfrm flipH="1" flipV="1">
              <a:off x="1301" y="4551"/>
              <a:ext cx="5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4" name="Line 140"/>
            <p:cNvSpPr>
              <a:spLocks noChangeShapeType="1"/>
            </p:cNvSpPr>
            <p:nvPr/>
          </p:nvSpPr>
          <p:spPr bwMode="auto">
            <a:xfrm flipH="1" flipV="1">
              <a:off x="1243" y="4550"/>
              <a:ext cx="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5" name="Line 141"/>
            <p:cNvSpPr>
              <a:spLocks noChangeShapeType="1"/>
            </p:cNvSpPr>
            <p:nvPr/>
          </p:nvSpPr>
          <p:spPr bwMode="auto">
            <a:xfrm flipV="1">
              <a:off x="1478" y="4633"/>
              <a:ext cx="1"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6" name="Line 142"/>
            <p:cNvSpPr>
              <a:spLocks noChangeShapeType="1"/>
            </p:cNvSpPr>
            <p:nvPr/>
          </p:nvSpPr>
          <p:spPr bwMode="auto">
            <a:xfrm flipV="1">
              <a:off x="1478" y="4554"/>
              <a:ext cx="1"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7" name="Line 143"/>
            <p:cNvSpPr>
              <a:spLocks noChangeShapeType="1"/>
            </p:cNvSpPr>
            <p:nvPr/>
          </p:nvSpPr>
          <p:spPr bwMode="auto">
            <a:xfrm flipV="1">
              <a:off x="3081" y="4765"/>
              <a:ext cx="1" cy="3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8" name="Line 144"/>
            <p:cNvSpPr>
              <a:spLocks noChangeShapeType="1"/>
            </p:cNvSpPr>
            <p:nvPr/>
          </p:nvSpPr>
          <p:spPr bwMode="auto">
            <a:xfrm flipV="1">
              <a:off x="3081" y="4652"/>
              <a:ext cx="1" cy="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89" name="Line 145"/>
            <p:cNvSpPr>
              <a:spLocks noChangeShapeType="1"/>
            </p:cNvSpPr>
            <p:nvPr/>
          </p:nvSpPr>
          <p:spPr bwMode="auto">
            <a:xfrm flipV="1">
              <a:off x="3081" y="4285"/>
              <a:ext cx="1" cy="3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0" name="Line 146"/>
            <p:cNvSpPr>
              <a:spLocks noChangeShapeType="1"/>
            </p:cNvSpPr>
            <p:nvPr/>
          </p:nvSpPr>
          <p:spPr bwMode="auto">
            <a:xfrm>
              <a:off x="3495" y="4377"/>
              <a:ext cx="1" cy="5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1" name="Line 147"/>
            <p:cNvSpPr>
              <a:spLocks noChangeShapeType="1"/>
            </p:cNvSpPr>
            <p:nvPr/>
          </p:nvSpPr>
          <p:spPr bwMode="auto">
            <a:xfrm>
              <a:off x="3187" y="4613"/>
              <a:ext cx="21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2" name="Line 148"/>
            <p:cNvSpPr>
              <a:spLocks noChangeShapeType="1"/>
            </p:cNvSpPr>
            <p:nvPr/>
          </p:nvSpPr>
          <p:spPr bwMode="auto">
            <a:xfrm>
              <a:off x="3454" y="4613"/>
              <a:ext cx="5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3" name="Line 149"/>
            <p:cNvSpPr>
              <a:spLocks noChangeShapeType="1"/>
            </p:cNvSpPr>
            <p:nvPr/>
          </p:nvSpPr>
          <p:spPr bwMode="auto">
            <a:xfrm>
              <a:off x="3567" y="4613"/>
              <a:ext cx="21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4" name="Line 150"/>
            <p:cNvSpPr>
              <a:spLocks noChangeShapeType="1"/>
            </p:cNvSpPr>
            <p:nvPr/>
          </p:nvSpPr>
          <p:spPr bwMode="auto">
            <a:xfrm>
              <a:off x="3273" y="4460"/>
              <a:ext cx="1"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5" name="Line 151"/>
            <p:cNvSpPr>
              <a:spLocks noChangeShapeType="1"/>
            </p:cNvSpPr>
            <p:nvPr/>
          </p:nvSpPr>
          <p:spPr bwMode="auto">
            <a:xfrm>
              <a:off x="3273" y="4553"/>
              <a:ext cx="1"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6" name="Line 152"/>
            <p:cNvSpPr>
              <a:spLocks noChangeShapeType="1"/>
            </p:cNvSpPr>
            <p:nvPr/>
          </p:nvSpPr>
          <p:spPr bwMode="auto">
            <a:xfrm>
              <a:off x="3273" y="4638"/>
              <a:ext cx="1" cy="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7" name="Line 153"/>
            <p:cNvSpPr>
              <a:spLocks noChangeShapeType="1"/>
            </p:cNvSpPr>
            <p:nvPr/>
          </p:nvSpPr>
          <p:spPr bwMode="auto">
            <a:xfrm>
              <a:off x="3273" y="4723"/>
              <a:ext cx="1"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298" name="Freeform 154"/>
            <p:cNvSpPr>
              <a:spLocks/>
            </p:cNvSpPr>
            <p:nvPr/>
          </p:nvSpPr>
          <p:spPr bwMode="auto">
            <a:xfrm>
              <a:off x="3603" y="4558"/>
              <a:ext cx="14" cy="55"/>
            </a:xfrm>
            <a:custGeom>
              <a:avLst/>
              <a:gdLst>
                <a:gd name="T0" fmla="*/ 141 w 141"/>
                <a:gd name="T1" fmla="*/ 541 h 541"/>
                <a:gd name="T2" fmla="*/ 48 w 141"/>
                <a:gd name="T3" fmla="*/ 74 h 541"/>
                <a:gd name="T4" fmla="*/ 0 w 141"/>
                <a:gd name="T5" fmla="*/ 0 h 541"/>
              </a:gdLst>
              <a:ahLst/>
              <a:cxnLst>
                <a:cxn ang="0">
                  <a:pos x="T0" y="T1"/>
                </a:cxn>
                <a:cxn ang="0">
                  <a:pos x="T2" y="T3"/>
                </a:cxn>
                <a:cxn ang="0">
                  <a:pos x="T4" y="T5"/>
                </a:cxn>
              </a:cxnLst>
              <a:rect l="0" t="0" r="r" b="b"/>
              <a:pathLst>
                <a:path w="141" h="541">
                  <a:moveTo>
                    <a:pt x="141" y="541"/>
                  </a:moveTo>
                  <a:lnTo>
                    <a:pt x="48" y="74"/>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299" name="Freeform 155"/>
            <p:cNvSpPr>
              <a:spLocks/>
            </p:cNvSpPr>
            <p:nvPr/>
          </p:nvSpPr>
          <p:spPr bwMode="auto">
            <a:xfrm>
              <a:off x="3543" y="4501"/>
              <a:ext cx="44" cy="34"/>
            </a:xfrm>
            <a:custGeom>
              <a:avLst/>
              <a:gdLst>
                <a:gd name="T0" fmla="*/ 440 w 440"/>
                <a:gd name="T1" fmla="*/ 343 h 343"/>
                <a:gd name="T2" fmla="*/ 382 w 440"/>
                <a:gd name="T3" fmla="*/ 255 h 343"/>
                <a:gd name="T4" fmla="*/ 0 w 440"/>
                <a:gd name="T5" fmla="*/ 0 h 343"/>
              </a:gdLst>
              <a:ahLst/>
              <a:cxnLst>
                <a:cxn ang="0">
                  <a:pos x="T0" y="T1"/>
                </a:cxn>
                <a:cxn ang="0">
                  <a:pos x="T2" y="T3"/>
                </a:cxn>
                <a:cxn ang="0">
                  <a:pos x="T4" y="T5"/>
                </a:cxn>
              </a:cxnLst>
              <a:rect l="0" t="0" r="r" b="b"/>
              <a:pathLst>
                <a:path w="440" h="343">
                  <a:moveTo>
                    <a:pt x="440" y="343"/>
                  </a:moveTo>
                  <a:lnTo>
                    <a:pt x="382" y="255"/>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0" name="Freeform 156"/>
            <p:cNvSpPr>
              <a:spLocks/>
            </p:cNvSpPr>
            <p:nvPr/>
          </p:nvSpPr>
          <p:spPr bwMode="auto">
            <a:xfrm>
              <a:off x="3461" y="4490"/>
              <a:ext cx="55" cy="7"/>
            </a:xfrm>
            <a:custGeom>
              <a:avLst/>
              <a:gdLst>
                <a:gd name="T0" fmla="*/ 554 w 554"/>
                <a:gd name="T1" fmla="*/ 42 h 70"/>
                <a:gd name="T2" fmla="*/ 347 w 554"/>
                <a:gd name="T3" fmla="*/ 0 h 70"/>
                <a:gd name="T4" fmla="*/ 0 w 554"/>
                <a:gd name="T5" fmla="*/ 70 h 70"/>
              </a:gdLst>
              <a:ahLst/>
              <a:cxnLst>
                <a:cxn ang="0">
                  <a:pos x="T0" y="T1"/>
                </a:cxn>
                <a:cxn ang="0">
                  <a:pos x="T2" y="T3"/>
                </a:cxn>
                <a:cxn ang="0">
                  <a:pos x="T4" y="T5"/>
                </a:cxn>
              </a:cxnLst>
              <a:rect l="0" t="0" r="r" b="b"/>
              <a:pathLst>
                <a:path w="554" h="70">
                  <a:moveTo>
                    <a:pt x="554" y="42"/>
                  </a:moveTo>
                  <a:lnTo>
                    <a:pt x="347" y="0"/>
                  </a:lnTo>
                  <a:lnTo>
                    <a:pt x="0" y="7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1" name="Freeform 157"/>
            <p:cNvSpPr>
              <a:spLocks/>
            </p:cNvSpPr>
            <p:nvPr/>
          </p:nvSpPr>
          <p:spPr bwMode="auto">
            <a:xfrm>
              <a:off x="3395" y="4508"/>
              <a:ext cx="40" cy="39"/>
            </a:xfrm>
            <a:custGeom>
              <a:avLst/>
              <a:gdLst>
                <a:gd name="T0" fmla="*/ 401 w 401"/>
                <a:gd name="T1" fmla="*/ 0 h 383"/>
                <a:gd name="T2" fmla="*/ 137 w 401"/>
                <a:gd name="T3" fmla="*/ 177 h 383"/>
                <a:gd name="T4" fmla="*/ 0 w 401"/>
                <a:gd name="T5" fmla="*/ 383 h 383"/>
              </a:gdLst>
              <a:ahLst/>
              <a:cxnLst>
                <a:cxn ang="0">
                  <a:pos x="T0" y="T1"/>
                </a:cxn>
                <a:cxn ang="0">
                  <a:pos x="T2" y="T3"/>
                </a:cxn>
                <a:cxn ang="0">
                  <a:pos x="T4" y="T5"/>
                </a:cxn>
              </a:cxnLst>
              <a:rect l="0" t="0" r="r" b="b"/>
              <a:pathLst>
                <a:path w="401" h="383">
                  <a:moveTo>
                    <a:pt x="401" y="0"/>
                  </a:moveTo>
                  <a:lnTo>
                    <a:pt x="137" y="177"/>
                  </a:lnTo>
                  <a:lnTo>
                    <a:pt x="0" y="38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2" name="Freeform 158"/>
            <p:cNvSpPr>
              <a:spLocks/>
            </p:cNvSpPr>
            <p:nvPr/>
          </p:nvSpPr>
          <p:spPr bwMode="auto">
            <a:xfrm>
              <a:off x="3373" y="4571"/>
              <a:ext cx="8" cy="55"/>
            </a:xfrm>
            <a:custGeom>
              <a:avLst/>
              <a:gdLst>
                <a:gd name="T0" fmla="*/ 83 w 83"/>
                <a:gd name="T1" fmla="*/ 0 h 554"/>
                <a:gd name="T2" fmla="*/ 0 w 83"/>
                <a:gd name="T3" fmla="*/ 416 h 554"/>
                <a:gd name="T4" fmla="*/ 28 w 83"/>
                <a:gd name="T5" fmla="*/ 554 h 554"/>
              </a:gdLst>
              <a:ahLst/>
              <a:cxnLst>
                <a:cxn ang="0">
                  <a:pos x="T0" y="T1"/>
                </a:cxn>
                <a:cxn ang="0">
                  <a:pos x="T2" y="T3"/>
                </a:cxn>
                <a:cxn ang="0">
                  <a:pos x="T4" y="T5"/>
                </a:cxn>
              </a:cxnLst>
              <a:rect l="0" t="0" r="r" b="b"/>
              <a:pathLst>
                <a:path w="83" h="554">
                  <a:moveTo>
                    <a:pt x="83" y="0"/>
                  </a:moveTo>
                  <a:lnTo>
                    <a:pt x="0" y="416"/>
                  </a:lnTo>
                  <a:lnTo>
                    <a:pt x="28" y="55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3" name="Freeform 159"/>
            <p:cNvSpPr>
              <a:spLocks/>
            </p:cNvSpPr>
            <p:nvPr/>
          </p:nvSpPr>
          <p:spPr bwMode="auto">
            <a:xfrm>
              <a:off x="3381" y="4654"/>
              <a:ext cx="31" cy="47"/>
            </a:xfrm>
            <a:custGeom>
              <a:avLst/>
              <a:gdLst>
                <a:gd name="T0" fmla="*/ 0 w 304"/>
                <a:gd name="T1" fmla="*/ 0 h 468"/>
                <a:gd name="T2" fmla="*/ 11 w 304"/>
                <a:gd name="T3" fmla="*/ 52 h 468"/>
                <a:gd name="T4" fmla="*/ 274 w 304"/>
                <a:gd name="T5" fmla="*/ 448 h 468"/>
                <a:gd name="T6" fmla="*/ 304 w 304"/>
                <a:gd name="T7" fmla="*/ 468 h 468"/>
              </a:gdLst>
              <a:ahLst/>
              <a:cxnLst>
                <a:cxn ang="0">
                  <a:pos x="T0" y="T1"/>
                </a:cxn>
                <a:cxn ang="0">
                  <a:pos x="T2" y="T3"/>
                </a:cxn>
                <a:cxn ang="0">
                  <a:pos x="T4" y="T5"/>
                </a:cxn>
                <a:cxn ang="0">
                  <a:pos x="T6" y="T7"/>
                </a:cxn>
              </a:cxnLst>
              <a:rect l="0" t="0" r="r" b="b"/>
              <a:pathLst>
                <a:path w="304" h="468">
                  <a:moveTo>
                    <a:pt x="0" y="0"/>
                  </a:moveTo>
                  <a:lnTo>
                    <a:pt x="11" y="52"/>
                  </a:lnTo>
                  <a:lnTo>
                    <a:pt x="274" y="448"/>
                  </a:lnTo>
                  <a:lnTo>
                    <a:pt x="304" y="46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4" name="Freeform 160"/>
            <p:cNvSpPr>
              <a:spLocks/>
            </p:cNvSpPr>
            <p:nvPr/>
          </p:nvSpPr>
          <p:spPr bwMode="auto">
            <a:xfrm>
              <a:off x="3435" y="4716"/>
              <a:ext cx="53" cy="17"/>
            </a:xfrm>
            <a:custGeom>
              <a:avLst/>
              <a:gdLst>
                <a:gd name="T0" fmla="*/ 0 w 530"/>
                <a:gd name="T1" fmla="*/ 0 h 167"/>
                <a:gd name="T2" fmla="*/ 132 w 530"/>
                <a:gd name="T3" fmla="*/ 88 h 167"/>
                <a:gd name="T4" fmla="*/ 530 w 530"/>
                <a:gd name="T5" fmla="*/ 167 h 167"/>
              </a:gdLst>
              <a:ahLst/>
              <a:cxnLst>
                <a:cxn ang="0">
                  <a:pos x="T0" y="T1"/>
                </a:cxn>
                <a:cxn ang="0">
                  <a:pos x="T2" y="T3"/>
                </a:cxn>
                <a:cxn ang="0">
                  <a:pos x="T4" y="T5"/>
                </a:cxn>
              </a:cxnLst>
              <a:rect l="0" t="0" r="r" b="b"/>
              <a:pathLst>
                <a:path w="530" h="167">
                  <a:moveTo>
                    <a:pt x="0" y="0"/>
                  </a:moveTo>
                  <a:lnTo>
                    <a:pt x="132" y="88"/>
                  </a:lnTo>
                  <a:lnTo>
                    <a:pt x="530" y="16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5" name="Freeform 161"/>
            <p:cNvSpPr>
              <a:spLocks/>
            </p:cNvSpPr>
            <p:nvPr/>
          </p:nvSpPr>
          <p:spPr bwMode="auto">
            <a:xfrm>
              <a:off x="3516" y="4709"/>
              <a:ext cx="51" cy="21"/>
            </a:xfrm>
            <a:custGeom>
              <a:avLst/>
              <a:gdLst>
                <a:gd name="T0" fmla="*/ 0 w 509"/>
                <a:gd name="T1" fmla="*/ 217 h 217"/>
                <a:gd name="T2" fmla="*/ 259 w 509"/>
                <a:gd name="T3" fmla="*/ 166 h 217"/>
                <a:gd name="T4" fmla="*/ 509 w 509"/>
                <a:gd name="T5" fmla="*/ 0 h 217"/>
              </a:gdLst>
              <a:ahLst/>
              <a:cxnLst>
                <a:cxn ang="0">
                  <a:pos x="T0" y="T1"/>
                </a:cxn>
                <a:cxn ang="0">
                  <a:pos x="T2" y="T3"/>
                </a:cxn>
                <a:cxn ang="0">
                  <a:pos x="T4" y="T5"/>
                </a:cxn>
              </a:cxnLst>
              <a:rect l="0" t="0" r="r" b="b"/>
              <a:pathLst>
                <a:path w="509" h="217">
                  <a:moveTo>
                    <a:pt x="0" y="217"/>
                  </a:moveTo>
                  <a:lnTo>
                    <a:pt x="259" y="166"/>
                  </a:lnTo>
                  <a:lnTo>
                    <a:pt x="50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6" name="Freeform 162"/>
            <p:cNvSpPr>
              <a:spLocks/>
            </p:cNvSpPr>
            <p:nvPr/>
          </p:nvSpPr>
          <p:spPr bwMode="auto">
            <a:xfrm>
              <a:off x="3587" y="4640"/>
              <a:ext cx="25" cy="50"/>
            </a:xfrm>
            <a:custGeom>
              <a:avLst/>
              <a:gdLst>
                <a:gd name="T0" fmla="*/ 0 w 245"/>
                <a:gd name="T1" fmla="*/ 498 h 498"/>
                <a:gd name="T2" fmla="*/ 206 w 245"/>
                <a:gd name="T3" fmla="*/ 190 h 498"/>
                <a:gd name="T4" fmla="*/ 245 w 245"/>
                <a:gd name="T5" fmla="*/ 0 h 498"/>
              </a:gdLst>
              <a:ahLst/>
              <a:cxnLst>
                <a:cxn ang="0">
                  <a:pos x="T0" y="T1"/>
                </a:cxn>
                <a:cxn ang="0">
                  <a:pos x="T2" y="T3"/>
                </a:cxn>
                <a:cxn ang="0">
                  <a:pos x="T4" y="T5"/>
                </a:cxn>
              </a:cxnLst>
              <a:rect l="0" t="0" r="r" b="b"/>
              <a:pathLst>
                <a:path w="245" h="498">
                  <a:moveTo>
                    <a:pt x="0" y="498"/>
                  </a:moveTo>
                  <a:lnTo>
                    <a:pt x="206" y="190"/>
                  </a:lnTo>
                  <a:lnTo>
                    <a:pt x="24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07" name="Line 163"/>
            <p:cNvSpPr>
              <a:spLocks noChangeShapeType="1"/>
            </p:cNvSpPr>
            <p:nvPr/>
          </p:nvSpPr>
          <p:spPr bwMode="auto">
            <a:xfrm>
              <a:off x="3617" y="4613"/>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08" name="Line 164"/>
            <p:cNvSpPr>
              <a:spLocks noChangeShapeType="1"/>
            </p:cNvSpPr>
            <p:nvPr/>
          </p:nvSpPr>
          <p:spPr bwMode="auto">
            <a:xfrm flipV="1">
              <a:off x="901" y="3699"/>
              <a:ext cx="1" cy="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09" name="Line 165"/>
            <p:cNvSpPr>
              <a:spLocks noChangeShapeType="1"/>
            </p:cNvSpPr>
            <p:nvPr/>
          </p:nvSpPr>
          <p:spPr bwMode="auto">
            <a:xfrm flipV="1">
              <a:off x="987" y="3699"/>
              <a:ext cx="1" cy="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0" name="Line 166"/>
            <p:cNvSpPr>
              <a:spLocks noChangeShapeType="1"/>
            </p:cNvSpPr>
            <p:nvPr/>
          </p:nvSpPr>
          <p:spPr bwMode="auto">
            <a:xfrm>
              <a:off x="1518" y="367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1" name="Line 167"/>
            <p:cNvSpPr>
              <a:spLocks noChangeShapeType="1"/>
            </p:cNvSpPr>
            <p:nvPr/>
          </p:nvSpPr>
          <p:spPr bwMode="auto">
            <a:xfrm>
              <a:off x="1756" y="367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2" name="Line 168"/>
            <p:cNvSpPr>
              <a:spLocks noChangeShapeType="1"/>
            </p:cNvSpPr>
            <p:nvPr/>
          </p:nvSpPr>
          <p:spPr bwMode="auto">
            <a:xfrm>
              <a:off x="2895" y="3924"/>
              <a:ext cx="1"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3" name="Line 169"/>
            <p:cNvSpPr>
              <a:spLocks noChangeShapeType="1"/>
            </p:cNvSpPr>
            <p:nvPr/>
          </p:nvSpPr>
          <p:spPr bwMode="auto">
            <a:xfrm flipH="1">
              <a:off x="3152" y="3946"/>
              <a:ext cx="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4" name="Line 170"/>
            <p:cNvSpPr>
              <a:spLocks noChangeShapeType="1"/>
            </p:cNvSpPr>
            <p:nvPr/>
          </p:nvSpPr>
          <p:spPr bwMode="auto">
            <a:xfrm>
              <a:off x="3179" y="3924"/>
              <a:ext cx="1"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5" name="Line 171"/>
            <p:cNvSpPr>
              <a:spLocks noChangeShapeType="1"/>
            </p:cNvSpPr>
            <p:nvPr/>
          </p:nvSpPr>
          <p:spPr bwMode="auto">
            <a:xfrm>
              <a:off x="786" y="3758"/>
              <a:ext cx="3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6" name="Line 172"/>
            <p:cNvSpPr>
              <a:spLocks noChangeShapeType="1"/>
            </p:cNvSpPr>
            <p:nvPr/>
          </p:nvSpPr>
          <p:spPr bwMode="auto">
            <a:xfrm flipV="1">
              <a:off x="841" y="3612"/>
              <a:ext cx="43" cy="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7" name="Line 173"/>
            <p:cNvSpPr>
              <a:spLocks noChangeShapeType="1"/>
            </p:cNvSpPr>
            <p:nvPr/>
          </p:nvSpPr>
          <p:spPr bwMode="auto">
            <a:xfrm flipV="1">
              <a:off x="842" y="3612"/>
              <a:ext cx="68" cy="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8" name="Line 174"/>
            <p:cNvSpPr>
              <a:spLocks noChangeShapeType="1"/>
            </p:cNvSpPr>
            <p:nvPr/>
          </p:nvSpPr>
          <p:spPr bwMode="auto">
            <a:xfrm flipV="1">
              <a:off x="862" y="3612"/>
              <a:ext cx="75" cy="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19" name="Line 175"/>
            <p:cNvSpPr>
              <a:spLocks noChangeShapeType="1"/>
            </p:cNvSpPr>
            <p:nvPr/>
          </p:nvSpPr>
          <p:spPr bwMode="auto">
            <a:xfrm flipV="1">
              <a:off x="883" y="3612"/>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0" name="Line 176"/>
            <p:cNvSpPr>
              <a:spLocks noChangeShapeType="1"/>
            </p:cNvSpPr>
            <p:nvPr/>
          </p:nvSpPr>
          <p:spPr bwMode="auto">
            <a:xfrm flipV="1">
              <a:off x="904" y="3612"/>
              <a:ext cx="87" cy="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1" name="Line 177"/>
            <p:cNvSpPr>
              <a:spLocks noChangeShapeType="1"/>
            </p:cNvSpPr>
            <p:nvPr/>
          </p:nvSpPr>
          <p:spPr bwMode="auto">
            <a:xfrm flipV="1">
              <a:off x="931" y="3613"/>
              <a:ext cx="86" cy="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2" name="Line 178"/>
            <p:cNvSpPr>
              <a:spLocks noChangeShapeType="1"/>
            </p:cNvSpPr>
            <p:nvPr/>
          </p:nvSpPr>
          <p:spPr bwMode="auto">
            <a:xfrm flipV="1">
              <a:off x="957" y="3622"/>
              <a:ext cx="77" cy="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3" name="Line 179"/>
            <p:cNvSpPr>
              <a:spLocks noChangeShapeType="1"/>
            </p:cNvSpPr>
            <p:nvPr/>
          </p:nvSpPr>
          <p:spPr bwMode="auto">
            <a:xfrm flipV="1">
              <a:off x="841" y="3833"/>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4" name="Line 180"/>
            <p:cNvSpPr>
              <a:spLocks noChangeShapeType="1"/>
            </p:cNvSpPr>
            <p:nvPr/>
          </p:nvSpPr>
          <p:spPr bwMode="auto">
            <a:xfrm flipV="1">
              <a:off x="984" y="3638"/>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5" name="Line 181"/>
            <p:cNvSpPr>
              <a:spLocks noChangeShapeType="1"/>
            </p:cNvSpPr>
            <p:nvPr/>
          </p:nvSpPr>
          <p:spPr bwMode="auto">
            <a:xfrm flipV="1">
              <a:off x="841" y="3821"/>
              <a:ext cx="47"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6" name="Line 182"/>
            <p:cNvSpPr>
              <a:spLocks noChangeShapeType="1"/>
            </p:cNvSpPr>
            <p:nvPr/>
          </p:nvSpPr>
          <p:spPr bwMode="auto">
            <a:xfrm flipV="1">
              <a:off x="1021" y="3663"/>
              <a:ext cx="26"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7" name="Line 183"/>
            <p:cNvSpPr>
              <a:spLocks noChangeShapeType="1"/>
            </p:cNvSpPr>
            <p:nvPr/>
          </p:nvSpPr>
          <p:spPr bwMode="auto">
            <a:xfrm flipV="1">
              <a:off x="848" y="3818"/>
              <a:ext cx="7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8" name="Line 184"/>
            <p:cNvSpPr>
              <a:spLocks noChangeShapeType="1"/>
            </p:cNvSpPr>
            <p:nvPr/>
          </p:nvSpPr>
          <p:spPr bwMode="auto">
            <a:xfrm flipV="1">
              <a:off x="863" y="3818"/>
              <a:ext cx="83" cy="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29" name="Line 185"/>
            <p:cNvSpPr>
              <a:spLocks noChangeShapeType="1"/>
            </p:cNvSpPr>
            <p:nvPr/>
          </p:nvSpPr>
          <p:spPr bwMode="auto">
            <a:xfrm flipV="1">
              <a:off x="886" y="3818"/>
              <a:ext cx="86" cy="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0" name="Line 186"/>
            <p:cNvSpPr>
              <a:spLocks noChangeShapeType="1"/>
            </p:cNvSpPr>
            <p:nvPr/>
          </p:nvSpPr>
          <p:spPr bwMode="auto">
            <a:xfrm flipV="1">
              <a:off x="912" y="3820"/>
              <a:ext cx="84" cy="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1" name="Line 187"/>
            <p:cNvSpPr>
              <a:spLocks noChangeShapeType="1"/>
            </p:cNvSpPr>
            <p:nvPr/>
          </p:nvSpPr>
          <p:spPr bwMode="auto">
            <a:xfrm flipV="1">
              <a:off x="939" y="3827"/>
              <a:ext cx="78"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2" name="Line 188"/>
            <p:cNvSpPr>
              <a:spLocks noChangeShapeType="1"/>
            </p:cNvSpPr>
            <p:nvPr/>
          </p:nvSpPr>
          <p:spPr bwMode="auto">
            <a:xfrm flipV="1">
              <a:off x="966" y="3833"/>
              <a:ext cx="71"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3" name="Line 189"/>
            <p:cNvSpPr>
              <a:spLocks noChangeShapeType="1"/>
            </p:cNvSpPr>
            <p:nvPr/>
          </p:nvSpPr>
          <p:spPr bwMode="auto">
            <a:xfrm flipV="1">
              <a:off x="993" y="3850"/>
              <a:ext cx="54"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4" name="Line 190"/>
            <p:cNvSpPr>
              <a:spLocks noChangeShapeType="1"/>
            </p:cNvSpPr>
            <p:nvPr/>
          </p:nvSpPr>
          <p:spPr bwMode="auto">
            <a:xfrm flipV="1">
              <a:off x="1022" y="3879"/>
              <a:ext cx="23"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5" name="Line 191"/>
            <p:cNvSpPr>
              <a:spLocks noChangeShapeType="1"/>
            </p:cNvSpPr>
            <p:nvPr/>
          </p:nvSpPr>
          <p:spPr bwMode="auto">
            <a:xfrm flipV="1">
              <a:off x="1518" y="3644"/>
              <a:ext cx="30" cy="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6" name="Line 192"/>
            <p:cNvSpPr>
              <a:spLocks noChangeShapeType="1"/>
            </p:cNvSpPr>
            <p:nvPr/>
          </p:nvSpPr>
          <p:spPr bwMode="auto">
            <a:xfrm flipV="1">
              <a:off x="1527" y="3644"/>
              <a:ext cx="47"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7" name="Line 193"/>
            <p:cNvSpPr>
              <a:spLocks noChangeShapeType="1"/>
            </p:cNvSpPr>
            <p:nvPr/>
          </p:nvSpPr>
          <p:spPr bwMode="auto">
            <a:xfrm flipV="1">
              <a:off x="1546" y="3644"/>
              <a:ext cx="55"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8" name="Line 194"/>
            <p:cNvSpPr>
              <a:spLocks noChangeShapeType="1"/>
            </p:cNvSpPr>
            <p:nvPr/>
          </p:nvSpPr>
          <p:spPr bwMode="auto">
            <a:xfrm flipV="1">
              <a:off x="1573" y="3644"/>
              <a:ext cx="55"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39" name="Freeform 195"/>
            <p:cNvSpPr>
              <a:spLocks/>
            </p:cNvSpPr>
            <p:nvPr/>
          </p:nvSpPr>
          <p:spPr bwMode="auto">
            <a:xfrm>
              <a:off x="1592" y="3644"/>
              <a:ext cx="63" cy="62"/>
            </a:xfrm>
            <a:custGeom>
              <a:avLst/>
              <a:gdLst>
                <a:gd name="T0" fmla="*/ 0 w 622"/>
                <a:gd name="T1" fmla="*/ 623 h 623"/>
                <a:gd name="T2" fmla="*/ 446 w 622"/>
                <a:gd name="T3" fmla="*/ 176 h 623"/>
                <a:gd name="T4" fmla="*/ 622 w 622"/>
                <a:gd name="T5" fmla="*/ 0 h 623"/>
              </a:gdLst>
              <a:ahLst/>
              <a:cxnLst>
                <a:cxn ang="0">
                  <a:pos x="T0" y="T1"/>
                </a:cxn>
                <a:cxn ang="0">
                  <a:pos x="T2" y="T3"/>
                </a:cxn>
                <a:cxn ang="0">
                  <a:pos x="T4" y="T5"/>
                </a:cxn>
              </a:cxnLst>
              <a:rect l="0" t="0" r="r" b="b"/>
              <a:pathLst>
                <a:path w="622" h="623">
                  <a:moveTo>
                    <a:pt x="0" y="623"/>
                  </a:moveTo>
                  <a:lnTo>
                    <a:pt x="446" y="176"/>
                  </a:lnTo>
                  <a:lnTo>
                    <a:pt x="62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40" name="Freeform 196"/>
            <p:cNvSpPr>
              <a:spLocks/>
            </p:cNvSpPr>
            <p:nvPr/>
          </p:nvSpPr>
          <p:spPr bwMode="auto">
            <a:xfrm>
              <a:off x="1600" y="3644"/>
              <a:ext cx="81" cy="81"/>
            </a:xfrm>
            <a:custGeom>
              <a:avLst/>
              <a:gdLst>
                <a:gd name="T0" fmla="*/ 0 w 810"/>
                <a:gd name="T1" fmla="*/ 810 h 810"/>
                <a:gd name="T2" fmla="*/ 366 w 810"/>
                <a:gd name="T3" fmla="*/ 444 h 810"/>
                <a:gd name="T4" fmla="*/ 810 w 810"/>
                <a:gd name="T5" fmla="*/ 0 h 810"/>
              </a:gdLst>
              <a:ahLst/>
              <a:cxnLst>
                <a:cxn ang="0">
                  <a:pos x="T0" y="T1"/>
                </a:cxn>
                <a:cxn ang="0">
                  <a:pos x="T2" y="T3"/>
                </a:cxn>
                <a:cxn ang="0">
                  <a:pos x="T4" y="T5"/>
                </a:cxn>
              </a:cxnLst>
              <a:rect l="0" t="0" r="r" b="b"/>
              <a:pathLst>
                <a:path w="810" h="810">
                  <a:moveTo>
                    <a:pt x="0" y="810"/>
                  </a:moveTo>
                  <a:lnTo>
                    <a:pt x="366" y="444"/>
                  </a:lnTo>
                  <a:lnTo>
                    <a:pt x="81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41" name="Freeform 197"/>
            <p:cNvSpPr>
              <a:spLocks/>
            </p:cNvSpPr>
            <p:nvPr/>
          </p:nvSpPr>
          <p:spPr bwMode="auto">
            <a:xfrm>
              <a:off x="1600" y="3644"/>
              <a:ext cx="108" cy="108"/>
            </a:xfrm>
            <a:custGeom>
              <a:avLst/>
              <a:gdLst>
                <a:gd name="T0" fmla="*/ 0 w 1077"/>
                <a:gd name="T1" fmla="*/ 1078 h 1078"/>
                <a:gd name="T2" fmla="*/ 366 w 1077"/>
                <a:gd name="T3" fmla="*/ 711 h 1078"/>
                <a:gd name="T4" fmla="*/ 1077 w 1077"/>
                <a:gd name="T5" fmla="*/ 0 h 1078"/>
              </a:gdLst>
              <a:ahLst/>
              <a:cxnLst>
                <a:cxn ang="0">
                  <a:pos x="T0" y="T1"/>
                </a:cxn>
                <a:cxn ang="0">
                  <a:pos x="T2" y="T3"/>
                </a:cxn>
                <a:cxn ang="0">
                  <a:pos x="T4" y="T5"/>
                </a:cxn>
              </a:cxnLst>
              <a:rect l="0" t="0" r="r" b="b"/>
              <a:pathLst>
                <a:path w="1077" h="1078">
                  <a:moveTo>
                    <a:pt x="0" y="1078"/>
                  </a:moveTo>
                  <a:lnTo>
                    <a:pt x="366" y="711"/>
                  </a:lnTo>
                  <a:lnTo>
                    <a:pt x="107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42" name="Freeform 198"/>
            <p:cNvSpPr>
              <a:spLocks/>
            </p:cNvSpPr>
            <p:nvPr/>
          </p:nvSpPr>
          <p:spPr bwMode="auto">
            <a:xfrm>
              <a:off x="1600" y="3644"/>
              <a:ext cx="134" cy="135"/>
            </a:xfrm>
            <a:custGeom>
              <a:avLst/>
              <a:gdLst>
                <a:gd name="T0" fmla="*/ 0 w 1340"/>
                <a:gd name="T1" fmla="*/ 1341 h 1341"/>
                <a:gd name="T2" fmla="*/ 366 w 1340"/>
                <a:gd name="T3" fmla="*/ 974 h 1341"/>
                <a:gd name="T4" fmla="*/ 1340 w 1340"/>
                <a:gd name="T5" fmla="*/ 0 h 1341"/>
              </a:gdLst>
              <a:ahLst/>
              <a:cxnLst>
                <a:cxn ang="0">
                  <a:pos x="T0" y="T1"/>
                </a:cxn>
                <a:cxn ang="0">
                  <a:pos x="T2" y="T3"/>
                </a:cxn>
                <a:cxn ang="0">
                  <a:pos x="T4" y="T5"/>
                </a:cxn>
              </a:cxnLst>
              <a:rect l="0" t="0" r="r" b="b"/>
              <a:pathLst>
                <a:path w="1340" h="1341">
                  <a:moveTo>
                    <a:pt x="0" y="1341"/>
                  </a:moveTo>
                  <a:lnTo>
                    <a:pt x="366" y="974"/>
                  </a:lnTo>
                  <a:lnTo>
                    <a:pt x="134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43" name="Line 199"/>
            <p:cNvSpPr>
              <a:spLocks noChangeShapeType="1"/>
            </p:cNvSpPr>
            <p:nvPr/>
          </p:nvSpPr>
          <p:spPr bwMode="auto">
            <a:xfrm flipV="1">
              <a:off x="1600" y="3769"/>
              <a:ext cx="37"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44" name="Line 200"/>
            <p:cNvSpPr>
              <a:spLocks noChangeShapeType="1"/>
            </p:cNvSpPr>
            <p:nvPr/>
          </p:nvSpPr>
          <p:spPr bwMode="auto">
            <a:xfrm flipV="1">
              <a:off x="1707" y="3655"/>
              <a:ext cx="44" cy="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45" name="Line 201"/>
            <p:cNvSpPr>
              <a:spLocks noChangeShapeType="1"/>
            </p:cNvSpPr>
            <p:nvPr/>
          </p:nvSpPr>
          <p:spPr bwMode="auto">
            <a:xfrm flipV="1">
              <a:off x="1637" y="3732"/>
              <a:ext cx="37" cy="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46" name="Line 202"/>
            <p:cNvSpPr>
              <a:spLocks noChangeShapeType="1"/>
            </p:cNvSpPr>
            <p:nvPr/>
          </p:nvSpPr>
          <p:spPr bwMode="auto">
            <a:xfrm flipV="1">
              <a:off x="1500" y="3891"/>
              <a:ext cx="42" cy="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47" name="Line 203"/>
            <p:cNvSpPr>
              <a:spLocks noChangeShapeType="1"/>
            </p:cNvSpPr>
            <p:nvPr/>
          </p:nvSpPr>
          <p:spPr bwMode="auto">
            <a:xfrm flipV="1">
              <a:off x="1734" y="3677"/>
              <a:ext cx="22" cy="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48" name="Freeform 204"/>
            <p:cNvSpPr>
              <a:spLocks/>
            </p:cNvSpPr>
            <p:nvPr/>
          </p:nvSpPr>
          <p:spPr bwMode="auto">
            <a:xfrm>
              <a:off x="1600" y="3759"/>
              <a:ext cx="74" cy="73"/>
            </a:xfrm>
            <a:custGeom>
              <a:avLst/>
              <a:gdLst>
                <a:gd name="T0" fmla="*/ 0 w 733"/>
                <a:gd name="T1" fmla="*/ 733 h 733"/>
                <a:gd name="T2" fmla="*/ 366 w 733"/>
                <a:gd name="T3" fmla="*/ 367 h 733"/>
                <a:gd name="T4" fmla="*/ 733 w 733"/>
                <a:gd name="T5" fmla="*/ 0 h 733"/>
              </a:gdLst>
              <a:ahLst/>
              <a:cxnLst>
                <a:cxn ang="0">
                  <a:pos x="T0" y="T1"/>
                </a:cxn>
                <a:cxn ang="0">
                  <a:pos x="T2" y="T3"/>
                </a:cxn>
                <a:cxn ang="0">
                  <a:pos x="T4" y="T5"/>
                </a:cxn>
              </a:cxnLst>
              <a:rect l="0" t="0" r="r" b="b"/>
              <a:pathLst>
                <a:path w="733" h="733">
                  <a:moveTo>
                    <a:pt x="0" y="733"/>
                  </a:moveTo>
                  <a:lnTo>
                    <a:pt x="366" y="367"/>
                  </a:lnTo>
                  <a:lnTo>
                    <a:pt x="73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49" name="Line 205"/>
            <p:cNvSpPr>
              <a:spLocks noChangeShapeType="1"/>
            </p:cNvSpPr>
            <p:nvPr/>
          </p:nvSpPr>
          <p:spPr bwMode="auto">
            <a:xfrm flipV="1">
              <a:off x="1500" y="3891"/>
              <a:ext cx="68" cy="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50" name="Freeform 206"/>
            <p:cNvSpPr>
              <a:spLocks/>
            </p:cNvSpPr>
            <p:nvPr/>
          </p:nvSpPr>
          <p:spPr bwMode="auto">
            <a:xfrm>
              <a:off x="1600" y="3786"/>
              <a:ext cx="74" cy="73"/>
            </a:xfrm>
            <a:custGeom>
              <a:avLst/>
              <a:gdLst>
                <a:gd name="T0" fmla="*/ 733 w 733"/>
                <a:gd name="T1" fmla="*/ 0 h 732"/>
                <a:gd name="T2" fmla="*/ 366 w 733"/>
                <a:gd name="T3" fmla="*/ 366 h 732"/>
                <a:gd name="T4" fmla="*/ 0 w 733"/>
                <a:gd name="T5" fmla="*/ 732 h 732"/>
              </a:gdLst>
              <a:ahLst/>
              <a:cxnLst>
                <a:cxn ang="0">
                  <a:pos x="T0" y="T1"/>
                </a:cxn>
                <a:cxn ang="0">
                  <a:pos x="T2" y="T3"/>
                </a:cxn>
                <a:cxn ang="0">
                  <a:pos x="T4" y="T5"/>
                </a:cxn>
              </a:cxnLst>
              <a:rect l="0" t="0" r="r" b="b"/>
              <a:pathLst>
                <a:path w="733" h="732">
                  <a:moveTo>
                    <a:pt x="733" y="0"/>
                  </a:moveTo>
                  <a:lnTo>
                    <a:pt x="366" y="366"/>
                  </a:lnTo>
                  <a:lnTo>
                    <a:pt x="0" y="73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51" name="Freeform 207"/>
            <p:cNvSpPr>
              <a:spLocks/>
            </p:cNvSpPr>
            <p:nvPr/>
          </p:nvSpPr>
          <p:spPr bwMode="auto">
            <a:xfrm>
              <a:off x="1500" y="3812"/>
              <a:ext cx="174" cy="174"/>
            </a:xfrm>
            <a:custGeom>
              <a:avLst/>
              <a:gdLst>
                <a:gd name="T0" fmla="*/ 0 w 1739"/>
                <a:gd name="T1" fmla="*/ 1739 h 1739"/>
                <a:gd name="T2" fmla="*/ 1372 w 1739"/>
                <a:gd name="T3" fmla="*/ 366 h 1739"/>
                <a:gd name="T4" fmla="*/ 1739 w 1739"/>
                <a:gd name="T5" fmla="*/ 0 h 1739"/>
              </a:gdLst>
              <a:ahLst/>
              <a:cxnLst>
                <a:cxn ang="0">
                  <a:pos x="T0" y="T1"/>
                </a:cxn>
                <a:cxn ang="0">
                  <a:pos x="T2" y="T3"/>
                </a:cxn>
                <a:cxn ang="0">
                  <a:pos x="T4" y="T5"/>
                </a:cxn>
              </a:cxnLst>
              <a:rect l="0" t="0" r="r" b="b"/>
              <a:pathLst>
                <a:path w="1739" h="1739">
                  <a:moveTo>
                    <a:pt x="0" y="1739"/>
                  </a:moveTo>
                  <a:lnTo>
                    <a:pt x="1372" y="366"/>
                  </a:lnTo>
                  <a:lnTo>
                    <a:pt x="173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52" name="Line 208"/>
            <p:cNvSpPr>
              <a:spLocks noChangeShapeType="1"/>
            </p:cNvSpPr>
            <p:nvPr/>
          </p:nvSpPr>
          <p:spPr bwMode="auto">
            <a:xfrm flipV="1">
              <a:off x="1500" y="3961"/>
              <a:ext cx="52" cy="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53" name="Freeform 209"/>
            <p:cNvSpPr>
              <a:spLocks/>
            </p:cNvSpPr>
            <p:nvPr/>
          </p:nvSpPr>
          <p:spPr bwMode="auto">
            <a:xfrm>
              <a:off x="1561" y="3839"/>
              <a:ext cx="113" cy="113"/>
            </a:xfrm>
            <a:custGeom>
              <a:avLst/>
              <a:gdLst>
                <a:gd name="T0" fmla="*/ 1131 w 1131"/>
                <a:gd name="T1" fmla="*/ 0 h 1131"/>
                <a:gd name="T2" fmla="*/ 764 w 1131"/>
                <a:gd name="T3" fmla="*/ 365 h 1131"/>
                <a:gd name="T4" fmla="*/ 0 w 1131"/>
                <a:gd name="T5" fmla="*/ 1131 h 1131"/>
              </a:gdLst>
              <a:ahLst/>
              <a:cxnLst>
                <a:cxn ang="0">
                  <a:pos x="T0" y="T1"/>
                </a:cxn>
                <a:cxn ang="0">
                  <a:pos x="T2" y="T3"/>
                </a:cxn>
                <a:cxn ang="0">
                  <a:pos x="T4" y="T5"/>
                </a:cxn>
              </a:cxnLst>
              <a:rect l="0" t="0" r="r" b="b"/>
              <a:pathLst>
                <a:path w="1131" h="1131">
                  <a:moveTo>
                    <a:pt x="1131" y="0"/>
                  </a:moveTo>
                  <a:lnTo>
                    <a:pt x="764" y="365"/>
                  </a:lnTo>
                  <a:lnTo>
                    <a:pt x="0" y="113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54" name="Line 210"/>
            <p:cNvSpPr>
              <a:spLocks noChangeShapeType="1"/>
            </p:cNvSpPr>
            <p:nvPr/>
          </p:nvSpPr>
          <p:spPr bwMode="auto">
            <a:xfrm flipV="1">
              <a:off x="1500" y="3990"/>
              <a:ext cx="50"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55" name="Freeform 211"/>
            <p:cNvSpPr>
              <a:spLocks/>
            </p:cNvSpPr>
            <p:nvPr/>
          </p:nvSpPr>
          <p:spPr bwMode="auto">
            <a:xfrm>
              <a:off x="1589" y="3866"/>
              <a:ext cx="85" cy="84"/>
            </a:xfrm>
            <a:custGeom>
              <a:avLst/>
              <a:gdLst>
                <a:gd name="T0" fmla="*/ 843 w 843"/>
                <a:gd name="T1" fmla="*/ 0 h 844"/>
                <a:gd name="T2" fmla="*/ 476 w 843"/>
                <a:gd name="T3" fmla="*/ 367 h 844"/>
                <a:gd name="T4" fmla="*/ 0 w 843"/>
                <a:gd name="T5" fmla="*/ 844 h 844"/>
              </a:gdLst>
              <a:ahLst/>
              <a:cxnLst>
                <a:cxn ang="0">
                  <a:pos x="T0" y="T1"/>
                </a:cxn>
                <a:cxn ang="0">
                  <a:pos x="T2" y="T3"/>
                </a:cxn>
                <a:cxn ang="0">
                  <a:pos x="T4" y="T5"/>
                </a:cxn>
              </a:cxnLst>
              <a:rect l="0" t="0" r="r" b="b"/>
              <a:pathLst>
                <a:path w="843" h="844">
                  <a:moveTo>
                    <a:pt x="843" y="0"/>
                  </a:moveTo>
                  <a:lnTo>
                    <a:pt x="476" y="367"/>
                  </a:lnTo>
                  <a:lnTo>
                    <a:pt x="0" y="84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56" name="Line 212"/>
            <p:cNvSpPr>
              <a:spLocks noChangeShapeType="1"/>
            </p:cNvSpPr>
            <p:nvPr/>
          </p:nvSpPr>
          <p:spPr bwMode="auto">
            <a:xfrm flipV="1">
              <a:off x="1512" y="4016"/>
              <a:ext cx="38"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57" name="Freeform 213"/>
            <p:cNvSpPr>
              <a:spLocks/>
            </p:cNvSpPr>
            <p:nvPr/>
          </p:nvSpPr>
          <p:spPr bwMode="auto">
            <a:xfrm>
              <a:off x="1616" y="3884"/>
              <a:ext cx="66" cy="66"/>
            </a:xfrm>
            <a:custGeom>
              <a:avLst/>
              <a:gdLst>
                <a:gd name="T0" fmla="*/ 662 w 662"/>
                <a:gd name="T1" fmla="*/ 0 h 662"/>
                <a:gd name="T2" fmla="*/ 208 w 662"/>
                <a:gd name="T3" fmla="*/ 453 h 662"/>
                <a:gd name="T4" fmla="*/ 0 w 662"/>
                <a:gd name="T5" fmla="*/ 662 h 662"/>
              </a:gdLst>
              <a:ahLst/>
              <a:cxnLst>
                <a:cxn ang="0">
                  <a:pos x="T0" y="T1"/>
                </a:cxn>
                <a:cxn ang="0">
                  <a:pos x="T2" y="T3"/>
                </a:cxn>
                <a:cxn ang="0">
                  <a:pos x="T4" y="T5"/>
                </a:cxn>
              </a:cxnLst>
              <a:rect l="0" t="0" r="r" b="b"/>
              <a:pathLst>
                <a:path w="662" h="662">
                  <a:moveTo>
                    <a:pt x="662" y="0"/>
                  </a:moveTo>
                  <a:lnTo>
                    <a:pt x="208" y="453"/>
                  </a:lnTo>
                  <a:lnTo>
                    <a:pt x="0" y="66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58" name="Line 214"/>
            <p:cNvSpPr>
              <a:spLocks noChangeShapeType="1"/>
            </p:cNvSpPr>
            <p:nvPr/>
          </p:nvSpPr>
          <p:spPr bwMode="auto">
            <a:xfrm flipV="1">
              <a:off x="1540" y="4045"/>
              <a:ext cx="8"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59" name="Line 215"/>
            <p:cNvSpPr>
              <a:spLocks noChangeShapeType="1"/>
            </p:cNvSpPr>
            <p:nvPr/>
          </p:nvSpPr>
          <p:spPr bwMode="auto">
            <a:xfrm flipV="1">
              <a:off x="1643" y="3891"/>
              <a:ext cx="59" cy="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0" name="Line 216"/>
            <p:cNvSpPr>
              <a:spLocks noChangeShapeType="1"/>
            </p:cNvSpPr>
            <p:nvPr/>
          </p:nvSpPr>
          <p:spPr bwMode="auto">
            <a:xfrm flipV="1">
              <a:off x="1670" y="3891"/>
              <a:ext cx="59" cy="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1" name="Line 217"/>
            <p:cNvSpPr>
              <a:spLocks noChangeShapeType="1"/>
            </p:cNvSpPr>
            <p:nvPr/>
          </p:nvSpPr>
          <p:spPr bwMode="auto">
            <a:xfrm flipV="1">
              <a:off x="1696" y="3892"/>
              <a:ext cx="59" cy="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2" name="Line 218"/>
            <p:cNvSpPr>
              <a:spLocks noChangeShapeType="1"/>
            </p:cNvSpPr>
            <p:nvPr/>
          </p:nvSpPr>
          <p:spPr bwMode="auto">
            <a:xfrm flipV="1">
              <a:off x="1718" y="3903"/>
              <a:ext cx="52" cy="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3" name="Line 219"/>
            <p:cNvSpPr>
              <a:spLocks noChangeShapeType="1"/>
            </p:cNvSpPr>
            <p:nvPr/>
          </p:nvSpPr>
          <p:spPr bwMode="auto">
            <a:xfrm flipV="1">
              <a:off x="1724" y="3926"/>
              <a:ext cx="50"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4" name="Line 220"/>
            <p:cNvSpPr>
              <a:spLocks noChangeShapeType="1"/>
            </p:cNvSpPr>
            <p:nvPr/>
          </p:nvSpPr>
          <p:spPr bwMode="auto">
            <a:xfrm flipV="1">
              <a:off x="1724" y="3953"/>
              <a:ext cx="50"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5" name="Line 221"/>
            <p:cNvSpPr>
              <a:spLocks noChangeShapeType="1"/>
            </p:cNvSpPr>
            <p:nvPr/>
          </p:nvSpPr>
          <p:spPr bwMode="auto">
            <a:xfrm flipV="1">
              <a:off x="1724" y="3980"/>
              <a:ext cx="50"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6" name="Line 222"/>
            <p:cNvSpPr>
              <a:spLocks noChangeShapeType="1"/>
            </p:cNvSpPr>
            <p:nvPr/>
          </p:nvSpPr>
          <p:spPr bwMode="auto">
            <a:xfrm flipV="1">
              <a:off x="1730" y="4006"/>
              <a:ext cx="44" cy="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7" name="Line 223"/>
            <p:cNvSpPr>
              <a:spLocks noChangeShapeType="1"/>
            </p:cNvSpPr>
            <p:nvPr/>
          </p:nvSpPr>
          <p:spPr bwMode="auto">
            <a:xfrm flipV="1">
              <a:off x="1752" y="4033"/>
              <a:ext cx="22" cy="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8" name="Line 224"/>
            <p:cNvSpPr>
              <a:spLocks noChangeShapeType="1"/>
            </p:cNvSpPr>
            <p:nvPr/>
          </p:nvSpPr>
          <p:spPr bwMode="auto">
            <a:xfrm flipV="1">
              <a:off x="2927" y="3653"/>
              <a:ext cx="30"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69" name="Line 225"/>
            <p:cNvSpPr>
              <a:spLocks noChangeShapeType="1"/>
            </p:cNvSpPr>
            <p:nvPr/>
          </p:nvSpPr>
          <p:spPr bwMode="auto">
            <a:xfrm flipV="1">
              <a:off x="2936" y="3653"/>
              <a:ext cx="48"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70" name="Line 226"/>
            <p:cNvSpPr>
              <a:spLocks noChangeShapeType="1"/>
            </p:cNvSpPr>
            <p:nvPr/>
          </p:nvSpPr>
          <p:spPr bwMode="auto">
            <a:xfrm flipV="1">
              <a:off x="2960" y="3653"/>
              <a:ext cx="50"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71" name="Freeform 227"/>
            <p:cNvSpPr>
              <a:spLocks/>
            </p:cNvSpPr>
            <p:nvPr/>
          </p:nvSpPr>
          <p:spPr bwMode="auto">
            <a:xfrm>
              <a:off x="2986" y="3653"/>
              <a:ext cx="51" cy="51"/>
            </a:xfrm>
            <a:custGeom>
              <a:avLst/>
              <a:gdLst>
                <a:gd name="T0" fmla="*/ 0 w 509"/>
                <a:gd name="T1" fmla="*/ 510 h 510"/>
                <a:gd name="T2" fmla="*/ 506 w 509"/>
                <a:gd name="T3" fmla="*/ 4 h 510"/>
                <a:gd name="T4" fmla="*/ 509 w 509"/>
                <a:gd name="T5" fmla="*/ 0 h 510"/>
              </a:gdLst>
              <a:ahLst/>
              <a:cxnLst>
                <a:cxn ang="0">
                  <a:pos x="T0" y="T1"/>
                </a:cxn>
                <a:cxn ang="0">
                  <a:pos x="T2" y="T3"/>
                </a:cxn>
                <a:cxn ang="0">
                  <a:pos x="T4" y="T5"/>
                </a:cxn>
              </a:cxnLst>
              <a:rect l="0" t="0" r="r" b="b"/>
              <a:pathLst>
                <a:path w="509" h="510">
                  <a:moveTo>
                    <a:pt x="0" y="510"/>
                  </a:moveTo>
                  <a:lnTo>
                    <a:pt x="506" y="4"/>
                  </a:lnTo>
                  <a:lnTo>
                    <a:pt x="50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72" name="Freeform 228"/>
            <p:cNvSpPr>
              <a:spLocks/>
            </p:cNvSpPr>
            <p:nvPr/>
          </p:nvSpPr>
          <p:spPr bwMode="auto">
            <a:xfrm>
              <a:off x="3000" y="3653"/>
              <a:ext cx="64" cy="64"/>
            </a:xfrm>
            <a:custGeom>
              <a:avLst/>
              <a:gdLst>
                <a:gd name="T0" fmla="*/ 0 w 643"/>
                <a:gd name="T1" fmla="*/ 644 h 644"/>
                <a:gd name="T2" fmla="*/ 373 w 643"/>
                <a:gd name="T3" fmla="*/ 272 h 644"/>
                <a:gd name="T4" fmla="*/ 643 w 643"/>
                <a:gd name="T5" fmla="*/ 0 h 644"/>
              </a:gdLst>
              <a:ahLst/>
              <a:cxnLst>
                <a:cxn ang="0">
                  <a:pos x="T0" y="T1"/>
                </a:cxn>
                <a:cxn ang="0">
                  <a:pos x="T2" y="T3"/>
                </a:cxn>
                <a:cxn ang="0">
                  <a:pos x="T4" y="T5"/>
                </a:cxn>
              </a:cxnLst>
              <a:rect l="0" t="0" r="r" b="b"/>
              <a:pathLst>
                <a:path w="643" h="644">
                  <a:moveTo>
                    <a:pt x="0" y="644"/>
                  </a:moveTo>
                  <a:lnTo>
                    <a:pt x="373" y="272"/>
                  </a:lnTo>
                  <a:lnTo>
                    <a:pt x="64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73" name="Freeform 229"/>
            <p:cNvSpPr>
              <a:spLocks/>
            </p:cNvSpPr>
            <p:nvPr/>
          </p:nvSpPr>
          <p:spPr bwMode="auto">
            <a:xfrm>
              <a:off x="3000" y="3653"/>
              <a:ext cx="91" cy="91"/>
            </a:xfrm>
            <a:custGeom>
              <a:avLst/>
              <a:gdLst>
                <a:gd name="T0" fmla="*/ 0 w 905"/>
                <a:gd name="T1" fmla="*/ 905 h 905"/>
                <a:gd name="T2" fmla="*/ 367 w 905"/>
                <a:gd name="T3" fmla="*/ 540 h 905"/>
                <a:gd name="T4" fmla="*/ 905 w 905"/>
                <a:gd name="T5" fmla="*/ 0 h 905"/>
              </a:gdLst>
              <a:ahLst/>
              <a:cxnLst>
                <a:cxn ang="0">
                  <a:pos x="T0" y="T1"/>
                </a:cxn>
                <a:cxn ang="0">
                  <a:pos x="T2" y="T3"/>
                </a:cxn>
                <a:cxn ang="0">
                  <a:pos x="T4" y="T5"/>
                </a:cxn>
              </a:cxnLst>
              <a:rect l="0" t="0" r="r" b="b"/>
              <a:pathLst>
                <a:path w="905" h="905">
                  <a:moveTo>
                    <a:pt x="0" y="905"/>
                  </a:moveTo>
                  <a:lnTo>
                    <a:pt x="367" y="540"/>
                  </a:lnTo>
                  <a:lnTo>
                    <a:pt x="90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74" name="Freeform 230"/>
            <p:cNvSpPr>
              <a:spLocks/>
            </p:cNvSpPr>
            <p:nvPr/>
          </p:nvSpPr>
          <p:spPr bwMode="auto">
            <a:xfrm>
              <a:off x="3000" y="3653"/>
              <a:ext cx="117" cy="117"/>
            </a:xfrm>
            <a:custGeom>
              <a:avLst/>
              <a:gdLst>
                <a:gd name="T0" fmla="*/ 0 w 1172"/>
                <a:gd name="T1" fmla="*/ 1173 h 1173"/>
                <a:gd name="T2" fmla="*/ 367 w 1172"/>
                <a:gd name="T3" fmla="*/ 808 h 1173"/>
                <a:gd name="T4" fmla="*/ 1172 w 1172"/>
                <a:gd name="T5" fmla="*/ 0 h 1173"/>
              </a:gdLst>
              <a:ahLst/>
              <a:cxnLst>
                <a:cxn ang="0">
                  <a:pos x="T0" y="T1"/>
                </a:cxn>
                <a:cxn ang="0">
                  <a:pos x="T2" y="T3"/>
                </a:cxn>
                <a:cxn ang="0">
                  <a:pos x="T4" y="T5"/>
                </a:cxn>
              </a:cxnLst>
              <a:rect l="0" t="0" r="r" b="b"/>
              <a:pathLst>
                <a:path w="1172" h="1173">
                  <a:moveTo>
                    <a:pt x="0" y="1173"/>
                  </a:moveTo>
                  <a:lnTo>
                    <a:pt x="367" y="808"/>
                  </a:lnTo>
                  <a:lnTo>
                    <a:pt x="117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75" name="Line 231"/>
            <p:cNvSpPr>
              <a:spLocks noChangeShapeType="1"/>
            </p:cNvSpPr>
            <p:nvPr/>
          </p:nvSpPr>
          <p:spPr bwMode="auto">
            <a:xfrm flipV="1">
              <a:off x="3000" y="3761"/>
              <a:ext cx="37"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76" name="Line 232"/>
            <p:cNvSpPr>
              <a:spLocks noChangeShapeType="1"/>
            </p:cNvSpPr>
            <p:nvPr/>
          </p:nvSpPr>
          <p:spPr bwMode="auto">
            <a:xfrm flipV="1">
              <a:off x="3094" y="3658"/>
              <a:ext cx="46" cy="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77" name="Line 233"/>
            <p:cNvSpPr>
              <a:spLocks noChangeShapeType="1"/>
            </p:cNvSpPr>
            <p:nvPr/>
          </p:nvSpPr>
          <p:spPr bwMode="auto">
            <a:xfrm flipV="1">
              <a:off x="3037" y="3724"/>
              <a:ext cx="36" cy="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78" name="Line 234"/>
            <p:cNvSpPr>
              <a:spLocks noChangeShapeType="1"/>
            </p:cNvSpPr>
            <p:nvPr/>
          </p:nvSpPr>
          <p:spPr bwMode="auto">
            <a:xfrm flipV="1">
              <a:off x="2895" y="3905"/>
              <a:ext cx="25"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79" name="Line 235"/>
            <p:cNvSpPr>
              <a:spLocks noChangeShapeType="1"/>
            </p:cNvSpPr>
            <p:nvPr/>
          </p:nvSpPr>
          <p:spPr bwMode="auto">
            <a:xfrm flipV="1">
              <a:off x="3121" y="3677"/>
              <a:ext cx="26"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80" name="Freeform 236"/>
            <p:cNvSpPr>
              <a:spLocks/>
            </p:cNvSpPr>
            <p:nvPr/>
          </p:nvSpPr>
          <p:spPr bwMode="auto">
            <a:xfrm>
              <a:off x="3000" y="3751"/>
              <a:ext cx="73" cy="73"/>
            </a:xfrm>
            <a:custGeom>
              <a:avLst/>
              <a:gdLst>
                <a:gd name="T0" fmla="*/ 0 w 733"/>
                <a:gd name="T1" fmla="*/ 732 h 732"/>
                <a:gd name="T2" fmla="*/ 367 w 733"/>
                <a:gd name="T3" fmla="*/ 366 h 732"/>
                <a:gd name="T4" fmla="*/ 733 w 733"/>
                <a:gd name="T5" fmla="*/ 0 h 732"/>
              </a:gdLst>
              <a:ahLst/>
              <a:cxnLst>
                <a:cxn ang="0">
                  <a:pos x="T0" y="T1"/>
                </a:cxn>
                <a:cxn ang="0">
                  <a:pos x="T2" y="T3"/>
                </a:cxn>
                <a:cxn ang="0">
                  <a:pos x="T4" y="T5"/>
                </a:cxn>
              </a:cxnLst>
              <a:rect l="0" t="0" r="r" b="b"/>
              <a:pathLst>
                <a:path w="733" h="732">
                  <a:moveTo>
                    <a:pt x="0" y="732"/>
                  </a:moveTo>
                  <a:lnTo>
                    <a:pt x="367" y="366"/>
                  </a:lnTo>
                  <a:lnTo>
                    <a:pt x="73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1" name="Line 237"/>
            <p:cNvSpPr>
              <a:spLocks noChangeShapeType="1"/>
            </p:cNvSpPr>
            <p:nvPr/>
          </p:nvSpPr>
          <p:spPr bwMode="auto">
            <a:xfrm flipV="1">
              <a:off x="2907" y="3905"/>
              <a:ext cx="39" cy="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82" name="Freeform 238"/>
            <p:cNvSpPr>
              <a:spLocks/>
            </p:cNvSpPr>
            <p:nvPr/>
          </p:nvSpPr>
          <p:spPr bwMode="auto">
            <a:xfrm>
              <a:off x="3000" y="3778"/>
              <a:ext cx="73" cy="73"/>
            </a:xfrm>
            <a:custGeom>
              <a:avLst/>
              <a:gdLst>
                <a:gd name="T0" fmla="*/ 733 w 733"/>
                <a:gd name="T1" fmla="*/ 0 h 733"/>
                <a:gd name="T2" fmla="*/ 367 w 733"/>
                <a:gd name="T3" fmla="*/ 367 h 733"/>
                <a:gd name="T4" fmla="*/ 0 w 733"/>
                <a:gd name="T5" fmla="*/ 733 h 733"/>
              </a:gdLst>
              <a:ahLst/>
              <a:cxnLst>
                <a:cxn ang="0">
                  <a:pos x="T0" y="T1"/>
                </a:cxn>
                <a:cxn ang="0">
                  <a:pos x="T2" y="T3"/>
                </a:cxn>
                <a:cxn ang="0">
                  <a:pos x="T4" y="T5"/>
                </a:cxn>
              </a:cxnLst>
              <a:rect l="0" t="0" r="r" b="b"/>
              <a:pathLst>
                <a:path w="733" h="733">
                  <a:moveTo>
                    <a:pt x="733" y="0"/>
                  </a:moveTo>
                  <a:lnTo>
                    <a:pt x="367" y="367"/>
                  </a:lnTo>
                  <a:lnTo>
                    <a:pt x="0" y="73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3" name="Line 239"/>
            <p:cNvSpPr>
              <a:spLocks noChangeShapeType="1"/>
            </p:cNvSpPr>
            <p:nvPr/>
          </p:nvSpPr>
          <p:spPr bwMode="auto">
            <a:xfrm flipV="1">
              <a:off x="2930" y="3905"/>
              <a:ext cx="43" cy="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84" name="Freeform 240"/>
            <p:cNvSpPr>
              <a:spLocks/>
            </p:cNvSpPr>
            <p:nvPr/>
          </p:nvSpPr>
          <p:spPr bwMode="auto">
            <a:xfrm>
              <a:off x="3000" y="3804"/>
              <a:ext cx="73" cy="74"/>
            </a:xfrm>
            <a:custGeom>
              <a:avLst/>
              <a:gdLst>
                <a:gd name="T0" fmla="*/ 733 w 733"/>
                <a:gd name="T1" fmla="*/ 0 h 733"/>
                <a:gd name="T2" fmla="*/ 367 w 733"/>
                <a:gd name="T3" fmla="*/ 367 h 733"/>
                <a:gd name="T4" fmla="*/ 0 w 733"/>
                <a:gd name="T5" fmla="*/ 733 h 733"/>
              </a:gdLst>
              <a:ahLst/>
              <a:cxnLst>
                <a:cxn ang="0">
                  <a:pos x="T0" y="T1"/>
                </a:cxn>
                <a:cxn ang="0">
                  <a:pos x="T2" y="T3"/>
                </a:cxn>
                <a:cxn ang="0">
                  <a:pos x="T4" y="T5"/>
                </a:cxn>
              </a:cxnLst>
              <a:rect l="0" t="0" r="r" b="b"/>
              <a:pathLst>
                <a:path w="733" h="733">
                  <a:moveTo>
                    <a:pt x="733" y="0"/>
                  </a:moveTo>
                  <a:lnTo>
                    <a:pt x="367" y="367"/>
                  </a:lnTo>
                  <a:lnTo>
                    <a:pt x="0" y="73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5" name="Freeform 241"/>
            <p:cNvSpPr>
              <a:spLocks/>
            </p:cNvSpPr>
            <p:nvPr/>
          </p:nvSpPr>
          <p:spPr bwMode="auto">
            <a:xfrm>
              <a:off x="2941" y="3831"/>
              <a:ext cx="132" cy="133"/>
            </a:xfrm>
            <a:custGeom>
              <a:avLst/>
              <a:gdLst>
                <a:gd name="T0" fmla="*/ 0 w 1327"/>
                <a:gd name="T1" fmla="*/ 1328 h 1328"/>
                <a:gd name="T2" fmla="*/ 961 w 1327"/>
                <a:gd name="T3" fmla="*/ 367 h 1328"/>
                <a:gd name="T4" fmla="*/ 1327 w 1327"/>
                <a:gd name="T5" fmla="*/ 0 h 1328"/>
              </a:gdLst>
              <a:ahLst/>
              <a:cxnLst>
                <a:cxn ang="0">
                  <a:pos x="T0" y="T1"/>
                </a:cxn>
                <a:cxn ang="0">
                  <a:pos x="T2" y="T3"/>
                </a:cxn>
                <a:cxn ang="0">
                  <a:pos x="T4" y="T5"/>
                </a:cxn>
              </a:cxnLst>
              <a:rect l="0" t="0" r="r" b="b"/>
              <a:pathLst>
                <a:path w="1327" h="1328">
                  <a:moveTo>
                    <a:pt x="0" y="1328"/>
                  </a:moveTo>
                  <a:lnTo>
                    <a:pt x="961" y="367"/>
                  </a:lnTo>
                  <a:lnTo>
                    <a:pt x="132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6" name="Freeform 242"/>
            <p:cNvSpPr>
              <a:spLocks/>
            </p:cNvSpPr>
            <p:nvPr/>
          </p:nvSpPr>
          <p:spPr bwMode="auto">
            <a:xfrm>
              <a:off x="2941" y="3858"/>
              <a:ext cx="132" cy="133"/>
            </a:xfrm>
            <a:custGeom>
              <a:avLst/>
              <a:gdLst>
                <a:gd name="T0" fmla="*/ 0 w 1327"/>
                <a:gd name="T1" fmla="*/ 1327 h 1327"/>
                <a:gd name="T2" fmla="*/ 961 w 1327"/>
                <a:gd name="T3" fmla="*/ 367 h 1327"/>
                <a:gd name="T4" fmla="*/ 1327 w 1327"/>
                <a:gd name="T5" fmla="*/ 0 h 1327"/>
              </a:gdLst>
              <a:ahLst/>
              <a:cxnLst>
                <a:cxn ang="0">
                  <a:pos x="T0" y="T1"/>
                </a:cxn>
                <a:cxn ang="0">
                  <a:pos x="T2" y="T3"/>
                </a:cxn>
                <a:cxn ang="0">
                  <a:pos x="T4" y="T5"/>
                </a:cxn>
              </a:cxnLst>
              <a:rect l="0" t="0" r="r" b="b"/>
              <a:pathLst>
                <a:path w="1327" h="1327">
                  <a:moveTo>
                    <a:pt x="0" y="1327"/>
                  </a:moveTo>
                  <a:lnTo>
                    <a:pt x="961" y="367"/>
                  </a:lnTo>
                  <a:lnTo>
                    <a:pt x="132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7" name="Freeform 243"/>
            <p:cNvSpPr>
              <a:spLocks/>
            </p:cNvSpPr>
            <p:nvPr/>
          </p:nvSpPr>
          <p:spPr bwMode="auto">
            <a:xfrm>
              <a:off x="2941" y="3885"/>
              <a:ext cx="132" cy="132"/>
            </a:xfrm>
            <a:custGeom>
              <a:avLst/>
              <a:gdLst>
                <a:gd name="T0" fmla="*/ 0 w 1327"/>
                <a:gd name="T1" fmla="*/ 1327 h 1327"/>
                <a:gd name="T2" fmla="*/ 961 w 1327"/>
                <a:gd name="T3" fmla="*/ 366 h 1327"/>
                <a:gd name="T4" fmla="*/ 1327 w 1327"/>
                <a:gd name="T5" fmla="*/ 0 h 1327"/>
              </a:gdLst>
              <a:ahLst/>
              <a:cxnLst>
                <a:cxn ang="0">
                  <a:pos x="T0" y="T1"/>
                </a:cxn>
                <a:cxn ang="0">
                  <a:pos x="T2" y="T3"/>
                </a:cxn>
                <a:cxn ang="0">
                  <a:pos x="T4" y="T5"/>
                </a:cxn>
              </a:cxnLst>
              <a:rect l="0" t="0" r="r" b="b"/>
              <a:pathLst>
                <a:path w="1327" h="1327">
                  <a:moveTo>
                    <a:pt x="0" y="1327"/>
                  </a:moveTo>
                  <a:lnTo>
                    <a:pt x="961" y="366"/>
                  </a:lnTo>
                  <a:lnTo>
                    <a:pt x="132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8" name="Freeform 244"/>
            <p:cNvSpPr>
              <a:spLocks/>
            </p:cNvSpPr>
            <p:nvPr/>
          </p:nvSpPr>
          <p:spPr bwMode="auto">
            <a:xfrm>
              <a:off x="2945" y="3902"/>
              <a:ext cx="138" cy="138"/>
            </a:xfrm>
            <a:custGeom>
              <a:avLst/>
              <a:gdLst>
                <a:gd name="T0" fmla="*/ 0 w 1376"/>
                <a:gd name="T1" fmla="*/ 1376 h 1376"/>
                <a:gd name="T2" fmla="*/ 916 w 1376"/>
                <a:gd name="T3" fmla="*/ 460 h 1376"/>
                <a:gd name="T4" fmla="*/ 1376 w 1376"/>
                <a:gd name="T5" fmla="*/ 0 h 1376"/>
              </a:gdLst>
              <a:ahLst/>
              <a:cxnLst>
                <a:cxn ang="0">
                  <a:pos x="T0" y="T1"/>
                </a:cxn>
                <a:cxn ang="0">
                  <a:pos x="T2" y="T3"/>
                </a:cxn>
                <a:cxn ang="0">
                  <a:pos x="T4" y="T5"/>
                </a:cxn>
              </a:cxnLst>
              <a:rect l="0" t="0" r="r" b="b"/>
              <a:pathLst>
                <a:path w="1376" h="1376">
                  <a:moveTo>
                    <a:pt x="0" y="1376"/>
                  </a:moveTo>
                  <a:lnTo>
                    <a:pt x="916" y="460"/>
                  </a:lnTo>
                  <a:lnTo>
                    <a:pt x="137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89" name="Freeform 245"/>
            <p:cNvSpPr>
              <a:spLocks/>
            </p:cNvSpPr>
            <p:nvPr/>
          </p:nvSpPr>
          <p:spPr bwMode="auto">
            <a:xfrm>
              <a:off x="2965" y="3905"/>
              <a:ext cx="142" cy="141"/>
            </a:xfrm>
            <a:custGeom>
              <a:avLst/>
              <a:gdLst>
                <a:gd name="T0" fmla="*/ 0 w 1415"/>
                <a:gd name="T1" fmla="*/ 1418 h 1418"/>
                <a:gd name="T2" fmla="*/ 714 w 1415"/>
                <a:gd name="T3" fmla="*/ 703 h 1418"/>
                <a:gd name="T4" fmla="*/ 1415 w 1415"/>
                <a:gd name="T5" fmla="*/ 0 h 1418"/>
              </a:gdLst>
              <a:ahLst/>
              <a:cxnLst>
                <a:cxn ang="0">
                  <a:pos x="T0" y="T1"/>
                </a:cxn>
                <a:cxn ang="0">
                  <a:pos x="T2" y="T3"/>
                </a:cxn>
                <a:cxn ang="0">
                  <a:pos x="T4" y="T5"/>
                </a:cxn>
              </a:cxnLst>
              <a:rect l="0" t="0" r="r" b="b"/>
              <a:pathLst>
                <a:path w="1415" h="1418">
                  <a:moveTo>
                    <a:pt x="0" y="1418"/>
                  </a:moveTo>
                  <a:lnTo>
                    <a:pt x="714" y="703"/>
                  </a:lnTo>
                  <a:lnTo>
                    <a:pt x="141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90" name="Freeform 246"/>
            <p:cNvSpPr>
              <a:spLocks/>
            </p:cNvSpPr>
            <p:nvPr/>
          </p:nvSpPr>
          <p:spPr bwMode="auto">
            <a:xfrm>
              <a:off x="2992" y="3905"/>
              <a:ext cx="142" cy="141"/>
            </a:xfrm>
            <a:custGeom>
              <a:avLst/>
              <a:gdLst>
                <a:gd name="T0" fmla="*/ 0 w 1416"/>
                <a:gd name="T1" fmla="*/ 1418 h 1418"/>
                <a:gd name="T2" fmla="*/ 447 w 1416"/>
                <a:gd name="T3" fmla="*/ 971 h 1418"/>
                <a:gd name="T4" fmla="*/ 1416 w 1416"/>
                <a:gd name="T5" fmla="*/ 0 h 1418"/>
              </a:gdLst>
              <a:ahLst/>
              <a:cxnLst>
                <a:cxn ang="0">
                  <a:pos x="T0" y="T1"/>
                </a:cxn>
                <a:cxn ang="0">
                  <a:pos x="T2" y="T3"/>
                </a:cxn>
                <a:cxn ang="0">
                  <a:pos x="T4" y="T5"/>
                </a:cxn>
              </a:cxnLst>
              <a:rect l="0" t="0" r="r" b="b"/>
              <a:pathLst>
                <a:path w="1416" h="1418">
                  <a:moveTo>
                    <a:pt x="0" y="1418"/>
                  </a:moveTo>
                  <a:lnTo>
                    <a:pt x="447" y="971"/>
                  </a:lnTo>
                  <a:lnTo>
                    <a:pt x="141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91" name="Freeform 247"/>
            <p:cNvSpPr>
              <a:spLocks/>
            </p:cNvSpPr>
            <p:nvPr/>
          </p:nvSpPr>
          <p:spPr bwMode="auto">
            <a:xfrm>
              <a:off x="3019" y="3905"/>
              <a:ext cx="142" cy="141"/>
            </a:xfrm>
            <a:custGeom>
              <a:avLst/>
              <a:gdLst>
                <a:gd name="T0" fmla="*/ 0 w 1416"/>
                <a:gd name="T1" fmla="*/ 1418 h 1418"/>
                <a:gd name="T2" fmla="*/ 179 w 1416"/>
                <a:gd name="T3" fmla="*/ 1239 h 1418"/>
                <a:gd name="T4" fmla="*/ 1416 w 1416"/>
                <a:gd name="T5" fmla="*/ 0 h 1418"/>
              </a:gdLst>
              <a:ahLst/>
              <a:cxnLst>
                <a:cxn ang="0">
                  <a:pos x="T0" y="T1"/>
                </a:cxn>
                <a:cxn ang="0">
                  <a:pos x="T2" y="T3"/>
                </a:cxn>
                <a:cxn ang="0">
                  <a:pos x="T4" y="T5"/>
                </a:cxn>
              </a:cxnLst>
              <a:rect l="0" t="0" r="r" b="b"/>
              <a:pathLst>
                <a:path w="1416" h="1418">
                  <a:moveTo>
                    <a:pt x="0" y="1418"/>
                  </a:moveTo>
                  <a:lnTo>
                    <a:pt x="179" y="1239"/>
                  </a:lnTo>
                  <a:lnTo>
                    <a:pt x="141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92" name="Line 248"/>
            <p:cNvSpPr>
              <a:spLocks noChangeShapeType="1"/>
            </p:cNvSpPr>
            <p:nvPr/>
          </p:nvSpPr>
          <p:spPr bwMode="auto">
            <a:xfrm flipV="1">
              <a:off x="3046" y="3958"/>
              <a:ext cx="88" cy="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93" name="Line 249"/>
            <p:cNvSpPr>
              <a:spLocks noChangeShapeType="1"/>
            </p:cNvSpPr>
            <p:nvPr/>
          </p:nvSpPr>
          <p:spPr bwMode="auto">
            <a:xfrm flipV="1">
              <a:off x="3145" y="3915"/>
              <a:ext cx="32"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94" name="Line 250"/>
            <p:cNvSpPr>
              <a:spLocks noChangeShapeType="1"/>
            </p:cNvSpPr>
            <p:nvPr/>
          </p:nvSpPr>
          <p:spPr bwMode="auto">
            <a:xfrm flipV="1">
              <a:off x="3072" y="3986"/>
              <a:ext cx="61"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95" name="Line 251"/>
            <p:cNvSpPr>
              <a:spLocks noChangeShapeType="1"/>
            </p:cNvSpPr>
            <p:nvPr/>
          </p:nvSpPr>
          <p:spPr bwMode="auto">
            <a:xfrm flipV="1">
              <a:off x="3099" y="4013"/>
              <a:ext cx="34"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96" name="Line 252"/>
            <p:cNvSpPr>
              <a:spLocks noChangeShapeType="1"/>
            </p:cNvSpPr>
            <p:nvPr/>
          </p:nvSpPr>
          <p:spPr bwMode="auto">
            <a:xfrm>
              <a:off x="3147" y="3672"/>
              <a:ext cx="1"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97" name="Freeform 253"/>
            <p:cNvSpPr>
              <a:spLocks/>
            </p:cNvSpPr>
            <p:nvPr/>
          </p:nvSpPr>
          <p:spPr bwMode="auto">
            <a:xfrm>
              <a:off x="3128" y="3684"/>
              <a:ext cx="19" cy="19"/>
            </a:xfrm>
            <a:custGeom>
              <a:avLst/>
              <a:gdLst>
                <a:gd name="T0" fmla="*/ 0 w 189"/>
                <a:gd name="T1" fmla="*/ 189 h 189"/>
                <a:gd name="T2" fmla="*/ 134 w 189"/>
                <a:gd name="T3" fmla="*/ 134 h 189"/>
                <a:gd name="T4" fmla="*/ 189 w 189"/>
                <a:gd name="T5" fmla="*/ 0 h 189"/>
              </a:gdLst>
              <a:ahLst/>
              <a:cxnLst>
                <a:cxn ang="0">
                  <a:pos x="T0" y="T1"/>
                </a:cxn>
                <a:cxn ang="0">
                  <a:pos x="T2" y="T3"/>
                </a:cxn>
                <a:cxn ang="0">
                  <a:pos x="T4" y="T5"/>
                </a:cxn>
              </a:cxnLst>
              <a:rect l="0" t="0" r="r" b="b"/>
              <a:pathLst>
                <a:path w="189" h="189">
                  <a:moveTo>
                    <a:pt x="0" y="189"/>
                  </a:moveTo>
                  <a:lnTo>
                    <a:pt x="134" y="134"/>
                  </a:lnTo>
                  <a:lnTo>
                    <a:pt x="18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398" name="Line 254"/>
            <p:cNvSpPr>
              <a:spLocks noChangeShapeType="1"/>
            </p:cNvSpPr>
            <p:nvPr/>
          </p:nvSpPr>
          <p:spPr bwMode="auto">
            <a:xfrm flipH="1">
              <a:off x="3092" y="3703"/>
              <a:ext cx="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399" name="Freeform 255"/>
            <p:cNvSpPr>
              <a:spLocks/>
            </p:cNvSpPr>
            <p:nvPr/>
          </p:nvSpPr>
          <p:spPr bwMode="auto">
            <a:xfrm>
              <a:off x="3073" y="3703"/>
              <a:ext cx="19" cy="19"/>
            </a:xfrm>
            <a:custGeom>
              <a:avLst/>
              <a:gdLst>
                <a:gd name="T0" fmla="*/ 188 w 188"/>
                <a:gd name="T1" fmla="*/ 0 h 190"/>
                <a:gd name="T2" fmla="*/ 54 w 188"/>
                <a:gd name="T3" fmla="*/ 56 h 190"/>
                <a:gd name="T4" fmla="*/ 0 w 188"/>
                <a:gd name="T5" fmla="*/ 190 h 190"/>
              </a:gdLst>
              <a:ahLst/>
              <a:cxnLst>
                <a:cxn ang="0">
                  <a:pos x="T0" y="T1"/>
                </a:cxn>
                <a:cxn ang="0">
                  <a:pos x="T2" y="T3"/>
                </a:cxn>
                <a:cxn ang="0">
                  <a:pos x="T4" y="T5"/>
                </a:cxn>
              </a:cxnLst>
              <a:rect l="0" t="0" r="r" b="b"/>
              <a:pathLst>
                <a:path w="188" h="190">
                  <a:moveTo>
                    <a:pt x="188" y="0"/>
                  </a:moveTo>
                  <a:lnTo>
                    <a:pt x="54" y="56"/>
                  </a:lnTo>
                  <a:lnTo>
                    <a:pt x="0"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00" name="Line 256"/>
            <p:cNvSpPr>
              <a:spLocks noChangeShapeType="1"/>
            </p:cNvSpPr>
            <p:nvPr/>
          </p:nvSpPr>
          <p:spPr bwMode="auto">
            <a:xfrm>
              <a:off x="3073" y="3722"/>
              <a:ext cx="1" cy="1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01" name="Freeform 257"/>
            <p:cNvSpPr>
              <a:spLocks/>
            </p:cNvSpPr>
            <p:nvPr/>
          </p:nvSpPr>
          <p:spPr bwMode="auto">
            <a:xfrm>
              <a:off x="3073" y="3886"/>
              <a:ext cx="19" cy="19"/>
            </a:xfrm>
            <a:custGeom>
              <a:avLst/>
              <a:gdLst>
                <a:gd name="T0" fmla="*/ 0 w 188"/>
                <a:gd name="T1" fmla="*/ 0 h 189"/>
                <a:gd name="T2" fmla="*/ 54 w 188"/>
                <a:gd name="T3" fmla="*/ 134 h 189"/>
                <a:gd name="T4" fmla="*/ 188 w 188"/>
                <a:gd name="T5" fmla="*/ 189 h 189"/>
              </a:gdLst>
              <a:ahLst/>
              <a:cxnLst>
                <a:cxn ang="0">
                  <a:pos x="T0" y="T1"/>
                </a:cxn>
                <a:cxn ang="0">
                  <a:pos x="T2" y="T3"/>
                </a:cxn>
                <a:cxn ang="0">
                  <a:pos x="T4" y="T5"/>
                </a:cxn>
              </a:cxnLst>
              <a:rect l="0" t="0" r="r" b="b"/>
              <a:pathLst>
                <a:path w="188" h="189">
                  <a:moveTo>
                    <a:pt x="0" y="0"/>
                  </a:moveTo>
                  <a:lnTo>
                    <a:pt x="54" y="134"/>
                  </a:lnTo>
                  <a:lnTo>
                    <a:pt x="188" y="18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02" name="Line 258"/>
            <p:cNvSpPr>
              <a:spLocks noChangeShapeType="1"/>
            </p:cNvSpPr>
            <p:nvPr/>
          </p:nvSpPr>
          <p:spPr bwMode="auto">
            <a:xfrm>
              <a:off x="3092" y="3905"/>
              <a:ext cx="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03" name="Freeform 259"/>
            <p:cNvSpPr>
              <a:spLocks/>
            </p:cNvSpPr>
            <p:nvPr/>
          </p:nvSpPr>
          <p:spPr bwMode="auto">
            <a:xfrm>
              <a:off x="3160" y="3905"/>
              <a:ext cx="19" cy="19"/>
            </a:xfrm>
            <a:custGeom>
              <a:avLst/>
              <a:gdLst>
                <a:gd name="T0" fmla="*/ 190 w 190"/>
                <a:gd name="T1" fmla="*/ 189 h 189"/>
                <a:gd name="T2" fmla="*/ 134 w 190"/>
                <a:gd name="T3" fmla="*/ 55 h 189"/>
                <a:gd name="T4" fmla="*/ 0 w 190"/>
                <a:gd name="T5" fmla="*/ 0 h 189"/>
              </a:gdLst>
              <a:ahLst/>
              <a:cxnLst>
                <a:cxn ang="0">
                  <a:pos x="T0" y="T1"/>
                </a:cxn>
                <a:cxn ang="0">
                  <a:pos x="T2" y="T3"/>
                </a:cxn>
                <a:cxn ang="0">
                  <a:pos x="T4" y="T5"/>
                </a:cxn>
              </a:cxnLst>
              <a:rect l="0" t="0" r="r" b="b"/>
              <a:pathLst>
                <a:path w="190" h="189">
                  <a:moveTo>
                    <a:pt x="190" y="189"/>
                  </a:moveTo>
                  <a:lnTo>
                    <a:pt x="134" y="55"/>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04" name="Freeform 260"/>
            <p:cNvSpPr>
              <a:spLocks/>
            </p:cNvSpPr>
            <p:nvPr/>
          </p:nvSpPr>
          <p:spPr bwMode="auto">
            <a:xfrm>
              <a:off x="3160" y="3927"/>
              <a:ext cx="19" cy="19"/>
            </a:xfrm>
            <a:custGeom>
              <a:avLst/>
              <a:gdLst>
                <a:gd name="T0" fmla="*/ 0 w 190"/>
                <a:gd name="T1" fmla="*/ 190 h 190"/>
                <a:gd name="T2" fmla="*/ 134 w 190"/>
                <a:gd name="T3" fmla="*/ 134 h 190"/>
                <a:gd name="T4" fmla="*/ 190 w 190"/>
                <a:gd name="T5" fmla="*/ 0 h 190"/>
              </a:gdLst>
              <a:ahLst/>
              <a:cxnLst>
                <a:cxn ang="0">
                  <a:pos x="T0" y="T1"/>
                </a:cxn>
                <a:cxn ang="0">
                  <a:pos x="T2" y="T3"/>
                </a:cxn>
                <a:cxn ang="0">
                  <a:pos x="T4" y="T5"/>
                </a:cxn>
              </a:cxnLst>
              <a:rect l="0" t="0" r="r" b="b"/>
              <a:pathLst>
                <a:path w="190" h="190">
                  <a:moveTo>
                    <a:pt x="0" y="190"/>
                  </a:moveTo>
                  <a:lnTo>
                    <a:pt x="134" y="134"/>
                  </a:lnTo>
                  <a:lnTo>
                    <a:pt x="19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05" name="Line 261"/>
            <p:cNvSpPr>
              <a:spLocks noChangeShapeType="1"/>
            </p:cNvSpPr>
            <p:nvPr/>
          </p:nvSpPr>
          <p:spPr bwMode="auto">
            <a:xfrm flipH="1">
              <a:off x="3152" y="3946"/>
              <a:ext cx="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06" name="Freeform 262"/>
            <p:cNvSpPr>
              <a:spLocks/>
            </p:cNvSpPr>
            <p:nvPr/>
          </p:nvSpPr>
          <p:spPr bwMode="auto">
            <a:xfrm>
              <a:off x="3133" y="3946"/>
              <a:ext cx="19" cy="19"/>
            </a:xfrm>
            <a:custGeom>
              <a:avLst/>
              <a:gdLst>
                <a:gd name="T0" fmla="*/ 190 w 190"/>
                <a:gd name="T1" fmla="*/ 0 h 189"/>
                <a:gd name="T2" fmla="*/ 56 w 190"/>
                <a:gd name="T3" fmla="*/ 55 h 189"/>
                <a:gd name="T4" fmla="*/ 0 w 190"/>
                <a:gd name="T5" fmla="*/ 189 h 189"/>
              </a:gdLst>
              <a:ahLst/>
              <a:cxnLst>
                <a:cxn ang="0">
                  <a:pos x="T0" y="T1"/>
                </a:cxn>
                <a:cxn ang="0">
                  <a:pos x="T2" y="T3"/>
                </a:cxn>
                <a:cxn ang="0">
                  <a:pos x="T4" y="T5"/>
                </a:cxn>
              </a:cxnLst>
              <a:rect l="0" t="0" r="r" b="b"/>
              <a:pathLst>
                <a:path w="190" h="189">
                  <a:moveTo>
                    <a:pt x="190" y="0"/>
                  </a:moveTo>
                  <a:lnTo>
                    <a:pt x="56" y="55"/>
                  </a:lnTo>
                  <a:lnTo>
                    <a:pt x="0" y="18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07" name="Line 263"/>
            <p:cNvSpPr>
              <a:spLocks noChangeShapeType="1"/>
            </p:cNvSpPr>
            <p:nvPr/>
          </p:nvSpPr>
          <p:spPr bwMode="auto">
            <a:xfrm>
              <a:off x="3133" y="3965"/>
              <a:ext cx="1" cy="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08" name="Freeform 264"/>
            <p:cNvSpPr>
              <a:spLocks/>
            </p:cNvSpPr>
            <p:nvPr/>
          </p:nvSpPr>
          <p:spPr bwMode="auto">
            <a:xfrm>
              <a:off x="3114" y="4027"/>
              <a:ext cx="19" cy="19"/>
            </a:xfrm>
            <a:custGeom>
              <a:avLst/>
              <a:gdLst>
                <a:gd name="T0" fmla="*/ 0 w 189"/>
                <a:gd name="T1" fmla="*/ 190 h 190"/>
                <a:gd name="T2" fmla="*/ 134 w 189"/>
                <a:gd name="T3" fmla="*/ 134 h 190"/>
                <a:gd name="T4" fmla="*/ 189 w 189"/>
                <a:gd name="T5" fmla="*/ 0 h 190"/>
              </a:gdLst>
              <a:ahLst/>
              <a:cxnLst>
                <a:cxn ang="0">
                  <a:pos x="T0" y="T1"/>
                </a:cxn>
                <a:cxn ang="0">
                  <a:pos x="T2" y="T3"/>
                </a:cxn>
                <a:cxn ang="0">
                  <a:pos x="T4" y="T5"/>
                </a:cxn>
              </a:cxnLst>
              <a:rect l="0" t="0" r="r" b="b"/>
              <a:pathLst>
                <a:path w="189" h="190">
                  <a:moveTo>
                    <a:pt x="0" y="190"/>
                  </a:moveTo>
                  <a:lnTo>
                    <a:pt x="134" y="134"/>
                  </a:lnTo>
                  <a:lnTo>
                    <a:pt x="18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09" name="Line 265"/>
            <p:cNvSpPr>
              <a:spLocks noChangeShapeType="1"/>
            </p:cNvSpPr>
            <p:nvPr/>
          </p:nvSpPr>
          <p:spPr bwMode="auto">
            <a:xfrm flipH="1">
              <a:off x="3037" y="4046"/>
              <a:ext cx="7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10" name="Line 266"/>
            <p:cNvSpPr>
              <a:spLocks noChangeShapeType="1"/>
            </p:cNvSpPr>
            <p:nvPr/>
          </p:nvSpPr>
          <p:spPr bwMode="auto">
            <a:xfrm>
              <a:off x="3037" y="3653"/>
              <a:ext cx="9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11" name="Freeform 267"/>
            <p:cNvSpPr>
              <a:spLocks/>
            </p:cNvSpPr>
            <p:nvPr/>
          </p:nvSpPr>
          <p:spPr bwMode="auto">
            <a:xfrm>
              <a:off x="3128" y="3653"/>
              <a:ext cx="19" cy="19"/>
            </a:xfrm>
            <a:custGeom>
              <a:avLst/>
              <a:gdLst>
                <a:gd name="T0" fmla="*/ 189 w 189"/>
                <a:gd name="T1" fmla="*/ 190 h 190"/>
                <a:gd name="T2" fmla="*/ 134 w 189"/>
                <a:gd name="T3" fmla="*/ 56 h 190"/>
                <a:gd name="T4" fmla="*/ 0 w 189"/>
                <a:gd name="T5" fmla="*/ 0 h 190"/>
              </a:gdLst>
              <a:ahLst/>
              <a:cxnLst>
                <a:cxn ang="0">
                  <a:pos x="T0" y="T1"/>
                </a:cxn>
                <a:cxn ang="0">
                  <a:pos x="T2" y="T3"/>
                </a:cxn>
                <a:cxn ang="0">
                  <a:pos x="T4" y="T5"/>
                </a:cxn>
              </a:cxnLst>
              <a:rect l="0" t="0" r="r" b="b"/>
              <a:pathLst>
                <a:path w="189" h="190">
                  <a:moveTo>
                    <a:pt x="189" y="190"/>
                  </a:moveTo>
                  <a:lnTo>
                    <a:pt x="134" y="5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12" name="Line 268"/>
            <p:cNvSpPr>
              <a:spLocks noChangeShapeType="1"/>
            </p:cNvSpPr>
            <p:nvPr/>
          </p:nvSpPr>
          <p:spPr bwMode="auto">
            <a:xfrm>
              <a:off x="3037" y="3580"/>
              <a:ext cx="1" cy="5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13" name="Line 269"/>
            <p:cNvSpPr>
              <a:spLocks noChangeShapeType="1"/>
            </p:cNvSpPr>
            <p:nvPr/>
          </p:nvSpPr>
          <p:spPr bwMode="auto">
            <a:xfrm>
              <a:off x="2960" y="4046"/>
              <a:ext cx="7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14" name="Freeform 270"/>
            <p:cNvSpPr>
              <a:spLocks/>
            </p:cNvSpPr>
            <p:nvPr/>
          </p:nvSpPr>
          <p:spPr bwMode="auto">
            <a:xfrm>
              <a:off x="2941" y="4027"/>
              <a:ext cx="19" cy="19"/>
            </a:xfrm>
            <a:custGeom>
              <a:avLst/>
              <a:gdLst>
                <a:gd name="T0" fmla="*/ 0 w 189"/>
                <a:gd name="T1" fmla="*/ 0 h 190"/>
                <a:gd name="T2" fmla="*/ 56 w 189"/>
                <a:gd name="T3" fmla="*/ 134 h 190"/>
                <a:gd name="T4" fmla="*/ 189 w 189"/>
                <a:gd name="T5" fmla="*/ 190 h 190"/>
              </a:gdLst>
              <a:ahLst/>
              <a:cxnLst>
                <a:cxn ang="0">
                  <a:pos x="T0" y="T1"/>
                </a:cxn>
                <a:cxn ang="0">
                  <a:pos x="T2" y="T3"/>
                </a:cxn>
                <a:cxn ang="0">
                  <a:pos x="T4" y="T5"/>
                </a:cxn>
              </a:cxnLst>
              <a:rect l="0" t="0" r="r" b="b"/>
              <a:pathLst>
                <a:path w="189" h="190">
                  <a:moveTo>
                    <a:pt x="0" y="0"/>
                  </a:moveTo>
                  <a:lnTo>
                    <a:pt x="56" y="134"/>
                  </a:lnTo>
                  <a:lnTo>
                    <a:pt x="189"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15" name="Line 271"/>
            <p:cNvSpPr>
              <a:spLocks noChangeShapeType="1"/>
            </p:cNvSpPr>
            <p:nvPr/>
          </p:nvSpPr>
          <p:spPr bwMode="auto">
            <a:xfrm>
              <a:off x="2941" y="3965"/>
              <a:ext cx="1" cy="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16" name="Freeform 272"/>
            <p:cNvSpPr>
              <a:spLocks/>
            </p:cNvSpPr>
            <p:nvPr/>
          </p:nvSpPr>
          <p:spPr bwMode="auto">
            <a:xfrm>
              <a:off x="2922" y="3946"/>
              <a:ext cx="19" cy="19"/>
            </a:xfrm>
            <a:custGeom>
              <a:avLst/>
              <a:gdLst>
                <a:gd name="T0" fmla="*/ 190 w 190"/>
                <a:gd name="T1" fmla="*/ 189 h 189"/>
                <a:gd name="T2" fmla="*/ 134 w 190"/>
                <a:gd name="T3" fmla="*/ 55 h 189"/>
                <a:gd name="T4" fmla="*/ 0 w 190"/>
                <a:gd name="T5" fmla="*/ 0 h 189"/>
              </a:gdLst>
              <a:ahLst/>
              <a:cxnLst>
                <a:cxn ang="0">
                  <a:pos x="T0" y="T1"/>
                </a:cxn>
                <a:cxn ang="0">
                  <a:pos x="T2" y="T3"/>
                </a:cxn>
                <a:cxn ang="0">
                  <a:pos x="T4" y="T5"/>
                </a:cxn>
              </a:cxnLst>
              <a:rect l="0" t="0" r="r" b="b"/>
              <a:pathLst>
                <a:path w="190" h="189">
                  <a:moveTo>
                    <a:pt x="190" y="189"/>
                  </a:moveTo>
                  <a:lnTo>
                    <a:pt x="134" y="55"/>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17" name="Line 273"/>
            <p:cNvSpPr>
              <a:spLocks noChangeShapeType="1"/>
            </p:cNvSpPr>
            <p:nvPr/>
          </p:nvSpPr>
          <p:spPr bwMode="auto">
            <a:xfrm>
              <a:off x="2914" y="3946"/>
              <a:ext cx="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18" name="Freeform 274"/>
            <p:cNvSpPr>
              <a:spLocks/>
            </p:cNvSpPr>
            <p:nvPr/>
          </p:nvSpPr>
          <p:spPr bwMode="auto">
            <a:xfrm>
              <a:off x="2895" y="3927"/>
              <a:ext cx="19" cy="19"/>
            </a:xfrm>
            <a:custGeom>
              <a:avLst/>
              <a:gdLst>
                <a:gd name="T0" fmla="*/ 0 w 190"/>
                <a:gd name="T1" fmla="*/ 0 h 190"/>
                <a:gd name="T2" fmla="*/ 56 w 190"/>
                <a:gd name="T3" fmla="*/ 134 h 190"/>
                <a:gd name="T4" fmla="*/ 190 w 190"/>
                <a:gd name="T5" fmla="*/ 190 h 190"/>
              </a:gdLst>
              <a:ahLst/>
              <a:cxnLst>
                <a:cxn ang="0">
                  <a:pos x="T0" y="T1"/>
                </a:cxn>
                <a:cxn ang="0">
                  <a:pos x="T2" y="T3"/>
                </a:cxn>
                <a:cxn ang="0">
                  <a:pos x="T4" y="T5"/>
                </a:cxn>
              </a:cxnLst>
              <a:rect l="0" t="0" r="r" b="b"/>
              <a:pathLst>
                <a:path w="190" h="190">
                  <a:moveTo>
                    <a:pt x="0" y="0"/>
                  </a:moveTo>
                  <a:lnTo>
                    <a:pt x="56" y="134"/>
                  </a:lnTo>
                  <a:lnTo>
                    <a:pt x="190"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19" name="Freeform 275"/>
            <p:cNvSpPr>
              <a:spLocks/>
            </p:cNvSpPr>
            <p:nvPr/>
          </p:nvSpPr>
          <p:spPr bwMode="auto">
            <a:xfrm>
              <a:off x="2895" y="3905"/>
              <a:ext cx="19" cy="19"/>
            </a:xfrm>
            <a:custGeom>
              <a:avLst/>
              <a:gdLst>
                <a:gd name="T0" fmla="*/ 190 w 190"/>
                <a:gd name="T1" fmla="*/ 0 h 189"/>
                <a:gd name="T2" fmla="*/ 56 w 190"/>
                <a:gd name="T3" fmla="*/ 55 h 189"/>
                <a:gd name="T4" fmla="*/ 0 w 190"/>
                <a:gd name="T5" fmla="*/ 189 h 189"/>
              </a:gdLst>
              <a:ahLst/>
              <a:cxnLst>
                <a:cxn ang="0">
                  <a:pos x="T0" y="T1"/>
                </a:cxn>
                <a:cxn ang="0">
                  <a:pos x="T2" y="T3"/>
                </a:cxn>
                <a:cxn ang="0">
                  <a:pos x="T4" y="T5"/>
                </a:cxn>
              </a:cxnLst>
              <a:rect l="0" t="0" r="r" b="b"/>
              <a:pathLst>
                <a:path w="190" h="189">
                  <a:moveTo>
                    <a:pt x="190" y="0"/>
                  </a:moveTo>
                  <a:lnTo>
                    <a:pt x="56" y="55"/>
                  </a:lnTo>
                  <a:lnTo>
                    <a:pt x="0" y="18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20" name="Line 276"/>
            <p:cNvSpPr>
              <a:spLocks noChangeShapeType="1"/>
            </p:cNvSpPr>
            <p:nvPr/>
          </p:nvSpPr>
          <p:spPr bwMode="auto">
            <a:xfrm flipH="1">
              <a:off x="2914" y="3905"/>
              <a:ext cx="6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21" name="Freeform 277"/>
            <p:cNvSpPr>
              <a:spLocks/>
            </p:cNvSpPr>
            <p:nvPr/>
          </p:nvSpPr>
          <p:spPr bwMode="auto">
            <a:xfrm>
              <a:off x="2981" y="3886"/>
              <a:ext cx="19" cy="19"/>
            </a:xfrm>
            <a:custGeom>
              <a:avLst/>
              <a:gdLst>
                <a:gd name="T0" fmla="*/ 0 w 189"/>
                <a:gd name="T1" fmla="*/ 189 h 189"/>
                <a:gd name="T2" fmla="*/ 134 w 189"/>
                <a:gd name="T3" fmla="*/ 134 h 189"/>
                <a:gd name="T4" fmla="*/ 189 w 189"/>
                <a:gd name="T5" fmla="*/ 0 h 189"/>
              </a:gdLst>
              <a:ahLst/>
              <a:cxnLst>
                <a:cxn ang="0">
                  <a:pos x="T0" y="T1"/>
                </a:cxn>
                <a:cxn ang="0">
                  <a:pos x="T2" y="T3"/>
                </a:cxn>
                <a:cxn ang="0">
                  <a:pos x="T4" y="T5"/>
                </a:cxn>
              </a:cxnLst>
              <a:rect l="0" t="0" r="r" b="b"/>
              <a:pathLst>
                <a:path w="189" h="189">
                  <a:moveTo>
                    <a:pt x="0" y="189"/>
                  </a:moveTo>
                  <a:lnTo>
                    <a:pt x="134" y="134"/>
                  </a:lnTo>
                  <a:lnTo>
                    <a:pt x="18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22" name="Line 278"/>
            <p:cNvSpPr>
              <a:spLocks noChangeShapeType="1"/>
            </p:cNvSpPr>
            <p:nvPr/>
          </p:nvSpPr>
          <p:spPr bwMode="auto">
            <a:xfrm>
              <a:off x="3000" y="3722"/>
              <a:ext cx="1" cy="1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23" name="Freeform 279"/>
            <p:cNvSpPr>
              <a:spLocks/>
            </p:cNvSpPr>
            <p:nvPr/>
          </p:nvSpPr>
          <p:spPr bwMode="auto">
            <a:xfrm>
              <a:off x="2981" y="3703"/>
              <a:ext cx="19" cy="19"/>
            </a:xfrm>
            <a:custGeom>
              <a:avLst/>
              <a:gdLst>
                <a:gd name="T0" fmla="*/ 189 w 189"/>
                <a:gd name="T1" fmla="*/ 190 h 190"/>
                <a:gd name="T2" fmla="*/ 134 w 189"/>
                <a:gd name="T3" fmla="*/ 56 h 190"/>
                <a:gd name="T4" fmla="*/ 0 w 189"/>
                <a:gd name="T5" fmla="*/ 0 h 190"/>
              </a:gdLst>
              <a:ahLst/>
              <a:cxnLst>
                <a:cxn ang="0">
                  <a:pos x="T0" y="T1"/>
                </a:cxn>
                <a:cxn ang="0">
                  <a:pos x="T2" y="T3"/>
                </a:cxn>
                <a:cxn ang="0">
                  <a:pos x="T4" y="T5"/>
                </a:cxn>
              </a:cxnLst>
              <a:rect l="0" t="0" r="r" b="b"/>
              <a:pathLst>
                <a:path w="189" h="190">
                  <a:moveTo>
                    <a:pt x="189" y="190"/>
                  </a:moveTo>
                  <a:lnTo>
                    <a:pt x="134" y="5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24" name="Line 280"/>
            <p:cNvSpPr>
              <a:spLocks noChangeShapeType="1"/>
            </p:cNvSpPr>
            <p:nvPr/>
          </p:nvSpPr>
          <p:spPr bwMode="auto">
            <a:xfrm>
              <a:off x="2946" y="3703"/>
              <a:ext cx="3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25" name="Freeform 281"/>
            <p:cNvSpPr>
              <a:spLocks/>
            </p:cNvSpPr>
            <p:nvPr/>
          </p:nvSpPr>
          <p:spPr bwMode="auto">
            <a:xfrm>
              <a:off x="2927" y="3684"/>
              <a:ext cx="19" cy="19"/>
            </a:xfrm>
            <a:custGeom>
              <a:avLst/>
              <a:gdLst>
                <a:gd name="T0" fmla="*/ 0 w 188"/>
                <a:gd name="T1" fmla="*/ 0 h 189"/>
                <a:gd name="T2" fmla="*/ 55 w 188"/>
                <a:gd name="T3" fmla="*/ 134 h 189"/>
                <a:gd name="T4" fmla="*/ 188 w 188"/>
                <a:gd name="T5" fmla="*/ 189 h 189"/>
              </a:gdLst>
              <a:ahLst/>
              <a:cxnLst>
                <a:cxn ang="0">
                  <a:pos x="T0" y="T1"/>
                </a:cxn>
                <a:cxn ang="0">
                  <a:pos x="T2" y="T3"/>
                </a:cxn>
                <a:cxn ang="0">
                  <a:pos x="T4" y="T5"/>
                </a:cxn>
              </a:cxnLst>
              <a:rect l="0" t="0" r="r" b="b"/>
              <a:pathLst>
                <a:path w="188" h="189">
                  <a:moveTo>
                    <a:pt x="0" y="0"/>
                  </a:moveTo>
                  <a:lnTo>
                    <a:pt x="55" y="134"/>
                  </a:lnTo>
                  <a:lnTo>
                    <a:pt x="188" y="18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26" name="Line 282"/>
            <p:cNvSpPr>
              <a:spLocks noChangeShapeType="1"/>
            </p:cNvSpPr>
            <p:nvPr/>
          </p:nvSpPr>
          <p:spPr bwMode="auto">
            <a:xfrm>
              <a:off x="2927" y="3672"/>
              <a:ext cx="1"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27" name="Freeform 283"/>
            <p:cNvSpPr>
              <a:spLocks/>
            </p:cNvSpPr>
            <p:nvPr/>
          </p:nvSpPr>
          <p:spPr bwMode="auto">
            <a:xfrm>
              <a:off x="2927" y="3653"/>
              <a:ext cx="19" cy="19"/>
            </a:xfrm>
            <a:custGeom>
              <a:avLst/>
              <a:gdLst>
                <a:gd name="T0" fmla="*/ 188 w 188"/>
                <a:gd name="T1" fmla="*/ 0 h 190"/>
                <a:gd name="T2" fmla="*/ 55 w 188"/>
                <a:gd name="T3" fmla="*/ 56 h 190"/>
                <a:gd name="T4" fmla="*/ 0 w 188"/>
                <a:gd name="T5" fmla="*/ 190 h 190"/>
              </a:gdLst>
              <a:ahLst/>
              <a:cxnLst>
                <a:cxn ang="0">
                  <a:pos x="T0" y="T1"/>
                </a:cxn>
                <a:cxn ang="0">
                  <a:pos x="T2" y="T3"/>
                </a:cxn>
                <a:cxn ang="0">
                  <a:pos x="T4" y="T5"/>
                </a:cxn>
              </a:cxnLst>
              <a:rect l="0" t="0" r="r" b="b"/>
              <a:pathLst>
                <a:path w="188" h="190">
                  <a:moveTo>
                    <a:pt x="188" y="0"/>
                  </a:moveTo>
                  <a:lnTo>
                    <a:pt x="55" y="56"/>
                  </a:lnTo>
                  <a:lnTo>
                    <a:pt x="0"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28" name="Line 284"/>
            <p:cNvSpPr>
              <a:spLocks noChangeShapeType="1"/>
            </p:cNvSpPr>
            <p:nvPr/>
          </p:nvSpPr>
          <p:spPr bwMode="auto">
            <a:xfrm flipH="1">
              <a:off x="2946" y="3653"/>
              <a:ext cx="9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29" name="Freeform 285"/>
            <p:cNvSpPr>
              <a:spLocks/>
            </p:cNvSpPr>
            <p:nvPr/>
          </p:nvSpPr>
          <p:spPr bwMode="auto">
            <a:xfrm>
              <a:off x="1729" y="3644"/>
              <a:ext cx="27" cy="27"/>
            </a:xfrm>
            <a:custGeom>
              <a:avLst/>
              <a:gdLst>
                <a:gd name="T0" fmla="*/ 264 w 264"/>
                <a:gd name="T1" fmla="*/ 265 h 265"/>
                <a:gd name="T2" fmla="*/ 187 w 264"/>
                <a:gd name="T3" fmla="*/ 78 h 265"/>
                <a:gd name="T4" fmla="*/ 0 w 264"/>
                <a:gd name="T5" fmla="*/ 0 h 265"/>
              </a:gdLst>
              <a:ahLst/>
              <a:cxnLst>
                <a:cxn ang="0">
                  <a:pos x="T0" y="T1"/>
                </a:cxn>
                <a:cxn ang="0">
                  <a:pos x="T2" y="T3"/>
                </a:cxn>
                <a:cxn ang="0">
                  <a:pos x="T4" y="T5"/>
                </a:cxn>
              </a:cxnLst>
              <a:rect l="0" t="0" r="r" b="b"/>
              <a:pathLst>
                <a:path w="264" h="265">
                  <a:moveTo>
                    <a:pt x="264" y="265"/>
                  </a:moveTo>
                  <a:lnTo>
                    <a:pt x="187" y="78"/>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30" name="Freeform 286"/>
            <p:cNvSpPr>
              <a:spLocks/>
            </p:cNvSpPr>
            <p:nvPr/>
          </p:nvSpPr>
          <p:spPr bwMode="auto">
            <a:xfrm>
              <a:off x="1729" y="3672"/>
              <a:ext cx="27" cy="27"/>
            </a:xfrm>
            <a:custGeom>
              <a:avLst/>
              <a:gdLst>
                <a:gd name="T0" fmla="*/ 0 w 264"/>
                <a:gd name="T1" fmla="*/ 265 h 265"/>
                <a:gd name="T2" fmla="*/ 187 w 264"/>
                <a:gd name="T3" fmla="*/ 188 h 265"/>
                <a:gd name="T4" fmla="*/ 264 w 264"/>
                <a:gd name="T5" fmla="*/ 0 h 265"/>
              </a:gdLst>
              <a:ahLst/>
              <a:cxnLst>
                <a:cxn ang="0">
                  <a:pos x="T0" y="T1"/>
                </a:cxn>
                <a:cxn ang="0">
                  <a:pos x="T2" y="T3"/>
                </a:cxn>
                <a:cxn ang="0">
                  <a:pos x="T4" y="T5"/>
                </a:cxn>
              </a:cxnLst>
              <a:rect l="0" t="0" r="r" b="b"/>
              <a:pathLst>
                <a:path w="264" h="265">
                  <a:moveTo>
                    <a:pt x="0" y="265"/>
                  </a:moveTo>
                  <a:lnTo>
                    <a:pt x="187" y="188"/>
                  </a:lnTo>
                  <a:lnTo>
                    <a:pt x="26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31" name="Line 287"/>
            <p:cNvSpPr>
              <a:spLocks noChangeShapeType="1"/>
            </p:cNvSpPr>
            <p:nvPr/>
          </p:nvSpPr>
          <p:spPr bwMode="auto">
            <a:xfrm flipH="1">
              <a:off x="1700" y="3699"/>
              <a:ext cx="2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32" name="Freeform 288"/>
            <p:cNvSpPr>
              <a:spLocks/>
            </p:cNvSpPr>
            <p:nvPr/>
          </p:nvSpPr>
          <p:spPr bwMode="auto">
            <a:xfrm>
              <a:off x="1674" y="3699"/>
              <a:ext cx="26" cy="26"/>
            </a:xfrm>
            <a:custGeom>
              <a:avLst/>
              <a:gdLst>
                <a:gd name="T0" fmla="*/ 265 w 265"/>
                <a:gd name="T1" fmla="*/ 0 h 266"/>
                <a:gd name="T2" fmla="*/ 77 w 265"/>
                <a:gd name="T3" fmla="*/ 78 h 266"/>
                <a:gd name="T4" fmla="*/ 0 w 265"/>
                <a:gd name="T5" fmla="*/ 266 h 266"/>
              </a:gdLst>
              <a:ahLst/>
              <a:cxnLst>
                <a:cxn ang="0">
                  <a:pos x="T0" y="T1"/>
                </a:cxn>
                <a:cxn ang="0">
                  <a:pos x="T2" y="T3"/>
                </a:cxn>
                <a:cxn ang="0">
                  <a:pos x="T4" y="T5"/>
                </a:cxn>
              </a:cxnLst>
              <a:rect l="0" t="0" r="r" b="b"/>
              <a:pathLst>
                <a:path w="265" h="266">
                  <a:moveTo>
                    <a:pt x="265" y="0"/>
                  </a:moveTo>
                  <a:lnTo>
                    <a:pt x="77" y="78"/>
                  </a:lnTo>
                  <a:lnTo>
                    <a:pt x="0" y="2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33" name="Line 289"/>
            <p:cNvSpPr>
              <a:spLocks noChangeShapeType="1"/>
            </p:cNvSpPr>
            <p:nvPr/>
          </p:nvSpPr>
          <p:spPr bwMode="auto">
            <a:xfrm>
              <a:off x="1674" y="3725"/>
              <a:ext cx="1"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34" name="Freeform 290"/>
            <p:cNvSpPr>
              <a:spLocks/>
            </p:cNvSpPr>
            <p:nvPr/>
          </p:nvSpPr>
          <p:spPr bwMode="auto">
            <a:xfrm>
              <a:off x="1674" y="3864"/>
              <a:ext cx="26" cy="27"/>
            </a:xfrm>
            <a:custGeom>
              <a:avLst/>
              <a:gdLst>
                <a:gd name="T0" fmla="*/ 0 w 265"/>
                <a:gd name="T1" fmla="*/ 0 h 266"/>
                <a:gd name="T2" fmla="*/ 77 w 265"/>
                <a:gd name="T3" fmla="*/ 188 h 266"/>
                <a:gd name="T4" fmla="*/ 265 w 265"/>
                <a:gd name="T5" fmla="*/ 266 h 266"/>
              </a:gdLst>
              <a:ahLst/>
              <a:cxnLst>
                <a:cxn ang="0">
                  <a:pos x="T0" y="T1"/>
                </a:cxn>
                <a:cxn ang="0">
                  <a:pos x="T2" y="T3"/>
                </a:cxn>
                <a:cxn ang="0">
                  <a:pos x="T4" y="T5"/>
                </a:cxn>
              </a:cxnLst>
              <a:rect l="0" t="0" r="r" b="b"/>
              <a:pathLst>
                <a:path w="265" h="266">
                  <a:moveTo>
                    <a:pt x="0" y="0"/>
                  </a:moveTo>
                  <a:lnTo>
                    <a:pt x="77" y="188"/>
                  </a:lnTo>
                  <a:lnTo>
                    <a:pt x="265" y="26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35" name="Line 291"/>
            <p:cNvSpPr>
              <a:spLocks noChangeShapeType="1"/>
            </p:cNvSpPr>
            <p:nvPr/>
          </p:nvSpPr>
          <p:spPr bwMode="auto">
            <a:xfrm>
              <a:off x="1700" y="3891"/>
              <a:ext cx="4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36" name="Freeform 292"/>
            <p:cNvSpPr>
              <a:spLocks/>
            </p:cNvSpPr>
            <p:nvPr/>
          </p:nvSpPr>
          <p:spPr bwMode="auto">
            <a:xfrm>
              <a:off x="1748" y="3891"/>
              <a:ext cx="26" cy="26"/>
            </a:xfrm>
            <a:custGeom>
              <a:avLst/>
              <a:gdLst>
                <a:gd name="T0" fmla="*/ 265 w 265"/>
                <a:gd name="T1" fmla="*/ 265 h 265"/>
                <a:gd name="T2" fmla="*/ 188 w 265"/>
                <a:gd name="T3" fmla="*/ 77 h 265"/>
                <a:gd name="T4" fmla="*/ 0 w 265"/>
                <a:gd name="T5" fmla="*/ 0 h 265"/>
              </a:gdLst>
              <a:ahLst/>
              <a:cxnLst>
                <a:cxn ang="0">
                  <a:pos x="T0" y="T1"/>
                </a:cxn>
                <a:cxn ang="0">
                  <a:pos x="T2" y="T3"/>
                </a:cxn>
                <a:cxn ang="0">
                  <a:pos x="T4" y="T5"/>
                </a:cxn>
              </a:cxnLst>
              <a:rect l="0" t="0" r="r" b="b"/>
              <a:pathLst>
                <a:path w="265" h="265">
                  <a:moveTo>
                    <a:pt x="265" y="265"/>
                  </a:moveTo>
                  <a:lnTo>
                    <a:pt x="188" y="77"/>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37" name="Line 293"/>
            <p:cNvSpPr>
              <a:spLocks noChangeShapeType="1"/>
            </p:cNvSpPr>
            <p:nvPr/>
          </p:nvSpPr>
          <p:spPr bwMode="auto">
            <a:xfrm>
              <a:off x="1774" y="3917"/>
              <a:ext cx="1" cy="1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38" name="Freeform 294"/>
            <p:cNvSpPr>
              <a:spLocks/>
            </p:cNvSpPr>
            <p:nvPr/>
          </p:nvSpPr>
          <p:spPr bwMode="auto">
            <a:xfrm>
              <a:off x="1755" y="4037"/>
              <a:ext cx="19" cy="18"/>
            </a:xfrm>
            <a:custGeom>
              <a:avLst/>
              <a:gdLst>
                <a:gd name="T0" fmla="*/ 0 w 190"/>
                <a:gd name="T1" fmla="*/ 190 h 190"/>
                <a:gd name="T2" fmla="*/ 134 w 190"/>
                <a:gd name="T3" fmla="*/ 134 h 190"/>
                <a:gd name="T4" fmla="*/ 190 w 190"/>
                <a:gd name="T5" fmla="*/ 0 h 190"/>
              </a:gdLst>
              <a:ahLst/>
              <a:cxnLst>
                <a:cxn ang="0">
                  <a:pos x="T0" y="T1"/>
                </a:cxn>
                <a:cxn ang="0">
                  <a:pos x="T2" y="T3"/>
                </a:cxn>
                <a:cxn ang="0">
                  <a:pos x="T4" y="T5"/>
                </a:cxn>
              </a:cxnLst>
              <a:rect l="0" t="0" r="r" b="b"/>
              <a:pathLst>
                <a:path w="190" h="190">
                  <a:moveTo>
                    <a:pt x="0" y="190"/>
                  </a:moveTo>
                  <a:lnTo>
                    <a:pt x="134" y="134"/>
                  </a:lnTo>
                  <a:lnTo>
                    <a:pt x="19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39" name="Line 295"/>
            <p:cNvSpPr>
              <a:spLocks noChangeShapeType="1"/>
            </p:cNvSpPr>
            <p:nvPr/>
          </p:nvSpPr>
          <p:spPr bwMode="auto">
            <a:xfrm flipH="1">
              <a:off x="1743" y="4055"/>
              <a:ext cx="1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0" name="Freeform 296"/>
            <p:cNvSpPr>
              <a:spLocks/>
            </p:cNvSpPr>
            <p:nvPr/>
          </p:nvSpPr>
          <p:spPr bwMode="auto">
            <a:xfrm>
              <a:off x="1724" y="4037"/>
              <a:ext cx="19" cy="18"/>
            </a:xfrm>
            <a:custGeom>
              <a:avLst/>
              <a:gdLst>
                <a:gd name="T0" fmla="*/ 0 w 189"/>
                <a:gd name="T1" fmla="*/ 0 h 190"/>
                <a:gd name="T2" fmla="*/ 55 w 189"/>
                <a:gd name="T3" fmla="*/ 134 h 190"/>
                <a:gd name="T4" fmla="*/ 189 w 189"/>
                <a:gd name="T5" fmla="*/ 190 h 190"/>
              </a:gdLst>
              <a:ahLst/>
              <a:cxnLst>
                <a:cxn ang="0">
                  <a:pos x="T0" y="T1"/>
                </a:cxn>
                <a:cxn ang="0">
                  <a:pos x="T2" y="T3"/>
                </a:cxn>
                <a:cxn ang="0">
                  <a:pos x="T4" y="T5"/>
                </a:cxn>
              </a:cxnLst>
              <a:rect l="0" t="0" r="r" b="b"/>
              <a:pathLst>
                <a:path w="189" h="190">
                  <a:moveTo>
                    <a:pt x="0" y="0"/>
                  </a:moveTo>
                  <a:lnTo>
                    <a:pt x="55" y="134"/>
                  </a:lnTo>
                  <a:lnTo>
                    <a:pt x="189"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41" name="Line 297"/>
            <p:cNvSpPr>
              <a:spLocks noChangeShapeType="1"/>
            </p:cNvSpPr>
            <p:nvPr/>
          </p:nvSpPr>
          <p:spPr bwMode="auto">
            <a:xfrm flipV="1">
              <a:off x="1724" y="3969"/>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2" name="Freeform 298"/>
            <p:cNvSpPr>
              <a:spLocks/>
            </p:cNvSpPr>
            <p:nvPr/>
          </p:nvSpPr>
          <p:spPr bwMode="auto">
            <a:xfrm>
              <a:off x="1705" y="3950"/>
              <a:ext cx="19" cy="19"/>
            </a:xfrm>
            <a:custGeom>
              <a:avLst/>
              <a:gdLst>
                <a:gd name="T0" fmla="*/ 190 w 190"/>
                <a:gd name="T1" fmla="*/ 190 h 190"/>
                <a:gd name="T2" fmla="*/ 134 w 190"/>
                <a:gd name="T3" fmla="*/ 56 h 190"/>
                <a:gd name="T4" fmla="*/ 0 w 190"/>
                <a:gd name="T5" fmla="*/ 0 h 190"/>
              </a:gdLst>
              <a:ahLst/>
              <a:cxnLst>
                <a:cxn ang="0">
                  <a:pos x="T0" y="T1"/>
                </a:cxn>
                <a:cxn ang="0">
                  <a:pos x="T2" y="T3"/>
                </a:cxn>
                <a:cxn ang="0">
                  <a:pos x="T4" y="T5"/>
                </a:cxn>
              </a:cxnLst>
              <a:rect l="0" t="0" r="r" b="b"/>
              <a:pathLst>
                <a:path w="190" h="190">
                  <a:moveTo>
                    <a:pt x="190" y="190"/>
                  </a:moveTo>
                  <a:lnTo>
                    <a:pt x="134" y="5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43" name="Line 299"/>
            <p:cNvSpPr>
              <a:spLocks noChangeShapeType="1"/>
            </p:cNvSpPr>
            <p:nvPr/>
          </p:nvSpPr>
          <p:spPr bwMode="auto">
            <a:xfrm flipH="1">
              <a:off x="1637" y="3950"/>
              <a:ext cx="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4" name="Line 300"/>
            <p:cNvSpPr>
              <a:spLocks noChangeShapeType="1"/>
            </p:cNvSpPr>
            <p:nvPr/>
          </p:nvSpPr>
          <p:spPr bwMode="auto">
            <a:xfrm>
              <a:off x="1637" y="3644"/>
              <a:ext cx="9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5" name="Line 301"/>
            <p:cNvSpPr>
              <a:spLocks noChangeShapeType="1"/>
            </p:cNvSpPr>
            <p:nvPr/>
          </p:nvSpPr>
          <p:spPr bwMode="auto">
            <a:xfrm>
              <a:off x="1637" y="3589"/>
              <a:ext cx="1" cy="4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6" name="Line 302"/>
            <p:cNvSpPr>
              <a:spLocks noChangeShapeType="1"/>
            </p:cNvSpPr>
            <p:nvPr/>
          </p:nvSpPr>
          <p:spPr bwMode="auto">
            <a:xfrm>
              <a:off x="1569" y="3950"/>
              <a:ext cx="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7" name="Freeform 303"/>
            <p:cNvSpPr>
              <a:spLocks/>
            </p:cNvSpPr>
            <p:nvPr/>
          </p:nvSpPr>
          <p:spPr bwMode="auto">
            <a:xfrm>
              <a:off x="1550" y="3950"/>
              <a:ext cx="19" cy="19"/>
            </a:xfrm>
            <a:custGeom>
              <a:avLst/>
              <a:gdLst>
                <a:gd name="T0" fmla="*/ 189 w 189"/>
                <a:gd name="T1" fmla="*/ 0 h 190"/>
                <a:gd name="T2" fmla="*/ 56 w 189"/>
                <a:gd name="T3" fmla="*/ 56 h 190"/>
                <a:gd name="T4" fmla="*/ 0 w 189"/>
                <a:gd name="T5" fmla="*/ 190 h 190"/>
              </a:gdLst>
              <a:ahLst/>
              <a:cxnLst>
                <a:cxn ang="0">
                  <a:pos x="T0" y="T1"/>
                </a:cxn>
                <a:cxn ang="0">
                  <a:pos x="T2" y="T3"/>
                </a:cxn>
                <a:cxn ang="0">
                  <a:pos x="T4" y="T5"/>
                </a:cxn>
              </a:cxnLst>
              <a:rect l="0" t="0" r="r" b="b"/>
              <a:pathLst>
                <a:path w="189" h="190">
                  <a:moveTo>
                    <a:pt x="189" y="0"/>
                  </a:moveTo>
                  <a:lnTo>
                    <a:pt x="56" y="56"/>
                  </a:lnTo>
                  <a:lnTo>
                    <a:pt x="0"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48" name="Line 304"/>
            <p:cNvSpPr>
              <a:spLocks noChangeShapeType="1"/>
            </p:cNvSpPr>
            <p:nvPr/>
          </p:nvSpPr>
          <p:spPr bwMode="auto">
            <a:xfrm flipV="1">
              <a:off x="1550" y="3969"/>
              <a:ext cx="1" cy="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49" name="Freeform 305"/>
            <p:cNvSpPr>
              <a:spLocks/>
            </p:cNvSpPr>
            <p:nvPr/>
          </p:nvSpPr>
          <p:spPr bwMode="auto">
            <a:xfrm>
              <a:off x="1531" y="4037"/>
              <a:ext cx="19" cy="18"/>
            </a:xfrm>
            <a:custGeom>
              <a:avLst/>
              <a:gdLst>
                <a:gd name="T0" fmla="*/ 0 w 189"/>
                <a:gd name="T1" fmla="*/ 190 h 190"/>
                <a:gd name="T2" fmla="*/ 133 w 189"/>
                <a:gd name="T3" fmla="*/ 134 h 190"/>
                <a:gd name="T4" fmla="*/ 189 w 189"/>
                <a:gd name="T5" fmla="*/ 0 h 190"/>
              </a:gdLst>
              <a:ahLst/>
              <a:cxnLst>
                <a:cxn ang="0">
                  <a:pos x="T0" y="T1"/>
                </a:cxn>
                <a:cxn ang="0">
                  <a:pos x="T2" y="T3"/>
                </a:cxn>
                <a:cxn ang="0">
                  <a:pos x="T4" y="T5"/>
                </a:cxn>
              </a:cxnLst>
              <a:rect l="0" t="0" r="r" b="b"/>
              <a:pathLst>
                <a:path w="189" h="190">
                  <a:moveTo>
                    <a:pt x="0" y="190"/>
                  </a:moveTo>
                  <a:lnTo>
                    <a:pt x="133" y="134"/>
                  </a:lnTo>
                  <a:lnTo>
                    <a:pt x="18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50" name="Line 306"/>
            <p:cNvSpPr>
              <a:spLocks noChangeShapeType="1"/>
            </p:cNvSpPr>
            <p:nvPr/>
          </p:nvSpPr>
          <p:spPr bwMode="auto">
            <a:xfrm>
              <a:off x="1519" y="4055"/>
              <a:ext cx="1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51" name="Freeform 307"/>
            <p:cNvSpPr>
              <a:spLocks/>
            </p:cNvSpPr>
            <p:nvPr/>
          </p:nvSpPr>
          <p:spPr bwMode="auto">
            <a:xfrm>
              <a:off x="1500" y="4037"/>
              <a:ext cx="19" cy="18"/>
            </a:xfrm>
            <a:custGeom>
              <a:avLst/>
              <a:gdLst>
                <a:gd name="T0" fmla="*/ 0 w 189"/>
                <a:gd name="T1" fmla="*/ 0 h 190"/>
                <a:gd name="T2" fmla="*/ 56 w 189"/>
                <a:gd name="T3" fmla="*/ 134 h 190"/>
                <a:gd name="T4" fmla="*/ 189 w 189"/>
                <a:gd name="T5" fmla="*/ 190 h 190"/>
              </a:gdLst>
              <a:ahLst/>
              <a:cxnLst>
                <a:cxn ang="0">
                  <a:pos x="T0" y="T1"/>
                </a:cxn>
                <a:cxn ang="0">
                  <a:pos x="T2" y="T3"/>
                </a:cxn>
                <a:cxn ang="0">
                  <a:pos x="T4" y="T5"/>
                </a:cxn>
              </a:cxnLst>
              <a:rect l="0" t="0" r="r" b="b"/>
              <a:pathLst>
                <a:path w="189" h="190">
                  <a:moveTo>
                    <a:pt x="0" y="0"/>
                  </a:moveTo>
                  <a:lnTo>
                    <a:pt x="56" y="134"/>
                  </a:lnTo>
                  <a:lnTo>
                    <a:pt x="189" y="19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52" name="Line 308"/>
            <p:cNvSpPr>
              <a:spLocks noChangeShapeType="1"/>
            </p:cNvSpPr>
            <p:nvPr/>
          </p:nvSpPr>
          <p:spPr bwMode="auto">
            <a:xfrm>
              <a:off x="1500" y="3917"/>
              <a:ext cx="1" cy="1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53" name="Freeform 309"/>
            <p:cNvSpPr>
              <a:spLocks/>
            </p:cNvSpPr>
            <p:nvPr/>
          </p:nvSpPr>
          <p:spPr bwMode="auto">
            <a:xfrm>
              <a:off x="1500" y="3891"/>
              <a:ext cx="26" cy="26"/>
            </a:xfrm>
            <a:custGeom>
              <a:avLst/>
              <a:gdLst>
                <a:gd name="T0" fmla="*/ 265 w 265"/>
                <a:gd name="T1" fmla="*/ 0 h 265"/>
                <a:gd name="T2" fmla="*/ 77 w 265"/>
                <a:gd name="T3" fmla="*/ 77 h 265"/>
                <a:gd name="T4" fmla="*/ 0 w 265"/>
                <a:gd name="T5" fmla="*/ 265 h 265"/>
              </a:gdLst>
              <a:ahLst/>
              <a:cxnLst>
                <a:cxn ang="0">
                  <a:pos x="T0" y="T1"/>
                </a:cxn>
                <a:cxn ang="0">
                  <a:pos x="T2" y="T3"/>
                </a:cxn>
                <a:cxn ang="0">
                  <a:pos x="T4" y="T5"/>
                </a:cxn>
              </a:cxnLst>
              <a:rect l="0" t="0" r="r" b="b"/>
              <a:pathLst>
                <a:path w="265" h="265">
                  <a:moveTo>
                    <a:pt x="265" y="0"/>
                  </a:moveTo>
                  <a:lnTo>
                    <a:pt x="77" y="77"/>
                  </a:lnTo>
                  <a:lnTo>
                    <a:pt x="0" y="26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54" name="Line 310"/>
            <p:cNvSpPr>
              <a:spLocks noChangeShapeType="1"/>
            </p:cNvSpPr>
            <p:nvPr/>
          </p:nvSpPr>
          <p:spPr bwMode="auto">
            <a:xfrm flipH="1">
              <a:off x="1526" y="3891"/>
              <a:ext cx="4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55" name="Freeform 311"/>
            <p:cNvSpPr>
              <a:spLocks/>
            </p:cNvSpPr>
            <p:nvPr/>
          </p:nvSpPr>
          <p:spPr bwMode="auto">
            <a:xfrm>
              <a:off x="1574" y="3864"/>
              <a:ext cx="26" cy="27"/>
            </a:xfrm>
            <a:custGeom>
              <a:avLst/>
              <a:gdLst>
                <a:gd name="T0" fmla="*/ 0 w 265"/>
                <a:gd name="T1" fmla="*/ 266 h 266"/>
                <a:gd name="T2" fmla="*/ 188 w 265"/>
                <a:gd name="T3" fmla="*/ 188 h 266"/>
                <a:gd name="T4" fmla="*/ 265 w 265"/>
                <a:gd name="T5" fmla="*/ 0 h 266"/>
              </a:gdLst>
              <a:ahLst/>
              <a:cxnLst>
                <a:cxn ang="0">
                  <a:pos x="T0" y="T1"/>
                </a:cxn>
                <a:cxn ang="0">
                  <a:pos x="T2" y="T3"/>
                </a:cxn>
                <a:cxn ang="0">
                  <a:pos x="T4" y="T5"/>
                </a:cxn>
              </a:cxnLst>
              <a:rect l="0" t="0" r="r" b="b"/>
              <a:pathLst>
                <a:path w="265" h="266">
                  <a:moveTo>
                    <a:pt x="0" y="266"/>
                  </a:moveTo>
                  <a:lnTo>
                    <a:pt x="188" y="188"/>
                  </a:lnTo>
                  <a:lnTo>
                    <a:pt x="26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56" name="Line 312"/>
            <p:cNvSpPr>
              <a:spLocks noChangeShapeType="1"/>
            </p:cNvSpPr>
            <p:nvPr/>
          </p:nvSpPr>
          <p:spPr bwMode="auto">
            <a:xfrm>
              <a:off x="1600" y="3725"/>
              <a:ext cx="1" cy="1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57" name="Freeform 313"/>
            <p:cNvSpPr>
              <a:spLocks/>
            </p:cNvSpPr>
            <p:nvPr/>
          </p:nvSpPr>
          <p:spPr bwMode="auto">
            <a:xfrm>
              <a:off x="1574" y="3699"/>
              <a:ext cx="26" cy="26"/>
            </a:xfrm>
            <a:custGeom>
              <a:avLst/>
              <a:gdLst>
                <a:gd name="T0" fmla="*/ 265 w 265"/>
                <a:gd name="T1" fmla="*/ 266 h 266"/>
                <a:gd name="T2" fmla="*/ 188 w 265"/>
                <a:gd name="T3" fmla="*/ 78 h 266"/>
                <a:gd name="T4" fmla="*/ 0 w 265"/>
                <a:gd name="T5" fmla="*/ 0 h 266"/>
              </a:gdLst>
              <a:ahLst/>
              <a:cxnLst>
                <a:cxn ang="0">
                  <a:pos x="T0" y="T1"/>
                </a:cxn>
                <a:cxn ang="0">
                  <a:pos x="T2" y="T3"/>
                </a:cxn>
                <a:cxn ang="0">
                  <a:pos x="T4" y="T5"/>
                </a:cxn>
              </a:cxnLst>
              <a:rect l="0" t="0" r="r" b="b"/>
              <a:pathLst>
                <a:path w="265" h="266">
                  <a:moveTo>
                    <a:pt x="265" y="266"/>
                  </a:moveTo>
                  <a:lnTo>
                    <a:pt x="188" y="78"/>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58" name="Line 314"/>
            <p:cNvSpPr>
              <a:spLocks noChangeShapeType="1"/>
            </p:cNvSpPr>
            <p:nvPr/>
          </p:nvSpPr>
          <p:spPr bwMode="auto">
            <a:xfrm>
              <a:off x="1545" y="3699"/>
              <a:ext cx="2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59" name="Freeform 315"/>
            <p:cNvSpPr>
              <a:spLocks/>
            </p:cNvSpPr>
            <p:nvPr/>
          </p:nvSpPr>
          <p:spPr bwMode="auto">
            <a:xfrm>
              <a:off x="1518" y="3672"/>
              <a:ext cx="27" cy="27"/>
            </a:xfrm>
            <a:custGeom>
              <a:avLst/>
              <a:gdLst>
                <a:gd name="T0" fmla="*/ 0 w 264"/>
                <a:gd name="T1" fmla="*/ 0 h 265"/>
                <a:gd name="T2" fmla="*/ 78 w 264"/>
                <a:gd name="T3" fmla="*/ 188 h 265"/>
                <a:gd name="T4" fmla="*/ 264 w 264"/>
                <a:gd name="T5" fmla="*/ 265 h 265"/>
              </a:gdLst>
              <a:ahLst/>
              <a:cxnLst>
                <a:cxn ang="0">
                  <a:pos x="T0" y="T1"/>
                </a:cxn>
                <a:cxn ang="0">
                  <a:pos x="T2" y="T3"/>
                </a:cxn>
                <a:cxn ang="0">
                  <a:pos x="T4" y="T5"/>
                </a:cxn>
              </a:cxnLst>
              <a:rect l="0" t="0" r="r" b="b"/>
              <a:pathLst>
                <a:path w="264" h="265">
                  <a:moveTo>
                    <a:pt x="0" y="0"/>
                  </a:moveTo>
                  <a:lnTo>
                    <a:pt x="78" y="188"/>
                  </a:lnTo>
                  <a:lnTo>
                    <a:pt x="264" y="26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60" name="Freeform 316"/>
            <p:cNvSpPr>
              <a:spLocks/>
            </p:cNvSpPr>
            <p:nvPr/>
          </p:nvSpPr>
          <p:spPr bwMode="auto">
            <a:xfrm>
              <a:off x="1518" y="3644"/>
              <a:ext cx="27" cy="27"/>
            </a:xfrm>
            <a:custGeom>
              <a:avLst/>
              <a:gdLst>
                <a:gd name="T0" fmla="*/ 264 w 264"/>
                <a:gd name="T1" fmla="*/ 0 h 265"/>
                <a:gd name="T2" fmla="*/ 78 w 264"/>
                <a:gd name="T3" fmla="*/ 78 h 265"/>
                <a:gd name="T4" fmla="*/ 0 w 264"/>
                <a:gd name="T5" fmla="*/ 265 h 265"/>
              </a:gdLst>
              <a:ahLst/>
              <a:cxnLst>
                <a:cxn ang="0">
                  <a:pos x="T0" y="T1"/>
                </a:cxn>
                <a:cxn ang="0">
                  <a:pos x="T2" y="T3"/>
                </a:cxn>
                <a:cxn ang="0">
                  <a:pos x="T4" y="T5"/>
                </a:cxn>
              </a:cxnLst>
              <a:rect l="0" t="0" r="r" b="b"/>
              <a:pathLst>
                <a:path w="264" h="265">
                  <a:moveTo>
                    <a:pt x="264" y="0"/>
                  </a:moveTo>
                  <a:lnTo>
                    <a:pt x="78" y="78"/>
                  </a:lnTo>
                  <a:lnTo>
                    <a:pt x="0" y="26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61" name="Line 317"/>
            <p:cNvSpPr>
              <a:spLocks noChangeShapeType="1"/>
            </p:cNvSpPr>
            <p:nvPr/>
          </p:nvSpPr>
          <p:spPr bwMode="auto">
            <a:xfrm flipH="1">
              <a:off x="1545" y="3644"/>
              <a:ext cx="9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2" name="Line 318"/>
            <p:cNvSpPr>
              <a:spLocks noChangeShapeType="1"/>
            </p:cNvSpPr>
            <p:nvPr/>
          </p:nvSpPr>
          <p:spPr bwMode="auto">
            <a:xfrm flipV="1">
              <a:off x="841" y="3818"/>
              <a:ext cx="60"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3" name="Line 319"/>
            <p:cNvSpPr>
              <a:spLocks noChangeShapeType="1"/>
            </p:cNvSpPr>
            <p:nvPr/>
          </p:nvSpPr>
          <p:spPr bwMode="auto">
            <a:xfrm>
              <a:off x="901" y="3818"/>
              <a:ext cx="8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4" name="Line 320"/>
            <p:cNvSpPr>
              <a:spLocks noChangeShapeType="1"/>
            </p:cNvSpPr>
            <p:nvPr/>
          </p:nvSpPr>
          <p:spPr bwMode="auto">
            <a:xfrm>
              <a:off x="987" y="3818"/>
              <a:ext cx="60"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5" name="Line 321"/>
            <p:cNvSpPr>
              <a:spLocks noChangeShapeType="1"/>
            </p:cNvSpPr>
            <p:nvPr/>
          </p:nvSpPr>
          <p:spPr bwMode="auto">
            <a:xfrm flipV="1">
              <a:off x="987" y="3681"/>
              <a:ext cx="60"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6" name="Line 322"/>
            <p:cNvSpPr>
              <a:spLocks noChangeShapeType="1"/>
            </p:cNvSpPr>
            <p:nvPr/>
          </p:nvSpPr>
          <p:spPr bwMode="auto">
            <a:xfrm>
              <a:off x="901" y="3699"/>
              <a:ext cx="8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7" name="Line 323"/>
            <p:cNvSpPr>
              <a:spLocks noChangeShapeType="1"/>
            </p:cNvSpPr>
            <p:nvPr/>
          </p:nvSpPr>
          <p:spPr bwMode="auto">
            <a:xfrm>
              <a:off x="841" y="3681"/>
              <a:ext cx="60" cy="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68" name="Freeform 324"/>
            <p:cNvSpPr>
              <a:spLocks/>
            </p:cNvSpPr>
            <p:nvPr/>
          </p:nvSpPr>
          <p:spPr bwMode="auto">
            <a:xfrm>
              <a:off x="1009" y="3612"/>
              <a:ext cx="38" cy="38"/>
            </a:xfrm>
            <a:custGeom>
              <a:avLst/>
              <a:gdLst>
                <a:gd name="T0" fmla="*/ 378 w 378"/>
                <a:gd name="T1" fmla="*/ 378 h 378"/>
                <a:gd name="T2" fmla="*/ 327 w 378"/>
                <a:gd name="T3" fmla="*/ 190 h 378"/>
                <a:gd name="T4" fmla="*/ 189 w 378"/>
                <a:gd name="T5" fmla="*/ 50 h 378"/>
                <a:gd name="T6" fmla="*/ 0 w 378"/>
                <a:gd name="T7" fmla="*/ 0 h 378"/>
              </a:gdLst>
              <a:ahLst/>
              <a:cxnLst>
                <a:cxn ang="0">
                  <a:pos x="T0" y="T1"/>
                </a:cxn>
                <a:cxn ang="0">
                  <a:pos x="T2" y="T3"/>
                </a:cxn>
                <a:cxn ang="0">
                  <a:pos x="T4" y="T5"/>
                </a:cxn>
                <a:cxn ang="0">
                  <a:pos x="T6" y="T7"/>
                </a:cxn>
              </a:cxnLst>
              <a:rect l="0" t="0" r="r" b="b"/>
              <a:pathLst>
                <a:path w="378" h="378">
                  <a:moveTo>
                    <a:pt x="378" y="378"/>
                  </a:moveTo>
                  <a:lnTo>
                    <a:pt x="327" y="190"/>
                  </a:lnTo>
                  <a:lnTo>
                    <a:pt x="189" y="5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69" name="Line 325"/>
            <p:cNvSpPr>
              <a:spLocks noChangeShapeType="1"/>
            </p:cNvSpPr>
            <p:nvPr/>
          </p:nvSpPr>
          <p:spPr bwMode="auto">
            <a:xfrm>
              <a:off x="1047" y="3650"/>
              <a:ext cx="1" cy="2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70" name="Freeform 326"/>
            <p:cNvSpPr>
              <a:spLocks/>
            </p:cNvSpPr>
            <p:nvPr/>
          </p:nvSpPr>
          <p:spPr bwMode="auto">
            <a:xfrm>
              <a:off x="1009" y="3867"/>
              <a:ext cx="38" cy="38"/>
            </a:xfrm>
            <a:custGeom>
              <a:avLst/>
              <a:gdLst>
                <a:gd name="T0" fmla="*/ 0 w 378"/>
                <a:gd name="T1" fmla="*/ 379 h 379"/>
                <a:gd name="T2" fmla="*/ 189 w 378"/>
                <a:gd name="T3" fmla="*/ 328 h 379"/>
                <a:gd name="T4" fmla="*/ 327 w 378"/>
                <a:gd name="T5" fmla="*/ 190 h 379"/>
                <a:gd name="T6" fmla="*/ 378 w 378"/>
                <a:gd name="T7" fmla="*/ 0 h 379"/>
              </a:gdLst>
              <a:ahLst/>
              <a:cxnLst>
                <a:cxn ang="0">
                  <a:pos x="T0" y="T1"/>
                </a:cxn>
                <a:cxn ang="0">
                  <a:pos x="T2" y="T3"/>
                </a:cxn>
                <a:cxn ang="0">
                  <a:pos x="T4" y="T5"/>
                </a:cxn>
                <a:cxn ang="0">
                  <a:pos x="T6" y="T7"/>
                </a:cxn>
              </a:cxnLst>
              <a:rect l="0" t="0" r="r" b="b"/>
              <a:pathLst>
                <a:path w="378" h="379">
                  <a:moveTo>
                    <a:pt x="0" y="379"/>
                  </a:moveTo>
                  <a:lnTo>
                    <a:pt x="189" y="328"/>
                  </a:lnTo>
                  <a:lnTo>
                    <a:pt x="327" y="190"/>
                  </a:lnTo>
                  <a:lnTo>
                    <a:pt x="378"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71" name="Line 327"/>
            <p:cNvSpPr>
              <a:spLocks noChangeShapeType="1"/>
            </p:cNvSpPr>
            <p:nvPr/>
          </p:nvSpPr>
          <p:spPr bwMode="auto">
            <a:xfrm flipH="1">
              <a:off x="879" y="3905"/>
              <a:ext cx="1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72" name="Freeform 328"/>
            <p:cNvSpPr>
              <a:spLocks/>
            </p:cNvSpPr>
            <p:nvPr/>
          </p:nvSpPr>
          <p:spPr bwMode="auto">
            <a:xfrm>
              <a:off x="841" y="3867"/>
              <a:ext cx="38" cy="38"/>
            </a:xfrm>
            <a:custGeom>
              <a:avLst/>
              <a:gdLst>
                <a:gd name="T0" fmla="*/ 0 w 378"/>
                <a:gd name="T1" fmla="*/ 0 h 379"/>
                <a:gd name="T2" fmla="*/ 50 w 378"/>
                <a:gd name="T3" fmla="*/ 190 h 379"/>
                <a:gd name="T4" fmla="*/ 190 w 378"/>
                <a:gd name="T5" fmla="*/ 328 h 379"/>
                <a:gd name="T6" fmla="*/ 378 w 378"/>
                <a:gd name="T7" fmla="*/ 379 h 379"/>
              </a:gdLst>
              <a:ahLst/>
              <a:cxnLst>
                <a:cxn ang="0">
                  <a:pos x="T0" y="T1"/>
                </a:cxn>
                <a:cxn ang="0">
                  <a:pos x="T2" y="T3"/>
                </a:cxn>
                <a:cxn ang="0">
                  <a:pos x="T4" y="T5"/>
                </a:cxn>
                <a:cxn ang="0">
                  <a:pos x="T6" y="T7"/>
                </a:cxn>
              </a:cxnLst>
              <a:rect l="0" t="0" r="r" b="b"/>
              <a:pathLst>
                <a:path w="378" h="379">
                  <a:moveTo>
                    <a:pt x="0" y="0"/>
                  </a:moveTo>
                  <a:lnTo>
                    <a:pt x="50" y="190"/>
                  </a:lnTo>
                  <a:lnTo>
                    <a:pt x="190" y="328"/>
                  </a:lnTo>
                  <a:lnTo>
                    <a:pt x="378" y="37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73" name="Line 329"/>
            <p:cNvSpPr>
              <a:spLocks noChangeShapeType="1"/>
            </p:cNvSpPr>
            <p:nvPr/>
          </p:nvSpPr>
          <p:spPr bwMode="auto">
            <a:xfrm flipV="1">
              <a:off x="841" y="3650"/>
              <a:ext cx="1" cy="2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74" name="Freeform 330"/>
            <p:cNvSpPr>
              <a:spLocks/>
            </p:cNvSpPr>
            <p:nvPr/>
          </p:nvSpPr>
          <p:spPr bwMode="auto">
            <a:xfrm>
              <a:off x="841" y="3612"/>
              <a:ext cx="38" cy="38"/>
            </a:xfrm>
            <a:custGeom>
              <a:avLst/>
              <a:gdLst>
                <a:gd name="T0" fmla="*/ 378 w 378"/>
                <a:gd name="T1" fmla="*/ 0 h 378"/>
                <a:gd name="T2" fmla="*/ 190 w 378"/>
                <a:gd name="T3" fmla="*/ 50 h 378"/>
                <a:gd name="T4" fmla="*/ 50 w 378"/>
                <a:gd name="T5" fmla="*/ 190 h 378"/>
                <a:gd name="T6" fmla="*/ 0 w 378"/>
                <a:gd name="T7" fmla="*/ 378 h 378"/>
              </a:gdLst>
              <a:ahLst/>
              <a:cxnLst>
                <a:cxn ang="0">
                  <a:pos x="T0" y="T1"/>
                </a:cxn>
                <a:cxn ang="0">
                  <a:pos x="T2" y="T3"/>
                </a:cxn>
                <a:cxn ang="0">
                  <a:pos x="T4" y="T5"/>
                </a:cxn>
                <a:cxn ang="0">
                  <a:pos x="T6" y="T7"/>
                </a:cxn>
              </a:cxnLst>
              <a:rect l="0" t="0" r="r" b="b"/>
              <a:pathLst>
                <a:path w="378" h="378">
                  <a:moveTo>
                    <a:pt x="378" y="0"/>
                  </a:moveTo>
                  <a:lnTo>
                    <a:pt x="190" y="50"/>
                  </a:lnTo>
                  <a:lnTo>
                    <a:pt x="50" y="190"/>
                  </a:lnTo>
                  <a:lnTo>
                    <a:pt x="0" y="37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75" name="Line 331"/>
            <p:cNvSpPr>
              <a:spLocks noChangeShapeType="1"/>
            </p:cNvSpPr>
            <p:nvPr/>
          </p:nvSpPr>
          <p:spPr bwMode="auto">
            <a:xfrm>
              <a:off x="879" y="3612"/>
              <a:ext cx="1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76" name="Line 332"/>
            <p:cNvSpPr>
              <a:spLocks noChangeShapeType="1"/>
            </p:cNvSpPr>
            <p:nvPr/>
          </p:nvSpPr>
          <p:spPr bwMode="auto">
            <a:xfrm>
              <a:off x="1531" y="4055"/>
              <a:ext cx="21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77" name="Freeform 333"/>
            <p:cNvSpPr>
              <a:spLocks/>
            </p:cNvSpPr>
            <p:nvPr/>
          </p:nvSpPr>
          <p:spPr bwMode="auto">
            <a:xfrm>
              <a:off x="807" y="4610"/>
              <a:ext cx="26" cy="38"/>
            </a:xfrm>
            <a:custGeom>
              <a:avLst/>
              <a:gdLst>
                <a:gd name="T0" fmla="*/ 0 w 252"/>
                <a:gd name="T1" fmla="*/ 380 h 380"/>
                <a:gd name="T2" fmla="*/ 0 w 252"/>
                <a:gd name="T3" fmla="*/ 253 h 380"/>
                <a:gd name="T4" fmla="*/ 125 w 252"/>
                <a:gd name="T5" fmla="*/ 0 h 380"/>
                <a:gd name="T6" fmla="*/ 252 w 252"/>
                <a:gd name="T7" fmla="*/ 253 h 380"/>
                <a:gd name="T8" fmla="*/ 252 w 252"/>
                <a:gd name="T9" fmla="*/ 380 h 380"/>
              </a:gdLst>
              <a:ahLst/>
              <a:cxnLst>
                <a:cxn ang="0">
                  <a:pos x="T0" y="T1"/>
                </a:cxn>
                <a:cxn ang="0">
                  <a:pos x="T2" y="T3"/>
                </a:cxn>
                <a:cxn ang="0">
                  <a:pos x="T4" y="T5"/>
                </a:cxn>
                <a:cxn ang="0">
                  <a:pos x="T6" y="T7"/>
                </a:cxn>
                <a:cxn ang="0">
                  <a:pos x="T8" y="T9"/>
                </a:cxn>
              </a:cxnLst>
              <a:rect l="0" t="0" r="r" b="b"/>
              <a:pathLst>
                <a:path w="252" h="380">
                  <a:moveTo>
                    <a:pt x="0" y="380"/>
                  </a:moveTo>
                  <a:lnTo>
                    <a:pt x="0" y="253"/>
                  </a:lnTo>
                  <a:lnTo>
                    <a:pt x="125" y="0"/>
                  </a:lnTo>
                  <a:lnTo>
                    <a:pt x="252" y="253"/>
                  </a:lnTo>
                  <a:lnTo>
                    <a:pt x="252" y="38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78" name="Line 334"/>
            <p:cNvSpPr>
              <a:spLocks noChangeShapeType="1"/>
            </p:cNvSpPr>
            <p:nvPr/>
          </p:nvSpPr>
          <p:spPr bwMode="auto">
            <a:xfrm>
              <a:off x="807" y="4635"/>
              <a:ext cx="2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79" name="Freeform 335"/>
            <p:cNvSpPr>
              <a:spLocks/>
            </p:cNvSpPr>
            <p:nvPr/>
          </p:nvSpPr>
          <p:spPr bwMode="auto">
            <a:xfrm>
              <a:off x="807" y="4051"/>
              <a:ext cx="26" cy="37"/>
            </a:xfrm>
            <a:custGeom>
              <a:avLst/>
              <a:gdLst>
                <a:gd name="T0" fmla="*/ 0 w 252"/>
                <a:gd name="T1" fmla="*/ 379 h 379"/>
                <a:gd name="T2" fmla="*/ 0 w 252"/>
                <a:gd name="T3" fmla="*/ 252 h 379"/>
                <a:gd name="T4" fmla="*/ 125 w 252"/>
                <a:gd name="T5" fmla="*/ 0 h 379"/>
                <a:gd name="T6" fmla="*/ 252 w 252"/>
                <a:gd name="T7" fmla="*/ 252 h 379"/>
                <a:gd name="T8" fmla="*/ 252 w 252"/>
                <a:gd name="T9" fmla="*/ 379 h 379"/>
              </a:gdLst>
              <a:ahLst/>
              <a:cxnLst>
                <a:cxn ang="0">
                  <a:pos x="T0" y="T1"/>
                </a:cxn>
                <a:cxn ang="0">
                  <a:pos x="T2" y="T3"/>
                </a:cxn>
                <a:cxn ang="0">
                  <a:pos x="T4" y="T5"/>
                </a:cxn>
                <a:cxn ang="0">
                  <a:pos x="T6" y="T7"/>
                </a:cxn>
                <a:cxn ang="0">
                  <a:pos x="T8" y="T9"/>
                </a:cxn>
              </a:cxnLst>
              <a:rect l="0" t="0" r="r" b="b"/>
              <a:pathLst>
                <a:path w="252" h="379">
                  <a:moveTo>
                    <a:pt x="0" y="379"/>
                  </a:moveTo>
                  <a:lnTo>
                    <a:pt x="0" y="252"/>
                  </a:lnTo>
                  <a:lnTo>
                    <a:pt x="125" y="0"/>
                  </a:lnTo>
                  <a:lnTo>
                    <a:pt x="252" y="252"/>
                  </a:lnTo>
                  <a:lnTo>
                    <a:pt x="252" y="37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0" name="Line 336"/>
            <p:cNvSpPr>
              <a:spLocks noChangeShapeType="1"/>
            </p:cNvSpPr>
            <p:nvPr/>
          </p:nvSpPr>
          <p:spPr bwMode="auto">
            <a:xfrm>
              <a:off x="807" y="4076"/>
              <a:ext cx="2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81" name="Freeform 337"/>
            <p:cNvSpPr>
              <a:spLocks/>
            </p:cNvSpPr>
            <p:nvPr/>
          </p:nvSpPr>
          <p:spPr bwMode="auto">
            <a:xfrm>
              <a:off x="788" y="3954"/>
              <a:ext cx="25" cy="25"/>
            </a:xfrm>
            <a:custGeom>
              <a:avLst/>
              <a:gdLst>
                <a:gd name="T0" fmla="*/ 0 w 252"/>
                <a:gd name="T1" fmla="*/ 253 h 253"/>
                <a:gd name="T2" fmla="*/ 188 w 252"/>
                <a:gd name="T3" fmla="*/ 253 h 253"/>
                <a:gd name="T4" fmla="*/ 252 w 252"/>
                <a:gd name="T5" fmla="*/ 189 h 253"/>
                <a:gd name="T6" fmla="*/ 188 w 252"/>
                <a:gd name="T7" fmla="*/ 126 h 253"/>
                <a:gd name="T8" fmla="*/ 63 w 252"/>
                <a:gd name="T9" fmla="*/ 126 h 253"/>
                <a:gd name="T10" fmla="*/ 0 w 252"/>
                <a:gd name="T11" fmla="*/ 63 h 253"/>
                <a:gd name="T12" fmla="*/ 63 w 252"/>
                <a:gd name="T13" fmla="*/ 0 h 253"/>
                <a:gd name="T14" fmla="*/ 252 w 252"/>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53">
                  <a:moveTo>
                    <a:pt x="0" y="253"/>
                  </a:moveTo>
                  <a:lnTo>
                    <a:pt x="188" y="253"/>
                  </a:lnTo>
                  <a:lnTo>
                    <a:pt x="252" y="189"/>
                  </a:lnTo>
                  <a:lnTo>
                    <a:pt x="188" y="126"/>
                  </a:lnTo>
                  <a:lnTo>
                    <a:pt x="63" y="126"/>
                  </a:lnTo>
                  <a:lnTo>
                    <a:pt x="0" y="63"/>
                  </a:lnTo>
                  <a:lnTo>
                    <a:pt x="63" y="0"/>
                  </a:lnTo>
                  <a:lnTo>
                    <a:pt x="25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2" name="Freeform 338"/>
            <p:cNvSpPr>
              <a:spLocks/>
            </p:cNvSpPr>
            <p:nvPr/>
          </p:nvSpPr>
          <p:spPr bwMode="auto">
            <a:xfrm>
              <a:off x="826" y="3954"/>
              <a:ext cx="25" cy="25"/>
            </a:xfrm>
            <a:custGeom>
              <a:avLst/>
              <a:gdLst>
                <a:gd name="T0" fmla="*/ 0 w 252"/>
                <a:gd name="T1" fmla="*/ 126 h 253"/>
                <a:gd name="T2" fmla="*/ 189 w 252"/>
                <a:gd name="T3" fmla="*/ 126 h 253"/>
                <a:gd name="T4" fmla="*/ 252 w 252"/>
                <a:gd name="T5" fmla="*/ 63 h 253"/>
                <a:gd name="T6" fmla="*/ 189 w 252"/>
                <a:gd name="T7" fmla="*/ 0 h 253"/>
                <a:gd name="T8" fmla="*/ 64 w 252"/>
                <a:gd name="T9" fmla="*/ 0 h 253"/>
                <a:gd name="T10" fmla="*/ 0 w 252"/>
                <a:gd name="T11" fmla="*/ 63 h 253"/>
                <a:gd name="T12" fmla="*/ 0 w 252"/>
                <a:gd name="T13" fmla="*/ 189 h 253"/>
                <a:gd name="T14" fmla="*/ 64 w 252"/>
                <a:gd name="T15" fmla="*/ 253 h 253"/>
                <a:gd name="T16" fmla="*/ 189 w 252"/>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53">
                  <a:moveTo>
                    <a:pt x="0" y="126"/>
                  </a:moveTo>
                  <a:lnTo>
                    <a:pt x="189" y="126"/>
                  </a:lnTo>
                  <a:lnTo>
                    <a:pt x="252" y="63"/>
                  </a:lnTo>
                  <a:lnTo>
                    <a:pt x="189" y="0"/>
                  </a:lnTo>
                  <a:lnTo>
                    <a:pt x="64" y="0"/>
                  </a:lnTo>
                  <a:lnTo>
                    <a:pt x="0" y="63"/>
                  </a:lnTo>
                  <a:lnTo>
                    <a:pt x="0" y="189"/>
                  </a:lnTo>
                  <a:lnTo>
                    <a:pt x="64" y="253"/>
                  </a:lnTo>
                  <a:lnTo>
                    <a:pt x="189"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3" name="Freeform 339"/>
            <p:cNvSpPr>
              <a:spLocks/>
            </p:cNvSpPr>
            <p:nvPr/>
          </p:nvSpPr>
          <p:spPr bwMode="auto">
            <a:xfrm>
              <a:off x="863" y="3954"/>
              <a:ext cx="26" cy="25"/>
            </a:xfrm>
            <a:custGeom>
              <a:avLst/>
              <a:gdLst>
                <a:gd name="T0" fmla="*/ 252 w 252"/>
                <a:gd name="T1" fmla="*/ 0 h 253"/>
                <a:gd name="T2" fmla="*/ 62 w 252"/>
                <a:gd name="T3" fmla="*/ 0 h 253"/>
                <a:gd name="T4" fmla="*/ 0 w 252"/>
                <a:gd name="T5" fmla="*/ 63 h 253"/>
                <a:gd name="T6" fmla="*/ 0 w 252"/>
                <a:gd name="T7" fmla="*/ 189 h 253"/>
                <a:gd name="T8" fmla="*/ 62 w 252"/>
                <a:gd name="T9" fmla="*/ 253 h 253"/>
                <a:gd name="T10" fmla="*/ 252 w 252"/>
                <a:gd name="T11" fmla="*/ 253 h 253"/>
              </a:gdLst>
              <a:ahLst/>
              <a:cxnLst>
                <a:cxn ang="0">
                  <a:pos x="T0" y="T1"/>
                </a:cxn>
                <a:cxn ang="0">
                  <a:pos x="T2" y="T3"/>
                </a:cxn>
                <a:cxn ang="0">
                  <a:pos x="T4" y="T5"/>
                </a:cxn>
                <a:cxn ang="0">
                  <a:pos x="T6" y="T7"/>
                </a:cxn>
                <a:cxn ang="0">
                  <a:pos x="T8" y="T9"/>
                </a:cxn>
                <a:cxn ang="0">
                  <a:pos x="T10" y="T11"/>
                </a:cxn>
              </a:cxnLst>
              <a:rect l="0" t="0" r="r" b="b"/>
              <a:pathLst>
                <a:path w="252" h="253">
                  <a:moveTo>
                    <a:pt x="252" y="0"/>
                  </a:moveTo>
                  <a:lnTo>
                    <a:pt x="62" y="0"/>
                  </a:lnTo>
                  <a:lnTo>
                    <a:pt x="0" y="63"/>
                  </a:lnTo>
                  <a:lnTo>
                    <a:pt x="0" y="189"/>
                  </a:lnTo>
                  <a:lnTo>
                    <a:pt x="62" y="253"/>
                  </a:lnTo>
                  <a:lnTo>
                    <a:pt x="252"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4" name="Freeform 340"/>
            <p:cNvSpPr>
              <a:spLocks/>
            </p:cNvSpPr>
            <p:nvPr/>
          </p:nvSpPr>
          <p:spPr bwMode="auto">
            <a:xfrm>
              <a:off x="901" y="3954"/>
              <a:ext cx="26" cy="25"/>
            </a:xfrm>
            <a:custGeom>
              <a:avLst/>
              <a:gdLst>
                <a:gd name="T0" fmla="*/ 252 w 252"/>
                <a:gd name="T1" fmla="*/ 0 h 253"/>
                <a:gd name="T2" fmla="*/ 63 w 252"/>
                <a:gd name="T3" fmla="*/ 0 h 253"/>
                <a:gd name="T4" fmla="*/ 0 w 252"/>
                <a:gd name="T5" fmla="*/ 63 h 253"/>
                <a:gd name="T6" fmla="*/ 0 w 252"/>
                <a:gd name="T7" fmla="*/ 189 h 253"/>
                <a:gd name="T8" fmla="*/ 63 w 252"/>
                <a:gd name="T9" fmla="*/ 253 h 253"/>
                <a:gd name="T10" fmla="*/ 252 w 252"/>
                <a:gd name="T11" fmla="*/ 253 h 253"/>
              </a:gdLst>
              <a:ahLst/>
              <a:cxnLst>
                <a:cxn ang="0">
                  <a:pos x="T0" y="T1"/>
                </a:cxn>
                <a:cxn ang="0">
                  <a:pos x="T2" y="T3"/>
                </a:cxn>
                <a:cxn ang="0">
                  <a:pos x="T4" y="T5"/>
                </a:cxn>
                <a:cxn ang="0">
                  <a:pos x="T6" y="T7"/>
                </a:cxn>
                <a:cxn ang="0">
                  <a:pos x="T8" y="T9"/>
                </a:cxn>
                <a:cxn ang="0">
                  <a:pos x="T10" y="T11"/>
                </a:cxn>
              </a:cxnLst>
              <a:rect l="0" t="0" r="r" b="b"/>
              <a:pathLst>
                <a:path w="252" h="253">
                  <a:moveTo>
                    <a:pt x="252" y="0"/>
                  </a:moveTo>
                  <a:lnTo>
                    <a:pt x="63" y="0"/>
                  </a:lnTo>
                  <a:lnTo>
                    <a:pt x="0" y="63"/>
                  </a:lnTo>
                  <a:lnTo>
                    <a:pt x="0" y="189"/>
                  </a:lnTo>
                  <a:lnTo>
                    <a:pt x="63" y="253"/>
                  </a:lnTo>
                  <a:lnTo>
                    <a:pt x="252"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5" name="Freeform 341"/>
            <p:cNvSpPr>
              <a:spLocks/>
            </p:cNvSpPr>
            <p:nvPr/>
          </p:nvSpPr>
          <p:spPr bwMode="auto">
            <a:xfrm>
              <a:off x="977" y="3942"/>
              <a:ext cx="25" cy="37"/>
            </a:xfrm>
            <a:custGeom>
              <a:avLst/>
              <a:gdLst>
                <a:gd name="T0" fmla="*/ 0 w 253"/>
                <a:gd name="T1" fmla="*/ 379 h 379"/>
                <a:gd name="T2" fmla="*/ 0 w 253"/>
                <a:gd name="T3" fmla="*/ 252 h 379"/>
                <a:gd name="T4" fmla="*/ 126 w 253"/>
                <a:gd name="T5" fmla="*/ 0 h 379"/>
                <a:gd name="T6" fmla="*/ 253 w 253"/>
                <a:gd name="T7" fmla="*/ 252 h 379"/>
                <a:gd name="T8" fmla="*/ 253 w 253"/>
                <a:gd name="T9" fmla="*/ 379 h 379"/>
              </a:gdLst>
              <a:ahLst/>
              <a:cxnLst>
                <a:cxn ang="0">
                  <a:pos x="T0" y="T1"/>
                </a:cxn>
                <a:cxn ang="0">
                  <a:pos x="T2" y="T3"/>
                </a:cxn>
                <a:cxn ang="0">
                  <a:pos x="T4" y="T5"/>
                </a:cxn>
                <a:cxn ang="0">
                  <a:pos x="T6" y="T7"/>
                </a:cxn>
                <a:cxn ang="0">
                  <a:pos x="T8" y="T9"/>
                </a:cxn>
              </a:cxnLst>
              <a:rect l="0" t="0" r="r" b="b"/>
              <a:pathLst>
                <a:path w="253" h="379">
                  <a:moveTo>
                    <a:pt x="0" y="379"/>
                  </a:moveTo>
                  <a:lnTo>
                    <a:pt x="0" y="252"/>
                  </a:lnTo>
                  <a:lnTo>
                    <a:pt x="126" y="0"/>
                  </a:lnTo>
                  <a:lnTo>
                    <a:pt x="253" y="252"/>
                  </a:lnTo>
                  <a:lnTo>
                    <a:pt x="253" y="37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6" name="Line 342"/>
            <p:cNvSpPr>
              <a:spLocks noChangeShapeType="1"/>
            </p:cNvSpPr>
            <p:nvPr/>
          </p:nvSpPr>
          <p:spPr bwMode="auto">
            <a:xfrm>
              <a:off x="977" y="3967"/>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87" name="Line 343"/>
            <p:cNvSpPr>
              <a:spLocks noChangeShapeType="1"/>
            </p:cNvSpPr>
            <p:nvPr/>
          </p:nvSpPr>
          <p:spPr bwMode="auto">
            <a:xfrm>
              <a:off x="1015" y="3960"/>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88" name="Freeform 344"/>
            <p:cNvSpPr>
              <a:spLocks/>
            </p:cNvSpPr>
            <p:nvPr/>
          </p:nvSpPr>
          <p:spPr bwMode="auto">
            <a:xfrm>
              <a:off x="1053" y="3942"/>
              <a:ext cx="25" cy="37"/>
            </a:xfrm>
            <a:custGeom>
              <a:avLst/>
              <a:gdLst>
                <a:gd name="T0" fmla="*/ 0 w 252"/>
                <a:gd name="T1" fmla="*/ 379 h 379"/>
                <a:gd name="T2" fmla="*/ 0 w 252"/>
                <a:gd name="T3" fmla="*/ 252 h 379"/>
                <a:gd name="T4" fmla="*/ 126 w 252"/>
                <a:gd name="T5" fmla="*/ 0 h 379"/>
                <a:gd name="T6" fmla="*/ 252 w 252"/>
                <a:gd name="T7" fmla="*/ 252 h 379"/>
                <a:gd name="T8" fmla="*/ 252 w 252"/>
                <a:gd name="T9" fmla="*/ 379 h 379"/>
              </a:gdLst>
              <a:ahLst/>
              <a:cxnLst>
                <a:cxn ang="0">
                  <a:pos x="T0" y="T1"/>
                </a:cxn>
                <a:cxn ang="0">
                  <a:pos x="T2" y="T3"/>
                </a:cxn>
                <a:cxn ang="0">
                  <a:pos x="T4" y="T5"/>
                </a:cxn>
                <a:cxn ang="0">
                  <a:pos x="T6" y="T7"/>
                </a:cxn>
                <a:cxn ang="0">
                  <a:pos x="T8" y="T9"/>
                </a:cxn>
              </a:cxnLst>
              <a:rect l="0" t="0" r="r" b="b"/>
              <a:pathLst>
                <a:path w="252" h="379">
                  <a:moveTo>
                    <a:pt x="0" y="379"/>
                  </a:moveTo>
                  <a:lnTo>
                    <a:pt x="0" y="252"/>
                  </a:lnTo>
                  <a:lnTo>
                    <a:pt x="126" y="0"/>
                  </a:lnTo>
                  <a:lnTo>
                    <a:pt x="252" y="252"/>
                  </a:lnTo>
                  <a:lnTo>
                    <a:pt x="252" y="37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89" name="Line 345"/>
            <p:cNvSpPr>
              <a:spLocks noChangeShapeType="1"/>
            </p:cNvSpPr>
            <p:nvPr/>
          </p:nvSpPr>
          <p:spPr bwMode="auto">
            <a:xfrm>
              <a:off x="1053" y="3967"/>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90" name="Freeform 346"/>
            <p:cNvSpPr>
              <a:spLocks/>
            </p:cNvSpPr>
            <p:nvPr/>
          </p:nvSpPr>
          <p:spPr bwMode="auto">
            <a:xfrm>
              <a:off x="1507" y="4123"/>
              <a:ext cx="25" cy="25"/>
            </a:xfrm>
            <a:custGeom>
              <a:avLst/>
              <a:gdLst>
                <a:gd name="T0" fmla="*/ 0 w 252"/>
                <a:gd name="T1" fmla="*/ 253 h 253"/>
                <a:gd name="T2" fmla="*/ 189 w 252"/>
                <a:gd name="T3" fmla="*/ 253 h 253"/>
                <a:gd name="T4" fmla="*/ 252 w 252"/>
                <a:gd name="T5" fmla="*/ 190 h 253"/>
                <a:gd name="T6" fmla="*/ 189 w 252"/>
                <a:gd name="T7" fmla="*/ 127 h 253"/>
                <a:gd name="T8" fmla="*/ 62 w 252"/>
                <a:gd name="T9" fmla="*/ 127 h 253"/>
                <a:gd name="T10" fmla="*/ 0 w 252"/>
                <a:gd name="T11" fmla="*/ 63 h 253"/>
                <a:gd name="T12" fmla="*/ 62 w 252"/>
                <a:gd name="T13" fmla="*/ 0 h 253"/>
                <a:gd name="T14" fmla="*/ 252 w 252"/>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53">
                  <a:moveTo>
                    <a:pt x="0" y="253"/>
                  </a:moveTo>
                  <a:lnTo>
                    <a:pt x="189" y="253"/>
                  </a:lnTo>
                  <a:lnTo>
                    <a:pt x="252" y="190"/>
                  </a:lnTo>
                  <a:lnTo>
                    <a:pt x="189" y="127"/>
                  </a:lnTo>
                  <a:lnTo>
                    <a:pt x="62" y="127"/>
                  </a:lnTo>
                  <a:lnTo>
                    <a:pt x="0" y="63"/>
                  </a:lnTo>
                  <a:lnTo>
                    <a:pt x="62" y="0"/>
                  </a:lnTo>
                  <a:lnTo>
                    <a:pt x="25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1" name="Freeform 347"/>
            <p:cNvSpPr>
              <a:spLocks/>
            </p:cNvSpPr>
            <p:nvPr/>
          </p:nvSpPr>
          <p:spPr bwMode="auto">
            <a:xfrm>
              <a:off x="1545" y="4123"/>
              <a:ext cx="25" cy="25"/>
            </a:xfrm>
            <a:custGeom>
              <a:avLst/>
              <a:gdLst>
                <a:gd name="T0" fmla="*/ 0 w 252"/>
                <a:gd name="T1" fmla="*/ 127 h 253"/>
                <a:gd name="T2" fmla="*/ 188 w 252"/>
                <a:gd name="T3" fmla="*/ 127 h 253"/>
                <a:gd name="T4" fmla="*/ 252 w 252"/>
                <a:gd name="T5" fmla="*/ 63 h 253"/>
                <a:gd name="T6" fmla="*/ 188 w 252"/>
                <a:gd name="T7" fmla="*/ 0 h 253"/>
                <a:gd name="T8" fmla="*/ 62 w 252"/>
                <a:gd name="T9" fmla="*/ 0 h 253"/>
                <a:gd name="T10" fmla="*/ 0 w 252"/>
                <a:gd name="T11" fmla="*/ 63 h 253"/>
                <a:gd name="T12" fmla="*/ 0 w 252"/>
                <a:gd name="T13" fmla="*/ 190 h 253"/>
                <a:gd name="T14" fmla="*/ 62 w 252"/>
                <a:gd name="T15" fmla="*/ 253 h 253"/>
                <a:gd name="T16" fmla="*/ 188 w 252"/>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53">
                  <a:moveTo>
                    <a:pt x="0" y="127"/>
                  </a:moveTo>
                  <a:lnTo>
                    <a:pt x="188" y="127"/>
                  </a:lnTo>
                  <a:lnTo>
                    <a:pt x="252" y="63"/>
                  </a:lnTo>
                  <a:lnTo>
                    <a:pt x="188" y="0"/>
                  </a:lnTo>
                  <a:lnTo>
                    <a:pt x="62" y="0"/>
                  </a:lnTo>
                  <a:lnTo>
                    <a:pt x="0" y="63"/>
                  </a:lnTo>
                  <a:lnTo>
                    <a:pt x="0" y="190"/>
                  </a:lnTo>
                  <a:lnTo>
                    <a:pt x="62" y="253"/>
                  </a:lnTo>
                  <a:lnTo>
                    <a:pt x="188"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2" name="Freeform 348"/>
            <p:cNvSpPr>
              <a:spLocks/>
            </p:cNvSpPr>
            <p:nvPr/>
          </p:nvSpPr>
          <p:spPr bwMode="auto">
            <a:xfrm>
              <a:off x="1583" y="4123"/>
              <a:ext cx="25" cy="25"/>
            </a:xfrm>
            <a:custGeom>
              <a:avLst/>
              <a:gdLst>
                <a:gd name="T0" fmla="*/ 253 w 253"/>
                <a:gd name="T1" fmla="*/ 0 h 253"/>
                <a:gd name="T2" fmla="*/ 63 w 253"/>
                <a:gd name="T3" fmla="*/ 0 h 253"/>
                <a:gd name="T4" fmla="*/ 0 w 253"/>
                <a:gd name="T5" fmla="*/ 63 h 253"/>
                <a:gd name="T6" fmla="*/ 0 w 253"/>
                <a:gd name="T7" fmla="*/ 190 h 253"/>
                <a:gd name="T8" fmla="*/ 63 w 253"/>
                <a:gd name="T9" fmla="*/ 253 h 253"/>
                <a:gd name="T10" fmla="*/ 253 w 253"/>
                <a:gd name="T11" fmla="*/ 253 h 253"/>
              </a:gdLst>
              <a:ahLst/>
              <a:cxnLst>
                <a:cxn ang="0">
                  <a:pos x="T0" y="T1"/>
                </a:cxn>
                <a:cxn ang="0">
                  <a:pos x="T2" y="T3"/>
                </a:cxn>
                <a:cxn ang="0">
                  <a:pos x="T4" y="T5"/>
                </a:cxn>
                <a:cxn ang="0">
                  <a:pos x="T6" y="T7"/>
                </a:cxn>
                <a:cxn ang="0">
                  <a:pos x="T8" y="T9"/>
                </a:cxn>
                <a:cxn ang="0">
                  <a:pos x="T10" y="T11"/>
                </a:cxn>
              </a:cxnLst>
              <a:rect l="0" t="0" r="r" b="b"/>
              <a:pathLst>
                <a:path w="253" h="253">
                  <a:moveTo>
                    <a:pt x="253" y="0"/>
                  </a:moveTo>
                  <a:lnTo>
                    <a:pt x="63" y="0"/>
                  </a:lnTo>
                  <a:lnTo>
                    <a:pt x="0" y="63"/>
                  </a:lnTo>
                  <a:lnTo>
                    <a:pt x="0" y="190"/>
                  </a:lnTo>
                  <a:lnTo>
                    <a:pt x="63" y="253"/>
                  </a:lnTo>
                  <a:lnTo>
                    <a:pt x="253"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3" name="Freeform 349"/>
            <p:cNvSpPr>
              <a:spLocks/>
            </p:cNvSpPr>
            <p:nvPr/>
          </p:nvSpPr>
          <p:spPr bwMode="auto">
            <a:xfrm>
              <a:off x="1620" y="4123"/>
              <a:ext cx="26" cy="25"/>
            </a:xfrm>
            <a:custGeom>
              <a:avLst/>
              <a:gdLst>
                <a:gd name="T0" fmla="*/ 253 w 253"/>
                <a:gd name="T1" fmla="*/ 0 h 253"/>
                <a:gd name="T2" fmla="*/ 63 w 253"/>
                <a:gd name="T3" fmla="*/ 0 h 253"/>
                <a:gd name="T4" fmla="*/ 0 w 253"/>
                <a:gd name="T5" fmla="*/ 63 h 253"/>
                <a:gd name="T6" fmla="*/ 0 w 253"/>
                <a:gd name="T7" fmla="*/ 190 h 253"/>
                <a:gd name="T8" fmla="*/ 63 w 253"/>
                <a:gd name="T9" fmla="*/ 253 h 253"/>
                <a:gd name="T10" fmla="*/ 253 w 253"/>
                <a:gd name="T11" fmla="*/ 253 h 253"/>
              </a:gdLst>
              <a:ahLst/>
              <a:cxnLst>
                <a:cxn ang="0">
                  <a:pos x="T0" y="T1"/>
                </a:cxn>
                <a:cxn ang="0">
                  <a:pos x="T2" y="T3"/>
                </a:cxn>
                <a:cxn ang="0">
                  <a:pos x="T4" y="T5"/>
                </a:cxn>
                <a:cxn ang="0">
                  <a:pos x="T6" y="T7"/>
                </a:cxn>
                <a:cxn ang="0">
                  <a:pos x="T8" y="T9"/>
                </a:cxn>
                <a:cxn ang="0">
                  <a:pos x="T10" y="T11"/>
                </a:cxn>
              </a:cxnLst>
              <a:rect l="0" t="0" r="r" b="b"/>
              <a:pathLst>
                <a:path w="253" h="253">
                  <a:moveTo>
                    <a:pt x="253" y="0"/>
                  </a:moveTo>
                  <a:lnTo>
                    <a:pt x="63" y="0"/>
                  </a:lnTo>
                  <a:lnTo>
                    <a:pt x="0" y="63"/>
                  </a:lnTo>
                  <a:lnTo>
                    <a:pt x="0" y="190"/>
                  </a:lnTo>
                  <a:lnTo>
                    <a:pt x="63" y="253"/>
                  </a:lnTo>
                  <a:lnTo>
                    <a:pt x="253"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4" name="Freeform 350"/>
            <p:cNvSpPr>
              <a:spLocks/>
            </p:cNvSpPr>
            <p:nvPr/>
          </p:nvSpPr>
          <p:spPr bwMode="auto">
            <a:xfrm>
              <a:off x="1696" y="4129"/>
              <a:ext cx="25" cy="19"/>
            </a:xfrm>
            <a:custGeom>
              <a:avLst/>
              <a:gdLst>
                <a:gd name="T0" fmla="*/ 0 w 252"/>
                <a:gd name="T1" fmla="*/ 190 h 190"/>
                <a:gd name="T2" fmla="*/ 190 w 252"/>
                <a:gd name="T3" fmla="*/ 190 h 190"/>
                <a:gd name="T4" fmla="*/ 252 w 252"/>
                <a:gd name="T5" fmla="*/ 127 h 190"/>
                <a:gd name="T6" fmla="*/ 252 w 252"/>
                <a:gd name="T7" fmla="*/ 64 h 190"/>
                <a:gd name="T8" fmla="*/ 190 w 252"/>
                <a:gd name="T9" fmla="*/ 0 h 190"/>
                <a:gd name="T10" fmla="*/ 63 w 252"/>
                <a:gd name="T11" fmla="*/ 0 h 190"/>
              </a:gdLst>
              <a:ahLst/>
              <a:cxnLst>
                <a:cxn ang="0">
                  <a:pos x="T0" y="T1"/>
                </a:cxn>
                <a:cxn ang="0">
                  <a:pos x="T2" y="T3"/>
                </a:cxn>
                <a:cxn ang="0">
                  <a:pos x="T4" y="T5"/>
                </a:cxn>
                <a:cxn ang="0">
                  <a:pos x="T6" y="T7"/>
                </a:cxn>
                <a:cxn ang="0">
                  <a:pos x="T8" y="T9"/>
                </a:cxn>
                <a:cxn ang="0">
                  <a:pos x="T10" y="T11"/>
                </a:cxn>
              </a:cxnLst>
              <a:rect l="0" t="0" r="r" b="b"/>
              <a:pathLst>
                <a:path w="252" h="190">
                  <a:moveTo>
                    <a:pt x="0" y="190"/>
                  </a:moveTo>
                  <a:lnTo>
                    <a:pt x="190" y="190"/>
                  </a:lnTo>
                  <a:lnTo>
                    <a:pt x="252" y="127"/>
                  </a:lnTo>
                  <a:lnTo>
                    <a:pt x="252" y="64"/>
                  </a:lnTo>
                  <a:lnTo>
                    <a:pt x="190" y="0"/>
                  </a:lnTo>
                  <a:lnTo>
                    <a:pt x="6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5" name="Freeform 351"/>
            <p:cNvSpPr>
              <a:spLocks/>
            </p:cNvSpPr>
            <p:nvPr/>
          </p:nvSpPr>
          <p:spPr bwMode="auto">
            <a:xfrm>
              <a:off x="1696" y="4110"/>
              <a:ext cx="25" cy="19"/>
            </a:xfrm>
            <a:custGeom>
              <a:avLst/>
              <a:gdLst>
                <a:gd name="T0" fmla="*/ 190 w 252"/>
                <a:gd name="T1" fmla="*/ 188 h 188"/>
                <a:gd name="T2" fmla="*/ 252 w 252"/>
                <a:gd name="T3" fmla="*/ 125 h 188"/>
                <a:gd name="T4" fmla="*/ 252 w 252"/>
                <a:gd name="T5" fmla="*/ 63 h 188"/>
                <a:gd name="T6" fmla="*/ 190 w 252"/>
                <a:gd name="T7" fmla="*/ 0 h 188"/>
                <a:gd name="T8" fmla="*/ 0 w 252"/>
                <a:gd name="T9" fmla="*/ 0 h 188"/>
              </a:gdLst>
              <a:ahLst/>
              <a:cxnLst>
                <a:cxn ang="0">
                  <a:pos x="T0" y="T1"/>
                </a:cxn>
                <a:cxn ang="0">
                  <a:pos x="T2" y="T3"/>
                </a:cxn>
                <a:cxn ang="0">
                  <a:pos x="T4" y="T5"/>
                </a:cxn>
                <a:cxn ang="0">
                  <a:pos x="T6" y="T7"/>
                </a:cxn>
                <a:cxn ang="0">
                  <a:pos x="T8" y="T9"/>
                </a:cxn>
              </a:cxnLst>
              <a:rect l="0" t="0" r="r" b="b"/>
              <a:pathLst>
                <a:path w="252" h="188">
                  <a:moveTo>
                    <a:pt x="190" y="188"/>
                  </a:moveTo>
                  <a:lnTo>
                    <a:pt x="252" y="125"/>
                  </a:lnTo>
                  <a:lnTo>
                    <a:pt x="252" y="63"/>
                  </a:lnTo>
                  <a:lnTo>
                    <a:pt x="190"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6" name="Line 352"/>
            <p:cNvSpPr>
              <a:spLocks noChangeShapeType="1"/>
            </p:cNvSpPr>
            <p:nvPr/>
          </p:nvSpPr>
          <p:spPr bwMode="auto">
            <a:xfrm>
              <a:off x="1702" y="4110"/>
              <a:ext cx="1"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97" name="Line 353"/>
            <p:cNvSpPr>
              <a:spLocks noChangeShapeType="1"/>
            </p:cNvSpPr>
            <p:nvPr/>
          </p:nvSpPr>
          <p:spPr bwMode="auto">
            <a:xfrm>
              <a:off x="1734" y="4129"/>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498" name="Freeform 354"/>
            <p:cNvSpPr>
              <a:spLocks/>
            </p:cNvSpPr>
            <p:nvPr/>
          </p:nvSpPr>
          <p:spPr bwMode="auto">
            <a:xfrm>
              <a:off x="1772" y="4129"/>
              <a:ext cx="25" cy="19"/>
            </a:xfrm>
            <a:custGeom>
              <a:avLst/>
              <a:gdLst>
                <a:gd name="T0" fmla="*/ 0 w 252"/>
                <a:gd name="T1" fmla="*/ 190 h 190"/>
                <a:gd name="T2" fmla="*/ 189 w 252"/>
                <a:gd name="T3" fmla="*/ 190 h 190"/>
                <a:gd name="T4" fmla="*/ 252 w 252"/>
                <a:gd name="T5" fmla="*/ 127 h 190"/>
                <a:gd name="T6" fmla="*/ 252 w 252"/>
                <a:gd name="T7" fmla="*/ 64 h 190"/>
                <a:gd name="T8" fmla="*/ 189 w 252"/>
                <a:gd name="T9" fmla="*/ 0 h 190"/>
                <a:gd name="T10" fmla="*/ 63 w 252"/>
                <a:gd name="T11" fmla="*/ 0 h 190"/>
              </a:gdLst>
              <a:ahLst/>
              <a:cxnLst>
                <a:cxn ang="0">
                  <a:pos x="T0" y="T1"/>
                </a:cxn>
                <a:cxn ang="0">
                  <a:pos x="T2" y="T3"/>
                </a:cxn>
                <a:cxn ang="0">
                  <a:pos x="T4" y="T5"/>
                </a:cxn>
                <a:cxn ang="0">
                  <a:pos x="T6" y="T7"/>
                </a:cxn>
                <a:cxn ang="0">
                  <a:pos x="T8" y="T9"/>
                </a:cxn>
                <a:cxn ang="0">
                  <a:pos x="T10" y="T11"/>
                </a:cxn>
              </a:cxnLst>
              <a:rect l="0" t="0" r="r" b="b"/>
              <a:pathLst>
                <a:path w="252" h="190">
                  <a:moveTo>
                    <a:pt x="0" y="190"/>
                  </a:moveTo>
                  <a:lnTo>
                    <a:pt x="189" y="190"/>
                  </a:lnTo>
                  <a:lnTo>
                    <a:pt x="252" y="127"/>
                  </a:lnTo>
                  <a:lnTo>
                    <a:pt x="252" y="64"/>
                  </a:lnTo>
                  <a:lnTo>
                    <a:pt x="189" y="0"/>
                  </a:lnTo>
                  <a:lnTo>
                    <a:pt x="6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499" name="Freeform 355"/>
            <p:cNvSpPr>
              <a:spLocks/>
            </p:cNvSpPr>
            <p:nvPr/>
          </p:nvSpPr>
          <p:spPr bwMode="auto">
            <a:xfrm>
              <a:off x="1772" y="4110"/>
              <a:ext cx="25" cy="19"/>
            </a:xfrm>
            <a:custGeom>
              <a:avLst/>
              <a:gdLst>
                <a:gd name="T0" fmla="*/ 189 w 252"/>
                <a:gd name="T1" fmla="*/ 188 h 188"/>
                <a:gd name="T2" fmla="*/ 252 w 252"/>
                <a:gd name="T3" fmla="*/ 125 h 188"/>
                <a:gd name="T4" fmla="*/ 252 w 252"/>
                <a:gd name="T5" fmla="*/ 63 h 188"/>
                <a:gd name="T6" fmla="*/ 189 w 252"/>
                <a:gd name="T7" fmla="*/ 0 h 188"/>
                <a:gd name="T8" fmla="*/ 0 w 252"/>
                <a:gd name="T9" fmla="*/ 0 h 188"/>
              </a:gdLst>
              <a:ahLst/>
              <a:cxnLst>
                <a:cxn ang="0">
                  <a:pos x="T0" y="T1"/>
                </a:cxn>
                <a:cxn ang="0">
                  <a:pos x="T2" y="T3"/>
                </a:cxn>
                <a:cxn ang="0">
                  <a:pos x="T4" y="T5"/>
                </a:cxn>
                <a:cxn ang="0">
                  <a:pos x="T6" y="T7"/>
                </a:cxn>
                <a:cxn ang="0">
                  <a:pos x="T8" y="T9"/>
                </a:cxn>
              </a:cxnLst>
              <a:rect l="0" t="0" r="r" b="b"/>
              <a:pathLst>
                <a:path w="252" h="188">
                  <a:moveTo>
                    <a:pt x="189" y="188"/>
                  </a:moveTo>
                  <a:lnTo>
                    <a:pt x="252" y="125"/>
                  </a:lnTo>
                  <a:lnTo>
                    <a:pt x="252" y="63"/>
                  </a:lnTo>
                  <a:lnTo>
                    <a:pt x="189"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0" name="Line 356"/>
            <p:cNvSpPr>
              <a:spLocks noChangeShapeType="1"/>
            </p:cNvSpPr>
            <p:nvPr/>
          </p:nvSpPr>
          <p:spPr bwMode="auto">
            <a:xfrm>
              <a:off x="1778" y="4110"/>
              <a:ext cx="1"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501" name="Freeform 357"/>
            <p:cNvSpPr>
              <a:spLocks/>
            </p:cNvSpPr>
            <p:nvPr/>
          </p:nvSpPr>
          <p:spPr bwMode="auto">
            <a:xfrm>
              <a:off x="1189" y="4069"/>
              <a:ext cx="25" cy="19"/>
            </a:xfrm>
            <a:custGeom>
              <a:avLst/>
              <a:gdLst>
                <a:gd name="T0" fmla="*/ 0 w 253"/>
                <a:gd name="T1" fmla="*/ 190 h 190"/>
                <a:gd name="T2" fmla="*/ 190 w 253"/>
                <a:gd name="T3" fmla="*/ 190 h 190"/>
                <a:gd name="T4" fmla="*/ 253 w 253"/>
                <a:gd name="T5" fmla="*/ 127 h 190"/>
                <a:gd name="T6" fmla="*/ 253 w 253"/>
                <a:gd name="T7" fmla="*/ 63 h 190"/>
                <a:gd name="T8" fmla="*/ 190 w 253"/>
                <a:gd name="T9" fmla="*/ 0 h 190"/>
                <a:gd name="T10" fmla="*/ 63 w 253"/>
                <a:gd name="T11" fmla="*/ 0 h 190"/>
              </a:gdLst>
              <a:ahLst/>
              <a:cxnLst>
                <a:cxn ang="0">
                  <a:pos x="T0" y="T1"/>
                </a:cxn>
                <a:cxn ang="0">
                  <a:pos x="T2" y="T3"/>
                </a:cxn>
                <a:cxn ang="0">
                  <a:pos x="T4" y="T5"/>
                </a:cxn>
                <a:cxn ang="0">
                  <a:pos x="T6" y="T7"/>
                </a:cxn>
                <a:cxn ang="0">
                  <a:pos x="T8" y="T9"/>
                </a:cxn>
                <a:cxn ang="0">
                  <a:pos x="T10" y="T11"/>
                </a:cxn>
              </a:cxnLst>
              <a:rect l="0" t="0" r="r" b="b"/>
              <a:pathLst>
                <a:path w="253" h="190">
                  <a:moveTo>
                    <a:pt x="0" y="190"/>
                  </a:moveTo>
                  <a:lnTo>
                    <a:pt x="190" y="190"/>
                  </a:lnTo>
                  <a:lnTo>
                    <a:pt x="253" y="127"/>
                  </a:lnTo>
                  <a:lnTo>
                    <a:pt x="253" y="63"/>
                  </a:lnTo>
                  <a:lnTo>
                    <a:pt x="190" y="0"/>
                  </a:lnTo>
                  <a:lnTo>
                    <a:pt x="6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2" name="Freeform 358"/>
            <p:cNvSpPr>
              <a:spLocks/>
            </p:cNvSpPr>
            <p:nvPr/>
          </p:nvSpPr>
          <p:spPr bwMode="auto">
            <a:xfrm>
              <a:off x="1189" y="4051"/>
              <a:ext cx="25" cy="18"/>
            </a:xfrm>
            <a:custGeom>
              <a:avLst/>
              <a:gdLst>
                <a:gd name="T0" fmla="*/ 190 w 253"/>
                <a:gd name="T1" fmla="*/ 189 h 189"/>
                <a:gd name="T2" fmla="*/ 253 w 253"/>
                <a:gd name="T3" fmla="*/ 127 h 189"/>
                <a:gd name="T4" fmla="*/ 253 w 253"/>
                <a:gd name="T5" fmla="*/ 64 h 189"/>
                <a:gd name="T6" fmla="*/ 190 w 253"/>
                <a:gd name="T7" fmla="*/ 0 h 189"/>
                <a:gd name="T8" fmla="*/ 0 w 253"/>
                <a:gd name="T9" fmla="*/ 0 h 189"/>
              </a:gdLst>
              <a:ahLst/>
              <a:cxnLst>
                <a:cxn ang="0">
                  <a:pos x="T0" y="T1"/>
                </a:cxn>
                <a:cxn ang="0">
                  <a:pos x="T2" y="T3"/>
                </a:cxn>
                <a:cxn ang="0">
                  <a:pos x="T4" y="T5"/>
                </a:cxn>
                <a:cxn ang="0">
                  <a:pos x="T6" y="T7"/>
                </a:cxn>
                <a:cxn ang="0">
                  <a:pos x="T8" y="T9"/>
                </a:cxn>
              </a:cxnLst>
              <a:rect l="0" t="0" r="r" b="b"/>
              <a:pathLst>
                <a:path w="253" h="189">
                  <a:moveTo>
                    <a:pt x="190" y="189"/>
                  </a:moveTo>
                  <a:lnTo>
                    <a:pt x="253" y="127"/>
                  </a:lnTo>
                  <a:lnTo>
                    <a:pt x="253" y="64"/>
                  </a:lnTo>
                  <a:lnTo>
                    <a:pt x="190"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3" name="Line 359"/>
            <p:cNvSpPr>
              <a:spLocks noChangeShapeType="1"/>
            </p:cNvSpPr>
            <p:nvPr/>
          </p:nvSpPr>
          <p:spPr bwMode="auto">
            <a:xfrm>
              <a:off x="1195" y="4051"/>
              <a:ext cx="1" cy="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504" name="Freeform 360"/>
            <p:cNvSpPr>
              <a:spLocks/>
            </p:cNvSpPr>
            <p:nvPr/>
          </p:nvSpPr>
          <p:spPr bwMode="auto">
            <a:xfrm>
              <a:off x="1198" y="4808"/>
              <a:ext cx="26" cy="18"/>
            </a:xfrm>
            <a:custGeom>
              <a:avLst/>
              <a:gdLst>
                <a:gd name="T0" fmla="*/ 0 w 253"/>
                <a:gd name="T1" fmla="*/ 190 h 190"/>
                <a:gd name="T2" fmla="*/ 190 w 253"/>
                <a:gd name="T3" fmla="*/ 190 h 190"/>
                <a:gd name="T4" fmla="*/ 253 w 253"/>
                <a:gd name="T5" fmla="*/ 127 h 190"/>
                <a:gd name="T6" fmla="*/ 253 w 253"/>
                <a:gd name="T7" fmla="*/ 63 h 190"/>
                <a:gd name="T8" fmla="*/ 190 w 253"/>
                <a:gd name="T9" fmla="*/ 0 h 190"/>
                <a:gd name="T10" fmla="*/ 64 w 253"/>
                <a:gd name="T11" fmla="*/ 0 h 190"/>
              </a:gdLst>
              <a:ahLst/>
              <a:cxnLst>
                <a:cxn ang="0">
                  <a:pos x="T0" y="T1"/>
                </a:cxn>
                <a:cxn ang="0">
                  <a:pos x="T2" y="T3"/>
                </a:cxn>
                <a:cxn ang="0">
                  <a:pos x="T4" y="T5"/>
                </a:cxn>
                <a:cxn ang="0">
                  <a:pos x="T6" y="T7"/>
                </a:cxn>
                <a:cxn ang="0">
                  <a:pos x="T8" y="T9"/>
                </a:cxn>
                <a:cxn ang="0">
                  <a:pos x="T10" y="T11"/>
                </a:cxn>
              </a:cxnLst>
              <a:rect l="0" t="0" r="r" b="b"/>
              <a:pathLst>
                <a:path w="253" h="190">
                  <a:moveTo>
                    <a:pt x="0" y="190"/>
                  </a:moveTo>
                  <a:lnTo>
                    <a:pt x="190" y="190"/>
                  </a:lnTo>
                  <a:lnTo>
                    <a:pt x="253" y="127"/>
                  </a:lnTo>
                  <a:lnTo>
                    <a:pt x="253" y="63"/>
                  </a:lnTo>
                  <a:lnTo>
                    <a:pt x="190" y="0"/>
                  </a:lnTo>
                  <a:lnTo>
                    <a:pt x="6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5" name="Freeform 361"/>
            <p:cNvSpPr>
              <a:spLocks/>
            </p:cNvSpPr>
            <p:nvPr/>
          </p:nvSpPr>
          <p:spPr bwMode="auto">
            <a:xfrm>
              <a:off x="1198" y="4789"/>
              <a:ext cx="26" cy="19"/>
            </a:xfrm>
            <a:custGeom>
              <a:avLst/>
              <a:gdLst>
                <a:gd name="T0" fmla="*/ 190 w 253"/>
                <a:gd name="T1" fmla="*/ 190 h 190"/>
                <a:gd name="T2" fmla="*/ 253 w 253"/>
                <a:gd name="T3" fmla="*/ 127 h 190"/>
                <a:gd name="T4" fmla="*/ 253 w 253"/>
                <a:gd name="T5" fmla="*/ 64 h 190"/>
                <a:gd name="T6" fmla="*/ 190 w 253"/>
                <a:gd name="T7" fmla="*/ 0 h 190"/>
                <a:gd name="T8" fmla="*/ 0 w 253"/>
                <a:gd name="T9" fmla="*/ 0 h 190"/>
              </a:gdLst>
              <a:ahLst/>
              <a:cxnLst>
                <a:cxn ang="0">
                  <a:pos x="T0" y="T1"/>
                </a:cxn>
                <a:cxn ang="0">
                  <a:pos x="T2" y="T3"/>
                </a:cxn>
                <a:cxn ang="0">
                  <a:pos x="T4" y="T5"/>
                </a:cxn>
                <a:cxn ang="0">
                  <a:pos x="T6" y="T7"/>
                </a:cxn>
                <a:cxn ang="0">
                  <a:pos x="T8" y="T9"/>
                </a:cxn>
              </a:cxnLst>
              <a:rect l="0" t="0" r="r" b="b"/>
              <a:pathLst>
                <a:path w="253" h="190">
                  <a:moveTo>
                    <a:pt x="190" y="190"/>
                  </a:moveTo>
                  <a:lnTo>
                    <a:pt x="253" y="127"/>
                  </a:lnTo>
                  <a:lnTo>
                    <a:pt x="253" y="64"/>
                  </a:lnTo>
                  <a:lnTo>
                    <a:pt x="190"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6" name="Line 362"/>
            <p:cNvSpPr>
              <a:spLocks noChangeShapeType="1"/>
            </p:cNvSpPr>
            <p:nvPr/>
          </p:nvSpPr>
          <p:spPr bwMode="auto">
            <a:xfrm>
              <a:off x="1205" y="4789"/>
              <a:ext cx="1" cy="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507" name="Freeform 363"/>
            <p:cNvSpPr>
              <a:spLocks/>
            </p:cNvSpPr>
            <p:nvPr/>
          </p:nvSpPr>
          <p:spPr bwMode="auto">
            <a:xfrm>
              <a:off x="2853" y="4162"/>
              <a:ext cx="26" cy="25"/>
            </a:xfrm>
            <a:custGeom>
              <a:avLst/>
              <a:gdLst>
                <a:gd name="T0" fmla="*/ 0 w 253"/>
                <a:gd name="T1" fmla="*/ 253 h 253"/>
                <a:gd name="T2" fmla="*/ 190 w 253"/>
                <a:gd name="T3" fmla="*/ 253 h 253"/>
                <a:gd name="T4" fmla="*/ 253 w 253"/>
                <a:gd name="T5" fmla="*/ 190 h 253"/>
                <a:gd name="T6" fmla="*/ 190 w 253"/>
                <a:gd name="T7" fmla="*/ 127 h 253"/>
                <a:gd name="T8" fmla="*/ 63 w 253"/>
                <a:gd name="T9" fmla="*/ 127 h 253"/>
                <a:gd name="T10" fmla="*/ 0 w 253"/>
                <a:gd name="T11" fmla="*/ 63 h 253"/>
                <a:gd name="T12" fmla="*/ 63 w 253"/>
                <a:gd name="T13" fmla="*/ 0 h 253"/>
                <a:gd name="T14" fmla="*/ 253 w 253"/>
                <a:gd name="T15" fmla="*/ 0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253">
                  <a:moveTo>
                    <a:pt x="0" y="253"/>
                  </a:moveTo>
                  <a:lnTo>
                    <a:pt x="190" y="253"/>
                  </a:lnTo>
                  <a:lnTo>
                    <a:pt x="253" y="190"/>
                  </a:lnTo>
                  <a:lnTo>
                    <a:pt x="190" y="127"/>
                  </a:lnTo>
                  <a:lnTo>
                    <a:pt x="63" y="127"/>
                  </a:lnTo>
                  <a:lnTo>
                    <a:pt x="0" y="63"/>
                  </a:lnTo>
                  <a:lnTo>
                    <a:pt x="63" y="0"/>
                  </a:lnTo>
                  <a:lnTo>
                    <a:pt x="25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8" name="Freeform 364"/>
            <p:cNvSpPr>
              <a:spLocks/>
            </p:cNvSpPr>
            <p:nvPr/>
          </p:nvSpPr>
          <p:spPr bwMode="auto">
            <a:xfrm>
              <a:off x="2891" y="4162"/>
              <a:ext cx="25" cy="25"/>
            </a:xfrm>
            <a:custGeom>
              <a:avLst/>
              <a:gdLst>
                <a:gd name="T0" fmla="*/ 0 w 252"/>
                <a:gd name="T1" fmla="*/ 127 h 253"/>
                <a:gd name="T2" fmla="*/ 190 w 252"/>
                <a:gd name="T3" fmla="*/ 127 h 253"/>
                <a:gd name="T4" fmla="*/ 252 w 252"/>
                <a:gd name="T5" fmla="*/ 63 h 253"/>
                <a:gd name="T6" fmla="*/ 190 w 252"/>
                <a:gd name="T7" fmla="*/ 0 h 253"/>
                <a:gd name="T8" fmla="*/ 64 w 252"/>
                <a:gd name="T9" fmla="*/ 0 h 253"/>
                <a:gd name="T10" fmla="*/ 0 w 252"/>
                <a:gd name="T11" fmla="*/ 63 h 253"/>
                <a:gd name="T12" fmla="*/ 0 w 252"/>
                <a:gd name="T13" fmla="*/ 190 h 253"/>
                <a:gd name="T14" fmla="*/ 64 w 252"/>
                <a:gd name="T15" fmla="*/ 253 h 253"/>
                <a:gd name="T16" fmla="*/ 190 w 252"/>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53">
                  <a:moveTo>
                    <a:pt x="0" y="127"/>
                  </a:moveTo>
                  <a:lnTo>
                    <a:pt x="190" y="127"/>
                  </a:lnTo>
                  <a:lnTo>
                    <a:pt x="252" y="63"/>
                  </a:lnTo>
                  <a:lnTo>
                    <a:pt x="190" y="0"/>
                  </a:lnTo>
                  <a:lnTo>
                    <a:pt x="64" y="0"/>
                  </a:lnTo>
                  <a:lnTo>
                    <a:pt x="0" y="63"/>
                  </a:lnTo>
                  <a:lnTo>
                    <a:pt x="0" y="190"/>
                  </a:lnTo>
                  <a:lnTo>
                    <a:pt x="64" y="253"/>
                  </a:lnTo>
                  <a:lnTo>
                    <a:pt x="190"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09" name="Freeform 365"/>
            <p:cNvSpPr>
              <a:spLocks/>
            </p:cNvSpPr>
            <p:nvPr/>
          </p:nvSpPr>
          <p:spPr bwMode="auto">
            <a:xfrm>
              <a:off x="2929" y="4162"/>
              <a:ext cx="25" cy="25"/>
            </a:xfrm>
            <a:custGeom>
              <a:avLst/>
              <a:gdLst>
                <a:gd name="T0" fmla="*/ 252 w 252"/>
                <a:gd name="T1" fmla="*/ 0 h 253"/>
                <a:gd name="T2" fmla="*/ 63 w 252"/>
                <a:gd name="T3" fmla="*/ 0 h 253"/>
                <a:gd name="T4" fmla="*/ 0 w 252"/>
                <a:gd name="T5" fmla="*/ 63 h 253"/>
                <a:gd name="T6" fmla="*/ 0 w 252"/>
                <a:gd name="T7" fmla="*/ 190 h 253"/>
                <a:gd name="T8" fmla="*/ 63 w 252"/>
                <a:gd name="T9" fmla="*/ 253 h 253"/>
                <a:gd name="T10" fmla="*/ 252 w 252"/>
                <a:gd name="T11" fmla="*/ 253 h 253"/>
              </a:gdLst>
              <a:ahLst/>
              <a:cxnLst>
                <a:cxn ang="0">
                  <a:pos x="T0" y="T1"/>
                </a:cxn>
                <a:cxn ang="0">
                  <a:pos x="T2" y="T3"/>
                </a:cxn>
                <a:cxn ang="0">
                  <a:pos x="T4" y="T5"/>
                </a:cxn>
                <a:cxn ang="0">
                  <a:pos x="T6" y="T7"/>
                </a:cxn>
                <a:cxn ang="0">
                  <a:pos x="T8" y="T9"/>
                </a:cxn>
                <a:cxn ang="0">
                  <a:pos x="T10" y="T11"/>
                </a:cxn>
              </a:cxnLst>
              <a:rect l="0" t="0" r="r" b="b"/>
              <a:pathLst>
                <a:path w="252" h="253">
                  <a:moveTo>
                    <a:pt x="252" y="0"/>
                  </a:moveTo>
                  <a:lnTo>
                    <a:pt x="63" y="0"/>
                  </a:lnTo>
                  <a:lnTo>
                    <a:pt x="0" y="63"/>
                  </a:lnTo>
                  <a:lnTo>
                    <a:pt x="0" y="190"/>
                  </a:lnTo>
                  <a:lnTo>
                    <a:pt x="63" y="253"/>
                  </a:lnTo>
                  <a:lnTo>
                    <a:pt x="252"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10" name="Freeform 366"/>
            <p:cNvSpPr>
              <a:spLocks/>
            </p:cNvSpPr>
            <p:nvPr/>
          </p:nvSpPr>
          <p:spPr bwMode="auto">
            <a:xfrm>
              <a:off x="2967" y="4162"/>
              <a:ext cx="25" cy="25"/>
            </a:xfrm>
            <a:custGeom>
              <a:avLst/>
              <a:gdLst>
                <a:gd name="T0" fmla="*/ 252 w 252"/>
                <a:gd name="T1" fmla="*/ 0 h 253"/>
                <a:gd name="T2" fmla="*/ 63 w 252"/>
                <a:gd name="T3" fmla="*/ 0 h 253"/>
                <a:gd name="T4" fmla="*/ 0 w 252"/>
                <a:gd name="T5" fmla="*/ 63 h 253"/>
                <a:gd name="T6" fmla="*/ 0 w 252"/>
                <a:gd name="T7" fmla="*/ 190 h 253"/>
                <a:gd name="T8" fmla="*/ 63 w 252"/>
                <a:gd name="T9" fmla="*/ 253 h 253"/>
                <a:gd name="T10" fmla="*/ 252 w 252"/>
                <a:gd name="T11" fmla="*/ 253 h 253"/>
              </a:gdLst>
              <a:ahLst/>
              <a:cxnLst>
                <a:cxn ang="0">
                  <a:pos x="T0" y="T1"/>
                </a:cxn>
                <a:cxn ang="0">
                  <a:pos x="T2" y="T3"/>
                </a:cxn>
                <a:cxn ang="0">
                  <a:pos x="T4" y="T5"/>
                </a:cxn>
                <a:cxn ang="0">
                  <a:pos x="T6" y="T7"/>
                </a:cxn>
                <a:cxn ang="0">
                  <a:pos x="T8" y="T9"/>
                </a:cxn>
                <a:cxn ang="0">
                  <a:pos x="T10" y="T11"/>
                </a:cxn>
              </a:cxnLst>
              <a:rect l="0" t="0" r="r" b="b"/>
              <a:pathLst>
                <a:path w="252" h="253">
                  <a:moveTo>
                    <a:pt x="252" y="0"/>
                  </a:moveTo>
                  <a:lnTo>
                    <a:pt x="63" y="0"/>
                  </a:lnTo>
                  <a:lnTo>
                    <a:pt x="0" y="63"/>
                  </a:lnTo>
                  <a:lnTo>
                    <a:pt x="0" y="190"/>
                  </a:lnTo>
                  <a:lnTo>
                    <a:pt x="63" y="253"/>
                  </a:lnTo>
                  <a:lnTo>
                    <a:pt x="252" y="25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11" name="Freeform 367"/>
            <p:cNvSpPr>
              <a:spLocks/>
            </p:cNvSpPr>
            <p:nvPr/>
          </p:nvSpPr>
          <p:spPr bwMode="auto">
            <a:xfrm>
              <a:off x="3043" y="4149"/>
              <a:ext cx="25" cy="38"/>
            </a:xfrm>
            <a:custGeom>
              <a:avLst/>
              <a:gdLst>
                <a:gd name="T0" fmla="*/ 252 w 252"/>
                <a:gd name="T1" fmla="*/ 315 h 378"/>
                <a:gd name="T2" fmla="*/ 189 w 252"/>
                <a:gd name="T3" fmla="*/ 378 h 378"/>
                <a:gd name="T4" fmla="*/ 63 w 252"/>
                <a:gd name="T5" fmla="*/ 378 h 378"/>
                <a:gd name="T6" fmla="*/ 0 w 252"/>
                <a:gd name="T7" fmla="*/ 315 h 378"/>
                <a:gd name="T8" fmla="*/ 0 w 252"/>
                <a:gd name="T9" fmla="*/ 62 h 378"/>
                <a:gd name="T10" fmla="*/ 63 w 252"/>
                <a:gd name="T11" fmla="*/ 0 h 378"/>
                <a:gd name="T12" fmla="*/ 189 w 252"/>
                <a:gd name="T13" fmla="*/ 0 h 378"/>
                <a:gd name="T14" fmla="*/ 252 w 252"/>
                <a:gd name="T15" fmla="*/ 62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378">
                  <a:moveTo>
                    <a:pt x="252" y="315"/>
                  </a:moveTo>
                  <a:lnTo>
                    <a:pt x="189" y="378"/>
                  </a:lnTo>
                  <a:lnTo>
                    <a:pt x="63" y="378"/>
                  </a:lnTo>
                  <a:lnTo>
                    <a:pt x="0" y="315"/>
                  </a:lnTo>
                  <a:lnTo>
                    <a:pt x="0" y="62"/>
                  </a:lnTo>
                  <a:lnTo>
                    <a:pt x="63" y="0"/>
                  </a:lnTo>
                  <a:lnTo>
                    <a:pt x="189" y="0"/>
                  </a:lnTo>
                  <a:lnTo>
                    <a:pt x="252" y="6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12" name="Line 368"/>
            <p:cNvSpPr>
              <a:spLocks noChangeShapeType="1"/>
            </p:cNvSpPr>
            <p:nvPr/>
          </p:nvSpPr>
          <p:spPr bwMode="auto">
            <a:xfrm>
              <a:off x="3081" y="4168"/>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513" name="Freeform 369"/>
            <p:cNvSpPr>
              <a:spLocks/>
            </p:cNvSpPr>
            <p:nvPr/>
          </p:nvSpPr>
          <p:spPr bwMode="auto">
            <a:xfrm>
              <a:off x="3118" y="4149"/>
              <a:ext cx="26" cy="38"/>
            </a:xfrm>
            <a:custGeom>
              <a:avLst/>
              <a:gdLst>
                <a:gd name="T0" fmla="*/ 252 w 252"/>
                <a:gd name="T1" fmla="*/ 315 h 378"/>
                <a:gd name="T2" fmla="*/ 189 w 252"/>
                <a:gd name="T3" fmla="*/ 378 h 378"/>
                <a:gd name="T4" fmla="*/ 62 w 252"/>
                <a:gd name="T5" fmla="*/ 378 h 378"/>
                <a:gd name="T6" fmla="*/ 0 w 252"/>
                <a:gd name="T7" fmla="*/ 315 h 378"/>
                <a:gd name="T8" fmla="*/ 0 w 252"/>
                <a:gd name="T9" fmla="*/ 62 h 378"/>
                <a:gd name="T10" fmla="*/ 62 w 252"/>
                <a:gd name="T11" fmla="*/ 0 h 378"/>
                <a:gd name="T12" fmla="*/ 189 w 252"/>
                <a:gd name="T13" fmla="*/ 0 h 378"/>
                <a:gd name="T14" fmla="*/ 252 w 252"/>
                <a:gd name="T15" fmla="*/ 62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378">
                  <a:moveTo>
                    <a:pt x="252" y="315"/>
                  </a:moveTo>
                  <a:lnTo>
                    <a:pt x="189" y="378"/>
                  </a:lnTo>
                  <a:lnTo>
                    <a:pt x="62" y="378"/>
                  </a:lnTo>
                  <a:lnTo>
                    <a:pt x="0" y="315"/>
                  </a:lnTo>
                  <a:lnTo>
                    <a:pt x="0" y="62"/>
                  </a:lnTo>
                  <a:lnTo>
                    <a:pt x="62" y="0"/>
                  </a:lnTo>
                  <a:lnTo>
                    <a:pt x="189" y="0"/>
                  </a:lnTo>
                  <a:lnTo>
                    <a:pt x="252" y="6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14" name="Freeform 370"/>
            <p:cNvSpPr>
              <a:spLocks/>
            </p:cNvSpPr>
            <p:nvPr/>
          </p:nvSpPr>
          <p:spPr bwMode="auto">
            <a:xfrm>
              <a:off x="2907" y="4272"/>
              <a:ext cx="25" cy="38"/>
            </a:xfrm>
            <a:custGeom>
              <a:avLst/>
              <a:gdLst>
                <a:gd name="T0" fmla="*/ 252 w 252"/>
                <a:gd name="T1" fmla="*/ 315 h 378"/>
                <a:gd name="T2" fmla="*/ 189 w 252"/>
                <a:gd name="T3" fmla="*/ 378 h 378"/>
                <a:gd name="T4" fmla="*/ 63 w 252"/>
                <a:gd name="T5" fmla="*/ 378 h 378"/>
                <a:gd name="T6" fmla="*/ 0 w 252"/>
                <a:gd name="T7" fmla="*/ 315 h 378"/>
                <a:gd name="T8" fmla="*/ 0 w 252"/>
                <a:gd name="T9" fmla="*/ 63 h 378"/>
                <a:gd name="T10" fmla="*/ 63 w 252"/>
                <a:gd name="T11" fmla="*/ 0 h 378"/>
                <a:gd name="T12" fmla="*/ 189 w 252"/>
                <a:gd name="T13" fmla="*/ 0 h 378"/>
                <a:gd name="T14" fmla="*/ 252 w 252"/>
                <a:gd name="T15" fmla="*/ 63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378">
                  <a:moveTo>
                    <a:pt x="252" y="315"/>
                  </a:moveTo>
                  <a:lnTo>
                    <a:pt x="189" y="378"/>
                  </a:lnTo>
                  <a:lnTo>
                    <a:pt x="63" y="378"/>
                  </a:lnTo>
                  <a:lnTo>
                    <a:pt x="0" y="315"/>
                  </a:lnTo>
                  <a:lnTo>
                    <a:pt x="0" y="63"/>
                  </a:lnTo>
                  <a:lnTo>
                    <a:pt x="63" y="0"/>
                  </a:lnTo>
                  <a:lnTo>
                    <a:pt x="189" y="0"/>
                  </a:lnTo>
                  <a:lnTo>
                    <a:pt x="252" y="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6515" name="Freeform 371"/>
            <p:cNvSpPr>
              <a:spLocks/>
            </p:cNvSpPr>
            <p:nvPr/>
          </p:nvSpPr>
          <p:spPr bwMode="auto">
            <a:xfrm>
              <a:off x="2903" y="5059"/>
              <a:ext cx="25" cy="38"/>
            </a:xfrm>
            <a:custGeom>
              <a:avLst/>
              <a:gdLst>
                <a:gd name="T0" fmla="*/ 252 w 252"/>
                <a:gd name="T1" fmla="*/ 315 h 379"/>
                <a:gd name="T2" fmla="*/ 189 w 252"/>
                <a:gd name="T3" fmla="*/ 379 h 379"/>
                <a:gd name="T4" fmla="*/ 62 w 252"/>
                <a:gd name="T5" fmla="*/ 379 h 379"/>
                <a:gd name="T6" fmla="*/ 0 w 252"/>
                <a:gd name="T7" fmla="*/ 315 h 379"/>
                <a:gd name="T8" fmla="*/ 0 w 252"/>
                <a:gd name="T9" fmla="*/ 63 h 379"/>
                <a:gd name="T10" fmla="*/ 62 w 252"/>
                <a:gd name="T11" fmla="*/ 0 h 379"/>
                <a:gd name="T12" fmla="*/ 189 w 252"/>
                <a:gd name="T13" fmla="*/ 0 h 379"/>
                <a:gd name="T14" fmla="*/ 252 w 252"/>
                <a:gd name="T15" fmla="*/ 63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379">
                  <a:moveTo>
                    <a:pt x="252" y="315"/>
                  </a:moveTo>
                  <a:lnTo>
                    <a:pt x="189" y="379"/>
                  </a:lnTo>
                  <a:lnTo>
                    <a:pt x="62" y="379"/>
                  </a:lnTo>
                  <a:lnTo>
                    <a:pt x="0" y="315"/>
                  </a:lnTo>
                  <a:lnTo>
                    <a:pt x="0" y="63"/>
                  </a:lnTo>
                  <a:lnTo>
                    <a:pt x="62" y="0"/>
                  </a:lnTo>
                  <a:lnTo>
                    <a:pt x="189" y="0"/>
                  </a:lnTo>
                  <a:lnTo>
                    <a:pt x="252" y="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grpSp>
      <p:sp>
        <p:nvSpPr>
          <p:cNvPr id="4" name="Título 3"/>
          <p:cNvSpPr>
            <a:spLocks noGrp="1"/>
          </p:cNvSpPr>
          <p:nvPr>
            <p:ph type="title"/>
          </p:nvPr>
        </p:nvSpPr>
        <p:spPr/>
        <p:txBody>
          <a:bodyPr/>
          <a:lstStyle/>
          <a:p>
            <a:r>
              <a:rPr lang="es-MX" dirty="0"/>
              <a:t>SECCIONES DESPLAZADAS</a:t>
            </a:r>
            <a:br>
              <a:rPr lang="es-MX" dirty="0"/>
            </a:br>
            <a:endParaRPr lang="es-MX" dirty="0"/>
          </a:p>
        </p:txBody>
      </p:sp>
    </p:spTree>
    <p:extLst>
      <p:ext uri="{BB962C8B-B14F-4D97-AF65-F5344CB8AC3E}">
        <p14:creationId xmlns:p14="http://schemas.microsoft.com/office/powerpoint/2010/main" val="94607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Group 4"/>
          <p:cNvGrpSpPr>
            <a:grpSpLocks/>
          </p:cNvGrpSpPr>
          <p:nvPr/>
        </p:nvGrpSpPr>
        <p:grpSpPr bwMode="auto">
          <a:xfrm>
            <a:off x="1803400" y="1773238"/>
            <a:ext cx="3429000" cy="3429000"/>
            <a:chOff x="1056" y="1104"/>
            <a:chExt cx="2160" cy="2160"/>
          </a:xfrm>
        </p:grpSpPr>
        <p:grpSp>
          <p:nvGrpSpPr>
            <p:cNvPr id="7173" name="Group 5"/>
            <p:cNvGrpSpPr>
              <a:grpSpLocks/>
            </p:cNvGrpSpPr>
            <p:nvPr/>
          </p:nvGrpSpPr>
          <p:grpSpPr bwMode="auto">
            <a:xfrm>
              <a:off x="1056" y="1920"/>
              <a:ext cx="2160" cy="1344"/>
              <a:chOff x="938" y="2278"/>
              <a:chExt cx="2381" cy="1613"/>
            </a:xfrm>
          </p:grpSpPr>
          <p:sp>
            <p:nvSpPr>
              <p:cNvPr id="7174" name="Freeform 6"/>
              <p:cNvSpPr>
                <a:spLocks/>
              </p:cNvSpPr>
              <p:nvPr/>
            </p:nvSpPr>
            <p:spPr bwMode="auto">
              <a:xfrm>
                <a:off x="1269" y="2565"/>
                <a:ext cx="313" cy="313"/>
              </a:xfrm>
              <a:custGeom>
                <a:avLst/>
                <a:gdLst>
                  <a:gd name="T0" fmla="*/ 3134 w 3134"/>
                  <a:gd name="T1" fmla="*/ 1568 h 3136"/>
                  <a:gd name="T2" fmla="*/ 3015 w 3134"/>
                  <a:gd name="T3" fmla="*/ 967 h 3136"/>
                  <a:gd name="T4" fmla="*/ 2675 w 3134"/>
                  <a:gd name="T5" fmla="*/ 459 h 3136"/>
                  <a:gd name="T6" fmla="*/ 2167 w 3134"/>
                  <a:gd name="T7" fmla="*/ 119 h 3136"/>
                  <a:gd name="T8" fmla="*/ 1567 w 3134"/>
                  <a:gd name="T9" fmla="*/ 0 h 3136"/>
                  <a:gd name="T10" fmla="*/ 968 w 3134"/>
                  <a:gd name="T11" fmla="*/ 119 h 3136"/>
                  <a:gd name="T12" fmla="*/ 459 w 3134"/>
                  <a:gd name="T13" fmla="*/ 459 h 3136"/>
                  <a:gd name="T14" fmla="*/ 120 w 3134"/>
                  <a:gd name="T15" fmla="*/ 967 h 3136"/>
                  <a:gd name="T16" fmla="*/ 0 w 3134"/>
                  <a:gd name="T17" fmla="*/ 1568 h 3136"/>
                  <a:gd name="T18" fmla="*/ 120 w 3134"/>
                  <a:gd name="T19" fmla="*/ 2168 h 3136"/>
                  <a:gd name="T20" fmla="*/ 459 w 3134"/>
                  <a:gd name="T21" fmla="*/ 2676 h 3136"/>
                  <a:gd name="T22" fmla="*/ 968 w 3134"/>
                  <a:gd name="T23" fmla="*/ 3017 h 3136"/>
                  <a:gd name="T24" fmla="*/ 1567 w 3134"/>
                  <a:gd name="T25" fmla="*/ 3136 h 3136"/>
                  <a:gd name="T26" fmla="*/ 2167 w 3134"/>
                  <a:gd name="T27" fmla="*/ 3017 h 3136"/>
                  <a:gd name="T28" fmla="*/ 2675 w 3134"/>
                  <a:gd name="T29" fmla="*/ 2676 h 3136"/>
                  <a:gd name="T30" fmla="*/ 3015 w 3134"/>
                  <a:gd name="T31" fmla="*/ 2168 h 3136"/>
                  <a:gd name="T32" fmla="*/ 3134 w 3134"/>
                  <a:gd name="T33" fmla="*/ 156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34" h="3136">
                    <a:moveTo>
                      <a:pt x="3134" y="1568"/>
                    </a:moveTo>
                    <a:lnTo>
                      <a:pt x="3015" y="967"/>
                    </a:lnTo>
                    <a:lnTo>
                      <a:pt x="2675" y="459"/>
                    </a:lnTo>
                    <a:lnTo>
                      <a:pt x="2167" y="119"/>
                    </a:lnTo>
                    <a:lnTo>
                      <a:pt x="1567" y="0"/>
                    </a:lnTo>
                    <a:lnTo>
                      <a:pt x="968" y="119"/>
                    </a:lnTo>
                    <a:lnTo>
                      <a:pt x="459" y="459"/>
                    </a:lnTo>
                    <a:lnTo>
                      <a:pt x="120" y="967"/>
                    </a:lnTo>
                    <a:lnTo>
                      <a:pt x="0" y="1568"/>
                    </a:lnTo>
                    <a:lnTo>
                      <a:pt x="120" y="2168"/>
                    </a:lnTo>
                    <a:lnTo>
                      <a:pt x="459" y="2676"/>
                    </a:lnTo>
                    <a:lnTo>
                      <a:pt x="968" y="3017"/>
                    </a:lnTo>
                    <a:lnTo>
                      <a:pt x="1567" y="3136"/>
                    </a:lnTo>
                    <a:lnTo>
                      <a:pt x="2167" y="3017"/>
                    </a:lnTo>
                    <a:lnTo>
                      <a:pt x="2675" y="2676"/>
                    </a:lnTo>
                    <a:lnTo>
                      <a:pt x="3015" y="2168"/>
                    </a:lnTo>
                    <a:lnTo>
                      <a:pt x="3134" y="156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5" name="Freeform 7"/>
              <p:cNvSpPr>
                <a:spLocks/>
              </p:cNvSpPr>
              <p:nvPr/>
            </p:nvSpPr>
            <p:spPr bwMode="auto">
              <a:xfrm>
                <a:off x="1092" y="2387"/>
                <a:ext cx="667" cy="668"/>
              </a:xfrm>
              <a:custGeom>
                <a:avLst/>
                <a:gdLst>
                  <a:gd name="T0" fmla="*/ 6674 w 6674"/>
                  <a:gd name="T1" fmla="*/ 3340 h 6679"/>
                  <a:gd name="T2" fmla="*/ 6561 w 6674"/>
                  <a:gd name="T3" fmla="*/ 2475 h 6679"/>
                  <a:gd name="T4" fmla="*/ 6227 w 6674"/>
                  <a:gd name="T5" fmla="*/ 1669 h 6679"/>
                  <a:gd name="T6" fmla="*/ 5697 w 6674"/>
                  <a:gd name="T7" fmla="*/ 978 h 6679"/>
                  <a:gd name="T8" fmla="*/ 5006 w 6674"/>
                  <a:gd name="T9" fmla="*/ 447 h 6679"/>
                  <a:gd name="T10" fmla="*/ 4201 w 6674"/>
                  <a:gd name="T11" fmla="*/ 114 h 6679"/>
                  <a:gd name="T12" fmla="*/ 3337 w 6674"/>
                  <a:gd name="T13" fmla="*/ 0 h 6679"/>
                  <a:gd name="T14" fmla="*/ 2474 w 6674"/>
                  <a:gd name="T15" fmla="*/ 114 h 6679"/>
                  <a:gd name="T16" fmla="*/ 1669 w 6674"/>
                  <a:gd name="T17" fmla="*/ 447 h 6679"/>
                  <a:gd name="T18" fmla="*/ 978 w 6674"/>
                  <a:gd name="T19" fmla="*/ 978 h 6679"/>
                  <a:gd name="T20" fmla="*/ 447 w 6674"/>
                  <a:gd name="T21" fmla="*/ 1669 h 6679"/>
                  <a:gd name="T22" fmla="*/ 114 w 6674"/>
                  <a:gd name="T23" fmla="*/ 2475 h 6679"/>
                  <a:gd name="T24" fmla="*/ 0 w 6674"/>
                  <a:gd name="T25" fmla="*/ 3340 h 6679"/>
                  <a:gd name="T26" fmla="*/ 114 w 6674"/>
                  <a:gd name="T27" fmla="*/ 4204 h 6679"/>
                  <a:gd name="T28" fmla="*/ 447 w 6674"/>
                  <a:gd name="T29" fmla="*/ 5010 h 6679"/>
                  <a:gd name="T30" fmla="*/ 978 w 6674"/>
                  <a:gd name="T31" fmla="*/ 5701 h 6679"/>
                  <a:gd name="T32" fmla="*/ 1669 w 6674"/>
                  <a:gd name="T33" fmla="*/ 6232 h 6679"/>
                  <a:gd name="T34" fmla="*/ 2474 w 6674"/>
                  <a:gd name="T35" fmla="*/ 6566 h 6679"/>
                  <a:gd name="T36" fmla="*/ 3337 w 6674"/>
                  <a:gd name="T37" fmla="*/ 6679 h 6679"/>
                  <a:gd name="T38" fmla="*/ 4201 w 6674"/>
                  <a:gd name="T39" fmla="*/ 6566 h 6679"/>
                  <a:gd name="T40" fmla="*/ 5006 w 6674"/>
                  <a:gd name="T41" fmla="*/ 6232 h 6679"/>
                  <a:gd name="T42" fmla="*/ 5697 w 6674"/>
                  <a:gd name="T43" fmla="*/ 5701 h 6679"/>
                  <a:gd name="T44" fmla="*/ 6227 w 6674"/>
                  <a:gd name="T45" fmla="*/ 5010 h 6679"/>
                  <a:gd name="T46" fmla="*/ 6561 w 6674"/>
                  <a:gd name="T47" fmla="*/ 4204 h 6679"/>
                  <a:gd name="T48" fmla="*/ 6674 w 6674"/>
                  <a:gd name="T49" fmla="*/ 3340 h 6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74" h="6679">
                    <a:moveTo>
                      <a:pt x="6674" y="3340"/>
                    </a:moveTo>
                    <a:lnTo>
                      <a:pt x="6561" y="2475"/>
                    </a:lnTo>
                    <a:lnTo>
                      <a:pt x="6227" y="1669"/>
                    </a:lnTo>
                    <a:lnTo>
                      <a:pt x="5697" y="978"/>
                    </a:lnTo>
                    <a:lnTo>
                      <a:pt x="5006" y="447"/>
                    </a:lnTo>
                    <a:lnTo>
                      <a:pt x="4201" y="114"/>
                    </a:lnTo>
                    <a:lnTo>
                      <a:pt x="3337" y="0"/>
                    </a:lnTo>
                    <a:lnTo>
                      <a:pt x="2474" y="114"/>
                    </a:lnTo>
                    <a:lnTo>
                      <a:pt x="1669" y="447"/>
                    </a:lnTo>
                    <a:lnTo>
                      <a:pt x="978" y="978"/>
                    </a:lnTo>
                    <a:lnTo>
                      <a:pt x="447" y="1669"/>
                    </a:lnTo>
                    <a:lnTo>
                      <a:pt x="114" y="2475"/>
                    </a:lnTo>
                    <a:lnTo>
                      <a:pt x="0" y="3340"/>
                    </a:lnTo>
                    <a:lnTo>
                      <a:pt x="114" y="4204"/>
                    </a:lnTo>
                    <a:lnTo>
                      <a:pt x="447" y="5010"/>
                    </a:lnTo>
                    <a:lnTo>
                      <a:pt x="978" y="5701"/>
                    </a:lnTo>
                    <a:lnTo>
                      <a:pt x="1669" y="6232"/>
                    </a:lnTo>
                    <a:lnTo>
                      <a:pt x="2474" y="6566"/>
                    </a:lnTo>
                    <a:lnTo>
                      <a:pt x="3337" y="6679"/>
                    </a:lnTo>
                    <a:lnTo>
                      <a:pt x="4201" y="6566"/>
                    </a:lnTo>
                    <a:lnTo>
                      <a:pt x="5006" y="6232"/>
                    </a:lnTo>
                    <a:lnTo>
                      <a:pt x="5697" y="5701"/>
                    </a:lnTo>
                    <a:lnTo>
                      <a:pt x="6227" y="5010"/>
                    </a:lnTo>
                    <a:lnTo>
                      <a:pt x="6561" y="4204"/>
                    </a:lnTo>
                    <a:lnTo>
                      <a:pt x="6674" y="33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6" name="Line 8"/>
              <p:cNvSpPr>
                <a:spLocks noChangeShapeType="1"/>
              </p:cNvSpPr>
              <p:nvPr/>
            </p:nvSpPr>
            <p:spPr bwMode="auto">
              <a:xfrm flipH="1">
                <a:off x="1097" y="2778"/>
                <a:ext cx="18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77" name="Line 9"/>
              <p:cNvSpPr>
                <a:spLocks noChangeShapeType="1"/>
              </p:cNvSpPr>
              <p:nvPr/>
            </p:nvSpPr>
            <p:spPr bwMode="auto">
              <a:xfrm flipH="1">
                <a:off x="1572" y="2778"/>
                <a:ext cx="18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78" name="Line 10"/>
              <p:cNvSpPr>
                <a:spLocks noChangeShapeType="1"/>
              </p:cNvSpPr>
              <p:nvPr/>
            </p:nvSpPr>
            <p:spPr bwMode="auto">
              <a:xfrm flipH="1">
                <a:off x="1096" y="2671"/>
                <a:ext cx="1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79" name="Line 11"/>
              <p:cNvSpPr>
                <a:spLocks noChangeShapeType="1"/>
              </p:cNvSpPr>
              <p:nvPr/>
            </p:nvSpPr>
            <p:spPr bwMode="auto">
              <a:xfrm flipH="1">
                <a:off x="1574" y="2671"/>
                <a:ext cx="18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0" name="Line 12"/>
              <p:cNvSpPr>
                <a:spLocks noChangeShapeType="1"/>
              </p:cNvSpPr>
              <p:nvPr/>
            </p:nvSpPr>
            <p:spPr bwMode="auto">
              <a:xfrm>
                <a:off x="1582" y="3272"/>
                <a:ext cx="177"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1" name="Line 13"/>
              <p:cNvSpPr>
                <a:spLocks noChangeShapeType="1"/>
              </p:cNvSpPr>
              <p:nvPr/>
            </p:nvSpPr>
            <p:spPr bwMode="auto">
              <a:xfrm flipV="1">
                <a:off x="1092" y="3272"/>
                <a:ext cx="177"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2" name="Line 14"/>
              <p:cNvSpPr>
                <a:spLocks noChangeShapeType="1"/>
              </p:cNvSpPr>
              <p:nvPr/>
            </p:nvSpPr>
            <p:spPr bwMode="auto">
              <a:xfrm>
                <a:off x="1582" y="3272"/>
                <a:ext cx="1"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3" name="Line 15"/>
              <p:cNvSpPr>
                <a:spLocks noChangeShapeType="1"/>
              </p:cNvSpPr>
              <p:nvPr/>
            </p:nvSpPr>
            <p:spPr bwMode="auto">
              <a:xfrm>
                <a:off x="1582" y="3678"/>
                <a:ext cx="17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4" name="Line 16"/>
              <p:cNvSpPr>
                <a:spLocks noChangeShapeType="1"/>
              </p:cNvSpPr>
              <p:nvPr/>
            </p:nvSpPr>
            <p:spPr bwMode="auto">
              <a:xfrm>
                <a:off x="1759" y="3678"/>
                <a:ext cx="1"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5" name="Line 17"/>
              <p:cNvSpPr>
                <a:spLocks noChangeShapeType="1"/>
              </p:cNvSpPr>
              <p:nvPr/>
            </p:nvSpPr>
            <p:spPr bwMode="auto">
              <a:xfrm>
                <a:off x="1092" y="3797"/>
                <a:ext cx="66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6" name="Line 18"/>
              <p:cNvSpPr>
                <a:spLocks noChangeShapeType="1"/>
              </p:cNvSpPr>
              <p:nvPr/>
            </p:nvSpPr>
            <p:spPr bwMode="auto">
              <a:xfrm>
                <a:off x="1092" y="3678"/>
                <a:ext cx="1"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7" name="Line 19"/>
              <p:cNvSpPr>
                <a:spLocks noChangeShapeType="1"/>
              </p:cNvSpPr>
              <p:nvPr/>
            </p:nvSpPr>
            <p:spPr bwMode="auto">
              <a:xfrm>
                <a:off x="1092" y="3678"/>
                <a:ext cx="17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8" name="Line 20"/>
              <p:cNvSpPr>
                <a:spLocks noChangeShapeType="1"/>
              </p:cNvSpPr>
              <p:nvPr/>
            </p:nvSpPr>
            <p:spPr bwMode="auto">
              <a:xfrm>
                <a:off x="1269" y="3272"/>
                <a:ext cx="1"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89" name="Line 21"/>
              <p:cNvSpPr>
                <a:spLocks noChangeShapeType="1"/>
              </p:cNvSpPr>
              <p:nvPr/>
            </p:nvSpPr>
            <p:spPr bwMode="auto">
              <a:xfrm>
                <a:off x="1269" y="3272"/>
                <a:ext cx="31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0" name="Line 22"/>
              <p:cNvSpPr>
                <a:spLocks noChangeShapeType="1"/>
              </p:cNvSpPr>
              <p:nvPr/>
            </p:nvSpPr>
            <p:spPr bwMode="auto">
              <a:xfrm flipV="1">
                <a:off x="1857" y="2634"/>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1" name="Line 23"/>
              <p:cNvSpPr>
                <a:spLocks noChangeShapeType="1"/>
              </p:cNvSpPr>
              <p:nvPr/>
            </p:nvSpPr>
            <p:spPr bwMode="auto">
              <a:xfrm>
                <a:off x="1857" y="2590"/>
                <a:ext cx="17"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2" name="Line 24"/>
              <p:cNvSpPr>
                <a:spLocks noChangeShapeType="1"/>
              </p:cNvSpPr>
              <p:nvPr/>
            </p:nvSpPr>
            <p:spPr bwMode="auto">
              <a:xfrm flipH="1">
                <a:off x="1857" y="2634"/>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3" name="Line 25"/>
              <p:cNvSpPr>
                <a:spLocks noChangeShapeType="1"/>
              </p:cNvSpPr>
              <p:nvPr/>
            </p:nvSpPr>
            <p:spPr bwMode="auto">
              <a:xfrm flipH="1">
                <a:off x="1839" y="2634"/>
                <a:ext cx="1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4" name="Line 26"/>
              <p:cNvSpPr>
                <a:spLocks noChangeShapeType="1"/>
              </p:cNvSpPr>
              <p:nvPr/>
            </p:nvSpPr>
            <p:spPr bwMode="auto">
              <a:xfrm flipV="1">
                <a:off x="1839" y="2590"/>
                <a:ext cx="18"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5" name="Line 27"/>
              <p:cNvSpPr>
                <a:spLocks noChangeShapeType="1"/>
              </p:cNvSpPr>
              <p:nvPr/>
            </p:nvSpPr>
            <p:spPr bwMode="auto">
              <a:xfrm flipV="1">
                <a:off x="1857" y="2590"/>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6" name="Line 28"/>
              <p:cNvSpPr>
                <a:spLocks noChangeShapeType="1"/>
              </p:cNvSpPr>
              <p:nvPr/>
            </p:nvSpPr>
            <p:spPr bwMode="auto">
              <a:xfrm flipV="1">
                <a:off x="1854" y="2593"/>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7" name="Line 29"/>
              <p:cNvSpPr>
                <a:spLocks noChangeShapeType="1"/>
              </p:cNvSpPr>
              <p:nvPr/>
            </p:nvSpPr>
            <p:spPr bwMode="auto">
              <a:xfrm flipV="1">
                <a:off x="1851" y="2596"/>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8" name="Line 30"/>
              <p:cNvSpPr>
                <a:spLocks noChangeShapeType="1"/>
              </p:cNvSpPr>
              <p:nvPr/>
            </p:nvSpPr>
            <p:spPr bwMode="auto">
              <a:xfrm flipV="1">
                <a:off x="1849" y="2599"/>
                <a:ext cx="11" cy="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99" name="Line 31"/>
              <p:cNvSpPr>
                <a:spLocks noChangeShapeType="1"/>
              </p:cNvSpPr>
              <p:nvPr/>
            </p:nvSpPr>
            <p:spPr bwMode="auto">
              <a:xfrm flipV="1">
                <a:off x="1846" y="2602"/>
                <a:ext cx="16"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0" name="Line 32"/>
              <p:cNvSpPr>
                <a:spLocks noChangeShapeType="1"/>
              </p:cNvSpPr>
              <p:nvPr/>
            </p:nvSpPr>
            <p:spPr bwMode="auto">
              <a:xfrm flipV="1">
                <a:off x="1843" y="2604"/>
                <a:ext cx="20" cy="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1" name="Line 33"/>
              <p:cNvSpPr>
                <a:spLocks noChangeShapeType="1"/>
              </p:cNvSpPr>
              <p:nvPr/>
            </p:nvSpPr>
            <p:spPr bwMode="auto">
              <a:xfrm flipV="1">
                <a:off x="1840" y="2607"/>
                <a:ext cx="24"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2" name="Line 34"/>
              <p:cNvSpPr>
                <a:spLocks noChangeShapeType="1"/>
              </p:cNvSpPr>
              <p:nvPr/>
            </p:nvSpPr>
            <p:spPr bwMode="auto">
              <a:xfrm flipV="1">
                <a:off x="1841" y="2610"/>
                <a:ext cx="24"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3" name="Line 35"/>
              <p:cNvSpPr>
                <a:spLocks noChangeShapeType="1"/>
              </p:cNvSpPr>
              <p:nvPr/>
            </p:nvSpPr>
            <p:spPr bwMode="auto">
              <a:xfrm flipV="1">
                <a:off x="1845" y="2613"/>
                <a:ext cx="21"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4" name="Line 36"/>
              <p:cNvSpPr>
                <a:spLocks noChangeShapeType="1"/>
              </p:cNvSpPr>
              <p:nvPr/>
            </p:nvSpPr>
            <p:spPr bwMode="auto">
              <a:xfrm flipV="1">
                <a:off x="1849" y="2616"/>
                <a:ext cx="18"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5" name="Line 37"/>
              <p:cNvSpPr>
                <a:spLocks noChangeShapeType="1"/>
              </p:cNvSpPr>
              <p:nvPr/>
            </p:nvSpPr>
            <p:spPr bwMode="auto">
              <a:xfrm flipV="1">
                <a:off x="1853" y="2619"/>
                <a:ext cx="15" cy="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6" name="Line 38"/>
              <p:cNvSpPr>
                <a:spLocks noChangeShapeType="1"/>
              </p:cNvSpPr>
              <p:nvPr/>
            </p:nvSpPr>
            <p:spPr bwMode="auto">
              <a:xfrm flipV="1">
                <a:off x="1857" y="2621"/>
                <a:ext cx="12" cy="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7" name="Line 39"/>
              <p:cNvSpPr>
                <a:spLocks noChangeShapeType="1"/>
              </p:cNvSpPr>
              <p:nvPr/>
            </p:nvSpPr>
            <p:spPr bwMode="auto">
              <a:xfrm flipV="1">
                <a:off x="1860" y="2624"/>
                <a:ext cx="10"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8" name="Line 40"/>
              <p:cNvSpPr>
                <a:spLocks noChangeShapeType="1"/>
              </p:cNvSpPr>
              <p:nvPr/>
            </p:nvSpPr>
            <p:spPr bwMode="auto">
              <a:xfrm flipV="1">
                <a:off x="1864" y="2627"/>
                <a:ext cx="7"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09" name="Line 41"/>
              <p:cNvSpPr>
                <a:spLocks noChangeShapeType="1"/>
              </p:cNvSpPr>
              <p:nvPr/>
            </p:nvSpPr>
            <p:spPr bwMode="auto">
              <a:xfrm flipV="1">
                <a:off x="1868" y="2630"/>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0" name="Line 42"/>
              <p:cNvSpPr>
                <a:spLocks noChangeShapeType="1"/>
              </p:cNvSpPr>
              <p:nvPr/>
            </p:nvSpPr>
            <p:spPr bwMode="auto">
              <a:xfrm flipV="1">
                <a:off x="1872" y="2633"/>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1" name="Line 43"/>
              <p:cNvSpPr>
                <a:spLocks noChangeShapeType="1"/>
              </p:cNvSpPr>
              <p:nvPr/>
            </p:nvSpPr>
            <p:spPr bwMode="auto">
              <a:xfrm flipV="1">
                <a:off x="957" y="2634"/>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2" name="Line 44"/>
              <p:cNvSpPr>
                <a:spLocks noChangeShapeType="1"/>
              </p:cNvSpPr>
              <p:nvPr/>
            </p:nvSpPr>
            <p:spPr bwMode="auto">
              <a:xfrm flipV="1">
                <a:off x="956" y="2590"/>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3" name="Line 45"/>
              <p:cNvSpPr>
                <a:spLocks noChangeShapeType="1"/>
              </p:cNvSpPr>
              <p:nvPr/>
            </p:nvSpPr>
            <p:spPr bwMode="auto">
              <a:xfrm flipV="1">
                <a:off x="954" y="2593"/>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4" name="Line 46"/>
              <p:cNvSpPr>
                <a:spLocks noChangeShapeType="1"/>
              </p:cNvSpPr>
              <p:nvPr/>
            </p:nvSpPr>
            <p:spPr bwMode="auto">
              <a:xfrm flipV="1">
                <a:off x="951" y="2596"/>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5" name="Line 47"/>
              <p:cNvSpPr>
                <a:spLocks noChangeShapeType="1"/>
              </p:cNvSpPr>
              <p:nvPr/>
            </p:nvSpPr>
            <p:spPr bwMode="auto">
              <a:xfrm flipV="1">
                <a:off x="948" y="2599"/>
                <a:ext cx="12" cy="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6" name="Line 48"/>
              <p:cNvSpPr>
                <a:spLocks noChangeShapeType="1"/>
              </p:cNvSpPr>
              <p:nvPr/>
            </p:nvSpPr>
            <p:spPr bwMode="auto">
              <a:xfrm flipV="1">
                <a:off x="945" y="2602"/>
                <a:ext cx="16"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7" name="Line 49"/>
              <p:cNvSpPr>
                <a:spLocks noChangeShapeType="1"/>
              </p:cNvSpPr>
              <p:nvPr/>
            </p:nvSpPr>
            <p:spPr bwMode="auto">
              <a:xfrm flipV="1">
                <a:off x="942" y="2604"/>
                <a:ext cx="20" cy="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8" name="Line 50"/>
              <p:cNvSpPr>
                <a:spLocks noChangeShapeType="1"/>
              </p:cNvSpPr>
              <p:nvPr/>
            </p:nvSpPr>
            <p:spPr bwMode="auto">
              <a:xfrm flipV="1">
                <a:off x="939" y="2607"/>
                <a:ext cx="24"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19" name="Line 51"/>
              <p:cNvSpPr>
                <a:spLocks noChangeShapeType="1"/>
              </p:cNvSpPr>
              <p:nvPr/>
            </p:nvSpPr>
            <p:spPr bwMode="auto">
              <a:xfrm flipV="1">
                <a:off x="940" y="2610"/>
                <a:ext cx="24"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0" name="Line 52"/>
              <p:cNvSpPr>
                <a:spLocks noChangeShapeType="1"/>
              </p:cNvSpPr>
              <p:nvPr/>
            </p:nvSpPr>
            <p:spPr bwMode="auto">
              <a:xfrm flipV="1">
                <a:off x="944" y="2613"/>
                <a:ext cx="21"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1" name="Line 53"/>
              <p:cNvSpPr>
                <a:spLocks noChangeShapeType="1"/>
              </p:cNvSpPr>
              <p:nvPr/>
            </p:nvSpPr>
            <p:spPr bwMode="auto">
              <a:xfrm flipV="1">
                <a:off x="948" y="2616"/>
                <a:ext cx="18"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2" name="Line 54"/>
              <p:cNvSpPr>
                <a:spLocks noChangeShapeType="1"/>
              </p:cNvSpPr>
              <p:nvPr/>
            </p:nvSpPr>
            <p:spPr bwMode="auto">
              <a:xfrm flipV="1">
                <a:off x="952" y="2619"/>
                <a:ext cx="16" cy="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3" name="Line 55"/>
              <p:cNvSpPr>
                <a:spLocks noChangeShapeType="1"/>
              </p:cNvSpPr>
              <p:nvPr/>
            </p:nvSpPr>
            <p:spPr bwMode="auto">
              <a:xfrm flipV="1">
                <a:off x="956" y="2621"/>
                <a:ext cx="13" cy="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4" name="Line 56"/>
              <p:cNvSpPr>
                <a:spLocks noChangeShapeType="1"/>
              </p:cNvSpPr>
              <p:nvPr/>
            </p:nvSpPr>
            <p:spPr bwMode="auto">
              <a:xfrm flipV="1">
                <a:off x="960" y="2624"/>
                <a:ext cx="10"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5" name="Line 57"/>
              <p:cNvSpPr>
                <a:spLocks noChangeShapeType="1"/>
              </p:cNvSpPr>
              <p:nvPr/>
            </p:nvSpPr>
            <p:spPr bwMode="auto">
              <a:xfrm flipV="1">
                <a:off x="964" y="2627"/>
                <a:ext cx="7"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6" name="Line 58"/>
              <p:cNvSpPr>
                <a:spLocks noChangeShapeType="1"/>
              </p:cNvSpPr>
              <p:nvPr/>
            </p:nvSpPr>
            <p:spPr bwMode="auto">
              <a:xfrm flipV="1">
                <a:off x="968" y="2630"/>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7" name="Line 59"/>
              <p:cNvSpPr>
                <a:spLocks noChangeShapeType="1"/>
              </p:cNvSpPr>
              <p:nvPr/>
            </p:nvSpPr>
            <p:spPr bwMode="auto">
              <a:xfrm flipV="1">
                <a:off x="972" y="2633"/>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8" name="Line 60"/>
              <p:cNvSpPr>
                <a:spLocks noChangeShapeType="1"/>
              </p:cNvSpPr>
              <p:nvPr/>
            </p:nvSpPr>
            <p:spPr bwMode="auto">
              <a:xfrm flipV="1">
                <a:off x="938" y="2590"/>
                <a:ext cx="19"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29" name="Line 61"/>
              <p:cNvSpPr>
                <a:spLocks noChangeShapeType="1"/>
              </p:cNvSpPr>
              <p:nvPr/>
            </p:nvSpPr>
            <p:spPr bwMode="auto">
              <a:xfrm flipH="1">
                <a:off x="938" y="2634"/>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0" name="Line 62"/>
              <p:cNvSpPr>
                <a:spLocks noChangeShapeType="1"/>
              </p:cNvSpPr>
              <p:nvPr/>
            </p:nvSpPr>
            <p:spPr bwMode="auto">
              <a:xfrm flipH="1">
                <a:off x="957" y="2634"/>
                <a:ext cx="1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1" name="Line 63"/>
              <p:cNvSpPr>
                <a:spLocks noChangeShapeType="1"/>
              </p:cNvSpPr>
              <p:nvPr/>
            </p:nvSpPr>
            <p:spPr bwMode="auto">
              <a:xfrm>
                <a:off x="957" y="2590"/>
                <a:ext cx="16"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2" name="Line 64"/>
              <p:cNvSpPr>
                <a:spLocks noChangeShapeType="1"/>
              </p:cNvSpPr>
              <p:nvPr/>
            </p:nvSpPr>
            <p:spPr bwMode="auto">
              <a:xfrm flipV="1">
                <a:off x="2401" y="2634"/>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3" name="Line 65"/>
              <p:cNvSpPr>
                <a:spLocks noChangeShapeType="1"/>
              </p:cNvSpPr>
              <p:nvPr/>
            </p:nvSpPr>
            <p:spPr bwMode="auto">
              <a:xfrm flipV="1">
                <a:off x="3302" y="2634"/>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4" name="Freeform 66"/>
              <p:cNvSpPr>
                <a:spLocks/>
              </p:cNvSpPr>
              <p:nvPr/>
            </p:nvSpPr>
            <p:spPr bwMode="auto">
              <a:xfrm>
                <a:off x="2537" y="2387"/>
                <a:ext cx="667" cy="668"/>
              </a:xfrm>
              <a:custGeom>
                <a:avLst/>
                <a:gdLst>
                  <a:gd name="T0" fmla="*/ 6675 w 6675"/>
                  <a:gd name="T1" fmla="*/ 3340 h 6679"/>
                  <a:gd name="T2" fmla="*/ 6561 w 6675"/>
                  <a:gd name="T3" fmla="*/ 2475 h 6679"/>
                  <a:gd name="T4" fmla="*/ 6228 w 6675"/>
                  <a:gd name="T5" fmla="*/ 1669 h 6679"/>
                  <a:gd name="T6" fmla="*/ 5698 w 6675"/>
                  <a:gd name="T7" fmla="*/ 978 h 6679"/>
                  <a:gd name="T8" fmla="*/ 5006 w 6675"/>
                  <a:gd name="T9" fmla="*/ 447 h 6679"/>
                  <a:gd name="T10" fmla="*/ 4201 w 6675"/>
                  <a:gd name="T11" fmla="*/ 114 h 6679"/>
                  <a:gd name="T12" fmla="*/ 3338 w 6675"/>
                  <a:gd name="T13" fmla="*/ 0 h 6679"/>
                  <a:gd name="T14" fmla="*/ 2474 w 6675"/>
                  <a:gd name="T15" fmla="*/ 114 h 6679"/>
                  <a:gd name="T16" fmla="*/ 1669 w 6675"/>
                  <a:gd name="T17" fmla="*/ 447 h 6679"/>
                  <a:gd name="T18" fmla="*/ 978 w 6675"/>
                  <a:gd name="T19" fmla="*/ 978 h 6679"/>
                  <a:gd name="T20" fmla="*/ 448 w 6675"/>
                  <a:gd name="T21" fmla="*/ 1669 h 6679"/>
                  <a:gd name="T22" fmla="*/ 115 w 6675"/>
                  <a:gd name="T23" fmla="*/ 2475 h 6679"/>
                  <a:gd name="T24" fmla="*/ 0 w 6675"/>
                  <a:gd name="T25" fmla="*/ 3340 h 6679"/>
                  <a:gd name="T26" fmla="*/ 115 w 6675"/>
                  <a:gd name="T27" fmla="*/ 4204 h 6679"/>
                  <a:gd name="T28" fmla="*/ 448 w 6675"/>
                  <a:gd name="T29" fmla="*/ 5010 h 6679"/>
                  <a:gd name="T30" fmla="*/ 978 w 6675"/>
                  <a:gd name="T31" fmla="*/ 5701 h 6679"/>
                  <a:gd name="T32" fmla="*/ 1669 w 6675"/>
                  <a:gd name="T33" fmla="*/ 6232 h 6679"/>
                  <a:gd name="T34" fmla="*/ 2474 w 6675"/>
                  <a:gd name="T35" fmla="*/ 6566 h 6679"/>
                  <a:gd name="T36" fmla="*/ 3338 w 6675"/>
                  <a:gd name="T37" fmla="*/ 6679 h 6679"/>
                  <a:gd name="T38" fmla="*/ 4201 w 6675"/>
                  <a:gd name="T39" fmla="*/ 6566 h 6679"/>
                  <a:gd name="T40" fmla="*/ 5006 w 6675"/>
                  <a:gd name="T41" fmla="*/ 6232 h 6679"/>
                  <a:gd name="T42" fmla="*/ 5698 w 6675"/>
                  <a:gd name="T43" fmla="*/ 5701 h 6679"/>
                  <a:gd name="T44" fmla="*/ 6228 w 6675"/>
                  <a:gd name="T45" fmla="*/ 5010 h 6679"/>
                  <a:gd name="T46" fmla="*/ 6561 w 6675"/>
                  <a:gd name="T47" fmla="*/ 4204 h 6679"/>
                  <a:gd name="T48" fmla="*/ 6675 w 6675"/>
                  <a:gd name="T49" fmla="*/ 3340 h 6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75" h="6679">
                    <a:moveTo>
                      <a:pt x="6675" y="3340"/>
                    </a:moveTo>
                    <a:lnTo>
                      <a:pt x="6561" y="2475"/>
                    </a:lnTo>
                    <a:lnTo>
                      <a:pt x="6228" y="1669"/>
                    </a:lnTo>
                    <a:lnTo>
                      <a:pt x="5698" y="978"/>
                    </a:lnTo>
                    <a:lnTo>
                      <a:pt x="5006" y="447"/>
                    </a:lnTo>
                    <a:lnTo>
                      <a:pt x="4201" y="114"/>
                    </a:lnTo>
                    <a:lnTo>
                      <a:pt x="3338" y="0"/>
                    </a:lnTo>
                    <a:lnTo>
                      <a:pt x="2474" y="114"/>
                    </a:lnTo>
                    <a:lnTo>
                      <a:pt x="1669" y="447"/>
                    </a:lnTo>
                    <a:lnTo>
                      <a:pt x="978" y="978"/>
                    </a:lnTo>
                    <a:lnTo>
                      <a:pt x="448" y="1669"/>
                    </a:lnTo>
                    <a:lnTo>
                      <a:pt x="115" y="2475"/>
                    </a:lnTo>
                    <a:lnTo>
                      <a:pt x="0" y="3340"/>
                    </a:lnTo>
                    <a:lnTo>
                      <a:pt x="115" y="4204"/>
                    </a:lnTo>
                    <a:lnTo>
                      <a:pt x="448" y="5010"/>
                    </a:lnTo>
                    <a:lnTo>
                      <a:pt x="978" y="5701"/>
                    </a:lnTo>
                    <a:lnTo>
                      <a:pt x="1669" y="6232"/>
                    </a:lnTo>
                    <a:lnTo>
                      <a:pt x="2474" y="6566"/>
                    </a:lnTo>
                    <a:lnTo>
                      <a:pt x="3338" y="6679"/>
                    </a:lnTo>
                    <a:lnTo>
                      <a:pt x="4201" y="6566"/>
                    </a:lnTo>
                    <a:lnTo>
                      <a:pt x="5006" y="6232"/>
                    </a:lnTo>
                    <a:lnTo>
                      <a:pt x="5698" y="5701"/>
                    </a:lnTo>
                    <a:lnTo>
                      <a:pt x="6228" y="5010"/>
                    </a:lnTo>
                    <a:lnTo>
                      <a:pt x="6561" y="4204"/>
                    </a:lnTo>
                    <a:lnTo>
                      <a:pt x="6675" y="33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235" name="Freeform 67"/>
              <p:cNvSpPr>
                <a:spLocks/>
              </p:cNvSpPr>
              <p:nvPr/>
            </p:nvSpPr>
            <p:spPr bwMode="auto">
              <a:xfrm>
                <a:off x="2714" y="2565"/>
                <a:ext cx="313" cy="313"/>
              </a:xfrm>
              <a:custGeom>
                <a:avLst/>
                <a:gdLst>
                  <a:gd name="T0" fmla="*/ 3134 w 3134"/>
                  <a:gd name="T1" fmla="*/ 1568 h 3136"/>
                  <a:gd name="T2" fmla="*/ 3014 w 3134"/>
                  <a:gd name="T3" fmla="*/ 967 h 3136"/>
                  <a:gd name="T4" fmla="*/ 2675 w 3134"/>
                  <a:gd name="T5" fmla="*/ 459 h 3136"/>
                  <a:gd name="T6" fmla="*/ 2167 w 3134"/>
                  <a:gd name="T7" fmla="*/ 119 h 3136"/>
                  <a:gd name="T8" fmla="*/ 1567 w 3134"/>
                  <a:gd name="T9" fmla="*/ 0 h 3136"/>
                  <a:gd name="T10" fmla="*/ 967 w 3134"/>
                  <a:gd name="T11" fmla="*/ 119 h 3136"/>
                  <a:gd name="T12" fmla="*/ 459 w 3134"/>
                  <a:gd name="T13" fmla="*/ 459 h 3136"/>
                  <a:gd name="T14" fmla="*/ 119 w 3134"/>
                  <a:gd name="T15" fmla="*/ 967 h 3136"/>
                  <a:gd name="T16" fmla="*/ 0 w 3134"/>
                  <a:gd name="T17" fmla="*/ 1568 h 3136"/>
                  <a:gd name="T18" fmla="*/ 119 w 3134"/>
                  <a:gd name="T19" fmla="*/ 2168 h 3136"/>
                  <a:gd name="T20" fmla="*/ 459 w 3134"/>
                  <a:gd name="T21" fmla="*/ 2676 h 3136"/>
                  <a:gd name="T22" fmla="*/ 967 w 3134"/>
                  <a:gd name="T23" fmla="*/ 3017 h 3136"/>
                  <a:gd name="T24" fmla="*/ 1567 w 3134"/>
                  <a:gd name="T25" fmla="*/ 3136 h 3136"/>
                  <a:gd name="T26" fmla="*/ 2167 w 3134"/>
                  <a:gd name="T27" fmla="*/ 3017 h 3136"/>
                  <a:gd name="T28" fmla="*/ 2675 w 3134"/>
                  <a:gd name="T29" fmla="*/ 2676 h 3136"/>
                  <a:gd name="T30" fmla="*/ 3014 w 3134"/>
                  <a:gd name="T31" fmla="*/ 2168 h 3136"/>
                  <a:gd name="T32" fmla="*/ 3134 w 3134"/>
                  <a:gd name="T33" fmla="*/ 156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34" h="3136">
                    <a:moveTo>
                      <a:pt x="3134" y="1568"/>
                    </a:moveTo>
                    <a:lnTo>
                      <a:pt x="3014" y="967"/>
                    </a:lnTo>
                    <a:lnTo>
                      <a:pt x="2675" y="459"/>
                    </a:lnTo>
                    <a:lnTo>
                      <a:pt x="2167" y="119"/>
                    </a:lnTo>
                    <a:lnTo>
                      <a:pt x="1567" y="0"/>
                    </a:lnTo>
                    <a:lnTo>
                      <a:pt x="967" y="119"/>
                    </a:lnTo>
                    <a:lnTo>
                      <a:pt x="459" y="459"/>
                    </a:lnTo>
                    <a:lnTo>
                      <a:pt x="119" y="967"/>
                    </a:lnTo>
                    <a:lnTo>
                      <a:pt x="0" y="1568"/>
                    </a:lnTo>
                    <a:lnTo>
                      <a:pt x="119" y="2168"/>
                    </a:lnTo>
                    <a:lnTo>
                      <a:pt x="459" y="2676"/>
                    </a:lnTo>
                    <a:lnTo>
                      <a:pt x="967" y="3017"/>
                    </a:lnTo>
                    <a:lnTo>
                      <a:pt x="1567" y="3136"/>
                    </a:lnTo>
                    <a:lnTo>
                      <a:pt x="2167" y="3017"/>
                    </a:lnTo>
                    <a:lnTo>
                      <a:pt x="2675" y="2676"/>
                    </a:lnTo>
                    <a:lnTo>
                      <a:pt x="3014" y="2168"/>
                    </a:lnTo>
                    <a:lnTo>
                      <a:pt x="3134" y="156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236" name="Line 68"/>
              <p:cNvSpPr>
                <a:spLocks noChangeShapeType="1"/>
              </p:cNvSpPr>
              <p:nvPr/>
            </p:nvSpPr>
            <p:spPr bwMode="auto">
              <a:xfrm>
                <a:off x="2401" y="2590"/>
                <a:ext cx="17"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7" name="Line 69"/>
              <p:cNvSpPr>
                <a:spLocks noChangeShapeType="1"/>
              </p:cNvSpPr>
              <p:nvPr/>
            </p:nvSpPr>
            <p:spPr bwMode="auto">
              <a:xfrm flipH="1">
                <a:off x="2401" y="2634"/>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8" name="Line 70"/>
              <p:cNvSpPr>
                <a:spLocks noChangeShapeType="1"/>
              </p:cNvSpPr>
              <p:nvPr/>
            </p:nvSpPr>
            <p:spPr bwMode="auto">
              <a:xfrm flipH="1">
                <a:off x="2383" y="2634"/>
                <a:ext cx="1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39" name="Line 71"/>
              <p:cNvSpPr>
                <a:spLocks noChangeShapeType="1"/>
              </p:cNvSpPr>
              <p:nvPr/>
            </p:nvSpPr>
            <p:spPr bwMode="auto">
              <a:xfrm flipV="1">
                <a:off x="2383" y="2590"/>
                <a:ext cx="18"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0" name="Line 72"/>
              <p:cNvSpPr>
                <a:spLocks noChangeShapeType="1"/>
              </p:cNvSpPr>
              <p:nvPr/>
            </p:nvSpPr>
            <p:spPr bwMode="auto">
              <a:xfrm flipV="1">
                <a:off x="2401" y="2590"/>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1" name="Line 73"/>
              <p:cNvSpPr>
                <a:spLocks noChangeShapeType="1"/>
              </p:cNvSpPr>
              <p:nvPr/>
            </p:nvSpPr>
            <p:spPr bwMode="auto">
              <a:xfrm flipV="1">
                <a:off x="2398" y="2593"/>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2" name="Line 74"/>
              <p:cNvSpPr>
                <a:spLocks noChangeShapeType="1"/>
              </p:cNvSpPr>
              <p:nvPr/>
            </p:nvSpPr>
            <p:spPr bwMode="auto">
              <a:xfrm flipV="1">
                <a:off x="2395" y="2596"/>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3" name="Line 75"/>
              <p:cNvSpPr>
                <a:spLocks noChangeShapeType="1"/>
              </p:cNvSpPr>
              <p:nvPr/>
            </p:nvSpPr>
            <p:spPr bwMode="auto">
              <a:xfrm flipV="1">
                <a:off x="2393" y="2599"/>
                <a:ext cx="12" cy="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4" name="Line 76"/>
              <p:cNvSpPr>
                <a:spLocks noChangeShapeType="1"/>
              </p:cNvSpPr>
              <p:nvPr/>
            </p:nvSpPr>
            <p:spPr bwMode="auto">
              <a:xfrm flipV="1">
                <a:off x="2390" y="2602"/>
                <a:ext cx="16"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5" name="Line 77"/>
              <p:cNvSpPr>
                <a:spLocks noChangeShapeType="1"/>
              </p:cNvSpPr>
              <p:nvPr/>
            </p:nvSpPr>
            <p:spPr bwMode="auto">
              <a:xfrm flipV="1">
                <a:off x="2387" y="2604"/>
                <a:ext cx="20" cy="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6" name="Line 78"/>
              <p:cNvSpPr>
                <a:spLocks noChangeShapeType="1"/>
              </p:cNvSpPr>
              <p:nvPr/>
            </p:nvSpPr>
            <p:spPr bwMode="auto">
              <a:xfrm flipV="1">
                <a:off x="2384" y="2607"/>
                <a:ext cx="24"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7" name="Line 79"/>
              <p:cNvSpPr>
                <a:spLocks noChangeShapeType="1"/>
              </p:cNvSpPr>
              <p:nvPr/>
            </p:nvSpPr>
            <p:spPr bwMode="auto">
              <a:xfrm flipV="1">
                <a:off x="2385" y="2610"/>
                <a:ext cx="24"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8" name="Line 80"/>
              <p:cNvSpPr>
                <a:spLocks noChangeShapeType="1"/>
              </p:cNvSpPr>
              <p:nvPr/>
            </p:nvSpPr>
            <p:spPr bwMode="auto">
              <a:xfrm flipV="1">
                <a:off x="2389" y="2613"/>
                <a:ext cx="21"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49" name="Line 81"/>
              <p:cNvSpPr>
                <a:spLocks noChangeShapeType="1"/>
              </p:cNvSpPr>
              <p:nvPr/>
            </p:nvSpPr>
            <p:spPr bwMode="auto">
              <a:xfrm flipV="1">
                <a:off x="2393" y="2616"/>
                <a:ext cx="18"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0" name="Line 82"/>
              <p:cNvSpPr>
                <a:spLocks noChangeShapeType="1"/>
              </p:cNvSpPr>
              <p:nvPr/>
            </p:nvSpPr>
            <p:spPr bwMode="auto">
              <a:xfrm flipV="1">
                <a:off x="2397" y="2619"/>
                <a:ext cx="15" cy="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1" name="Line 83"/>
              <p:cNvSpPr>
                <a:spLocks noChangeShapeType="1"/>
              </p:cNvSpPr>
              <p:nvPr/>
            </p:nvSpPr>
            <p:spPr bwMode="auto">
              <a:xfrm flipV="1">
                <a:off x="2401" y="2621"/>
                <a:ext cx="12" cy="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2" name="Line 84"/>
              <p:cNvSpPr>
                <a:spLocks noChangeShapeType="1"/>
              </p:cNvSpPr>
              <p:nvPr/>
            </p:nvSpPr>
            <p:spPr bwMode="auto">
              <a:xfrm flipV="1">
                <a:off x="2405" y="2624"/>
                <a:ext cx="9"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3" name="Line 85"/>
              <p:cNvSpPr>
                <a:spLocks noChangeShapeType="1"/>
              </p:cNvSpPr>
              <p:nvPr/>
            </p:nvSpPr>
            <p:spPr bwMode="auto">
              <a:xfrm flipV="1">
                <a:off x="2408" y="2627"/>
                <a:ext cx="7"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4" name="Line 86"/>
              <p:cNvSpPr>
                <a:spLocks noChangeShapeType="1"/>
              </p:cNvSpPr>
              <p:nvPr/>
            </p:nvSpPr>
            <p:spPr bwMode="auto">
              <a:xfrm flipV="1">
                <a:off x="2412" y="2630"/>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5" name="Line 87"/>
              <p:cNvSpPr>
                <a:spLocks noChangeShapeType="1"/>
              </p:cNvSpPr>
              <p:nvPr/>
            </p:nvSpPr>
            <p:spPr bwMode="auto">
              <a:xfrm flipV="1">
                <a:off x="2416" y="2633"/>
                <a:ext cx="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6" name="Line 88"/>
              <p:cNvSpPr>
                <a:spLocks noChangeShapeType="1"/>
              </p:cNvSpPr>
              <p:nvPr/>
            </p:nvSpPr>
            <p:spPr bwMode="auto">
              <a:xfrm flipV="1">
                <a:off x="3302" y="2590"/>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7" name="Line 89"/>
              <p:cNvSpPr>
                <a:spLocks noChangeShapeType="1"/>
              </p:cNvSpPr>
              <p:nvPr/>
            </p:nvSpPr>
            <p:spPr bwMode="auto">
              <a:xfrm flipV="1">
                <a:off x="3299" y="2593"/>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8" name="Line 90"/>
              <p:cNvSpPr>
                <a:spLocks noChangeShapeType="1"/>
              </p:cNvSpPr>
              <p:nvPr/>
            </p:nvSpPr>
            <p:spPr bwMode="auto">
              <a:xfrm flipV="1">
                <a:off x="3296" y="2596"/>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59" name="Line 91"/>
              <p:cNvSpPr>
                <a:spLocks noChangeShapeType="1"/>
              </p:cNvSpPr>
              <p:nvPr/>
            </p:nvSpPr>
            <p:spPr bwMode="auto">
              <a:xfrm flipV="1">
                <a:off x="3293" y="2599"/>
                <a:ext cx="12" cy="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0" name="Line 92"/>
              <p:cNvSpPr>
                <a:spLocks noChangeShapeType="1"/>
              </p:cNvSpPr>
              <p:nvPr/>
            </p:nvSpPr>
            <p:spPr bwMode="auto">
              <a:xfrm flipV="1">
                <a:off x="3290" y="2602"/>
                <a:ext cx="16"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1" name="Line 93"/>
              <p:cNvSpPr>
                <a:spLocks noChangeShapeType="1"/>
              </p:cNvSpPr>
              <p:nvPr/>
            </p:nvSpPr>
            <p:spPr bwMode="auto">
              <a:xfrm flipV="1">
                <a:off x="3287" y="2604"/>
                <a:ext cx="20" cy="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2" name="Line 94"/>
              <p:cNvSpPr>
                <a:spLocks noChangeShapeType="1"/>
              </p:cNvSpPr>
              <p:nvPr/>
            </p:nvSpPr>
            <p:spPr bwMode="auto">
              <a:xfrm flipV="1">
                <a:off x="3285" y="2607"/>
                <a:ext cx="23"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3" name="Line 95"/>
              <p:cNvSpPr>
                <a:spLocks noChangeShapeType="1"/>
              </p:cNvSpPr>
              <p:nvPr/>
            </p:nvSpPr>
            <p:spPr bwMode="auto">
              <a:xfrm flipV="1">
                <a:off x="3286" y="2610"/>
                <a:ext cx="23"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4" name="Line 96"/>
              <p:cNvSpPr>
                <a:spLocks noChangeShapeType="1"/>
              </p:cNvSpPr>
              <p:nvPr/>
            </p:nvSpPr>
            <p:spPr bwMode="auto">
              <a:xfrm flipV="1">
                <a:off x="3290" y="2613"/>
                <a:ext cx="21"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5" name="Line 97"/>
              <p:cNvSpPr>
                <a:spLocks noChangeShapeType="1"/>
              </p:cNvSpPr>
              <p:nvPr/>
            </p:nvSpPr>
            <p:spPr bwMode="auto">
              <a:xfrm flipV="1">
                <a:off x="3293" y="2616"/>
                <a:ext cx="19"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6" name="Line 98"/>
              <p:cNvSpPr>
                <a:spLocks noChangeShapeType="1"/>
              </p:cNvSpPr>
              <p:nvPr/>
            </p:nvSpPr>
            <p:spPr bwMode="auto">
              <a:xfrm flipV="1">
                <a:off x="3297" y="2619"/>
                <a:ext cx="16" cy="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7" name="Line 99"/>
              <p:cNvSpPr>
                <a:spLocks noChangeShapeType="1"/>
              </p:cNvSpPr>
              <p:nvPr/>
            </p:nvSpPr>
            <p:spPr bwMode="auto">
              <a:xfrm flipV="1">
                <a:off x="3301" y="2621"/>
                <a:ext cx="13" cy="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8" name="Line 100"/>
              <p:cNvSpPr>
                <a:spLocks noChangeShapeType="1"/>
              </p:cNvSpPr>
              <p:nvPr/>
            </p:nvSpPr>
            <p:spPr bwMode="auto">
              <a:xfrm flipV="1">
                <a:off x="3305" y="2624"/>
                <a:ext cx="10"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69" name="Line 101"/>
              <p:cNvSpPr>
                <a:spLocks noChangeShapeType="1"/>
              </p:cNvSpPr>
              <p:nvPr/>
            </p:nvSpPr>
            <p:spPr bwMode="auto">
              <a:xfrm flipV="1">
                <a:off x="3309" y="2627"/>
                <a:ext cx="7"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0" name="Line 102"/>
              <p:cNvSpPr>
                <a:spLocks noChangeShapeType="1"/>
              </p:cNvSpPr>
              <p:nvPr/>
            </p:nvSpPr>
            <p:spPr bwMode="auto">
              <a:xfrm flipV="1">
                <a:off x="3313" y="2630"/>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1" name="Line 103"/>
              <p:cNvSpPr>
                <a:spLocks noChangeShapeType="1"/>
              </p:cNvSpPr>
              <p:nvPr/>
            </p:nvSpPr>
            <p:spPr bwMode="auto">
              <a:xfrm flipV="1">
                <a:off x="3317" y="2633"/>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2" name="Line 104"/>
              <p:cNvSpPr>
                <a:spLocks noChangeShapeType="1"/>
              </p:cNvSpPr>
              <p:nvPr/>
            </p:nvSpPr>
            <p:spPr bwMode="auto">
              <a:xfrm flipV="1">
                <a:off x="3283" y="2590"/>
                <a:ext cx="19"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3" name="Line 105"/>
              <p:cNvSpPr>
                <a:spLocks noChangeShapeType="1"/>
              </p:cNvSpPr>
              <p:nvPr/>
            </p:nvSpPr>
            <p:spPr bwMode="auto">
              <a:xfrm flipH="1">
                <a:off x="3283" y="2634"/>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4" name="Line 106"/>
              <p:cNvSpPr>
                <a:spLocks noChangeShapeType="1"/>
              </p:cNvSpPr>
              <p:nvPr/>
            </p:nvSpPr>
            <p:spPr bwMode="auto">
              <a:xfrm flipH="1">
                <a:off x="3302" y="2634"/>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5" name="Line 107"/>
              <p:cNvSpPr>
                <a:spLocks noChangeShapeType="1"/>
              </p:cNvSpPr>
              <p:nvPr/>
            </p:nvSpPr>
            <p:spPr bwMode="auto">
              <a:xfrm>
                <a:off x="3302" y="2590"/>
                <a:ext cx="17"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6" name="Line 108"/>
              <p:cNvSpPr>
                <a:spLocks noChangeShapeType="1"/>
              </p:cNvSpPr>
              <p:nvPr/>
            </p:nvSpPr>
            <p:spPr bwMode="auto">
              <a:xfrm>
                <a:off x="3027" y="3272"/>
                <a:ext cx="177"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7" name="Line 109"/>
              <p:cNvSpPr>
                <a:spLocks noChangeShapeType="1"/>
              </p:cNvSpPr>
              <p:nvPr/>
            </p:nvSpPr>
            <p:spPr bwMode="auto">
              <a:xfrm>
                <a:off x="3204" y="3678"/>
                <a:ext cx="1"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8" name="Line 110"/>
              <p:cNvSpPr>
                <a:spLocks noChangeShapeType="1"/>
              </p:cNvSpPr>
              <p:nvPr/>
            </p:nvSpPr>
            <p:spPr bwMode="auto">
              <a:xfrm>
                <a:off x="2537" y="3797"/>
                <a:ext cx="66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79" name="Line 111"/>
              <p:cNvSpPr>
                <a:spLocks noChangeShapeType="1"/>
              </p:cNvSpPr>
              <p:nvPr/>
            </p:nvSpPr>
            <p:spPr bwMode="auto">
              <a:xfrm>
                <a:off x="2537" y="3678"/>
                <a:ext cx="1"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0" name="Line 112"/>
              <p:cNvSpPr>
                <a:spLocks noChangeShapeType="1"/>
              </p:cNvSpPr>
              <p:nvPr/>
            </p:nvSpPr>
            <p:spPr bwMode="auto">
              <a:xfrm flipV="1">
                <a:off x="2537" y="3272"/>
                <a:ext cx="177"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1" name="Line 113"/>
              <p:cNvSpPr>
                <a:spLocks noChangeShapeType="1"/>
              </p:cNvSpPr>
              <p:nvPr/>
            </p:nvSpPr>
            <p:spPr bwMode="auto">
              <a:xfrm>
                <a:off x="2714" y="3272"/>
                <a:ext cx="31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2" name="Line 114"/>
              <p:cNvSpPr>
                <a:spLocks noChangeShapeType="1"/>
              </p:cNvSpPr>
              <p:nvPr/>
            </p:nvSpPr>
            <p:spPr bwMode="auto">
              <a:xfrm>
                <a:off x="957" y="2722"/>
                <a:ext cx="35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3" name="Line 115"/>
              <p:cNvSpPr>
                <a:spLocks noChangeShapeType="1"/>
              </p:cNvSpPr>
              <p:nvPr/>
            </p:nvSpPr>
            <p:spPr bwMode="auto">
              <a:xfrm>
                <a:off x="1374" y="2722"/>
                <a:ext cx="6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4" name="Line 116"/>
              <p:cNvSpPr>
                <a:spLocks noChangeShapeType="1"/>
              </p:cNvSpPr>
              <p:nvPr/>
            </p:nvSpPr>
            <p:spPr bwMode="auto">
              <a:xfrm>
                <a:off x="1506" y="2722"/>
                <a:ext cx="35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5" name="Line 117"/>
              <p:cNvSpPr>
                <a:spLocks noChangeShapeType="1"/>
              </p:cNvSpPr>
              <p:nvPr/>
            </p:nvSpPr>
            <p:spPr bwMode="auto">
              <a:xfrm>
                <a:off x="2401" y="2722"/>
                <a:ext cx="35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6" name="Line 118"/>
              <p:cNvSpPr>
                <a:spLocks noChangeShapeType="1"/>
              </p:cNvSpPr>
              <p:nvPr/>
            </p:nvSpPr>
            <p:spPr bwMode="auto">
              <a:xfrm>
                <a:off x="2818" y="2722"/>
                <a:ext cx="6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7" name="Line 119"/>
              <p:cNvSpPr>
                <a:spLocks noChangeShapeType="1"/>
              </p:cNvSpPr>
              <p:nvPr/>
            </p:nvSpPr>
            <p:spPr bwMode="auto">
              <a:xfrm>
                <a:off x="2951" y="2722"/>
                <a:ext cx="35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8" name="Line 120"/>
              <p:cNvSpPr>
                <a:spLocks noChangeShapeType="1"/>
              </p:cNvSpPr>
              <p:nvPr/>
            </p:nvSpPr>
            <p:spPr bwMode="auto">
              <a:xfrm flipV="1">
                <a:off x="1426" y="2821"/>
                <a:ext cx="1" cy="3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89" name="Line 121"/>
              <p:cNvSpPr>
                <a:spLocks noChangeShapeType="1"/>
              </p:cNvSpPr>
              <p:nvPr/>
            </p:nvSpPr>
            <p:spPr bwMode="auto">
              <a:xfrm flipV="1">
                <a:off x="1426" y="2688"/>
                <a:ext cx="1" cy="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0" name="Line 122"/>
              <p:cNvSpPr>
                <a:spLocks noChangeShapeType="1"/>
              </p:cNvSpPr>
              <p:nvPr/>
            </p:nvSpPr>
            <p:spPr bwMode="auto">
              <a:xfrm flipV="1">
                <a:off x="1426" y="2278"/>
                <a:ext cx="1" cy="3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1" name="Line 123"/>
              <p:cNvSpPr>
                <a:spLocks noChangeShapeType="1"/>
              </p:cNvSpPr>
              <p:nvPr/>
            </p:nvSpPr>
            <p:spPr bwMode="auto">
              <a:xfrm>
                <a:off x="1426" y="3209"/>
                <a:ext cx="1" cy="2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2" name="Line 124"/>
              <p:cNvSpPr>
                <a:spLocks noChangeShapeType="1"/>
              </p:cNvSpPr>
              <p:nvPr/>
            </p:nvSpPr>
            <p:spPr bwMode="auto">
              <a:xfrm>
                <a:off x="1426" y="3517"/>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3" name="Line 125"/>
              <p:cNvSpPr>
                <a:spLocks noChangeShapeType="1"/>
              </p:cNvSpPr>
              <p:nvPr/>
            </p:nvSpPr>
            <p:spPr bwMode="auto">
              <a:xfrm>
                <a:off x="1426" y="3649"/>
                <a:ext cx="1" cy="24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4" name="Line 126"/>
              <p:cNvSpPr>
                <a:spLocks noChangeShapeType="1"/>
              </p:cNvSpPr>
              <p:nvPr/>
            </p:nvSpPr>
            <p:spPr bwMode="auto">
              <a:xfrm flipV="1">
                <a:off x="2870" y="2821"/>
                <a:ext cx="1" cy="3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5" name="Line 127"/>
              <p:cNvSpPr>
                <a:spLocks noChangeShapeType="1"/>
              </p:cNvSpPr>
              <p:nvPr/>
            </p:nvSpPr>
            <p:spPr bwMode="auto">
              <a:xfrm flipV="1">
                <a:off x="2870" y="2688"/>
                <a:ext cx="1" cy="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6" name="Line 128"/>
              <p:cNvSpPr>
                <a:spLocks noChangeShapeType="1"/>
              </p:cNvSpPr>
              <p:nvPr/>
            </p:nvSpPr>
            <p:spPr bwMode="auto">
              <a:xfrm flipV="1">
                <a:off x="2870" y="2278"/>
                <a:ext cx="1" cy="3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7" name="Line 129"/>
              <p:cNvSpPr>
                <a:spLocks noChangeShapeType="1"/>
              </p:cNvSpPr>
              <p:nvPr/>
            </p:nvSpPr>
            <p:spPr bwMode="auto">
              <a:xfrm>
                <a:off x="2870" y="3209"/>
                <a:ext cx="1" cy="2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8" name="Line 130"/>
              <p:cNvSpPr>
                <a:spLocks noChangeShapeType="1"/>
              </p:cNvSpPr>
              <p:nvPr/>
            </p:nvSpPr>
            <p:spPr bwMode="auto">
              <a:xfrm>
                <a:off x="2870" y="3517"/>
                <a:ext cx="1"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99" name="Line 131"/>
              <p:cNvSpPr>
                <a:spLocks noChangeShapeType="1"/>
              </p:cNvSpPr>
              <p:nvPr/>
            </p:nvSpPr>
            <p:spPr bwMode="auto">
              <a:xfrm>
                <a:off x="2870" y="3649"/>
                <a:ext cx="1" cy="24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0" name="Line 132"/>
              <p:cNvSpPr>
                <a:spLocks noChangeShapeType="1"/>
              </p:cNvSpPr>
              <p:nvPr/>
            </p:nvSpPr>
            <p:spPr bwMode="auto">
              <a:xfrm flipV="1">
                <a:off x="1269" y="3272"/>
                <a:ext cx="17" cy="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1" name="Line 133"/>
              <p:cNvSpPr>
                <a:spLocks noChangeShapeType="1"/>
              </p:cNvSpPr>
              <p:nvPr/>
            </p:nvSpPr>
            <p:spPr bwMode="auto">
              <a:xfrm flipV="1">
                <a:off x="1269" y="3272"/>
                <a:ext cx="56" cy="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2" name="Line 134"/>
              <p:cNvSpPr>
                <a:spLocks noChangeShapeType="1"/>
              </p:cNvSpPr>
              <p:nvPr/>
            </p:nvSpPr>
            <p:spPr bwMode="auto">
              <a:xfrm flipV="1">
                <a:off x="1269" y="3272"/>
                <a:ext cx="95" cy="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3" name="Line 135"/>
              <p:cNvSpPr>
                <a:spLocks noChangeShapeType="1"/>
              </p:cNvSpPr>
              <p:nvPr/>
            </p:nvSpPr>
            <p:spPr bwMode="auto">
              <a:xfrm flipV="1">
                <a:off x="1269" y="3272"/>
                <a:ext cx="134" cy="13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4" name="Freeform 136"/>
              <p:cNvSpPr>
                <a:spLocks/>
              </p:cNvSpPr>
              <p:nvPr/>
            </p:nvSpPr>
            <p:spPr bwMode="auto">
              <a:xfrm>
                <a:off x="1269" y="3272"/>
                <a:ext cx="173" cy="173"/>
              </a:xfrm>
              <a:custGeom>
                <a:avLst/>
                <a:gdLst>
                  <a:gd name="T0" fmla="*/ 0 w 1730"/>
                  <a:gd name="T1" fmla="*/ 1731 h 1731"/>
                  <a:gd name="T2" fmla="*/ 1567 w 1730"/>
                  <a:gd name="T3" fmla="*/ 163 h 1731"/>
                  <a:gd name="T4" fmla="*/ 1730 w 1730"/>
                  <a:gd name="T5" fmla="*/ 0 h 1731"/>
                </a:gdLst>
                <a:ahLst/>
                <a:cxnLst>
                  <a:cxn ang="0">
                    <a:pos x="T0" y="T1"/>
                  </a:cxn>
                  <a:cxn ang="0">
                    <a:pos x="T2" y="T3"/>
                  </a:cxn>
                  <a:cxn ang="0">
                    <a:pos x="T4" y="T5"/>
                  </a:cxn>
                </a:cxnLst>
                <a:rect l="0" t="0" r="r" b="b"/>
                <a:pathLst>
                  <a:path w="1730" h="1731">
                    <a:moveTo>
                      <a:pt x="0" y="1731"/>
                    </a:moveTo>
                    <a:lnTo>
                      <a:pt x="1567" y="163"/>
                    </a:lnTo>
                    <a:lnTo>
                      <a:pt x="173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05" name="Freeform 137"/>
              <p:cNvSpPr>
                <a:spLocks/>
              </p:cNvSpPr>
              <p:nvPr/>
            </p:nvSpPr>
            <p:spPr bwMode="auto">
              <a:xfrm>
                <a:off x="1269" y="3272"/>
                <a:ext cx="212" cy="212"/>
              </a:xfrm>
              <a:custGeom>
                <a:avLst/>
                <a:gdLst>
                  <a:gd name="T0" fmla="*/ 0 w 2120"/>
                  <a:gd name="T1" fmla="*/ 2121 h 2121"/>
                  <a:gd name="T2" fmla="*/ 1567 w 2120"/>
                  <a:gd name="T3" fmla="*/ 553 h 2121"/>
                  <a:gd name="T4" fmla="*/ 2120 w 2120"/>
                  <a:gd name="T5" fmla="*/ 0 h 2121"/>
                </a:gdLst>
                <a:ahLst/>
                <a:cxnLst>
                  <a:cxn ang="0">
                    <a:pos x="T0" y="T1"/>
                  </a:cxn>
                  <a:cxn ang="0">
                    <a:pos x="T2" y="T3"/>
                  </a:cxn>
                  <a:cxn ang="0">
                    <a:pos x="T4" y="T5"/>
                  </a:cxn>
                </a:cxnLst>
                <a:rect l="0" t="0" r="r" b="b"/>
                <a:pathLst>
                  <a:path w="2120" h="2121">
                    <a:moveTo>
                      <a:pt x="0" y="2121"/>
                    </a:moveTo>
                    <a:lnTo>
                      <a:pt x="1567" y="553"/>
                    </a:lnTo>
                    <a:lnTo>
                      <a:pt x="212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06" name="Line 138"/>
              <p:cNvSpPr>
                <a:spLocks noChangeShapeType="1"/>
              </p:cNvSpPr>
              <p:nvPr/>
            </p:nvSpPr>
            <p:spPr bwMode="auto">
              <a:xfrm flipV="1">
                <a:off x="1092" y="3678"/>
                <a:ext cx="22" cy="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7" name="Freeform 139"/>
              <p:cNvSpPr>
                <a:spLocks/>
              </p:cNvSpPr>
              <p:nvPr/>
            </p:nvSpPr>
            <p:spPr bwMode="auto">
              <a:xfrm>
                <a:off x="1269" y="3272"/>
                <a:ext cx="251" cy="251"/>
              </a:xfrm>
              <a:custGeom>
                <a:avLst/>
                <a:gdLst>
                  <a:gd name="T0" fmla="*/ 2510 w 2510"/>
                  <a:gd name="T1" fmla="*/ 0 h 2512"/>
                  <a:gd name="T2" fmla="*/ 1567 w 2510"/>
                  <a:gd name="T3" fmla="*/ 944 h 2512"/>
                  <a:gd name="T4" fmla="*/ 0 w 2510"/>
                  <a:gd name="T5" fmla="*/ 2512 h 2512"/>
                </a:gdLst>
                <a:ahLst/>
                <a:cxnLst>
                  <a:cxn ang="0">
                    <a:pos x="T0" y="T1"/>
                  </a:cxn>
                  <a:cxn ang="0">
                    <a:pos x="T2" y="T3"/>
                  </a:cxn>
                  <a:cxn ang="0">
                    <a:pos x="T4" y="T5"/>
                  </a:cxn>
                </a:cxnLst>
                <a:rect l="0" t="0" r="r" b="b"/>
                <a:pathLst>
                  <a:path w="2510" h="2512">
                    <a:moveTo>
                      <a:pt x="2510" y="0"/>
                    </a:moveTo>
                    <a:lnTo>
                      <a:pt x="1567" y="944"/>
                    </a:lnTo>
                    <a:lnTo>
                      <a:pt x="0" y="251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08" name="Line 140"/>
              <p:cNvSpPr>
                <a:spLocks noChangeShapeType="1"/>
              </p:cNvSpPr>
              <p:nvPr/>
            </p:nvSpPr>
            <p:spPr bwMode="auto">
              <a:xfrm flipV="1">
                <a:off x="1092" y="3678"/>
                <a:ext cx="61" cy="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09" name="Freeform 141"/>
              <p:cNvSpPr>
                <a:spLocks/>
              </p:cNvSpPr>
              <p:nvPr/>
            </p:nvSpPr>
            <p:spPr bwMode="auto">
              <a:xfrm>
                <a:off x="1269" y="3272"/>
                <a:ext cx="290" cy="290"/>
              </a:xfrm>
              <a:custGeom>
                <a:avLst/>
                <a:gdLst>
                  <a:gd name="T0" fmla="*/ 2901 w 2901"/>
                  <a:gd name="T1" fmla="*/ 0 h 2903"/>
                  <a:gd name="T2" fmla="*/ 1567 w 2901"/>
                  <a:gd name="T3" fmla="*/ 1334 h 2903"/>
                  <a:gd name="T4" fmla="*/ 0 w 2901"/>
                  <a:gd name="T5" fmla="*/ 2903 h 2903"/>
                </a:gdLst>
                <a:ahLst/>
                <a:cxnLst>
                  <a:cxn ang="0">
                    <a:pos x="T0" y="T1"/>
                  </a:cxn>
                  <a:cxn ang="0">
                    <a:pos x="T2" y="T3"/>
                  </a:cxn>
                  <a:cxn ang="0">
                    <a:pos x="T4" y="T5"/>
                  </a:cxn>
                </a:cxnLst>
                <a:rect l="0" t="0" r="r" b="b"/>
                <a:pathLst>
                  <a:path w="2901" h="2903">
                    <a:moveTo>
                      <a:pt x="2901" y="0"/>
                    </a:moveTo>
                    <a:lnTo>
                      <a:pt x="1567" y="1334"/>
                    </a:lnTo>
                    <a:lnTo>
                      <a:pt x="0" y="290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0" name="Line 142"/>
              <p:cNvSpPr>
                <a:spLocks noChangeShapeType="1"/>
              </p:cNvSpPr>
              <p:nvPr/>
            </p:nvSpPr>
            <p:spPr bwMode="auto">
              <a:xfrm flipV="1">
                <a:off x="1092" y="3678"/>
                <a:ext cx="100" cy="1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11" name="Freeform 143"/>
              <p:cNvSpPr>
                <a:spLocks/>
              </p:cNvSpPr>
              <p:nvPr/>
            </p:nvSpPr>
            <p:spPr bwMode="auto">
              <a:xfrm>
                <a:off x="1269" y="3287"/>
                <a:ext cx="313" cy="314"/>
              </a:xfrm>
              <a:custGeom>
                <a:avLst/>
                <a:gdLst>
                  <a:gd name="T0" fmla="*/ 3134 w 3134"/>
                  <a:gd name="T1" fmla="*/ 0 h 3137"/>
                  <a:gd name="T2" fmla="*/ 1567 w 3134"/>
                  <a:gd name="T3" fmla="*/ 1569 h 3137"/>
                  <a:gd name="T4" fmla="*/ 0 w 3134"/>
                  <a:gd name="T5" fmla="*/ 3137 h 3137"/>
                </a:gdLst>
                <a:ahLst/>
                <a:cxnLst>
                  <a:cxn ang="0">
                    <a:pos x="T0" y="T1"/>
                  </a:cxn>
                  <a:cxn ang="0">
                    <a:pos x="T2" y="T3"/>
                  </a:cxn>
                  <a:cxn ang="0">
                    <a:pos x="T4" y="T5"/>
                  </a:cxn>
                </a:cxnLst>
                <a:rect l="0" t="0" r="r" b="b"/>
                <a:pathLst>
                  <a:path w="3134" h="3137">
                    <a:moveTo>
                      <a:pt x="3134" y="0"/>
                    </a:moveTo>
                    <a:lnTo>
                      <a:pt x="1567" y="1569"/>
                    </a:lnTo>
                    <a:lnTo>
                      <a:pt x="0" y="313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2" name="Line 144"/>
              <p:cNvSpPr>
                <a:spLocks noChangeShapeType="1"/>
              </p:cNvSpPr>
              <p:nvPr/>
            </p:nvSpPr>
            <p:spPr bwMode="auto">
              <a:xfrm flipV="1">
                <a:off x="1112" y="3678"/>
                <a:ext cx="119"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13" name="Freeform 145"/>
              <p:cNvSpPr>
                <a:spLocks/>
              </p:cNvSpPr>
              <p:nvPr/>
            </p:nvSpPr>
            <p:spPr bwMode="auto">
              <a:xfrm>
                <a:off x="1269" y="3326"/>
                <a:ext cx="313" cy="314"/>
              </a:xfrm>
              <a:custGeom>
                <a:avLst/>
                <a:gdLst>
                  <a:gd name="T0" fmla="*/ 3134 w 3134"/>
                  <a:gd name="T1" fmla="*/ 0 h 3136"/>
                  <a:gd name="T2" fmla="*/ 1567 w 3134"/>
                  <a:gd name="T3" fmla="*/ 1568 h 3136"/>
                  <a:gd name="T4" fmla="*/ 0 w 3134"/>
                  <a:gd name="T5" fmla="*/ 3136 h 3136"/>
                </a:gdLst>
                <a:ahLst/>
                <a:cxnLst>
                  <a:cxn ang="0">
                    <a:pos x="T0" y="T1"/>
                  </a:cxn>
                  <a:cxn ang="0">
                    <a:pos x="T2" y="T3"/>
                  </a:cxn>
                  <a:cxn ang="0">
                    <a:pos x="T4" y="T5"/>
                  </a:cxn>
                </a:cxnLst>
                <a:rect l="0" t="0" r="r" b="b"/>
                <a:pathLst>
                  <a:path w="3134" h="3136">
                    <a:moveTo>
                      <a:pt x="3134" y="0"/>
                    </a:moveTo>
                    <a:lnTo>
                      <a:pt x="1567" y="1568"/>
                    </a:lnTo>
                    <a:lnTo>
                      <a:pt x="0" y="313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4" name="Freeform 146"/>
              <p:cNvSpPr>
                <a:spLocks/>
              </p:cNvSpPr>
              <p:nvPr/>
            </p:nvSpPr>
            <p:spPr bwMode="auto">
              <a:xfrm>
                <a:off x="1151" y="3365"/>
                <a:ext cx="431" cy="432"/>
              </a:xfrm>
              <a:custGeom>
                <a:avLst/>
                <a:gdLst>
                  <a:gd name="T0" fmla="*/ 0 w 4309"/>
                  <a:gd name="T1" fmla="*/ 4313 h 4313"/>
                  <a:gd name="T2" fmla="*/ 2742 w 4309"/>
                  <a:gd name="T3" fmla="*/ 1568 h 4313"/>
                  <a:gd name="T4" fmla="*/ 4309 w 4309"/>
                  <a:gd name="T5" fmla="*/ 0 h 4313"/>
                </a:gdLst>
                <a:ahLst/>
                <a:cxnLst>
                  <a:cxn ang="0">
                    <a:pos x="T0" y="T1"/>
                  </a:cxn>
                  <a:cxn ang="0">
                    <a:pos x="T2" y="T3"/>
                  </a:cxn>
                  <a:cxn ang="0">
                    <a:pos x="T4" y="T5"/>
                  </a:cxn>
                </a:cxnLst>
                <a:rect l="0" t="0" r="r" b="b"/>
                <a:pathLst>
                  <a:path w="4309" h="4313">
                    <a:moveTo>
                      <a:pt x="0" y="4313"/>
                    </a:moveTo>
                    <a:lnTo>
                      <a:pt x="2742" y="1568"/>
                    </a:lnTo>
                    <a:lnTo>
                      <a:pt x="430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5" name="Freeform 147"/>
              <p:cNvSpPr>
                <a:spLocks/>
              </p:cNvSpPr>
              <p:nvPr/>
            </p:nvSpPr>
            <p:spPr bwMode="auto">
              <a:xfrm>
                <a:off x="1190" y="3404"/>
                <a:ext cx="392" cy="393"/>
              </a:xfrm>
              <a:custGeom>
                <a:avLst/>
                <a:gdLst>
                  <a:gd name="T0" fmla="*/ 0 w 3919"/>
                  <a:gd name="T1" fmla="*/ 3923 h 3923"/>
                  <a:gd name="T2" fmla="*/ 2352 w 3919"/>
                  <a:gd name="T3" fmla="*/ 1568 h 3923"/>
                  <a:gd name="T4" fmla="*/ 3919 w 3919"/>
                  <a:gd name="T5" fmla="*/ 0 h 3923"/>
                </a:gdLst>
                <a:ahLst/>
                <a:cxnLst>
                  <a:cxn ang="0">
                    <a:pos x="T0" y="T1"/>
                  </a:cxn>
                  <a:cxn ang="0">
                    <a:pos x="T2" y="T3"/>
                  </a:cxn>
                  <a:cxn ang="0">
                    <a:pos x="T4" y="T5"/>
                  </a:cxn>
                </a:cxnLst>
                <a:rect l="0" t="0" r="r" b="b"/>
                <a:pathLst>
                  <a:path w="3919" h="3923">
                    <a:moveTo>
                      <a:pt x="0" y="3923"/>
                    </a:moveTo>
                    <a:lnTo>
                      <a:pt x="2352" y="1568"/>
                    </a:lnTo>
                    <a:lnTo>
                      <a:pt x="391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6" name="Freeform 148"/>
              <p:cNvSpPr>
                <a:spLocks/>
              </p:cNvSpPr>
              <p:nvPr/>
            </p:nvSpPr>
            <p:spPr bwMode="auto">
              <a:xfrm>
                <a:off x="1229" y="3444"/>
                <a:ext cx="353" cy="353"/>
              </a:xfrm>
              <a:custGeom>
                <a:avLst/>
                <a:gdLst>
                  <a:gd name="T0" fmla="*/ 0 w 3528"/>
                  <a:gd name="T1" fmla="*/ 3532 h 3532"/>
                  <a:gd name="T2" fmla="*/ 1961 w 3528"/>
                  <a:gd name="T3" fmla="*/ 1569 h 3532"/>
                  <a:gd name="T4" fmla="*/ 3528 w 3528"/>
                  <a:gd name="T5" fmla="*/ 0 h 3532"/>
                </a:gdLst>
                <a:ahLst/>
                <a:cxnLst>
                  <a:cxn ang="0">
                    <a:pos x="T0" y="T1"/>
                  </a:cxn>
                  <a:cxn ang="0">
                    <a:pos x="T2" y="T3"/>
                  </a:cxn>
                  <a:cxn ang="0">
                    <a:pos x="T4" y="T5"/>
                  </a:cxn>
                </a:cxnLst>
                <a:rect l="0" t="0" r="r" b="b"/>
                <a:pathLst>
                  <a:path w="3528" h="3532">
                    <a:moveTo>
                      <a:pt x="0" y="3532"/>
                    </a:moveTo>
                    <a:lnTo>
                      <a:pt x="1961" y="1569"/>
                    </a:lnTo>
                    <a:lnTo>
                      <a:pt x="352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7" name="Freeform 149"/>
              <p:cNvSpPr>
                <a:spLocks/>
              </p:cNvSpPr>
              <p:nvPr/>
            </p:nvSpPr>
            <p:spPr bwMode="auto">
              <a:xfrm>
                <a:off x="1268" y="3483"/>
                <a:ext cx="314" cy="314"/>
              </a:xfrm>
              <a:custGeom>
                <a:avLst/>
                <a:gdLst>
                  <a:gd name="T0" fmla="*/ 0 w 3139"/>
                  <a:gd name="T1" fmla="*/ 3141 h 3141"/>
                  <a:gd name="T2" fmla="*/ 1572 w 3139"/>
                  <a:gd name="T3" fmla="*/ 1568 h 3141"/>
                  <a:gd name="T4" fmla="*/ 3139 w 3139"/>
                  <a:gd name="T5" fmla="*/ 0 h 3141"/>
                </a:gdLst>
                <a:ahLst/>
                <a:cxnLst>
                  <a:cxn ang="0">
                    <a:pos x="T0" y="T1"/>
                  </a:cxn>
                  <a:cxn ang="0">
                    <a:pos x="T2" y="T3"/>
                  </a:cxn>
                  <a:cxn ang="0">
                    <a:pos x="T4" y="T5"/>
                  </a:cxn>
                </a:cxnLst>
                <a:rect l="0" t="0" r="r" b="b"/>
                <a:pathLst>
                  <a:path w="3139" h="3141">
                    <a:moveTo>
                      <a:pt x="0" y="3141"/>
                    </a:moveTo>
                    <a:lnTo>
                      <a:pt x="1572" y="1568"/>
                    </a:lnTo>
                    <a:lnTo>
                      <a:pt x="313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8" name="Freeform 150"/>
              <p:cNvSpPr>
                <a:spLocks/>
              </p:cNvSpPr>
              <p:nvPr/>
            </p:nvSpPr>
            <p:spPr bwMode="auto">
              <a:xfrm>
                <a:off x="1307" y="3522"/>
                <a:ext cx="275" cy="275"/>
              </a:xfrm>
              <a:custGeom>
                <a:avLst/>
                <a:gdLst>
                  <a:gd name="T0" fmla="*/ 0 w 2749"/>
                  <a:gd name="T1" fmla="*/ 2750 h 2750"/>
                  <a:gd name="T2" fmla="*/ 1182 w 2749"/>
                  <a:gd name="T3" fmla="*/ 1567 h 2750"/>
                  <a:gd name="T4" fmla="*/ 2749 w 2749"/>
                  <a:gd name="T5" fmla="*/ 0 h 2750"/>
                </a:gdLst>
                <a:ahLst/>
                <a:cxnLst>
                  <a:cxn ang="0">
                    <a:pos x="T0" y="T1"/>
                  </a:cxn>
                  <a:cxn ang="0">
                    <a:pos x="T2" y="T3"/>
                  </a:cxn>
                  <a:cxn ang="0">
                    <a:pos x="T4" y="T5"/>
                  </a:cxn>
                </a:cxnLst>
                <a:rect l="0" t="0" r="r" b="b"/>
                <a:pathLst>
                  <a:path w="2749" h="2750">
                    <a:moveTo>
                      <a:pt x="0" y="2750"/>
                    </a:moveTo>
                    <a:lnTo>
                      <a:pt x="1182" y="1567"/>
                    </a:lnTo>
                    <a:lnTo>
                      <a:pt x="274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19" name="Freeform 151"/>
              <p:cNvSpPr>
                <a:spLocks/>
              </p:cNvSpPr>
              <p:nvPr/>
            </p:nvSpPr>
            <p:spPr bwMode="auto">
              <a:xfrm>
                <a:off x="1346" y="3561"/>
                <a:ext cx="236" cy="236"/>
              </a:xfrm>
              <a:custGeom>
                <a:avLst/>
                <a:gdLst>
                  <a:gd name="T0" fmla="*/ 0 w 2358"/>
                  <a:gd name="T1" fmla="*/ 2360 h 2360"/>
                  <a:gd name="T2" fmla="*/ 791 w 2358"/>
                  <a:gd name="T3" fmla="*/ 1568 h 2360"/>
                  <a:gd name="T4" fmla="*/ 2358 w 2358"/>
                  <a:gd name="T5" fmla="*/ 0 h 2360"/>
                </a:gdLst>
                <a:ahLst/>
                <a:cxnLst>
                  <a:cxn ang="0">
                    <a:pos x="T0" y="T1"/>
                  </a:cxn>
                  <a:cxn ang="0">
                    <a:pos x="T2" y="T3"/>
                  </a:cxn>
                  <a:cxn ang="0">
                    <a:pos x="T4" y="T5"/>
                  </a:cxn>
                </a:cxnLst>
                <a:rect l="0" t="0" r="r" b="b"/>
                <a:pathLst>
                  <a:path w="2358" h="2360">
                    <a:moveTo>
                      <a:pt x="0" y="2360"/>
                    </a:moveTo>
                    <a:lnTo>
                      <a:pt x="791" y="1568"/>
                    </a:lnTo>
                    <a:lnTo>
                      <a:pt x="235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20" name="Freeform 152"/>
              <p:cNvSpPr>
                <a:spLocks/>
              </p:cNvSpPr>
              <p:nvPr/>
            </p:nvSpPr>
            <p:spPr bwMode="auto">
              <a:xfrm>
                <a:off x="1385" y="3600"/>
                <a:ext cx="197" cy="197"/>
              </a:xfrm>
              <a:custGeom>
                <a:avLst/>
                <a:gdLst>
                  <a:gd name="T0" fmla="*/ 0 w 1968"/>
                  <a:gd name="T1" fmla="*/ 1970 h 1970"/>
                  <a:gd name="T2" fmla="*/ 401 w 1968"/>
                  <a:gd name="T3" fmla="*/ 1568 h 1970"/>
                  <a:gd name="T4" fmla="*/ 1968 w 1968"/>
                  <a:gd name="T5" fmla="*/ 0 h 1970"/>
                </a:gdLst>
                <a:ahLst/>
                <a:cxnLst>
                  <a:cxn ang="0">
                    <a:pos x="T0" y="T1"/>
                  </a:cxn>
                  <a:cxn ang="0">
                    <a:pos x="T2" y="T3"/>
                  </a:cxn>
                  <a:cxn ang="0">
                    <a:pos x="T4" y="T5"/>
                  </a:cxn>
                </a:cxnLst>
                <a:rect l="0" t="0" r="r" b="b"/>
                <a:pathLst>
                  <a:path w="1968" h="1970">
                    <a:moveTo>
                      <a:pt x="0" y="1970"/>
                    </a:moveTo>
                    <a:lnTo>
                      <a:pt x="401" y="1568"/>
                    </a:lnTo>
                    <a:lnTo>
                      <a:pt x="196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21" name="Freeform 153"/>
              <p:cNvSpPr>
                <a:spLocks/>
              </p:cNvSpPr>
              <p:nvPr/>
            </p:nvSpPr>
            <p:spPr bwMode="auto">
              <a:xfrm>
                <a:off x="1425" y="3639"/>
                <a:ext cx="157" cy="158"/>
              </a:xfrm>
              <a:custGeom>
                <a:avLst/>
                <a:gdLst>
                  <a:gd name="T0" fmla="*/ 0 w 1578"/>
                  <a:gd name="T1" fmla="*/ 1579 h 1579"/>
                  <a:gd name="T2" fmla="*/ 11 w 1578"/>
                  <a:gd name="T3" fmla="*/ 1568 h 1579"/>
                  <a:gd name="T4" fmla="*/ 1578 w 1578"/>
                  <a:gd name="T5" fmla="*/ 0 h 1579"/>
                </a:gdLst>
                <a:ahLst/>
                <a:cxnLst>
                  <a:cxn ang="0">
                    <a:pos x="T0" y="T1"/>
                  </a:cxn>
                  <a:cxn ang="0">
                    <a:pos x="T2" y="T3"/>
                  </a:cxn>
                  <a:cxn ang="0">
                    <a:pos x="T4" y="T5"/>
                  </a:cxn>
                </a:cxnLst>
                <a:rect l="0" t="0" r="r" b="b"/>
                <a:pathLst>
                  <a:path w="1578" h="1579">
                    <a:moveTo>
                      <a:pt x="0" y="1579"/>
                    </a:moveTo>
                    <a:lnTo>
                      <a:pt x="11" y="1568"/>
                    </a:lnTo>
                    <a:lnTo>
                      <a:pt x="157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22" name="Line 154"/>
              <p:cNvSpPr>
                <a:spLocks noChangeShapeType="1"/>
              </p:cNvSpPr>
              <p:nvPr/>
            </p:nvSpPr>
            <p:spPr bwMode="auto">
              <a:xfrm flipV="1">
                <a:off x="1464" y="3678"/>
                <a:ext cx="118"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3" name="Line 155"/>
              <p:cNvSpPr>
                <a:spLocks noChangeShapeType="1"/>
              </p:cNvSpPr>
              <p:nvPr/>
            </p:nvSpPr>
            <p:spPr bwMode="auto">
              <a:xfrm flipV="1">
                <a:off x="1503" y="3678"/>
                <a:ext cx="118"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4" name="Line 156"/>
              <p:cNvSpPr>
                <a:spLocks noChangeShapeType="1"/>
              </p:cNvSpPr>
              <p:nvPr/>
            </p:nvSpPr>
            <p:spPr bwMode="auto">
              <a:xfrm flipV="1">
                <a:off x="1542" y="3678"/>
                <a:ext cx="118"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5" name="Line 157"/>
              <p:cNvSpPr>
                <a:spLocks noChangeShapeType="1"/>
              </p:cNvSpPr>
              <p:nvPr/>
            </p:nvSpPr>
            <p:spPr bwMode="auto">
              <a:xfrm flipV="1">
                <a:off x="1581" y="3678"/>
                <a:ext cx="118"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6" name="Line 158"/>
              <p:cNvSpPr>
                <a:spLocks noChangeShapeType="1"/>
              </p:cNvSpPr>
              <p:nvPr/>
            </p:nvSpPr>
            <p:spPr bwMode="auto">
              <a:xfrm flipV="1">
                <a:off x="1620" y="3678"/>
                <a:ext cx="118"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7" name="Line 159"/>
              <p:cNvSpPr>
                <a:spLocks noChangeShapeType="1"/>
              </p:cNvSpPr>
              <p:nvPr/>
            </p:nvSpPr>
            <p:spPr bwMode="auto">
              <a:xfrm flipV="1">
                <a:off x="1659" y="3696"/>
                <a:ext cx="100" cy="1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8" name="Line 160"/>
              <p:cNvSpPr>
                <a:spLocks noChangeShapeType="1"/>
              </p:cNvSpPr>
              <p:nvPr/>
            </p:nvSpPr>
            <p:spPr bwMode="auto">
              <a:xfrm flipV="1">
                <a:off x="1698" y="3735"/>
                <a:ext cx="61" cy="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29" name="Line 161"/>
              <p:cNvSpPr>
                <a:spLocks noChangeShapeType="1"/>
              </p:cNvSpPr>
              <p:nvPr/>
            </p:nvSpPr>
            <p:spPr bwMode="auto">
              <a:xfrm flipV="1">
                <a:off x="1737" y="3774"/>
                <a:ext cx="2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30" name="Line 162"/>
              <p:cNvSpPr>
                <a:spLocks noChangeShapeType="1"/>
              </p:cNvSpPr>
              <p:nvPr/>
            </p:nvSpPr>
            <p:spPr bwMode="auto">
              <a:xfrm flipV="1">
                <a:off x="2701" y="3272"/>
                <a:ext cx="29" cy="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31" name="Line 163"/>
              <p:cNvSpPr>
                <a:spLocks noChangeShapeType="1"/>
              </p:cNvSpPr>
              <p:nvPr/>
            </p:nvSpPr>
            <p:spPr bwMode="auto">
              <a:xfrm flipV="1">
                <a:off x="2671" y="3272"/>
                <a:ext cx="98" cy="9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32" name="Line 164"/>
              <p:cNvSpPr>
                <a:spLocks noChangeShapeType="1"/>
              </p:cNvSpPr>
              <p:nvPr/>
            </p:nvSpPr>
            <p:spPr bwMode="auto">
              <a:xfrm flipV="1">
                <a:off x="2641" y="3272"/>
                <a:ext cx="167" cy="1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33" name="Line 165"/>
              <p:cNvSpPr>
                <a:spLocks noChangeShapeType="1"/>
              </p:cNvSpPr>
              <p:nvPr/>
            </p:nvSpPr>
            <p:spPr bwMode="auto">
              <a:xfrm flipV="1">
                <a:off x="2611" y="3272"/>
                <a:ext cx="236" cy="2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34" name="Freeform 166"/>
              <p:cNvSpPr>
                <a:spLocks/>
              </p:cNvSpPr>
              <p:nvPr/>
            </p:nvSpPr>
            <p:spPr bwMode="auto">
              <a:xfrm>
                <a:off x="2580" y="3272"/>
                <a:ext cx="306" cy="305"/>
              </a:xfrm>
              <a:custGeom>
                <a:avLst/>
                <a:gdLst>
                  <a:gd name="T0" fmla="*/ 0 w 3053"/>
                  <a:gd name="T1" fmla="*/ 3055 h 3055"/>
                  <a:gd name="T2" fmla="*/ 2899 w 3053"/>
                  <a:gd name="T3" fmla="*/ 154 h 3055"/>
                  <a:gd name="T4" fmla="*/ 3053 w 3053"/>
                  <a:gd name="T5" fmla="*/ 0 h 3055"/>
                </a:gdLst>
                <a:ahLst/>
                <a:cxnLst>
                  <a:cxn ang="0">
                    <a:pos x="T0" y="T1"/>
                  </a:cxn>
                  <a:cxn ang="0">
                    <a:pos x="T2" y="T3"/>
                  </a:cxn>
                  <a:cxn ang="0">
                    <a:pos x="T4" y="T5"/>
                  </a:cxn>
                </a:cxnLst>
                <a:rect l="0" t="0" r="r" b="b"/>
                <a:pathLst>
                  <a:path w="3053" h="3055">
                    <a:moveTo>
                      <a:pt x="0" y="3055"/>
                    </a:moveTo>
                    <a:lnTo>
                      <a:pt x="2899" y="154"/>
                    </a:lnTo>
                    <a:lnTo>
                      <a:pt x="3053"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35" name="Freeform 167"/>
              <p:cNvSpPr>
                <a:spLocks/>
              </p:cNvSpPr>
              <p:nvPr/>
            </p:nvSpPr>
            <p:spPr bwMode="auto">
              <a:xfrm>
                <a:off x="2550" y="3272"/>
                <a:ext cx="375" cy="374"/>
              </a:xfrm>
              <a:custGeom>
                <a:avLst/>
                <a:gdLst>
                  <a:gd name="T0" fmla="*/ 0 w 3745"/>
                  <a:gd name="T1" fmla="*/ 3748 h 3748"/>
                  <a:gd name="T2" fmla="*/ 3200 w 3745"/>
                  <a:gd name="T3" fmla="*/ 546 h 3748"/>
                  <a:gd name="T4" fmla="*/ 3745 w 3745"/>
                  <a:gd name="T5" fmla="*/ 0 h 3748"/>
                </a:gdLst>
                <a:ahLst/>
                <a:cxnLst>
                  <a:cxn ang="0">
                    <a:pos x="T0" y="T1"/>
                  </a:cxn>
                  <a:cxn ang="0">
                    <a:pos x="T2" y="T3"/>
                  </a:cxn>
                  <a:cxn ang="0">
                    <a:pos x="T4" y="T5"/>
                  </a:cxn>
                </a:cxnLst>
                <a:rect l="0" t="0" r="r" b="b"/>
                <a:pathLst>
                  <a:path w="3745" h="3748">
                    <a:moveTo>
                      <a:pt x="0" y="3748"/>
                    </a:moveTo>
                    <a:lnTo>
                      <a:pt x="3200" y="546"/>
                    </a:lnTo>
                    <a:lnTo>
                      <a:pt x="374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36" name="Freeform 168"/>
              <p:cNvSpPr>
                <a:spLocks/>
              </p:cNvSpPr>
              <p:nvPr/>
            </p:nvSpPr>
            <p:spPr bwMode="auto">
              <a:xfrm>
                <a:off x="2537" y="3272"/>
                <a:ext cx="427" cy="427"/>
              </a:xfrm>
              <a:custGeom>
                <a:avLst/>
                <a:gdLst>
                  <a:gd name="T0" fmla="*/ 0 w 4273"/>
                  <a:gd name="T1" fmla="*/ 4276 h 4276"/>
                  <a:gd name="T2" fmla="*/ 3338 w 4273"/>
                  <a:gd name="T3" fmla="*/ 936 h 4276"/>
                  <a:gd name="T4" fmla="*/ 4273 w 4273"/>
                  <a:gd name="T5" fmla="*/ 0 h 4276"/>
                </a:gdLst>
                <a:ahLst/>
                <a:cxnLst>
                  <a:cxn ang="0">
                    <a:pos x="T0" y="T1"/>
                  </a:cxn>
                  <a:cxn ang="0">
                    <a:pos x="T2" y="T3"/>
                  </a:cxn>
                  <a:cxn ang="0">
                    <a:pos x="T4" y="T5"/>
                  </a:cxn>
                </a:cxnLst>
                <a:rect l="0" t="0" r="r" b="b"/>
                <a:pathLst>
                  <a:path w="4273" h="4276">
                    <a:moveTo>
                      <a:pt x="0" y="4276"/>
                    </a:moveTo>
                    <a:lnTo>
                      <a:pt x="3338" y="936"/>
                    </a:lnTo>
                    <a:lnTo>
                      <a:pt x="4273"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37" name="Freeform 169"/>
              <p:cNvSpPr>
                <a:spLocks/>
              </p:cNvSpPr>
              <p:nvPr/>
            </p:nvSpPr>
            <p:spPr bwMode="auto">
              <a:xfrm>
                <a:off x="2537" y="3272"/>
                <a:ext cx="466" cy="466"/>
              </a:xfrm>
              <a:custGeom>
                <a:avLst/>
                <a:gdLst>
                  <a:gd name="T0" fmla="*/ 0 w 4663"/>
                  <a:gd name="T1" fmla="*/ 4666 h 4666"/>
                  <a:gd name="T2" fmla="*/ 3338 w 4663"/>
                  <a:gd name="T3" fmla="*/ 1326 h 4666"/>
                  <a:gd name="T4" fmla="*/ 4663 w 4663"/>
                  <a:gd name="T5" fmla="*/ 0 h 4666"/>
                </a:gdLst>
                <a:ahLst/>
                <a:cxnLst>
                  <a:cxn ang="0">
                    <a:pos x="T0" y="T1"/>
                  </a:cxn>
                  <a:cxn ang="0">
                    <a:pos x="T2" y="T3"/>
                  </a:cxn>
                  <a:cxn ang="0">
                    <a:pos x="T4" y="T5"/>
                  </a:cxn>
                </a:cxnLst>
                <a:rect l="0" t="0" r="r" b="b"/>
                <a:pathLst>
                  <a:path w="4663" h="4666">
                    <a:moveTo>
                      <a:pt x="0" y="4666"/>
                    </a:moveTo>
                    <a:lnTo>
                      <a:pt x="3338" y="1326"/>
                    </a:lnTo>
                    <a:lnTo>
                      <a:pt x="4663"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38" name="Freeform 170"/>
              <p:cNvSpPr>
                <a:spLocks/>
              </p:cNvSpPr>
              <p:nvPr/>
            </p:nvSpPr>
            <p:spPr bwMode="auto">
              <a:xfrm>
                <a:off x="2537" y="3282"/>
                <a:ext cx="495" cy="495"/>
              </a:xfrm>
              <a:custGeom>
                <a:avLst/>
                <a:gdLst>
                  <a:gd name="T0" fmla="*/ 0 w 4950"/>
                  <a:gd name="T1" fmla="*/ 4953 h 4953"/>
                  <a:gd name="T2" fmla="*/ 3338 w 4950"/>
                  <a:gd name="T3" fmla="*/ 1613 h 4953"/>
                  <a:gd name="T4" fmla="*/ 4950 w 4950"/>
                  <a:gd name="T5" fmla="*/ 0 h 4953"/>
                </a:gdLst>
                <a:ahLst/>
                <a:cxnLst>
                  <a:cxn ang="0">
                    <a:pos x="T0" y="T1"/>
                  </a:cxn>
                  <a:cxn ang="0">
                    <a:pos x="T2" y="T3"/>
                  </a:cxn>
                  <a:cxn ang="0">
                    <a:pos x="T4" y="T5"/>
                  </a:cxn>
                </a:cxnLst>
                <a:rect l="0" t="0" r="r" b="b"/>
                <a:pathLst>
                  <a:path w="4950" h="4953">
                    <a:moveTo>
                      <a:pt x="0" y="4953"/>
                    </a:moveTo>
                    <a:lnTo>
                      <a:pt x="3338" y="1613"/>
                    </a:lnTo>
                    <a:lnTo>
                      <a:pt x="495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39" name="Freeform 171"/>
              <p:cNvSpPr>
                <a:spLocks/>
              </p:cNvSpPr>
              <p:nvPr/>
            </p:nvSpPr>
            <p:spPr bwMode="auto">
              <a:xfrm>
                <a:off x="2556" y="3309"/>
                <a:ext cx="487" cy="488"/>
              </a:xfrm>
              <a:custGeom>
                <a:avLst/>
                <a:gdLst>
                  <a:gd name="T0" fmla="*/ 0 w 4872"/>
                  <a:gd name="T1" fmla="*/ 4876 h 4876"/>
                  <a:gd name="T2" fmla="*/ 3141 w 4872"/>
                  <a:gd name="T3" fmla="*/ 1732 h 4876"/>
                  <a:gd name="T4" fmla="*/ 4872 w 4872"/>
                  <a:gd name="T5" fmla="*/ 0 h 4876"/>
                </a:gdLst>
                <a:ahLst/>
                <a:cxnLst>
                  <a:cxn ang="0">
                    <a:pos x="T0" y="T1"/>
                  </a:cxn>
                  <a:cxn ang="0">
                    <a:pos x="T2" y="T3"/>
                  </a:cxn>
                  <a:cxn ang="0">
                    <a:pos x="T4" y="T5"/>
                  </a:cxn>
                </a:cxnLst>
                <a:rect l="0" t="0" r="r" b="b"/>
                <a:pathLst>
                  <a:path w="4872" h="4876">
                    <a:moveTo>
                      <a:pt x="0" y="4876"/>
                    </a:moveTo>
                    <a:lnTo>
                      <a:pt x="3141" y="1732"/>
                    </a:lnTo>
                    <a:lnTo>
                      <a:pt x="4872"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0" name="Freeform 172"/>
              <p:cNvSpPr>
                <a:spLocks/>
              </p:cNvSpPr>
              <p:nvPr/>
            </p:nvSpPr>
            <p:spPr bwMode="auto">
              <a:xfrm>
                <a:off x="2595" y="3336"/>
                <a:ext cx="460" cy="461"/>
              </a:xfrm>
              <a:custGeom>
                <a:avLst/>
                <a:gdLst>
                  <a:gd name="T0" fmla="*/ 0 w 4599"/>
                  <a:gd name="T1" fmla="*/ 4604 h 4604"/>
                  <a:gd name="T2" fmla="*/ 2750 w 4599"/>
                  <a:gd name="T3" fmla="*/ 1852 h 4604"/>
                  <a:gd name="T4" fmla="*/ 4599 w 4599"/>
                  <a:gd name="T5" fmla="*/ 0 h 4604"/>
                </a:gdLst>
                <a:ahLst/>
                <a:cxnLst>
                  <a:cxn ang="0">
                    <a:pos x="T0" y="T1"/>
                  </a:cxn>
                  <a:cxn ang="0">
                    <a:pos x="T2" y="T3"/>
                  </a:cxn>
                  <a:cxn ang="0">
                    <a:pos x="T4" y="T5"/>
                  </a:cxn>
                </a:cxnLst>
                <a:rect l="0" t="0" r="r" b="b"/>
                <a:pathLst>
                  <a:path w="4599" h="4604">
                    <a:moveTo>
                      <a:pt x="0" y="4604"/>
                    </a:moveTo>
                    <a:lnTo>
                      <a:pt x="2750" y="1852"/>
                    </a:lnTo>
                    <a:lnTo>
                      <a:pt x="459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1" name="Freeform 173"/>
              <p:cNvSpPr>
                <a:spLocks/>
              </p:cNvSpPr>
              <p:nvPr/>
            </p:nvSpPr>
            <p:spPr bwMode="auto">
              <a:xfrm>
                <a:off x="2634" y="3364"/>
                <a:ext cx="433" cy="433"/>
              </a:xfrm>
              <a:custGeom>
                <a:avLst/>
                <a:gdLst>
                  <a:gd name="T0" fmla="*/ 0 w 4328"/>
                  <a:gd name="T1" fmla="*/ 4331 h 4331"/>
                  <a:gd name="T2" fmla="*/ 2360 w 4328"/>
                  <a:gd name="T3" fmla="*/ 1969 h 4331"/>
                  <a:gd name="T4" fmla="*/ 4328 w 4328"/>
                  <a:gd name="T5" fmla="*/ 0 h 4331"/>
                </a:gdLst>
                <a:ahLst/>
                <a:cxnLst>
                  <a:cxn ang="0">
                    <a:pos x="T0" y="T1"/>
                  </a:cxn>
                  <a:cxn ang="0">
                    <a:pos x="T2" y="T3"/>
                  </a:cxn>
                  <a:cxn ang="0">
                    <a:pos x="T4" y="T5"/>
                  </a:cxn>
                </a:cxnLst>
                <a:rect l="0" t="0" r="r" b="b"/>
                <a:pathLst>
                  <a:path w="4328" h="4331">
                    <a:moveTo>
                      <a:pt x="0" y="4331"/>
                    </a:moveTo>
                    <a:lnTo>
                      <a:pt x="2360" y="1969"/>
                    </a:lnTo>
                    <a:lnTo>
                      <a:pt x="432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2" name="Freeform 174"/>
              <p:cNvSpPr>
                <a:spLocks/>
              </p:cNvSpPr>
              <p:nvPr/>
            </p:nvSpPr>
            <p:spPr bwMode="auto">
              <a:xfrm>
                <a:off x="2673" y="3391"/>
                <a:ext cx="406" cy="406"/>
              </a:xfrm>
              <a:custGeom>
                <a:avLst/>
                <a:gdLst>
                  <a:gd name="T0" fmla="*/ 0 w 4057"/>
                  <a:gd name="T1" fmla="*/ 4059 h 4059"/>
                  <a:gd name="T2" fmla="*/ 1971 w 4057"/>
                  <a:gd name="T3" fmla="*/ 2087 h 4059"/>
                  <a:gd name="T4" fmla="*/ 4057 w 4057"/>
                  <a:gd name="T5" fmla="*/ 0 h 4059"/>
                </a:gdLst>
                <a:ahLst/>
                <a:cxnLst>
                  <a:cxn ang="0">
                    <a:pos x="T0" y="T1"/>
                  </a:cxn>
                  <a:cxn ang="0">
                    <a:pos x="T2" y="T3"/>
                  </a:cxn>
                  <a:cxn ang="0">
                    <a:pos x="T4" y="T5"/>
                  </a:cxn>
                </a:cxnLst>
                <a:rect l="0" t="0" r="r" b="b"/>
                <a:pathLst>
                  <a:path w="4057" h="4059">
                    <a:moveTo>
                      <a:pt x="0" y="4059"/>
                    </a:moveTo>
                    <a:lnTo>
                      <a:pt x="1971" y="2087"/>
                    </a:lnTo>
                    <a:lnTo>
                      <a:pt x="405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3" name="Freeform 175"/>
              <p:cNvSpPr>
                <a:spLocks/>
              </p:cNvSpPr>
              <p:nvPr/>
            </p:nvSpPr>
            <p:spPr bwMode="auto">
              <a:xfrm>
                <a:off x="2712" y="3418"/>
                <a:ext cx="379" cy="379"/>
              </a:xfrm>
              <a:custGeom>
                <a:avLst/>
                <a:gdLst>
                  <a:gd name="T0" fmla="*/ 0 w 3785"/>
                  <a:gd name="T1" fmla="*/ 3788 h 3788"/>
                  <a:gd name="T2" fmla="*/ 1580 w 3785"/>
                  <a:gd name="T3" fmla="*/ 2207 h 3788"/>
                  <a:gd name="T4" fmla="*/ 3785 w 3785"/>
                  <a:gd name="T5" fmla="*/ 0 h 3788"/>
                </a:gdLst>
                <a:ahLst/>
                <a:cxnLst>
                  <a:cxn ang="0">
                    <a:pos x="T0" y="T1"/>
                  </a:cxn>
                  <a:cxn ang="0">
                    <a:pos x="T2" y="T3"/>
                  </a:cxn>
                  <a:cxn ang="0">
                    <a:pos x="T4" y="T5"/>
                  </a:cxn>
                </a:cxnLst>
                <a:rect l="0" t="0" r="r" b="b"/>
                <a:pathLst>
                  <a:path w="3785" h="3788">
                    <a:moveTo>
                      <a:pt x="0" y="3788"/>
                    </a:moveTo>
                    <a:lnTo>
                      <a:pt x="1580" y="2207"/>
                    </a:lnTo>
                    <a:lnTo>
                      <a:pt x="378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4" name="Freeform 176"/>
              <p:cNvSpPr>
                <a:spLocks/>
              </p:cNvSpPr>
              <p:nvPr/>
            </p:nvSpPr>
            <p:spPr bwMode="auto">
              <a:xfrm>
                <a:off x="2751" y="3445"/>
                <a:ext cx="352" cy="352"/>
              </a:xfrm>
              <a:custGeom>
                <a:avLst/>
                <a:gdLst>
                  <a:gd name="T0" fmla="*/ 0 w 3513"/>
                  <a:gd name="T1" fmla="*/ 3516 h 3516"/>
                  <a:gd name="T2" fmla="*/ 1190 w 3513"/>
                  <a:gd name="T3" fmla="*/ 2326 h 3516"/>
                  <a:gd name="T4" fmla="*/ 3513 w 3513"/>
                  <a:gd name="T5" fmla="*/ 0 h 3516"/>
                </a:gdLst>
                <a:ahLst/>
                <a:cxnLst>
                  <a:cxn ang="0">
                    <a:pos x="T0" y="T1"/>
                  </a:cxn>
                  <a:cxn ang="0">
                    <a:pos x="T2" y="T3"/>
                  </a:cxn>
                  <a:cxn ang="0">
                    <a:pos x="T4" y="T5"/>
                  </a:cxn>
                </a:cxnLst>
                <a:rect l="0" t="0" r="r" b="b"/>
                <a:pathLst>
                  <a:path w="3513" h="3516">
                    <a:moveTo>
                      <a:pt x="0" y="3516"/>
                    </a:moveTo>
                    <a:lnTo>
                      <a:pt x="1190" y="2326"/>
                    </a:lnTo>
                    <a:lnTo>
                      <a:pt x="3513"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5" name="Freeform 177"/>
              <p:cNvSpPr>
                <a:spLocks/>
              </p:cNvSpPr>
              <p:nvPr/>
            </p:nvSpPr>
            <p:spPr bwMode="auto">
              <a:xfrm>
                <a:off x="2790" y="3472"/>
                <a:ext cx="324" cy="325"/>
              </a:xfrm>
              <a:custGeom>
                <a:avLst/>
                <a:gdLst>
                  <a:gd name="T0" fmla="*/ 0 w 3241"/>
                  <a:gd name="T1" fmla="*/ 3244 h 3244"/>
                  <a:gd name="T2" fmla="*/ 800 w 3241"/>
                  <a:gd name="T3" fmla="*/ 2444 h 3244"/>
                  <a:gd name="T4" fmla="*/ 3241 w 3241"/>
                  <a:gd name="T5" fmla="*/ 0 h 3244"/>
                </a:gdLst>
                <a:ahLst/>
                <a:cxnLst>
                  <a:cxn ang="0">
                    <a:pos x="T0" y="T1"/>
                  </a:cxn>
                  <a:cxn ang="0">
                    <a:pos x="T2" y="T3"/>
                  </a:cxn>
                  <a:cxn ang="0">
                    <a:pos x="T4" y="T5"/>
                  </a:cxn>
                </a:cxnLst>
                <a:rect l="0" t="0" r="r" b="b"/>
                <a:pathLst>
                  <a:path w="3241" h="3244">
                    <a:moveTo>
                      <a:pt x="0" y="3244"/>
                    </a:moveTo>
                    <a:lnTo>
                      <a:pt x="800" y="2444"/>
                    </a:lnTo>
                    <a:lnTo>
                      <a:pt x="324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6" name="Freeform 178"/>
              <p:cNvSpPr>
                <a:spLocks/>
              </p:cNvSpPr>
              <p:nvPr/>
            </p:nvSpPr>
            <p:spPr bwMode="auto">
              <a:xfrm>
                <a:off x="2829" y="3500"/>
                <a:ext cx="297" cy="297"/>
              </a:xfrm>
              <a:custGeom>
                <a:avLst/>
                <a:gdLst>
                  <a:gd name="T0" fmla="*/ 0 w 2969"/>
                  <a:gd name="T1" fmla="*/ 2971 h 2971"/>
                  <a:gd name="T2" fmla="*/ 409 w 2969"/>
                  <a:gd name="T3" fmla="*/ 2562 h 2971"/>
                  <a:gd name="T4" fmla="*/ 2969 w 2969"/>
                  <a:gd name="T5" fmla="*/ 0 h 2971"/>
                </a:gdLst>
                <a:ahLst/>
                <a:cxnLst>
                  <a:cxn ang="0">
                    <a:pos x="T0" y="T1"/>
                  </a:cxn>
                  <a:cxn ang="0">
                    <a:pos x="T2" y="T3"/>
                  </a:cxn>
                  <a:cxn ang="0">
                    <a:pos x="T4" y="T5"/>
                  </a:cxn>
                </a:cxnLst>
                <a:rect l="0" t="0" r="r" b="b"/>
                <a:pathLst>
                  <a:path w="2969" h="2971">
                    <a:moveTo>
                      <a:pt x="0" y="2971"/>
                    </a:moveTo>
                    <a:lnTo>
                      <a:pt x="409" y="2562"/>
                    </a:lnTo>
                    <a:lnTo>
                      <a:pt x="296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7" name="Freeform 179"/>
              <p:cNvSpPr>
                <a:spLocks/>
              </p:cNvSpPr>
              <p:nvPr/>
            </p:nvSpPr>
            <p:spPr bwMode="auto">
              <a:xfrm>
                <a:off x="2868" y="3527"/>
                <a:ext cx="270" cy="270"/>
              </a:xfrm>
              <a:custGeom>
                <a:avLst/>
                <a:gdLst>
                  <a:gd name="T0" fmla="*/ 0 w 2697"/>
                  <a:gd name="T1" fmla="*/ 2699 h 2699"/>
                  <a:gd name="T2" fmla="*/ 19 w 2697"/>
                  <a:gd name="T3" fmla="*/ 2680 h 2699"/>
                  <a:gd name="T4" fmla="*/ 2697 w 2697"/>
                  <a:gd name="T5" fmla="*/ 0 h 2699"/>
                </a:gdLst>
                <a:ahLst/>
                <a:cxnLst>
                  <a:cxn ang="0">
                    <a:pos x="T0" y="T1"/>
                  </a:cxn>
                  <a:cxn ang="0">
                    <a:pos x="T2" y="T3"/>
                  </a:cxn>
                  <a:cxn ang="0">
                    <a:pos x="T4" y="T5"/>
                  </a:cxn>
                </a:cxnLst>
                <a:rect l="0" t="0" r="r" b="b"/>
                <a:pathLst>
                  <a:path w="2697" h="2699">
                    <a:moveTo>
                      <a:pt x="0" y="2699"/>
                    </a:moveTo>
                    <a:lnTo>
                      <a:pt x="19" y="2680"/>
                    </a:lnTo>
                    <a:lnTo>
                      <a:pt x="269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48" name="Line 180"/>
              <p:cNvSpPr>
                <a:spLocks noChangeShapeType="1"/>
              </p:cNvSpPr>
              <p:nvPr/>
            </p:nvSpPr>
            <p:spPr bwMode="auto">
              <a:xfrm flipV="1">
                <a:off x="2907" y="3554"/>
                <a:ext cx="243" cy="2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49" name="Line 181"/>
              <p:cNvSpPr>
                <a:spLocks noChangeShapeType="1"/>
              </p:cNvSpPr>
              <p:nvPr/>
            </p:nvSpPr>
            <p:spPr bwMode="auto">
              <a:xfrm flipV="1">
                <a:off x="2946" y="3581"/>
                <a:ext cx="216" cy="2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0" name="Line 182"/>
              <p:cNvSpPr>
                <a:spLocks noChangeShapeType="1"/>
              </p:cNvSpPr>
              <p:nvPr/>
            </p:nvSpPr>
            <p:spPr bwMode="auto">
              <a:xfrm flipV="1">
                <a:off x="2985" y="3608"/>
                <a:ext cx="189" cy="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1" name="Line 183"/>
              <p:cNvSpPr>
                <a:spLocks noChangeShapeType="1"/>
              </p:cNvSpPr>
              <p:nvPr/>
            </p:nvSpPr>
            <p:spPr bwMode="auto">
              <a:xfrm flipV="1">
                <a:off x="3024" y="3636"/>
                <a:ext cx="162"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2" name="Line 184"/>
              <p:cNvSpPr>
                <a:spLocks noChangeShapeType="1"/>
              </p:cNvSpPr>
              <p:nvPr/>
            </p:nvSpPr>
            <p:spPr bwMode="auto">
              <a:xfrm flipV="1">
                <a:off x="3063" y="3663"/>
                <a:ext cx="134" cy="13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3" name="Line 185"/>
              <p:cNvSpPr>
                <a:spLocks noChangeShapeType="1"/>
              </p:cNvSpPr>
              <p:nvPr/>
            </p:nvSpPr>
            <p:spPr bwMode="auto">
              <a:xfrm flipV="1">
                <a:off x="3102" y="3695"/>
                <a:ext cx="102" cy="1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4" name="Line 186"/>
              <p:cNvSpPr>
                <a:spLocks noChangeShapeType="1"/>
              </p:cNvSpPr>
              <p:nvPr/>
            </p:nvSpPr>
            <p:spPr bwMode="auto">
              <a:xfrm flipV="1">
                <a:off x="3142" y="3734"/>
                <a:ext cx="62" cy="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5" name="Line 187"/>
              <p:cNvSpPr>
                <a:spLocks noChangeShapeType="1"/>
              </p:cNvSpPr>
              <p:nvPr/>
            </p:nvSpPr>
            <p:spPr bwMode="auto">
              <a:xfrm flipV="1">
                <a:off x="3181" y="3773"/>
                <a:ext cx="23"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nvGrpSpPr>
            <p:cNvPr id="7356" name="Group 188"/>
            <p:cNvGrpSpPr>
              <a:grpSpLocks/>
            </p:cNvGrpSpPr>
            <p:nvPr/>
          </p:nvGrpSpPr>
          <p:grpSpPr bwMode="auto">
            <a:xfrm>
              <a:off x="1152" y="1104"/>
              <a:ext cx="770" cy="684"/>
              <a:chOff x="1329" y="1118"/>
              <a:chExt cx="770" cy="684"/>
            </a:xfrm>
          </p:grpSpPr>
          <p:sp>
            <p:nvSpPr>
              <p:cNvPr id="7357" name="Line 189"/>
              <p:cNvSpPr>
                <a:spLocks noChangeShapeType="1"/>
              </p:cNvSpPr>
              <p:nvPr/>
            </p:nvSpPr>
            <p:spPr bwMode="auto">
              <a:xfrm>
                <a:off x="1818" y="1291"/>
                <a:ext cx="1" cy="2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8" name="Line 190"/>
              <p:cNvSpPr>
                <a:spLocks noChangeShapeType="1"/>
              </p:cNvSpPr>
              <p:nvPr/>
            </p:nvSpPr>
            <p:spPr bwMode="auto">
              <a:xfrm flipH="1">
                <a:off x="1818" y="1283"/>
                <a:ext cx="16"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59" name="Line 191"/>
              <p:cNvSpPr>
                <a:spLocks noChangeShapeType="1"/>
              </p:cNvSpPr>
              <p:nvPr/>
            </p:nvSpPr>
            <p:spPr bwMode="auto">
              <a:xfrm flipV="1">
                <a:off x="1986" y="1617"/>
                <a:ext cx="17" cy="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0" name="Line 192"/>
              <p:cNvSpPr>
                <a:spLocks noChangeShapeType="1"/>
              </p:cNvSpPr>
              <p:nvPr/>
            </p:nvSpPr>
            <p:spPr bwMode="auto">
              <a:xfrm flipH="1">
                <a:off x="1834" y="1272"/>
                <a:ext cx="14" cy="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1" name="Line 193"/>
              <p:cNvSpPr>
                <a:spLocks noChangeShapeType="1"/>
              </p:cNvSpPr>
              <p:nvPr/>
            </p:nvSpPr>
            <p:spPr bwMode="auto">
              <a:xfrm flipH="1" flipV="1">
                <a:off x="1848" y="1272"/>
                <a:ext cx="155" cy="3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2" name="Line 194"/>
              <p:cNvSpPr>
                <a:spLocks noChangeShapeType="1"/>
              </p:cNvSpPr>
              <p:nvPr/>
            </p:nvSpPr>
            <p:spPr bwMode="auto">
              <a:xfrm flipV="1">
                <a:off x="1973" y="1628"/>
                <a:ext cx="13"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3" name="Line 195"/>
              <p:cNvSpPr>
                <a:spLocks noChangeShapeType="1"/>
              </p:cNvSpPr>
              <p:nvPr/>
            </p:nvSpPr>
            <p:spPr bwMode="auto">
              <a:xfrm>
                <a:off x="1818" y="1291"/>
                <a:ext cx="155" cy="3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4" name="Line 196"/>
              <p:cNvSpPr>
                <a:spLocks noChangeShapeType="1"/>
              </p:cNvSpPr>
              <p:nvPr/>
            </p:nvSpPr>
            <p:spPr bwMode="auto">
              <a:xfrm>
                <a:off x="2003" y="1617"/>
                <a:ext cx="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5" name="Line 197"/>
              <p:cNvSpPr>
                <a:spLocks noChangeShapeType="1"/>
              </p:cNvSpPr>
              <p:nvPr/>
            </p:nvSpPr>
            <p:spPr bwMode="auto">
              <a:xfrm>
                <a:off x="1970" y="1636"/>
                <a:ext cx="3"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6" name="Line 198"/>
              <p:cNvSpPr>
                <a:spLocks noChangeShapeType="1"/>
              </p:cNvSpPr>
              <p:nvPr/>
            </p:nvSpPr>
            <p:spPr bwMode="auto">
              <a:xfrm flipV="1">
                <a:off x="1880" y="1202"/>
                <a:ext cx="1"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67" name="Freeform 199"/>
              <p:cNvSpPr>
                <a:spLocks/>
              </p:cNvSpPr>
              <p:nvPr/>
            </p:nvSpPr>
            <p:spPr bwMode="auto">
              <a:xfrm>
                <a:off x="1595" y="1118"/>
                <a:ext cx="209" cy="27"/>
              </a:xfrm>
              <a:custGeom>
                <a:avLst/>
                <a:gdLst>
                  <a:gd name="T0" fmla="*/ 3552 w 3552"/>
                  <a:gd name="T1" fmla="*/ 230 h 461"/>
                  <a:gd name="T2" fmla="*/ 2353 w 3552"/>
                  <a:gd name="T3" fmla="*/ 0 h 461"/>
                  <a:gd name="T4" fmla="*/ 1107 w 3552"/>
                  <a:gd name="T5" fmla="*/ 92 h 461"/>
                  <a:gd name="T6" fmla="*/ 0 w 3552"/>
                  <a:gd name="T7" fmla="*/ 461 h 461"/>
                </a:gdLst>
                <a:ahLst/>
                <a:cxnLst>
                  <a:cxn ang="0">
                    <a:pos x="T0" y="T1"/>
                  </a:cxn>
                  <a:cxn ang="0">
                    <a:pos x="T2" y="T3"/>
                  </a:cxn>
                  <a:cxn ang="0">
                    <a:pos x="T4" y="T5"/>
                  </a:cxn>
                  <a:cxn ang="0">
                    <a:pos x="T6" y="T7"/>
                  </a:cxn>
                </a:cxnLst>
                <a:rect l="0" t="0" r="r" b="b"/>
                <a:pathLst>
                  <a:path w="3552" h="461">
                    <a:moveTo>
                      <a:pt x="3552" y="230"/>
                    </a:moveTo>
                    <a:lnTo>
                      <a:pt x="2353" y="0"/>
                    </a:lnTo>
                    <a:lnTo>
                      <a:pt x="1107" y="92"/>
                    </a:lnTo>
                    <a:lnTo>
                      <a:pt x="0" y="461"/>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68" name="Freeform 200"/>
              <p:cNvSpPr>
                <a:spLocks/>
              </p:cNvSpPr>
              <p:nvPr/>
            </p:nvSpPr>
            <p:spPr bwMode="auto">
              <a:xfrm>
                <a:off x="2003" y="1498"/>
                <a:ext cx="95" cy="119"/>
              </a:xfrm>
              <a:custGeom>
                <a:avLst/>
                <a:gdLst>
                  <a:gd name="T0" fmla="*/ 1615 w 1615"/>
                  <a:gd name="T1" fmla="*/ 0 h 2031"/>
                  <a:gd name="T2" fmla="*/ 1061 w 1615"/>
                  <a:gd name="T3" fmla="*/ 1062 h 2031"/>
                  <a:gd name="T4" fmla="*/ 0 w 1615"/>
                  <a:gd name="T5" fmla="*/ 2031 h 2031"/>
                </a:gdLst>
                <a:ahLst/>
                <a:cxnLst>
                  <a:cxn ang="0">
                    <a:pos x="T0" y="T1"/>
                  </a:cxn>
                  <a:cxn ang="0">
                    <a:pos x="T2" y="T3"/>
                  </a:cxn>
                  <a:cxn ang="0">
                    <a:pos x="T4" y="T5"/>
                  </a:cxn>
                </a:cxnLst>
                <a:rect l="0" t="0" r="r" b="b"/>
                <a:pathLst>
                  <a:path w="1615" h="2031">
                    <a:moveTo>
                      <a:pt x="1615" y="0"/>
                    </a:moveTo>
                    <a:lnTo>
                      <a:pt x="1061" y="1062"/>
                    </a:lnTo>
                    <a:lnTo>
                      <a:pt x="0" y="2031"/>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69" name="Freeform 201"/>
              <p:cNvSpPr>
                <a:spLocks/>
              </p:cNvSpPr>
              <p:nvPr/>
            </p:nvSpPr>
            <p:spPr bwMode="auto">
              <a:xfrm>
                <a:off x="1894" y="1272"/>
                <a:ext cx="204" cy="226"/>
              </a:xfrm>
              <a:custGeom>
                <a:avLst/>
                <a:gdLst>
                  <a:gd name="T0" fmla="*/ 0 w 3461"/>
                  <a:gd name="T1" fmla="*/ 0 h 3832"/>
                  <a:gd name="T2" fmla="*/ 1570 w 3461"/>
                  <a:gd name="T3" fmla="*/ 692 h 3832"/>
                  <a:gd name="T4" fmla="*/ 2769 w 3461"/>
                  <a:gd name="T5" fmla="*/ 1569 h 3832"/>
                  <a:gd name="T6" fmla="*/ 3415 w 3461"/>
                  <a:gd name="T7" fmla="*/ 2678 h 3832"/>
                  <a:gd name="T8" fmla="*/ 3461 w 3461"/>
                  <a:gd name="T9" fmla="*/ 3832 h 3832"/>
                </a:gdLst>
                <a:ahLst/>
                <a:cxnLst>
                  <a:cxn ang="0">
                    <a:pos x="T0" y="T1"/>
                  </a:cxn>
                  <a:cxn ang="0">
                    <a:pos x="T2" y="T3"/>
                  </a:cxn>
                  <a:cxn ang="0">
                    <a:pos x="T4" y="T5"/>
                  </a:cxn>
                  <a:cxn ang="0">
                    <a:pos x="T6" y="T7"/>
                  </a:cxn>
                  <a:cxn ang="0">
                    <a:pos x="T8" y="T9"/>
                  </a:cxn>
                </a:cxnLst>
                <a:rect l="0" t="0" r="r" b="b"/>
                <a:pathLst>
                  <a:path w="3461" h="3832">
                    <a:moveTo>
                      <a:pt x="0" y="0"/>
                    </a:moveTo>
                    <a:lnTo>
                      <a:pt x="1570" y="692"/>
                    </a:lnTo>
                    <a:lnTo>
                      <a:pt x="2769" y="1569"/>
                    </a:lnTo>
                    <a:lnTo>
                      <a:pt x="3415" y="2678"/>
                    </a:lnTo>
                    <a:lnTo>
                      <a:pt x="3461" y="3832"/>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70" name="Line 202"/>
              <p:cNvSpPr>
                <a:spLocks noChangeShapeType="1"/>
              </p:cNvSpPr>
              <p:nvPr/>
            </p:nvSpPr>
            <p:spPr bwMode="auto">
              <a:xfrm flipH="1" flipV="1">
                <a:off x="1880" y="1270"/>
                <a:ext cx="14"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1" name="Line 203"/>
              <p:cNvSpPr>
                <a:spLocks noChangeShapeType="1"/>
              </p:cNvSpPr>
              <p:nvPr/>
            </p:nvSpPr>
            <p:spPr bwMode="auto">
              <a:xfrm>
                <a:off x="1427" y="1321"/>
                <a:ext cx="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2" name="Line 204"/>
              <p:cNvSpPr>
                <a:spLocks noChangeShapeType="1"/>
              </p:cNvSpPr>
              <p:nvPr/>
            </p:nvSpPr>
            <p:spPr bwMode="auto">
              <a:xfrm flipH="1">
                <a:off x="1595" y="1137"/>
                <a:ext cx="17"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3" name="Line 205"/>
              <p:cNvSpPr>
                <a:spLocks noChangeShapeType="1"/>
              </p:cNvSpPr>
              <p:nvPr/>
            </p:nvSpPr>
            <p:spPr bwMode="auto">
              <a:xfrm flipH="1">
                <a:off x="1582" y="1145"/>
                <a:ext cx="13" cy="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4" name="Line 206"/>
              <p:cNvSpPr>
                <a:spLocks noChangeShapeType="1"/>
              </p:cNvSpPr>
              <p:nvPr/>
            </p:nvSpPr>
            <p:spPr bwMode="auto">
              <a:xfrm flipH="1">
                <a:off x="1427" y="1156"/>
                <a:ext cx="155"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5" name="Line 207"/>
              <p:cNvSpPr>
                <a:spLocks noChangeShapeType="1"/>
              </p:cNvSpPr>
              <p:nvPr/>
            </p:nvSpPr>
            <p:spPr bwMode="auto">
              <a:xfrm flipV="1">
                <a:off x="1612" y="1137"/>
                <a:ext cx="1"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6" name="Line 208"/>
              <p:cNvSpPr>
                <a:spLocks noChangeShapeType="1"/>
              </p:cNvSpPr>
              <p:nvPr/>
            </p:nvSpPr>
            <p:spPr bwMode="auto">
              <a:xfrm flipV="1">
                <a:off x="1582" y="1156"/>
                <a:ext cx="1"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 name="Line 209"/>
              <p:cNvSpPr>
                <a:spLocks noChangeShapeType="1"/>
              </p:cNvSpPr>
              <p:nvPr/>
            </p:nvSpPr>
            <p:spPr bwMode="auto">
              <a:xfrm flipV="1">
                <a:off x="2098" y="1498"/>
                <a:ext cx="1" cy="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 name="Line 210"/>
              <p:cNvSpPr>
                <a:spLocks noChangeShapeType="1"/>
              </p:cNvSpPr>
              <p:nvPr/>
            </p:nvSpPr>
            <p:spPr bwMode="auto">
              <a:xfrm flipH="1">
                <a:off x="1981" y="1628"/>
                <a:ext cx="5" cy="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9" name="Freeform 211"/>
              <p:cNvSpPr>
                <a:spLocks/>
              </p:cNvSpPr>
              <p:nvPr/>
            </p:nvSpPr>
            <p:spPr bwMode="auto">
              <a:xfrm>
                <a:off x="1986" y="1620"/>
                <a:ext cx="11" cy="8"/>
              </a:xfrm>
              <a:custGeom>
                <a:avLst/>
                <a:gdLst>
                  <a:gd name="T0" fmla="*/ 0 w 184"/>
                  <a:gd name="T1" fmla="*/ 138 h 138"/>
                  <a:gd name="T2" fmla="*/ 92 w 184"/>
                  <a:gd name="T3" fmla="*/ 46 h 138"/>
                  <a:gd name="T4" fmla="*/ 184 w 184"/>
                  <a:gd name="T5" fmla="*/ 0 h 138"/>
                </a:gdLst>
                <a:ahLst/>
                <a:cxnLst>
                  <a:cxn ang="0">
                    <a:pos x="T0" y="T1"/>
                  </a:cxn>
                  <a:cxn ang="0">
                    <a:pos x="T2" y="T3"/>
                  </a:cxn>
                  <a:cxn ang="0">
                    <a:pos x="T4" y="T5"/>
                  </a:cxn>
                </a:cxnLst>
                <a:rect l="0" t="0" r="r" b="b"/>
                <a:pathLst>
                  <a:path w="184" h="138">
                    <a:moveTo>
                      <a:pt x="0" y="138"/>
                    </a:moveTo>
                    <a:lnTo>
                      <a:pt x="92" y="46"/>
                    </a:lnTo>
                    <a:lnTo>
                      <a:pt x="184"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80" name="Line 212"/>
              <p:cNvSpPr>
                <a:spLocks noChangeShapeType="1"/>
              </p:cNvSpPr>
              <p:nvPr/>
            </p:nvSpPr>
            <p:spPr bwMode="auto">
              <a:xfrm flipH="1">
                <a:off x="1975" y="1631"/>
                <a:ext cx="6"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1" name="Line 213"/>
              <p:cNvSpPr>
                <a:spLocks noChangeShapeType="1"/>
              </p:cNvSpPr>
              <p:nvPr/>
            </p:nvSpPr>
            <p:spPr bwMode="auto">
              <a:xfrm>
                <a:off x="1970" y="1636"/>
                <a:ext cx="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2" name="Freeform 214"/>
              <p:cNvSpPr>
                <a:spLocks/>
              </p:cNvSpPr>
              <p:nvPr/>
            </p:nvSpPr>
            <p:spPr bwMode="auto">
              <a:xfrm>
                <a:off x="1373" y="1574"/>
                <a:ext cx="502" cy="116"/>
              </a:xfrm>
              <a:custGeom>
                <a:avLst/>
                <a:gdLst>
                  <a:gd name="T0" fmla="*/ 8536 w 8536"/>
                  <a:gd name="T1" fmla="*/ 1662 h 1985"/>
                  <a:gd name="T2" fmla="*/ 6598 w 8536"/>
                  <a:gd name="T3" fmla="*/ 1985 h 1985"/>
                  <a:gd name="T4" fmla="*/ 4660 w 8536"/>
                  <a:gd name="T5" fmla="*/ 1939 h 1985"/>
                  <a:gd name="T6" fmla="*/ 2768 w 8536"/>
                  <a:gd name="T7" fmla="*/ 1570 h 1985"/>
                  <a:gd name="T8" fmla="*/ 1199 w 8536"/>
                  <a:gd name="T9" fmla="*/ 923 h 1985"/>
                  <a:gd name="T10" fmla="*/ 0 w 8536"/>
                  <a:gd name="T11" fmla="*/ 0 h 1985"/>
                </a:gdLst>
                <a:ahLst/>
                <a:cxnLst>
                  <a:cxn ang="0">
                    <a:pos x="T0" y="T1"/>
                  </a:cxn>
                  <a:cxn ang="0">
                    <a:pos x="T2" y="T3"/>
                  </a:cxn>
                  <a:cxn ang="0">
                    <a:pos x="T4" y="T5"/>
                  </a:cxn>
                  <a:cxn ang="0">
                    <a:pos x="T6" y="T7"/>
                  </a:cxn>
                  <a:cxn ang="0">
                    <a:pos x="T8" y="T9"/>
                  </a:cxn>
                  <a:cxn ang="0">
                    <a:pos x="T10" y="T11"/>
                  </a:cxn>
                </a:cxnLst>
                <a:rect l="0" t="0" r="r" b="b"/>
                <a:pathLst>
                  <a:path w="8536" h="1985">
                    <a:moveTo>
                      <a:pt x="8536" y="1662"/>
                    </a:moveTo>
                    <a:lnTo>
                      <a:pt x="6598" y="1985"/>
                    </a:lnTo>
                    <a:lnTo>
                      <a:pt x="4660" y="1939"/>
                    </a:lnTo>
                    <a:lnTo>
                      <a:pt x="2768" y="1570"/>
                    </a:lnTo>
                    <a:lnTo>
                      <a:pt x="1199" y="923"/>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83" name="Line 215"/>
              <p:cNvSpPr>
                <a:spLocks noChangeShapeType="1"/>
              </p:cNvSpPr>
              <p:nvPr/>
            </p:nvSpPr>
            <p:spPr bwMode="auto">
              <a:xfrm flipH="1">
                <a:off x="1365" y="1321"/>
                <a:ext cx="62" cy="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4" name="Line 216"/>
              <p:cNvSpPr>
                <a:spLocks noChangeShapeType="1"/>
              </p:cNvSpPr>
              <p:nvPr/>
            </p:nvSpPr>
            <p:spPr bwMode="auto">
              <a:xfrm>
                <a:off x="1346" y="1642"/>
                <a:ext cx="54" cy="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5" name="Line 217"/>
              <p:cNvSpPr>
                <a:spLocks noChangeShapeType="1"/>
              </p:cNvSpPr>
              <p:nvPr/>
            </p:nvSpPr>
            <p:spPr bwMode="auto">
              <a:xfrm flipH="1" flipV="1">
                <a:off x="1335" y="1509"/>
                <a:ext cx="38" cy="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6" name="Line 218"/>
              <p:cNvSpPr>
                <a:spLocks noChangeShapeType="1"/>
              </p:cNvSpPr>
              <p:nvPr/>
            </p:nvSpPr>
            <p:spPr bwMode="auto">
              <a:xfrm flipH="1">
                <a:off x="1332" y="1378"/>
                <a:ext cx="33" cy="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7" name="Line 219"/>
              <p:cNvSpPr>
                <a:spLocks noChangeShapeType="1"/>
              </p:cNvSpPr>
              <p:nvPr/>
            </p:nvSpPr>
            <p:spPr bwMode="auto">
              <a:xfrm flipH="1">
                <a:off x="1329" y="1443"/>
                <a:ext cx="3" cy="1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8" name="Line 220"/>
              <p:cNvSpPr>
                <a:spLocks noChangeShapeType="1"/>
              </p:cNvSpPr>
              <p:nvPr/>
            </p:nvSpPr>
            <p:spPr bwMode="auto">
              <a:xfrm flipH="1" flipV="1">
                <a:off x="1332" y="1443"/>
                <a:ext cx="3"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89" name="Line 221"/>
              <p:cNvSpPr>
                <a:spLocks noChangeShapeType="1"/>
              </p:cNvSpPr>
              <p:nvPr/>
            </p:nvSpPr>
            <p:spPr bwMode="auto">
              <a:xfrm flipH="1" flipV="1">
                <a:off x="1818" y="1547"/>
                <a:ext cx="152" cy="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0" name="Line 222"/>
              <p:cNvSpPr>
                <a:spLocks noChangeShapeType="1"/>
              </p:cNvSpPr>
              <p:nvPr/>
            </p:nvSpPr>
            <p:spPr bwMode="auto">
              <a:xfrm flipV="1">
                <a:off x="1875" y="1636"/>
                <a:ext cx="95" cy="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1" name="Freeform 223"/>
              <p:cNvSpPr>
                <a:spLocks/>
              </p:cNvSpPr>
              <p:nvPr/>
            </p:nvSpPr>
            <p:spPr bwMode="auto">
              <a:xfrm>
                <a:off x="1574" y="1522"/>
                <a:ext cx="244" cy="44"/>
              </a:xfrm>
              <a:custGeom>
                <a:avLst/>
                <a:gdLst>
                  <a:gd name="T0" fmla="*/ 4154 w 4154"/>
                  <a:gd name="T1" fmla="*/ 370 h 739"/>
                  <a:gd name="T2" fmla="*/ 3323 w 4154"/>
                  <a:gd name="T3" fmla="*/ 647 h 739"/>
                  <a:gd name="T4" fmla="*/ 2077 w 4154"/>
                  <a:gd name="T5" fmla="*/ 739 h 739"/>
                  <a:gd name="T6" fmla="*/ 877 w 4154"/>
                  <a:gd name="T7" fmla="*/ 508 h 739"/>
                  <a:gd name="T8" fmla="*/ 0 w 4154"/>
                  <a:gd name="T9" fmla="*/ 0 h 739"/>
                </a:gdLst>
                <a:ahLst/>
                <a:cxnLst>
                  <a:cxn ang="0">
                    <a:pos x="T0" y="T1"/>
                  </a:cxn>
                  <a:cxn ang="0">
                    <a:pos x="T2" y="T3"/>
                  </a:cxn>
                  <a:cxn ang="0">
                    <a:pos x="T4" y="T5"/>
                  </a:cxn>
                  <a:cxn ang="0">
                    <a:pos x="T6" y="T7"/>
                  </a:cxn>
                  <a:cxn ang="0">
                    <a:pos x="T8" y="T9"/>
                  </a:cxn>
                </a:cxnLst>
                <a:rect l="0" t="0" r="r" b="b"/>
                <a:pathLst>
                  <a:path w="4154" h="739">
                    <a:moveTo>
                      <a:pt x="4154" y="370"/>
                    </a:moveTo>
                    <a:lnTo>
                      <a:pt x="3323" y="647"/>
                    </a:lnTo>
                    <a:lnTo>
                      <a:pt x="2077" y="739"/>
                    </a:lnTo>
                    <a:lnTo>
                      <a:pt x="877" y="508"/>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92" name="Line 224"/>
              <p:cNvSpPr>
                <a:spLocks noChangeShapeType="1"/>
              </p:cNvSpPr>
              <p:nvPr/>
            </p:nvSpPr>
            <p:spPr bwMode="auto">
              <a:xfrm flipH="1" flipV="1">
                <a:off x="1427" y="1321"/>
                <a:ext cx="122" cy="7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3" name="Line 225"/>
              <p:cNvSpPr>
                <a:spLocks noChangeShapeType="1"/>
              </p:cNvSpPr>
              <p:nvPr/>
            </p:nvSpPr>
            <p:spPr bwMode="auto">
              <a:xfrm flipH="1" flipV="1">
                <a:off x="1549" y="1481"/>
                <a:ext cx="25" cy="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4" name="Line 226"/>
              <p:cNvSpPr>
                <a:spLocks noChangeShapeType="1"/>
              </p:cNvSpPr>
              <p:nvPr/>
            </p:nvSpPr>
            <p:spPr bwMode="auto">
              <a:xfrm flipH="1" flipV="1">
                <a:off x="1574" y="1264"/>
                <a:ext cx="51" cy="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5" name="Freeform 227"/>
              <p:cNvSpPr>
                <a:spLocks/>
              </p:cNvSpPr>
              <p:nvPr/>
            </p:nvSpPr>
            <p:spPr bwMode="auto">
              <a:xfrm>
                <a:off x="1549" y="1145"/>
                <a:ext cx="46" cy="78"/>
              </a:xfrm>
              <a:custGeom>
                <a:avLst/>
                <a:gdLst>
                  <a:gd name="T0" fmla="*/ 785 w 785"/>
                  <a:gd name="T1" fmla="*/ 0 h 1339"/>
                  <a:gd name="T2" fmla="*/ 139 w 785"/>
                  <a:gd name="T3" fmla="*/ 646 h 1339"/>
                  <a:gd name="T4" fmla="*/ 0 w 785"/>
                  <a:gd name="T5" fmla="*/ 1339 h 1339"/>
                </a:gdLst>
                <a:ahLst/>
                <a:cxnLst>
                  <a:cxn ang="0">
                    <a:pos x="T0" y="T1"/>
                  </a:cxn>
                  <a:cxn ang="0">
                    <a:pos x="T2" y="T3"/>
                  </a:cxn>
                  <a:cxn ang="0">
                    <a:pos x="T4" y="T5"/>
                  </a:cxn>
                </a:cxnLst>
                <a:rect l="0" t="0" r="r" b="b"/>
                <a:pathLst>
                  <a:path w="785" h="1339">
                    <a:moveTo>
                      <a:pt x="785" y="0"/>
                    </a:moveTo>
                    <a:lnTo>
                      <a:pt x="139" y="646"/>
                    </a:lnTo>
                    <a:lnTo>
                      <a:pt x="0" y="1339"/>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96" name="Line 228"/>
              <p:cNvSpPr>
                <a:spLocks noChangeShapeType="1"/>
              </p:cNvSpPr>
              <p:nvPr/>
            </p:nvSpPr>
            <p:spPr bwMode="auto">
              <a:xfrm>
                <a:off x="1549" y="1223"/>
                <a:ext cx="1" cy="2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7" name="Line 229"/>
              <p:cNvSpPr>
                <a:spLocks noChangeShapeType="1"/>
              </p:cNvSpPr>
              <p:nvPr/>
            </p:nvSpPr>
            <p:spPr bwMode="auto">
              <a:xfrm flipH="1" flipV="1">
                <a:off x="1549" y="1223"/>
                <a:ext cx="25" cy="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98" name="Freeform 230"/>
              <p:cNvSpPr>
                <a:spLocks/>
              </p:cNvSpPr>
              <p:nvPr/>
            </p:nvSpPr>
            <p:spPr bwMode="auto">
              <a:xfrm>
                <a:off x="1804" y="1131"/>
                <a:ext cx="76" cy="152"/>
              </a:xfrm>
              <a:custGeom>
                <a:avLst/>
                <a:gdLst>
                  <a:gd name="T0" fmla="*/ 0 w 1293"/>
                  <a:gd name="T1" fmla="*/ 0 h 2586"/>
                  <a:gd name="T2" fmla="*/ 878 w 1293"/>
                  <a:gd name="T3" fmla="*/ 555 h 2586"/>
                  <a:gd name="T4" fmla="*/ 1293 w 1293"/>
                  <a:gd name="T5" fmla="*/ 1200 h 2586"/>
                  <a:gd name="T6" fmla="*/ 1154 w 1293"/>
                  <a:gd name="T7" fmla="*/ 1939 h 2586"/>
                  <a:gd name="T8" fmla="*/ 508 w 1293"/>
                  <a:gd name="T9" fmla="*/ 2586 h 2586"/>
                </a:gdLst>
                <a:ahLst/>
                <a:cxnLst>
                  <a:cxn ang="0">
                    <a:pos x="T0" y="T1"/>
                  </a:cxn>
                  <a:cxn ang="0">
                    <a:pos x="T2" y="T3"/>
                  </a:cxn>
                  <a:cxn ang="0">
                    <a:pos x="T4" y="T5"/>
                  </a:cxn>
                  <a:cxn ang="0">
                    <a:pos x="T6" y="T7"/>
                  </a:cxn>
                  <a:cxn ang="0">
                    <a:pos x="T8" y="T9"/>
                  </a:cxn>
                </a:cxnLst>
                <a:rect l="0" t="0" r="r" b="b"/>
                <a:pathLst>
                  <a:path w="1293" h="2586">
                    <a:moveTo>
                      <a:pt x="0" y="0"/>
                    </a:moveTo>
                    <a:lnTo>
                      <a:pt x="878" y="555"/>
                    </a:lnTo>
                    <a:lnTo>
                      <a:pt x="1293" y="1200"/>
                    </a:lnTo>
                    <a:lnTo>
                      <a:pt x="1154" y="1939"/>
                    </a:lnTo>
                    <a:lnTo>
                      <a:pt x="508" y="2586"/>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399" name="Line 231"/>
              <p:cNvSpPr>
                <a:spLocks noChangeShapeType="1"/>
              </p:cNvSpPr>
              <p:nvPr/>
            </p:nvSpPr>
            <p:spPr bwMode="auto">
              <a:xfrm flipV="1">
                <a:off x="1769" y="1283"/>
                <a:ext cx="65" cy="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00" name="Freeform 232"/>
              <p:cNvSpPr>
                <a:spLocks/>
              </p:cNvSpPr>
              <p:nvPr/>
            </p:nvSpPr>
            <p:spPr bwMode="auto">
              <a:xfrm>
                <a:off x="1625" y="1297"/>
                <a:ext cx="144" cy="13"/>
              </a:xfrm>
              <a:custGeom>
                <a:avLst/>
                <a:gdLst>
                  <a:gd name="T0" fmla="*/ 0 w 2446"/>
                  <a:gd name="T1" fmla="*/ 0 h 231"/>
                  <a:gd name="T2" fmla="*/ 1200 w 2446"/>
                  <a:gd name="T3" fmla="*/ 231 h 231"/>
                  <a:gd name="T4" fmla="*/ 2446 w 2446"/>
                  <a:gd name="T5" fmla="*/ 139 h 231"/>
                </a:gdLst>
                <a:ahLst/>
                <a:cxnLst>
                  <a:cxn ang="0">
                    <a:pos x="T0" y="T1"/>
                  </a:cxn>
                  <a:cxn ang="0">
                    <a:pos x="T2" y="T3"/>
                  </a:cxn>
                  <a:cxn ang="0">
                    <a:pos x="T4" y="T5"/>
                  </a:cxn>
                </a:cxnLst>
                <a:rect l="0" t="0" r="r" b="b"/>
                <a:pathLst>
                  <a:path w="2446" h="231">
                    <a:moveTo>
                      <a:pt x="0" y="0"/>
                    </a:moveTo>
                    <a:lnTo>
                      <a:pt x="1200" y="231"/>
                    </a:lnTo>
                    <a:lnTo>
                      <a:pt x="2446" y="139"/>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01" name="Freeform 233"/>
              <p:cNvSpPr>
                <a:spLocks/>
              </p:cNvSpPr>
              <p:nvPr/>
            </p:nvSpPr>
            <p:spPr bwMode="auto">
              <a:xfrm>
                <a:off x="1856" y="1552"/>
                <a:ext cx="242" cy="234"/>
              </a:xfrm>
              <a:custGeom>
                <a:avLst/>
                <a:gdLst>
                  <a:gd name="T0" fmla="*/ 4106 w 4106"/>
                  <a:gd name="T1" fmla="*/ 0 h 3970"/>
                  <a:gd name="T2" fmla="*/ 4014 w 4106"/>
                  <a:gd name="T3" fmla="*/ 1246 h 3970"/>
                  <a:gd name="T4" fmla="*/ 3230 w 4106"/>
                  <a:gd name="T5" fmla="*/ 2400 h 3970"/>
                  <a:gd name="T6" fmla="*/ 1845 w 4106"/>
                  <a:gd name="T7" fmla="*/ 3324 h 3970"/>
                  <a:gd name="T8" fmla="*/ 0 w 4106"/>
                  <a:gd name="T9" fmla="*/ 3970 h 3970"/>
                </a:gdLst>
                <a:ahLst/>
                <a:cxnLst>
                  <a:cxn ang="0">
                    <a:pos x="T0" y="T1"/>
                  </a:cxn>
                  <a:cxn ang="0">
                    <a:pos x="T2" y="T3"/>
                  </a:cxn>
                  <a:cxn ang="0">
                    <a:pos x="T4" y="T5"/>
                  </a:cxn>
                  <a:cxn ang="0">
                    <a:pos x="T6" y="T7"/>
                  </a:cxn>
                  <a:cxn ang="0">
                    <a:pos x="T8" y="T9"/>
                  </a:cxn>
                </a:cxnLst>
                <a:rect l="0" t="0" r="r" b="b"/>
                <a:pathLst>
                  <a:path w="4106" h="3970">
                    <a:moveTo>
                      <a:pt x="4106" y="0"/>
                    </a:moveTo>
                    <a:lnTo>
                      <a:pt x="4014" y="1246"/>
                    </a:lnTo>
                    <a:lnTo>
                      <a:pt x="3230" y="2400"/>
                    </a:lnTo>
                    <a:lnTo>
                      <a:pt x="1845" y="3324"/>
                    </a:lnTo>
                    <a:lnTo>
                      <a:pt x="0" y="397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02" name="Freeform 234"/>
              <p:cNvSpPr>
                <a:spLocks/>
              </p:cNvSpPr>
              <p:nvPr/>
            </p:nvSpPr>
            <p:spPr bwMode="auto">
              <a:xfrm>
                <a:off x="1400" y="1710"/>
                <a:ext cx="204" cy="81"/>
              </a:xfrm>
              <a:custGeom>
                <a:avLst/>
                <a:gdLst>
                  <a:gd name="T0" fmla="*/ 3461 w 3461"/>
                  <a:gd name="T1" fmla="*/ 1384 h 1384"/>
                  <a:gd name="T2" fmla="*/ 1522 w 3461"/>
                  <a:gd name="T3" fmla="*/ 877 h 1384"/>
                  <a:gd name="T4" fmla="*/ 0 w 3461"/>
                  <a:gd name="T5" fmla="*/ 0 h 1384"/>
                </a:gdLst>
                <a:ahLst/>
                <a:cxnLst>
                  <a:cxn ang="0">
                    <a:pos x="T0" y="T1"/>
                  </a:cxn>
                  <a:cxn ang="0">
                    <a:pos x="T2" y="T3"/>
                  </a:cxn>
                  <a:cxn ang="0">
                    <a:pos x="T4" y="T5"/>
                  </a:cxn>
                </a:cxnLst>
                <a:rect l="0" t="0" r="r" b="b"/>
                <a:pathLst>
                  <a:path w="3461" h="1384">
                    <a:moveTo>
                      <a:pt x="3461" y="1384"/>
                    </a:moveTo>
                    <a:lnTo>
                      <a:pt x="1522" y="877"/>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03" name="Line 235"/>
              <p:cNvSpPr>
                <a:spLocks noChangeShapeType="1"/>
              </p:cNvSpPr>
              <p:nvPr/>
            </p:nvSpPr>
            <p:spPr bwMode="auto">
              <a:xfrm>
                <a:off x="1329" y="1568"/>
                <a:ext cx="17" cy="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04" name="Freeform 236"/>
              <p:cNvSpPr>
                <a:spLocks/>
              </p:cNvSpPr>
              <p:nvPr/>
            </p:nvSpPr>
            <p:spPr bwMode="auto">
              <a:xfrm>
                <a:off x="1604" y="1786"/>
                <a:ext cx="252" cy="16"/>
              </a:xfrm>
              <a:custGeom>
                <a:avLst/>
                <a:gdLst>
                  <a:gd name="T0" fmla="*/ 0 w 4292"/>
                  <a:gd name="T1" fmla="*/ 92 h 277"/>
                  <a:gd name="T2" fmla="*/ 2169 w 4292"/>
                  <a:gd name="T3" fmla="*/ 277 h 277"/>
                  <a:gd name="T4" fmla="*/ 4292 w 4292"/>
                  <a:gd name="T5" fmla="*/ 0 h 277"/>
                </a:gdLst>
                <a:ahLst/>
                <a:cxnLst>
                  <a:cxn ang="0">
                    <a:pos x="T0" y="T1"/>
                  </a:cxn>
                  <a:cxn ang="0">
                    <a:pos x="T2" y="T3"/>
                  </a:cxn>
                  <a:cxn ang="0">
                    <a:pos x="T4" y="T5"/>
                  </a:cxn>
                </a:cxnLst>
                <a:rect l="0" t="0" r="r" b="b"/>
                <a:pathLst>
                  <a:path w="4292" h="277">
                    <a:moveTo>
                      <a:pt x="0" y="92"/>
                    </a:moveTo>
                    <a:lnTo>
                      <a:pt x="2169" y="277"/>
                    </a:lnTo>
                    <a:lnTo>
                      <a:pt x="4292"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grpSp>
        <p:grpSp>
          <p:nvGrpSpPr>
            <p:cNvPr id="7405" name="Group 237"/>
            <p:cNvGrpSpPr>
              <a:grpSpLocks/>
            </p:cNvGrpSpPr>
            <p:nvPr/>
          </p:nvGrpSpPr>
          <p:grpSpPr bwMode="auto">
            <a:xfrm>
              <a:off x="2448" y="1104"/>
              <a:ext cx="767" cy="682"/>
              <a:chOff x="2355" y="1093"/>
              <a:chExt cx="767" cy="682"/>
            </a:xfrm>
          </p:grpSpPr>
          <p:sp>
            <p:nvSpPr>
              <p:cNvPr id="7406" name="Freeform 238"/>
              <p:cNvSpPr>
                <a:spLocks/>
              </p:cNvSpPr>
              <p:nvPr/>
            </p:nvSpPr>
            <p:spPr bwMode="auto">
              <a:xfrm>
                <a:off x="2988" y="1525"/>
                <a:ext cx="133" cy="198"/>
              </a:xfrm>
              <a:custGeom>
                <a:avLst/>
                <a:gdLst>
                  <a:gd name="T0" fmla="*/ 2261 w 2261"/>
                  <a:gd name="T1" fmla="*/ 0 h 3371"/>
                  <a:gd name="T2" fmla="*/ 2169 w 2261"/>
                  <a:gd name="T3" fmla="*/ 1247 h 3371"/>
                  <a:gd name="T4" fmla="*/ 1384 w 2261"/>
                  <a:gd name="T5" fmla="*/ 2401 h 3371"/>
                  <a:gd name="T6" fmla="*/ 0 w 2261"/>
                  <a:gd name="T7" fmla="*/ 3371 h 3371"/>
                </a:gdLst>
                <a:ahLst/>
                <a:cxnLst>
                  <a:cxn ang="0">
                    <a:pos x="T0" y="T1"/>
                  </a:cxn>
                  <a:cxn ang="0">
                    <a:pos x="T2" y="T3"/>
                  </a:cxn>
                  <a:cxn ang="0">
                    <a:pos x="T4" y="T5"/>
                  </a:cxn>
                  <a:cxn ang="0">
                    <a:pos x="T6" y="T7"/>
                  </a:cxn>
                </a:cxnLst>
                <a:rect l="0" t="0" r="r" b="b"/>
                <a:pathLst>
                  <a:path w="2261" h="3371">
                    <a:moveTo>
                      <a:pt x="2261" y="0"/>
                    </a:moveTo>
                    <a:lnTo>
                      <a:pt x="2169" y="1247"/>
                    </a:lnTo>
                    <a:lnTo>
                      <a:pt x="1384" y="2401"/>
                    </a:lnTo>
                    <a:lnTo>
                      <a:pt x="0" y="337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07" name="Freeform 239"/>
              <p:cNvSpPr>
                <a:spLocks/>
              </p:cNvSpPr>
              <p:nvPr/>
            </p:nvSpPr>
            <p:spPr bwMode="auto">
              <a:xfrm>
                <a:off x="2426" y="1682"/>
                <a:ext cx="204" cy="85"/>
              </a:xfrm>
              <a:custGeom>
                <a:avLst/>
                <a:gdLst>
                  <a:gd name="T0" fmla="*/ 0 w 3462"/>
                  <a:gd name="T1" fmla="*/ 0 h 1431"/>
                  <a:gd name="T2" fmla="*/ 1523 w 3462"/>
                  <a:gd name="T3" fmla="*/ 877 h 1431"/>
                  <a:gd name="T4" fmla="*/ 3462 w 3462"/>
                  <a:gd name="T5" fmla="*/ 1431 h 1431"/>
                </a:gdLst>
                <a:ahLst/>
                <a:cxnLst>
                  <a:cxn ang="0">
                    <a:pos x="T0" y="T1"/>
                  </a:cxn>
                  <a:cxn ang="0">
                    <a:pos x="T2" y="T3"/>
                  </a:cxn>
                  <a:cxn ang="0">
                    <a:pos x="T4" y="T5"/>
                  </a:cxn>
                </a:cxnLst>
                <a:rect l="0" t="0" r="r" b="b"/>
                <a:pathLst>
                  <a:path w="3462" h="1431">
                    <a:moveTo>
                      <a:pt x="0" y="0"/>
                    </a:moveTo>
                    <a:lnTo>
                      <a:pt x="1523" y="877"/>
                    </a:lnTo>
                    <a:lnTo>
                      <a:pt x="3462" y="143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08" name="Freeform 240"/>
              <p:cNvSpPr>
                <a:spLocks/>
              </p:cNvSpPr>
              <p:nvPr/>
            </p:nvSpPr>
            <p:spPr bwMode="auto">
              <a:xfrm>
                <a:off x="2755" y="1723"/>
                <a:ext cx="233" cy="52"/>
              </a:xfrm>
              <a:custGeom>
                <a:avLst/>
                <a:gdLst>
                  <a:gd name="T0" fmla="*/ 0 w 3968"/>
                  <a:gd name="T1" fmla="*/ 877 h 877"/>
                  <a:gd name="T2" fmla="*/ 2122 w 3968"/>
                  <a:gd name="T3" fmla="*/ 646 h 877"/>
                  <a:gd name="T4" fmla="*/ 3968 w 3968"/>
                  <a:gd name="T5" fmla="*/ 0 h 877"/>
                </a:gdLst>
                <a:ahLst/>
                <a:cxnLst>
                  <a:cxn ang="0">
                    <a:pos x="T0" y="T1"/>
                  </a:cxn>
                  <a:cxn ang="0">
                    <a:pos x="T2" y="T3"/>
                  </a:cxn>
                  <a:cxn ang="0">
                    <a:pos x="T4" y="T5"/>
                  </a:cxn>
                </a:cxnLst>
                <a:rect l="0" t="0" r="r" b="b"/>
                <a:pathLst>
                  <a:path w="3968" h="877">
                    <a:moveTo>
                      <a:pt x="0" y="877"/>
                    </a:moveTo>
                    <a:lnTo>
                      <a:pt x="2122" y="646"/>
                    </a:lnTo>
                    <a:lnTo>
                      <a:pt x="396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09" name="Line 241"/>
              <p:cNvSpPr>
                <a:spLocks noChangeShapeType="1"/>
              </p:cNvSpPr>
              <p:nvPr/>
            </p:nvSpPr>
            <p:spPr bwMode="auto">
              <a:xfrm>
                <a:off x="2369" y="1617"/>
                <a:ext cx="57"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10" name="Line 242"/>
              <p:cNvSpPr>
                <a:spLocks noChangeShapeType="1"/>
              </p:cNvSpPr>
              <p:nvPr/>
            </p:nvSpPr>
            <p:spPr bwMode="auto">
              <a:xfrm>
                <a:off x="2630" y="1767"/>
                <a:ext cx="125"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11" name="Line 243"/>
              <p:cNvSpPr>
                <a:spLocks noChangeShapeType="1"/>
              </p:cNvSpPr>
              <p:nvPr/>
            </p:nvSpPr>
            <p:spPr bwMode="auto">
              <a:xfrm>
                <a:off x="2355" y="1544"/>
                <a:ext cx="14" cy="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12" name="Freeform 244"/>
              <p:cNvSpPr>
                <a:spLocks/>
              </p:cNvSpPr>
              <p:nvPr/>
            </p:nvSpPr>
            <p:spPr bwMode="auto">
              <a:xfrm>
                <a:off x="2790" y="1096"/>
                <a:ext cx="114" cy="108"/>
              </a:xfrm>
              <a:custGeom>
                <a:avLst/>
                <a:gdLst>
                  <a:gd name="T0" fmla="*/ 0 w 1938"/>
                  <a:gd name="T1" fmla="*/ 0 h 1845"/>
                  <a:gd name="T2" fmla="*/ 1154 w 1938"/>
                  <a:gd name="T3" fmla="*/ 415 h 1845"/>
                  <a:gd name="T4" fmla="*/ 1846 w 1938"/>
                  <a:gd name="T5" fmla="*/ 1061 h 1845"/>
                  <a:gd name="T6" fmla="*/ 1938 w 1938"/>
                  <a:gd name="T7" fmla="*/ 1845 h 1845"/>
                </a:gdLst>
                <a:ahLst/>
                <a:cxnLst>
                  <a:cxn ang="0">
                    <a:pos x="T0" y="T1"/>
                  </a:cxn>
                  <a:cxn ang="0">
                    <a:pos x="T2" y="T3"/>
                  </a:cxn>
                  <a:cxn ang="0">
                    <a:pos x="T4" y="T5"/>
                  </a:cxn>
                  <a:cxn ang="0">
                    <a:pos x="T6" y="T7"/>
                  </a:cxn>
                </a:cxnLst>
                <a:rect l="0" t="0" r="r" b="b"/>
                <a:pathLst>
                  <a:path w="1938" h="1845">
                    <a:moveTo>
                      <a:pt x="0" y="0"/>
                    </a:moveTo>
                    <a:lnTo>
                      <a:pt x="1154" y="415"/>
                    </a:lnTo>
                    <a:lnTo>
                      <a:pt x="1846" y="1061"/>
                    </a:lnTo>
                    <a:lnTo>
                      <a:pt x="1938" y="1845"/>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13" name="Freeform 245"/>
              <p:cNvSpPr>
                <a:spLocks/>
              </p:cNvSpPr>
              <p:nvPr/>
            </p:nvSpPr>
            <p:spPr bwMode="auto">
              <a:xfrm>
                <a:off x="2635" y="1093"/>
                <a:ext cx="155" cy="19"/>
              </a:xfrm>
              <a:custGeom>
                <a:avLst/>
                <a:gdLst>
                  <a:gd name="T0" fmla="*/ 2630 w 2630"/>
                  <a:gd name="T1" fmla="*/ 47 h 323"/>
                  <a:gd name="T2" fmla="*/ 1246 w 2630"/>
                  <a:gd name="T3" fmla="*/ 0 h 323"/>
                  <a:gd name="T4" fmla="*/ 0 w 2630"/>
                  <a:gd name="T5" fmla="*/ 323 h 323"/>
                </a:gdLst>
                <a:ahLst/>
                <a:cxnLst>
                  <a:cxn ang="0">
                    <a:pos x="T0" y="T1"/>
                  </a:cxn>
                  <a:cxn ang="0">
                    <a:pos x="T2" y="T3"/>
                  </a:cxn>
                  <a:cxn ang="0">
                    <a:pos x="T4" y="T5"/>
                  </a:cxn>
                </a:cxnLst>
                <a:rect l="0" t="0" r="r" b="b"/>
                <a:pathLst>
                  <a:path w="2630" h="323">
                    <a:moveTo>
                      <a:pt x="2630" y="47"/>
                    </a:moveTo>
                    <a:lnTo>
                      <a:pt x="1246" y="0"/>
                    </a:lnTo>
                    <a:lnTo>
                      <a:pt x="0" y="32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14" name="Freeform 246"/>
              <p:cNvSpPr>
                <a:spLocks/>
              </p:cNvSpPr>
              <p:nvPr/>
            </p:nvSpPr>
            <p:spPr bwMode="auto">
              <a:xfrm>
                <a:off x="2730" y="1204"/>
                <a:ext cx="174" cy="79"/>
              </a:xfrm>
              <a:custGeom>
                <a:avLst/>
                <a:gdLst>
                  <a:gd name="T0" fmla="*/ 2953 w 2953"/>
                  <a:gd name="T1" fmla="*/ 0 h 1340"/>
                  <a:gd name="T2" fmla="*/ 2399 w 2953"/>
                  <a:gd name="T3" fmla="*/ 739 h 1340"/>
                  <a:gd name="T4" fmla="*/ 1338 w 2953"/>
                  <a:gd name="T5" fmla="*/ 1201 h 1340"/>
                  <a:gd name="T6" fmla="*/ 0 w 2953"/>
                  <a:gd name="T7" fmla="*/ 1340 h 1340"/>
                </a:gdLst>
                <a:ahLst/>
                <a:cxnLst>
                  <a:cxn ang="0">
                    <a:pos x="T0" y="T1"/>
                  </a:cxn>
                  <a:cxn ang="0">
                    <a:pos x="T2" y="T3"/>
                  </a:cxn>
                  <a:cxn ang="0">
                    <a:pos x="T4" y="T5"/>
                  </a:cxn>
                  <a:cxn ang="0">
                    <a:pos x="T6" y="T7"/>
                  </a:cxn>
                </a:cxnLst>
                <a:rect l="0" t="0" r="r" b="b"/>
                <a:pathLst>
                  <a:path w="2953" h="1340">
                    <a:moveTo>
                      <a:pt x="2953" y="0"/>
                    </a:moveTo>
                    <a:lnTo>
                      <a:pt x="2399" y="739"/>
                    </a:lnTo>
                    <a:lnTo>
                      <a:pt x="1338" y="1201"/>
                    </a:lnTo>
                    <a:lnTo>
                      <a:pt x="0" y="13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15" name="Line 247"/>
              <p:cNvSpPr>
                <a:spLocks noChangeShapeType="1"/>
              </p:cNvSpPr>
              <p:nvPr/>
            </p:nvSpPr>
            <p:spPr bwMode="auto">
              <a:xfrm flipH="1">
                <a:off x="2586" y="1112"/>
                <a:ext cx="49" cy="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16" name="Freeform 248"/>
              <p:cNvSpPr>
                <a:spLocks/>
              </p:cNvSpPr>
              <p:nvPr/>
            </p:nvSpPr>
            <p:spPr bwMode="auto">
              <a:xfrm>
                <a:off x="2573" y="1147"/>
                <a:ext cx="157" cy="136"/>
              </a:xfrm>
              <a:custGeom>
                <a:avLst/>
                <a:gdLst>
                  <a:gd name="T0" fmla="*/ 2676 w 2676"/>
                  <a:gd name="T1" fmla="*/ 2309 h 2309"/>
                  <a:gd name="T2" fmla="*/ 1384 w 2676"/>
                  <a:gd name="T3" fmla="*/ 2078 h 2309"/>
                  <a:gd name="T4" fmla="*/ 415 w 2676"/>
                  <a:gd name="T5" fmla="*/ 1524 h 2309"/>
                  <a:gd name="T6" fmla="*/ 0 w 2676"/>
                  <a:gd name="T7" fmla="*/ 785 h 2309"/>
                  <a:gd name="T8" fmla="*/ 230 w 2676"/>
                  <a:gd name="T9" fmla="*/ 0 h 2309"/>
                </a:gdLst>
                <a:ahLst/>
                <a:cxnLst>
                  <a:cxn ang="0">
                    <a:pos x="T0" y="T1"/>
                  </a:cxn>
                  <a:cxn ang="0">
                    <a:pos x="T2" y="T3"/>
                  </a:cxn>
                  <a:cxn ang="0">
                    <a:pos x="T4" y="T5"/>
                  </a:cxn>
                  <a:cxn ang="0">
                    <a:pos x="T6" y="T7"/>
                  </a:cxn>
                  <a:cxn ang="0">
                    <a:pos x="T8" y="T9"/>
                  </a:cxn>
                </a:cxnLst>
                <a:rect l="0" t="0" r="r" b="b"/>
                <a:pathLst>
                  <a:path w="2676" h="2309">
                    <a:moveTo>
                      <a:pt x="2676" y="2309"/>
                    </a:moveTo>
                    <a:lnTo>
                      <a:pt x="1384" y="2078"/>
                    </a:lnTo>
                    <a:lnTo>
                      <a:pt x="415" y="1524"/>
                    </a:lnTo>
                    <a:lnTo>
                      <a:pt x="0" y="785"/>
                    </a:lnTo>
                    <a:lnTo>
                      <a:pt x="23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17" name="Line 249"/>
              <p:cNvSpPr>
                <a:spLocks noChangeShapeType="1"/>
              </p:cNvSpPr>
              <p:nvPr/>
            </p:nvSpPr>
            <p:spPr bwMode="auto">
              <a:xfrm flipV="1">
                <a:off x="2904" y="1204"/>
                <a:ext cx="1" cy="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18" name="Line 250"/>
              <p:cNvSpPr>
                <a:spLocks noChangeShapeType="1"/>
              </p:cNvSpPr>
              <p:nvPr/>
            </p:nvSpPr>
            <p:spPr bwMode="auto">
              <a:xfrm>
                <a:off x="2573" y="1194"/>
                <a:ext cx="1" cy="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19" name="Freeform 251"/>
              <p:cNvSpPr>
                <a:spLocks/>
              </p:cNvSpPr>
              <p:nvPr/>
            </p:nvSpPr>
            <p:spPr bwMode="auto">
              <a:xfrm>
                <a:off x="3069" y="1416"/>
                <a:ext cx="52" cy="141"/>
              </a:xfrm>
              <a:custGeom>
                <a:avLst/>
                <a:gdLst>
                  <a:gd name="T0" fmla="*/ 877 w 877"/>
                  <a:gd name="T1" fmla="*/ 0 h 2401"/>
                  <a:gd name="T2" fmla="*/ 785 w 877"/>
                  <a:gd name="T3" fmla="*/ 1248 h 2401"/>
                  <a:gd name="T4" fmla="*/ 0 w 877"/>
                  <a:gd name="T5" fmla="*/ 2401 h 2401"/>
                </a:gdLst>
                <a:ahLst/>
                <a:cxnLst>
                  <a:cxn ang="0">
                    <a:pos x="T0" y="T1"/>
                  </a:cxn>
                  <a:cxn ang="0">
                    <a:pos x="T2" y="T3"/>
                  </a:cxn>
                  <a:cxn ang="0">
                    <a:pos x="T4" y="T5"/>
                  </a:cxn>
                </a:cxnLst>
                <a:rect l="0" t="0" r="r" b="b"/>
                <a:pathLst>
                  <a:path w="877" h="2401">
                    <a:moveTo>
                      <a:pt x="877" y="0"/>
                    </a:moveTo>
                    <a:lnTo>
                      <a:pt x="785" y="1248"/>
                    </a:lnTo>
                    <a:lnTo>
                      <a:pt x="0" y="240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20" name="Line 252"/>
              <p:cNvSpPr>
                <a:spLocks noChangeShapeType="1"/>
              </p:cNvSpPr>
              <p:nvPr/>
            </p:nvSpPr>
            <p:spPr bwMode="auto">
              <a:xfrm flipH="1" flipV="1">
                <a:off x="3086" y="1346"/>
                <a:ext cx="35" cy="7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1" name="Line 253"/>
              <p:cNvSpPr>
                <a:spLocks noChangeShapeType="1"/>
              </p:cNvSpPr>
              <p:nvPr/>
            </p:nvSpPr>
            <p:spPr bwMode="auto">
              <a:xfrm flipV="1">
                <a:off x="2988" y="1557"/>
                <a:ext cx="81" cy="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2" name="Line 254"/>
              <p:cNvSpPr>
                <a:spLocks noChangeShapeType="1"/>
              </p:cNvSpPr>
              <p:nvPr/>
            </p:nvSpPr>
            <p:spPr bwMode="auto">
              <a:xfrm flipH="1">
                <a:off x="2871" y="1259"/>
                <a:ext cx="33"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3" name="Line 255"/>
              <p:cNvSpPr>
                <a:spLocks noChangeShapeType="1"/>
              </p:cNvSpPr>
              <p:nvPr/>
            </p:nvSpPr>
            <p:spPr bwMode="auto">
              <a:xfrm flipH="1" flipV="1">
                <a:off x="2904" y="1207"/>
                <a:ext cx="108" cy="7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4" name="Line 256"/>
              <p:cNvSpPr>
                <a:spLocks noChangeShapeType="1"/>
              </p:cNvSpPr>
              <p:nvPr/>
            </p:nvSpPr>
            <p:spPr bwMode="auto">
              <a:xfrm flipH="1" flipV="1">
                <a:off x="3012" y="1286"/>
                <a:ext cx="74" cy="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5" name="Line 257"/>
              <p:cNvSpPr>
                <a:spLocks noChangeShapeType="1"/>
              </p:cNvSpPr>
              <p:nvPr/>
            </p:nvSpPr>
            <p:spPr bwMode="auto">
              <a:xfrm flipH="1">
                <a:off x="2809" y="1302"/>
                <a:ext cx="62" cy="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6" name="Freeform 258"/>
              <p:cNvSpPr>
                <a:spLocks/>
              </p:cNvSpPr>
              <p:nvPr/>
            </p:nvSpPr>
            <p:spPr bwMode="auto">
              <a:xfrm>
                <a:off x="2755" y="1612"/>
                <a:ext cx="233" cy="54"/>
              </a:xfrm>
              <a:custGeom>
                <a:avLst/>
                <a:gdLst>
                  <a:gd name="T0" fmla="*/ 3968 w 3968"/>
                  <a:gd name="T1" fmla="*/ 0 h 923"/>
                  <a:gd name="T2" fmla="*/ 2122 w 3968"/>
                  <a:gd name="T3" fmla="*/ 646 h 923"/>
                  <a:gd name="T4" fmla="*/ 0 w 3968"/>
                  <a:gd name="T5" fmla="*/ 923 h 923"/>
                </a:gdLst>
                <a:ahLst/>
                <a:cxnLst>
                  <a:cxn ang="0">
                    <a:pos x="T0" y="T1"/>
                  </a:cxn>
                  <a:cxn ang="0">
                    <a:pos x="T2" y="T3"/>
                  </a:cxn>
                  <a:cxn ang="0">
                    <a:pos x="T4" y="T5"/>
                  </a:cxn>
                </a:cxnLst>
                <a:rect l="0" t="0" r="r" b="b"/>
                <a:pathLst>
                  <a:path w="3968" h="923">
                    <a:moveTo>
                      <a:pt x="3968" y="0"/>
                    </a:moveTo>
                    <a:lnTo>
                      <a:pt x="2122" y="646"/>
                    </a:lnTo>
                    <a:lnTo>
                      <a:pt x="0" y="92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27" name="Line 259"/>
              <p:cNvSpPr>
                <a:spLocks noChangeShapeType="1"/>
              </p:cNvSpPr>
              <p:nvPr/>
            </p:nvSpPr>
            <p:spPr bwMode="auto">
              <a:xfrm flipH="1">
                <a:off x="2730" y="1329"/>
                <a:ext cx="79"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8" name="Line 260"/>
              <p:cNvSpPr>
                <a:spLocks noChangeShapeType="1"/>
              </p:cNvSpPr>
              <p:nvPr/>
            </p:nvSpPr>
            <p:spPr bwMode="auto">
              <a:xfrm>
                <a:off x="2630" y="1655"/>
                <a:ext cx="125"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29" name="Line 261"/>
              <p:cNvSpPr>
                <a:spLocks noChangeShapeType="1"/>
              </p:cNvSpPr>
              <p:nvPr/>
            </p:nvSpPr>
            <p:spPr bwMode="auto">
              <a:xfrm flipH="1" flipV="1">
                <a:off x="2654" y="1324"/>
                <a:ext cx="76"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0" name="Line 262"/>
              <p:cNvSpPr>
                <a:spLocks noChangeShapeType="1"/>
              </p:cNvSpPr>
              <p:nvPr/>
            </p:nvSpPr>
            <p:spPr bwMode="auto">
              <a:xfrm>
                <a:off x="2516" y="1625"/>
                <a:ext cx="114" cy="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1" name="Line 263"/>
              <p:cNvSpPr>
                <a:spLocks noChangeShapeType="1"/>
              </p:cNvSpPr>
              <p:nvPr/>
            </p:nvSpPr>
            <p:spPr bwMode="auto">
              <a:xfrm flipH="1">
                <a:off x="2445" y="1210"/>
                <a:ext cx="128" cy="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2" name="Line 264"/>
              <p:cNvSpPr>
                <a:spLocks noChangeShapeType="1"/>
              </p:cNvSpPr>
              <p:nvPr/>
            </p:nvSpPr>
            <p:spPr bwMode="auto">
              <a:xfrm flipH="1" flipV="1">
                <a:off x="2597" y="1291"/>
                <a:ext cx="57" cy="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3" name="Line 265"/>
              <p:cNvSpPr>
                <a:spLocks noChangeShapeType="1"/>
              </p:cNvSpPr>
              <p:nvPr/>
            </p:nvSpPr>
            <p:spPr bwMode="auto">
              <a:xfrm flipH="1">
                <a:off x="2380" y="1299"/>
                <a:ext cx="65" cy="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4" name="Line 266"/>
              <p:cNvSpPr>
                <a:spLocks noChangeShapeType="1"/>
              </p:cNvSpPr>
              <p:nvPr/>
            </p:nvSpPr>
            <p:spPr bwMode="auto">
              <a:xfrm flipH="1" flipV="1">
                <a:off x="2573" y="1248"/>
                <a:ext cx="24"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5" name="Line 267"/>
              <p:cNvSpPr>
                <a:spLocks noChangeShapeType="1"/>
              </p:cNvSpPr>
              <p:nvPr/>
            </p:nvSpPr>
            <p:spPr bwMode="auto">
              <a:xfrm>
                <a:off x="2355" y="1433"/>
                <a:ext cx="14" cy="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6" name="Line 268"/>
              <p:cNvSpPr>
                <a:spLocks noChangeShapeType="1"/>
              </p:cNvSpPr>
              <p:nvPr/>
            </p:nvSpPr>
            <p:spPr bwMode="auto">
              <a:xfrm flipV="1">
                <a:off x="3121" y="1416"/>
                <a:ext cx="1" cy="1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7" name="Freeform 269"/>
              <p:cNvSpPr>
                <a:spLocks/>
              </p:cNvSpPr>
              <p:nvPr/>
            </p:nvSpPr>
            <p:spPr bwMode="auto">
              <a:xfrm>
                <a:off x="2369" y="1506"/>
                <a:ext cx="147" cy="119"/>
              </a:xfrm>
              <a:custGeom>
                <a:avLst/>
                <a:gdLst>
                  <a:gd name="T0" fmla="*/ 2491 w 2491"/>
                  <a:gd name="T1" fmla="*/ 2031 h 2031"/>
                  <a:gd name="T2" fmla="*/ 968 w 2491"/>
                  <a:gd name="T3" fmla="*/ 1108 h 2031"/>
                  <a:gd name="T4" fmla="*/ 0 w 2491"/>
                  <a:gd name="T5" fmla="*/ 0 h 2031"/>
                </a:gdLst>
                <a:ahLst/>
                <a:cxnLst>
                  <a:cxn ang="0">
                    <a:pos x="T0" y="T1"/>
                  </a:cxn>
                  <a:cxn ang="0">
                    <a:pos x="T2" y="T3"/>
                  </a:cxn>
                  <a:cxn ang="0">
                    <a:pos x="T4" y="T5"/>
                  </a:cxn>
                </a:cxnLst>
                <a:rect l="0" t="0" r="r" b="b"/>
                <a:pathLst>
                  <a:path w="2491" h="2031">
                    <a:moveTo>
                      <a:pt x="2491" y="2031"/>
                    </a:moveTo>
                    <a:lnTo>
                      <a:pt x="968" y="1108"/>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38" name="Line 270"/>
              <p:cNvSpPr>
                <a:spLocks noChangeShapeType="1"/>
              </p:cNvSpPr>
              <p:nvPr/>
            </p:nvSpPr>
            <p:spPr bwMode="auto">
              <a:xfrm>
                <a:off x="2355" y="1433"/>
                <a:ext cx="1" cy="1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39" name="Line 271"/>
              <p:cNvSpPr>
                <a:spLocks noChangeShapeType="1"/>
              </p:cNvSpPr>
              <p:nvPr/>
            </p:nvSpPr>
            <p:spPr bwMode="auto">
              <a:xfrm flipH="1">
                <a:off x="2355" y="1362"/>
                <a:ext cx="25" cy="7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grpSp>
        <p:nvGrpSpPr>
          <p:cNvPr id="7440" name="Group 272"/>
          <p:cNvGrpSpPr>
            <a:grpSpLocks/>
          </p:cNvGrpSpPr>
          <p:nvPr/>
        </p:nvGrpSpPr>
        <p:grpSpPr bwMode="auto">
          <a:xfrm>
            <a:off x="5591175" y="2349500"/>
            <a:ext cx="4648200" cy="2514600"/>
            <a:chOff x="720" y="3408"/>
            <a:chExt cx="2928" cy="1584"/>
          </a:xfrm>
        </p:grpSpPr>
        <p:sp>
          <p:nvSpPr>
            <p:cNvPr id="7441" name="Line 273"/>
            <p:cNvSpPr>
              <a:spLocks noChangeShapeType="1"/>
            </p:cNvSpPr>
            <p:nvPr/>
          </p:nvSpPr>
          <p:spPr bwMode="auto">
            <a:xfrm>
              <a:off x="737" y="3797"/>
              <a:ext cx="118"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2" name="Line 274"/>
            <p:cNvSpPr>
              <a:spLocks noChangeShapeType="1"/>
            </p:cNvSpPr>
            <p:nvPr/>
          </p:nvSpPr>
          <p:spPr bwMode="auto">
            <a:xfrm>
              <a:off x="878" y="3797"/>
              <a:ext cx="22"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3" name="Line 275"/>
            <p:cNvSpPr>
              <a:spLocks noChangeShapeType="1"/>
            </p:cNvSpPr>
            <p:nvPr/>
          </p:nvSpPr>
          <p:spPr bwMode="auto">
            <a:xfrm>
              <a:off x="924" y="3797"/>
              <a:ext cx="136"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4" name="Line 276"/>
            <p:cNvSpPr>
              <a:spLocks noChangeShapeType="1"/>
            </p:cNvSpPr>
            <p:nvPr/>
          </p:nvSpPr>
          <p:spPr bwMode="auto">
            <a:xfrm>
              <a:off x="1082" y="3797"/>
              <a:ext cx="23"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5" name="Line 277"/>
            <p:cNvSpPr>
              <a:spLocks noChangeShapeType="1"/>
            </p:cNvSpPr>
            <p:nvPr/>
          </p:nvSpPr>
          <p:spPr bwMode="auto">
            <a:xfrm>
              <a:off x="1128" y="3797"/>
              <a:ext cx="13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6" name="Line 278"/>
            <p:cNvSpPr>
              <a:spLocks noChangeShapeType="1"/>
            </p:cNvSpPr>
            <p:nvPr/>
          </p:nvSpPr>
          <p:spPr bwMode="auto">
            <a:xfrm>
              <a:off x="1287" y="3797"/>
              <a:ext cx="23"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7" name="Line 279"/>
            <p:cNvSpPr>
              <a:spLocks noChangeShapeType="1"/>
            </p:cNvSpPr>
            <p:nvPr/>
          </p:nvSpPr>
          <p:spPr bwMode="auto">
            <a:xfrm>
              <a:off x="1332" y="3797"/>
              <a:ext cx="13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8" name="Line 280"/>
            <p:cNvSpPr>
              <a:spLocks noChangeShapeType="1"/>
            </p:cNvSpPr>
            <p:nvPr/>
          </p:nvSpPr>
          <p:spPr bwMode="auto">
            <a:xfrm>
              <a:off x="1492" y="3797"/>
              <a:ext cx="23"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49" name="Line 281"/>
            <p:cNvSpPr>
              <a:spLocks noChangeShapeType="1"/>
            </p:cNvSpPr>
            <p:nvPr/>
          </p:nvSpPr>
          <p:spPr bwMode="auto">
            <a:xfrm>
              <a:off x="1537" y="3797"/>
              <a:ext cx="13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0" name="Line 282"/>
            <p:cNvSpPr>
              <a:spLocks noChangeShapeType="1"/>
            </p:cNvSpPr>
            <p:nvPr/>
          </p:nvSpPr>
          <p:spPr bwMode="auto">
            <a:xfrm>
              <a:off x="1696" y="3797"/>
              <a:ext cx="24"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1" name="Line 283"/>
            <p:cNvSpPr>
              <a:spLocks noChangeShapeType="1"/>
            </p:cNvSpPr>
            <p:nvPr/>
          </p:nvSpPr>
          <p:spPr bwMode="auto">
            <a:xfrm>
              <a:off x="1742" y="3797"/>
              <a:ext cx="136"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2" name="Line 284"/>
            <p:cNvSpPr>
              <a:spLocks noChangeShapeType="1"/>
            </p:cNvSpPr>
            <p:nvPr/>
          </p:nvSpPr>
          <p:spPr bwMode="auto">
            <a:xfrm>
              <a:off x="1901" y="3797"/>
              <a:ext cx="22"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3" name="Line 285"/>
            <p:cNvSpPr>
              <a:spLocks noChangeShapeType="1"/>
            </p:cNvSpPr>
            <p:nvPr/>
          </p:nvSpPr>
          <p:spPr bwMode="auto">
            <a:xfrm>
              <a:off x="1947" y="3797"/>
              <a:ext cx="11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4" name="Line 286"/>
            <p:cNvSpPr>
              <a:spLocks noChangeShapeType="1"/>
            </p:cNvSpPr>
            <p:nvPr/>
          </p:nvSpPr>
          <p:spPr bwMode="auto">
            <a:xfrm>
              <a:off x="1054" y="3995"/>
              <a:ext cx="730"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5" name="Line 287"/>
            <p:cNvSpPr>
              <a:spLocks noChangeShapeType="1"/>
            </p:cNvSpPr>
            <p:nvPr/>
          </p:nvSpPr>
          <p:spPr bwMode="auto">
            <a:xfrm flipH="1">
              <a:off x="1256" y="3892"/>
              <a:ext cx="67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6" name="Line 288"/>
            <p:cNvSpPr>
              <a:spLocks noChangeShapeType="1"/>
            </p:cNvSpPr>
            <p:nvPr/>
          </p:nvSpPr>
          <p:spPr bwMode="auto">
            <a:xfrm flipH="1">
              <a:off x="1256" y="3704"/>
              <a:ext cx="67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7" name="Line 289"/>
            <p:cNvSpPr>
              <a:spLocks noChangeShapeType="1"/>
            </p:cNvSpPr>
            <p:nvPr/>
          </p:nvSpPr>
          <p:spPr bwMode="auto">
            <a:xfrm flipV="1">
              <a:off x="1054" y="3457"/>
              <a:ext cx="730"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8" name="Line 290"/>
            <p:cNvSpPr>
              <a:spLocks noChangeShapeType="1"/>
            </p:cNvSpPr>
            <p:nvPr/>
          </p:nvSpPr>
          <p:spPr bwMode="auto">
            <a:xfrm>
              <a:off x="1088" y="3504"/>
              <a:ext cx="1" cy="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59" name="Line 291"/>
            <p:cNvSpPr>
              <a:spLocks noChangeShapeType="1"/>
            </p:cNvSpPr>
            <p:nvPr/>
          </p:nvSpPr>
          <p:spPr bwMode="auto">
            <a:xfrm>
              <a:off x="1088" y="3678"/>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0" name="Line 292"/>
            <p:cNvSpPr>
              <a:spLocks noChangeShapeType="1"/>
            </p:cNvSpPr>
            <p:nvPr/>
          </p:nvSpPr>
          <p:spPr bwMode="auto">
            <a:xfrm>
              <a:off x="1088" y="3726"/>
              <a:ext cx="1"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1" name="Line 293"/>
            <p:cNvSpPr>
              <a:spLocks noChangeShapeType="1"/>
            </p:cNvSpPr>
            <p:nvPr/>
          </p:nvSpPr>
          <p:spPr bwMode="auto">
            <a:xfrm>
              <a:off x="1088" y="3894"/>
              <a:ext cx="1"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2" name="Line 294"/>
            <p:cNvSpPr>
              <a:spLocks noChangeShapeType="1"/>
            </p:cNvSpPr>
            <p:nvPr/>
          </p:nvSpPr>
          <p:spPr bwMode="auto">
            <a:xfrm>
              <a:off x="1088" y="3942"/>
              <a:ext cx="1" cy="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3" name="Line 295"/>
            <p:cNvSpPr>
              <a:spLocks noChangeShapeType="1"/>
            </p:cNvSpPr>
            <p:nvPr/>
          </p:nvSpPr>
          <p:spPr bwMode="auto">
            <a:xfrm flipH="1" flipV="1">
              <a:off x="1271" y="3749"/>
              <a:ext cx="7" cy="4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4" name="Freeform 296"/>
            <p:cNvSpPr>
              <a:spLocks/>
            </p:cNvSpPr>
            <p:nvPr/>
          </p:nvSpPr>
          <p:spPr bwMode="auto">
            <a:xfrm>
              <a:off x="1268" y="3733"/>
              <a:ext cx="2" cy="7"/>
            </a:xfrm>
            <a:custGeom>
              <a:avLst/>
              <a:gdLst>
                <a:gd name="T0" fmla="*/ 20 w 20"/>
                <a:gd name="T1" fmla="*/ 73 h 73"/>
                <a:gd name="T2" fmla="*/ 12 w 20"/>
                <a:gd name="T3" fmla="*/ 24 h 73"/>
                <a:gd name="T4" fmla="*/ 0 w 20"/>
                <a:gd name="T5" fmla="*/ 0 h 73"/>
              </a:gdLst>
              <a:ahLst/>
              <a:cxnLst>
                <a:cxn ang="0">
                  <a:pos x="T0" y="T1"/>
                </a:cxn>
                <a:cxn ang="0">
                  <a:pos x="T2" y="T3"/>
                </a:cxn>
                <a:cxn ang="0">
                  <a:pos x="T4" y="T5"/>
                </a:cxn>
              </a:cxnLst>
              <a:rect l="0" t="0" r="r" b="b"/>
              <a:pathLst>
                <a:path w="20" h="73">
                  <a:moveTo>
                    <a:pt x="20" y="73"/>
                  </a:moveTo>
                  <a:lnTo>
                    <a:pt x="12" y="24"/>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65" name="Line 297"/>
            <p:cNvSpPr>
              <a:spLocks noChangeShapeType="1"/>
            </p:cNvSpPr>
            <p:nvPr/>
          </p:nvSpPr>
          <p:spPr bwMode="auto">
            <a:xfrm flipH="1" flipV="1">
              <a:off x="1243" y="3682"/>
              <a:ext cx="22"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6" name="Line 298"/>
            <p:cNvSpPr>
              <a:spLocks noChangeShapeType="1"/>
            </p:cNvSpPr>
            <p:nvPr/>
          </p:nvSpPr>
          <p:spPr bwMode="auto">
            <a:xfrm flipH="1" flipV="1">
              <a:off x="1233" y="3669"/>
              <a:ext cx="5"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7" name="Freeform 299"/>
            <p:cNvSpPr>
              <a:spLocks/>
            </p:cNvSpPr>
            <p:nvPr/>
          </p:nvSpPr>
          <p:spPr bwMode="auto">
            <a:xfrm>
              <a:off x="1192" y="3632"/>
              <a:ext cx="35" cy="32"/>
            </a:xfrm>
            <a:custGeom>
              <a:avLst/>
              <a:gdLst>
                <a:gd name="T0" fmla="*/ 339 w 339"/>
                <a:gd name="T1" fmla="*/ 304 h 304"/>
                <a:gd name="T2" fmla="*/ 71 w 339"/>
                <a:gd name="T3" fmla="*/ 36 h 304"/>
                <a:gd name="T4" fmla="*/ 0 w 339"/>
                <a:gd name="T5" fmla="*/ 0 h 304"/>
              </a:gdLst>
              <a:ahLst/>
              <a:cxnLst>
                <a:cxn ang="0">
                  <a:pos x="T0" y="T1"/>
                </a:cxn>
                <a:cxn ang="0">
                  <a:pos x="T2" y="T3"/>
                </a:cxn>
                <a:cxn ang="0">
                  <a:pos x="T4" y="T5"/>
                </a:cxn>
              </a:cxnLst>
              <a:rect l="0" t="0" r="r" b="b"/>
              <a:pathLst>
                <a:path w="339" h="304">
                  <a:moveTo>
                    <a:pt x="339" y="304"/>
                  </a:moveTo>
                  <a:lnTo>
                    <a:pt x="71" y="36"/>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68" name="Line 300"/>
            <p:cNvSpPr>
              <a:spLocks noChangeShapeType="1"/>
            </p:cNvSpPr>
            <p:nvPr/>
          </p:nvSpPr>
          <p:spPr bwMode="auto">
            <a:xfrm flipH="1" flipV="1">
              <a:off x="1179" y="3624"/>
              <a:ext cx="7"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69" name="Freeform 301"/>
            <p:cNvSpPr>
              <a:spLocks/>
            </p:cNvSpPr>
            <p:nvPr/>
          </p:nvSpPr>
          <p:spPr bwMode="auto">
            <a:xfrm>
              <a:off x="1128" y="3603"/>
              <a:ext cx="43" cy="17"/>
            </a:xfrm>
            <a:custGeom>
              <a:avLst/>
              <a:gdLst>
                <a:gd name="T0" fmla="*/ 425 w 425"/>
                <a:gd name="T1" fmla="*/ 155 h 155"/>
                <a:gd name="T2" fmla="*/ 181 w 425"/>
                <a:gd name="T3" fmla="*/ 30 h 155"/>
                <a:gd name="T4" fmla="*/ 0 w 425"/>
                <a:gd name="T5" fmla="*/ 0 h 155"/>
              </a:gdLst>
              <a:ahLst/>
              <a:cxnLst>
                <a:cxn ang="0">
                  <a:pos x="T0" y="T1"/>
                </a:cxn>
                <a:cxn ang="0">
                  <a:pos x="T2" y="T3"/>
                </a:cxn>
                <a:cxn ang="0">
                  <a:pos x="T4" y="T5"/>
                </a:cxn>
              </a:cxnLst>
              <a:rect l="0" t="0" r="r" b="b"/>
              <a:pathLst>
                <a:path w="425" h="155">
                  <a:moveTo>
                    <a:pt x="425" y="155"/>
                  </a:moveTo>
                  <a:lnTo>
                    <a:pt x="181" y="3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0" name="Line 302"/>
            <p:cNvSpPr>
              <a:spLocks noChangeShapeType="1"/>
            </p:cNvSpPr>
            <p:nvPr/>
          </p:nvSpPr>
          <p:spPr bwMode="auto">
            <a:xfrm flipH="1" flipV="1">
              <a:off x="1113" y="3601"/>
              <a:ext cx="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71" name="Freeform 303"/>
            <p:cNvSpPr>
              <a:spLocks/>
            </p:cNvSpPr>
            <p:nvPr/>
          </p:nvSpPr>
          <p:spPr bwMode="auto">
            <a:xfrm>
              <a:off x="1059" y="3597"/>
              <a:ext cx="46" cy="5"/>
            </a:xfrm>
            <a:custGeom>
              <a:avLst/>
              <a:gdLst>
                <a:gd name="T0" fmla="*/ 451 w 451"/>
                <a:gd name="T1" fmla="*/ 27 h 45"/>
                <a:gd name="T2" fmla="*/ 282 w 451"/>
                <a:gd name="T3" fmla="*/ 0 h 45"/>
                <a:gd name="T4" fmla="*/ 0 w 451"/>
                <a:gd name="T5" fmla="*/ 45 h 45"/>
              </a:gdLst>
              <a:ahLst/>
              <a:cxnLst>
                <a:cxn ang="0">
                  <a:pos x="T0" y="T1"/>
                </a:cxn>
                <a:cxn ang="0">
                  <a:pos x="T2" y="T3"/>
                </a:cxn>
                <a:cxn ang="0">
                  <a:pos x="T4" y="T5"/>
                </a:cxn>
              </a:cxnLst>
              <a:rect l="0" t="0" r="r" b="b"/>
              <a:pathLst>
                <a:path w="451" h="45">
                  <a:moveTo>
                    <a:pt x="451" y="27"/>
                  </a:moveTo>
                  <a:lnTo>
                    <a:pt x="282" y="0"/>
                  </a:lnTo>
                  <a:lnTo>
                    <a:pt x="0" y="45"/>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2" name="Line 304"/>
            <p:cNvSpPr>
              <a:spLocks noChangeShapeType="1"/>
            </p:cNvSpPr>
            <p:nvPr/>
          </p:nvSpPr>
          <p:spPr bwMode="auto">
            <a:xfrm flipH="1">
              <a:off x="1044" y="3603"/>
              <a:ext cx="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73" name="Freeform 305"/>
            <p:cNvSpPr>
              <a:spLocks/>
            </p:cNvSpPr>
            <p:nvPr/>
          </p:nvSpPr>
          <p:spPr bwMode="auto">
            <a:xfrm>
              <a:off x="994" y="3606"/>
              <a:ext cx="41" cy="19"/>
            </a:xfrm>
            <a:custGeom>
              <a:avLst/>
              <a:gdLst>
                <a:gd name="T0" fmla="*/ 413 w 413"/>
                <a:gd name="T1" fmla="*/ 0 h 188"/>
                <a:gd name="T2" fmla="*/ 346 w 413"/>
                <a:gd name="T3" fmla="*/ 12 h 188"/>
                <a:gd name="T4" fmla="*/ 0 w 413"/>
                <a:gd name="T5" fmla="*/ 188 h 188"/>
              </a:gdLst>
              <a:ahLst/>
              <a:cxnLst>
                <a:cxn ang="0">
                  <a:pos x="T0" y="T1"/>
                </a:cxn>
                <a:cxn ang="0">
                  <a:pos x="T2" y="T3"/>
                </a:cxn>
                <a:cxn ang="0">
                  <a:pos x="T4" y="T5"/>
                </a:cxn>
              </a:cxnLst>
              <a:rect l="0" t="0" r="r" b="b"/>
              <a:pathLst>
                <a:path w="413" h="188">
                  <a:moveTo>
                    <a:pt x="413" y="0"/>
                  </a:moveTo>
                  <a:lnTo>
                    <a:pt x="346" y="12"/>
                  </a:lnTo>
                  <a:lnTo>
                    <a:pt x="0" y="18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4" name="Line 306"/>
            <p:cNvSpPr>
              <a:spLocks noChangeShapeType="1"/>
            </p:cNvSpPr>
            <p:nvPr/>
          </p:nvSpPr>
          <p:spPr bwMode="auto">
            <a:xfrm flipH="1">
              <a:off x="980" y="3629"/>
              <a:ext cx="6"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75" name="Line 307"/>
            <p:cNvSpPr>
              <a:spLocks noChangeShapeType="1"/>
            </p:cNvSpPr>
            <p:nvPr/>
          </p:nvSpPr>
          <p:spPr bwMode="auto">
            <a:xfrm flipH="1">
              <a:off x="941" y="3638"/>
              <a:ext cx="32" cy="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76" name="Freeform 308"/>
            <p:cNvSpPr>
              <a:spLocks/>
            </p:cNvSpPr>
            <p:nvPr/>
          </p:nvSpPr>
          <p:spPr bwMode="auto">
            <a:xfrm>
              <a:off x="931" y="3678"/>
              <a:ext cx="4" cy="8"/>
            </a:xfrm>
            <a:custGeom>
              <a:avLst/>
              <a:gdLst>
                <a:gd name="T0" fmla="*/ 38 w 38"/>
                <a:gd name="T1" fmla="*/ 0 h 65"/>
                <a:gd name="T2" fmla="*/ 28 w 38"/>
                <a:gd name="T3" fmla="*/ 11 h 65"/>
                <a:gd name="T4" fmla="*/ 0 w 38"/>
                <a:gd name="T5" fmla="*/ 65 h 65"/>
              </a:gdLst>
              <a:ahLst/>
              <a:cxnLst>
                <a:cxn ang="0">
                  <a:pos x="T0" y="T1"/>
                </a:cxn>
                <a:cxn ang="0">
                  <a:pos x="T2" y="T3"/>
                </a:cxn>
                <a:cxn ang="0">
                  <a:pos x="T4" y="T5"/>
                </a:cxn>
              </a:cxnLst>
              <a:rect l="0" t="0" r="r" b="b"/>
              <a:pathLst>
                <a:path w="38" h="65">
                  <a:moveTo>
                    <a:pt x="38" y="0"/>
                  </a:moveTo>
                  <a:lnTo>
                    <a:pt x="28" y="11"/>
                  </a:lnTo>
                  <a:lnTo>
                    <a:pt x="0" y="65"/>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7" name="Freeform 309"/>
            <p:cNvSpPr>
              <a:spLocks/>
            </p:cNvSpPr>
            <p:nvPr/>
          </p:nvSpPr>
          <p:spPr bwMode="auto">
            <a:xfrm>
              <a:off x="906" y="3692"/>
              <a:ext cx="21" cy="44"/>
            </a:xfrm>
            <a:custGeom>
              <a:avLst/>
              <a:gdLst>
                <a:gd name="T0" fmla="*/ 204 w 204"/>
                <a:gd name="T1" fmla="*/ 0 h 410"/>
                <a:gd name="T2" fmla="*/ 1 w 204"/>
                <a:gd name="T3" fmla="*/ 398 h 410"/>
                <a:gd name="T4" fmla="*/ 0 w 204"/>
                <a:gd name="T5" fmla="*/ 410 h 410"/>
              </a:gdLst>
              <a:ahLst/>
              <a:cxnLst>
                <a:cxn ang="0">
                  <a:pos x="T0" y="T1"/>
                </a:cxn>
                <a:cxn ang="0">
                  <a:pos x="T2" y="T3"/>
                </a:cxn>
                <a:cxn ang="0">
                  <a:pos x="T4" y="T5"/>
                </a:cxn>
              </a:cxnLst>
              <a:rect l="0" t="0" r="r" b="b"/>
              <a:pathLst>
                <a:path w="204" h="410">
                  <a:moveTo>
                    <a:pt x="204" y="0"/>
                  </a:moveTo>
                  <a:lnTo>
                    <a:pt x="1" y="398"/>
                  </a:lnTo>
                  <a:lnTo>
                    <a:pt x="0" y="41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8" name="Line 310"/>
            <p:cNvSpPr>
              <a:spLocks noChangeShapeType="1"/>
            </p:cNvSpPr>
            <p:nvPr/>
          </p:nvSpPr>
          <p:spPr bwMode="auto">
            <a:xfrm flipH="1">
              <a:off x="904" y="3745"/>
              <a:ext cx="1"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79" name="Freeform 311"/>
            <p:cNvSpPr>
              <a:spLocks/>
            </p:cNvSpPr>
            <p:nvPr/>
          </p:nvSpPr>
          <p:spPr bwMode="auto">
            <a:xfrm>
              <a:off x="897" y="3761"/>
              <a:ext cx="6" cy="49"/>
            </a:xfrm>
            <a:custGeom>
              <a:avLst/>
              <a:gdLst>
                <a:gd name="T0" fmla="*/ 54 w 54"/>
                <a:gd name="T1" fmla="*/ 0 h 453"/>
                <a:gd name="T2" fmla="*/ 0 w 54"/>
                <a:gd name="T3" fmla="*/ 339 h 453"/>
                <a:gd name="T4" fmla="*/ 18 w 54"/>
                <a:gd name="T5" fmla="*/ 453 h 453"/>
              </a:gdLst>
              <a:ahLst/>
              <a:cxnLst>
                <a:cxn ang="0">
                  <a:pos x="T0" y="T1"/>
                </a:cxn>
                <a:cxn ang="0">
                  <a:pos x="T2" y="T3"/>
                </a:cxn>
                <a:cxn ang="0">
                  <a:pos x="T4" y="T5"/>
                </a:cxn>
              </a:cxnLst>
              <a:rect l="0" t="0" r="r" b="b"/>
              <a:pathLst>
                <a:path w="54" h="453">
                  <a:moveTo>
                    <a:pt x="54" y="0"/>
                  </a:moveTo>
                  <a:lnTo>
                    <a:pt x="0" y="339"/>
                  </a:lnTo>
                  <a:lnTo>
                    <a:pt x="18" y="4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80" name="Line 312"/>
            <p:cNvSpPr>
              <a:spLocks noChangeShapeType="1"/>
            </p:cNvSpPr>
            <p:nvPr/>
          </p:nvSpPr>
          <p:spPr bwMode="auto">
            <a:xfrm>
              <a:off x="900" y="3818"/>
              <a:ext cx="2"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81" name="Freeform 313"/>
            <p:cNvSpPr>
              <a:spLocks/>
            </p:cNvSpPr>
            <p:nvPr/>
          </p:nvSpPr>
          <p:spPr bwMode="auto">
            <a:xfrm>
              <a:off x="903" y="3835"/>
              <a:ext cx="13" cy="46"/>
            </a:xfrm>
            <a:custGeom>
              <a:avLst/>
              <a:gdLst>
                <a:gd name="T0" fmla="*/ 0 w 137"/>
                <a:gd name="T1" fmla="*/ 0 h 431"/>
                <a:gd name="T2" fmla="*/ 37 w 137"/>
                <a:gd name="T3" fmla="*/ 238 h 431"/>
                <a:gd name="T4" fmla="*/ 137 w 137"/>
                <a:gd name="T5" fmla="*/ 431 h 431"/>
              </a:gdLst>
              <a:ahLst/>
              <a:cxnLst>
                <a:cxn ang="0">
                  <a:pos x="T0" y="T1"/>
                </a:cxn>
                <a:cxn ang="0">
                  <a:pos x="T2" y="T3"/>
                </a:cxn>
                <a:cxn ang="0">
                  <a:pos x="T4" y="T5"/>
                </a:cxn>
              </a:cxnLst>
              <a:rect l="0" t="0" r="r" b="b"/>
              <a:pathLst>
                <a:path w="137" h="431">
                  <a:moveTo>
                    <a:pt x="0" y="0"/>
                  </a:moveTo>
                  <a:lnTo>
                    <a:pt x="37" y="238"/>
                  </a:lnTo>
                  <a:lnTo>
                    <a:pt x="137" y="43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82" name="Line 314"/>
            <p:cNvSpPr>
              <a:spLocks noChangeShapeType="1"/>
            </p:cNvSpPr>
            <p:nvPr/>
          </p:nvSpPr>
          <p:spPr bwMode="auto">
            <a:xfrm>
              <a:off x="920" y="3888"/>
              <a:ext cx="4"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83" name="Freeform 315"/>
            <p:cNvSpPr>
              <a:spLocks/>
            </p:cNvSpPr>
            <p:nvPr/>
          </p:nvSpPr>
          <p:spPr bwMode="auto">
            <a:xfrm>
              <a:off x="927" y="3903"/>
              <a:ext cx="30" cy="38"/>
            </a:xfrm>
            <a:custGeom>
              <a:avLst/>
              <a:gdLst>
                <a:gd name="T0" fmla="*/ 0 w 289"/>
                <a:gd name="T1" fmla="*/ 0 h 349"/>
                <a:gd name="T2" fmla="*/ 63 w 289"/>
                <a:gd name="T3" fmla="*/ 123 h 349"/>
                <a:gd name="T4" fmla="*/ 289 w 289"/>
                <a:gd name="T5" fmla="*/ 349 h 349"/>
              </a:gdLst>
              <a:ahLst/>
              <a:cxnLst>
                <a:cxn ang="0">
                  <a:pos x="T0" y="T1"/>
                </a:cxn>
                <a:cxn ang="0">
                  <a:pos x="T2" y="T3"/>
                </a:cxn>
                <a:cxn ang="0">
                  <a:pos x="T4" y="T5"/>
                </a:cxn>
              </a:cxnLst>
              <a:rect l="0" t="0" r="r" b="b"/>
              <a:pathLst>
                <a:path w="289" h="349">
                  <a:moveTo>
                    <a:pt x="0" y="0"/>
                  </a:moveTo>
                  <a:lnTo>
                    <a:pt x="63" y="123"/>
                  </a:lnTo>
                  <a:lnTo>
                    <a:pt x="289" y="349"/>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84" name="Line 316"/>
            <p:cNvSpPr>
              <a:spLocks noChangeShapeType="1"/>
            </p:cNvSpPr>
            <p:nvPr/>
          </p:nvSpPr>
          <p:spPr bwMode="auto">
            <a:xfrm>
              <a:off x="963" y="3946"/>
              <a:ext cx="5"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85" name="Freeform 317"/>
            <p:cNvSpPr>
              <a:spLocks/>
            </p:cNvSpPr>
            <p:nvPr/>
          </p:nvSpPr>
          <p:spPr bwMode="auto">
            <a:xfrm>
              <a:off x="973" y="3958"/>
              <a:ext cx="41" cy="23"/>
            </a:xfrm>
            <a:custGeom>
              <a:avLst/>
              <a:gdLst>
                <a:gd name="T0" fmla="*/ 0 w 401"/>
                <a:gd name="T1" fmla="*/ 0 h 217"/>
                <a:gd name="T2" fmla="*/ 24 w 401"/>
                <a:gd name="T3" fmla="*/ 25 h 217"/>
                <a:gd name="T4" fmla="*/ 401 w 401"/>
                <a:gd name="T5" fmla="*/ 217 h 217"/>
              </a:gdLst>
              <a:ahLst/>
              <a:cxnLst>
                <a:cxn ang="0">
                  <a:pos x="T0" y="T1"/>
                </a:cxn>
                <a:cxn ang="0">
                  <a:pos x="T2" y="T3"/>
                </a:cxn>
                <a:cxn ang="0">
                  <a:pos x="T4" y="T5"/>
                </a:cxn>
              </a:cxnLst>
              <a:rect l="0" t="0" r="r" b="b"/>
              <a:pathLst>
                <a:path w="401" h="217">
                  <a:moveTo>
                    <a:pt x="0" y="0"/>
                  </a:moveTo>
                  <a:lnTo>
                    <a:pt x="24" y="25"/>
                  </a:lnTo>
                  <a:lnTo>
                    <a:pt x="401" y="21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86" name="Line 318"/>
            <p:cNvSpPr>
              <a:spLocks noChangeShapeType="1"/>
            </p:cNvSpPr>
            <p:nvPr/>
          </p:nvSpPr>
          <p:spPr bwMode="auto">
            <a:xfrm>
              <a:off x="1022" y="3985"/>
              <a:ext cx="6"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87" name="Line 319"/>
            <p:cNvSpPr>
              <a:spLocks noChangeShapeType="1"/>
            </p:cNvSpPr>
            <p:nvPr/>
          </p:nvSpPr>
          <p:spPr bwMode="auto">
            <a:xfrm>
              <a:off x="1035" y="3990"/>
              <a:ext cx="47"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88" name="Line 320"/>
            <p:cNvSpPr>
              <a:spLocks noChangeShapeType="1"/>
            </p:cNvSpPr>
            <p:nvPr/>
          </p:nvSpPr>
          <p:spPr bwMode="auto">
            <a:xfrm flipV="1">
              <a:off x="1089" y="3998"/>
              <a:ext cx="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89" name="Freeform 321"/>
            <p:cNvSpPr>
              <a:spLocks/>
            </p:cNvSpPr>
            <p:nvPr/>
          </p:nvSpPr>
          <p:spPr bwMode="auto">
            <a:xfrm>
              <a:off x="1105" y="3987"/>
              <a:ext cx="46" cy="9"/>
            </a:xfrm>
            <a:custGeom>
              <a:avLst/>
              <a:gdLst>
                <a:gd name="T0" fmla="*/ 0 w 448"/>
                <a:gd name="T1" fmla="*/ 86 h 86"/>
                <a:gd name="T2" fmla="*/ 408 w 448"/>
                <a:gd name="T3" fmla="*/ 21 h 86"/>
                <a:gd name="T4" fmla="*/ 448 w 448"/>
                <a:gd name="T5" fmla="*/ 0 h 86"/>
              </a:gdLst>
              <a:ahLst/>
              <a:cxnLst>
                <a:cxn ang="0">
                  <a:pos x="T0" y="T1"/>
                </a:cxn>
                <a:cxn ang="0">
                  <a:pos x="T2" y="T3"/>
                </a:cxn>
                <a:cxn ang="0">
                  <a:pos x="T4" y="T5"/>
                </a:cxn>
              </a:cxnLst>
              <a:rect l="0" t="0" r="r" b="b"/>
              <a:pathLst>
                <a:path w="448" h="86">
                  <a:moveTo>
                    <a:pt x="0" y="86"/>
                  </a:moveTo>
                  <a:lnTo>
                    <a:pt x="408" y="21"/>
                  </a:lnTo>
                  <a:lnTo>
                    <a:pt x="44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90" name="Line 322"/>
            <p:cNvSpPr>
              <a:spLocks noChangeShapeType="1"/>
            </p:cNvSpPr>
            <p:nvPr/>
          </p:nvSpPr>
          <p:spPr bwMode="auto">
            <a:xfrm flipV="1">
              <a:off x="1158" y="3980"/>
              <a:ext cx="7"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91" name="Freeform 323"/>
            <p:cNvSpPr>
              <a:spLocks/>
            </p:cNvSpPr>
            <p:nvPr/>
          </p:nvSpPr>
          <p:spPr bwMode="auto">
            <a:xfrm>
              <a:off x="1171" y="3950"/>
              <a:ext cx="40" cy="26"/>
            </a:xfrm>
            <a:custGeom>
              <a:avLst/>
              <a:gdLst>
                <a:gd name="T0" fmla="*/ 0 w 381"/>
                <a:gd name="T1" fmla="*/ 245 h 245"/>
                <a:gd name="T2" fmla="*/ 275 w 381"/>
                <a:gd name="T3" fmla="*/ 105 h 245"/>
                <a:gd name="T4" fmla="*/ 381 w 381"/>
                <a:gd name="T5" fmla="*/ 0 h 245"/>
              </a:gdLst>
              <a:ahLst/>
              <a:cxnLst>
                <a:cxn ang="0">
                  <a:pos x="T0" y="T1"/>
                </a:cxn>
                <a:cxn ang="0">
                  <a:pos x="T2" y="T3"/>
                </a:cxn>
                <a:cxn ang="0">
                  <a:pos x="T4" y="T5"/>
                </a:cxn>
              </a:cxnLst>
              <a:rect l="0" t="0" r="r" b="b"/>
              <a:pathLst>
                <a:path w="381" h="245">
                  <a:moveTo>
                    <a:pt x="0" y="245"/>
                  </a:moveTo>
                  <a:lnTo>
                    <a:pt x="275" y="105"/>
                  </a:lnTo>
                  <a:lnTo>
                    <a:pt x="38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92" name="Line 324"/>
            <p:cNvSpPr>
              <a:spLocks noChangeShapeType="1"/>
            </p:cNvSpPr>
            <p:nvPr/>
          </p:nvSpPr>
          <p:spPr bwMode="auto">
            <a:xfrm flipV="1">
              <a:off x="1216" y="3938"/>
              <a:ext cx="6" cy="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93" name="Freeform 325"/>
            <p:cNvSpPr>
              <a:spLocks/>
            </p:cNvSpPr>
            <p:nvPr/>
          </p:nvSpPr>
          <p:spPr bwMode="auto">
            <a:xfrm>
              <a:off x="1227" y="3892"/>
              <a:ext cx="27" cy="40"/>
            </a:xfrm>
            <a:custGeom>
              <a:avLst/>
              <a:gdLst>
                <a:gd name="T0" fmla="*/ 0 w 259"/>
                <a:gd name="T1" fmla="*/ 370 h 370"/>
                <a:gd name="T2" fmla="*/ 145 w 259"/>
                <a:gd name="T3" fmla="*/ 224 h 370"/>
                <a:gd name="T4" fmla="*/ 259 w 259"/>
                <a:gd name="T5" fmla="*/ 0 h 370"/>
              </a:gdLst>
              <a:ahLst/>
              <a:cxnLst>
                <a:cxn ang="0">
                  <a:pos x="T0" y="T1"/>
                </a:cxn>
                <a:cxn ang="0">
                  <a:pos x="T2" y="T3"/>
                </a:cxn>
                <a:cxn ang="0">
                  <a:pos x="T4" y="T5"/>
                </a:cxn>
              </a:cxnLst>
              <a:rect l="0" t="0" r="r" b="b"/>
              <a:pathLst>
                <a:path w="259" h="370">
                  <a:moveTo>
                    <a:pt x="0" y="370"/>
                  </a:moveTo>
                  <a:lnTo>
                    <a:pt x="145" y="224"/>
                  </a:lnTo>
                  <a:lnTo>
                    <a:pt x="25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94" name="Line 326"/>
            <p:cNvSpPr>
              <a:spLocks noChangeShapeType="1"/>
            </p:cNvSpPr>
            <p:nvPr/>
          </p:nvSpPr>
          <p:spPr bwMode="auto">
            <a:xfrm flipV="1">
              <a:off x="1257" y="3877"/>
              <a:ext cx="4"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95" name="Freeform 327"/>
            <p:cNvSpPr>
              <a:spLocks/>
            </p:cNvSpPr>
            <p:nvPr/>
          </p:nvSpPr>
          <p:spPr bwMode="auto">
            <a:xfrm>
              <a:off x="1265" y="3822"/>
              <a:ext cx="9" cy="48"/>
            </a:xfrm>
            <a:custGeom>
              <a:avLst/>
              <a:gdLst>
                <a:gd name="T0" fmla="*/ 0 w 101"/>
                <a:gd name="T1" fmla="*/ 443 h 443"/>
                <a:gd name="T2" fmla="*/ 46 w 101"/>
                <a:gd name="T3" fmla="*/ 351 h 443"/>
                <a:gd name="T4" fmla="*/ 101 w 101"/>
                <a:gd name="T5" fmla="*/ 0 h 443"/>
              </a:gdLst>
              <a:ahLst/>
              <a:cxnLst>
                <a:cxn ang="0">
                  <a:pos x="T0" y="T1"/>
                </a:cxn>
                <a:cxn ang="0">
                  <a:pos x="T2" y="T3"/>
                </a:cxn>
                <a:cxn ang="0">
                  <a:pos x="T4" y="T5"/>
                </a:cxn>
              </a:cxnLst>
              <a:rect l="0" t="0" r="r" b="b"/>
              <a:pathLst>
                <a:path w="101" h="443">
                  <a:moveTo>
                    <a:pt x="0" y="443"/>
                  </a:moveTo>
                  <a:lnTo>
                    <a:pt x="46" y="351"/>
                  </a:lnTo>
                  <a:lnTo>
                    <a:pt x="10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96" name="Line 328"/>
            <p:cNvSpPr>
              <a:spLocks noChangeShapeType="1"/>
            </p:cNvSpPr>
            <p:nvPr/>
          </p:nvSpPr>
          <p:spPr bwMode="auto">
            <a:xfrm flipV="1">
              <a:off x="1276" y="3806"/>
              <a:ext cx="1"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97" name="Line 329"/>
            <p:cNvSpPr>
              <a:spLocks noChangeShapeType="1"/>
            </p:cNvSpPr>
            <p:nvPr/>
          </p:nvSpPr>
          <p:spPr bwMode="auto">
            <a:xfrm>
              <a:off x="1278" y="3797"/>
              <a:ext cx="1"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498" name="Freeform 330"/>
            <p:cNvSpPr>
              <a:spLocks/>
            </p:cNvSpPr>
            <p:nvPr/>
          </p:nvSpPr>
          <p:spPr bwMode="auto">
            <a:xfrm>
              <a:off x="1192" y="3749"/>
              <a:ext cx="10" cy="48"/>
            </a:xfrm>
            <a:custGeom>
              <a:avLst/>
              <a:gdLst>
                <a:gd name="T0" fmla="*/ 101 w 101"/>
                <a:gd name="T1" fmla="*/ 452 h 452"/>
                <a:gd name="T2" fmla="*/ 16 w 101"/>
                <a:gd name="T3" fmla="*/ 24 h 452"/>
                <a:gd name="T4" fmla="*/ 0 w 101"/>
                <a:gd name="T5" fmla="*/ 0 h 452"/>
              </a:gdLst>
              <a:ahLst/>
              <a:cxnLst>
                <a:cxn ang="0">
                  <a:pos x="T0" y="T1"/>
                </a:cxn>
                <a:cxn ang="0">
                  <a:pos x="T2" y="T3"/>
                </a:cxn>
                <a:cxn ang="0">
                  <a:pos x="T4" y="T5"/>
                </a:cxn>
              </a:cxnLst>
              <a:rect l="0" t="0" r="r" b="b"/>
              <a:pathLst>
                <a:path w="101" h="452">
                  <a:moveTo>
                    <a:pt x="101" y="452"/>
                  </a:moveTo>
                  <a:lnTo>
                    <a:pt x="16" y="24"/>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99" name="Line 331"/>
            <p:cNvSpPr>
              <a:spLocks noChangeShapeType="1"/>
            </p:cNvSpPr>
            <p:nvPr/>
          </p:nvSpPr>
          <p:spPr bwMode="auto">
            <a:xfrm flipH="1" flipV="1">
              <a:off x="1184" y="3735"/>
              <a:ext cx="3"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00" name="Freeform 332"/>
            <p:cNvSpPr>
              <a:spLocks/>
            </p:cNvSpPr>
            <p:nvPr/>
          </p:nvSpPr>
          <p:spPr bwMode="auto">
            <a:xfrm>
              <a:off x="1144" y="3695"/>
              <a:ext cx="35" cy="34"/>
            </a:xfrm>
            <a:custGeom>
              <a:avLst/>
              <a:gdLst>
                <a:gd name="T0" fmla="*/ 340 w 340"/>
                <a:gd name="T1" fmla="*/ 308 h 308"/>
                <a:gd name="T2" fmla="*/ 242 w 340"/>
                <a:gd name="T3" fmla="*/ 162 h 308"/>
                <a:gd name="T4" fmla="*/ 0 w 340"/>
                <a:gd name="T5" fmla="*/ 0 h 308"/>
              </a:gdLst>
              <a:ahLst/>
              <a:cxnLst>
                <a:cxn ang="0">
                  <a:pos x="T0" y="T1"/>
                </a:cxn>
                <a:cxn ang="0">
                  <a:pos x="T2" y="T3"/>
                </a:cxn>
                <a:cxn ang="0">
                  <a:pos x="T4" y="T5"/>
                </a:cxn>
              </a:cxnLst>
              <a:rect l="0" t="0" r="r" b="b"/>
              <a:pathLst>
                <a:path w="340" h="308">
                  <a:moveTo>
                    <a:pt x="340" y="308"/>
                  </a:moveTo>
                  <a:lnTo>
                    <a:pt x="242" y="162"/>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01" name="Freeform 333"/>
            <p:cNvSpPr>
              <a:spLocks/>
            </p:cNvSpPr>
            <p:nvPr/>
          </p:nvSpPr>
          <p:spPr bwMode="auto">
            <a:xfrm>
              <a:off x="1131" y="3686"/>
              <a:ext cx="6" cy="4"/>
            </a:xfrm>
            <a:custGeom>
              <a:avLst/>
              <a:gdLst>
                <a:gd name="T0" fmla="*/ 66 w 66"/>
                <a:gd name="T1" fmla="*/ 40 h 40"/>
                <a:gd name="T2" fmla="*/ 10 w 66"/>
                <a:gd name="T3" fmla="*/ 2 h 40"/>
                <a:gd name="T4" fmla="*/ 0 w 66"/>
                <a:gd name="T5" fmla="*/ 0 h 40"/>
              </a:gdLst>
              <a:ahLst/>
              <a:cxnLst>
                <a:cxn ang="0">
                  <a:pos x="T0" y="T1"/>
                </a:cxn>
                <a:cxn ang="0">
                  <a:pos x="T2" y="T3"/>
                </a:cxn>
                <a:cxn ang="0">
                  <a:pos x="T4" y="T5"/>
                </a:cxn>
              </a:cxnLst>
              <a:rect l="0" t="0" r="r" b="b"/>
              <a:pathLst>
                <a:path w="66" h="40">
                  <a:moveTo>
                    <a:pt x="66" y="40"/>
                  </a:moveTo>
                  <a:lnTo>
                    <a:pt x="10" y="2"/>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02" name="Freeform 334"/>
            <p:cNvSpPr>
              <a:spLocks/>
            </p:cNvSpPr>
            <p:nvPr/>
          </p:nvSpPr>
          <p:spPr bwMode="auto">
            <a:xfrm>
              <a:off x="1076" y="3677"/>
              <a:ext cx="46" cy="8"/>
            </a:xfrm>
            <a:custGeom>
              <a:avLst/>
              <a:gdLst>
                <a:gd name="T0" fmla="*/ 457 w 457"/>
                <a:gd name="T1" fmla="*/ 69 h 69"/>
                <a:gd name="T2" fmla="*/ 114 w 457"/>
                <a:gd name="T3" fmla="*/ 0 h 69"/>
                <a:gd name="T4" fmla="*/ 0 w 457"/>
                <a:gd name="T5" fmla="*/ 24 h 69"/>
              </a:gdLst>
              <a:ahLst/>
              <a:cxnLst>
                <a:cxn ang="0">
                  <a:pos x="T0" y="T1"/>
                </a:cxn>
                <a:cxn ang="0">
                  <a:pos x="T2" y="T3"/>
                </a:cxn>
                <a:cxn ang="0">
                  <a:pos x="T4" y="T5"/>
                </a:cxn>
              </a:cxnLst>
              <a:rect l="0" t="0" r="r" b="b"/>
              <a:pathLst>
                <a:path w="457" h="69">
                  <a:moveTo>
                    <a:pt x="457" y="69"/>
                  </a:moveTo>
                  <a:lnTo>
                    <a:pt x="114" y="0"/>
                  </a:lnTo>
                  <a:lnTo>
                    <a:pt x="0" y="2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03" name="Line 335"/>
            <p:cNvSpPr>
              <a:spLocks noChangeShapeType="1"/>
            </p:cNvSpPr>
            <p:nvPr/>
          </p:nvSpPr>
          <p:spPr bwMode="auto">
            <a:xfrm flipH="1">
              <a:off x="1061" y="3681"/>
              <a:ext cx="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04" name="Freeform 336"/>
            <p:cNvSpPr>
              <a:spLocks/>
            </p:cNvSpPr>
            <p:nvPr/>
          </p:nvSpPr>
          <p:spPr bwMode="auto">
            <a:xfrm>
              <a:off x="1012" y="3685"/>
              <a:ext cx="40" cy="24"/>
            </a:xfrm>
            <a:custGeom>
              <a:avLst/>
              <a:gdLst>
                <a:gd name="T0" fmla="*/ 399 w 399"/>
                <a:gd name="T1" fmla="*/ 0 h 228"/>
                <a:gd name="T2" fmla="*/ 314 w 399"/>
                <a:gd name="T3" fmla="*/ 17 h 228"/>
                <a:gd name="T4" fmla="*/ 0 w 399"/>
                <a:gd name="T5" fmla="*/ 228 h 228"/>
              </a:gdLst>
              <a:ahLst/>
              <a:cxnLst>
                <a:cxn ang="0">
                  <a:pos x="T0" y="T1"/>
                </a:cxn>
                <a:cxn ang="0">
                  <a:pos x="T2" y="T3"/>
                </a:cxn>
                <a:cxn ang="0">
                  <a:pos x="T4" y="T5"/>
                </a:cxn>
              </a:cxnLst>
              <a:rect l="0" t="0" r="r" b="b"/>
              <a:pathLst>
                <a:path w="399" h="228">
                  <a:moveTo>
                    <a:pt x="399" y="0"/>
                  </a:moveTo>
                  <a:lnTo>
                    <a:pt x="314" y="17"/>
                  </a:lnTo>
                  <a:lnTo>
                    <a:pt x="0" y="22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05" name="Line 337"/>
            <p:cNvSpPr>
              <a:spLocks noChangeShapeType="1"/>
            </p:cNvSpPr>
            <p:nvPr/>
          </p:nvSpPr>
          <p:spPr bwMode="auto">
            <a:xfrm flipH="1">
              <a:off x="1001" y="3714"/>
              <a:ext cx="5"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06" name="Freeform 338"/>
            <p:cNvSpPr>
              <a:spLocks/>
            </p:cNvSpPr>
            <p:nvPr/>
          </p:nvSpPr>
          <p:spPr bwMode="auto">
            <a:xfrm>
              <a:off x="978" y="3729"/>
              <a:ext cx="19" cy="44"/>
            </a:xfrm>
            <a:custGeom>
              <a:avLst/>
              <a:gdLst>
                <a:gd name="T0" fmla="*/ 186 w 186"/>
                <a:gd name="T1" fmla="*/ 0 h 418"/>
                <a:gd name="T2" fmla="*/ 41 w 186"/>
                <a:gd name="T3" fmla="*/ 218 h 418"/>
                <a:gd name="T4" fmla="*/ 0 w 186"/>
                <a:gd name="T5" fmla="*/ 418 h 418"/>
              </a:gdLst>
              <a:ahLst/>
              <a:cxnLst>
                <a:cxn ang="0">
                  <a:pos x="T0" y="T1"/>
                </a:cxn>
                <a:cxn ang="0">
                  <a:pos x="T2" y="T3"/>
                </a:cxn>
                <a:cxn ang="0">
                  <a:pos x="T4" y="T5"/>
                </a:cxn>
              </a:cxnLst>
              <a:rect l="0" t="0" r="r" b="b"/>
              <a:pathLst>
                <a:path w="186" h="418">
                  <a:moveTo>
                    <a:pt x="186" y="0"/>
                  </a:moveTo>
                  <a:lnTo>
                    <a:pt x="41" y="218"/>
                  </a:lnTo>
                  <a:lnTo>
                    <a:pt x="0" y="41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07" name="Line 339"/>
            <p:cNvSpPr>
              <a:spLocks noChangeShapeType="1"/>
            </p:cNvSpPr>
            <p:nvPr/>
          </p:nvSpPr>
          <p:spPr bwMode="auto">
            <a:xfrm flipH="1">
              <a:off x="975" y="3782"/>
              <a:ext cx="1"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08" name="Freeform 340"/>
            <p:cNvSpPr>
              <a:spLocks/>
            </p:cNvSpPr>
            <p:nvPr/>
          </p:nvSpPr>
          <p:spPr bwMode="auto">
            <a:xfrm>
              <a:off x="974" y="3797"/>
              <a:ext cx="10" cy="49"/>
            </a:xfrm>
            <a:custGeom>
              <a:avLst/>
              <a:gdLst>
                <a:gd name="T0" fmla="*/ 0 w 102"/>
                <a:gd name="T1" fmla="*/ 0 h 453"/>
                <a:gd name="T2" fmla="*/ 86 w 102"/>
                <a:gd name="T3" fmla="*/ 430 h 453"/>
                <a:gd name="T4" fmla="*/ 102 w 102"/>
                <a:gd name="T5" fmla="*/ 453 h 453"/>
              </a:gdLst>
              <a:ahLst/>
              <a:cxnLst>
                <a:cxn ang="0">
                  <a:pos x="T0" y="T1"/>
                </a:cxn>
                <a:cxn ang="0">
                  <a:pos x="T2" y="T3"/>
                </a:cxn>
                <a:cxn ang="0">
                  <a:pos x="T4" y="T5"/>
                </a:cxn>
              </a:cxnLst>
              <a:rect l="0" t="0" r="r" b="b"/>
              <a:pathLst>
                <a:path w="102" h="453">
                  <a:moveTo>
                    <a:pt x="0" y="0"/>
                  </a:moveTo>
                  <a:lnTo>
                    <a:pt x="86" y="430"/>
                  </a:lnTo>
                  <a:lnTo>
                    <a:pt x="102" y="4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09" name="Line 341"/>
            <p:cNvSpPr>
              <a:spLocks noChangeShapeType="1"/>
            </p:cNvSpPr>
            <p:nvPr/>
          </p:nvSpPr>
          <p:spPr bwMode="auto">
            <a:xfrm>
              <a:off x="989" y="3854"/>
              <a:ext cx="3" cy="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10" name="Freeform 342"/>
            <p:cNvSpPr>
              <a:spLocks/>
            </p:cNvSpPr>
            <p:nvPr/>
          </p:nvSpPr>
          <p:spPr bwMode="auto">
            <a:xfrm>
              <a:off x="997" y="3867"/>
              <a:ext cx="35" cy="34"/>
            </a:xfrm>
            <a:custGeom>
              <a:avLst/>
              <a:gdLst>
                <a:gd name="T0" fmla="*/ 0 w 339"/>
                <a:gd name="T1" fmla="*/ 0 h 306"/>
                <a:gd name="T2" fmla="*/ 97 w 339"/>
                <a:gd name="T3" fmla="*/ 144 h 306"/>
                <a:gd name="T4" fmla="*/ 339 w 339"/>
                <a:gd name="T5" fmla="*/ 306 h 306"/>
              </a:gdLst>
              <a:ahLst/>
              <a:cxnLst>
                <a:cxn ang="0">
                  <a:pos x="T0" y="T1"/>
                </a:cxn>
                <a:cxn ang="0">
                  <a:pos x="T2" y="T3"/>
                </a:cxn>
                <a:cxn ang="0">
                  <a:pos x="T4" y="T5"/>
                </a:cxn>
              </a:cxnLst>
              <a:rect l="0" t="0" r="r" b="b"/>
              <a:pathLst>
                <a:path w="339" h="306">
                  <a:moveTo>
                    <a:pt x="0" y="0"/>
                  </a:moveTo>
                  <a:lnTo>
                    <a:pt x="97" y="144"/>
                  </a:lnTo>
                  <a:lnTo>
                    <a:pt x="339" y="3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11" name="Freeform 343"/>
            <p:cNvSpPr>
              <a:spLocks/>
            </p:cNvSpPr>
            <p:nvPr/>
          </p:nvSpPr>
          <p:spPr bwMode="auto">
            <a:xfrm>
              <a:off x="1038" y="3906"/>
              <a:ext cx="7" cy="4"/>
            </a:xfrm>
            <a:custGeom>
              <a:avLst/>
              <a:gdLst>
                <a:gd name="T0" fmla="*/ 0 w 65"/>
                <a:gd name="T1" fmla="*/ 0 h 40"/>
                <a:gd name="T2" fmla="*/ 56 w 65"/>
                <a:gd name="T3" fmla="*/ 38 h 40"/>
                <a:gd name="T4" fmla="*/ 65 w 65"/>
                <a:gd name="T5" fmla="*/ 40 h 40"/>
              </a:gdLst>
              <a:ahLst/>
              <a:cxnLst>
                <a:cxn ang="0">
                  <a:pos x="T0" y="T1"/>
                </a:cxn>
                <a:cxn ang="0">
                  <a:pos x="T2" y="T3"/>
                </a:cxn>
                <a:cxn ang="0">
                  <a:pos x="T4" y="T5"/>
                </a:cxn>
              </a:cxnLst>
              <a:rect l="0" t="0" r="r" b="b"/>
              <a:pathLst>
                <a:path w="65" h="40">
                  <a:moveTo>
                    <a:pt x="0" y="0"/>
                  </a:moveTo>
                  <a:lnTo>
                    <a:pt x="56" y="38"/>
                  </a:lnTo>
                  <a:lnTo>
                    <a:pt x="65" y="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12" name="Freeform 344"/>
            <p:cNvSpPr>
              <a:spLocks/>
            </p:cNvSpPr>
            <p:nvPr/>
          </p:nvSpPr>
          <p:spPr bwMode="auto">
            <a:xfrm>
              <a:off x="1052" y="3911"/>
              <a:ext cx="47" cy="8"/>
            </a:xfrm>
            <a:custGeom>
              <a:avLst/>
              <a:gdLst>
                <a:gd name="T0" fmla="*/ 0 w 457"/>
                <a:gd name="T1" fmla="*/ 0 h 67"/>
                <a:gd name="T2" fmla="*/ 343 w 457"/>
                <a:gd name="T3" fmla="*/ 67 h 67"/>
                <a:gd name="T4" fmla="*/ 457 w 457"/>
                <a:gd name="T5" fmla="*/ 45 h 67"/>
              </a:gdLst>
              <a:ahLst/>
              <a:cxnLst>
                <a:cxn ang="0">
                  <a:pos x="T0" y="T1"/>
                </a:cxn>
                <a:cxn ang="0">
                  <a:pos x="T2" y="T3"/>
                </a:cxn>
                <a:cxn ang="0">
                  <a:pos x="T4" y="T5"/>
                </a:cxn>
              </a:cxnLst>
              <a:rect l="0" t="0" r="r" b="b"/>
              <a:pathLst>
                <a:path w="457" h="67">
                  <a:moveTo>
                    <a:pt x="0" y="0"/>
                  </a:moveTo>
                  <a:lnTo>
                    <a:pt x="343" y="67"/>
                  </a:lnTo>
                  <a:lnTo>
                    <a:pt x="457" y="45"/>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13" name="Line 345"/>
            <p:cNvSpPr>
              <a:spLocks noChangeShapeType="1"/>
            </p:cNvSpPr>
            <p:nvPr/>
          </p:nvSpPr>
          <p:spPr bwMode="auto">
            <a:xfrm flipV="1">
              <a:off x="1108" y="3912"/>
              <a:ext cx="7"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14" name="Freeform 346"/>
            <p:cNvSpPr>
              <a:spLocks/>
            </p:cNvSpPr>
            <p:nvPr/>
          </p:nvSpPr>
          <p:spPr bwMode="auto">
            <a:xfrm>
              <a:off x="1122" y="3886"/>
              <a:ext cx="42" cy="25"/>
            </a:xfrm>
            <a:custGeom>
              <a:avLst/>
              <a:gdLst>
                <a:gd name="T0" fmla="*/ 0 w 400"/>
                <a:gd name="T1" fmla="*/ 228 h 228"/>
                <a:gd name="T2" fmla="*/ 86 w 400"/>
                <a:gd name="T3" fmla="*/ 211 h 228"/>
                <a:gd name="T4" fmla="*/ 400 w 400"/>
                <a:gd name="T5" fmla="*/ 0 h 228"/>
              </a:gdLst>
              <a:ahLst/>
              <a:cxnLst>
                <a:cxn ang="0">
                  <a:pos x="T0" y="T1"/>
                </a:cxn>
                <a:cxn ang="0">
                  <a:pos x="T2" y="T3"/>
                </a:cxn>
                <a:cxn ang="0">
                  <a:pos x="T4" y="T5"/>
                </a:cxn>
              </a:cxnLst>
              <a:rect l="0" t="0" r="r" b="b"/>
              <a:pathLst>
                <a:path w="400" h="228">
                  <a:moveTo>
                    <a:pt x="0" y="228"/>
                  </a:moveTo>
                  <a:lnTo>
                    <a:pt x="86" y="211"/>
                  </a:lnTo>
                  <a:lnTo>
                    <a:pt x="40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15" name="Line 347"/>
            <p:cNvSpPr>
              <a:spLocks noChangeShapeType="1"/>
            </p:cNvSpPr>
            <p:nvPr/>
          </p:nvSpPr>
          <p:spPr bwMode="auto">
            <a:xfrm flipV="1">
              <a:off x="1170" y="3875"/>
              <a:ext cx="4"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16" name="Freeform 348"/>
            <p:cNvSpPr>
              <a:spLocks/>
            </p:cNvSpPr>
            <p:nvPr/>
          </p:nvSpPr>
          <p:spPr bwMode="auto">
            <a:xfrm>
              <a:off x="1179" y="3822"/>
              <a:ext cx="18" cy="45"/>
            </a:xfrm>
            <a:custGeom>
              <a:avLst/>
              <a:gdLst>
                <a:gd name="T0" fmla="*/ 0 w 185"/>
                <a:gd name="T1" fmla="*/ 419 h 419"/>
                <a:gd name="T2" fmla="*/ 145 w 185"/>
                <a:gd name="T3" fmla="*/ 201 h 419"/>
                <a:gd name="T4" fmla="*/ 185 w 185"/>
                <a:gd name="T5" fmla="*/ 0 h 419"/>
              </a:gdLst>
              <a:ahLst/>
              <a:cxnLst>
                <a:cxn ang="0">
                  <a:pos x="T0" y="T1"/>
                </a:cxn>
                <a:cxn ang="0">
                  <a:pos x="T2" y="T3"/>
                </a:cxn>
                <a:cxn ang="0">
                  <a:pos x="T4" y="T5"/>
                </a:cxn>
              </a:cxnLst>
              <a:rect l="0" t="0" r="r" b="b"/>
              <a:pathLst>
                <a:path w="185" h="419">
                  <a:moveTo>
                    <a:pt x="0" y="419"/>
                  </a:moveTo>
                  <a:lnTo>
                    <a:pt x="145" y="201"/>
                  </a:lnTo>
                  <a:lnTo>
                    <a:pt x="18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17" name="Line 349"/>
            <p:cNvSpPr>
              <a:spLocks noChangeShapeType="1"/>
            </p:cNvSpPr>
            <p:nvPr/>
          </p:nvSpPr>
          <p:spPr bwMode="auto">
            <a:xfrm flipV="1">
              <a:off x="1200" y="3806"/>
              <a:ext cx="1"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18" name="Line 350"/>
            <p:cNvSpPr>
              <a:spLocks noChangeShapeType="1"/>
            </p:cNvSpPr>
            <p:nvPr/>
          </p:nvSpPr>
          <p:spPr bwMode="auto">
            <a:xfrm>
              <a:off x="1202" y="3797"/>
              <a:ext cx="1"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19" name="Line 351"/>
            <p:cNvSpPr>
              <a:spLocks noChangeShapeType="1"/>
            </p:cNvSpPr>
            <p:nvPr/>
          </p:nvSpPr>
          <p:spPr bwMode="auto">
            <a:xfrm flipV="1">
              <a:off x="737" y="3713"/>
              <a:ext cx="1" cy="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0" name="Line 352"/>
            <p:cNvSpPr>
              <a:spLocks noChangeShapeType="1"/>
            </p:cNvSpPr>
            <p:nvPr/>
          </p:nvSpPr>
          <p:spPr bwMode="auto">
            <a:xfrm flipH="1">
              <a:off x="720" y="3713"/>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1" name="Line 353"/>
            <p:cNvSpPr>
              <a:spLocks noChangeShapeType="1"/>
            </p:cNvSpPr>
            <p:nvPr/>
          </p:nvSpPr>
          <p:spPr bwMode="auto">
            <a:xfrm flipV="1">
              <a:off x="720" y="3670"/>
              <a:ext cx="17"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2" name="Line 354"/>
            <p:cNvSpPr>
              <a:spLocks noChangeShapeType="1"/>
            </p:cNvSpPr>
            <p:nvPr/>
          </p:nvSpPr>
          <p:spPr bwMode="auto">
            <a:xfrm>
              <a:off x="737" y="3670"/>
              <a:ext cx="15"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3" name="Line 355"/>
            <p:cNvSpPr>
              <a:spLocks noChangeShapeType="1"/>
            </p:cNvSpPr>
            <p:nvPr/>
          </p:nvSpPr>
          <p:spPr bwMode="auto">
            <a:xfrm flipH="1">
              <a:off x="737" y="3713"/>
              <a:ext cx="1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4" name="Line 356"/>
            <p:cNvSpPr>
              <a:spLocks noChangeShapeType="1"/>
            </p:cNvSpPr>
            <p:nvPr/>
          </p:nvSpPr>
          <p:spPr bwMode="auto">
            <a:xfrm flipV="1">
              <a:off x="1806" y="4048"/>
              <a:ext cx="1" cy="1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5" name="Line 357"/>
            <p:cNvSpPr>
              <a:spLocks noChangeShapeType="1"/>
            </p:cNvSpPr>
            <p:nvPr/>
          </p:nvSpPr>
          <p:spPr bwMode="auto">
            <a:xfrm flipV="1">
              <a:off x="1806" y="4000"/>
              <a:ext cx="1" cy="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6" name="Line 358"/>
            <p:cNvSpPr>
              <a:spLocks noChangeShapeType="1"/>
            </p:cNvSpPr>
            <p:nvPr/>
          </p:nvSpPr>
          <p:spPr bwMode="auto">
            <a:xfrm flipV="1">
              <a:off x="1806" y="3836"/>
              <a:ext cx="1" cy="1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7" name="Line 359"/>
            <p:cNvSpPr>
              <a:spLocks noChangeShapeType="1"/>
            </p:cNvSpPr>
            <p:nvPr/>
          </p:nvSpPr>
          <p:spPr bwMode="auto">
            <a:xfrm flipV="1">
              <a:off x="1927" y="3797"/>
              <a:ext cx="1" cy="2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8" name="Line 360"/>
            <p:cNvSpPr>
              <a:spLocks noChangeShapeType="1"/>
            </p:cNvSpPr>
            <p:nvPr/>
          </p:nvSpPr>
          <p:spPr bwMode="auto">
            <a:xfrm>
              <a:off x="1639" y="4012"/>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29" name="Line 361"/>
            <p:cNvSpPr>
              <a:spLocks noChangeShapeType="1"/>
            </p:cNvSpPr>
            <p:nvPr/>
          </p:nvSpPr>
          <p:spPr bwMode="auto">
            <a:xfrm>
              <a:off x="1793" y="4012"/>
              <a:ext cx="2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0" name="Line 362"/>
            <p:cNvSpPr>
              <a:spLocks noChangeShapeType="1"/>
            </p:cNvSpPr>
            <p:nvPr/>
          </p:nvSpPr>
          <p:spPr bwMode="auto">
            <a:xfrm>
              <a:off x="1840" y="4012"/>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1" name="Freeform 363"/>
            <p:cNvSpPr>
              <a:spLocks/>
            </p:cNvSpPr>
            <p:nvPr/>
          </p:nvSpPr>
          <p:spPr bwMode="auto">
            <a:xfrm>
              <a:off x="1742" y="3945"/>
              <a:ext cx="127" cy="135"/>
            </a:xfrm>
            <a:custGeom>
              <a:avLst/>
              <a:gdLst>
                <a:gd name="T0" fmla="*/ 1253 w 1253"/>
                <a:gd name="T1" fmla="*/ 627 h 1255"/>
                <a:gd name="T2" fmla="*/ 1170 w 1253"/>
                <a:gd name="T3" fmla="*/ 314 h 1255"/>
                <a:gd name="T4" fmla="*/ 940 w 1253"/>
                <a:gd name="T5" fmla="*/ 83 h 1255"/>
                <a:gd name="T6" fmla="*/ 626 w 1253"/>
                <a:gd name="T7" fmla="*/ 0 h 1255"/>
                <a:gd name="T8" fmla="*/ 313 w 1253"/>
                <a:gd name="T9" fmla="*/ 83 h 1255"/>
                <a:gd name="T10" fmla="*/ 83 w 1253"/>
                <a:gd name="T11" fmla="*/ 314 h 1255"/>
                <a:gd name="T12" fmla="*/ 0 w 1253"/>
                <a:gd name="T13" fmla="*/ 627 h 1255"/>
                <a:gd name="T14" fmla="*/ 83 w 1253"/>
                <a:gd name="T15" fmla="*/ 941 h 1255"/>
                <a:gd name="T16" fmla="*/ 313 w 1253"/>
                <a:gd name="T17" fmla="*/ 1170 h 1255"/>
                <a:gd name="T18" fmla="*/ 626 w 1253"/>
                <a:gd name="T19" fmla="*/ 1255 h 1255"/>
                <a:gd name="T20" fmla="*/ 940 w 1253"/>
                <a:gd name="T21" fmla="*/ 1170 h 1255"/>
                <a:gd name="T22" fmla="*/ 1170 w 1253"/>
                <a:gd name="T23" fmla="*/ 941 h 1255"/>
                <a:gd name="T24" fmla="*/ 1253 w 1253"/>
                <a:gd name="T25" fmla="*/ 62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3" h="1255">
                  <a:moveTo>
                    <a:pt x="1253" y="627"/>
                  </a:moveTo>
                  <a:lnTo>
                    <a:pt x="1170" y="314"/>
                  </a:lnTo>
                  <a:lnTo>
                    <a:pt x="940" y="83"/>
                  </a:lnTo>
                  <a:lnTo>
                    <a:pt x="626" y="0"/>
                  </a:lnTo>
                  <a:lnTo>
                    <a:pt x="313" y="83"/>
                  </a:lnTo>
                  <a:lnTo>
                    <a:pt x="83" y="314"/>
                  </a:lnTo>
                  <a:lnTo>
                    <a:pt x="0" y="627"/>
                  </a:lnTo>
                  <a:lnTo>
                    <a:pt x="83" y="941"/>
                  </a:lnTo>
                  <a:lnTo>
                    <a:pt x="313" y="1170"/>
                  </a:lnTo>
                  <a:lnTo>
                    <a:pt x="626" y="1255"/>
                  </a:lnTo>
                  <a:lnTo>
                    <a:pt x="940" y="1170"/>
                  </a:lnTo>
                  <a:lnTo>
                    <a:pt x="1170" y="941"/>
                  </a:lnTo>
                  <a:lnTo>
                    <a:pt x="1253" y="62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32" name="Freeform 364"/>
            <p:cNvSpPr>
              <a:spLocks/>
            </p:cNvSpPr>
            <p:nvPr/>
          </p:nvSpPr>
          <p:spPr bwMode="auto">
            <a:xfrm>
              <a:off x="1784" y="4012"/>
              <a:ext cx="143" cy="127"/>
            </a:xfrm>
            <a:custGeom>
              <a:avLst/>
              <a:gdLst>
                <a:gd name="T0" fmla="*/ 0 w 1403"/>
                <a:gd name="T1" fmla="*/ 1168 h 1168"/>
                <a:gd name="T2" fmla="*/ 516 w 1403"/>
                <a:gd name="T3" fmla="*/ 1149 h 1168"/>
                <a:gd name="T4" fmla="*/ 976 w 1403"/>
                <a:gd name="T5" fmla="*/ 913 h 1168"/>
                <a:gd name="T6" fmla="*/ 1291 w 1403"/>
                <a:gd name="T7" fmla="*/ 504 h 1168"/>
                <a:gd name="T8" fmla="*/ 1403 w 1403"/>
                <a:gd name="T9" fmla="*/ 0 h 1168"/>
              </a:gdLst>
              <a:ahLst/>
              <a:cxnLst>
                <a:cxn ang="0">
                  <a:pos x="T0" y="T1"/>
                </a:cxn>
                <a:cxn ang="0">
                  <a:pos x="T2" y="T3"/>
                </a:cxn>
                <a:cxn ang="0">
                  <a:pos x="T4" y="T5"/>
                </a:cxn>
                <a:cxn ang="0">
                  <a:pos x="T6" y="T7"/>
                </a:cxn>
                <a:cxn ang="0">
                  <a:pos x="T8" y="T9"/>
                </a:cxn>
              </a:cxnLst>
              <a:rect l="0" t="0" r="r" b="b"/>
              <a:pathLst>
                <a:path w="1403" h="1168">
                  <a:moveTo>
                    <a:pt x="0" y="1168"/>
                  </a:moveTo>
                  <a:lnTo>
                    <a:pt x="516" y="1149"/>
                  </a:lnTo>
                  <a:lnTo>
                    <a:pt x="976" y="913"/>
                  </a:lnTo>
                  <a:lnTo>
                    <a:pt x="1291" y="504"/>
                  </a:lnTo>
                  <a:lnTo>
                    <a:pt x="1403"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33" name="Line 365"/>
            <p:cNvSpPr>
              <a:spLocks noChangeShapeType="1"/>
            </p:cNvSpPr>
            <p:nvPr/>
          </p:nvSpPr>
          <p:spPr bwMode="auto">
            <a:xfrm>
              <a:off x="1639" y="3584"/>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4" name="Line 366"/>
            <p:cNvSpPr>
              <a:spLocks noChangeShapeType="1"/>
            </p:cNvSpPr>
            <p:nvPr/>
          </p:nvSpPr>
          <p:spPr bwMode="auto">
            <a:xfrm>
              <a:off x="1793" y="3584"/>
              <a:ext cx="2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5" name="Line 367"/>
            <p:cNvSpPr>
              <a:spLocks noChangeShapeType="1"/>
            </p:cNvSpPr>
            <p:nvPr/>
          </p:nvSpPr>
          <p:spPr bwMode="auto">
            <a:xfrm>
              <a:off x="1840" y="3584"/>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6" name="Freeform 368"/>
            <p:cNvSpPr>
              <a:spLocks/>
            </p:cNvSpPr>
            <p:nvPr/>
          </p:nvSpPr>
          <p:spPr bwMode="auto">
            <a:xfrm>
              <a:off x="1742" y="3515"/>
              <a:ext cx="127" cy="136"/>
            </a:xfrm>
            <a:custGeom>
              <a:avLst/>
              <a:gdLst>
                <a:gd name="T0" fmla="*/ 1253 w 1253"/>
                <a:gd name="T1" fmla="*/ 627 h 1255"/>
                <a:gd name="T2" fmla="*/ 1170 w 1253"/>
                <a:gd name="T3" fmla="*/ 313 h 1255"/>
                <a:gd name="T4" fmla="*/ 940 w 1253"/>
                <a:gd name="T5" fmla="*/ 83 h 1255"/>
                <a:gd name="T6" fmla="*/ 626 w 1253"/>
                <a:gd name="T7" fmla="*/ 0 h 1255"/>
                <a:gd name="T8" fmla="*/ 313 w 1253"/>
                <a:gd name="T9" fmla="*/ 83 h 1255"/>
                <a:gd name="T10" fmla="*/ 83 w 1253"/>
                <a:gd name="T11" fmla="*/ 313 h 1255"/>
                <a:gd name="T12" fmla="*/ 0 w 1253"/>
                <a:gd name="T13" fmla="*/ 627 h 1255"/>
                <a:gd name="T14" fmla="*/ 83 w 1253"/>
                <a:gd name="T15" fmla="*/ 941 h 1255"/>
                <a:gd name="T16" fmla="*/ 313 w 1253"/>
                <a:gd name="T17" fmla="*/ 1171 h 1255"/>
                <a:gd name="T18" fmla="*/ 626 w 1253"/>
                <a:gd name="T19" fmla="*/ 1255 h 1255"/>
                <a:gd name="T20" fmla="*/ 940 w 1253"/>
                <a:gd name="T21" fmla="*/ 1171 h 1255"/>
                <a:gd name="T22" fmla="*/ 1170 w 1253"/>
                <a:gd name="T23" fmla="*/ 941 h 1255"/>
                <a:gd name="T24" fmla="*/ 1253 w 1253"/>
                <a:gd name="T25" fmla="*/ 62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3" h="1255">
                  <a:moveTo>
                    <a:pt x="1253" y="627"/>
                  </a:moveTo>
                  <a:lnTo>
                    <a:pt x="1170" y="313"/>
                  </a:lnTo>
                  <a:lnTo>
                    <a:pt x="940" y="83"/>
                  </a:lnTo>
                  <a:lnTo>
                    <a:pt x="626" y="0"/>
                  </a:lnTo>
                  <a:lnTo>
                    <a:pt x="313" y="83"/>
                  </a:lnTo>
                  <a:lnTo>
                    <a:pt x="83" y="313"/>
                  </a:lnTo>
                  <a:lnTo>
                    <a:pt x="0" y="627"/>
                  </a:lnTo>
                  <a:lnTo>
                    <a:pt x="83" y="941"/>
                  </a:lnTo>
                  <a:lnTo>
                    <a:pt x="313" y="1171"/>
                  </a:lnTo>
                  <a:lnTo>
                    <a:pt x="626" y="1255"/>
                  </a:lnTo>
                  <a:lnTo>
                    <a:pt x="940" y="1171"/>
                  </a:lnTo>
                  <a:lnTo>
                    <a:pt x="1170" y="941"/>
                  </a:lnTo>
                  <a:lnTo>
                    <a:pt x="1253" y="62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37" name="Line 369"/>
            <p:cNvSpPr>
              <a:spLocks noChangeShapeType="1"/>
            </p:cNvSpPr>
            <p:nvPr/>
          </p:nvSpPr>
          <p:spPr bwMode="auto">
            <a:xfrm flipV="1">
              <a:off x="1806" y="3619"/>
              <a:ext cx="1" cy="1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8" name="Line 370"/>
            <p:cNvSpPr>
              <a:spLocks noChangeShapeType="1"/>
            </p:cNvSpPr>
            <p:nvPr/>
          </p:nvSpPr>
          <p:spPr bwMode="auto">
            <a:xfrm flipV="1">
              <a:off x="1806" y="3571"/>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39" name="Line 371"/>
            <p:cNvSpPr>
              <a:spLocks noChangeShapeType="1"/>
            </p:cNvSpPr>
            <p:nvPr/>
          </p:nvSpPr>
          <p:spPr bwMode="auto">
            <a:xfrm flipV="1">
              <a:off x="1806" y="3408"/>
              <a:ext cx="1" cy="1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0" name="Line 372"/>
            <p:cNvSpPr>
              <a:spLocks noChangeShapeType="1"/>
            </p:cNvSpPr>
            <p:nvPr/>
          </p:nvSpPr>
          <p:spPr bwMode="auto">
            <a:xfrm>
              <a:off x="1927" y="3584"/>
              <a:ext cx="1" cy="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1" name="Freeform 373"/>
            <p:cNvSpPr>
              <a:spLocks/>
            </p:cNvSpPr>
            <p:nvPr/>
          </p:nvSpPr>
          <p:spPr bwMode="auto">
            <a:xfrm>
              <a:off x="1784" y="3457"/>
              <a:ext cx="143" cy="127"/>
            </a:xfrm>
            <a:custGeom>
              <a:avLst/>
              <a:gdLst>
                <a:gd name="T0" fmla="*/ 1403 w 1403"/>
                <a:gd name="T1" fmla="*/ 1168 h 1168"/>
                <a:gd name="T2" fmla="*/ 1291 w 1403"/>
                <a:gd name="T3" fmla="*/ 664 h 1168"/>
                <a:gd name="T4" fmla="*/ 976 w 1403"/>
                <a:gd name="T5" fmla="*/ 255 h 1168"/>
                <a:gd name="T6" fmla="*/ 516 w 1403"/>
                <a:gd name="T7" fmla="*/ 19 h 1168"/>
                <a:gd name="T8" fmla="*/ 0 w 1403"/>
                <a:gd name="T9" fmla="*/ 0 h 1168"/>
              </a:gdLst>
              <a:ahLst/>
              <a:cxnLst>
                <a:cxn ang="0">
                  <a:pos x="T0" y="T1"/>
                </a:cxn>
                <a:cxn ang="0">
                  <a:pos x="T2" y="T3"/>
                </a:cxn>
                <a:cxn ang="0">
                  <a:pos x="T4" y="T5"/>
                </a:cxn>
                <a:cxn ang="0">
                  <a:pos x="T6" y="T7"/>
                </a:cxn>
                <a:cxn ang="0">
                  <a:pos x="T8" y="T9"/>
                </a:cxn>
              </a:cxnLst>
              <a:rect l="0" t="0" r="r" b="b"/>
              <a:pathLst>
                <a:path w="1403" h="1168">
                  <a:moveTo>
                    <a:pt x="1403" y="1168"/>
                  </a:moveTo>
                  <a:lnTo>
                    <a:pt x="1291" y="664"/>
                  </a:lnTo>
                  <a:lnTo>
                    <a:pt x="976" y="255"/>
                  </a:lnTo>
                  <a:lnTo>
                    <a:pt x="516" y="19"/>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42" name="Line 374"/>
            <p:cNvSpPr>
              <a:spLocks noChangeShapeType="1"/>
            </p:cNvSpPr>
            <p:nvPr/>
          </p:nvSpPr>
          <p:spPr bwMode="auto">
            <a:xfrm flipV="1">
              <a:off x="2064" y="3713"/>
              <a:ext cx="2" cy="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3" name="Line 375"/>
            <p:cNvSpPr>
              <a:spLocks noChangeShapeType="1"/>
            </p:cNvSpPr>
            <p:nvPr/>
          </p:nvSpPr>
          <p:spPr bwMode="auto">
            <a:xfrm flipH="1">
              <a:off x="2064" y="3713"/>
              <a:ext cx="1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4" name="Line 376"/>
            <p:cNvSpPr>
              <a:spLocks noChangeShapeType="1"/>
            </p:cNvSpPr>
            <p:nvPr/>
          </p:nvSpPr>
          <p:spPr bwMode="auto">
            <a:xfrm>
              <a:off x="2064" y="3670"/>
              <a:ext cx="16"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5" name="Line 377"/>
            <p:cNvSpPr>
              <a:spLocks noChangeShapeType="1"/>
            </p:cNvSpPr>
            <p:nvPr/>
          </p:nvSpPr>
          <p:spPr bwMode="auto">
            <a:xfrm flipV="1">
              <a:off x="2048" y="3670"/>
              <a:ext cx="16"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6" name="Line 378"/>
            <p:cNvSpPr>
              <a:spLocks noChangeShapeType="1"/>
            </p:cNvSpPr>
            <p:nvPr/>
          </p:nvSpPr>
          <p:spPr bwMode="auto">
            <a:xfrm flipH="1">
              <a:off x="2048" y="3713"/>
              <a:ext cx="1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7" name="Line 379"/>
            <p:cNvSpPr>
              <a:spLocks noChangeShapeType="1"/>
            </p:cNvSpPr>
            <p:nvPr/>
          </p:nvSpPr>
          <p:spPr bwMode="auto">
            <a:xfrm flipV="1">
              <a:off x="2064" y="3672"/>
              <a:ext cx="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8" name="Line 380"/>
            <p:cNvSpPr>
              <a:spLocks noChangeShapeType="1"/>
            </p:cNvSpPr>
            <p:nvPr/>
          </p:nvSpPr>
          <p:spPr bwMode="auto">
            <a:xfrm flipV="1">
              <a:off x="2062" y="3674"/>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49" name="Line 381"/>
            <p:cNvSpPr>
              <a:spLocks noChangeShapeType="1"/>
            </p:cNvSpPr>
            <p:nvPr/>
          </p:nvSpPr>
          <p:spPr bwMode="auto">
            <a:xfrm flipV="1">
              <a:off x="2059" y="3677"/>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0" name="Line 382"/>
            <p:cNvSpPr>
              <a:spLocks noChangeShapeType="1"/>
            </p:cNvSpPr>
            <p:nvPr/>
          </p:nvSpPr>
          <p:spPr bwMode="auto">
            <a:xfrm flipV="1">
              <a:off x="2057" y="3680"/>
              <a:ext cx="11"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1" name="Line 383"/>
            <p:cNvSpPr>
              <a:spLocks noChangeShapeType="1"/>
            </p:cNvSpPr>
            <p:nvPr/>
          </p:nvSpPr>
          <p:spPr bwMode="auto">
            <a:xfrm flipV="1">
              <a:off x="2055" y="3682"/>
              <a:ext cx="14"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2" name="Line 384"/>
            <p:cNvSpPr>
              <a:spLocks noChangeShapeType="1"/>
            </p:cNvSpPr>
            <p:nvPr/>
          </p:nvSpPr>
          <p:spPr bwMode="auto">
            <a:xfrm flipV="1">
              <a:off x="2052" y="3685"/>
              <a:ext cx="17"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3" name="Line 385"/>
            <p:cNvSpPr>
              <a:spLocks noChangeShapeType="1"/>
            </p:cNvSpPr>
            <p:nvPr/>
          </p:nvSpPr>
          <p:spPr bwMode="auto">
            <a:xfrm flipV="1">
              <a:off x="2050" y="3687"/>
              <a:ext cx="2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4" name="Line 386"/>
            <p:cNvSpPr>
              <a:spLocks noChangeShapeType="1"/>
            </p:cNvSpPr>
            <p:nvPr/>
          </p:nvSpPr>
          <p:spPr bwMode="auto">
            <a:xfrm flipV="1">
              <a:off x="2050" y="3690"/>
              <a:ext cx="2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5" name="Line 387"/>
            <p:cNvSpPr>
              <a:spLocks noChangeShapeType="1"/>
            </p:cNvSpPr>
            <p:nvPr/>
          </p:nvSpPr>
          <p:spPr bwMode="auto">
            <a:xfrm flipV="1">
              <a:off x="2053" y="3692"/>
              <a:ext cx="20"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6" name="Line 388"/>
            <p:cNvSpPr>
              <a:spLocks noChangeShapeType="1"/>
            </p:cNvSpPr>
            <p:nvPr/>
          </p:nvSpPr>
          <p:spPr bwMode="auto">
            <a:xfrm flipV="1">
              <a:off x="2057" y="3695"/>
              <a:ext cx="17"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7" name="Line 389"/>
            <p:cNvSpPr>
              <a:spLocks noChangeShapeType="1"/>
            </p:cNvSpPr>
            <p:nvPr/>
          </p:nvSpPr>
          <p:spPr bwMode="auto">
            <a:xfrm flipV="1">
              <a:off x="2061" y="3699"/>
              <a:ext cx="14"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8" name="Line 390"/>
            <p:cNvSpPr>
              <a:spLocks noChangeShapeType="1"/>
            </p:cNvSpPr>
            <p:nvPr/>
          </p:nvSpPr>
          <p:spPr bwMode="auto">
            <a:xfrm flipV="1">
              <a:off x="2064" y="3702"/>
              <a:ext cx="11"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59" name="Line 391"/>
            <p:cNvSpPr>
              <a:spLocks noChangeShapeType="1"/>
            </p:cNvSpPr>
            <p:nvPr/>
          </p:nvSpPr>
          <p:spPr bwMode="auto">
            <a:xfrm flipV="1">
              <a:off x="2068" y="3704"/>
              <a:ext cx="9"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0" name="Line 392"/>
            <p:cNvSpPr>
              <a:spLocks noChangeShapeType="1"/>
            </p:cNvSpPr>
            <p:nvPr/>
          </p:nvSpPr>
          <p:spPr bwMode="auto">
            <a:xfrm flipV="1">
              <a:off x="2072" y="3707"/>
              <a:ext cx="6"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1" name="Line 393"/>
            <p:cNvSpPr>
              <a:spLocks noChangeShapeType="1"/>
            </p:cNvSpPr>
            <p:nvPr/>
          </p:nvSpPr>
          <p:spPr bwMode="auto">
            <a:xfrm flipV="1">
              <a:off x="2075" y="3709"/>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2" name="Line 394"/>
            <p:cNvSpPr>
              <a:spLocks noChangeShapeType="1"/>
            </p:cNvSpPr>
            <p:nvPr/>
          </p:nvSpPr>
          <p:spPr bwMode="auto">
            <a:xfrm flipV="1">
              <a:off x="2079" y="3712"/>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3" name="Line 395"/>
            <p:cNvSpPr>
              <a:spLocks noChangeShapeType="1"/>
            </p:cNvSpPr>
            <p:nvPr/>
          </p:nvSpPr>
          <p:spPr bwMode="auto">
            <a:xfrm flipV="1">
              <a:off x="737" y="3672"/>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4" name="Line 396"/>
            <p:cNvSpPr>
              <a:spLocks noChangeShapeType="1"/>
            </p:cNvSpPr>
            <p:nvPr/>
          </p:nvSpPr>
          <p:spPr bwMode="auto">
            <a:xfrm flipV="1">
              <a:off x="733" y="3674"/>
              <a:ext cx="5"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5" name="Line 397"/>
            <p:cNvSpPr>
              <a:spLocks noChangeShapeType="1"/>
            </p:cNvSpPr>
            <p:nvPr/>
          </p:nvSpPr>
          <p:spPr bwMode="auto">
            <a:xfrm flipV="1">
              <a:off x="731" y="3677"/>
              <a:ext cx="7"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6" name="Line 398"/>
            <p:cNvSpPr>
              <a:spLocks noChangeShapeType="1"/>
            </p:cNvSpPr>
            <p:nvPr/>
          </p:nvSpPr>
          <p:spPr bwMode="auto">
            <a:xfrm flipV="1">
              <a:off x="729" y="3680"/>
              <a:ext cx="11"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7" name="Line 399"/>
            <p:cNvSpPr>
              <a:spLocks noChangeShapeType="1"/>
            </p:cNvSpPr>
            <p:nvPr/>
          </p:nvSpPr>
          <p:spPr bwMode="auto">
            <a:xfrm flipV="1">
              <a:off x="726" y="3682"/>
              <a:ext cx="15"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8" name="Line 400"/>
            <p:cNvSpPr>
              <a:spLocks noChangeShapeType="1"/>
            </p:cNvSpPr>
            <p:nvPr/>
          </p:nvSpPr>
          <p:spPr bwMode="auto">
            <a:xfrm flipV="1">
              <a:off x="724" y="3685"/>
              <a:ext cx="18"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69" name="Line 401"/>
            <p:cNvSpPr>
              <a:spLocks noChangeShapeType="1"/>
            </p:cNvSpPr>
            <p:nvPr/>
          </p:nvSpPr>
          <p:spPr bwMode="auto">
            <a:xfrm flipV="1">
              <a:off x="721" y="3687"/>
              <a:ext cx="22"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0" name="Line 402"/>
            <p:cNvSpPr>
              <a:spLocks noChangeShapeType="1"/>
            </p:cNvSpPr>
            <p:nvPr/>
          </p:nvSpPr>
          <p:spPr bwMode="auto">
            <a:xfrm flipV="1">
              <a:off x="722" y="3690"/>
              <a:ext cx="21"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1" name="Line 403"/>
            <p:cNvSpPr>
              <a:spLocks noChangeShapeType="1"/>
            </p:cNvSpPr>
            <p:nvPr/>
          </p:nvSpPr>
          <p:spPr bwMode="auto">
            <a:xfrm flipV="1">
              <a:off x="726" y="3692"/>
              <a:ext cx="19"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2" name="Line 404"/>
            <p:cNvSpPr>
              <a:spLocks noChangeShapeType="1"/>
            </p:cNvSpPr>
            <p:nvPr/>
          </p:nvSpPr>
          <p:spPr bwMode="auto">
            <a:xfrm flipV="1">
              <a:off x="729" y="3695"/>
              <a:ext cx="17"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3" name="Line 405"/>
            <p:cNvSpPr>
              <a:spLocks noChangeShapeType="1"/>
            </p:cNvSpPr>
            <p:nvPr/>
          </p:nvSpPr>
          <p:spPr bwMode="auto">
            <a:xfrm flipV="1">
              <a:off x="732" y="3699"/>
              <a:ext cx="15"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4" name="Line 406"/>
            <p:cNvSpPr>
              <a:spLocks noChangeShapeType="1"/>
            </p:cNvSpPr>
            <p:nvPr/>
          </p:nvSpPr>
          <p:spPr bwMode="auto">
            <a:xfrm flipV="1">
              <a:off x="736" y="3702"/>
              <a:ext cx="12"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5" name="Line 407"/>
            <p:cNvSpPr>
              <a:spLocks noChangeShapeType="1"/>
            </p:cNvSpPr>
            <p:nvPr/>
          </p:nvSpPr>
          <p:spPr bwMode="auto">
            <a:xfrm flipV="1">
              <a:off x="740" y="3704"/>
              <a:ext cx="8"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6" name="Line 408"/>
            <p:cNvSpPr>
              <a:spLocks noChangeShapeType="1"/>
            </p:cNvSpPr>
            <p:nvPr/>
          </p:nvSpPr>
          <p:spPr bwMode="auto">
            <a:xfrm flipV="1">
              <a:off x="743" y="3707"/>
              <a:ext cx="6"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7" name="Line 409"/>
            <p:cNvSpPr>
              <a:spLocks noChangeShapeType="1"/>
            </p:cNvSpPr>
            <p:nvPr/>
          </p:nvSpPr>
          <p:spPr bwMode="auto">
            <a:xfrm flipV="1">
              <a:off x="747" y="3709"/>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8" name="Line 410"/>
            <p:cNvSpPr>
              <a:spLocks noChangeShapeType="1"/>
            </p:cNvSpPr>
            <p:nvPr/>
          </p:nvSpPr>
          <p:spPr bwMode="auto">
            <a:xfrm flipV="1">
              <a:off x="751" y="3712"/>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9" name="Freeform 411"/>
            <p:cNvSpPr>
              <a:spLocks/>
            </p:cNvSpPr>
            <p:nvPr/>
          </p:nvSpPr>
          <p:spPr bwMode="auto">
            <a:xfrm>
              <a:off x="3322" y="3716"/>
              <a:ext cx="174" cy="182"/>
            </a:xfrm>
            <a:custGeom>
              <a:avLst/>
              <a:gdLst>
                <a:gd name="T0" fmla="*/ 1694 w 1694"/>
                <a:gd name="T1" fmla="*/ 848 h 1696"/>
                <a:gd name="T2" fmla="*/ 1581 w 1694"/>
                <a:gd name="T3" fmla="*/ 424 h 1696"/>
                <a:gd name="T4" fmla="*/ 1270 w 1694"/>
                <a:gd name="T5" fmla="*/ 113 h 1696"/>
                <a:gd name="T6" fmla="*/ 847 w 1694"/>
                <a:gd name="T7" fmla="*/ 0 h 1696"/>
                <a:gd name="T8" fmla="*/ 424 w 1694"/>
                <a:gd name="T9" fmla="*/ 113 h 1696"/>
                <a:gd name="T10" fmla="*/ 113 w 1694"/>
                <a:gd name="T11" fmla="*/ 424 h 1696"/>
                <a:gd name="T12" fmla="*/ 0 w 1694"/>
                <a:gd name="T13" fmla="*/ 848 h 1696"/>
                <a:gd name="T14" fmla="*/ 113 w 1694"/>
                <a:gd name="T15" fmla="*/ 1272 h 1696"/>
                <a:gd name="T16" fmla="*/ 424 w 1694"/>
                <a:gd name="T17" fmla="*/ 1582 h 1696"/>
                <a:gd name="T18" fmla="*/ 847 w 1694"/>
                <a:gd name="T19" fmla="*/ 1696 h 1696"/>
                <a:gd name="T20" fmla="*/ 1270 w 1694"/>
                <a:gd name="T21" fmla="*/ 1582 h 1696"/>
                <a:gd name="T22" fmla="*/ 1581 w 1694"/>
                <a:gd name="T23" fmla="*/ 1272 h 1696"/>
                <a:gd name="T24" fmla="*/ 1694 w 1694"/>
                <a:gd name="T25" fmla="*/ 84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4" h="1696">
                  <a:moveTo>
                    <a:pt x="1694" y="848"/>
                  </a:moveTo>
                  <a:lnTo>
                    <a:pt x="1581" y="424"/>
                  </a:lnTo>
                  <a:lnTo>
                    <a:pt x="1270" y="113"/>
                  </a:lnTo>
                  <a:lnTo>
                    <a:pt x="847" y="0"/>
                  </a:lnTo>
                  <a:lnTo>
                    <a:pt x="424" y="113"/>
                  </a:lnTo>
                  <a:lnTo>
                    <a:pt x="113" y="424"/>
                  </a:lnTo>
                  <a:lnTo>
                    <a:pt x="0" y="848"/>
                  </a:lnTo>
                  <a:lnTo>
                    <a:pt x="113" y="1272"/>
                  </a:lnTo>
                  <a:lnTo>
                    <a:pt x="424" y="1582"/>
                  </a:lnTo>
                  <a:lnTo>
                    <a:pt x="847" y="1696"/>
                  </a:lnTo>
                  <a:lnTo>
                    <a:pt x="1270" y="1582"/>
                  </a:lnTo>
                  <a:lnTo>
                    <a:pt x="1581" y="1272"/>
                  </a:lnTo>
                  <a:lnTo>
                    <a:pt x="1694" y="84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80" name="Freeform 412"/>
            <p:cNvSpPr>
              <a:spLocks/>
            </p:cNvSpPr>
            <p:nvPr/>
          </p:nvSpPr>
          <p:spPr bwMode="auto">
            <a:xfrm>
              <a:off x="3253" y="3643"/>
              <a:ext cx="312" cy="327"/>
            </a:xfrm>
            <a:custGeom>
              <a:avLst/>
              <a:gdLst>
                <a:gd name="T0" fmla="*/ 3044 w 3044"/>
                <a:gd name="T1" fmla="*/ 1524 h 3047"/>
                <a:gd name="T2" fmla="*/ 2928 w 3044"/>
                <a:gd name="T3" fmla="*/ 941 h 3047"/>
                <a:gd name="T4" fmla="*/ 2598 w 3044"/>
                <a:gd name="T5" fmla="*/ 446 h 3047"/>
                <a:gd name="T6" fmla="*/ 2105 w 3044"/>
                <a:gd name="T7" fmla="*/ 116 h 3047"/>
                <a:gd name="T8" fmla="*/ 1522 w 3044"/>
                <a:gd name="T9" fmla="*/ 0 h 3047"/>
                <a:gd name="T10" fmla="*/ 939 w 3044"/>
                <a:gd name="T11" fmla="*/ 116 h 3047"/>
                <a:gd name="T12" fmla="*/ 446 w 3044"/>
                <a:gd name="T13" fmla="*/ 446 h 3047"/>
                <a:gd name="T14" fmla="*/ 116 w 3044"/>
                <a:gd name="T15" fmla="*/ 941 h 3047"/>
                <a:gd name="T16" fmla="*/ 0 w 3044"/>
                <a:gd name="T17" fmla="*/ 1524 h 3047"/>
                <a:gd name="T18" fmla="*/ 116 w 3044"/>
                <a:gd name="T19" fmla="*/ 2107 h 3047"/>
                <a:gd name="T20" fmla="*/ 446 w 3044"/>
                <a:gd name="T21" fmla="*/ 2601 h 3047"/>
                <a:gd name="T22" fmla="*/ 939 w 3044"/>
                <a:gd name="T23" fmla="*/ 2932 h 3047"/>
                <a:gd name="T24" fmla="*/ 1522 w 3044"/>
                <a:gd name="T25" fmla="*/ 3047 h 3047"/>
                <a:gd name="T26" fmla="*/ 2105 w 3044"/>
                <a:gd name="T27" fmla="*/ 2932 h 3047"/>
                <a:gd name="T28" fmla="*/ 2598 w 3044"/>
                <a:gd name="T29" fmla="*/ 2601 h 3047"/>
                <a:gd name="T30" fmla="*/ 2928 w 3044"/>
                <a:gd name="T31" fmla="*/ 2107 h 3047"/>
                <a:gd name="T32" fmla="*/ 3044 w 3044"/>
                <a:gd name="T33" fmla="*/ 1524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4" h="3047">
                  <a:moveTo>
                    <a:pt x="3044" y="1524"/>
                  </a:moveTo>
                  <a:lnTo>
                    <a:pt x="2928" y="941"/>
                  </a:lnTo>
                  <a:lnTo>
                    <a:pt x="2598" y="446"/>
                  </a:lnTo>
                  <a:lnTo>
                    <a:pt x="2105" y="116"/>
                  </a:lnTo>
                  <a:lnTo>
                    <a:pt x="1522" y="0"/>
                  </a:lnTo>
                  <a:lnTo>
                    <a:pt x="939" y="116"/>
                  </a:lnTo>
                  <a:lnTo>
                    <a:pt x="446" y="446"/>
                  </a:lnTo>
                  <a:lnTo>
                    <a:pt x="116" y="941"/>
                  </a:lnTo>
                  <a:lnTo>
                    <a:pt x="0" y="1524"/>
                  </a:lnTo>
                  <a:lnTo>
                    <a:pt x="116" y="2107"/>
                  </a:lnTo>
                  <a:lnTo>
                    <a:pt x="446" y="2601"/>
                  </a:lnTo>
                  <a:lnTo>
                    <a:pt x="939" y="2932"/>
                  </a:lnTo>
                  <a:lnTo>
                    <a:pt x="1522" y="3047"/>
                  </a:lnTo>
                  <a:lnTo>
                    <a:pt x="2105" y="2932"/>
                  </a:lnTo>
                  <a:lnTo>
                    <a:pt x="2598" y="2601"/>
                  </a:lnTo>
                  <a:lnTo>
                    <a:pt x="2928" y="2107"/>
                  </a:lnTo>
                  <a:lnTo>
                    <a:pt x="3044" y="152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81" name="Line 413"/>
            <p:cNvSpPr>
              <a:spLocks noChangeShapeType="1"/>
            </p:cNvSpPr>
            <p:nvPr/>
          </p:nvSpPr>
          <p:spPr bwMode="auto">
            <a:xfrm>
              <a:off x="2537" y="4087"/>
              <a:ext cx="14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2" name="Line 414"/>
            <p:cNvSpPr>
              <a:spLocks noChangeShapeType="1"/>
            </p:cNvSpPr>
            <p:nvPr/>
          </p:nvSpPr>
          <p:spPr bwMode="auto">
            <a:xfrm>
              <a:off x="2537" y="3527"/>
              <a:ext cx="14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3" name="Line 415"/>
            <p:cNvSpPr>
              <a:spLocks noChangeShapeType="1"/>
            </p:cNvSpPr>
            <p:nvPr/>
          </p:nvSpPr>
          <p:spPr bwMode="auto">
            <a:xfrm flipV="1">
              <a:off x="2615" y="3527"/>
              <a:ext cx="1" cy="56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7584" name="Line 416"/>
            <p:cNvSpPr>
              <a:spLocks noChangeShapeType="1"/>
            </p:cNvSpPr>
            <p:nvPr/>
          </p:nvSpPr>
          <p:spPr bwMode="auto">
            <a:xfrm>
              <a:off x="2537" y="3527"/>
              <a:ext cx="1" cy="5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5" name="Line 417"/>
            <p:cNvSpPr>
              <a:spLocks noChangeShapeType="1"/>
            </p:cNvSpPr>
            <p:nvPr/>
          </p:nvSpPr>
          <p:spPr bwMode="auto">
            <a:xfrm flipV="1">
              <a:off x="2415" y="3681"/>
              <a:ext cx="17" cy="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6" name="Line 418"/>
            <p:cNvSpPr>
              <a:spLocks noChangeShapeType="1"/>
            </p:cNvSpPr>
            <p:nvPr/>
          </p:nvSpPr>
          <p:spPr bwMode="auto">
            <a:xfrm>
              <a:off x="2432" y="3681"/>
              <a:ext cx="15" cy="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7" name="Line 419"/>
            <p:cNvSpPr>
              <a:spLocks noChangeShapeType="1"/>
            </p:cNvSpPr>
            <p:nvPr/>
          </p:nvSpPr>
          <p:spPr bwMode="auto">
            <a:xfrm flipH="1">
              <a:off x="2415" y="3722"/>
              <a:ext cx="1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8" name="Line 420"/>
            <p:cNvSpPr>
              <a:spLocks noChangeShapeType="1"/>
            </p:cNvSpPr>
            <p:nvPr/>
          </p:nvSpPr>
          <p:spPr bwMode="auto">
            <a:xfrm flipV="1">
              <a:off x="2432" y="3722"/>
              <a:ext cx="2" cy="8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9" name="Line 421"/>
            <p:cNvSpPr>
              <a:spLocks noChangeShapeType="1"/>
            </p:cNvSpPr>
            <p:nvPr/>
          </p:nvSpPr>
          <p:spPr bwMode="auto">
            <a:xfrm flipH="1">
              <a:off x="2432" y="3722"/>
              <a:ext cx="15"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0" name="Line 422"/>
            <p:cNvSpPr>
              <a:spLocks noChangeShapeType="1"/>
            </p:cNvSpPr>
            <p:nvPr/>
          </p:nvSpPr>
          <p:spPr bwMode="auto">
            <a:xfrm>
              <a:off x="2680" y="3527"/>
              <a:ext cx="1" cy="5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1" name="Line 423"/>
            <p:cNvSpPr>
              <a:spLocks noChangeShapeType="1"/>
            </p:cNvSpPr>
            <p:nvPr/>
          </p:nvSpPr>
          <p:spPr bwMode="auto">
            <a:xfrm flipH="1">
              <a:off x="2680" y="3970"/>
              <a:ext cx="729"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2" name="Line 424"/>
            <p:cNvSpPr>
              <a:spLocks noChangeShapeType="1"/>
            </p:cNvSpPr>
            <p:nvPr/>
          </p:nvSpPr>
          <p:spPr bwMode="auto">
            <a:xfrm flipH="1">
              <a:off x="2680" y="3643"/>
              <a:ext cx="729"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3" name="Line 425"/>
            <p:cNvSpPr>
              <a:spLocks noChangeShapeType="1"/>
            </p:cNvSpPr>
            <p:nvPr/>
          </p:nvSpPr>
          <p:spPr bwMode="auto">
            <a:xfrm>
              <a:off x="3633" y="3681"/>
              <a:ext cx="15" cy="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4" name="Line 426"/>
            <p:cNvSpPr>
              <a:spLocks noChangeShapeType="1"/>
            </p:cNvSpPr>
            <p:nvPr/>
          </p:nvSpPr>
          <p:spPr bwMode="auto">
            <a:xfrm flipV="1">
              <a:off x="3616" y="3681"/>
              <a:ext cx="17" cy="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5" name="Line 427"/>
            <p:cNvSpPr>
              <a:spLocks noChangeShapeType="1"/>
            </p:cNvSpPr>
            <p:nvPr/>
          </p:nvSpPr>
          <p:spPr bwMode="auto">
            <a:xfrm flipH="1">
              <a:off x="3633" y="3722"/>
              <a:ext cx="15"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6" name="Line 428"/>
            <p:cNvSpPr>
              <a:spLocks noChangeShapeType="1"/>
            </p:cNvSpPr>
            <p:nvPr/>
          </p:nvSpPr>
          <p:spPr bwMode="auto">
            <a:xfrm flipV="1">
              <a:off x="3633" y="3722"/>
              <a:ext cx="2" cy="8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7" name="Line 429"/>
            <p:cNvSpPr>
              <a:spLocks noChangeShapeType="1"/>
            </p:cNvSpPr>
            <p:nvPr/>
          </p:nvSpPr>
          <p:spPr bwMode="auto">
            <a:xfrm flipH="1">
              <a:off x="3616" y="3722"/>
              <a:ext cx="17"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8" name="Line 430"/>
            <p:cNvSpPr>
              <a:spLocks noChangeShapeType="1"/>
            </p:cNvSpPr>
            <p:nvPr/>
          </p:nvSpPr>
          <p:spPr bwMode="auto">
            <a:xfrm flipV="1">
              <a:off x="2432" y="3681"/>
              <a:ext cx="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99" name="Line 431"/>
            <p:cNvSpPr>
              <a:spLocks noChangeShapeType="1"/>
            </p:cNvSpPr>
            <p:nvPr/>
          </p:nvSpPr>
          <p:spPr bwMode="auto">
            <a:xfrm flipV="1">
              <a:off x="2429" y="3683"/>
              <a:ext cx="5"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0" name="Line 432"/>
            <p:cNvSpPr>
              <a:spLocks noChangeShapeType="1"/>
            </p:cNvSpPr>
            <p:nvPr/>
          </p:nvSpPr>
          <p:spPr bwMode="auto">
            <a:xfrm flipV="1">
              <a:off x="2426" y="3686"/>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1" name="Line 433"/>
            <p:cNvSpPr>
              <a:spLocks noChangeShapeType="1"/>
            </p:cNvSpPr>
            <p:nvPr/>
          </p:nvSpPr>
          <p:spPr bwMode="auto">
            <a:xfrm flipV="1">
              <a:off x="2424" y="3689"/>
              <a:ext cx="11"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2" name="Line 434"/>
            <p:cNvSpPr>
              <a:spLocks noChangeShapeType="1"/>
            </p:cNvSpPr>
            <p:nvPr/>
          </p:nvSpPr>
          <p:spPr bwMode="auto">
            <a:xfrm flipV="1">
              <a:off x="2421" y="3691"/>
              <a:ext cx="15"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3" name="Line 435"/>
            <p:cNvSpPr>
              <a:spLocks noChangeShapeType="1"/>
            </p:cNvSpPr>
            <p:nvPr/>
          </p:nvSpPr>
          <p:spPr bwMode="auto">
            <a:xfrm flipV="1">
              <a:off x="2419" y="3694"/>
              <a:ext cx="18"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4" name="Line 436"/>
            <p:cNvSpPr>
              <a:spLocks noChangeShapeType="1"/>
            </p:cNvSpPr>
            <p:nvPr/>
          </p:nvSpPr>
          <p:spPr bwMode="auto">
            <a:xfrm flipV="1">
              <a:off x="2416" y="3696"/>
              <a:ext cx="23"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5" name="Line 437"/>
            <p:cNvSpPr>
              <a:spLocks noChangeShapeType="1"/>
            </p:cNvSpPr>
            <p:nvPr/>
          </p:nvSpPr>
          <p:spPr bwMode="auto">
            <a:xfrm flipV="1">
              <a:off x="2418" y="3699"/>
              <a:ext cx="21"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6" name="Line 438"/>
            <p:cNvSpPr>
              <a:spLocks noChangeShapeType="1"/>
            </p:cNvSpPr>
            <p:nvPr/>
          </p:nvSpPr>
          <p:spPr bwMode="auto">
            <a:xfrm flipV="1">
              <a:off x="2421" y="3703"/>
              <a:ext cx="19"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7" name="Line 439"/>
            <p:cNvSpPr>
              <a:spLocks noChangeShapeType="1"/>
            </p:cNvSpPr>
            <p:nvPr/>
          </p:nvSpPr>
          <p:spPr bwMode="auto">
            <a:xfrm flipV="1">
              <a:off x="2424" y="3705"/>
              <a:ext cx="17" cy="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8" name="Line 440"/>
            <p:cNvSpPr>
              <a:spLocks noChangeShapeType="1"/>
            </p:cNvSpPr>
            <p:nvPr/>
          </p:nvSpPr>
          <p:spPr bwMode="auto">
            <a:xfrm flipV="1">
              <a:off x="2427" y="3708"/>
              <a:ext cx="15"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09" name="Line 441"/>
            <p:cNvSpPr>
              <a:spLocks noChangeShapeType="1"/>
            </p:cNvSpPr>
            <p:nvPr/>
          </p:nvSpPr>
          <p:spPr bwMode="auto">
            <a:xfrm flipV="1">
              <a:off x="2431" y="3711"/>
              <a:ext cx="12"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0" name="Line 442"/>
            <p:cNvSpPr>
              <a:spLocks noChangeShapeType="1"/>
            </p:cNvSpPr>
            <p:nvPr/>
          </p:nvSpPr>
          <p:spPr bwMode="auto">
            <a:xfrm flipV="1">
              <a:off x="2435" y="3713"/>
              <a:ext cx="8"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1" name="Line 443"/>
            <p:cNvSpPr>
              <a:spLocks noChangeShapeType="1"/>
            </p:cNvSpPr>
            <p:nvPr/>
          </p:nvSpPr>
          <p:spPr bwMode="auto">
            <a:xfrm flipV="1">
              <a:off x="2439" y="3716"/>
              <a:ext cx="6"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2" name="Line 444"/>
            <p:cNvSpPr>
              <a:spLocks noChangeShapeType="1"/>
            </p:cNvSpPr>
            <p:nvPr/>
          </p:nvSpPr>
          <p:spPr bwMode="auto">
            <a:xfrm flipV="1">
              <a:off x="2442" y="3718"/>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3" name="Line 445"/>
            <p:cNvSpPr>
              <a:spLocks noChangeShapeType="1"/>
            </p:cNvSpPr>
            <p:nvPr/>
          </p:nvSpPr>
          <p:spPr bwMode="auto">
            <a:xfrm flipV="1">
              <a:off x="2446" y="3721"/>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4" name="Line 446"/>
            <p:cNvSpPr>
              <a:spLocks noChangeShapeType="1"/>
            </p:cNvSpPr>
            <p:nvPr/>
          </p:nvSpPr>
          <p:spPr bwMode="auto">
            <a:xfrm flipV="1">
              <a:off x="3633" y="3681"/>
              <a:ext cx="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5" name="Line 447"/>
            <p:cNvSpPr>
              <a:spLocks noChangeShapeType="1"/>
            </p:cNvSpPr>
            <p:nvPr/>
          </p:nvSpPr>
          <p:spPr bwMode="auto">
            <a:xfrm flipV="1">
              <a:off x="3631" y="3683"/>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6" name="Line 448"/>
            <p:cNvSpPr>
              <a:spLocks noChangeShapeType="1"/>
            </p:cNvSpPr>
            <p:nvPr/>
          </p:nvSpPr>
          <p:spPr bwMode="auto">
            <a:xfrm flipV="1">
              <a:off x="3628" y="3686"/>
              <a:ext cx="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7" name="Line 449"/>
            <p:cNvSpPr>
              <a:spLocks noChangeShapeType="1"/>
            </p:cNvSpPr>
            <p:nvPr/>
          </p:nvSpPr>
          <p:spPr bwMode="auto">
            <a:xfrm flipV="1">
              <a:off x="3625" y="3689"/>
              <a:ext cx="11"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8" name="Line 450"/>
            <p:cNvSpPr>
              <a:spLocks noChangeShapeType="1"/>
            </p:cNvSpPr>
            <p:nvPr/>
          </p:nvSpPr>
          <p:spPr bwMode="auto">
            <a:xfrm flipV="1">
              <a:off x="3622" y="3691"/>
              <a:ext cx="15"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19" name="Line 451"/>
            <p:cNvSpPr>
              <a:spLocks noChangeShapeType="1"/>
            </p:cNvSpPr>
            <p:nvPr/>
          </p:nvSpPr>
          <p:spPr bwMode="auto">
            <a:xfrm flipV="1">
              <a:off x="3620" y="3694"/>
              <a:ext cx="18"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0" name="Line 452"/>
            <p:cNvSpPr>
              <a:spLocks noChangeShapeType="1"/>
            </p:cNvSpPr>
            <p:nvPr/>
          </p:nvSpPr>
          <p:spPr bwMode="auto">
            <a:xfrm flipV="1">
              <a:off x="3617" y="3696"/>
              <a:ext cx="22"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1" name="Line 453"/>
            <p:cNvSpPr>
              <a:spLocks noChangeShapeType="1"/>
            </p:cNvSpPr>
            <p:nvPr/>
          </p:nvSpPr>
          <p:spPr bwMode="auto">
            <a:xfrm flipV="1">
              <a:off x="3619" y="3699"/>
              <a:ext cx="2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2" name="Line 454"/>
            <p:cNvSpPr>
              <a:spLocks noChangeShapeType="1"/>
            </p:cNvSpPr>
            <p:nvPr/>
          </p:nvSpPr>
          <p:spPr bwMode="auto">
            <a:xfrm flipV="1">
              <a:off x="3622" y="3703"/>
              <a:ext cx="19"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3" name="Line 455"/>
            <p:cNvSpPr>
              <a:spLocks noChangeShapeType="1"/>
            </p:cNvSpPr>
            <p:nvPr/>
          </p:nvSpPr>
          <p:spPr bwMode="auto">
            <a:xfrm flipV="1">
              <a:off x="3626" y="3705"/>
              <a:ext cx="16" cy="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4" name="Line 456"/>
            <p:cNvSpPr>
              <a:spLocks noChangeShapeType="1"/>
            </p:cNvSpPr>
            <p:nvPr/>
          </p:nvSpPr>
          <p:spPr bwMode="auto">
            <a:xfrm flipV="1">
              <a:off x="3628" y="3708"/>
              <a:ext cx="15"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5" name="Line 457"/>
            <p:cNvSpPr>
              <a:spLocks noChangeShapeType="1"/>
            </p:cNvSpPr>
            <p:nvPr/>
          </p:nvSpPr>
          <p:spPr bwMode="auto">
            <a:xfrm flipV="1">
              <a:off x="3632" y="3711"/>
              <a:ext cx="12" cy="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6" name="Line 458"/>
            <p:cNvSpPr>
              <a:spLocks noChangeShapeType="1"/>
            </p:cNvSpPr>
            <p:nvPr/>
          </p:nvSpPr>
          <p:spPr bwMode="auto">
            <a:xfrm flipV="1">
              <a:off x="3636" y="3713"/>
              <a:ext cx="10"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7" name="Line 459"/>
            <p:cNvSpPr>
              <a:spLocks noChangeShapeType="1"/>
            </p:cNvSpPr>
            <p:nvPr/>
          </p:nvSpPr>
          <p:spPr bwMode="auto">
            <a:xfrm flipV="1">
              <a:off x="3639" y="3716"/>
              <a:ext cx="7"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8" name="Line 460"/>
            <p:cNvSpPr>
              <a:spLocks noChangeShapeType="1"/>
            </p:cNvSpPr>
            <p:nvPr/>
          </p:nvSpPr>
          <p:spPr bwMode="auto">
            <a:xfrm flipV="1">
              <a:off x="3643" y="3718"/>
              <a:ext cx="4"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29" name="Line 461"/>
            <p:cNvSpPr>
              <a:spLocks noChangeShapeType="1"/>
            </p:cNvSpPr>
            <p:nvPr/>
          </p:nvSpPr>
          <p:spPr bwMode="auto">
            <a:xfrm flipV="1">
              <a:off x="3647" y="3721"/>
              <a:ext cx="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0" name="Line 462"/>
            <p:cNvSpPr>
              <a:spLocks noChangeShapeType="1"/>
            </p:cNvSpPr>
            <p:nvPr/>
          </p:nvSpPr>
          <p:spPr bwMode="auto">
            <a:xfrm flipV="1">
              <a:off x="2692" y="4669"/>
              <a:ext cx="2" cy="3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1" name="Line 463"/>
            <p:cNvSpPr>
              <a:spLocks noChangeShapeType="1"/>
            </p:cNvSpPr>
            <p:nvPr/>
          </p:nvSpPr>
          <p:spPr bwMode="auto">
            <a:xfrm flipV="1">
              <a:off x="2615" y="4604"/>
              <a:ext cx="1" cy="2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2" name="Line 464"/>
            <p:cNvSpPr>
              <a:spLocks noChangeShapeType="1"/>
            </p:cNvSpPr>
            <p:nvPr/>
          </p:nvSpPr>
          <p:spPr bwMode="auto">
            <a:xfrm>
              <a:off x="2534" y="4991"/>
              <a:ext cx="15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3" name="Line 465"/>
            <p:cNvSpPr>
              <a:spLocks noChangeShapeType="1"/>
            </p:cNvSpPr>
            <p:nvPr/>
          </p:nvSpPr>
          <p:spPr bwMode="auto">
            <a:xfrm>
              <a:off x="2534" y="4900"/>
              <a:ext cx="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4" name="Line 466"/>
            <p:cNvSpPr>
              <a:spLocks noChangeShapeType="1"/>
            </p:cNvSpPr>
            <p:nvPr/>
          </p:nvSpPr>
          <p:spPr bwMode="auto">
            <a:xfrm flipV="1">
              <a:off x="2534" y="4900"/>
              <a:ext cx="1" cy="9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5" name="Line 467"/>
            <p:cNvSpPr>
              <a:spLocks noChangeShapeType="1"/>
            </p:cNvSpPr>
            <p:nvPr/>
          </p:nvSpPr>
          <p:spPr bwMode="auto">
            <a:xfrm>
              <a:off x="2692" y="4669"/>
              <a:ext cx="56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6" name="Line 468"/>
            <p:cNvSpPr>
              <a:spLocks noChangeShapeType="1"/>
            </p:cNvSpPr>
            <p:nvPr/>
          </p:nvSpPr>
          <p:spPr bwMode="auto">
            <a:xfrm>
              <a:off x="2692" y="4539"/>
              <a:ext cx="561"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7" name="Line 469"/>
            <p:cNvSpPr>
              <a:spLocks noChangeShapeType="1"/>
            </p:cNvSpPr>
            <p:nvPr/>
          </p:nvSpPr>
          <p:spPr bwMode="auto">
            <a:xfrm>
              <a:off x="2692" y="4217"/>
              <a:ext cx="2" cy="3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8" name="Line 470"/>
            <p:cNvSpPr>
              <a:spLocks noChangeShapeType="1"/>
            </p:cNvSpPr>
            <p:nvPr/>
          </p:nvSpPr>
          <p:spPr bwMode="auto">
            <a:xfrm>
              <a:off x="2615" y="4308"/>
              <a:ext cx="1" cy="2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39" name="Line 471"/>
            <p:cNvSpPr>
              <a:spLocks noChangeShapeType="1"/>
            </p:cNvSpPr>
            <p:nvPr/>
          </p:nvSpPr>
          <p:spPr bwMode="auto">
            <a:xfrm>
              <a:off x="2534" y="4217"/>
              <a:ext cx="158" cy="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0" name="Line 472"/>
            <p:cNvSpPr>
              <a:spLocks noChangeShapeType="1"/>
            </p:cNvSpPr>
            <p:nvPr/>
          </p:nvSpPr>
          <p:spPr bwMode="auto">
            <a:xfrm>
              <a:off x="2534" y="4308"/>
              <a:ext cx="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1" name="Line 473"/>
            <p:cNvSpPr>
              <a:spLocks noChangeShapeType="1"/>
            </p:cNvSpPr>
            <p:nvPr/>
          </p:nvSpPr>
          <p:spPr bwMode="auto">
            <a:xfrm>
              <a:off x="2534" y="4217"/>
              <a:ext cx="1" cy="9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2" name="Line 474"/>
            <p:cNvSpPr>
              <a:spLocks noChangeShapeType="1"/>
            </p:cNvSpPr>
            <p:nvPr/>
          </p:nvSpPr>
          <p:spPr bwMode="auto">
            <a:xfrm>
              <a:off x="3253" y="4798"/>
              <a:ext cx="31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3" name="Line 475"/>
            <p:cNvSpPr>
              <a:spLocks noChangeShapeType="1"/>
            </p:cNvSpPr>
            <p:nvPr/>
          </p:nvSpPr>
          <p:spPr bwMode="auto">
            <a:xfrm>
              <a:off x="3253" y="4410"/>
              <a:ext cx="31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4" name="Line 476"/>
            <p:cNvSpPr>
              <a:spLocks noChangeShapeType="1"/>
            </p:cNvSpPr>
            <p:nvPr/>
          </p:nvSpPr>
          <p:spPr bwMode="auto">
            <a:xfrm>
              <a:off x="3253" y="4669"/>
              <a:ext cx="1" cy="12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5" name="Line 477"/>
            <p:cNvSpPr>
              <a:spLocks noChangeShapeType="1"/>
            </p:cNvSpPr>
            <p:nvPr/>
          </p:nvSpPr>
          <p:spPr bwMode="auto">
            <a:xfrm flipV="1">
              <a:off x="3253" y="4410"/>
              <a:ext cx="1" cy="12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6" name="Line 478"/>
            <p:cNvSpPr>
              <a:spLocks noChangeShapeType="1"/>
            </p:cNvSpPr>
            <p:nvPr/>
          </p:nvSpPr>
          <p:spPr bwMode="auto">
            <a:xfrm>
              <a:off x="3489" y="4410"/>
              <a:ext cx="1" cy="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7" name="Line 479"/>
            <p:cNvSpPr>
              <a:spLocks noChangeShapeType="1"/>
            </p:cNvSpPr>
            <p:nvPr/>
          </p:nvSpPr>
          <p:spPr bwMode="auto">
            <a:xfrm>
              <a:off x="3330" y="4410"/>
              <a:ext cx="2" cy="3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8" name="Line 480"/>
            <p:cNvSpPr>
              <a:spLocks noChangeShapeType="1"/>
            </p:cNvSpPr>
            <p:nvPr/>
          </p:nvSpPr>
          <p:spPr bwMode="auto">
            <a:xfrm>
              <a:off x="3565" y="4410"/>
              <a:ext cx="1" cy="19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49" name="Line 481"/>
            <p:cNvSpPr>
              <a:spLocks noChangeShapeType="1"/>
            </p:cNvSpPr>
            <p:nvPr/>
          </p:nvSpPr>
          <p:spPr bwMode="auto">
            <a:xfrm flipV="1">
              <a:off x="3565" y="4604"/>
              <a:ext cx="1" cy="19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0" name="Line 482"/>
            <p:cNvSpPr>
              <a:spLocks noChangeShapeType="1"/>
            </p:cNvSpPr>
            <p:nvPr/>
          </p:nvSpPr>
          <p:spPr bwMode="auto">
            <a:xfrm>
              <a:off x="897" y="4719"/>
              <a:ext cx="103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1" name="Line 483"/>
            <p:cNvSpPr>
              <a:spLocks noChangeShapeType="1"/>
            </p:cNvSpPr>
            <p:nvPr/>
          </p:nvSpPr>
          <p:spPr bwMode="auto">
            <a:xfrm flipH="1">
              <a:off x="1278" y="4638"/>
              <a:ext cx="6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2" name="Line 484"/>
            <p:cNvSpPr>
              <a:spLocks noChangeShapeType="1"/>
            </p:cNvSpPr>
            <p:nvPr/>
          </p:nvSpPr>
          <p:spPr bwMode="auto">
            <a:xfrm>
              <a:off x="1278" y="4370"/>
              <a:ext cx="649"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3" name="Line 485"/>
            <p:cNvSpPr>
              <a:spLocks noChangeShapeType="1"/>
            </p:cNvSpPr>
            <p:nvPr/>
          </p:nvSpPr>
          <p:spPr bwMode="auto">
            <a:xfrm>
              <a:off x="897" y="4370"/>
              <a:ext cx="3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4" name="Line 486"/>
            <p:cNvSpPr>
              <a:spLocks noChangeShapeType="1"/>
            </p:cNvSpPr>
            <p:nvPr/>
          </p:nvSpPr>
          <p:spPr bwMode="auto">
            <a:xfrm>
              <a:off x="897" y="4370"/>
              <a:ext cx="1" cy="3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5" name="Line 487"/>
            <p:cNvSpPr>
              <a:spLocks noChangeShapeType="1"/>
            </p:cNvSpPr>
            <p:nvPr/>
          </p:nvSpPr>
          <p:spPr bwMode="auto">
            <a:xfrm>
              <a:off x="974" y="4370"/>
              <a:ext cx="1" cy="3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6" name="Line 488"/>
            <p:cNvSpPr>
              <a:spLocks noChangeShapeType="1"/>
            </p:cNvSpPr>
            <p:nvPr/>
          </p:nvSpPr>
          <p:spPr bwMode="auto">
            <a:xfrm>
              <a:off x="1202" y="4370"/>
              <a:ext cx="1" cy="3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7" name="Line 489"/>
            <p:cNvSpPr>
              <a:spLocks noChangeShapeType="1"/>
            </p:cNvSpPr>
            <p:nvPr/>
          </p:nvSpPr>
          <p:spPr bwMode="auto">
            <a:xfrm flipV="1">
              <a:off x="1278" y="4370"/>
              <a:ext cx="1" cy="2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8" name="Line 490"/>
            <p:cNvSpPr>
              <a:spLocks noChangeShapeType="1"/>
            </p:cNvSpPr>
            <p:nvPr/>
          </p:nvSpPr>
          <p:spPr bwMode="auto">
            <a:xfrm>
              <a:off x="1742" y="4638"/>
              <a:ext cx="1"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59" name="Line 491"/>
            <p:cNvSpPr>
              <a:spLocks noChangeShapeType="1"/>
            </p:cNvSpPr>
            <p:nvPr/>
          </p:nvSpPr>
          <p:spPr bwMode="auto">
            <a:xfrm>
              <a:off x="1869" y="4638"/>
              <a:ext cx="2"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0" name="Line 492"/>
            <p:cNvSpPr>
              <a:spLocks noChangeShapeType="1"/>
            </p:cNvSpPr>
            <p:nvPr/>
          </p:nvSpPr>
          <p:spPr bwMode="auto">
            <a:xfrm>
              <a:off x="1927" y="4638"/>
              <a:ext cx="1"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1" name="Line 493"/>
            <p:cNvSpPr>
              <a:spLocks noChangeShapeType="1"/>
            </p:cNvSpPr>
            <p:nvPr/>
          </p:nvSpPr>
          <p:spPr bwMode="auto">
            <a:xfrm flipV="1">
              <a:off x="897" y="4370"/>
              <a:ext cx="17" cy="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2" name="Line 494"/>
            <p:cNvSpPr>
              <a:spLocks noChangeShapeType="1"/>
            </p:cNvSpPr>
            <p:nvPr/>
          </p:nvSpPr>
          <p:spPr bwMode="auto">
            <a:xfrm flipV="1">
              <a:off x="897" y="4370"/>
              <a:ext cx="52" cy="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3" name="Line 495"/>
            <p:cNvSpPr>
              <a:spLocks noChangeShapeType="1"/>
            </p:cNvSpPr>
            <p:nvPr/>
          </p:nvSpPr>
          <p:spPr bwMode="auto">
            <a:xfrm flipV="1">
              <a:off x="897" y="4382"/>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4" name="Line 496"/>
            <p:cNvSpPr>
              <a:spLocks noChangeShapeType="1"/>
            </p:cNvSpPr>
            <p:nvPr/>
          </p:nvSpPr>
          <p:spPr bwMode="auto">
            <a:xfrm flipV="1">
              <a:off x="897" y="4420"/>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5" name="Line 497"/>
            <p:cNvSpPr>
              <a:spLocks noChangeShapeType="1"/>
            </p:cNvSpPr>
            <p:nvPr/>
          </p:nvSpPr>
          <p:spPr bwMode="auto">
            <a:xfrm flipV="1">
              <a:off x="897" y="4458"/>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6" name="Line 498"/>
            <p:cNvSpPr>
              <a:spLocks noChangeShapeType="1"/>
            </p:cNvSpPr>
            <p:nvPr/>
          </p:nvSpPr>
          <p:spPr bwMode="auto">
            <a:xfrm flipV="1">
              <a:off x="897" y="4495"/>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7" name="Line 499"/>
            <p:cNvSpPr>
              <a:spLocks noChangeShapeType="1"/>
            </p:cNvSpPr>
            <p:nvPr/>
          </p:nvSpPr>
          <p:spPr bwMode="auto">
            <a:xfrm flipV="1">
              <a:off x="897" y="4533"/>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8" name="Line 500"/>
            <p:cNvSpPr>
              <a:spLocks noChangeShapeType="1"/>
            </p:cNvSpPr>
            <p:nvPr/>
          </p:nvSpPr>
          <p:spPr bwMode="auto">
            <a:xfrm flipV="1">
              <a:off x="897" y="4570"/>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69" name="Line 501"/>
            <p:cNvSpPr>
              <a:spLocks noChangeShapeType="1"/>
            </p:cNvSpPr>
            <p:nvPr/>
          </p:nvSpPr>
          <p:spPr bwMode="auto">
            <a:xfrm flipV="1">
              <a:off x="897" y="4608"/>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0" name="Line 502"/>
            <p:cNvSpPr>
              <a:spLocks noChangeShapeType="1"/>
            </p:cNvSpPr>
            <p:nvPr/>
          </p:nvSpPr>
          <p:spPr bwMode="auto">
            <a:xfrm flipV="1">
              <a:off x="904" y="4647"/>
              <a:ext cx="70" cy="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1" name="Line 503"/>
            <p:cNvSpPr>
              <a:spLocks noChangeShapeType="1"/>
            </p:cNvSpPr>
            <p:nvPr/>
          </p:nvSpPr>
          <p:spPr bwMode="auto">
            <a:xfrm flipV="1">
              <a:off x="1202" y="4370"/>
              <a:ext cx="33" cy="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2" name="Line 504"/>
            <p:cNvSpPr>
              <a:spLocks noChangeShapeType="1"/>
            </p:cNvSpPr>
            <p:nvPr/>
          </p:nvSpPr>
          <p:spPr bwMode="auto">
            <a:xfrm flipV="1">
              <a:off x="941" y="4684"/>
              <a:ext cx="33" cy="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3" name="Line 505"/>
            <p:cNvSpPr>
              <a:spLocks noChangeShapeType="1"/>
            </p:cNvSpPr>
            <p:nvPr/>
          </p:nvSpPr>
          <p:spPr bwMode="auto">
            <a:xfrm flipV="1">
              <a:off x="1202" y="4370"/>
              <a:ext cx="70" cy="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4" name="Line 506"/>
            <p:cNvSpPr>
              <a:spLocks noChangeShapeType="1"/>
            </p:cNvSpPr>
            <p:nvPr/>
          </p:nvSpPr>
          <p:spPr bwMode="auto">
            <a:xfrm flipV="1">
              <a:off x="1202" y="4400"/>
              <a:ext cx="76"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5" name="Line 507"/>
            <p:cNvSpPr>
              <a:spLocks noChangeShapeType="1"/>
            </p:cNvSpPr>
            <p:nvPr/>
          </p:nvSpPr>
          <p:spPr bwMode="auto">
            <a:xfrm flipV="1">
              <a:off x="1202" y="4437"/>
              <a:ext cx="76"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6" name="Line 508"/>
            <p:cNvSpPr>
              <a:spLocks noChangeShapeType="1"/>
            </p:cNvSpPr>
            <p:nvPr/>
          </p:nvSpPr>
          <p:spPr bwMode="auto">
            <a:xfrm flipV="1">
              <a:off x="1202" y="4475"/>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7" name="Line 509"/>
            <p:cNvSpPr>
              <a:spLocks noChangeShapeType="1"/>
            </p:cNvSpPr>
            <p:nvPr/>
          </p:nvSpPr>
          <p:spPr bwMode="auto">
            <a:xfrm flipV="1">
              <a:off x="1202" y="4512"/>
              <a:ext cx="76"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8" name="Line 510"/>
            <p:cNvSpPr>
              <a:spLocks noChangeShapeType="1"/>
            </p:cNvSpPr>
            <p:nvPr/>
          </p:nvSpPr>
          <p:spPr bwMode="auto">
            <a:xfrm flipV="1">
              <a:off x="1202" y="4551"/>
              <a:ext cx="76"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79" name="Line 511"/>
            <p:cNvSpPr>
              <a:spLocks noChangeShapeType="1"/>
            </p:cNvSpPr>
            <p:nvPr/>
          </p:nvSpPr>
          <p:spPr bwMode="auto">
            <a:xfrm flipV="1">
              <a:off x="1202" y="4589"/>
              <a:ext cx="76"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0" name="Line 512"/>
            <p:cNvSpPr>
              <a:spLocks noChangeShapeType="1"/>
            </p:cNvSpPr>
            <p:nvPr/>
          </p:nvSpPr>
          <p:spPr bwMode="auto">
            <a:xfrm flipV="1">
              <a:off x="1202" y="4626"/>
              <a:ext cx="76"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1" name="Line 513"/>
            <p:cNvSpPr>
              <a:spLocks noChangeShapeType="1"/>
            </p:cNvSpPr>
            <p:nvPr/>
          </p:nvSpPr>
          <p:spPr bwMode="auto">
            <a:xfrm flipV="1">
              <a:off x="1227"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2" name="Line 514"/>
            <p:cNvSpPr>
              <a:spLocks noChangeShapeType="1"/>
            </p:cNvSpPr>
            <p:nvPr/>
          </p:nvSpPr>
          <p:spPr bwMode="auto">
            <a:xfrm flipV="1">
              <a:off x="1262"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3" name="Line 515"/>
            <p:cNvSpPr>
              <a:spLocks noChangeShapeType="1"/>
            </p:cNvSpPr>
            <p:nvPr/>
          </p:nvSpPr>
          <p:spPr bwMode="auto">
            <a:xfrm flipV="1">
              <a:off x="1298"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4" name="Line 516"/>
            <p:cNvSpPr>
              <a:spLocks noChangeShapeType="1"/>
            </p:cNvSpPr>
            <p:nvPr/>
          </p:nvSpPr>
          <p:spPr bwMode="auto">
            <a:xfrm flipV="1">
              <a:off x="1333"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5" name="Line 517"/>
            <p:cNvSpPr>
              <a:spLocks noChangeShapeType="1"/>
            </p:cNvSpPr>
            <p:nvPr/>
          </p:nvSpPr>
          <p:spPr bwMode="auto">
            <a:xfrm flipV="1">
              <a:off x="1369"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6" name="Line 518"/>
            <p:cNvSpPr>
              <a:spLocks noChangeShapeType="1"/>
            </p:cNvSpPr>
            <p:nvPr/>
          </p:nvSpPr>
          <p:spPr bwMode="auto">
            <a:xfrm flipV="1">
              <a:off x="1404" y="4638"/>
              <a:ext cx="78"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7" name="Line 519"/>
            <p:cNvSpPr>
              <a:spLocks noChangeShapeType="1"/>
            </p:cNvSpPr>
            <p:nvPr/>
          </p:nvSpPr>
          <p:spPr bwMode="auto">
            <a:xfrm flipV="1">
              <a:off x="1440" y="4638"/>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8" name="Line 520"/>
            <p:cNvSpPr>
              <a:spLocks noChangeShapeType="1"/>
            </p:cNvSpPr>
            <p:nvPr/>
          </p:nvSpPr>
          <p:spPr bwMode="auto">
            <a:xfrm flipV="1">
              <a:off x="1477"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89" name="Line 521"/>
            <p:cNvSpPr>
              <a:spLocks noChangeShapeType="1"/>
            </p:cNvSpPr>
            <p:nvPr/>
          </p:nvSpPr>
          <p:spPr bwMode="auto">
            <a:xfrm flipV="1">
              <a:off x="1512"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0" name="Line 522"/>
            <p:cNvSpPr>
              <a:spLocks noChangeShapeType="1"/>
            </p:cNvSpPr>
            <p:nvPr/>
          </p:nvSpPr>
          <p:spPr bwMode="auto">
            <a:xfrm flipV="1">
              <a:off x="1548"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1" name="Line 523"/>
            <p:cNvSpPr>
              <a:spLocks noChangeShapeType="1"/>
            </p:cNvSpPr>
            <p:nvPr/>
          </p:nvSpPr>
          <p:spPr bwMode="auto">
            <a:xfrm flipV="1">
              <a:off x="1584"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2" name="Line 524"/>
            <p:cNvSpPr>
              <a:spLocks noChangeShapeType="1"/>
            </p:cNvSpPr>
            <p:nvPr/>
          </p:nvSpPr>
          <p:spPr bwMode="auto">
            <a:xfrm flipV="1">
              <a:off x="1619" y="4638"/>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3" name="Line 525"/>
            <p:cNvSpPr>
              <a:spLocks noChangeShapeType="1"/>
            </p:cNvSpPr>
            <p:nvPr/>
          </p:nvSpPr>
          <p:spPr bwMode="auto">
            <a:xfrm flipV="1">
              <a:off x="1655" y="4638"/>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4" name="Line 526"/>
            <p:cNvSpPr>
              <a:spLocks noChangeShapeType="1"/>
            </p:cNvSpPr>
            <p:nvPr/>
          </p:nvSpPr>
          <p:spPr bwMode="auto">
            <a:xfrm flipV="1">
              <a:off x="1690" y="4666"/>
              <a:ext cx="52"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5" name="Line 527"/>
            <p:cNvSpPr>
              <a:spLocks noChangeShapeType="1"/>
            </p:cNvSpPr>
            <p:nvPr/>
          </p:nvSpPr>
          <p:spPr bwMode="auto">
            <a:xfrm flipV="1">
              <a:off x="1726" y="4704"/>
              <a:ext cx="16" cy="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6" name="Line 528"/>
            <p:cNvSpPr>
              <a:spLocks noChangeShapeType="1"/>
            </p:cNvSpPr>
            <p:nvPr/>
          </p:nvSpPr>
          <p:spPr bwMode="auto">
            <a:xfrm flipV="1">
              <a:off x="1869" y="4638"/>
              <a:ext cx="5" cy="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7" name="Line 529"/>
            <p:cNvSpPr>
              <a:spLocks noChangeShapeType="1"/>
            </p:cNvSpPr>
            <p:nvPr/>
          </p:nvSpPr>
          <p:spPr bwMode="auto">
            <a:xfrm flipV="1">
              <a:off x="1869" y="4638"/>
              <a:ext cx="41" cy="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8" name="Line 530"/>
            <p:cNvSpPr>
              <a:spLocks noChangeShapeType="1"/>
            </p:cNvSpPr>
            <p:nvPr/>
          </p:nvSpPr>
          <p:spPr bwMode="auto">
            <a:xfrm flipV="1">
              <a:off x="1869" y="4658"/>
              <a:ext cx="58" cy="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699" name="Line 531"/>
            <p:cNvSpPr>
              <a:spLocks noChangeShapeType="1"/>
            </p:cNvSpPr>
            <p:nvPr/>
          </p:nvSpPr>
          <p:spPr bwMode="auto">
            <a:xfrm flipV="1">
              <a:off x="1905" y="4696"/>
              <a:ext cx="2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0" name="Line 532"/>
            <p:cNvSpPr>
              <a:spLocks noChangeShapeType="1"/>
            </p:cNvSpPr>
            <p:nvPr/>
          </p:nvSpPr>
          <p:spPr bwMode="auto">
            <a:xfrm>
              <a:off x="3409" y="4330"/>
              <a:ext cx="1" cy="2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1" name="Line 533"/>
            <p:cNvSpPr>
              <a:spLocks noChangeShapeType="1"/>
            </p:cNvSpPr>
            <p:nvPr/>
          </p:nvSpPr>
          <p:spPr bwMode="auto">
            <a:xfrm>
              <a:off x="3409" y="4613"/>
              <a:ext cx="1" cy="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2" name="Line 534"/>
            <p:cNvSpPr>
              <a:spLocks noChangeShapeType="1"/>
            </p:cNvSpPr>
            <p:nvPr/>
          </p:nvSpPr>
          <p:spPr bwMode="auto">
            <a:xfrm>
              <a:off x="3409" y="4693"/>
              <a:ext cx="1" cy="2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3" name="Line 535"/>
            <p:cNvSpPr>
              <a:spLocks noChangeShapeType="1"/>
            </p:cNvSpPr>
            <p:nvPr/>
          </p:nvSpPr>
          <p:spPr bwMode="auto">
            <a:xfrm>
              <a:off x="3409" y="3571"/>
              <a:ext cx="1"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4" name="Line 536"/>
            <p:cNvSpPr>
              <a:spLocks noChangeShapeType="1"/>
            </p:cNvSpPr>
            <p:nvPr/>
          </p:nvSpPr>
          <p:spPr bwMode="auto">
            <a:xfrm>
              <a:off x="3409" y="3787"/>
              <a:ext cx="1" cy="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5" name="Line 537"/>
            <p:cNvSpPr>
              <a:spLocks noChangeShapeType="1"/>
            </p:cNvSpPr>
            <p:nvPr/>
          </p:nvSpPr>
          <p:spPr bwMode="auto">
            <a:xfrm>
              <a:off x="3409" y="3867"/>
              <a:ext cx="1"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6" name="Line 538"/>
            <p:cNvSpPr>
              <a:spLocks noChangeShapeType="1"/>
            </p:cNvSpPr>
            <p:nvPr/>
          </p:nvSpPr>
          <p:spPr bwMode="auto">
            <a:xfrm flipH="1">
              <a:off x="3431" y="3808"/>
              <a:ext cx="20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7" name="Line 539"/>
            <p:cNvSpPr>
              <a:spLocks noChangeShapeType="1"/>
            </p:cNvSpPr>
            <p:nvPr/>
          </p:nvSpPr>
          <p:spPr bwMode="auto">
            <a:xfrm flipH="1">
              <a:off x="3355" y="3808"/>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8" name="Line 540"/>
            <p:cNvSpPr>
              <a:spLocks noChangeShapeType="1"/>
            </p:cNvSpPr>
            <p:nvPr/>
          </p:nvSpPr>
          <p:spPr bwMode="auto">
            <a:xfrm flipH="1">
              <a:off x="3090" y="3808"/>
              <a:ext cx="22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09" name="Line 541"/>
            <p:cNvSpPr>
              <a:spLocks noChangeShapeType="1"/>
            </p:cNvSpPr>
            <p:nvPr/>
          </p:nvSpPr>
          <p:spPr bwMode="auto">
            <a:xfrm flipH="1">
              <a:off x="3014" y="3808"/>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0" name="Line 542"/>
            <p:cNvSpPr>
              <a:spLocks noChangeShapeType="1"/>
            </p:cNvSpPr>
            <p:nvPr/>
          </p:nvSpPr>
          <p:spPr bwMode="auto">
            <a:xfrm flipH="1">
              <a:off x="2749" y="3808"/>
              <a:ext cx="22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1" name="Line 543"/>
            <p:cNvSpPr>
              <a:spLocks noChangeShapeType="1"/>
            </p:cNvSpPr>
            <p:nvPr/>
          </p:nvSpPr>
          <p:spPr bwMode="auto">
            <a:xfrm flipH="1">
              <a:off x="2673" y="3808"/>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2" name="Line 544"/>
            <p:cNvSpPr>
              <a:spLocks noChangeShapeType="1"/>
            </p:cNvSpPr>
            <p:nvPr/>
          </p:nvSpPr>
          <p:spPr bwMode="auto">
            <a:xfrm flipH="1">
              <a:off x="2432" y="3808"/>
              <a:ext cx="20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3" name="Line 545"/>
            <p:cNvSpPr>
              <a:spLocks noChangeShapeType="1"/>
            </p:cNvSpPr>
            <p:nvPr/>
          </p:nvSpPr>
          <p:spPr bwMode="auto">
            <a:xfrm>
              <a:off x="1088" y="4268"/>
              <a:ext cx="1" cy="2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4" name="Line 546"/>
            <p:cNvSpPr>
              <a:spLocks noChangeShapeType="1"/>
            </p:cNvSpPr>
            <p:nvPr/>
          </p:nvSpPr>
          <p:spPr bwMode="auto">
            <a:xfrm>
              <a:off x="1088" y="4514"/>
              <a:ext cx="1" cy="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5" name="Line 547"/>
            <p:cNvSpPr>
              <a:spLocks noChangeShapeType="1"/>
            </p:cNvSpPr>
            <p:nvPr/>
          </p:nvSpPr>
          <p:spPr bwMode="auto">
            <a:xfrm>
              <a:off x="1088" y="4594"/>
              <a:ext cx="1" cy="2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6" name="Line 548"/>
            <p:cNvSpPr>
              <a:spLocks noChangeShapeType="1"/>
            </p:cNvSpPr>
            <p:nvPr/>
          </p:nvSpPr>
          <p:spPr bwMode="auto">
            <a:xfrm flipV="1">
              <a:off x="1809" y="4696"/>
              <a:ext cx="1" cy="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7" name="Line 549"/>
            <p:cNvSpPr>
              <a:spLocks noChangeShapeType="1"/>
            </p:cNvSpPr>
            <p:nvPr/>
          </p:nvSpPr>
          <p:spPr bwMode="auto">
            <a:xfrm flipV="1">
              <a:off x="1809" y="4680"/>
              <a:ext cx="1"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8" name="Line 550"/>
            <p:cNvSpPr>
              <a:spLocks noChangeShapeType="1"/>
            </p:cNvSpPr>
            <p:nvPr/>
          </p:nvSpPr>
          <p:spPr bwMode="auto">
            <a:xfrm flipV="1">
              <a:off x="1809" y="4617"/>
              <a:ext cx="1" cy="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19" name="Line 551"/>
            <p:cNvSpPr>
              <a:spLocks noChangeShapeType="1"/>
            </p:cNvSpPr>
            <p:nvPr/>
          </p:nvSpPr>
          <p:spPr bwMode="auto">
            <a:xfrm flipV="1">
              <a:off x="2534" y="4217"/>
              <a:ext cx="22" cy="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0" name="Line 552"/>
            <p:cNvSpPr>
              <a:spLocks noChangeShapeType="1"/>
            </p:cNvSpPr>
            <p:nvPr/>
          </p:nvSpPr>
          <p:spPr bwMode="auto">
            <a:xfrm flipV="1">
              <a:off x="2534" y="4217"/>
              <a:ext cx="58" cy="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1" name="Line 553"/>
            <p:cNvSpPr>
              <a:spLocks noChangeShapeType="1"/>
            </p:cNvSpPr>
            <p:nvPr/>
          </p:nvSpPr>
          <p:spPr bwMode="auto">
            <a:xfrm flipV="1">
              <a:off x="2540" y="4217"/>
              <a:ext cx="87" cy="9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2" name="Line 554"/>
            <p:cNvSpPr>
              <a:spLocks noChangeShapeType="1"/>
            </p:cNvSpPr>
            <p:nvPr/>
          </p:nvSpPr>
          <p:spPr bwMode="auto">
            <a:xfrm flipV="1">
              <a:off x="2576" y="4217"/>
              <a:ext cx="87" cy="9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3" name="Line 555"/>
            <p:cNvSpPr>
              <a:spLocks noChangeShapeType="1"/>
            </p:cNvSpPr>
            <p:nvPr/>
          </p:nvSpPr>
          <p:spPr bwMode="auto">
            <a:xfrm flipV="1">
              <a:off x="2613" y="4224"/>
              <a:ext cx="79" cy="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4" name="Line 556"/>
            <p:cNvSpPr>
              <a:spLocks noChangeShapeType="1"/>
            </p:cNvSpPr>
            <p:nvPr/>
          </p:nvSpPr>
          <p:spPr bwMode="auto">
            <a:xfrm flipV="1">
              <a:off x="2615" y="4261"/>
              <a:ext cx="77"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5" name="Line 557"/>
            <p:cNvSpPr>
              <a:spLocks noChangeShapeType="1"/>
            </p:cNvSpPr>
            <p:nvPr/>
          </p:nvSpPr>
          <p:spPr bwMode="auto">
            <a:xfrm flipV="1">
              <a:off x="2615" y="4299"/>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6" name="Line 558"/>
            <p:cNvSpPr>
              <a:spLocks noChangeShapeType="1"/>
            </p:cNvSpPr>
            <p:nvPr/>
          </p:nvSpPr>
          <p:spPr bwMode="auto">
            <a:xfrm flipV="1">
              <a:off x="2615" y="4338"/>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7" name="Line 559"/>
            <p:cNvSpPr>
              <a:spLocks noChangeShapeType="1"/>
            </p:cNvSpPr>
            <p:nvPr/>
          </p:nvSpPr>
          <p:spPr bwMode="auto">
            <a:xfrm flipV="1">
              <a:off x="2615" y="4375"/>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8" name="Line 560"/>
            <p:cNvSpPr>
              <a:spLocks noChangeShapeType="1"/>
            </p:cNvSpPr>
            <p:nvPr/>
          </p:nvSpPr>
          <p:spPr bwMode="auto">
            <a:xfrm flipV="1">
              <a:off x="2615" y="4413"/>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29" name="Line 561"/>
            <p:cNvSpPr>
              <a:spLocks noChangeShapeType="1"/>
            </p:cNvSpPr>
            <p:nvPr/>
          </p:nvSpPr>
          <p:spPr bwMode="auto">
            <a:xfrm flipV="1">
              <a:off x="2615" y="4450"/>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30" name="Line 562"/>
            <p:cNvSpPr>
              <a:spLocks noChangeShapeType="1"/>
            </p:cNvSpPr>
            <p:nvPr/>
          </p:nvSpPr>
          <p:spPr bwMode="auto">
            <a:xfrm flipV="1">
              <a:off x="2615" y="4488"/>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31" name="Freeform 563"/>
            <p:cNvSpPr>
              <a:spLocks/>
            </p:cNvSpPr>
            <p:nvPr/>
          </p:nvSpPr>
          <p:spPr bwMode="auto">
            <a:xfrm>
              <a:off x="2615" y="4525"/>
              <a:ext cx="77" cy="82"/>
            </a:xfrm>
            <a:custGeom>
              <a:avLst/>
              <a:gdLst>
                <a:gd name="T0" fmla="*/ 0 w 748"/>
                <a:gd name="T1" fmla="*/ 749 h 749"/>
                <a:gd name="T2" fmla="*/ 21 w 748"/>
                <a:gd name="T3" fmla="*/ 728 h 749"/>
                <a:gd name="T4" fmla="*/ 748 w 748"/>
                <a:gd name="T5" fmla="*/ 0 h 749"/>
              </a:gdLst>
              <a:ahLst/>
              <a:cxnLst>
                <a:cxn ang="0">
                  <a:pos x="T0" y="T1"/>
                </a:cxn>
                <a:cxn ang="0">
                  <a:pos x="T2" y="T3"/>
                </a:cxn>
                <a:cxn ang="0">
                  <a:pos x="T4" y="T5"/>
                </a:cxn>
              </a:cxnLst>
              <a:rect l="0" t="0" r="r" b="b"/>
              <a:pathLst>
                <a:path w="748" h="749">
                  <a:moveTo>
                    <a:pt x="0" y="749"/>
                  </a:moveTo>
                  <a:lnTo>
                    <a:pt x="21" y="728"/>
                  </a:lnTo>
                  <a:lnTo>
                    <a:pt x="74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32" name="Freeform 564"/>
            <p:cNvSpPr>
              <a:spLocks/>
            </p:cNvSpPr>
            <p:nvPr/>
          </p:nvSpPr>
          <p:spPr bwMode="auto">
            <a:xfrm>
              <a:off x="2615" y="4539"/>
              <a:ext cx="100" cy="105"/>
            </a:xfrm>
            <a:custGeom>
              <a:avLst/>
              <a:gdLst>
                <a:gd name="T0" fmla="*/ 0 w 968"/>
                <a:gd name="T1" fmla="*/ 970 h 970"/>
                <a:gd name="T2" fmla="*/ 370 w 968"/>
                <a:gd name="T3" fmla="*/ 599 h 970"/>
                <a:gd name="T4" fmla="*/ 968 w 968"/>
                <a:gd name="T5" fmla="*/ 0 h 970"/>
              </a:gdLst>
              <a:ahLst/>
              <a:cxnLst>
                <a:cxn ang="0">
                  <a:pos x="T0" y="T1"/>
                </a:cxn>
                <a:cxn ang="0">
                  <a:pos x="T2" y="T3"/>
                </a:cxn>
                <a:cxn ang="0">
                  <a:pos x="T4" y="T5"/>
                </a:cxn>
              </a:cxnLst>
              <a:rect l="0" t="0" r="r" b="b"/>
              <a:pathLst>
                <a:path w="968" h="970">
                  <a:moveTo>
                    <a:pt x="0" y="970"/>
                  </a:moveTo>
                  <a:lnTo>
                    <a:pt x="370" y="599"/>
                  </a:lnTo>
                  <a:lnTo>
                    <a:pt x="96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33" name="Freeform 565"/>
            <p:cNvSpPr>
              <a:spLocks/>
            </p:cNvSpPr>
            <p:nvPr/>
          </p:nvSpPr>
          <p:spPr bwMode="auto">
            <a:xfrm>
              <a:off x="2615" y="4539"/>
              <a:ext cx="135" cy="143"/>
            </a:xfrm>
            <a:custGeom>
              <a:avLst/>
              <a:gdLst>
                <a:gd name="T0" fmla="*/ 0 w 1318"/>
                <a:gd name="T1" fmla="*/ 1320 h 1320"/>
                <a:gd name="T2" fmla="*/ 720 w 1318"/>
                <a:gd name="T3" fmla="*/ 599 h 1320"/>
                <a:gd name="T4" fmla="*/ 1318 w 1318"/>
                <a:gd name="T5" fmla="*/ 0 h 1320"/>
              </a:gdLst>
              <a:ahLst/>
              <a:cxnLst>
                <a:cxn ang="0">
                  <a:pos x="T0" y="T1"/>
                </a:cxn>
                <a:cxn ang="0">
                  <a:pos x="T2" y="T3"/>
                </a:cxn>
                <a:cxn ang="0">
                  <a:pos x="T4" y="T5"/>
                </a:cxn>
              </a:cxnLst>
              <a:rect l="0" t="0" r="r" b="b"/>
              <a:pathLst>
                <a:path w="1318" h="1320">
                  <a:moveTo>
                    <a:pt x="0" y="1320"/>
                  </a:moveTo>
                  <a:lnTo>
                    <a:pt x="720" y="599"/>
                  </a:lnTo>
                  <a:lnTo>
                    <a:pt x="131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34" name="Freeform 566"/>
            <p:cNvSpPr>
              <a:spLocks/>
            </p:cNvSpPr>
            <p:nvPr/>
          </p:nvSpPr>
          <p:spPr bwMode="auto">
            <a:xfrm>
              <a:off x="2615" y="4539"/>
              <a:ext cx="171" cy="180"/>
            </a:xfrm>
            <a:custGeom>
              <a:avLst/>
              <a:gdLst>
                <a:gd name="T0" fmla="*/ 0 w 1667"/>
                <a:gd name="T1" fmla="*/ 1670 h 1670"/>
                <a:gd name="T2" fmla="*/ 1069 w 1667"/>
                <a:gd name="T3" fmla="*/ 599 h 1670"/>
                <a:gd name="T4" fmla="*/ 1667 w 1667"/>
                <a:gd name="T5" fmla="*/ 0 h 1670"/>
              </a:gdLst>
              <a:ahLst/>
              <a:cxnLst>
                <a:cxn ang="0">
                  <a:pos x="T0" y="T1"/>
                </a:cxn>
                <a:cxn ang="0">
                  <a:pos x="T2" y="T3"/>
                </a:cxn>
                <a:cxn ang="0">
                  <a:pos x="T4" y="T5"/>
                </a:cxn>
              </a:cxnLst>
              <a:rect l="0" t="0" r="r" b="b"/>
              <a:pathLst>
                <a:path w="1667" h="1670">
                  <a:moveTo>
                    <a:pt x="0" y="1670"/>
                  </a:moveTo>
                  <a:lnTo>
                    <a:pt x="1069" y="599"/>
                  </a:lnTo>
                  <a:lnTo>
                    <a:pt x="166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35" name="Line 567"/>
            <p:cNvSpPr>
              <a:spLocks noChangeShapeType="1"/>
            </p:cNvSpPr>
            <p:nvPr/>
          </p:nvSpPr>
          <p:spPr bwMode="auto">
            <a:xfrm flipV="1">
              <a:off x="2615" y="4676"/>
              <a:ext cx="77"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36" name="Freeform 568"/>
            <p:cNvSpPr>
              <a:spLocks/>
            </p:cNvSpPr>
            <p:nvPr/>
          </p:nvSpPr>
          <p:spPr bwMode="auto">
            <a:xfrm>
              <a:off x="2700" y="4539"/>
              <a:ext cx="122" cy="130"/>
            </a:xfrm>
            <a:custGeom>
              <a:avLst/>
              <a:gdLst>
                <a:gd name="T0" fmla="*/ 1196 w 1196"/>
                <a:gd name="T1" fmla="*/ 0 h 1197"/>
                <a:gd name="T2" fmla="*/ 598 w 1196"/>
                <a:gd name="T3" fmla="*/ 599 h 1197"/>
                <a:gd name="T4" fmla="*/ 0 w 1196"/>
                <a:gd name="T5" fmla="*/ 1197 h 1197"/>
              </a:gdLst>
              <a:ahLst/>
              <a:cxnLst>
                <a:cxn ang="0">
                  <a:pos x="T0" y="T1"/>
                </a:cxn>
                <a:cxn ang="0">
                  <a:pos x="T2" y="T3"/>
                </a:cxn>
                <a:cxn ang="0">
                  <a:pos x="T4" y="T5"/>
                </a:cxn>
              </a:cxnLst>
              <a:rect l="0" t="0" r="r" b="b"/>
              <a:pathLst>
                <a:path w="1196" h="1197">
                  <a:moveTo>
                    <a:pt x="1196" y="0"/>
                  </a:moveTo>
                  <a:lnTo>
                    <a:pt x="598"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37" name="Line 569"/>
            <p:cNvSpPr>
              <a:spLocks noChangeShapeType="1"/>
            </p:cNvSpPr>
            <p:nvPr/>
          </p:nvSpPr>
          <p:spPr bwMode="auto">
            <a:xfrm flipV="1">
              <a:off x="2615" y="4714"/>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38" name="Freeform 570"/>
            <p:cNvSpPr>
              <a:spLocks/>
            </p:cNvSpPr>
            <p:nvPr/>
          </p:nvSpPr>
          <p:spPr bwMode="auto">
            <a:xfrm>
              <a:off x="2735" y="4539"/>
              <a:ext cx="123" cy="130"/>
            </a:xfrm>
            <a:custGeom>
              <a:avLst/>
              <a:gdLst>
                <a:gd name="T0" fmla="*/ 1195 w 1195"/>
                <a:gd name="T1" fmla="*/ 0 h 1197"/>
                <a:gd name="T2" fmla="*/ 597 w 1195"/>
                <a:gd name="T3" fmla="*/ 599 h 1197"/>
                <a:gd name="T4" fmla="*/ 0 w 1195"/>
                <a:gd name="T5" fmla="*/ 1197 h 1197"/>
              </a:gdLst>
              <a:ahLst/>
              <a:cxnLst>
                <a:cxn ang="0">
                  <a:pos x="T0" y="T1"/>
                </a:cxn>
                <a:cxn ang="0">
                  <a:pos x="T2" y="T3"/>
                </a:cxn>
                <a:cxn ang="0">
                  <a:pos x="T4" y="T5"/>
                </a:cxn>
              </a:cxnLst>
              <a:rect l="0" t="0" r="r" b="b"/>
              <a:pathLst>
                <a:path w="1195" h="1197">
                  <a:moveTo>
                    <a:pt x="1195" y="0"/>
                  </a:moveTo>
                  <a:lnTo>
                    <a:pt x="597"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39" name="Line 571"/>
            <p:cNvSpPr>
              <a:spLocks noChangeShapeType="1"/>
            </p:cNvSpPr>
            <p:nvPr/>
          </p:nvSpPr>
          <p:spPr bwMode="auto">
            <a:xfrm flipV="1">
              <a:off x="2534" y="4900"/>
              <a:ext cx="19" cy="1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0" name="Line 572"/>
            <p:cNvSpPr>
              <a:spLocks noChangeShapeType="1"/>
            </p:cNvSpPr>
            <p:nvPr/>
          </p:nvSpPr>
          <p:spPr bwMode="auto">
            <a:xfrm flipV="1">
              <a:off x="2832" y="4539"/>
              <a:ext cx="62"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1" name="Line 573"/>
            <p:cNvSpPr>
              <a:spLocks noChangeShapeType="1"/>
            </p:cNvSpPr>
            <p:nvPr/>
          </p:nvSpPr>
          <p:spPr bwMode="auto">
            <a:xfrm flipV="1">
              <a:off x="2615" y="4751"/>
              <a:ext cx="77"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2" name="Line 574"/>
            <p:cNvSpPr>
              <a:spLocks noChangeShapeType="1"/>
            </p:cNvSpPr>
            <p:nvPr/>
          </p:nvSpPr>
          <p:spPr bwMode="auto">
            <a:xfrm flipV="1">
              <a:off x="2771" y="4604"/>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3" name="Line 575"/>
            <p:cNvSpPr>
              <a:spLocks noChangeShapeType="1"/>
            </p:cNvSpPr>
            <p:nvPr/>
          </p:nvSpPr>
          <p:spPr bwMode="auto">
            <a:xfrm flipV="1">
              <a:off x="2534" y="4900"/>
              <a:ext cx="54"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4" name="Line 576"/>
            <p:cNvSpPr>
              <a:spLocks noChangeShapeType="1"/>
            </p:cNvSpPr>
            <p:nvPr/>
          </p:nvSpPr>
          <p:spPr bwMode="auto">
            <a:xfrm flipV="1">
              <a:off x="2868" y="4539"/>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5" name="Line 577"/>
            <p:cNvSpPr>
              <a:spLocks noChangeShapeType="1"/>
            </p:cNvSpPr>
            <p:nvPr/>
          </p:nvSpPr>
          <p:spPr bwMode="auto">
            <a:xfrm flipV="1">
              <a:off x="2615" y="4790"/>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6" name="Line 578"/>
            <p:cNvSpPr>
              <a:spLocks noChangeShapeType="1"/>
            </p:cNvSpPr>
            <p:nvPr/>
          </p:nvSpPr>
          <p:spPr bwMode="auto">
            <a:xfrm flipV="1">
              <a:off x="2807" y="4604"/>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7" name="Line 579"/>
            <p:cNvSpPr>
              <a:spLocks noChangeShapeType="1"/>
            </p:cNvSpPr>
            <p:nvPr/>
          </p:nvSpPr>
          <p:spPr bwMode="auto">
            <a:xfrm flipV="1">
              <a:off x="2537" y="4828"/>
              <a:ext cx="155" cy="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48" name="Freeform 580"/>
            <p:cNvSpPr>
              <a:spLocks/>
            </p:cNvSpPr>
            <p:nvPr/>
          </p:nvSpPr>
          <p:spPr bwMode="auto">
            <a:xfrm>
              <a:off x="2842" y="4539"/>
              <a:ext cx="123" cy="130"/>
            </a:xfrm>
            <a:custGeom>
              <a:avLst/>
              <a:gdLst>
                <a:gd name="T0" fmla="*/ 1196 w 1196"/>
                <a:gd name="T1" fmla="*/ 0 h 1197"/>
                <a:gd name="T2" fmla="*/ 599 w 1196"/>
                <a:gd name="T3" fmla="*/ 599 h 1197"/>
                <a:gd name="T4" fmla="*/ 0 w 1196"/>
                <a:gd name="T5" fmla="*/ 1197 h 1197"/>
              </a:gdLst>
              <a:ahLst/>
              <a:cxnLst>
                <a:cxn ang="0">
                  <a:pos x="T0" y="T1"/>
                </a:cxn>
                <a:cxn ang="0">
                  <a:pos x="T2" y="T3"/>
                </a:cxn>
                <a:cxn ang="0">
                  <a:pos x="T4" y="T5"/>
                </a:cxn>
              </a:cxnLst>
              <a:rect l="0" t="0" r="r" b="b"/>
              <a:pathLst>
                <a:path w="1196" h="1197">
                  <a:moveTo>
                    <a:pt x="1196" y="0"/>
                  </a:moveTo>
                  <a:lnTo>
                    <a:pt x="599"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49" name="Line 581"/>
            <p:cNvSpPr>
              <a:spLocks noChangeShapeType="1"/>
            </p:cNvSpPr>
            <p:nvPr/>
          </p:nvSpPr>
          <p:spPr bwMode="auto">
            <a:xfrm flipV="1">
              <a:off x="2572" y="4865"/>
              <a:ext cx="120" cy="1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50" name="Freeform 582"/>
            <p:cNvSpPr>
              <a:spLocks/>
            </p:cNvSpPr>
            <p:nvPr/>
          </p:nvSpPr>
          <p:spPr bwMode="auto">
            <a:xfrm>
              <a:off x="2879" y="4539"/>
              <a:ext cx="121" cy="130"/>
            </a:xfrm>
            <a:custGeom>
              <a:avLst/>
              <a:gdLst>
                <a:gd name="T0" fmla="*/ 1196 w 1196"/>
                <a:gd name="T1" fmla="*/ 0 h 1197"/>
                <a:gd name="T2" fmla="*/ 598 w 1196"/>
                <a:gd name="T3" fmla="*/ 599 h 1197"/>
                <a:gd name="T4" fmla="*/ 0 w 1196"/>
                <a:gd name="T5" fmla="*/ 1197 h 1197"/>
              </a:gdLst>
              <a:ahLst/>
              <a:cxnLst>
                <a:cxn ang="0">
                  <a:pos x="T0" y="T1"/>
                </a:cxn>
                <a:cxn ang="0">
                  <a:pos x="T2" y="T3"/>
                </a:cxn>
                <a:cxn ang="0">
                  <a:pos x="T4" y="T5"/>
                </a:cxn>
              </a:cxnLst>
              <a:rect l="0" t="0" r="r" b="b"/>
              <a:pathLst>
                <a:path w="1196" h="1197">
                  <a:moveTo>
                    <a:pt x="1196" y="0"/>
                  </a:moveTo>
                  <a:lnTo>
                    <a:pt x="598"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51" name="Line 583"/>
            <p:cNvSpPr>
              <a:spLocks noChangeShapeType="1"/>
            </p:cNvSpPr>
            <p:nvPr/>
          </p:nvSpPr>
          <p:spPr bwMode="auto">
            <a:xfrm flipV="1">
              <a:off x="2608" y="4903"/>
              <a:ext cx="84"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52" name="Freeform 584"/>
            <p:cNvSpPr>
              <a:spLocks/>
            </p:cNvSpPr>
            <p:nvPr/>
          </p:nvSpPr>
          <p:spPr bwMode="auto">
            <a:xfrm>
              <a:off x="2914" y="4539"/>
              <a:ext cx="122" cy="130"/>
            </a:xfrm>
            <a:custGeom>
              <a:avLst/>
              <a:gdLst>
                <a:gd name="T0" fmla="*/ 1197 w 1197"/>
                <a:gd name="T1" fmla="*/ 0 h 1197"/>
                <a:gd name="T2" fmla="*/ 599 w 1197"/>
                <a:gd name="T3" fmla="*/ 599 h 1197"/>
                <a:gd name="T4" fmla="*/ 0 w 1197"/>
                <a:gd name="T5" fmla="*/ 1197 h 1197"/>
              </a:gdLst>
              <a:ahLst/>
              <a:cxnLst>
                <a:cxn ang="0">
                  <a:pos x="T0" y="T1"/>
                </a:cxn>
                <a:cxn ang="0">
                  <a:pos x="T2" y="T3"/>
                </a:cxn>
                <a:cxn ang="0">
                  <a:pos x="T4" y="T5"/>
                </a:cxn>
              </a:cxnLst>
              <a:rect l="0" t="0" r="r" b="b"/>
              <a:pathLst>
                <a:path w="1197" h="1197">
                  <a:moveTo>
                    <a:pt x="1197" y="0"/>
                  </a:moveTo>
                  <a:lnTo>
                    <a:pt x="599"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53" name="Line 585"/>
            <p:cNvSpPr>
              <a:spLocks noChangeShapeType="1"/>
            </p:cNvSpPr>
            <p:nvPr/>
          </p:nvSpPr>
          <p:spPr bwMode="auto">
            <a:xfrm flipV="1">
              <a:off x="2645" y="4940"/>
              <a:ext cx="47" cy="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54" name="Freeform 586"/>
            <p:cNvSpPr>
              <a:spLocks/>
            </p:cNvSpPr>
            <p:nvPr/>
          </p:nvSpPr>
          <p:spPr bwMode="auto">
            <a:xfrm>
              <a:off x="2950" y="4539"/>
              <a:ext cx="121" cy="130"/>
            </a:xfrm>
            <a:custGeom>
              <a:avLst/>
              <a:gdLst>
                <a:gd name="T0" fmla="*/ 1196 w 1196"/>
                <a:gd name="T1" fmla="*/ 0 h 1197"/>
                <a:gd name="T2" fmla="*/ 598 w 1196"/>
                <a:gd name="T3" fmla="*/ 599 h 1197"/>
                <a:gd name="T4" fmla="*/ 0 w 1196"/>
                <a:gd name="T5" fmla="*/ 1197 h 1197"/>
              </a:gdLst>
              <a:ahLst/>
              <a:cxnLst>
                <a:cxn ang="0">
                  <a:pos x="T0" y="T1"/>
                </a:cxn>
                <a:cxn ang="0">
                  <a:pos x="T2" y="T3"/>
                </a:cxn>
                <a:cxn ang="0">
                  <a:pos x="T4" y="T5"/>
                </a:cxn>
              </a:cxnLst>
              <a:rect l="0" t="0" r="r" b="b"/>
              <a:pathLst>
                <a:path w="1196" h="1197">
                  <a:moveTo>
                    <a:pt x="1196" y="0"/>
                  </a:moveTo>
                  <a:lnTo>
                    <a:pt x="598"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55" name="Line 587"/>
            <p:cNvSpPr>
              <a:spLocks noChangeShapeType="1"/>
            </p:cNvSpPr>
            <p:nvPr/>
          </p:nvSpPr>
          <p:spPr bwMode="auto">
            <a:xfrm flipV="1">
              <a:off x="2680" y="4978"/>
              <a:ext cx="12" cy="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56" name="Freeform 588"/>
            <p:cNvSpPr>
              <a:spLocks/>
            </p:cNvSpPr>
            <p:nvPr/>
          </p:nvSpPr>
          <p:spPr bwMode="auto">
            <a:xfrm>
              <a:off x="2986" y="4539"/>
              <a:ext cx="122" cy="130"/>
            </a:xfrm>
            <a:custGeom>
              <a:avLst/>
              <a:gdLst>
                <a:gd name="T0" fmla="*/ 1196 w 1196"/>
                <a:gd name="T1" fmla="*/ 0 h 1197"/>
                <a:gd name="T2" fmla="*/ 598 w 1196"/>
                <a:gd name="T3" fmla="*/ 599 h 1197"/>
                <a:gd name="T4" fmla="*/ 0 w 1196"/>
                <a:gd name="T5" fmla="*/ 1197 h 1197"/>
              </a:gdLst>
              <a:ahLst/>
              <a:cxnLst>
                <a:cxn ang="0">
                  <a:pos x="T0" y="T1"/>
                </a:cxn>
                <a:cxn ang="0">
                  <a:pos x="T2" y="T3"/>
                </a:cxn>
                <a:cxn ang="0">
                  <a:pos x="T4" y="T5"/>
                </a:cxn>
              </a:cxnLst>
              <a:rect l="0" t="0" r="r" b="b"/>
              <a:pathLst>
                <a:path w="1196" h="1197">
                  <a:moveTo>
                    <a:pt x="1196" y="0"/>
                  </a:moveTo>
                  <a:lnTo>
                    <a:pt x="598" y="599"/>
                  </a:lnTo>
                  <a:lnTo>
                    <a:pt x="0" y="119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57" name="Line 589"/>
            <p:cNvSpPr>
              <a:spLocks noChangeShapeType="1"/>
            </p:cNvSpPr>
            <p:nvPr/>
          </p:nvSpPr>
          <p:spPr bwMode="auto">
            <a:xfrm flipV="1">
              <a:off x="3021" y="4604"/>
              <a:ext cx="62"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58" name="Line 590"/>
            <p:cNvSpPr>
              <a:spLocks noChangeShapeType="1"/>
            </p:cNvSpPr>
            <p:nvPr/>
          </p:nvSpPr>
          <p:spPr bwMode="auto">
            <a:xfrm flipV="1">
              <a:off x="3253" y="4410"/>
              <a:ext cx="12"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59" name="Line 591"/>
            <p:cNvSpPr>
              <a:spLocks noChangeShapeType="1"/>
            </p:cNvSpPr>
            <p:nvPr/>
          </p:nvSpPr>
          <p:spPr bwMode="auto">
            <a:xfrm flipV="1">
              <a:off x="3083" y="4539"/>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0" name="Line 592"/>
            <p:cNvSpPr>
              <a:spLocks noChangeShapeType="1"/>
            </p:cNvSpPr>
            <p:nvPr/>
          </p:nvSpPr>
          <p:spPr bwMode="auto">
            <a:xfrm flipV="1">
              <a:off x="3057" y="4604"/>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1" name="Line 593"/>
            <p:cNvSpPr>
              <a:spLocks noChangeShapeType="1"/>
            </p:cNvSpPr>
            <p:nvPr/>
          </p:nvSpPr>
          <p:spPr bwMode="auto">
            <a:xfrm flipV="1">
              <a:off x="3253" y="4410"/>
              <a:ext cx="49" cy="5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2" name="Line 594"/>
            <p:cNvSpPr>
              <a:spLocks noChangeShapeType="1"/>
            </p:cNvSpPr>
            <p:nvPr/>
          </p:nvSpPr>
          <p:spPr bwMode="auto">
            <a:xfrm flipV="1">
              <a:off x="3118" y="4539"/>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3" name="Line 595"/>
            <p:cNvSpPr>
              <a:spLocks noChangeShapeType="1"/>
            </p:cNvSpPr>
            <p:nvPr/>
          </p:nvSpPr>
          <p:spPr bwMode="auto">
            <a:xfrm flipV="1">
              <a:off x="3092" y="4604"/>
              <a:ext cx="62"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4" name="Line 596"/>
            <p:cNvSpPr>
              <a:spLocks noChangeShapeType="1"/>
            </p:cNvSpPr>
            <p:nvPr/>
          </p:nvSpPr>
          <p:spPr bwMode="auto">
            <a:xfrm flipV="1">
              <a:off x="3253" y="4419"/>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5" name="Line 597"/>
            <p:cNvSpPr>
              <a:spLocks noChangeShapeType="1"/>
            </p:cNvSpPr>
            <p:nvPr/>
          </p:nvSpPr>
          <p:spPr bwMode="auto">
            <a:xfrm flipV="1">
              <a:off x="3154" y="4539"/>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6" name="Line 598"/>
            <p:cNvSpPr>
              <a:spLocks noChangeShapeType="1"/>
            </p:cNvSpPr>
            <p:nvPr/>
          </p:nvSpPr>
          <p:spPr bwMode="auto">
            <a:xfrm flipV="1">
              <a:off x="3128" y="4604"/>
              <a:ext cx="61"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7" name="Line 599"/>
            <p:cNvSpPr>
              <a:spLocks noChangeShapeType="1"/>
            </p:cNvSpPr>
            <p:nvPr/>
          </p:nvSpPr>
          <p:spPr bwMode="auto">
            <a:xfrm flipV="1">
              <a:off x="3253" y="4457"/>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8" name="Line 600"/>
            <p:cNvSpPr>
              <a:spLocks noChangeShapeType="1"/>
            </p:cNvSpPr>
            <p:nvPr/>
          </p:nvSpPr>
          <p:spPr bwMode="auto">
            <a:xfrm flipV="1">
              <a:off x="3189" y="4539"/>
              <a:ext cx="62" cy="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69" name="Freeform 601"/>
            <p:cNvSpPr>
              <a:spLocks/>
            </p:cNvSpPr>
            <p:nvPr/>
          </p:nvSpPr>
          <p:spPr bwMode="auto">
            <a:xfrm>
              <a:off x="3165" y="4494"/>
              <a:ext cx="165" cy="175"/>
            </a:xfrm>
            <a:custGeom>
              <a:avLst/>
              <a:gdLst>
                <a:gd name="T0" fmla="*/ 0 w 1620"/>
                <a:gd name="T1" fmla="*/ 1621 h 1621"/>
                <a:gd name="T2" fmla="*/ 598 w 1620"/>
                <a:gd name="T3" fmla="*/ 1023 h 1621"/>
                <a:gd name="T4" fmla="*/ 1620 w 1620"/>
                <a:gd name="T5" fmla="*/ 0 h 1621"/>
              </a:gdLst>
              <a:ahLst/>
              <a:cxnLst>
                <a:cxn ang="0">
                  <a:pos x="T0" y="T1"/>
                </a:cxn>
                <a:cxn ang="0">
                  <a:pos x="T2" y="T3"/>
                </a:cxn>
                <a:cxn ang="0">
                  <a:pos x="T4" y="T5"/>
                </a:cxn>
              </a:cxnLst>
              <a:rect l="0" t="0" r="r" b="b"/>
              <a:pathLst>
                <a:path w="1620" h="1621">
                  <a:moveTo>
                    <a:pt x="0" y="1621"/>
                  </a:moveTo>
                  <a:lnTo>
                    <a:pt x="598" y="1023"/>
                  </a:lnTo>
                  <a:lnTo>
                    <a:pt x="162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70" name="Freeform 602"/>
            <p:cNvSpPr>
              <a:spLocks/>
            </p:cNvSpPr>
            <p:nvPr/>
          </p:nvSpPr>
          <p:spPr bwMode="auto">
            <a:xfrm>
              <a:off x="3200" y="4532"/>
              <a:ext cx="130" cy="137"/>
            </a:xfrm>
            <a:custGeom>
              <a:avLst/>
              <a:gdLst>
                <a:gd name="T0" fmla="*/ 0 w 1271"/>
                <a:gd name="T1" fmla="*/ 1271 h 1271"/>
                <a:gd name="T2" fmla="*/ 599 w 1271"/>
                <a:gd name="T3" fmla="*/ 673 h 1271"/>
                <a:gd name="T4" fmla="*/ 1271 w 1271"/>
                <a:gd name="T5" fmla="*/ 0 h 1271"/>
              </a:gdLst>
              <a:ahLst/>
              <a:cxnLst>
                <a:cxn ang="0">
                  <a:pos x="T0" y="T1"/>
                </a:cxn>
                <a:cxn ang="0">
                  <a:pos x="T2" y="T3"/>
                </a:cxn>
                <a:cxn ang="0">
                  <a:pos x="T4" y="T5"/>
                </a:cxn>
              </a:cxnLst>
              <a:rect l="0" t="0" r="r" b="b"/>
              <a:pathLst>
                <a:path w="1271" h="1271">
                  <a:moveTo>
                    <a:pt x="0" y="1271"/>
                  </a:moveTo>
                  <a:lnTo>
                    <a:pt x="599" y="673"/>
                  </a:lnTo>
                  <a:lnTo>
                    <a:pt x="127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71" name="Freeform 603"/>
            <p:cNvSpPr>
              <a:spLocks/>
            </p:cNvSpPr>
            <p:nvPr/>
          </p:nvSpPr>
          <p:spPr bwMode="auto">
            <a:xfrm>
              <a:off x="3236" y="4569"/>
              <a:ext cx="94" cy="100"/>
            </a:xfrm>
            <a:custGeom>
              <a:avLst/>
              <a:gdLst>
                <a:gd name="T0" fmla="*/ 0 w 921"/>
                <a:gd name="T1" fmla="*/ 921 h 921"/>
                <a:gd name="T2" fmla="*/ 598 w 921"/>
                <a:gd name="T3" fmla="*/ 323 h 921"/>
                <a:gd name="T4" fmla="*/ 921 w 921"/>
                <a:gd name="T5" fmla="*/ 0 h 921"/>
              </a:gdLst>
              <a:ahLst/>
              <a:cxnLst>
                <a:cxn ang="0">
                  <a:pos x="T0" y="T1"/>
                </a:cxn>
                <a:cxn ang="0">
                  <a:pos x="T2" y="T3"/>
                </a:cxn>
                <a:cxn ang="0">
                  <a:pos x="T4" y="T5"/>
                </a:cxn>
              </a:cxnLst>
              <a:rect l="0" t="0" r="r" b="b"/>
              <a:pathLst>
                <a:path w="921" h="921">
                  <a:moveTo>
                    <a:pt x="0" y="921"/>
                  </a:moveTo>
                  <a:lnTo>
                    <a:pt x="598" y="323"/>
                  </a:lnTo>
                  <a:lnTo>
                    <a:pt x="92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72" name="Line 604"/>
            <p:cNvSpPr>
              <a:spLocks noChangeShapeType="1"/>
            </p:cNvSpPr>
            <p:nvPr/>
          </p:nvSpPr>
          <p:spPr bwMode="auto">
            <a:xfrm flipV="1">
              <a:off x="3253" y="4607"/>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3" name="Line 605"/>
            <p:cNvSpPr>
              <a:spLocks noChangeShapeType="1"/>
            </p:cNvSpPr>
            <p:nvPr/>
          </p:nvSpPr>
          <p:spPr bwMode="auto">
            <a:xfrm flipV="1">
              <a:off x="3489" y="4410"/>
              <a:ext cx="27" cy="3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4" name="Line 606"/>
            <p:cNvSpPr>
              <a:spLocks noChangeShapeType="1"/>
            </p:cNvSpPr>
            <p:nvPr/>
          </p:nvSpPr>
          <p:spPr bwMode="auto">
            <a:xfrm flipV="1">
              <a:off x="3253" y="4645"/>
              <a:ext cx="77"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5" name="Line 607"/>
            <p:cNvSpPr>
              <a:spLocks noChangeShapeType="1"/>
            </p:cNvSpPr>
            <p:nvPr/>
          </p:nvSpPr>
          <p:spPr bwMode="auto">
            <a:xfrm flipV="1">
              <a:off x="3489" y="4410"/>
              <a:ext cx="63" cy="6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6" name="Line 608"/>
            <p:cNvSpPr>
              <a:spLocks noChangeShapeType="1"/>
            </p:cNvSpPr>
            <p:nvPr/>
          </p:nvSpPr>
          <p:spPr bwMode="auto">
            <a:xfrm flipV="1">
              <a:off x="3253" y="4683"/>
              <a:ext cx="77"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7" name="Line 609"/>
            <p:cNvSpPr>
              <a:spLocks noChangeShapeType="1"/>
            </p:cNvSpPr>
            <p:nvPr/>
          </p:nvSpPr>
          <p:spPr bwMode="auto">
            <a:xfrm flipV="1">
              <a:off x="3489" y="4435"/>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8" name="Line 610"/>
            <p:cNvSpPr>
              <a:spLocks noChangeShapeType="1"/>
            </p:cNvSpPr>
            <p:nvPr/>
          </p:nvSpPr>
          <p:spPr bwMode="auto">
            <a:xfrm flipV="1">
              <a:off x="3257" y="4720"/>
              <a:ext cx="73" cy="7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79" name="Line 611"/>
            <p:cNvSpPr>
              <a:spLocks noChangeShapeType="1"/>
            </p:cNvSpPr>
            <p:nvPr/>
          </p:nvSpPr>
          <p:spPr bwMode="auto">
            <a:xfrm flipV="1">
              <a:off x="3489" y="4472"/>
              <a:ext cx="76"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0" name="Line 612"/>
            <p:cNvSpPr>
              <a:spLocks noChangeShapeType="1"/>
            </p:cNvSpPr>
            <p:nvPr/>
          </p:nvSpPr>
          <p:spPr bwMode="auto">
            <a:xfrm flipV="1">
              <a:off x="3292" y="4758"/>
              <a:ext cx="38" cy="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1" name="Line 613"/>
            <p:cNvSpPr>
              <a:spLocks noChangeShapeType="1"/>
            </p:cNvSpPr>
            <p:nvPr/>
          </p:nvSpPr>
          <p:spPr bwMode="auto">
            <a:xfrm flipV="1">
              <a:off x="3489" y="4511"/>
              <a:ext cx="76"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2" name="Line 614"/>
            <p:cNvSpPr>
              <a:spLocks noChangeShapeType="1"/>
            </p:cNvSpPr>
            <p:nvPr/>
          </p:nvSpPr>
          <p:spPr bwMode="auto">
            <a:xfrm flipV="1">
              <a:off x="3328" y="4795"/>
              <a:ext cx="2"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3" name="Freeform 615"/>
            <p:cNvSpPr>
              <a:spLocks/>
            </p:cNvSpPr>
            <p:nvPr/>
          </p:nvSpPr>
          <p:spPr bwMode="auto">
            <a:xfrm>
              <a:off x="3489" y="4548"/>
              <a:ext cx="76" cy="81"/>
            </a:xfrm>
            <a:custGeom>
              <a:avLst/>
              <a:gdLst>
                <a:gd name="T0" fmla="*/ 749 w 749"/>
                <a:gd name="T1" fmla="*/ 0 h 749"/>
                <a:gd name="T2" fmla="*/ 229 w 749"/>
                <a:gd name="T3" fmla="*/ 521 h 749"/>
                <a:gd name="T4" fmla="*/ 0 w 749"/>
                <a:gd name="T5" fmla="*/ 749 h 749"/>
              </a:gdLst>
              <a:ahLst/>
              <a:cxnLst>
                <a:cxn ang="0">
                  <a:pos x="T0" y="T1"/>
                </a:cxn>
                <a:cxn ang="0">
                  <a:pos x="T2" y="T3"/>
                </a:cxn>
                <a:cxn ang="0">
                  <a:pos x="T4" y="T5"/>
                </a:cxn>
              </a:cxnLst>
              <a:rect l="0" t="0" r="r" b="b"/>
              <a:pathLst>
                <a:path w="749" h="749">
                  <a:moveTo>
                    <a:pt x="749" y="0"/>
                  </a:moveTo>
                  <a:lnTo>
                    <a:pt x="229" y="521"/>
                  </a:lnTo>
                  <a:lnTo>
                    <a:pt x="0" y="749"/>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84" name="Freeform 616"/>
            <p:cNvSpPr>
              <a:spLocks/>
            </p:cNvSpPr>
            <p:nvPr/>
          </p:nvSpPr>
          <p:spPr bwMode="auto">
            <a:xfrm>
              <a:off x="3489" y="4586"/>
              <a:ext cx="76" cy="80"/>
            </a:xfrm>
            <a:custGeom>
              <a:avLst/>
              <a:gdLst>
                <a:gd name="T0" fmla="*/ 0 w 749"/>
                <a:gd name="T1" fmla="*/ 749 h 749"/>
                <a:gd name="T2" fmla="*/ 579 w 749"/>
                <a:gd name="T3" fmla="*/ 171 h 749"/>
                <a:gd name="T4" fmla="*/ 749 w 749"/>
                <a:gd name="T5" fmla="*/ 0 h 749"/>
              </a:gdLst>
              <a:ahLst/>
              <a:cxnLst>
                <a:cxn ang="0">
                  <a:pos x="T0" y="T1"/>
                </a:cxn>
                <a:cxn ang="0">
                  <a:pos x="T2" y="T3"/>
                </a:cxn>
                <a:cxn ang="0">
                  <a:pos x="T4" y="T5"/>
                </a:cxn>
              </a:cxnLst>
              <a:rect l="0" t="0" r="r" b="b"/>
              <a:pathLst>
                <a:path w="749" h="749">
                  <a:moveTo>
                    <a:pt x="0" y="749"/>
                  </a:moveTo>
                  <a:lnTo>
                    <a:pt x="579" y="171"/>
                  </a:lnTo>
                  <a:lnTo>
                    <a:pt x="749"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785" name="Line 617"/>
            <p:cNvSpPr>
              <a:spLocks noChangeShapeType="1"/>
            </p:cNvSpPr>
            <p:nvPr/>
          </p:nvSpPr>
          <p:spPr bwMode="auto">
            <a:xfrm flipV="1">
              <a:off x="3489" y="4623"/>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6" name="Line 618"/>
            <p:cNvSpPr>
              <a:spLocks noChangeShapeType="1"/>
            </p:cNvSpPr>
            <p:nvPr/>
          </p:nvSpPr>
          <p:spPr bwMode="auto">
            <a:xfrm flipV="1">
              <a:off x="3489" y="4661"/>
              <a:ext cx="76"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7" name="Line 619"/>
            <p:cNvSpPr>
              <a:spLocks noChangeShapeType="1"/>
            </p:cNvSpPr>
            <p:nvPr/>
          </p:nvSpPr>
          <p:spPr bwMode="auto">
            <a:xfrm flipV="1">
              <a:off x="3489" y="4698"/>
              <a:ext cx="76" cy="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8" name="Line 620"/>
            <p:cNvSpPr>
              <a:spLocks noChangeShapeType="1"/>
            </p:cNvSpPr>
            <p:nvPr/>
          </p:nvSpPr>
          <p:spPr bwMode="auto">
            <a:xfrm flipV="1">
              <a:off x="3507" y="4736"/>
              <a:ext cx="58" cy="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89" name="Line 621"/>
            <p:cNvSpPr>
              <a:spLocks noChangeShapeType="1"/>
            </p:cNvSpPr>
            <p:nvPr/>
          </p:nvSpPr>
          <p:spPr bwMode="auto">
            <a:xfrm flipV="1">
              <a:off x="3543" y="4775"/>
              <a:ext cx="2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790" name="Oval 622"/>
            <p:cNvSpPr>
              <a:spLocks noChangeArrowheads="1"/>
            </p:cNvSpPr>
            <p:nvPr/>
          </p:nvSpPr>
          <p:spPr bwMode="auto">
            <a:xfrm>
              <a:off x="900" y="3600"/>
              <a:ext cx="378" cy="39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7791" name="Oval 623"/>
            <p:cNvSpPr>
              <a:spLocks noChangeArrowheads="1"/>
            </p:cNvSpPr>
            <p:nvPr/>
          </p:nvSpPr>
          <p:spPr bwMode="auto">
            <a:xfrm>
              <a:off x="969" y="3681"/>
              <a:ext cx="237" cy="23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2" name="Título 1"/>
          <p:cNvSpPr>
            <a:spLocks noGrp="1"/>
          </p:cNvSpPr>
          <p:nvPr>
            <p:ph type="title"/>
          </p:nvPr>
        </p:nvSpPr>
        <p:spPr/>
        <p:txBody>
          <a:bodyPr/>
          <a:lstStyle/>
          <a:p>
            <a:r>
              <a:rPr lang="es-MX" dirty="0"/>
              <a:t>COSTILLAS EN SECCIONES</a:t>
            </a:r>
            <a:br>
              <a:rPr lang="es-MX" dirty="0"/>
            </a:br>
            <a:endParaRPr lang="es-MX" dirty="0"/>
          </a:p>
        </p:txBody>
      </p:sp>
    </p:spTree>
    <p:extLst>
      <p:ext uri="{BB962C8B-B14F-4D97-AF65-F5344CB8AC3E}">
        <p14:creationId xmlns:p14="http://schemas.microsoft.com/office/powerpoint/2010/main" val="131806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478" t="14007" r="7058" b="10993"/>
          <a:stretch/>
        </p:blipFill>
        <p:spPr bwMode="auto">
          <a:xfrm>
            <a:off x="2371155" y="1118795"/>
            <a:ext cx="7794822" cy="50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ítulo 3"/>
          <p:cNvSpPr>
            <a:spLocks noGrp="1"/>
          </p:cNvSpPr>
          <p:nvPr>
            <p:ph type="title"/>
          </p:nvPr>
        </p:nvSpPr>
        <p:spPr/>
        <p:txBody>
          <a:bodyPr/>
          <a:lstStyle/>
          <a:p>
            <a:r>
              <a:rPr lang="es-MX" dirty="0"/>
              <a:t>SECCIONES ALINEADAS</a:t>
            </a:r>
            <a:br>
              <a:rPr lang="es-MX" dirty="0"/>
            </a:br>
            <a:endParaRPr lang="es-MX" dirty="0"/>
          </a:p>
        </p:txBody>
      </p:sp>
    </p:spTree>
    <p:extLst>
      <p:ext uri="{BB962C8B-B14F-4D97-AF65-F5344CB8AC3E}">
        <p14:creationId xmlns:p14="http://schemas.microsoft.com/office/powerpoint/2010/main" val="188619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452439"/>
            <a:ext cx="4933950"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473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SECCIONES ESCALONADAS</a:t>
            </a:r>
            <a:br>
              <a:rPr lang="es-MX" dirty="0"/>
            </a:br>
            <a:endParaRPr lang="es-MX" dirty="0"/>
          </a:p>
        </p:txBody>
      </p:sp>
      <p:pic>
        <p:nvPicPr>
          <p:cNvPr id="4" name="Imagen 3"/>
          <p:cNvPicPr>
            <a:picLocks noChangeAspect="1"/>
          </p:cNvPicPr>
          <p:nvPr/>
        </p:nvPicPr>
        <p:blipFill>
          <a:blip r:embed="rId2"/>
          <a:stretch>
            <a:fillRect/>
          </a:stretch>
        </p:blipFill>
        <p:spPr>
          <a:xfrm>
            <a:off x="1947862" y="1333500"/>
            <a:ext cx="8296275" cy="4191000"/>
          </a:xfrm>
          <a:prstGeom prst="rect">
            <a:avLst/>
          </a:prstGeom>
        </p:spPr>
      </p:pic>
    </p:spTree>
    <p:extLst>
      <p:ext uri="{BB962C8B-B14F-4D97-AF65-F5344CB8AC3E}">
        <p14:creationId xmlns:p14="http://schemas.microsoft.com/office/powerpoint/2010/main" val="22579167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464" t="29154" r="3860" b="20110"/>
          <a:stretch/>
        </p:blipFill>
        <p:spPr bwMode="auto">
          <a:xfrm>
            <a:off x="1947134" y="1904104"/>
            <a:ext cx="8649148" cy="37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es-MX" dirty="0"/>
              <a:t>Secciones Escalonadas</a:t>
            </a:r>
          </a:p>
        </p:txBody>
      </p:sp>
    </p:spTree>
    <p:extLst>
      <p:ext uri="{BB962C8B-B14F-4D97-AF65-F5344CB8AC3E}">
        <p14:creationId xmlns:p14="http://schemas.microsoft.com/office/powerpoint/2010/main" val="28002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5"/>
          <p:cNvSpPr txBox="1">
            <a:spLocks noChangeArrowheads="1"/>
          </p:cNvSpPr>
          <p:nvPr/>
        </p:nvSpPr>
        <p:spPr bwMode="auto">
          <a:xfrm>
            <a:off x="2632075" y="284164"/>
            <a:ext cx="7056438"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s-MX" sz="3200" b="1" dirty="0">
              <a:solidFill>
                <a:srgbClr val="FF0000"/>
              </a:solidFill>
            </a:endParaRPr>
          </a:p>
        </p:txBody>
      </p:sp>
      <p:sp>
        <p:nvSpPr>
          <p:cNvPr id="2" name="Título 1"/>
          <p:cNvSpPr>
            <a:spLocks noGrp="1"/>
          </p:cNvSpPr>
          <p:nvPr>
            <p:ph type="title"/>
          </p:nvPr>
        </p:nvSpPr>
        <p:spPr>
          <a:xfrm>
            <a:off x="1302327" y="295818"/>
            <a:ext cx="9404723" cy="1400530"/>
          </a:xfrm>
        </p:spPr>
        <p:txBody>
          <a:bodyPr/>
          <a:lstStyle/>
          <a:p>
            <a:r>
              <a:rPr lang="es-MX" dirty="0"/>
              <a:t>SECCIONES EN ENSAMBLES</a:t>
            </a:r>
            <a:br>
              <a:rPr lang="es-MX" dirty="0"/>
            </a:br>
            <a:endParaRPr lang="es-MX" dirty="0"/>
          </a:p>
        </p:txBody>
      </p:sp>
    </p:spTree>
    <p:extLst>
      <p:ext uri="{BB962C8B-B14F-4D97-AF65-F5344CB8AC3E}">
        <p14:creationId xmlns:p14="http://schemas.microsoft.com/office/powerpoint/2010/main" val="2810492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4"/>
          <p:cNvGrpSpPr>
            <a:grpSpLocks/>
          </p:cNvGrpSpPr>
          <p:nvPr/>
        </p:nvGrpSpPr>
        <p:grpSpPr bwMode="auto">
          <a:xfrm>
            <a:off x="2495550" y="1268413"/>
            <a:ext cx="2438400" cy="2025650"/>
            <a:chOff x="1244" y="1134"/>
            <a:chExt cx="1536" cy="1276"/>
          </a:xfrm>
        </p:grpSpPr>
        <p:sp>
          <p:nvSpPr>
            <p:cNvPr id="8197" name="Line 5"/>
            <p:cNvSpPr>
              <a:spLocks noChangeShapeType="1"/>
            </p:cNvSpPr>
            <p:nvPr/>
          </p:nvSpPr>
          <p:spPr bwMode="auto">
            <a:xfrm flipH="1" flipV="1">
              <a:off x="1735" y="1691"/>
              <a:ext cx="36" cy="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198" name="Line 6"/>
            <p:cNvSpPr>
              <a:spLocks noChangeShapeType="1"/>
            </p:cNvSpPr>
            <p:nvPr/>
          </p:nvSpPr>
          <p:spPr bwMode="auto">
            <a:xfrm flipH="1" flipV="1">
              <a:off x="1705" y="1691"/>
              <a:ext cx="66" cy="1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199" name="Line 7"/>
            <p:cNvSpPr>
              <a:spLocks noChangeShapeType="1"/>
            </p:cNvSpPr>
            <p:nvPr/>
          </p:nvSpPr>
          <p:spPr bwMode="auto">
            <a:xfrm flipH="1" flipV="1">
              <a:off x="1676" y="1691"/>
              <a:ext cx="95"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0" name="Line 8"/>
            <p:cNvSpPr>
              <a:spLocks noChangeShapeType="1"/>
            </p:cNvSpPr>
            <p:nvPr/>
          </p:nvSpPr>
          <p:spPr bwMode="auto">
            <a:xfrm flipH="1" flipV="1">
              <a:off x="1649" y="1695"/>
              <a:ext cx="115" cy="1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1" name="Line 9"/>
            <p:cNvSpPr>
              <a:spLocks noChangeShapeType="1"/>
            </p:cNvSpPr>
            <p:nvPr/>
          </p:nvSpPr>
          <p:spPr bwMode="auto">
            <a:xfrm flipH="1" flipV="1">
              <a:off x="1647" y="1741"/>
              <a:ext cx="88" cy="1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2" name="Line 10"/>
            <p:cNvSpPr>
              <a:spLocks noChangeShapeType="1"/>
            </p:cNvSpPr>
            <p:nvPr/>
          </p:nvSpPr>
          <p:spPr bwMode="auto">
            <a:xfrm flipH="1" flipV="1">
              <a:off x="1623"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3" name="Line 11"/>
            <p:cNvSpPr>
              <a:spLocks noChangeShapeType="1"/>
            </p:cNvSpPr>
            <p:nvPr/>
          </p:nvSpPr>
          <p:spPr bwMode="auto">
            <a:xfrm flipH="1" flipV="1">
              <a:off x="1594"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4" name="Line 12"/>
            <p:cNvSpPr>
              <a:spLocks noChangeShapeType="1"/>
            </p:cNvSpPr>
            <p:nvPr/>
          </p:nvSpPr>
          <p:spPr bwMode="auto">
            <a:xfrm flipH="1" flipV="1">
              <a:off x="1565" y="1751"/>
              <a:ext cx="87" cy="1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5" name="Line 13"/>
            <p:cNvSpPr>
              <a:spLocks noChangeShapeType="1"/>
            </p:cNvSpPr>
            <p:nvPr/>
          </p:nvSpPr>
          <p:spPr bwMode="auto">
            <a:xfrm flipH="1" flipV="1">
              <a:off x="1536" y="1751"/>
              <a:ext cx="113" cy="1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6" name="Line 14"/>
            <p:cNvSpPr>
              <a:spLocks noChangeShapeType="1"/>
            </p:cNvSpPr>
            <p:nvPr/>
          </p:nvSpPr>
          <p:spPr bwMode="auto">
            <a:xfrm flipH="1" flipV="1">
              <a:off x="1506" y="1751"/>
              <a:ext cx="143" cy="2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7" name="Line 15"/>
            <p:cNvSpPr>
              <a:spLocks noChangeShapeType="1"/>
            </p:cNvSpPr>
            <p:nvPr/>
          </p:nvSpPr>
          <p:spPr bwMode="auto">
            <a:xfrm flipH="1" flipV="1">
              <a:off x="1477" y="1751"/>
              <a:ext cx="162" cy="2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8" name="Line 16"/>
            <p:cNvSpPr>
              <a:spLocks noChangeShapeType="1"/>
            </p:cNvSpPr>
            <p:nvPr/>
          </p:nvSpPr>
          <p:spPr bwMode="auto">
            <a:xfrm flipH="1" flipV="1">
              <a:off x="1589" y="1996"/>
              <a:ext cx="23"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09" name="Line 17"/>
            <p:cNvSpPr>
              <a:spLocks noChangeShapeType="1"/>
            </p:cNvSpPr>
            <p:nvPr/>
          </p:nvSpPr>
          <p:spPr bwMode="auto">
            <a:xfrm flipH="1" flipV="1">
              <a:off x="1448" y="1751"/>
              <a:ext cx="117" cy="2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0" name="Line 18"/>
            <p:cNvSpPr>
              <a:spLocks noChangeShapeType="1"/>
            </p:cNvSpPr>
            <p:nvPr/>
          </p:nvSpPr>
          <p:spPr bwMode="auto">
            <a:xfrm flipH="1" flipV="1">
              <a:off x="1528" y="1941"/>
              <a:ext cx="8"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1" name="Line 19"/>
            <p:cNvSpPr>
              <a:spLocks noChangeShapeType="1"/>
            </p:cNvSpPr>
            <p:nvPr/>
          </p:nvSpPr>
          <p:spPr bwMode="auto">
            <a:xfrm flipH="1" flipV="1">
              <a:off x="1418" y="1751"/>
              <a:ext cx="84"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2" name="Line 20"/>
            <p:cNvSpPr>
              <a:spLocks noChangeShapeType="1"/>
            </p:cNvSpPr>
            <p:nvPr/>
          </p:nvSpPr>
          <p:spPr bwMode="auto">
            <a:xfrm flipH="1" flipV="1">
              <a:off x="1389"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3" name="Line 21"/>
            <p:cNvSpPr>
              <a:spLocks noChangeShapeType="1"/>
            </p:cNvSpPr>
            <p:nvPr/>
          </p:nvSpPr>
          <p:spPr bwMode="auto">
            <a:xfrm flipH="1" flipV="1">
              <a:off x="1360"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4" name="Line 22"/>
            <p:cNvSpPr>
              <a:spLocks noChangeShapeType="1"/>
            </p:cNvSpPr>
            <p:nvPr/>
          </p:nvSpPr>
          <p:spPr bwMode="auto">
            <a:xfrm flipH="1" flipV="1">
              <a:off x="1331"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5" name="Line 23"/>
            <p:cNvSpPr>
              <a:spLocks noChangeShapeType="1"/>
            </p:cNvSpPr>
            <p:nvPr/>
          </p:nvSpPr>
          <p:spPr bwMode="auto">
            <a:xfrm flipH="1" flipV="1">
              <a:off x="1301" y="1751"/>
              <a:ext cx="85"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6" name="Line 24"/>
            <p:cNvSpPr>
              <a:spLocks noChangeShapeType="1"/>
            </p:cNvSpPr>
            <p:nvPr/>
          </p:nvSpPr>
          <p:spPr bwMode="auto">
            <a:xfrm flipH="1" flipV="1">
              <a:off x="1272" y="1751"/>
              <a:ext cx="97"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7" name="Line 25"/>
            <p:cNvSpPr>
              <a:spLocks noChangeShapeType="1"/>
            </p:cNvSpPr>
            <p:nvPr/>
          </p:nvSpPr>
          <p:spPr bwMode="auto">
            <a:xfrm flipH="1" flipV="1">
              <a:off x="1244" y="1753"/>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8" name="Line 26"/>
            <p:cNvSpPr>
              <a:spLocks noChangeShapeType="1"/>
            </p:cNvSpPr>
            <p:nvPr/>
          </p:nvSpPr>
          <p:spPr bwMode="auto">
            <a:xfrm flipH="1" flipV="1">
              <a:off x="1244" y="1804"/>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19" name="Line 27"/>
            <p:cNvSpPr>
              <a:spLocks noChangeShapeType="1"/>
            </p:cNvSpPr>
            <p:nvPr/>
          </p:nvSpPr>
          <p:spPr bwMode="auto">
            <a:xfrm flipH="1" flipV="1">
              <a:off x="1244" y="1855"/>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0" name="Line 28"/>
            <p:cNvSpPr>
              <a:spLocks noChangeShapeType="1"/>
            </p:cNvSpPr>
            <p:nvPr/>
          </p:nvSpPr>
          <p:spPr bwMode="auto">
            <a:xfrm flipH="1" flipV="1">
              <a:off x="1244" y="1905"/>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1" name="Line 29"/>
            <p:cNvSpPr>
              <a:spLocks noChangeShapeType="1"/>
            </p:cNvSpPr>
            <p:nvPr/>
          </p:nvSpPr>
          <p:spPr bwMode="auto">
            <a:xfrm flipH="1" flipV="1">
              <a:off x="1244" y="1956"/>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2" name="Line 30"/>
            <p:cNvSpPr>
              <a:spLocks noChangeShapeType="1"/>
            </p:cNvSpPr>
            <p:nvPr/>
          </p:nvSpPr>
          <p:spPr bwMode="auto">
            <a:xfrm flipH="1" flipV="1">
              <a:off x="1244" y="2007"/>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3" name="Line 31"/>
            <p:cNvSpPr>
              <a:spLocks noChangeShapeType="1"/>
            </p:cNvSpPr>
            <p:nvPr/>
          </p:nvSpPr>
          <p:spPr bwMode="auto">
            <a:xfrm flipH="1" flipV="1">
              <a:off x="1244" y="2058"/>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4" name="Line 32"/>
            <p:cNvSpPr>
              <a:spLocks noChangeShapeType="1"/>
            </p:cNvSpPr>
            <p:nvPr/>
          </p:nvSpPr>
          <p:spPr bwMode="auto">
            <a:xfrm flipH="1" flipV="1">
              <a:off x="1244" y="2108"/>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5" name="Line 33"/>
            <p:cNvSpPr>
              <a:spLocks noChangeShapeType="1"/>
            </p:cNvSpPr>
            <p:nvPr/>
          </p:nvSpPr>
          <p:spPr bwMode="auto">
            <a:xfrm flipH="1" flipV="1">
              <a:off x="1244" y="2159"/>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6" name="Line 34"/>
            <p:cNvSpPr>
              <a:spLocks noChangeShapeType="1"/>
            </p:cNvSpPr>
            <p:nvPr/>
          </p:nvSpPr>
          <p:spPr bwMode="auto">
            <a:xfrm flipH="1" flipV="1">
              <a:off x="1244" y="2210"/>
              <a:ext cx="115" cy="1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7" name="Line 35"/>
            <p:cNvSpPr>
              <a:spLocks noChangeShapeType="1"/>
            </p:cNvSpPr>
            <p:nvPr/>
          </p:nvSpPr>
          <p:spPr bwMode="auto">
            <a:xfrm flipH="1" flipV="1">
              <a:off x="1244" y="2261"/>
              <a:ext cx="86"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8" name="Line 36"/>
            <p:cNvSpPr>
              <a:spLocks noChangeShapeType="1"/>
            </p:cNvSpPr>
            <p:nvPr/>
          </p:nvSpPr>
          <p:spPr bwMode="auto">
            <a:xfrm flipH="1" flipV="1">
              <a:off x="1244" y="2311"/>
              <a:ext cx="56" cy="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29" name="Line 37"/>
            <p:cNvSpPr>
              <a:spLocks noChangeShapeType="1"/>
            </p:cNvSpPr>
            <p:nvPr/>
          </p:nvSpPr>
          <p:spPr bwMode="auto">
            <a:xfrm flipH="1" flipV="1">
              <a:off x="1244" y="2362"/>
              <a:ext cx="27" cy="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0" name="Line 38"/>
            <p:cNvSpPr>
              <a:spLocks noChangeShapeType="1"/>
            </p:cNvSpPr>
            <p:nvPr/>
          </p:nvSpPr>
          <p:spPr bwMode="auto">
            <a:xfrm flipH="1" flipV="1">
              <a:off x="1764" y="1691"/>
              <a:ext cx="7"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1" name="Line 39"/>
            <p:cNvSpPr>
              <a:spLocks noChangeShapeType="1"/>
            </p:cNvSpPr>
            <p:nvPr/>
          </p:nvSpPr>
          <p:spPr bwMode="auto">
            <a:xfrm flipH="1" flipV="1">
              <a:off x="2136" y="1879"/>
              <a:ext cx="8"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2" name="Line 40"/>
            <p:cNvSpPr>
              <a:spLocks noChangeShapeType="1"/>
            </p:cNvSpPr>
            <p:nvPr/>
          </p:nvSpPr>
          <p:spPr bwMode="auto">
            <a:xfrm flipH="1" flipV="1">
              <a:off x="2136" y="1829"/>
              <a:ext cx="37"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3" name="Line 41"/>
            <p:cNvSpPr>
              <a:spLocks noChangeShapeType="1"/>
            </p:cNvSpPr>
            <p:nvPr/>
          </p:nvSpPr>
          <p:spPr bwMode="auto">
            <a:xfrm flipH="1" flipV="1">
              <a:off x="2258" y="1989"/>
              <a:ext cx="27" cy="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4" name="Line 42"/>
            <p:cNvSpPr>
              <a:spLocks noChangeShapeType="1"/>
            </p:cNvSpPr>
            <p:nvPr/>
          </p:nvSpPr>
          <p:spPr bwMode="auto">
            <a:xfrm flipH="1" flipV="1">
              <a:off x="2136" y="1778"/>
              <a:ext cx="67"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5" name="Line 43"/>
            <p:cNvSpPr>
              <a:spLocks noChangeShapeType="1"/>
            </p:cNvSpPr>
            <p:nvPr/>
          </p:nvSpPr>
          <p:spPr bwMode="auto">
            <a:xfrm flipH="1" flipV="1">
              <a:off x="2258" y="1938"/>
              <a:ext cx="56" cy="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6" name="Line 44"/>
            <p:cNvSpPr>
              <a:spLocks noChangeShapeType="1"/>
            </p:cNvSpPr>
            <p:nvPr/>
          </p:nvSpPr>
          <p:spPr bwMode="auto">
            <a:xfrm flipH="1" flipV="1">
              <a:off x="2136" y="1727"/>
              <a:ext cx="96" cy="1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7" name="Line 45"/>
            <p:cNvSpPr>
              <a:spLocks noChangeShapeType="1"/>
            </p:cNvSpPr>
            <p:nvPr/>
          </p:nvSpPr>
          <p:spPr bwMode="auto">
            <a:xfrm flipH="1" flipV="1">
              <a:off x="2541" y="2379"/>
              <a:ext cx="18"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8" name="Line 46"/>
            <p:cNvSpPr>
              <a:spLocks noChangeShapeType="1"/>
            </p:cNvSpPr>
            <p:nvPr/>
          </p:nvSpPr>
          <p:spPr bwMode="auto">
            <a:xfrm flipH="1" flipV="1">
              <a:off x="2144" y="1691"/>
              <a:ext cx="174" cy="3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39" name="Line 47"/>
            <p:cNvSpPr>
              <a:spLocks noChangeShapeType="1"/>
            </p:cNvSpPr>
            <p:nvPr/>
          </p:nvSpPr>
          <p:spPr bwMode="auto">
            <a:xfrm flipH="1" flipV="1">
              <a:off x="2541" y="2329"/>
              <a:ext cx="47"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0" name="Line 48"/>
            <p:cNvSpPr>
              <a:spLocks noChangeShapeType="1"/>
            </p:cNvSpPr>
            <p:nvPr/>
          </p:nvSpPr>
          <p:spPr bwMode="auto">
            <a:xfrm flipH="1" flipV="1">
              <a:off x="2173" y="1691"/>
              <a:ext cx="153" cy="2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1" name="Line 49"/>
            <p:cNvSpPr>
              <a:spLocks noChangeShapeType="1"/>
            </p:cNvSpPr>
            <p:nvPr/>
          </p:nvSpPr>
          <p:spPr bwMode="auto">
            <a:xfrm flipH="1" flipV="1">
              <a:off x="2541" y="2278"/>
              <a:ext cx="76" cy="1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2" name="Line 50"/>
            <p:cNvSpPr>
              <a:spLocks noChangeShapeType="1"/>
            </p:cNvSpPr>
            <p:nvPr/>
          </p:nvSpPr>
          <p:spPr bwMode="auto">
            <a:xfrm flipH="1" flipV="1">
              <a:off x="2203" y="1691"/>
              <a:ext cx="152" cy="2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3" name="Line 51"/>
            <p:cNvSpPr>
              <a:spLocks noChangeShapeType="1"/>
            </p:cNvSpPr>
            <p:nvPr/>
          </p:nvSpPr>
          <p:spPr bwMode="auto">
            <a:xfrm flipH="1" flipV="1">
              <a:off x="2541" y="2227"/>
              <a:ext cx="105"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4" name="Line 52"/>
            <p:cNvSpPr>
              <a:spLocks noChangeShapeType="1"/>
            </p:cNvSpPr>
            <p:nvPr/>
          </p:nvSpPr>
          <p:spPr bwMode="auto">
            <a:xfrm flipH="1" flipV="1">
              <a:off x="2232" y="1691"/>
              <a:ext cx="26" cy="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5" name="Line 53"/>
            <p:cNvSpPr>
              <a:spLocks noChangeShapeType="1"/>
            </p:cNvSpPr>
            <p:nvPr/>
          </p:nvSpPr>
          <p:spPr bwMode="auto">
            <a:xfrm flipH="1" flipV="1">
              <a:off x="2264" y="1746"/>
              <a:ext cx="115" cy="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6" name="Line 54"/>
            <p:cNvSpPr>
              <a:spLocks noChangeShapeType="1"/>
            </p:cNvSpPr>
            <p:nvPr/>
          </p:nvSpPr>
          <p:spPr bwMode="auto">
            <a:xfrm flipH="1" flipV="1">
              <a:off x="2541" y="2176"/>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7" name="Line 55"/>
            <p:cNvSpPr>
              <a:spLocks noChangeShapeType="1"/>
            </p:cNvSpPr>
            <p:nvPr/>
          </p:nvSpPr>
          <p:spPr bwMode="auto">
            <a:xfrm flipH="1" flipV="1">
              <a:off x="2296" y="1751"/>
              <a:ext cx="92" cy="1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8" name="Line 56"/>
            <p:cNvSpPr>
              <a:spLocks noChangeShapeType="1"/>
            </p:cNvSpPr>
            <p:nvPr/>
          </p:nvSpPr>
          <p:spPr bwMode="auto">
            <a:xfrm flipH="1" flipV="1">
              <a:off x="2541" y="2126"/>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49" name="Line 57"/>
            <p:cNvSpPr>
              <a:spLocks noChangeShapeType="1"/>
            </p:cNvSpPr>
            <p:nvPr/>
          </p:nvSpPr>
          <p:spPr bwMode="auto">
            <a:xfrm flipH="1" flipV="1">
              <a:off x="2326" y="1751"/>
              <a:ext cx="82"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0" name="Line 58"/>
            <p:cNvSpPr>
              <a:spLocks noChangeShapeType="1"/>
            </p:cNvSpPr>
            <p:nvPr/>
          </p:nvSpPr>
          <p:spPr bwMode="auto">
            <a:xfrm flipH="1" flipV="1">
              <a:off x="2541" y="2075"/>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1" name="Line 59"/>
            <p:cNvSpPr>
              <a:spLocks noChangeShapeType="1"/>
            </p:cNvSpPr>
            <p:nvPr/>
          </p:nvSpPr>
          <p:spPr bwMode="auto">
            <a:xfrm flipH="1" flipV="1">
              <a:off x="2355"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2" name="Line 60"/>
            <p:cNvSpPr>
              <a:spLocks noChangeShapeType="1"/>
            </p:cNvSpPr>
            <p:nvPr/>
          </p:nvSpPr>
          <p:spPr bwMode="auto">
            <a:xfrm flipH="1" flipV="1">
              <a:off x="2541" y="2024"/>
              <a:ext cx="122"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3" name="Line 61"/>
            <p:cNvSpPr>
              <a:spLocks noChangeShapeType="1"/>
            </p:cNvSpPr>
            <p:nvPr/>
          </p:nvSpPr>
          <p:spPr bwMode="auto">
            <a:xfrm flipH="1" flipV="1">
              <a:off x="2384"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4" name="Line 62"/>
            <p:cNvSpPr>
              <a:spLocks noChangeShapeType="1"/>
            </p:cNvSpPr>
            <p:nvPr/>
          </p:nvSpPr>
          <p:spPr bwMode="auto">
            <a:xfrm flipH="1" flipV="1">
              <a:off x="2541" y="1974"/>
              <a:ext cx="122" cy="2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5" name="Line 63"/>
            <p:cNvSpPr>
              <a:spLocks noChangeShapeType="1"/>
            </p:cNvSpPr>
            <p:nvPr/>
          </p:nvSpPr>
          <p:spPr bwMode="auto">
            <a:xfrm flipH="1" flipV="1">
              <a:off x="2413" y="1751"/>
              <a:ext cx="82"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6" name="Line 64"/>
            <p:cNvSpPr>
              <a:spLocks noChangeShapeType="1"/>
            </p:cNvSpPr>
            <p:nvPr/>
          </p:nvSpPr>
          <p:spPr bwMode="auto">
            <a:xfrm flipH="1" flipV="1">
              <a:off x="2443" y="1751"/>
              <a:ext cx="220" cy="3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7" name="Line 65"/>
            <p:cNvSpPr>
              <a:spLocks noChangeShapeType="1"/>
            </p:cNvSpPr>
            <p:nvPr/>
          </p:nvSpPr>
          <p:spPr bwMode="auto">
            <a:xfrm flipH="1" flipV="1">
              <a:off x="2472" y="1751"/>
              <a:ext cx="191" cy="3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8" name="Line 66"/>
            <p:cNvSpPr>
              <a:spLocks noChangeShapeType="1"/>
            </p:cNvSpPr>
            <p:nvPr/>
          </p:nvSpPr>
          <p:spPr bwMode="auto">
            <a:xfrm flipH="1" flipV="1">
              <a:off x="2501" y="1751"/>
              <a:ext cx="162" cy="2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59" name="Line 67"/>
            <p:cNvSpPr>
              <a:spLocks noChangeShapeType="1"/>
            </p:cNvSpPr>
            <p:nvPr/>
          </p:nvSpPr>
          <p:spPr bwMode="auto">
            <a:xfrm flipH="1" flipV="1">
              <a:off x="2530" y="1751"/>
              <a:ext cx="133" cy="2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0" name="Line 68"/>
            <p:cNvSpPr>
              <a:spLocks noChangeShapeType="1"/>
            </p:cNvSpPr>
            <p:nvPr/>
          </p:nvSpPr>
          <p:spPr bwMode="auto">
            <a:xfrm flipH="1" flipV="1">
              <a:off x="2560" y="1751"/>
              <a:ext cx="103"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1" name="Line 69"/>
            <p:cNvSpPr>
              <a:spLocks noChangeShapeType="1"/>
            </p:cNvSpPr>
            <p:nvPr/>
          </p:nvSpPr>
          <p:spPr bwMode="auto">
            <a:xfrm flipH="1" flipV="1">
              <a:off x="2589" y="1751"/>
              <a:ext cx="74" cy="1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2" name="Line 70"/>
            <p:cNvSpPr>
              <a:spLocks noChangeShapeType="1"/>
            </p:cNvSpPr>
            <p:nvPr/>
          </p:nvSpPr>
          <p:spPr bwMode="auto">
            <a:xfrm flipH="1" flipV="1">
              <a:off x="2618" y="1751"/>
              <a:ext cx="45"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3" name="Line 71"/>
            <p:cNvSpPr>
              <a:spLocks noChangeShapeType="1"/>
            </p:cNvSpPr>
            <p:nvPr/>
          </p:nvSpPr>
          <p:spPr bwMode="auto">
            <a:xfrm flipH="1" flipV="1">
              <a:off x="2647" y="1751"/>
              <a:ext cx="16"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4" name="Line 72"/>
            <p:cNvSpPr>
              <a:spLocks noChangeShapeType="1"/>
            </p:cNvSpPr>
            <p:nvPr/>
          </p:nvSpPr>
          <p:spPr bwMode="auto">
            <a:xfrm flipV="1">
              <a:off x="1790" y="1865"/>
              <a:ext cx="42" cy="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5" name="Line 73"/>
            <p:cNvSpPr>
              <a:spLocks noChangeShapeType="1"/>
            </p:cNvSpPr>
            <p:nvPr/>
          </p:nvSpPr>
          <p:spPr bwMode="auto">
            <a:xfrm flipV="1">
              <a:off x="2075" y="1581"/>
              <a:ext cx="41" cy="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6" name="Line 74"/>
            <p:cNvSpPr>
              <a:spLocks noChangeShapeType="1"/>
            </p:cNvSpPr>
            <p:nvPr/>
          </p:nvSpPr>
          <p:spPr bwMode="auto">
            <a:xfrm flipV="1">
              <a:off x="1771" y="1808"/>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7" name="Line 75"/>
            <p:cNvSpPr>
              <a:spLocks noChangeShapeType="1"/>
            </p:cNvSpPr>
            <p:nvPr/>
          </p:nvSpPr>
          <p:spPr bwMode="auto">
            <a:xfrm flipV="1">
              <a:off x="2075" y="1528"/>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8" name="Line 76"/>
            <p:cNvSpPr>
              <a:spLocks noChangeShapeType="1"/>
            </p:cNvSpPr>
            <p:nvPr/>
          </p:nvSpPr>
          <p:spPr bwMode="auto">
            <a:xfrm flipV="1">
              <a:off x="1771" y="1751"/>
              <a:ext cx="61"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69" name="Line 77"/>
            <p:cNvSpPr>
              <a:spLocks noChangeShapeType="1"/>
            </p:cNvSpPr>
            <p:nvPr/>
          </p:nvSpPr>
          <p:spPr bwMode="auto">
            <a:xfrm flipV="1">
              <a:off x="1771" y="1693"/>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0" name="Line 78"/>
            <p:cNvSpPr>
              <a:spLocks noChangeShapeType="1"/>
            </p:cNvSpPr>
            <p:nvPr/>
          </p:nvSpPr>
          <p:spPr bwMode="auto">
            <a:xfrm flipV="1">
              <a:off x="1771" y="1689"/>
              <a:ext cx="8"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1" name="Line 79"/>
            <p:cNvSpPr>
              <a:spLocks noChangeShapeType="1"/>
            </p:cNvSpPr>
            <p:nvPr/>
          </p:nvSpPr>
          <p:spPr bwMode="auto">
            <a:xfrm flipV="1">
              <a:off x="1790" y="1636"/>
              <a:ext cx="42" cy="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2" name="Line 80"/>
            <p:cNvSpPr>
              <a:spLocks noChangeShapeType="1"/>
            </p:cNvSpPr>
            <p:nvPr/>
          </p:nvSpPr>
          <p:spPr bwMode="auto">
            <a:xfrm flipV="1">
              <a:off x="1791" y="1578"/>
              <a:ext cx="41" cy="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3" name="Line 81"/>
            <p:cNvSpPr>
              <a:spLocks noChangeShapeType="1"/>
            </p:cNvSpPr>
            <p:nvPr/>
          </p:nvSpPr>
          <p:spPr bwMode="auto">
            <a:xfrm flipV="1">
              <a:off x="1791" y="1528"/>
              <a:ext cx="34"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4" name="Line 82"/>
            <p:cNvSpPr>
              <a:spLocks noChangeShapeType="1"/>
            </p:cNvSpPr>
            <p:nvPr/>
          </p:nvSpPr>
          <p:spPr bwMode="auto">
            <a:xfrm flipV="1">
              <a:off x="1791" y="1923"/>
              <a:ext cx="41"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5" name="Line 83"/>
            <p:cNvSpPr>
              <a:spLocks noChangeShapeType="1"/>
            </p:cNvSpPr>
            <p:nvPr/>
          </p:nvSpPr>
          <p:spPr bwMode="auto">
            <a:xfrm flipV="1">
              <a:off x="2075" y="1639"/>
              <a:ext cx="41"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6" name="Line 84"/>
            <p:cNvSpPr>
              <a:spLocks noChangeShapeType="1"/>
            </p:cNvSpPr>
            <p:nvPr/>
          </p:nvSpPr>
          <p:spPr bwMode="auto">
            <a:xfrm flipV="1">
              <a:off x="2075" y="1687"/>
              <a:ext cx="50"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7" name="Line 85"/>
            <p:cNvSpPr>
              <a:spLocks noChangeShapeType="1"/>
            </p:cNvSpPr>
            <p:nvPr/>
          </p:nvSpPr>
          <p:spPr bwMode="auto">
            <a:xfrm flipV="1">
              <a:off x="2075" y="1733"/>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8" name="Line 86"/>
            <p:cNvSpPr>
              <a:spLocks noChangeShapeType="1"/>
            </p:cNvSpPr>
            <p:nvPr/>
          </p:nvSpPr>
          <p:spPr bwMode="auto">
            <a:xfrm flipV="1">
              <a:off x="2075" y="1791"/>
              <a:ext cx="61"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79" name="Line 87"/>
            <p:cNvSpPr>
              <a:spLocks noChangeShapeType="1"/>
            </p:cNvSpPr>
            <p:nvPr/>
          </p:nvSpPr>
          <p:spPr bwMode="auto">
            <a:xfrm flipV="1">
              <a:off x="2075" y="1848"/>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0" name="Line 88"/>
            <p:cNvSpPr>
              <a:spLocks noChangeShapeType="1"/>
            </p:cNvSpPr>
            <p:nvPr/>
          </p:nvSpPr>
          <p:spPr bwMode="auto">
            <a:xfrm flipV="1">
              <a:off x="2075" y="1926"/>
              <a:ext cx="41"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1" name="Line 89"/>
            <p:cNvSpPr>
              <a:spLocks noChangeShapeType="1"/>
            </p:cNvSpPr>
            <p:nvPr/>
          </p:nvSpPr>
          <p:spPr bwMode="auto">
            <a:xfrm flipV="1">
              <a:off x="1775" y="1883"/>
              <a:ext cx="10"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2" name="Line 90"/>
            <p:cNvSpPr>
              <a:spLocks noChangeShapeType="1"/>
            </p:cNvSpPr>
            <p:nvPr/>
          </p:nvSpPr>
          <p:spPr bwMode="auto">
            <a:xfrm flipV="1">
              <a:off x="1792" y="1862"/>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3" name="Line 91"/>
            <p:cNvSpPr>
              <a:spLocks noChangeShapeType="1"/>
            </p:cNvSpPr>
            <p:nvPr/>
          </p:nvSpPr>
          <p:spPr bwMode="auto">
            <a:xfrm flipV="1">
              <a:off x="1814" y="1840"/>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4" name="Line 92"/>
            <p:cNvSpPr>
              <a:spLocks noChangeShapeType="1"/>
            </p:cNvSpPr>
            <p:nvPr/>
          </p:nvSpPr>
          <p:spPr bwMode="auto">
            <a:xfrm flipV="1">
              <a:off x="2075" y="1582"/>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5" name="Line 93"/>
            <p:cNvSpPr>
              <a:spLocks noChangeShapeType="1"/>
            </p:cNvSpPr>
            <p:nvPr/>
          </p:nvSpPr>
          <p:spPr bwMode="auto">
            <a:xfrm flipV="1">
              <a:off x="2093" y="1561"/>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6" name="Line 94"/>
            <p:cNvSpPr>
              <a:spLocks noChangeShapeType="1"/>
            </p:cNvSpPr>
            <p:nvPr/>
          </p:nvSpPr>
          <p:spPr bwMode="auto">
            <a:xfrm flipV="1">
              <a:off x="2115" y="1553"/>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7" name="Line 95"/>
            <p:cNvSpPr>
              <a:spLocks noChangeShapeType="1"/>
            </p:cNvSpPr>
            <p:nvPr/>
          </p:nvSpPr>
          <p:spPr bwMode="auto">
            <a:xfrm flipV="1">
              <a:off x="1771" y="1833"/>
              <a:ext cx="7"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8" name="Line 96"/>
            <p:cNvSpPr>
              <a:spLocks noChangeShapeType="1"/>
            </p:cNvSpPr>
            <p:nvPr/>
          </p:nvSpPr>
          <p:spPr bwMode="auto">
            <a:xfrm flipV="1">
              <a:off x="1785" y="1812"/>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89" name="Line 97"/>
            <p:cNvSpPr>
              <a:spLocks noChangeShapeType="1"/>
            </p:cNvSpPr>
            <p:nvPr/>
          </p:nvSpPr>
          <p:spPr bwMode="auto">
            <a:xfrm flipV="1">
              <a:off x="1807" y="1790"/>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0" name="Line 98"/>
            <p:cNvSpPr>
              <a:spLocks noChangeShapeType="1"/>
            </p:cNvSpPr>
            <p:nvPr/>
          </p:nvSpPr>
          <p:spPr bwMode="auto">
            <a:xfrm flipV="1">
              <a:off x="1828" y="1779"/>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1" name="Line 99"/>
            <p:cNvSpPr>
              <a:spLocks noChangeShapeType="1"/>
            </p:cNvSpPr>
            <p:nvPr/>
          </p:nvSpPr>
          <p:spPr bwMode="auto">
            <a:xfrm flipV="1">
              <a:off x="2075" y="1532"/>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2" name="Line 100"/>
            <p:cNvSpPr>
              <a:spLocks noChangeShapeType="1"/>
            </p:cNvSpPr>
            <p:nvPr/>
          </p:nvSpPr>
          <p:spPr bwMode="auto">
            <a:xfrm flipV="1">
              <a:off x="1778" y="1761"/>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3" name="Line 101"/>
            <p:cNvSpPr>
              <a:spLocks noChangeShapeType="1"/>
            </p:cNvSpPr>
            <p:nvPr/>
          </p:nvSpPr>
          <p:spPr bwMode="auto">
            <a:xfrm flipV="1">
              <a:off x="1800" y="1740"/>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4" name="Line 102"/>
            <p:cNvSpPr>
              <a:spLocks noChangeShapeType="1"/>
            </p:cNvSpPr>
            <p:nvPr/>
          </p:nvSpPr>
          <p:spPr bwMode="auto">
            <a:xfrm flipV="1">
              <a:off x="1821" y="1722"/>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5" name="Line 103"/>
            <p:cNvSpPr>
              <a:spLocks noChangeShapeType="1"/>
            </p:cNvSpPr>
            <p:nvPr/>
          </p:nvSpPr>
          <p:spPr bwMode="auto">
            <a:xfrm flipV="1">
              <a:off x="1771" y="1711"/>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6" name="Line 104"/>
            <p:cNvSpPr>
              <a:spLocks noChangeShapeType="1"/>
            </p:cNvSpPr>
            <p:nvPr/>
          </p:nvSpPr>
          <p:spPr bwMode="auto">
            <a:xfrm flipV="1">
              <a:off x="1792" y="1690"/>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7" name="Line 105"/>
            <p:cNvSpPr>
              <a:spLocks noChangeShapeType="1"/>
            </p:cNvSpPr>
            <p:nvPr/>
          </p:nvSpPr>
          <p:spPr bwMode="auto">
            <a:xfrm flipV="1">
              <a:off x="1814" y="1668"/>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8" name="Line 106"/>
            <p:cNvSpPr>
              <a:spLocks noChangeShapeType="1"/>
            </p:cNvSpPr>
            <p:nvPr/>
          </p:nvSpPr>
          <p:spPr bwMode="auto">
            <a:xfrm flipV="1">
              <a:off x="1791" y="1639"/>
              <a:ext cx="9"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99" name="Line 107"/>
            <p:cNvSpPr>
              <a:spLocks noChangeShapeType="1"/>
            </p:cNvSpPr>
            <p:nvPr/>
          </p:nvSpPr>
          <p:spPr bwMode="auto">
            <a:xfrm flipV="1">
              <a:off x="1807" y="1618"/>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0" name="Line 108"/>
            <p:cNvSpPr>
              <a:spLocks noChangeShapeType="1"/>
            </p:cNvSpPr>
            <p:nvPr/>
          </p:nvSpPr>
          <p:spPr bwMode="auto">
            <a:xfrm flipV="1">
              <a:off x="1828" y="1607"/>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1" name="Line 109"/>
            <p:cNvSpPr>
              <a:spLocks noChangeShapeType="1"/>
            </p:cNvSpPr>
            <p:nvPr/>
          </p:nvSpPr>
          <p:spPr bwMode="auto">
            <a:xfrm flipV="1">
              <a:off x="1791" y="1589"/>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2" name="Line 110"/>
            <p:cNvSpPr>
              <a:spLocks noChangeShapeType="1"/>
            </p:cNvSpPr>
            <p:nvPr/>
          </p:nvSpPr>
          <p:spPr bwMode="auto">
            <a:xfrm flipV="1">
              <a:off x="1800" y="1568"/>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3" name="Line 111"/>
            <p:cNvSpPr>
              <a:spLocks noChangeShapeType="1"/>
            </p:cNvSpPr>
            <p:nvPr/>
          </p:nvSpPr>
          <p:spPr bwMode="auto">
            <a:xfrm flipV="1">
              <a:off x="1821" y="1550"/>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4" name="Line 112"/>
            <p:cNvSpPr>
              <a:spLocks noChangeShapeType="1"/>
            </p:cNvSpPr>
            <p:nvPr/>
          </p:nvSpPr>
          <p:spPr bwMode="auto">
            <a:xfrm flipV="1">
              <a:off x="1792" y="1528"/>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5" name="Line 113"/>
            <p:cNvSpPr>
              <a:spLocks noChangeShapeType="1"/>
            </p:cNvSpPr>
            <p:nvPr/>
          </p:nvSpPr>
          <p:spPr bwMode="auto">
            <a:xfrm flipV="1">
              <a:off x="1791" y="1934"/>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6" name="Line 114"/>
            <p:cNvSpPr>
              <a:spLocks noChangeShapeType="1"/>
            </p:cNvSpPr>
            <p:nvPr/>
          </p:nvSpPr>
          <p:spPr bwMode="auto">
            <a:xfrm flipV="1">
              <a:off x="1800" y="1912"/>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7" name="Line 115"/>
            <p:cNvSpPr>
              <a:spLocks noChangeShapeType="1"/>
            </p:cNvSpPr>
            <p:nvPr/>
          </p:nvSpPr>
          <p:spPr bwMode="auto">
            <a:xfrm flipV="1">
              <a:off x="1821" y="1894"/>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8" name="Line 116"/>
            <p:cNvSpPr>
              <a:spLocks noChangeShapeType="1"/>
            </p:cNvSpPr>
            <p:nvPr/>
          </p:nvSpPr>
          <p:spPr bwMode="auto">
            <a:xfrm flipV="1">
              <a:off x="2079" y="1632"/>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09" name="Line 117"/>
            <p:cNvSpPr>
              <a:spLocks noChangeShapeType="1"/>
            </p:cNvSpPr>
            <p:nvPr/>
          </p:nvSpPr>
          <p:spPr bwMode="auto">
            <a:xfrm flipV="1">
              <a:off x="2101" y="1611"/>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0" name="Line 118"/>
            <p:cNvSpPr>
              <a:spLocks noChangeShapeType="1"/>
            </p:cNvSpPr>
            <p:nvPr/>
          </p:nvSpPr>
          <p:spPr bwMode="auto">
            <a:xfrm flipV="1">
              <a:off x="1809" y="1962"/>
              <a:ext cx="12" cy="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1" name="Line 119"/>
            <p:cNvSpPr>
              <a:spLocks noChangeShapeType="1"/>
            </p:cNvSpPr>
            <p:nvPr/>
          </p:nvSpPr>
          <p:spPr bwMode="auto">
            <a:xfrm flipV="1">
              <a:off x="1828" y="1951"/>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2" name="Line 120"/>
            <p:cNvSpPr>
              <a:spLocks noChangeShapeType="1"/>
            </p:cNvSpPr>
            <p:nvPr/>
          </p:nvSpPr>
          <p:spPr bwMode="auto">
            <a:xfrm flipV="1">
              <a:off x="2075" y="1704"/>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3" name="Line 121"/>
            <p:cNvSpPr>
              <a:spLocks noChangeShapeType="1"/>
            </p:cNvSpPr>
            <p:nvPr/>
          </p:nvSpPr>
          <p:spPr bwMode="auto">
            <a:xfrm flipV="1">
              <a:off x="2086" y="1683"/>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4" name="Line 122"/>
            <p:cNvSpPr>
              <a:spLocks noChangeShapeType="1"/>
            </p:cNvSpPr>
            <p:nvPr/>
          </p:nvSpPr>
          <p:spPr bwMode="auto">
            <a:xfrm flipV="1">
              <a:off x="2108" y="1667"/>
              <a:ext cx="8"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5" name="Line 123"/>
            <p:cNvSpPr>
              <a:spLocks noChangeShapeType="1"/>
            </p:cNvSpPr>
            <p:nvPr/>
          </p:nvSpPr>
          <p:spPr bwMode="auto">
            <a:xfrm flipV="1">
              <a:off x="2075" y="1754"/>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6" name="Line 124"/>
            <p:cNvSpPr>
              <a:spLocks noChangeShapeType="1"/>
            </p:cNvSpPr>
            <p:nvPr/>
          </p:nvSpPr>
          <p:spPr bwMode="auto">
            <a:xfrm flipV="1">
              <a:off x="2093" y="1733"/>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7" name="Line 125"/>
            <p:cNvSpPr>
              <a:spLocks noChangeShapeType="1"/>
            </p:cNvSpPr>
            <p:nvPr/>
          </p:nvSpPr>
          <p:spPr bwMode="auto">
            <a:xfrm flipV="1">
              <a:off x="2115" y="1711"/>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8" name="Line 126"/>
            <p:cNvSpPr>
              <a:spLocks noChangeShapeType="1"/>
            </p:cNvSpPr>
            <p:nvPr/>
          </p:nvSpPr>
          <p:spPr bwMode="auto">
            <a:xfrm flipV="1">
              <a:off x="2079" y="1804"/>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19" name="Line 127"/>
            <p:cNvSpPr>
              <a:spLocks noChangeShapeType="1"/>
            </p:cNvSpPr>
            <p:nvPr/>
          </p:nvSpPr>
          <p:spPr bwMode="auto">
            <a:xfrm flipV="1">
              <a:off x="2101" y="1783"/>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0" name="Line 128"/>
            <p:cNvSpPr>
              <a:spLocks noChangeShapeType="1"/>
            </p:cNvSpPr>
            <p:nvPr/>
          </p:nvSpPr>
          <p:spPr bwMode="auto">
            <a:xfrm flipV="1">
              <a:off x="2122" y="1762"/>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1" name="Line 129"/>
            <p:cNvSpPr>
              <a:spLocks noChangeShapeType="1"/>
            </p:cNvSpPr>
            <p:nvPr/>
          </p:nvSpPr>
          <p:spPr bwMode="auto">
            <a:xfrm flipV="1">
              <a:off x="2075" y="1876"/>
              <a:ext cx="4"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2" name="Line 130"/>
            <p:cNvSpPr>
              <a:spLocks noChangeShapeType="1"/>
            </p:cNvSpPr>
            <p:nvPr/>
          </p:nvSpPr>
          <p:spPr bwMode="auto">
            <a:xfrm flipV="1">
              <a:off x="2086" y="1855"/>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3" name="Line 131"/>
            <p:cNvSpPr>
              <a:spLocks noChangeShapeType="1"/>
            </p:cNvSpPr>
            <p:nvPr/>
          </p:nvSpPr>
          <p:spPr bwMode="auto">
            <a:xfrm flipV="1">
              <a:off x="2108" y="1833"/>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4" name="Line 132"/>
            <p:cNvSpPr>
              <a:spLocks noChangeShapeType="1"/>
            </p:cNvSpPr>
            <p:nvPr/>
          </p:nvSpPr>
          <p:spPr bwMode="auto">
            <a:xfrm flipV="1">
              <a:off x="2129" y="1819"/>
              <a:ext cx="7"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5" name="Line 133"/>
            <p:cNvSpPr>
              <a:spLocks noChangeShapeType="1"/>
            </p:cNvSpPr>
            <p:nvPr/>
          </p:nvSpPr>
          <p:spPr bwMode="auto">
            <a:xfrm flipV="1">
              <a:off x="2075" y="1926"/>
              <a:ext cx="11"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6" name="Line 134"/>
            <p:cNvSpPr>
              <a:spLocks noChangeShapeType="1"/>
            </p:cNvSpPr>
            <p:nvPr/>
          </p:nvSpPr>
          <p:spPr bwMode="auto">
            <a:xfrm flipV="1">
              <a:off x="2093" y="1905"/>
              <a:ext cx="15"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7" name="Line 135"/>
            <p:cNvSpPr>
              <a:spLocks noChangeShapeType="1"/>
            </p:cNvSpPr>
            <p:nvPr/>
          </p:nvSpPr>
          <p:spPr bwMode="auto">
            <a:xfrm flipV="1">
              <a:off x="2115" y="1883"/>
              <a:ext cx="14"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8" name="Line 136"/>
            <p:cNvSpPr>
              <a:spLocks noChangeShapeType="1"/>
            </p:cNvSpPr>
            <p:nvPr/>
          </p:nvSpPr>
          <p:spPr bwMode="auto">
            <a:xfrm flipV="1">
              <a:off x="2101" y="1955"/>
              <a:ext cx="14"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29" name="Line 137"/>
            <p:cNvSpPr>
              <a:spLocks noChangeShapeType="1"/>
            </p:cNvSpPr>
            <p:nvPr/>
          </p:nvSpPr>
          <p:spPr bwMode="auto">
            <a:xfrm flipV="1">
              <a:off x="1771"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0" name="Line 138"/>
            <p:cNvSpPr>
              <a:spLocks noChangeShapeType="1"/>
            </p:cNvSpPr>
            <p:nvPr/>
          </p:nvSpPr>
          <p:spPr bwMode="auto">
            <a:xfrm flipV="1">
              <a:off x="1750"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1" name="Line 139"/>
            <p:cNvSpPr>
              <a:spLocks noChangeShapeType="1"/>
            </p:cNvSpPr>
            <p:nvPr/>
          </p:nvSpPr>
          <p:spPr bwMode="auto">
            <a:xfrm flipV="1">
              <a:off x="1728"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2" name="Line 140"/>
            <p:cNvSpPr>
              <a:spLocks noChangeShapeType="1"/>
            </p:cNvSpPr>
            <p:nvPr/>
          </p:nvSpPr>
          <p:spPr bwMode="auto">
            <a:xfrm flipV="1">
              <a:off x="1706" y="2218"/>
              <a:ext cx="82"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3" name="Line 141"/>
            <p:cNvSpPr>
              <a:spLocks noChangeShapeType="1"/>
            </p:cNvSpPr>
            <p:nvPr/>
          </p:nvSpPr>
          <p:spPr bwMode="auto">
            <a:xfrm flipV="1">
              <a:off x="1685"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4" name="Line 142"/>
            <p:cNvSpPr>
              <a:spLocks noChangeShapeType="1"/>
            </p:cNvSpPr>
            <p:nvPr/>
          </p:nvSpPr>
          <p:spPr bwMode="auto">
            <a:xfrm flipV="1">
              <a:off x="1663" y="2218"/>
              <a:ext cx="82"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5" name="Line 143"/>
            <p:cNvSpPr>
              <a:spLocks noChangeShapeType="1"/>
            </p:cNvSpPr>
            <p:nvPr/>
          </p:nvSpPr>
          <p:spPr bwMode="auto">
            <a:xfrm flipV="1">
              <a:off x="1642"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6" name="Line 144"/>
            <p:cNvSpPr>
              <a:spLocks noChangeShapeType="1"/>
            </p:cNvSpPr>
            <p:nvPr/>
          </p:nvSpPr>
          <p:spPr bwMode="auto">
            <a:xfrm flipV="1">
              <a:off x="1623" y="2218"/>
              <a:ext cx="79" cy="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7" name="Line 145"/>
            <p:cNvSpPr>
              <a:spLocks noChangeShapeType="1"/>
            </p:cNvSpPr>
            <p:nvPr/>
          </p:nvSpPr>
          <p:spPr bwMode="auto">
            <a:xfrm flipV="1">
              <a:off x="1607" y="2218"/>
              <a:ext cx="73"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8" name="Line 146"/>
            <p:cNvSpPr>
              <a:spLocks noChangeShapeType="1"/>
            </p:cNvSpPr>
            <p:nvPr/>
          </p:nvSpPr>
          <p:spPr bwMode="auto">
            <a:xfrm flipV="1">
              <a:off x="1592" y="2218"/>
              <a:ext cx="67" cy="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39" name="Line 147"/>
            <p:cNvSpPr>
              <a:spLocks noChangeShapeType="1"/>
            </p:cNvSpPr>
            <p:nvPr/>
          </p:nvSpPr>
          <p:spPr bwMode="auto">
            <a:xfrm flipV="1">
              <a:off x="1579" y="2217"/>
              <a:ext cx="60"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0" name="Line 148"/>
            <p:cNvSpPr>
              <a:spLocks noChangeShapeType="1"/>
            </p:cNvSpPr>
            <p:nvPr/>
          </p:nvSpPr>
          <p:spPr bwMode="auto">
            <a:xfrm flipV="1">
              <a:off x="1567" y="2209"/>
              <a:ext cx="57" cy="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1" name="Line 149"/>
            <p:cNvSpPr>
              <a:spLocks noChangeShapeType="1"/>
            </p:cNvSpPr>
            <p:nvPr/>
          </p:nvSpPr>
          <p:spPr bwMode="auto">
            <a:xfrm flipV="1">
              <a:off x="1556" y="2198"/>
              <a:ext cx="58" cy="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2" name="Line 150"/>
            <p:cNvSpPr>
              <a:spLocks noChangeShapeType="1"/>
            </p:cNvSpPr>
            <p:nvPr/>
          </p:nvSpPr>
          <p:spPr bwMode="auto">
            <a:xfrm flipV="1">
              <a:off x="1547" y="2182"/>
              <a:ext cx="62" cy="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3" name="Line 151"/>
            <p:cNvSpPr>
              <a:spLocks noChangeShapeType="1"/>
            </p:cNvSpPr>
            <p:nvPr/>
          </p:nvSpPr>
          <p:spPr bwMode="auto">
            <a:xfrm flipV="1">
              <a:off x="1540" y="2160"/>
              <a:ext cx="69" cy="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4" name="Line 152"/>
            <p:cNvSpPr>
              <a:spLocks noChangeShapeType="1"/>
            </p:cNvSpPr>
            <p:nvPr/>
          </p:nvSpPr>
          <p:spPr bwMode="auto">
            <a:xfrm flipV="1">
              <a:off x="1533" y="2139"/>
              <a:ext cx="76" cy="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5" name="Line 153"/>
            <p:cNvSpPr>
              <a:spLocks noChangeShapeType="1"/>
            </p:cNvSpPr>
            <p:nvPr/>
          </p:nvSpPr>
          <p:spPr bwMode="auto">
            <a:xfrm flipV="1">
              <a:off x="1529" y="2117"/>
              <a:ext cx="8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6" name="Line 154"/>
            <p:cNvSpPr>
              <a:spLocks noChangeShapeType="1"/>
            </p:cNvSpPr>
            <p:nvPr/>
          </p:nvSpPr>
          <p:spPr bwMode="auto">
            <a:xfrm flipV="1">
              <a:off x="1528" y="2096"/>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7" name="Line 155"/>
            <p:cNvSpPr>
              <a:spLocks noChangeShapeType="1"/>
            </p:cNvSpPr>
            <p:nvPr/>
          </p:nvSpPr>
          <p:spPr bwMode="auto">
            <a:xfrm flipV="1">
              <a:off x="1528" y="2074"/>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8" name="Line 156"/>
            <p:cNvSpPr>
              <a:spLocks noChangeShapeType="1"/>
            </p:cNvSpPr>
            <p:nvPr/>
          </p:nvSpPr>
          <p:spPr bwMode="auto">
            <a:xfrm flipV="1">
              <a:off x="1528" y="2053"/>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49" name="Line 157"/>
            <p:cNvSpPr>
              <a:spLocks noChangeShapeType="1"/>
            </p:cNvSpPr>
            <p:nvPr/>
          </p:nvSpPr>
          <p:spPr bwMode="auto">
            <a:xfrm flipV="1">
              <a:off x="1528" y="2036"/>
              <a:ext cx="76" cy="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0" name="Line 158"/>
            <p:cNvSpPr>
              <a:spLocks noChangeShapeType="1"/>
            </p:cNvSpPr>
            <p:nvPr/>
          </p:nvSpPr>
          <p:spPr bwMode="auto">
            <a:xfrm flipV="1">
              <a:off x="1528" y="2030"/>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1" name="Line 159"/>
            <p:cNvSpPr>
              <a:spLocks noChangeShapeType="1"/>
            </p:cNvSpPr>
            <p:nvPr/>
          </p:nvSpPr>
          <p:spPr bwMode="auto">
            <a:xfrm flipV="1">
              <a:off x="1528" y="2008"/>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2" name="Line 160"/>
            <p:cNvSpPr>
              <a:spLocks noChangeShapeType="1"/>
            </p:cNvSpPr>
            <p:nvPr/>
          </p:nvSpPr>
          <p:spPr bwMode="auto">
            <a:xfrm flipV="1">
              <a:off x="1528" y="1987"/>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3" name="Line 161"/>
            <p:cNvSpPr>
              <a:spLocks noChangeShapeType="1"/>
            </p:cNvSpPr>
            <p:nvPr/>
          </p:nvSpPr>
          <p:spPr bwMode="auto">
            <a:xfrm flipV="1">
              <a:off x="1528" y="1965"/>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4" name="Line 162"/>
            <p:cNvSpPr>
              <a:spLocks noChangeShapeType="1"/>
            </p:cNvSpPr>
            <p:nvPr/>
          </p:nvSpPr>
          <p:spPr bwMode="auto">
            <a:xfrm flipV="1">
              <a:off x="1528" y="1955"/>
              <a:ext cx="49"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5" name="Line 163"/>
            <p:cNvSpPr>
              <a:spLocks noChangeShapeType="1"/>
            </p:cNvSpPr>
            <p:nvPr/>
          </p:nvSpPr>
          <p:spPr bwMode="auto">
            <a:xfrm flipV="1">
              <a:off x="1528" y="1955"/>
              <a:ext cx="28"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6" name="Line 164"/>
            <p:cNvSpPr>
              <a:spLocks noChangeShapeType="1"/>
            </p:cNvSpPr>
            <p:nvPr/>
          </p:nvSpPr>
          <p:spPr bwMode="auto">
            <a:xfrm flipV="1">
              <a:off x="1528" y="1955"/>
              <a:ext cx="6"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7" name="Line 165"/>
            <p:cNvSpPr>
              <a:spLocks noChangeShapeType="1"/>
            </p:cNvSpPr>
            <p:nvPr/>
          </p:nvSpPr>
          <p:spPr bwMode="auto">
            <a:xfrm flipV="1">
              <a:off x="1793"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8" name="Line 166"/>
            <p:cNvSpPr>
              <a:spLocks noChangeShapeType="1"/>
            </p:cNvSpPr>
            <p:nvPr/>
          </p:nvSpPr>
          <p:spPr bwMode="auto">
            <a:xfrm flipV="1">
              <a:off x="1814"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59" name="Line 167"/>
            <p:cNvSpPr>
              <a:spLocks noChangeShapeType="1"/>
            </p:cNvSpPr>
            <p:nvPr/>
          </p:nvSpPr>
          <p:spPr bwMode="auto">
            <a:xfrm flipV="1">
              <a:off x="1836"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60" name="Line 168"/>
            <p:cNvSpPr>
              <a:spLocks noChangeShapeType="1"/>
            </p:cNvSpPr>
            <p:nvPr/>
          </p:nvSpPr>
          <p:spPr bwMode="auto">
            <a:xfrm flipV="1">
              <a:off x="1857"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61" name="Freeform 169"/>
            <p:cNvSpPr>
              <a:spLocks/>
            </p:cNvSpPr>
            <p:nvPr/>
          </p:nvSpPr>
          <p:spPr bwMode="auto">
            <a:xfrm>
              <a:off x="1879" y="2218"/>
              <a:ext cx="81" cy="81"/>
            </a:xfrm>
            <a:custGeom>
              <a:avLst/>
              <a:gdLst>
                <a:gd name="T0" fmla="*/ 0 w 973"/>
                <a:gd name="T1" fmla="*/ 974 h 974"/>
                <a:gd name="T2" fmla="*/ 900 w 973"/>
                <a:gd name="T3" fmla="*/ 73 h 974"/>
                <a:gd name="T4" fmla="*/ 973 w 973"/>
                <a:gd name="T5" fmla="*/ 0 h 974"/>
              </a:gdLst>
              <a:ahLst/>
              <a:cxnLst>
                <a:cxn ang="0">
                  <a:pos x="T0" y="T1"/>
                </a:cxn>
                <a:cxn ang="0">
                  <a:pos x="T2" y="T3"/>
                </a:cxn>
                <a:cxn ang="0">
                  <a:pos x="T4" y="T5"/>
                </a:cxn>
              </a:cxnLst>
              <a:rect l="0" t="0" r="r" b="b"/>
              <a:pathLst>
                <a:path w="973" h="974">
                  <a:moveTo>
                    <a:pt x="0" y="974"/>
                  </a:moveTo>
                  <a:lnTo>
                    <a:pt x="900" y="73"/>
                  </a:lnTo>
                  <a:lnTo>
                    <a:pt x="97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362" name="Freeform 170"/>
            <p:cNvSpPr>
              <a:spLocks/>
            </p:cNvSpPr>
            <p:nvPr/>
          </p:nvSpPr>
          <p:spPr bwMode="auto">
            <a:xfrm>
              <a:off x="1900" y="2218"/>
              <a:ext cx="81" cy="81"/>
            </a:xfrm>
            <a:custGeom>
              <a:avLst/>
              <a:gdLst>
                <a:gd name="T0" fmla="*/ 0 w 973"/>
                <a:gd name="T1" fmla="*/ 974 h 974"/>
                <a:gd name="T2" fmla="*/ 642 w 973"/>
                <a:gd name="T3" fmla="*/ 331 h 974"/>
                <a:gd name="T4" fmla="*/ 973 w 973"/>
                <a:gd name="T5" fmla="*/ 0 h 974"/>
              </a:gdLst>
              <a:ahLst/>
              <a:cxnLst>
                <a:cxn ang="0">
                  <a:pos x="T0" y="T1"/>
                </a:cxn>
                <a:cxn ang="0">
                  <a:pos x="T2" y="T3"/>
                </a:cxn>
                <a:cxn ang="0">
                  <a:pos x="T4" y="T5"/>
                </a:cxn>
              </a:cxnLst>
              <a:rect l="0" t="0" r="r" b="b"/>
              <a:pathLst>
                <a:path w="973" h="974">
                  <a:moveTo>
                    <a:pt x="0" y="974"/>
                  </a:moveTo>
                  <a:lnTo>
                    <a:pt x="642" y="331"/>
                  </a:lnTo>
                  <a:lnTo>
                    <a:pt x="97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363" name="Freeform 171"/>
            <p:cNvSpPr>
              <a:spLocks/>
            </p:cNvSpPr>
            <p:nvPr/>
          </p:nvSpPr>
          <p:spPr bwMode="auto">
            <a:xfrm>
              <a:off x="1922" y="2218"/>
              <a:ext cx="81" cy="81"/>
            </a:xfrm>
            <a:custGeom>
              <a:avLst/>
              <a:gdLst>
                <a:gd name="T0" fmla="*/ 0 w 972"/>
                <a:gd name="T1" fmla="*/ 974 h 974"/>
                <a:gd name="T2" fmla="*/ 384 w 972"/>
                <a:gd name="T3" fmla="*/ 590 h 974"/>
                <a:gd name="T4" fmla="*/ 972 w 972"/>
                <a:gd name="T5" fmla="*/ 0 h 974"/>
              </a:gdLst>
              <a:ahLst/>
              <a:cxnLst>
                <a:cxn ang="0">
                  <a:pos x="T0" y="T1"/>
                </a:cxn>
                <a:cxn ang="0">
                  <a:pos x="T2" y="T3"/>
                </a:cxn>
                <a:cxn ang="0">
                  <a:pos x="T4" y="T5"/>
                </a:cxn>
              </a:cxnLst>
              <a:rect l="0" t="0" r="r" b="b"/>
              <a:pathLst>
                <a:path w="972" h="974">
                  <a:moveTo>
                    <a:pt x="0" y="974"/>
                  </a:moveTo>
                  <a:lnTo>
                    <a:pt x="384" y="590"/>
                  </a:lnTo>
                  <a:lnTo>
                    <a:pt x="97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364" name="Freeform 172"/>
            <p:cNvSpPr>
              <a:spLocks/>
            </p:cNvSpPr>
            <p:nvPr/>
          </p:nvSpPr>
          <p:spPr bwMode="auto">
            <a:xfrm>
              <a:off x="1943" y="2218"/>
              <a:ext cx="81" cy="81"/>
            </a:xfrm>
            <a:custGeom>
              <a:avLst/>
              <a:gdLst>
                <a:gd name="T0" fmla="*/ 0 w 973"/>
                <a:gd name="T1" fmla="*/ 974 h 974"/>
                <a:gd name="T2" fmla="*/ 127 w 973"/>
                <a:gd name="T3" fmla="*/ 848 h 974"/>
                <a:gd name="T4" fmla="*/ 973 w 973"/>
                <a:gd name="T5" fmla="*/ 0 h 974"/>
              </a:gdLst>
              <a:ahLst/>
              <a:cxnLst>
                <a:cxn ang="0">
                  <a:pos x="T0" y="T1"/>
                </a:cxn>
                <a:cxn ang="0">
                  <a:pos x="T2" y="T3"/>
                </a:cxn>
                <a:cxn ang="0">
                  <a:pos x="T4" y="T5"/>
                </a:cxn>
              </a:cxnLst>
              <a:rect l="0" t="0" r="r" b="b"/>
              <a:pathLst>
                <a:path w="973" h="974">
                  <a:moveTo>
                    <a:pt x="0" y="974"/>
                  </a:moveTo>
                  <a:lnTo>
                    <a:pt x="127" y="848"/>
                  </a:lnTo>
                  <a:lnTo>
                    <a:pt x="97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365" name="Line 173"/>
            <p:cNvSpPr>
              <a:spLocks noChangeShapeType="1"/>
            </p:cNvSpPr>
            <p:nvPr/>
          </p:nvSpPr>
          <p:spPr bwMode="auto">
            <a:xfrm flipV="1">
              <a:off x="1965"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66" name="Line 174"/>
            <p:cNvSpPr>
              <a:spLocks noChangeShapeType="1"/>
            </p:cNvSpPr>
            <p:nvPr/>
          </p:nvSpPr>
          <p:spPr bwMode="auto">
            <a:xfrm flipV="1">
              <a:off x="1986"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67" name="Line 175"/>
            <p:cNvSpPr>
              <a:spLocks noChangeShapeType="1"/>
            </p:cNvSpPr>
            <p:nvPr/>
          </p:nvSpPr>
          <p:spPr bwMode="auto">
            <a:xfrm flipV="1">
              <a:off x="2318" y="1955"/>
              <a:ext cx="12"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68" name="Line 176"/>
            <p:cNvSpPr>
              <a:spLocks noChangeShapeType="1"/>
            </p:cNvSpPr>
            <p:nvPr/>
          </p:nvSpPr>
          <p:spPr bwMode="auto">
            <a:xfrm flipV="1">
              <a:off x="2008"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69" name="Line 177"/>
            <p:cNvSpPr>
              <a:spLocks noChangeShapeType="1"/>
            </p:cNvSpPr>
            <p:nvPr/>
          </p:nvSpPr>
          <p:spPr bwMode="auto">
            <a:xfrm flipV="1">
              <a:off x="2318" y="1955"/>
              <a:ext cx="33"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0" name="Line 178"/>
            <p:cNvSpPr>
              <a:spLocks noChangeShapeType="1"/>
            </p:cNvSpPr>
            <p:nvPr/>
          </p:nvSpPr>
          <p:spPr bwMode="auto">
            <a:xfrm flipV="1">
              <a:off x="2029"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1" name="Line 179"/>
            <p:cNvSpPr>
              <a:spLocks noChangeShapeType="1"/>
            </p:cNvSpPr>
            <p:nvPr/>
          </p:nvSpPr>
          <p:spPr bwMode="auto">
            <a:xfrm flipV="1">
              <a:off x="2318" y="1955"/>
              <a:ext cx="55"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2" name="Line 180"/>
            <p:cNvSpPr>
              <a:spLocks noChangeShapeType="1"/>
            </p:cNvSpPr>
            <p:nvPr/>
          </p:nvSpPr>
          <p:spPr bwMode="auto">
            <a:xfrm flipV="1">
              <a:off x="2051"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3" name="Line 181"/>
            <p:cNvSpPr>
              <a:spLocks noChangeShapeType="1"/>
            </p:cNvSpPr>
            <p:nvPr/>
          </p:nvSpPr>
          <p:spPr bwMode="auto">
            <a:xfrm flipV="1">
              <a:off x="2318" y="1970"/>
              <a:ext cx="61" cy="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4" name="Line 182"/>
            <p:cNvSpPr>
              <a:spLocks noChangeShapeType="1"/>
            </p:cNvSpPr>
            <p:nvPr/>
          </p:nvSpPr>
          <p:spPr bwMode="auto">
            <a:xfrm flipV="1">
              <a:off x="2298" y="2036"/>
              <a:ext cx="16" cy="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5" name="Line 183"/>
            <p:cNvSpPr>
              <a:spLocks noChangeShapeType="1"/>
            </p:cNvSpPr>
            <p:nvPr/>
          </p:nvSpPr>
          <p:spPr bwMode="auto">
            <a:xfrm flipV="1">
              <a:off x="2072"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6" name="Line 184"/>
            <p:cNvSpPr>
              <a:spLocks noChangeShapeType="1"/>
            </p:cNvSpPr>
            <p:nvPr/>
          </p:nvSpPr>
          <p:spPr bwMode="auto">
            <a:xfrm flipV="1">
              <a:off x="2298" y="1992"/>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7" name="Line 185"/>
            <p:cNvSpPr>
              <a:spLocks noChangeShapeType="1"/>
            </p:cNvSpPr>
            <p:nvPr/>
          </p:nvSpPr>
          <p:spPr bwMode="auto">
            <a:xfrm flipV="1">
              <a:off x="2094"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8" name="Line 186"/>
            <p:cNvSpPr>
              <a:spLocks noChangeShapeType="1"/>
            </p:cNvSpPr>
            <p:nvPr/>
          </p:nvSpPr>
          <p:spPr bwMode="auto">
            <a:xfrm flipV="1">
              <a:off x="2298" y="2013"/>
              <a:ext cx="81" cy="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79" name="Line 187"/>
            <p:cNvSpPr>
              <a:spLocks noChangeShapeType="1"/>
            </p:cNvSpPr>
            <p:nvPr/>
          </p:nvSpPr>
          <p:spPr bwMode="auto">
            <a:xfrm flipV="1">
              <a:off x="2115"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0" name="Line 188"/>
            <p:cNvSpPr>
              <a:spLocks noChangeShapeType="1"/>
            </p:cNvSpPr>
            <p:nvPr/>
          </p:nvSpPr>
          <p:spPr bwMode="auto">
            <a:xfrm flipV="1">
              <a:off x="2298" y="2035"/>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1" name="Line 189"/>
            <p:cNvSpPr>
              <a:spLocks noChangeShapeType="1"/>
            </p:cNvSpPr>
            <p:nvPr/>
          </p:nvSpPr>
          <p:spPr bwMode="auto">
            <a:xfrm flipV="1">
              <a:off x="2137"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2" name="Line 190"/>
            <p:cNvSpPr>
              <a:spLocks noChangeShapeType="1"/>
            </p:cNvSpPr>
            <p:nvPr/>
          </p:nvSpPr>
          <p:spPr bwMode="auto">
            <a:xfrm flipV="1">
              <a:off x="2298" y="2056"/>
              <a:ext cx="81" cy="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3" name="Line 191"/>
            <p:cNvSpPr>
              <a:spLocks noChangeShapeType="1"/>
            </p:cNvSpPr>
            <p:nvPr/>
          </p:nvSpPr>
          <p:spPr bwMode="auto">
            <a:xfrm flipV="1">
              <a:off x="2158"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4" name="Line 192"/>
            <p:cNvSpPr>
              <a:spLocks noChangeShapeType="1"/>
            </p:cNvSpPr>
            <p:nvPr/>
          </p:nvSpPr>
          <p:spPr bwMode="auto">
            <a:xfrm flipV="1">
              <a:off x="2298" y="207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5" name="Line 193"/>
            <p:cNvSpPr>
              <a:spLocks noChangeShapeType="1"/>
            </p:cNvSpPr>
            <p:nvPr/>
          </p:nvSpPr>
          <p:spPr bwMode="auto">
            <a:xfrm flipV="1">
              <a:off x="2180" y="2218"/>
              <a:ext cx="8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6" name="Line 194"/>
            <p:cNvSpPr>
              <a:spLocks noChangeShapeType="1"/>
            </p:cNvSpPr>
            <p:nvPr/>
          </p:nvSpPr>
          <p:spPr bwMode="auto">
            <a:xfrm flipV="1">
              <a:off x="2298" y="2099"/>
              <a:ext cx="81" cy="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7" name="Line 195"/>
            <p:cNvSpPr>
              <a:spLocks noChangeShapeType="1"/>
            </p:cNvSpPr>
            <p:nvPr/>
          </p:nvSpPr>
          <p:spPr bwMode="auto">
            <a:xfrm flipV="1">
              <a:off x="2201" y="2121"/>
              <a:ext cx="178" cy="1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8" name="Line 196"/>
            <p:cNvSpPr>
              <a:spLocks noChangeShapeType="1"/>
            </p:cNvSpPr>
            <p:nvPr/>
          </p:nvSpPr>
          <p:spPr bwMode="auto">
            <a:xfrm flipV="1">
              <a:off x="2223" y="2142"/>
              <a:ext cx="156" cy="1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89" name="Line 197"/>
            <p:cNvSpPr>
              <a:spLocks noChangeShapeType="1"/>
            </p:cNvSpPr>
            <p:nvPr/>
          </p:nvSpPr>
          <p:spPr bwMode="auto">
            <a:xfrm flipV="1">
              <a:off x="2244" y="2164"/>
              <a:ext cx="135" cy="1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0" name="Line 198"/>
            <p:cNvSpPr>
              <a:spLocks noChangeShapeType="1"/>
            </p:cNvSpPr>
            <p:nvPr/>
          </p:nvSpPr>
          <p:spPr bwMode="auto">
            <a:xfrm flipV="1">
              <a:off x="2266" y="2186"/>
              <a:ext cx="113" cy="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1" name="Line 199"/>
            <p:cNvSpPr>
              <a:spLocks noChangeShapeType="1"/>
            </p:cNvSpPr>
            <p:nvPr/>
          </p:nvSpPr>
          <p:spPr bwMode="auto">
            <a:xfrm flipV="1">
              <a:off x="2292" y="2212"/>
              <a:ext cx="82" cy="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2" name="Line 200"/>
            <p:cNvSpPr>
              <a:spLocks noChangeShapeType="1"/>
            </p:cNvSpPr>
            <p:nvPr/>
          </p:nvSpPr>
          <p:spPr bwMode="auto">
            <a:xfrm flipH="1">
              <a:off x="1649" y="2299"/>
              <a:ext cx="30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3" name="Line 201"/>
            <p:cNvSpPr>
              <a:spLocks noChangeShapeType="1"/>
            </p:cNvSpPr>
            <p:nvPr/>
          </p:nvSpPr>
          <p:spPr bwMode="auto">
            <a:xfrm flipH="1">
              <a:off x="1649" y="2218"/>
              <a:ext cx="30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4" name="Line 202"/>
            <p:cNvSpPr>
              <a:spLocks noChangeShapeType="1"/>
            </p:cNvSpPr>
            <p:nvPr/>
          </p:nvSpPr>
          <p:spPr bwMode="auto">
            <a:xfrm flipH="1" flipV="1">
              <a:off x="1840" y="1975"/>
              <a:ext cx="12" cy="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5" name="Line 203"/>
            <p:cNvSpPr>
              <a:spLocks noChangeShapeType="1"/>
            </p:cNvSpPr>
            <p:nvPr/>
          </p:nvSpPr>
          <p:spPr bwMode="auto">
            <a:xfrm flipH="1" flipV="1">
              <a:off x="1811" y="1975"/>
              <a:ext cx="41"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6" name="Line 204"/>
            <p:cNvSpPr>
              <a:spLocks noChangeShapeType="1"/>
            </p:cNvSpPr>
            <p:nvPr/>
          </p:nvSpPr>
          <p:spPr bwMode="auto">
            <a:xfrm flipH="1" flipV="1">
              <a:off x="1791" y="1992"/>
              <a:ext cx="61"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7" name="Line 205"/>
            <p:cNvSpPr>
              <a:spLocks noChangeShapeType="1"/>
            </p:cNvSpPr>
            <p:nvPr/>
          </p:nvSpPr>
          <p:spPr bwMode="auto">
            <a:xfrm flipH="1" flipV="1">
              <a:off x="1812" y="2078"/>
              <a:ext cx="40" cy="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8" name="Line 206"/>
            <p:cNvSpPr>
              <a:spLocks noChangeShapeType="1"/>
            </p:cNvSpPr>
            <p:nvPr/>
          </p:nvSpPr>
          <p:spPr bwMode="auto">
            <a:xfrm flipH="1" flipV="1">
              <a:off x="1791" y="2043"/>
              <a:ext cx="9"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99" name="Line 207"/>
            <p:cNvSpPr>
              <a:spLocks noChangeShapeType="1"/>
            </p:cNvSpPr>
            <p:nvPr/>
          </p:nvSpPr>
          <p:spPr bwMode="auto">
            <a:xfrm flipH="1" flipV="1">
              <a:off x="1812" y="2129"/>
              <a:ext cx="28" cy="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0" name="Line 208"/>
            <p:cNvSpPr>
              <a:spLocks noChangeShapeType="1"/>
            </p:cNvSpPr>
            <p:nvPr/>
          </p:nvSpPr>
          <p:spPr bwMode="auto">
            <a:xfrm flipH="1" flipV="1">
              <a:off x="2055" y="2145"/>
              <a:ext cx="19" cy="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1" name="Line 209"/>
            <p:cNvSpPr>
              <a:spLocks noChangeShapeType="1"/>
            </p:cNvSpPr>
            <p:nvPr/>
          </p:nvSpPr>
          <p:spPr bwMode="auto">
            <a:xfrm flipH="1" flipV="1">
              <a:off x="2055" y="2094"/>
              <a:ext cx="41" cy="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2" name="Line 210"/>
            <p:cNvSpPr>
              <a:spLocks noChangeShapeType="1"/>
            </p:cNvSpPr>
            <p:nvPr/>
          </p:nvSpPr>
          <p:spPr bwMode="auto">
            <a:xfrm flipH="1" flipV="1">
              <a:off x="2055" y="2043"/>
              <a:ext cx="41" cy="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3" name="Line 211"/>
            <p:cNvSpPr>
              <a:spLocks noChangeShapeType="1"/>
            </p:cNvSpPr>
            <p:nvPr/>
          </p:nvSpPr>
          <p:spPr bwMode="auto">
            <a:xfrm flipH="1" flipV="1">
              <a:off x="2055" y="1992"/>
              <a:ext cx="43" cy="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4" name="Line 212"/>
            <p:cNvSpPr>
              <a:spLocks noChangeShapeType="1"/>
            </p:cNvSpPr>
            <p:nvPr/>
          </p:nvSpPr>
          <p:spPr bwMode="auto">
            <a:xfrm flipH="1" flipV="1">
              <a:off x="2074" y="1975"/>
              <a:ext cx="42"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5" name="Line 213"/>
            <p:cNvSpPr>
              <a:spLocks noChangeShapeType="1"/>
            </p:cNvSpPr>
            <p:nvPr/>
          </p:nvSpPr>
          <p:spPr bwMode="auto">
            <a:xfrm flipH="1" flipV="1">
              <a:off x="2103" y="1975"/>
              <a:ext cx="13" cy="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6" name="Line 214"/>
            <p:cNvSpPr>
              <a:spLocks noChangeShapeType="1"/>
            </p:cNvSpPr>
            <p:nvPr/>
          </p:nvSpPr>
          <p:spPr bwMode="auto">
            <a:xfrm flipH="1" flipV="1">
              <a:off x="1830" y="1975"/>
              <a:ext cx="22" cy="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7" name="Line 215"/>
            <p:cNvSpPr>
              <a:spLocks noChangeShapeType="1"/>
            </p:cNvSpPr>
            <p:nvPr/>
          </p:nvSpPr>
          <p:spPr bwMode="auto">
            <a:xfrm flipH="1" flipV="1">
              <a:off x="1800" y="1975"/>
              <a:ext cx="52" cy="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8" name="Line 216"/>
            <p:cNvSpPr>
              <a:spLocks noChangeShapeType="1"/>
            </p:cNvSpPr>
            <p:nvPr/>
          </p:nvSpPr>
          <p:spPr bwMode="auto">
            <a:xfrm flipH="1" flipV="1">
              <a:off x="1791" y="2010"/>
              <a:ext cx="61"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09" name="Line 217"/>
            <p:cNvSpPr>
              <a:spLocks noChangeShapeType="1"/>
            </p:cNvSpPr>
            <p:nvPr/>
          </p:nvSpPr>
          <p:spPr bwMode="auto">
            <a:xfrm flipH="1" flipV="1">
              <a:off x="1812" y="2096"/>
              <a:ext cx="40" cy="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0" name="Line 218"/>
            <p:cNvSpPr>
              <a:spLocks noChangeShapeType="1"/>
            </p:cNvSpPr>
            <p:nvPr/>
          </p:nvSpPr>
          <p:spPr bwMode="auto">
            <a:xfrm flipH="1" flipV="1">
              <a:off x="1812" y="2147"/>
              <a:ext cx="18" cy="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1" name="Line 219"/>
            <p:cNvSpPr>
              <a:spLocks noChangeShapeType="1"/>
            </p:cNvSpPr>
            <p:nvPr/>
          </p:nvSpPr>
          <p:spPr bwMode="auto">
            <a:xfrm flipH="1" flipV="1">
              <a:off x="2055" y="2163"/>
              <a:ext cx="9" cy="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2" name="Line 220"/>
            <p:cNvSpPr>
              <a:spLocks noChangeShapeType="1"/>
            </p:cNvSpPr>
            <p:nvPr/>
          </p:nvSpPr>
          <p:spPr bwMode="auto">
            <a:xfrm flipH="1" flipV="1">
              <a:off x="2055" y="2112"/>
              <a:ext cx="38"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3" name="Line 221"/>
            <p:cNvSpPr>
              <a:spLocks noChangeShapeType="1"/>
            </p:cNvSpPr>
            <p:nvPr/>
          </p:nvSpPr>
          <p:spPr bwMode="auto">
            <a:xfrm flipH="1" flipV="1">
              <a:off x="2055" y="2061"/>
              <a:ext cx="41" cy="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4" name="Line 222"/>
            <p:cNvSpPr>
              <a:spLocks noChangeShapeType="1"/>
            </p:cNvSpPr>
            <p:nvPr/>
          </p:nvSpPr>
          <p:spPr bwMode="auto">
            <a:xfrm flipH="1" flipV="1">
              <a:off x="2055" y="2010"/>
              <a:ext cx="41"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5" name="Line 223"/>
            <p:cNvSpPr>
              <a:spLocks noChangeShapeType="1"/>
            </p:cNvSpPr>
            <p:nvPr/>
          </p:nvSpPr>
          <p:spPr bwMode="auto">
            <a:xfrm flipH="1" flipV="1">
              <a:off x="2064" y="1975"/>
              <a:ext cx="47"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6" name="Line 224"/>
            <p:cNvSpPr>
              <a:spLocks noChangeShapeType="1"/>
            </p:cNvSpPr>
            <p:nvPr/>
          </p:nvSpPr>
          <p:spPr bwMode="auto">
            <a:xfrm flipH="1" flipV="1">
              <a:off x="2093" y="1975"/>
              <a:ext cx="23" cy="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7" name="Line 225"/>
            <p:cNvSpPr>
              <a:spLocks noChangeShapeType="1"/>
            </p:cNvSpPr>
            <p:nvPr/>
          </p:nvSpPr>
          <p:spPr bwMode="auto">
            <a:xfrm flipH="1">
              <a:off x="1812" y="2178"/>
              <a:ext cx="4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8" name="Line 226"/>
            <p:cNvSpPr>
              <a:spLocks noChangeShapeType="1"/>
            </p:cNvSpPr>
            <p:nvPr/>
          </p:nvSpPr>
          <p:spPr bwMode="auto">
            <a:xfrm flipH="1">
              <a:off x="1791" y="1975"/>
              <a:ext cx="6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19" name="Freeform 227"/>
            <p:cNvSpPr>
              <a:spLocks/>
            </p:cNvSpPr>
            <p:nvPr/>
          </p:nvSpPr>
          <p:spPr bwMode="auto">
            <a:xfrm>
              <a:off x="1736" y="1134"/>
              <a:ext cx="48" cy="73"/>
            </a:xfrm>
            <a:custGeom>
              <a:avLst/>
              <a:gdLst>
                <a:gd name="T0" fmla="*/ 0 w 584"/>
                <a:gd name="T1" fmla="*/ 877 h 877"/>
                <a:gd name="T2" fmla="*/ 0 w 584"/>
                <a:gd name="T3" fmla="*/ 0 h 877"/>
                <a:gd name="T4" fmla="*/ 292 w 584"/>
                <a:gd name="T5" fmla="*/ 585 h 877"/>
                <a:gd name="T6" fmla="*/ 584 w 584"/>
                <a:gd name="T7" fmla="*/ 0 h 877"/>
                <a:gd name="T8" fmla="*/ 584 w 584"/>
                <a:gd name="T9" fmla="*/ 877 h 877"/>
              </a:gdLst>
              <a:ahLst/>
              <a:cxnLst>
                <a:cxn ang="0">
                  <a:pos x="T0" y="T1"/>
                </a:cxn>
                <a:cxn ang="0">
                  <a:pos x="T2" y="T3"/>
                </a:cxn>
                <a:cxn ang="0">
                  <a:pos x="T4" y="T5"/>
                </a:cxn>
                <a:cxn ang="0">
                  <a:pos x="T6" y="T7"/>
                </a:cxn>
                <a:cxn ang="0">
                  <a:pos x="T8" y="T9"/>
                </a:cxn>
              </a:cxnLst>
              <a:rect l="0" t="0" r="r" b="b"/>
              <a:pathLst>
                <a:path w="584" h="877">
                  <a:moveTo>
                    <a:pt x="0" y="877"/>
                  </a:moveTo>
                  <a:lnTo>
                    <a:pt x="0" y="0"/>
                  </a:lnTo>
                  <a:lnTo>
                    <a:pt x="292" y="585"/>
                  </a:lnTo>
                  <a:lnTo>
                    <a:pt x="584" y="0"/>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20" name="Line 228"/>
            <p:cNvSpPr>
              <a:spLocks noChangeShapeType="1"/>
            </p:cNvSpPr>
            <p:nvPr/>
          </p:nvSpPr>
          <p:spPr bwMode="auto">
            <a:xfrm>
              <a:off x="1809" y="1134"/>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21" name="Line 229"/>
            <p:cNvSpPr>
              <a:spLocks noChangeShapeType="1"/>
            </p:cNvSpPr>
            <p:nvPr/>
          </p:nvSpPr>
          <p:spPr bwMode="auto">
            <a:xfrm>
              <a:off x="1821" y="1134"/>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22" name="Line 230"/>
            <p:cNvSpPr>
              <a:spLocks noChangeShapeType="1"/>
            </p:cNvSpPr>
            <p:nvPr/>
          </p:nvSpPr>
          <p:spPr bwMode="auto">
            <a:xfrm>
              <a:off x="1809" y="1207"/>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23" name="Freeform 231"/>
            <p:cNvSpPr>
              <a:spLocks/>
            </p:cNvSpPr>
            <p:nvPr/>
          </p:nvSpPr>
          <p:spPr bwMode="auto">
            <a:xfrm>
              <a:off x="1857" y="1134"/>
              <a:ext cx="49" cy="73"/>
            </a:xfrm>
            <a:custGeom>
              <a:avLst/>
              <a:gdLst>
                <a:gd name="T0" fmla="*/ 0 w 584"/>
                <a:gd name="T1" fmla="*/ 731 h 877"/>
                <a:gd name="T2" fmla="*/ 146 w 584"/>
                <a:gd name="T3" fmla="*/ 877 h 877"/>
                <a:gd name="T4" fmla="*/ 438 w 584"/>
                <a:gd name="T5" fmla="*/ 877 h 877"/>
                <a:gd name="T6" fmla="*/ 584 w 584"/>
                <a:gd name="T7" fmla="*/ 731 h 877"/>
                <a:gd name="T8" fmla="*/ 0 w 584"/>
                <a:gd name="T9" fmla="*/ 146 h 877"/>
                <a:gd name="T10" fmla="*/ 146 w 584"/>
                <a:gd name="T11" fmla="*/ 0 h 877"/>
                <a:gd name="T12" fmla="*/ 438 w 584"/>
                <a:gd name="T13" fmla="*/ 0 h 877"/>
                <a:gd name="T14" fmla="*/ 584 w 584"/>
                <a:gd name="T15" fmla="*/ 146 h 8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4" h="877">
                  <a:moveTo>
                    <a:pt x="0" y="731"/>
                  </a:moveTo>
                  <a:lnTo>
                    <a:pt x="146" y="877"/>
                  </a:lnTo>
                  <a:lnTo>
                    <a:pt x="438" y="877"/>
                  </a:lnTo>
                  <a:lnTo>
                    <a:pt x="584" y="731"/>
                  </a:lnTo>
                  <a:lnTo>
                    <a:pt x="0" y="146"/>
                  </a:lnTo>
                  <a:lnTo>
                    <a:pt x="146" y="0"/>
                  </a:lnTo>
                  <a:lnTo>
                    <a:pt x="438" y="0"/>
                  </a:lnTo>
                  <a:lnTo>
                    <a:pt x="584"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24" name="Freeform 232"/>
            <p:cNvSpPr>
              <a:spLocks/>
            </p:cNvSpPr>
            <p:nvPr/>
          </p:nvSpPr>
          <p:spPr bwMode="auto">
            <a:xfrm>
              <a:off x="1930" y="1134"/>
              <a:ext cx="49" cy="73"/>
            </a:xfrm>
            <a:custGeom>
              <a:avLst/>
              <a:gdLst>
                <a:gd name="T0" fmla="*/ 0 w 584"/>
                <a:gd name="T1" fmla="*/ 877 h 877"/>
                <a:gd name="T2" fmla="*/ 0 w 584"/>
                <a:gd name="T3" fmla="*/ 0 h 877"/>
                <a:gd name="T4" fmla="*/ 292 w 584"/>
                <a:gd name="T5" fmla="*/ 585 h 877"/>
                <a:gd name="T6" fmla="*/ 584 w 584"/>
                <a:gd name="T7" fmla="*/ 0 h 877"/>
                <a:gd name="T8" fmla="*/ 584 w 584"/>
                <a:gd name="T9" fmla="*/ 877 h 877"/>
              </a:gdLst>
              <a:ahLst/>
              <a:cxnLst>
                <a:cxn ang="0">
                  <a:pos x="T0" y="T1"/>
                </a:cxn>
                <a:cxn ang="0">
                  <a:pos x="T2" y="T3"/>
                </a:cxn>
                <a:cxn ang="0">
                  <a:pos x="T4" y="T5"/>
                </a:cxn>
                <a:cxn ang="0">
                  <a:pos x="T6" y="T7"/>
                </a:cxn>
                <a:cxn ang="0">
                  <a:pos x="T8" y="T9"/>
                </a:cxn>
              </a:cxnLst>
              <a:rect l="0" t="0" r="r" b="b"/>
              <a:pathLst>
                <a:path w="584" h="877">
                  <a:moveTo>
                    <a:pt x="0" y="877"/>
                  </a:moveTo>
                  <a:lnTo>
                    <a:pt x="0" y="0"/>
                  </a:lnTo>
                  <a:lnTo>
                    <a:pt x="292" y="585"/>
                  </a:lnTo>
                  <a:lnTo>
                    <a:pt x="584" y="0"/>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25" name="Freeform 233"/>
            <p:cNvSpPr>
              <a:spLocks/>
            </p:cNvSpPr>
            <p:nvPr/>
          </p:nvSpPr>
          <p:spPr bwMode="auto">
            <a:xfrm>
              <a:off x="2003" y="1134"/>
              <a:ext cx="49" cy="73"/>
            </a:xfrm>
            <a:custGeom>
              <a:avLst/>
              <a:gdLst>
                <a:gd name="T0" fmla="*/ 0 w 584"/>
                <a:gd name="T1" fmla="*/ 877 h 877"/>
                <a:gd name="T2" fmla="*/ 0 w 584"/>
                <a:gd name="T3" fmla="*/ 585 h 877"/>
                <a:gd name="T4" fmla="*/ 292 w 584"/>
                <a:gd name="T5" fmla="*/ 0 h 877"/>
                <a:gd name="T6" fmla="*/ 584 w 584"/>
                <a:gd name="T7" fmla="*/ 585 h 877"/>
                <a:gd name="T8" fmla="*/ 584 w 584"/>
                <a:gd name="T9" fmla="*/ 877 h 877"/>
              </a:gdLst>
              <a:ahLst/>
              <a:cxnLst>
                <a:cxn ang="0">
                  <a:pos x="T0" y="T1"/>
                </a:cxn>
                <a:cxn ang="0">
                  <a:pos x="T2" y="T3"/>
                </a:cxn>
                <a:cxn ang="0">
                  <a:pos x="T4" y="T5"/>
                </a:cxn>
                <a:cxn ang="0">
                  <a:pos x="T6" y="T7"/>
                </a:cxn>
                <a:cxn ang="0">
                  <a:pos x="T8" y="T9"/>
                </a:cxn>
              </a:cxnLst>
              <a:rect l="0" t="0" r="r" b="b"/>
              <a:pathLst>
                <a:path w="584" h="877">
                  <a:moveTo>
                    <a:pt x="0" y="877"/>
                  </a:moveTo>
                  <a:lnTo>
                    <a:pt x="0" y="585"/>
                  </a:lnTo>
                  <a:lnTo>
                    <a:pt x="292" y="0"/>
                  </a:lnTo>
                  <a:lnTo>
                    <a:pt x="584" y="585"/>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26" name="Line 234"/>
            <p:cNvSpPr>
              <a:spLocks noChangeShapeType="1"/>
            </p:cNvSpPr>
            <p:nvPr/>
          </p:nvSpPr>
          <p:spPr bwMode="auto">
            <a:xfrm>
              <a:off x="2003" y="1183"/>
              <a:ext cx="4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27" name="Freeform 235"/>
            <p:cNvSpPr>
              <a:spLocks/>
            </p:cNvSpPr>
            <p:nvPr/>
          </p:nvSpPr>
          <p:spPr bwMode="auto">
            <a:xfrm>
              <a:off x="2149" y="1134"/>
              <a:ext cx="49" cy="73"/>
            </a:xfrm>
            <a:custGeom>
              <a:avLst/>
              <a:gdLst>
                <a:gd name="T0" fmla="*/ 0 w 584"/>
                <a:gd name="T1" fmla="*/ 877 h 877"/>
                <a:gd name="T2" fmla="*/ 0 w 584"/>
                <a:gd name="T3" fmla="*/ 0 h 877"/>
                <a:gd name="T4" fmla="*/ 438 w 584"/>
                <a:gd name="T5" fmla="*/ 0 h 877"/>
                <a:gd name="T6" fmla="*/ 584 w 584"/>
                <a:gd name="T7" fmla="*/ 146 h 877"/>
                <a:gd name="T8" fmla="*/ 584 w 584"/>
                <a:gd name="T9" fmla="*/ 292 h 877"/>
                <a:gd name="T10" fmla="*/ 438 w 584"/>
                <a:gd name="T11" fmla="*/ 438 h 877"/>
                <a:gd name="T12" fmla="*/ 0 w 584"/>
                <a:gd name="T13" fmla="*/ 438 h 877"/>
              </a:gdLst>
              <a:ahLst/>
              <a:cxnLst>
                <a:cxn ang="0">
                  <a:pos x="T0" y="T1"/>
                </a:cxn>
                <a:cxn ang="0">
                  <a:pos x="T2" y="T3"/>
                </a:cxn>
                <a:cxn ang="0">
                  <a:pos x="T4" y="T5"/>
                </a:cxn>
                <a:cxn ang="0">
                  <a:pos x="T6" y="T7"/>
                </a:cxn>
                <a:cxn ang="0">
                  <a:pos x="T8" y="T9"/>
                </a:cxn>
                <a:cxn ang="0">
                  <a:pos x="T10" y="T11"/>
                </a:cxn>
                <a:cxn ang="0">
                  <a:pos x="T12" y="T13"/>
                </a:cxn>
              </a:cxnLst>
              <a:rect l="0" t="0" r="r" b="b"/>
              <a:pathLst>
                <a:path w="584" h="877">
                  <a:moveTo>
                    <a:pt x="0" y="877"/>
                  </a:moveTo>
                  <a:lnTo>
                    <a:pt x="0" y="0"/>
                  </a:lnTo>
                  <a:lnTo>
                    <a:pt x="438" y="0"/>
                  </a:lnTo>
                  <a:lnTo>
                    <a:pt x="584" y="146"/>
                  </a:lnTo>
                  <a:lnTo>
                    <a:pt x="584" y="292"/>
                  </a:lnTo>
                  <a:lnTo>
                    <a:pt x="438" y="438"/>
                  </a:lnTo>
                  <a:lnTo>
                    <a:pt x="0" y="43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28" name="Freeform 236"/>
            <p:cNvSpPr>
              <a:spLocks/>
            </p:cNvSpPr>
            <p:nvPr/>
          </p:nvSpPr>
          <p:spPr bwMode="auto">
            <a:xfrm>
              <a:off x="2222" y="1134"/>
              <a:ext cx="49" cy="73"/>
            </a:xfrm>
            <a:custGeom>
              <a:avLst/>
              <a:gdLst>
                <a:gd name="T0" fmla="*/ 0 w 584"/>
                <a:gd name="T1" fmla="*/ 877 h 877"/>
                <a:gd name="T2" fmla="*/ 0 w 584"/>
                <a:gd name="T3" fmla="*/ 585 h 877"/>
                <a:gd name="T4" fmla="*/ 292 w 584"/>
                <a:gd name="T5" fmla="*/ 0 h 877"/>
                <a:gd name="T6" fmla="*/ 584 w 584"/>
                <a:gd name="T7" fmla="*/ 585 h 877"/>
                <a:gd name="T8" fmla="*/ 584 w 584"/>
                <a:gd name="T9" fmla="*/ 877 h 877"/>
              </a:gdLst>
              <a:ahLst/>
              <a:cxnLst>
                <a:cxn ang="0">
                  <a:pos x="T0" y="T1"/>
                </a:cxn>
                <a:cxn ang="0">
                  <a:pos x="T2" y="T3"/>
                </a:cxn>
                <a:cxn ang="0">
                  <a:pos x="T4" y="T5"/>
                </a:cxn>
                <a:cxn ang="0">
                  <a:pos x="T6" y="T7"/>
                </a:cxn>
                <a:cxn ang="0">
                  <a:pos x="T8" y="T9"/>
                </a:cxn>
              </a:cxnLst>
              <a:rect l="0" t="0" r="r" b="b"/>
              <a:pathLst>
                <a:path w="584" h="877">
                  <a:moveTo>
                    <a:pt x="0" y="877"/>
                  </a:moveTo>
                  <a:lnTo>
                    <a:pt x="0" y="585"/>
                  </a:lnTo>
                  <a:lnTo>
                    <a:pt x="292" y="0"/>
                  </a:lnTo>
                  <a:lnTo>
                    <a:pt x="584" y="585"/>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29" name="Line 237"/>
            <p:cNvSpPr>
              <a:spLocks noChangeShapeType="1"/>
            </p:cNvSpPr>
            <p:nvPr/>
          </p:nvSpPr>
          <p:spPr bwMode="auto">
            <a:xfrm>
              <a:off x="2222" y="1183"/>
              <a:ext cx="4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30" name="Freeform 238"/>
            <p:cNvSpPr>
              <a:spLocks/>
            </p:cNvSpPr>
            <p:nvPr/>
          </p:nvSpPr>
          <p:spPr bwMode="auto">
            <a:xfrm>
              <a:off x="2295" y="1134"/>
              <a:ext cx="49" cy="73"/>
            </a:xfrm>
            <a:custGeom>
              <a:avLst/>
              <a:gdLst>
                <a:gd name="T0" fmla="*/ 0 w 584"/>
                <a:gd name="T1" fmla="*/ 877 h 877"/>
                <a:gd name="T2" fmla="*/ 0 w 584"/>
                <a:gd name="T3" fmla="*/ 0 h 877"/>
                <a:gd name="T4" fmla="*/ 438 w 584"/>
                <a:gd name="T5" fmla="*/ 0 h 877"/>
                <a:gd name="T6" fmla="*/ 584 w 584"/>
                <a:gd name="T7" fmla="*/ 146 h 877"/>
                <a:gd name="T8" fmla="*/ 584 w 584"/>
                <a:gd name="T9" fmla="*/ 292 h 877"/>
                <a:gd name="T10" fmla="*/ 438 w 584"/>
                <a:gd name="T11" fmla="*/ 438 h 877"/>
                <a:gd name="T12" fmla="*/ 0 w 584"/>
                <a:gd name="T13" fmla="*/ 438 h 877"/>
              </a:gdLst>
              <a:ahLst/>
              <a:cxnLst>
                <a:cxn ang="0">
                  <a:pos x="T0" y="T1"/>
                </a:cxn>
                <a:cxn ang="0">
                  <a:pos x="T2" y="T3"/>
                </a:cxn>
                <a:cxn ang="0">
                  <a:pos x="T4" y="T5"/>
                </a:cxn>
                <a:cxn ang="0">
                  <a:pos x="T6" y="T7"/>
                </a:cxn>
                <a:cxn ang="0">
                  <a:pos x="T8" y="T9"/>
                </a:cxn>
                <a:cxn ang="0">
                  <a:pos x="T10" y="T11"/>
                </a:cxn>
                <a:cxn ang="0">
                  <a:pos x="T12" y="T13"/>
                </a:cxn>
              </a:cxnLst>
              <a:rect l="0" t="0" r="r" b="b"/>
              <a:pathLst>
                <a:path w="584" h="877">
                  <a:moveTo>
                    <a:pt x="0" y="877"/>
                  </a:moveTo>
                  <a:lnTo>
                    <a:pt x="0" y="0"/>
                  </a:lnTo>
                  <a:lnTo>
                    <a:pt x="438" y="0"/>
                  </a:lnTo>
                  <a:lnTo>
                    <a:pt x="584" y="146"/>
                  </a:lnTo>
                  <a:lnTo>
                    <a:pt x="584" y="292"/>
                  </a:lnTo>
                  <a:lnTo>
                    <a:pt x="438" y="438"/>
                  </a:lnTo>
                  <a:lnTo>
                    <a:pt x="0" y="43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31" name="Line 239"/>
            <p:cNvSpPr>
              <a:spLocks noChangeShapeType="1"/>
            </p:cNvSpPr>
            <p:nvPr/>
          </p:nvSpPr>
          <p:spPr bwMode="auto">
            <a:xfrm>
              <a:off x="2307" y="1170"/>
              <a:ext cx="37" cy="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32" name="Line 240"/>
            <p:cNvSpPr>
              <a:spLocks noChangeShapeType="1"/>
            </p:cNvSpPr>
            <p:nvPr/>
          </p:nvSpPr>
          <p:spPr bwMode="auto">
            <a:xfrm>
              <a:off x="2368" y="1134"/>
              <a:ext cx="4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33" name="Line 241"/>
            <p:cNvSpPr>
              <a:spLocks noChangeShapeType="1"/>
            </p:cNvSpPr>
            <p:nvPr/>
          </p:nvSpPr>
          <p:spPr bwMode="auto">
            <a:xfrm>
              <a:off x="2393" y="1134"/>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34" name="Freeform 242"/>
            <p:cNvSpPr>
              <a:spLocks/>
            </p:cNvSpPr>
            <p:nvPr/>
          </p:nvSpPr>
          <p:spPr bwMode="auto">
            <a:xfrm>
              <a:off x="2441" y="1134"/>
              <a:ext cx="49" cy="73"/>
            </a:xfrm>
            <a:custGeom>
              <a:avLst/>
              <a:gdLst>
                <a:gd name="T0" fmla="*/ 0 w 583"/>
                <a:gd name="T1" fmla="*/ 877 h 877"/>
                <a:gd name="T2" fmla="*/ 0 w 583"/>
                <a:gd name="T3" fmla="*/ 0 h 877"/>
                <a:gd name="T4" fmla="*/ 583 w 583"/>
                <a:gd name="T5" fmla="*/ 0 h 877"/>
              </a:gdLst>
              <a:ahLst/>
              <a:cxnLst>
                <a:cxn ang="0">
                  <a:pos x="T0" y="T1"/>
                </a:cxn>
                <a:cxn ang="0">
                  <a:pos x="T2" y="T3"/>
                </a:cxn>
                <a:cxn ang="0">
                  <a:pos x="T4" y="T5"/>
                </a:cxn>
              </a:cxnLst>
              <a:rect l="0" t="0" r="r" b="b"/>
              <a:pathLst>
                <a:path w="583" h="877">
                  <a:moveTo>
                    <a:pt x="0" y="877"/>
                  </a:moveTo>
                  <a:lnTo>
                    <a:pt x="0" y="0"/>
                  </a:lnTo>
                  <a:lnTo>
                    <a:pt x="58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35" name="Line 243"/>
            <p:cNvSpPr>
              <a:spLocks noChangeShapeType="1"/>
            </p:cNvSpPr>
            <p:nvPr/>
          </p:nvSpPr>
          <p:spPr bwMode="auto">
            <a:xfrm>
              <a:off x="2441" y="1170"/>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36" name="Line 244"/>
            <p:cNvSpPr>
              <a:spLocks noChangeShapeType="1"/>
            </p:cNvSpPr>
            <p:nvPr/>
          </p:nvSpPr>
          <p:spPr bwMode="auto">
            <a:xfrm>
              <a:off x="2441" y="1207"/>
              <a:ext cx="4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37" name="Freeform 245"/>
            <p:cNvSpPr>
              <a:spLocks/>
            </p:cNvSpPr>
            <p:nvPr/>
          </p:nvSpPr>
          <p:spPr bwMode="auto">
            <a:xfrm>
              <a:off x="2514" y="1195"/>
              <a:ext cx="12" cy="24"/>
            </a:xfrm>
            <a:custGeom>
              <a:avLst/>
              <a:gdLst>
                <a:gd name="T0" fmla="*/ 146 w 146"/>
                <a:gd name="T1" fmla="*/ 0 h 292"/>
                <a:gd name="T2" fmla="*/ 146 w 146"/>
                <a:gd name="T3" fmla="*/ 146 h 292"/>
                <a:gd name="T4" fmla="*/ 0 w 146"/>
                <a:gd name="T5" fmla="*/ 292 h 292"/>
              </a:gdLst>
              <a:ahLst/>
              <a:cxnLst>
                <a:cxn ang="0">
                  <a:pos x="T0" y="T1"/>
                </a:cxn>
                <a:cxn ang="0">
                  <a:pos x="T2" y="T3"/>
                </a:cxn>
                <a:cxn ang="0">
                  <a:pos x="T4" y="T5"/>
                </a:cxn>
              </a:cxnLst>
              <a:rect l="0" t="0" r="r" b="b"/>
              <a:pathLst>
                <a:path w="146" h="292">
                  <a:moveTo>
                    <a:pt x="146" y="0"/>
                  </a:moveTo>
                  <a:lnTo>
                    <a:pt x="146" y="146"/>
                  </a:lnTo>
                  <a:lnTo>
                    <a:pt x="0" y="29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38" name="Freeform 246"/>
            <p:cNvSpPr>
              <a:spLocks/>
            </p:cNvSpPr>
            <p:nvPr/>
          </p:nvSpPr>
          <p:spPr bwMode="auto">
            <a:xfrm>
              <a:off x="1736" y="1256"/>
              <a:ext cx="48" cy="73"/>
            </a:xfrm>
            <a:custGeom>
              <a:avLst/>
              <a:gdLst>
                <a:gd name="T0" fmla="*/ 0 w 584"/>
                <a:gd name="T1" fmla="*/ 876 h 876"/>
                <a:gd name="T2" fmla="*/ 0 w 584"/>
                <a:gd name="T3" fmla="*/ 0 h 876"/>
                <a:gd name="T4" fmla="*/ 292 w 584"/>
                <a:gd name="T5" fmla="*/ 584 h 876"/>
                <a:gd name="T6" fmla="*/ 584 w 584"/>
                <a:gd name="T7" fmla="*/ 0 h 876"/>
                <a:gd name="T8" fmla="*/ 584 w 584"/>
                <a:gd name="T9" fmla="*/ 876 h 876"/>
              </a:gdLst>
              <a:ahLst/>
              <a:cxnLst>
                <a:cxn ang="0">
                  <a:pos x="T0" y="T1"/>
                </a:cxn>
                <a:cxn ang="0">
                  <a:pos x="T2" y="T3"/>
                </a:cxn>
                <a:cxn ang="0">
                  <a:pos x="T4" y="T5"/>
                </a:cxn>
                <a:cxn ang="0">
                  <a:pos x="T6" y="T7"/>
                </a:cxn>
                <a:cxn ang="0">
                  <a:pos x="T8" y="T9"/>
                </a:cxn>
              </a:cxnLst>
              <a:rect l="0" t="0" r="r" b="b"/>
              <a:pathLst>
                <a:path w="584" h="876">
                  <a:moveTo>
                    <a:pt x="0" y="876"/>
                  </a:moveTo>
                  <a:lnTo>
                    <a:pt x="0" y="0"/>
                  </a:lnTo>
                  <a:lnTo>
                    <a:pt x="292" y="584"/>
                  </a:lnTo>
                  <a:lnTo>
                    <a:pt x="584" y="0"/>
                  </a:lnTo>
                  <a:lnTo>
                    <a:pt x="584" y="87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39" name="Line 247"/>
            <p:cNvSpPr>
              <a:spLocks noChangeShapeType="1"/>
            </p:cNvSpPr>
            <p:nvPr/>
          </p:nvSpPr>
          <p:spPr bwMode="auto">
            <a:xfrm>
              <a:off x="1809" y="1256"/>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40" name="Line 248"/>
            <p:cNvSpPr>
              <a:spLocks noChangeShapeType="1"/>
            </p:cNvSpPr>
            <p:nvPr/>
          </p:nvSpPr>
          <p:spPr bwMode="auto">
            <a:xfrm>
              <a:off x="1821" y="1256"/>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41" name="Line 249"/>
            <p:cNvSpPr>
              <a:spLocks noChangeShapeType="1"/>
            </p:cNvSpPr>
            <p:nvPr/>
          </p:nvSpPr>
          <p:spPr bwMode="auto">
            <a:xfrm>
              <a:off x="1809" y="1329"/>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42" name="Freeform 250"/>
            <p:cNvSpPr>
              <a:spLocks/>
            </p:cNvSpPr>
            <p:nvPr/>
          </p:nvSpPr>
          <p:spPr bwMode="auto">
            <a:xfrm>
              <a:off x="1857" y="1256"/>
              <a:ext cx="49" cy="73"/>
            </a:xfrm>
            <a:custGeom>
              <a:avLst/>
              <a:gdLst>
                <a:gd name="T0" fmla="*/ 0 w 584"/>
                <a:gd name="T1" fmla="*/ 730 h 876"/>
                <a:gd name="T2" fmla="*/ 146 w 584"/>
                <a:gd name="T3" fmla="*/ 876 h 876"/>
                <a:gd name="T4" fmla="*/ 438 w 584"/>
                <a:gd name="T5" fmla="*/ 876 h 876"/>
                <a:gd name="T6" fmla="*/ 584 w 584"/>
                <a:gd name="T7" fmla="*/ 730 h 876"/>
                <a:gd name="T8" fmla="*/ 0 w 584"/>
                <a:gd name="T9" fmla="*/ 146 h 876"/>
                <a:gd name="T10" fmla="*/ 146 w 584"/>
                <a:gd name="T11" fmla="*/ 0 h 876"/>
                <a:gd name="T12" fmla="*/ 438 w 584"/>
                <a:gd name="T13" fmla="*/ 0 h 876"/>
                <a:gd name="T14" fmla="*/ 584 w 584"/>
                <a:gd name="T15" fmla="*/ 146 h 8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4" h="876">
                  <a:moveTo>
                    <a:pt x="0" y="730"/>
                  </a:moveTo>
                  <a:lnTo>
                    <a:pt x="146" y="876"/>
                  </a:lnTo>
                  <a:lnTo>
                    <a:pt x="438" y="876"/>
                  </a:lnTo>
                  <a:lnTo>
                    <a:pt x="584" y="730"/>
                  </a:lnTo>
                  <a:lnTo>
                    <a:pt x="0" y="146"/>
                  </a:lnTo>
                  <a:lnTo>
                    <a:pt x="146" y="0"/>
                  </a:lnTo>
                  <a:lnTo>
                    <a:pt x="438" y="0"/>
                  </a:lnTo>
                  <a:lnTo>
                    <a:pt x="584"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43" name="Freeform 251"/>
            <p:cNvSpPr>
              <a:spLocks/>
            </p:cNvSpPr>
            <p:nvPr/>
          </p:nvSpPr>
          <p:spPr bwMode="auto">
            <a:xfrm>
              <a:off x="1930" y="1256"/>
              <a:ext cx="49" cy="73"/>
            </a:xfrm>
            <a:custGeom>
              <a:avLst/>
              <a:gdLst>
                <a:gd name="T0" fmla="*/ 0 w 584"/>
                <a:gd name="T1" fmla="*/ 876 h 876"/>
                <a:gd name="T2" fmla="*/ 0 w 584"/>
                <a:gd name="T3" fmla="*/ 0 h 876"/>
                <a:gd name="T4" fmla="*/ 292 w 584"/>
                <a:gd name="T5" fmla="*/ 584 h 876"/>
                <a:gd name="T6" fmla="*/ 584 w 584"/>
                <a:gd name="T7" fmla="*/ 0 h 876"/>
                <a:gd name="T8" fmla="*/ 584 w 584"/>
                <a:gd name="T9" fmla="*/ 876 h 876"/>
              </a:gdLst>
              <a:ahLst/>
              <a:cxnLst>
                <a:cxn ang="0">
                  <a:pos x="T0" y="T1"/>
                </a:cxn>
                <a:cxn ang="0">
                  <a:pos x="T2" y="T3"/>
                </a:cxn>
                <a:cxn ang="0">
                  <a:pos x="T4" y="T5"/>
                </a:cxn>
                <a:cxn ang="0">
                  <a:pos x="T6" y="T7"/>
                </a:cxn>
                <a:cxn ang="0">
                  <a:pos x="T8" y="T9"/>
                </a:cxn>
              </a:cxnLst>
              <a:rect l="0" t="0" r="r" b="b"/>
              <a:pathLst>
                <a:path w="584" h="876">
                  <a:moveTo>
                    <a:pt x="0" y="876"/>
                  </a:moveTo>
                  <a:lnTo>
                    <a:pt x="0" y="0"/>
                  </a:lnTo>
                  <a:lnTo>
                    <a:pt x="292" y="584"/>
                  </a:lnTo>
                  <a:lnTo>
                    <a:pt x="584" y="0"/>
                  </a:lnTo>
                  <a:lnTo>
                    <a:pt x="584" y="87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44" name="Freeform 252"/>
            <p:cNvSpPr>
              <a:spLocks/>
            </p:cNvSpPr>
            <p:nvPr/>
          </p:nvSpPr>
          <p:spPr bwMode="auto">
            <a:xfrm>
              <a:off x="2003" y="1256"/>
              <a:ext cx="49" cy="73"/>
            </a:xfrm>
            <a:custGeom>
              <a:avLst/>
              <a:gdLst>
                <a:gd name="T0" fmla="*/ 0 w 584"/>
                <a:gd name="T1" fmla="*/ 876 h 876"/>
                <a:gd name="T2" fmla="*/ 0 w 584"/>
                <a:gd name="T3" fmla="*/ 584 h 876"/>
                <a:gd name="T4" fmla="*/ 292 w 584"/>
                <a:gd name="T5" fmla="*/ 0 h 876"/>
                <a:gd name="T6" fmla="*/ 584 w 584"/>
                <a:gd name="T7" fmla="*/ 584 h 876"/>
                <a:gd name="T8" fmla="*/ 584 w 584"/>
                <a:gd name="T9" fmla="*/ 876 h 876"/>
              </a:gdLst>
              <a:ahLst/>
              <a:cxnLst>
                <a:cxn ang="0">
                  <a:pos x="T0" y="T1"/>
                </a:cxn>
                <a:cxn ang="0">
                  <a:pos x="T2" y="T3"/>
                </a:cxn>
                <a:cxn ang="0">
                  <a:pos x="T4" y="T5"/>
                </a:cxn>
                <a:cxn ang="0">
                  <a:pos x="T6" y="T7"/>
                </a:cxn>
                <a:cxn ang="0">
                  <a:pos x="T8" y="T9"/>
                </a:cxn>
              </a:cxnLst>
              <a:rect l="0" t="0" r="r" b="b"/>
              <a:pathLst>
                <a:path w="584" h="876">
                  <a:moveTo>
                    <a:pt x="0" y="876"/>
                  </a:moveTo>
                  <a:lnTo>
                    <a:pt x="0" y="584"/>
                  </a:lnTo>
                  <a:lnTo>
                    <a:pt x="292" y="0"/>
                  </a:lnTo>
                  <a:lnTo>
                    <a:pt x="584" y="584"/>
                  </a:lnTo>
                  <a:lnTo>
                    <a:pt x="584" y="87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45" name="Line 253"/>
            <p:cNvSpPr>
              <a:spLocks noChangeShapeType="1"/>
            </p:cNvSpPr>
            <p:nvPr/>
          </p:nvSpPr>
          <p:spPr bwMode="auto">
            <a:xfrm>
              <a:off x="2003" y="1304"/>
              <a:ext cx="4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46" name="Freeform 254"/>
            <p:cNvSpPr>
              <a:spLocks/>
            </p:cNvSpPr>
            <p:nvPr/>
          </p:nvSpPr>
          <p:spPr bwMode="auto">
            <a:xfrm>
              <a:off x="2149" y="1256"/>
              <a:ext cx="49" cy="73"/>
            </a:xfrm>
            <a:custGeom>
              <a:avLst/>
              <a:gdLst>
                <a:gd name="T0" fmla="*/ 0 w 584"/>
                <a:gd name="T1" fmla="*/ 876 h 876"/>
                <a:gd name="T2" fmla="*/ 438 w 584"/>
                <a:gd name="T3" fmla="*/ 876 h 876"/>
                <a:gd name="T4" fmla="*/ 584 w 584"/>
                <a:gd name="T5" fmla="*/ 730 h 876"/>
                <a:gd name="T6" fmla="*/ 584 w 584"/>
                <a:gd name="T7" fmla="*/ 146 h 876"/>
                <a:gd name="T8" fmla="*/ 438 w 584"/>
                <a:gd name="T9" fmla="*/ 0 h 876"/>
                <a:gd name="T10" fmla="*/ 0 w 584"/>
                <a:gd name="T11" fmla="*/ 0 h 876"/>
              </a:gdLst>
              <a:ahLst/>
              <a:cxnLst>
                <a:cxn ang="0">
                  <a:pos x="T0" y="T1"/>
                </a:cxn>
                <a:cxn ang="0">
                  <a:pos x="T2" y="T3"/>
                </a:cxn>
                <a:cxn ang="0">
                  <a:pos x="T4" y="T5"/>
                </a:cxn>
                <a:cxn ang="0">
                  <a:pos x="T6" y="T7"/>
                </a:cxn>
                <a:cxn ang="0">
                  <a:pos x="T8" y="T9"/>
                </a:cxn>
                <a:cxn ang="0">
                  <a:pos x="T10" y="T11"/>
                </a:cxn>
              </a:cxnLst>
              <a:rect l="0" t="0" r="r" b="b"/>
              <a:pathLst>
                <a:path w="584" h="876">
                  <a:moveTo>
                    <a:pt x="0" y="876"/>
                  </a:moveTo>
                  <a:lnTo>
                    <a:pt x="438" y="876"/>
                  </a:lnTo>
                  <a:lnTo>
                    <a:pt x="584" y="730"/>
                  </a:lnTo>
                  <a:lnTo>
                    <a:pt x="584" y="146"/>
                  </a:lnTo>
                  <a:lnTo>
                    <a:pt x="438"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47" name="Line 255"/>
            <p:cNvSpPr>
              <a:spLocks noChangeShapeType="1"/>
            </p:cNvSpPr>
            <p:nvPr/>
          </p:nvSpPr>
          <p:spPr bwMode="auto">
            <a:xfrm>
              <a:off x="2161" y="1256"/>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48" name="Line 256"/>
            <p:cNvSpPr>
              <a:spLocks noChangeShapeType="1"/>
            </p:cNvSpPr>
            <p:nvPr/>
          </p:nvSpPr>
          <p:spPr bwMode="auto">
            <a:xfrm>
              <a:off x="2222" y="1256"/>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49" name="Line 257"/>
            <p:cNvSpPr>
              <a:spLocks noChangeShapeType="1"/>
            </p:cNvSpPr>
            <p:nvPr/>
          </p:nvSpPr>
          <p:spPr bwMode="auto">
            <a:xfrm>
              <a:off x="2234" y="1256"/>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50" name="Line 258"/>
            <p:cNvSpPr>
              <a:spLocks noChangeShapeType="1"/>
            </p:cNvSpPr>
            <p:nvPr/>
          </p:nvSpPr>
          <p:spPr bwMode="auto">
            <a:xfrm>
              <a:off x="2222" y="1329"/>
              <a:ext cx="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51" name="Freeform 259"/>
            <p:cNvSpPr>
              <a:spLocks/>
            </p:cNvSpPr>
            <p:nvPr/>
          </p:nvSpPr>
          <p:spPr bwMode="auto">
            <a:xfrm>
              <a:off x="2271" y="1256"/>
              <a:ext cx="49" cy="73"/>
            </a:xfrm>
            <a:custGeom>
              <a:avLst/>
              <a:gdLst>
                <a:gd name="T0" fmla="*/ 0 w 584"/>
                <a:gd name="T1" fmla="*/ 876 h 876"/>
                <a:gd name="T2" fmla="*/ 0 w 584"/>
                <a:gd name="T3" fmla="*/ 0 h 876"/>
                <a:gd name="T4" fmla="*/ 438 w 584"/>
                <a:gd name="T5" fmla="*/ 0 h 876"/>
                <a:gd name="T6" fmla="*/ 584 w 584"/>
                <a:gd name="T7" fmla="*/ 146 h 876"/>
                <a:gd name="T8" fmla="*/ 584 w 584"/>
                <a:gd name="T9" fmla="*/ 292 h 876"/>
                <a:gd name="T10" fmla="*/ 438 w 584"/>
                <a:gd name="T11" fmla="*/ 438 h 876"/>
                <a:gd name="T12" fmla="*/ 0 w 584"/>
                <a:gd name="T13" fmla="*/ 438 h 876"/>
              </a:gdLst>
              <a:ahLst/>
              <a:cxnLst>
                <a:cxn ang="0">
                  <a:pos x="T0" y="T1"/>
                </a:cxn>
                <a:cxn ang="0">
                  <a:pos x="T2" y="T3"/>
                </a:cxn>
                <a:cxn ang="0">
                  <a:pos x="T4" y="T5"/>
                </a:cxn>
                <a:cxn ang="0">
                  <a:pos x="T6" y="T7"/>
                </a:cxn>
                <a:cxn ang="0">
                  <a:pos x="T8" y="T9"/>
                </a:cxn>
                <a:cxn ang="0">
                  <a:pos x="T10" y="T11"/>
                </a:cxn>
                <a:cxn ang="0">
                  <a:pos x="T12" y="T13"/>
                </a:cxn>
              </a:cxnLst>
              <a:rect l="0" t="0" r="r" b="b"/>
              <a:pathLst>
                <a:path w="584" h="876">
                  <a:moveTo>
                    <a:pt x="0" y="876"/>
                  </a:moveTo>
                  <a:lnTo>
                    <a:pt x="0" y="0"/>
                  </a:lnTo>
                  <a:lnTo>
                    <a:pt x="438" y="0"/>
                  </a:lnTo>
                  <a:lnTo>
                    <a:pt x="584" y="146"/>
                  </a:lnTo>
                  <a:lnTo>
                    <a:pt x="584" y="292"/>
                  </a:lnTo>
                  <a:lnTo>
                    <a:pt x="438" y="438"/>
                  </a:lnTo>
                  <a:lnTo>
                    <a:pt x="0" y="43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52" name="Line 260"/>
            <p:cNvSpPr>
              <a:spLocks noChangeShapeType="1"/>
            </p:cNvSpPr>
            <p:nvPr/>
          </p:nvSpPr>
          <p:spPr bwMode="auto">
            <a:xfrm>
              <a:off x="2283" y="1292"/>
              <a:ext cx="37" cy="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53" name="Freeform 261"/>
            <p:cNvSpPr>
              <a:spLocks/>
            </p:cNvSpPr>
            <p:nvPr/>
          </p:nvSpPr>
          <p:spPr bwMode="auto">
            <a:xfrm>
              <a:off x="2344" y="1256"/>
              <a:ext cx="49" cy="73"/>
            </a:xfrm>
            <a:custGeom>
              <a:avLst/>
              <a:gdLst>
                <a:gd name="T0" fmla="*/ 0 w 584"/>
                <a:gd name="T1" fmla="*/ 876 h 876"/>
                <a:gd name="T2" fmla="*/ 0 w 584"/>
                <a:gd name="T3" fmla="*/ 0 h 876"/>
                <a:gd name="T4" fmla="*/ 584 w 584"/>
                <a:gd name="T5" fmla="*/ 0 h 876"/>
              </a:gdLst>
              <a:ahLst/>
              <a:cxnLst>
                <a:cxn ang="0">
                  <a:pos x="T0" y="T1"/>
                </a:cxn>
                <a:cxn ang="0">
                  <a:pos x="T2" y="T3"/>
                </a:cxn>
                <a:cxn ang="0">
                  <a:pos x="T4" y="T5"/>
                </a:cxn>
              </a:cxnLst>
              <a:rect l="0" t="0" r="r" b="b"/>
              <a:pathLst>
                <a:path w="584" h="876">
                  <a:moveTo>
                    <a:pt x="0" y="876"/>
                  </a:moveTo>
                  <a:lnTo>
                    <a:pt x="0" y="0"/>
                  </a:lnTo>
                  <a:lnTo>
                    <a:pt x="58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54" name="Line 262"/>
            <p:cNvSpPr>
              <a:spLocks noChangeShapeType="1"/>
            </p:cNvSpPr>
            <p:nvPr/>
          </p:nvSpPr>
          <p:spPr bwMode="auto">
            <a:xfrm>
              <a:off x="2344" y="1292"/>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55" name="Line 263"/>
            <p:cNvSpPr>
              <a:spLocks noChangeShapeType="1"/>
            </p:cNvSpPr>
            <p:nvPr/>
          </p:nvSpPr>
          <p:spPr bwMode="auto">
            <a:xfrm>
              <a:off x="2344" y="1329"/>
              <a:ext cx="4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56" name="Freeform 264"/>
            <p:cNvSpPr>
              <a:spLocks/>
            </p:cNvSpPr>
            <p:nvPr/>
          </p:nvSpPr>
          <p:spPr bwMode="auto">
            <a:xfrm>
              <a:off x="2417" y="1256"/>
              <a:ext cx="48" cy="73"/>
            </a:xfrm>
            <a:custGeom>
              <a:avLst/>
              <a:gdLst>
                <a:gd name="T0" fmla="*/ 583 w 583"/>
                <a:gd name="T1" fmla="*/ 730 h 876"/>
                <a:gd name="T2" fmla="*/ 438 w 583"/>
                <a:gd name="T3" fmla="*/ 876 h 876"/>
                <a:gd name="T4" fmla="*/ 146 w 583"/>
                <a:gd name="T5" fmla="*/ 876 h 876"/>
                <a:gd name="T6" fmla="*/ 0 w 583"/>
                <a:gd name="T7" fmla="*/ 730 h 876"/>
                <a:gd name="T8" fmla="*/ 0 w 583"/>
                <a:gd name="T9" fmla="*/ 146 h 876"/>
                <a:gd name="T10" fmla="*/ 146 w 583"/>
                <a:gd name="T11" fmla="*/ 0 h 876"/>
                <a:gd name="T12" fmla="*/ 438 w 583"/>
                <a:gd name="T13" fmla="*/ 0 h 876"/>
                <a:gd name="T14" fmla="*/ 583 w 583"/>
                <a:gd name="T15" fmla="*/ 146 h 8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876">
                  <a:moveTo>
                    <a:pt x="583" y="730"/>
                  </a:moveTo>
                  <a:lnTo>
                    <a:pt x="438" y="876"/>
                  </a:lnTo>
                  <a:lnTo>
                    <a:pt x="146" y="876"/>
                  </a:lnTo>
                  <a:lnTo>
                    <a:pt x="0" y="730"/>
                  </a:lnTo>
                  <a:lnTo>
                    <a:pt x="0" y="146"/>
                  </a:lnTo>
                  <a:lnTo>
                    <a:pt x="146" y="0"/>
                  </a:lnTo>
                  <a:lnTo>
                    <a:pt x="438" y="0"/>
                  </a:lnTo>
                  <a:lnTo>
                    <a:pt x="583"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57" name="Freeform 265"/>
            <p:cNvSpPr>
              <a:spLocks/>
            </p:cNvSpPr>
            <p:nvPr/>
          </p:nvSpPr>
          <p:spPr bwMode="auto">
            <a:xfrm>
              <a:off x="2490" y="1256"/>
              <a:ext cx="48" cy="73"/>
            </a:xfrm>
            <a:custGeom>
              <a:avLst/>
              <a:gdLst>
                <a:gd name="T0" fmla="*/ 584 w 584"/>
                <a:gd name="T1" fmla="*/ 730 h 876"/>
                <a:gd name="T2" fmla="*/ 438 w 584"/>
                <a:gd name="T3" fmla="*/ 876 h 876"/>
                <a:gd name="T4" fmla="*/ 146 w 584"/>
                <a:gd name="T5" fmla="*/ 876 h 876"/>
                <a:gd name="T6" fmla="*/ 0 w 584"/>
                <a:gd name="T7" fmla="*/ 730 h 876"/>
                <a:gd name="T8" fmla="*/ 0 w 584"/>
                <a:gd name="T9" fmla="*/ 146 h 876"/>
                <a:gd name="T10" fmla="*/ 146 w 584"/>
                <a:gd name="T11" fmla="*/ 0 h 876"/>
                <a:gd name="T12" fmla="*/ 438 w 584"/>
                <a:gd name="T13" fmla="*/ 0 h 876"/>
                <a:gd name="T14" fmla="*/ 584 w 584"/>
                <a:gd name="T15" fmla="*/ 146 h 8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4" h="876">
                  <a:moveTo>
                    <a:pt x="584" y="730"/>
                  </a:moveTo>
                  <a:lnTo>
                    <a:pt x="438" y="876"/>
                  </a:lnTo>
                  <a:lnTo>
                    <a:pt x="146" y="876"/>
                  </a:lnTo>
                  <a:lnTo>
                    <a:pt x="0" y="730"/>
                  </a:lnTo>
                  <a:lnTo>
                    <a:pt x="0" y="146"/>
                  </a:lnTo>
                  <a:lnTo>
                    <a:pt x="146" y="0"/>
                  </a:lnTo>
                  <a:lnTo>
                    <a:pt x="438" y="0"/>
                  </a:lnTo>
                  <a:lnTo>
                    <a:pt x="584"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58" name="Line 266"/>
            <p:cNvSpPr>
              <a:spLocks noChangeShapeType="1"/>
            </p:cNvSpPr>
            <p:nvPr/>
          </p:nvSpPr>
          <p:spPr bwMode="auto">
            <a:xfrm>
              <a:off x="2563" y="1256"/>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59" name="Line 267"/>
            <p:cNvSpPr>
              <a:spLocks noChangeShapeType="1"/>
            </p:cNvSpPr>
            <p:nvPr/>
          </p:nvSpPr>
          <p:spPr bwMode="auto">
            <a:xfrm>
              <a:off x="2575" y="1256"/>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60" name="Line 268"/>
            <p:cNvSpPr>
              <a:spLocks noChangeShapeType="1"/>
            </p:cNvSpPr>
            <p:nvPr/>
          </p:nvSpPr>
          <p:spPr bwMode="auto">
            <a:xfrm>
              <a:off x="2563" y="1329"/>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61" name="Freeform 269"/>
            <p:cNvSpPr>
              <a:spLocks/>
            </p:cNvSpPr>
            <p:nvPr/>
          </p:nvSpPr>
          <p:spPr bwMode="auto">
            <a:xfrm>
              <a:off x="2611" y="1280"/>
              <a:ext cx="49" cy="49"/>
            </a:xfrm>
            <a:custGeom>
              <a:avLst/>
              <a:gdLst>
                <a:gd name="T0" fmla="*/ 0 w 584"/>
                <a:gd name="T1" fmla="*/ 584 h 584"/>
                <a:gd name="T2" fmla="*/ 0 w 584"/>
                <a:gd name="T3" fmla="*/ 0 h 584"/>
                <a:gd name="T4" fmla="*/ 584 w 584"/>
                <a:gd name="T5" fmla="*/ 0 h 584"/>
              </a:gdLst>
              <a:ahLst/>
              <a:cxnLst>
                <a:cxn ang="0">
                  <a:pos x="T0" y="T1"/>
                </a:cxn>
                <a:cxn ang="0">
                  <a:pos x="T2" y="T3"/>
                </a:cxn>
                <a:cxn ang="0">
                  <a:pos x="T4" y="T5"/>
                </a:cxn>
              </a:cxnLst>
              <a:rect l="0" t="0" r="r" b="b"/>
              <a:pathLst>
                <a:path w="584" h="584">
                  <a:moveTo>
                    <a:pt x="0" y="584"/>
                  </a:moveTo>
                  <a:lnTo>
                    <a:pt x="0" y="0"/>
                  </a:lnTo>
                  <a:lnTo>
                    <a:pt x="58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62" name="Line 270"/>
            <p:cNvSpPr>
              <a:spLocks noChangeShapeType="1"/>
            </p:cNvSpPr>
            <p:nvPr/>
          </p:nvSpPr>
          <p:spPr bwMode="auto">
            <a:xfrm flipH="1">
              <a:off x="2624" y="1256"/>
              <a:ext cx="24"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63" name="Freeform 271"/>
            <p:cNvSpPr>
              <a:spLocks/>
            </p:cNvSpPr>
            <p:nvPr/>
          </p:nvSpPr>
          <p:spPr bwMode="auto">
            <a:xfrm>
              <a:off x="2611" y="1280"/>
              <a:ext cx="49" cy="49"/>
            </a:xfrm>
            <a:custGeom>
              <a:avLst/>
              <a:gdLst>
                <a:gd name="T0" fmla="*/ 584 w 584"/>
                <a:gd name="T1" fmla="*/ 0 h 584"/>
                <a:gd name="T2" fmla="*/ 584 w 584"/>
                <a:gd name="T3" fmla="*/ 584 h 584"/>
                <a:gd name="T4" fmla="*/ 0 w 584"/>
                <a:gd name="T5" fmla="*/ 584 h 584"/>
              </a:gdLst>
              <a:ahLst/>
              <a:cxnLst>
                <a:cxn ang="0">
                  <a:pos x="T0" y="T1"/>
                </a:cxn>
                <a:cxn ang="0">
                  <a:pos x="T2" y="T3"/>
                </a:cxn>
                <a:cxn ang="0">
                  <a:pos x="T4" y="T5"/>
                </a:cxn>
              </a:cxnLst>
              <a:rect l="0" t="0" r="r" b="b"/>
              <a:pathLst>
                <a:path w="584" h="584">
                  <a:moveTo>
                    <a:pt x="584" y="0"/>
                  </a:moveTo>
                  <a:lnTo>
                    <a:pt x="584" y="584"/>
                  </a:lnTo>
                  <a:lnTo>
                    <a:pt x="0" y="58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64" name="Freeform 272"/>
            <p:cNvSpPr>
              <a:spLocks/>
            </p:cNvSpPr>
            <p:nvPr/>
          </p:nvSpPr>
          <p:spPr bwMode="auto">
            <a:xfrm>
              <a:off x="2684" y="1256"/>
              <a:ext cx="49" cy="73"/>
            </a:xfrm>
            <a:custGeom>
              <a:avLst/>
              <a:gdLst>
                <a:gd name="T0" fmla="*/ 0 w 584"/>
                <a:gd name="T1" fmla="*/ 876 h 876"/>
                <a:gd name="T2" fmla="*/ 0 w 584"/>
                <a:gd name="T3" fmla="*/ 0 h 876"/>
                <a:gd name="T4" fmla="*/ 584 w 584"/>
                <a:gd name="T5" fmla="*/ 876 h 876"/>
                <a:gd name="T6" fmla="*/ 584 w 584"/>
                <a:gd name="T7" fmla="*/ 0 h 876"/>
              </a:gdLst>
              <a:ahLst/>
              <a:cxnLst>
                <a:cxn ang="0">
                  <a:pos x="T0" y="T1"/>
                </a:cxn>
                <a:cxn ang="0">
                  <a:pos x="T2" y="T3"/>
                </a:cxn>
                <a:cxn ang="0">
                  <a:pos x="T4" y="T5"/>
                </a:cxn>
                <a:cxn ang="0">
                  <a:pos x="T6" y="T7"/>
                </a:cxn>
              </a:cxnLst>
              <a:rect l="0" t="0" r="r" b="b"/>
              <a:pathLst>
                <a:path w="584" h="876">
                  <a:moveTo>
                    <a:pt x="0" y="876"/>
                  </a:moveTo>
                  <a:lnTo>
                    <a:pt x="0" y="0"/>
                  </a:lnTo>
                  <a:lnTo>
                    <a:pt x="584" y="876"/>
                  </a:lnTo>
                  <a:lnTo>
                    <a:pt x="58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65" name="Freeform 273"/>
            <p:cNvSpPr>
              <a:spLocks/>
            </p:cNvSpPr>
            <p:nvPr/>
          </p:nvSpPr>
          <p:spPr bwMode="auto">
            <a:xfrm>
              <a:off x="1736" y="1377"/>
              <a:ext cx="48" cy="73"/>
            </a:xfrm>
            <a:custGeom>
              <a:avLst/>
              <a:gdLst>
                <a:gd name="T0" fmla="*/ 0 w 584"/>
                <a:gd name="T1" fmla="*/ 877 h 877"/>
                <a:gd name="T2" fmla="*/ 438 w 584"/>
                <a:gd name="T3" fmla="*/ 877 h 877"/>
                <a:gd name="T4" fmla="*/ 584 w 584"/>
                <a:gd name="T5" fmla="*/ 731 h 877"/>
                <a:gd name="T6" fmla="*/ 584 w 584"/>
                <a:gd name="T7" fmla="*/ 146 h 877"/>
                <a:gd name="T8" fmla="*/ 438 w 584"/>
                <a:gd name="T9" fmla="*/ 0 h 877"/>
                <a:gd name="T10" fmla="*/ 0 w 584"/>
                <a:gd name="T11" fmla="*/ 0 h 877"/>
              </a:gdLst>
              <a:ahLst/>
              <a:cxnLst>
                <a:cxn ang="0">
                  <a:pos x="T0" y="T1"/>
                </a:cxn>
                <a:cxn ang="0">
                  <a:pos x="T2" y="T3"/>
                </a:cxn>
                <a:cxn ang="0">
                  <a:pos x="T4" y="T5"/>
                </a:cxn>
                <a:cxn ang="0">
                  <a:pos x="T6" y="T7"/>
                </a:cxn>
                <a:cxn ang="0">
                  <a:pos x="T8" y="T9"/>
                </a:cxn>
                <a:cxn ang="0">
                  <a:pos x="T10" y="T11"/>
                </a:cxn>
              </a:cxnLst>
              <a:rect l="0" t="0" r="r" b="b"/>
              <a:pathLst>
                <a:path w="584" h="877">
                  <a:moveTo>
                    <a:pt x="0" y="877"/>
                  </a:moveTo>
                  <a:lnTo>
                    <a:pt x="438" y="877"/>
                  </a:lnTo>
                  <a:lnTo>
                    <a:pt x="584" y="731"/>
                  </a:lnTo>
                  <a:lnTo>
                    <a:pt x="584" y="146"/>
                  </a:lnTo>
                  <a:lnTo>
                    <a:pt x="438"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66" name="Line 274"/>
            <p:cNvSpPr>
              <a:spLocks noChangeShapeType="1"/>
            </p:cNvSpPr>
            <p:nvPr/>
          </p:nvSpPr>
          <p:spPr bwMode="auto">
            <a:xfrm>
              <a:off x="1748" y="1377"/>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67" name="Freeform 275"/>
            <p:cNvSpPr>
              <a:spLocks/>
            </p:cNvSpPr>
            <p:nvPr/>
          </p:nvSpPr>
          <p:spPr bwMode="auto">
            <a:xfrm>
              <a:off x="1809" y="1377"/>
              <a:ext cx="48" cy="73"/>
            </a:xfrm>
            <a:custGeom>
              <a:avLst/>
              <a:gdLst>
                <a:gd name="T0" fmla="*/ 0 w 584"/>
                <a:gd name="T1" fmla="*/ 877 h 877"/>
                <a:gd name="T2" fmla="*/ 0 w 584"/>
                <a:gd name="T3" fmla="*/ 0 h 877"/>
                <a:gd name="T4" fmla="*/ 584 w 584"/>
                <a:gd name="T5" fmla="*/ 0 h 877"/>
              </a:gdLst>
              <a:ahLst/>
              <a:cxnLst>
                <a:cxn ang="0">
                  <a:pos x="T0" y="T1"/>
                </a:cxn>
                <a:cxn ang="0">
                  <a:pos x="T2" y="T3"/>
                </a:cxn>
                <a:cxn ang="0">
                  <a:pos x="T4" y="T5"/>
                </a:cxn>
              </a:cxnLst>
              <a:rect l="0" t="0" r="r" b="b"/>
              <a:pathLst>
                <a:path w="584" h="877">
                  <a:moveTo>
                    <a:pt x="0" y="877"/>
                  </a:moveTo>
                  <a:lnTo>
                    <a:pt x="0" y="0"/>
                  </a:lnTo>
                  <a:lnTo>
                    <a:pt x="58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68" name="Line 276"/>
            <p:cNvSpPr>
              <a:spLocks noChangeShapeType="1"/>
            </p:cNvSpPr>
            <p:nvPr/>
          </p:nvSpPr>
          <p:spPr bwMode="auto">
            <a:xfrm>
              <a:off x="1809" y="1414"/>
              <a:ext cx="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69" name="Line 277"/>
            <p:cNvSpPr>
              <a:spLocks noChangeShapeType="1"/>
            </p:cNvSpPr>
            <p:nvPr/>
          </p:nvSpPr>
          <p:spPr bwMode="auto">
            <a:xfrm>
              <a:off x="1809" y="1450"/>
              <a:ext cx="4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70" name="Freeform 278"/>
            <p:cNvSpPr>
              <a:spLocks/>
            </p:cNvSpPr>
            <p:nvPr/>
          </p:nvSpPr>
          <p:spPr bwMode="auto">
            <a:xfrm>
              <a:off x="1882" y="1377"/>
              <a:ext cx="48" cy="73"/>
            </a:xfrm>
            <a:custGeom>
              <a:avLst/>
              <a:gdLst>
                <a:gd name="T0" fmla="*/ 0 w 584"/>
                <a:gd name="T1" fmla="*/ 0 h 877"/>
                <a:gd name="T2" fmla="*/ 0 w 584"/>
                <a:gd name="T3" fmla="*/ 877 h 877"/>
                <a:gd name="T4" fmla="*/ 584 w 584"/>
                <a:gd name="T5" fmla="*/ 877 h 877"/>
              </a:gdLst>
              <a:ahLst/>
              <a:cxnLst>
                <a:cxn ang="0">
                  <a:pos x="T0" y="T1"/>
                </a:cxn>
                <a:cxn ang="0">
                  <a:pos x="T2" y="T3"/>
                </a:cxn>
                <a:cxn ang="0">
                  <a:pos x="T4" y="T5"/>
                </a:cxn>
              </a:cxnLst>
              <a:rect l="0" t="0" r="r" b="b"/>
              <a:pathLst>
                <a:path w="584" h="877">
                  <a:moveTo>
                    <a:pt x="0" y="0"/>
                  </a:moveTo>
                  <a:lnTo>
                    <a:pt x="0" y="877"/>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71" name="Freeform 279"/>
            <p:cNvSpPr>
              <a:spLocks/>
            </p:cNvSpPr>
            <p:nvPr/>
          </p:nvSpPr>
          <p:spPr bwMode="auto">
            <a:xfrm>
              <a:off x="2028" y="1377"/>
              <a:ext cx="48" cy="73"/>
            </a:xfrm>
            <a:custGeom>
              <a:avLst/>
              <a:gdLst>
                <a:gd name="T0" fmla="*/ 0 w 584"/>
                <a:gd name="T1" fmla="*/ 877 h 877"/>
                <a:gd name="T2" fmla="*/ 0 w 584"/>
                <a:gd name="T3" fmla="*/ 585 h 877"/>
                <a:gd name="T4" fmla="*/ 292 w 584"/>
                <a:gd name="T5" fmla="*/ 0 h 877"/>
                <a:gd name="T6" fmla="*/ 584 w 584"/>
                <a:gd name="T7" fmla="*/ 585 h 877"/>
                <a:gd name="T8" fmla="*/ 584 w 584"/>
                <a:gd name="T9" fmla="*/ 877 h 877"/>
              </a:gdLst>
              <a:ahLst/>
              <a:cxnLst>
                <a:cxn ang="0">
                  <a:pos x="T0" y="T1"/>
                </a:cxn>
                <a:cxn ang="0">
                  <a:pos x="T2" y="T3"/>
                </a:cxn>
                <a:cxn ang="0">
                  <a:pos x="T4" y="T5"/>
                </a:cxn>
                <a:cxn ang="0">
                  <a:pos x="T6" y="T7"/>
                </a:cxn>
                <a:cxn ang="0">
                  <a:pos x="T8" y="T9"/>
                </a:cxn>
              </a:cxnLst>
              <a:rect l="0" t="0" r="r" b="b"/>
              <a:pathLst>
                <a:path w="584" h="877">
                  <a:moveTo>
                    <a:pt x="0" y="877"/>
                  </a:moveTo>
                  <a:lnTo>
                    <a:pt x="0" y="585"/>
                  </a:lnTo>
                  <a:lnTo>
                    <a:pt x="292" y="0"/>
                  </a:lnTo>
                  <a:lnTo>
                    <a:pt x="584" y="585"/>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72" name="Line 280"/>
            <p:cNvSpPr>
              <a:spLocks noChangeShapeType="1"/>
            </p:cNvSpPr>
            <p:nvPr/>
          </p:nvSpPr>
          <p:spPr bwMode="auto">
            <a:xfrm>
              <a:off x="2028" y="1426"/>
              <a:ext cx="4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73" name="Freeform 281"/>
            <p:cNvSpPr>
              <a:spLocks/>
            </p:cNvSpPr>
            <p:nvPr/>
          </p:nvSpPr>
          <p:spPr bwMode="auto">
            <a:xfrm>
              <a:off x="2101" y="1377"/>
              <a:ext cx="48" cy="73"/>
            </a:xfrm>
            <a:custGeom>
              <a:avLst/>
              <a:gdLst>
                <a:gd name="T0" fmla="*/ 583 w 583"/>
                <a:gd name="T1" fmla="*/ 731 h 877"/>
                <a:gd name="T2" fmla="*/ 437 w 583"/>
                <a:gd name="T3" fmla="*/ 877 h 877"/>
                <a:gd name="T4" fmla="*/ 146 w 583"/>
                <a:gd name="T5" fmla="*/ 877 h 877"/>
                <a:gd name="T6" fmla="*/ 0 w 583"/>
                <a:gd name="T7" fmla="*/ 731 h 877"/>
                <a:gd name="T8" fmla="*/ 0 w 583"/>
                <a:gd name="T9" fmla="*/ 146 h 877"/>
                <a:gd name="T10" fmla="*/ 146 w 583"/>
                <a:gd name="T11" fmla="*/ 0 h 877"/>
                <a:gd name="T12" fmla="*/ 437 w 583"/>
                <a:gd name="T13" fmla="*/ 0 h 877"/>
                <a:gd name="T14" fmla="*/ 583 w 583"/>
                <a:gd name="T15" fmla="*/ 146 h 8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877">
                  <a:moveTo>
                    <a:pt x="583" y="731"/>
                  </a:moveTo>
                  <a:lnTo>
                    <a:pt x="437" y="877"/>
                  </a:lnTo>
                  <a:lnTo>
                    <a:pt x="146" y="877"/>
                  </a:lnTo>
                  <a:lnTo>
                    <a:pt x="0" y="731"/>
                  </a:lnTo>
                  <a:lnTo>
                    <a:pt x="0" y="146"/>
                  </a:lnTo>
                  <a:lnTo>
                    <a:pt x="146" y="0"/>
                  </a:lnTo>
                  <a:lnTo>
                    <a:pt x="437" y="0"/>
                  </a:lnTo>
                  <a:lnTo>
                    <a:pt x="583"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74" name="Line 282"/>
            <p:cNvSpPr>
              <a:spLocks noChangeShapeType="1"/>
            </p:cNvSpPr>
            <p:nvPr/>
          </p:nvSpPr>
          <p:spPr bwMode="auto">
            <a:xfrm flipV="1">
              <a:off x="2174" y="1377"/>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75" name="Line 283"/>
            <p:cNvSpPr>
              <a:spLocks noChangeShapeType="1"/>
            </p:cNvSpPr>
            <p:nvPr/>
          </p:nvSpPr>
          <p:spPr bwMode="auto">
            <a:xfrm>
              <a:off x="2174" y="1414"/>
              <a:ext cx="4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76" name="Line 284"/>
            <p:cNvSpPr>
              <a:spLocks noChangeShapeType="1"/>
            </p:cNvSpPr>
            <p:nvPr/>
          </p:nvSpPr>
          <p:spPr bwMode="auto">
            <a:xfrm>
              <a:off x="2222" y="1377"/>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77" name="Freeform 285"/>
            <p:cNvSpPr>
              <a:spLocks/>
            </p:cNvSpPr>
            <p:nvPr/>
          </p:nvSpPr>
          <p:spPr bwMode="auto">
            <a:xfrm>
              <a:off x="2247" y="1377"/>
              <a:ext cx="48" cy="73"/>
            </a:xfrm>
            <a:custGeom>
              <a:avLst/>
              <a:gdLst>
                <a:gd name="T0" fmla="*/ 0 w 584"/>
                <a:gd name="T1" fmla="*/ 0 h 877"/>
                <a:gd name="T2" fmla="*/ 0 w 584"/>
                <a:gd name="T3" fmla="*/ 731 h 877"/>
                <a:gd name="T4" fmla="*/ 146 w 584"/>
                <a:gd name="T5" fmla="*/ 877 h 877"/>
                <a:gd name="T6" fmla="*/ 438 w 584"/>
                <a:gd name="T7" fmla="*/ 877 h 877"/>
                <a:gd name="T8" fmla="*/ 584 w 584"/>
                <a:gd name="T9" fmla="*/ 731 h 877"/>
                <a:gd name="T10" fmla="*/ 584 w 584"/>
                <a:gd name="T11" fmla="*/ 0 h 877"/>
              </a:gdLst>
              <a:ahLst/>
              <a:cxnLst>
                <a:cxn ang="0">
                  <a:pos x="T0" y="T1"/>
                </a:cxn>
                <a:cxn ang="0">
                  <a:pos x="T2" y="T3"/>
                </a:cxn>
                <a:cxn ang="0">
                  <a:pos x="T4" y="T5"/>
                </a:cxn>
                <a:cxn ang="0">
                  <a:pos x="T6" y="T7"/>
                </a:cxn>
                <a:cxn ang="0">
                  <a:pos x="T8" y="T9"/>
                </a:cxn>
                <a:cxn ang="0">
                  <a:pos x="T10" y="T11"/>
                </a:cxn>
              </a:cxnLst>
              <a:rect l="0" t="0" r="r" b="b"/>
              <a:pathLst>
                <a:path w="584" h="877">
                  <a:moveTo>
                    <a:pt x="0" y="0"/>
                  </a:moveTo>
                  <a:lnTo>
                    <a:pt x="0" y="731"/>
                  </a:lnTo>
                  <a:lnTo>
                    <a:pt x="146" y="877"/>
                  </a:lnTo>
                  <a:lnTo>
                    <a:pt x="438" y="877"/>
                  </a:lnTo>
                  <a:lnTo>
                    <a:pt x="584" y="731"/>
                  </a:lnTo>
                  <a:lnTo>
                    <a:pt x="58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78" name="Freeform 286"/>
            <p:cNvSpPr>
              <a:spLocks/>
            </p:cNvSpPr>
            <p:nvPr/>
          </p:nvSpPr>
          <p:spPr bwMode="auto">
            <a:xfrm>
              <a:off x="2320" y="1377"/>
              <a:ext cx="48" cy="73"/>
            </a:xfrm>
            <a:custGeom>
              <a:avLst/>
              <a:gdLst>
                <a:gd name="T0" fmla="*/ 0 w 584"/>
                <a:gd name="T1" fmla="*/ 877 h 877"/>
                <a:gd name="T2" fmla="*/ 0 w 584"/>
                <a:gd name="T3" fmla="*/ 0 h 877"/>
                <a:gd name="T4" fmla="*/ 438 w 584"/>
                <a:gd name="T5" fmla="*/ 0 h 877"/>
                <a:gd name="T6" fmla="*/ 584 w 584"/>
                <a:gd name="T7" fmla="*/ 146 h 877"/>
                <a:gd name="T8" fmla="*/ 584 w 584"/>
                <a:gd name="T9" fmla="*/ 292 h 877"/>
                <a:gd name="T10" fmla="*/ 438 w 584"/>
                <a:gd name="T11" fmla="*/ 439 h 877"/>
                <a:gd name="T12" fmla="*/ 0 w 584"/>
                <a:gd name="T13" fmla="*/ 439 h 877"/>
              </a:gdLst>
              <a:ahLst/>
              <a:cxnLst>
                <a:cxn ang="0">
                  <a:pos x="T0" y="T1"/>
                </a:cxn>
                <a:cxn ang="0">
                  <a:pos x="T2" y="T3"/>
                </a:cxn>
                <a:cxn ang="0">
                  <a:pos x="T4" y="T5"/>
                </a:cxn>
                <a:cxn ang="0">
                  <a:pos x="T6" y="T7"/>
                </a:cxn>
                <a:cxn ang="0">
                  <a:pos x="T8" y="T9"/>
                </a:cxn>
                <a:cxn ang="0">
                  <a:pos x="T10" y="T11"/>
                </a:cxn>
                <a:cxn ang="0">
                  <a:pos x="T12" y="T13"/>
                </a:cxn>
              </a:cxnLst>
              <a:rect l="0" t="0" r="r" b="b"/>
              <a:pathLst>
                <a:path w="584" h="877">
                  <a:moveTo>
                    <a:pt x="0" y="877"/>
                  </a:moveTo>
                  <a:lnTo>
                    <a:pt x="0" y="0"/>
                  </a:lnTo>
                  <a:lnTo>
                    <a:pt x="438" y="0"/>
                  </a:lnTo>
                  <a:lnTo>
                    <a:pt x="584" y="146"/>
                  </a:lnTo>
                  <a:lnTo>
                    <a:pt x="584" y="292"/>
                  </a:lnTo>
                  <a:lnTo>
                    <a:pt x="438" y="439"/>
                  </a:lnTo>
                  <a:lnTo>
                    <a:pt x="0" y="43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79" name="Line 287"/>
            <p:cNvSpPr>
              <a:spLocks noChangeShapeType="1"/>
            </p:cNvSpPr>
            <p:nvPr/>
          </p:nvSpPr>
          <p:spPr bwMode="auto">
            <a:xfrm>
              <a:off x="2332" y="1414"/>
              <a:ext cx="36"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80" name="Freeform 288"/>
            <p:cNvSpPr>
              <a:spLocks/>
            </p:cNvSpPr>
            <p:nvPr/>
          </p:nvSpPr>
          <p:spPr bwMode="auto">
            <a:xfrm>
              <a:off x="2393" y="1377"/>
              <a:ext cx="48" cy="73"/>
            </a:xfrm>
            <a:custGeom>
              <a:avLst/>
              <a:gdLst>
                <a:gd name="T0" fmla="*/ 0 w 584"/>
                <a:gd name="T1" fmla="*/ 877 h 877"/>
                <a:gd name="T2" fmla="*/ 0 w 584"/>
                <a:gd name="T3" fmla="*/ 585 h 877"/>
                <a:gd name="T4" fmla="*/ 292 w 584"/>
                <a:gd name="T5" fmla="*/ 0 h 877"/>
                <a:gd name="T6" fmla="*/ 584 w 584"/>
                <a:gd name="T7" fmla="*/ 585 h 877"/>
                <a:gd name="T8" fmla="*/ 584 w 584"/>
                <a:gd name="T9" fmla="*/ 877 h 877"/>
              </a:gdLst>
              <a:ahLst/>
              <a:cxnLst>
                <a:cxn ang="0">
                  <a:pos x="T0" y="T1"/>
                </a:cxn>
                <a:cxn ang="0">
                  <a:pos x="T2" y="T3"/>
                </a:cxn>
                <a:cxn ang="0">
                  <a:pos x="T4" y="T5"/>
                </a:cxn>
                <a:cxn ang="0">
                  <a:pos x="T6" y="T7"/>
                </a:cxn>
                <a:cxn ang="0">
                  <a:pos x="T8" y="T9"/>
                </a:cxn>
              </a:cxnLst>
              <a:rect l="0" t="0" r="r" b="b"/>
              <a:pathLst>
                <a:path w="584" h="877">
                  <a:moveTo>
                    <a:pt x="0" y="877"/>
                  </a:moveTo>
                  <a:lnTo>
                    <a:pt x="0" y="585"/>
                  </a:lnTo>
                  <a:lnTo>
                    <a:pt x="292" y="0"/>
                  </a:lnTo>
                  <a:lnTo>
                    <a:pt x="584" y="585"/>
                  </a:lnTo>
                  <a:lnTo>
                    <a:pt x="584" y="8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81" name="Line 289"/>
            <p:cNvSpPr>
              <a:spLocks noChangeShapeType="1"/>
            </p:cNvSpPr>
            <p:nvPr/>
          </p:nvSpPr>
          <p:spPr bwMode="auto">
            <a:xfrm>
              <a:off x="2393" y="1426"/>
              <a:ext cx="4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82" name="Freeform 290"/>
            <p:cNvSpPr>
              <a:spLocks/>
            </p:cNvSpPr>
            <p:nvPr/>
          </p:nvSpPr>
          <p:spPr bwMode="auto">
            <a:xfrm>
              <a:off x="2465" y="1377"/>
              <a:ext cx="49" cy="73"/>
            </a:xfrm>
            <a:custGeom>
              <a:avLst/>
              <a:gdLst>
                <a:gd name="T0" fmla="*/ 0 w 584"/>
                <a:gd name="T1" fmla="*/ 877 h 877"/>
                <a:gd name="T2" fmla="*/ 438 w 584"/>
                <a:gd name="T3" fmla="*/ 877 h 877"/>
                <a:gd name="T4" fmla="*/ 584 w 584"/>
                <a:gd name="T5" fmla="*/ 731 h 877"/>
                <a:gd name="T6" fmla="*/ 584 w 584"/>
                <a:gd name="T7" fmla="*/ 146 h 877"/>
                <a:gd name="T8" fmla="*/ 438 w 584"/>
                <a:gd name="T9" fmla="*/ 0 h 877"/>
                <a:gd name="T10" fmla="*/ 0 w 584"/>
                <a:gd name="T11" fmla="*/ 0 h 877"/>
              </a:gdLst>
              <a:ahLst/>
              <a:cxnLst>
                <a:cxn ang="0">
                  <a:pos x="T0" y="T1"/>
                </a:cxn>
                <a:cxn ang="0">
                  <a:pos x="T2" y="T3"/>
                </a:cxn>
                <a:cxn ang="0">
                  <a:pos x="T4" y="T5"/>
                </a:cxn>
                <a:cxn ang="0">
                  <a:pos x="T6" y="T7"/>
                </a:cxn>
                <a:cxn ang="0">
                  <a:pos x="T8" y="T9"/>
                </a:cxn>
                <a:cxn ang="0">
                  <a:pos x="T10" y="T11"/>
                </a:cxn>
              </a:cxnLst>
              <a:rect l="0" t="0" r="r" b="b"/>
              <a:pathLst>
                <a:path w="584" h="877">
                  <a:moveTo>
                    <a:pt x="0" y="877"/>
                  </a:moveTo>
                  <a:lnTo>
                    <a:pt x="438" y="877"/>
                  </a:lnTo>
                  <a:lnTo>
                    <a:pt x="584" y="731"/>
                  </a:lnTo>
                  <a:lnTo>
                    <a:pt x="584" y="146"/>
                  </a:lnTo>
                  <a:lnTo>
                    <a:pt x="438" y="0"/>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83" name="Line 291"/>
            <p:cNvSpPr>
              <a:spLocks noChangeShapeType="1"/>
            </p:cNvSpPr>
            <p:nvPr/>
          </p:nvSpPr>
          <p:spPr bwMode="auto">
            <a:xfrm>
              <a:off x="2478" y="1377"/>
              <a:ext cx="1"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84" name="Rectangle 292"/>
            <p:cNvSpPr>
              <a:spLocks noChangeArrowheads="1"/>
            </p:cNvSpPr>
            <p:nvPr/>
          </p:nvSpPr>
          <p:spPr bwMode="auto">
            <a:xfrm>
              <a:off x="2538" y="1377"/>
              <a:ext cx="49" cy="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85" name="Line 293"/>
            <p:cNvSpPr>
              <a:spLocks noChangeShapeType="1"/>
            </p:cNvSpPr>
            <p:nvPr/>
          </p:nvSpPr>
          <p:spPr bwMode="auto">
            <a:xfrm>
              <a:off x="1244" y="1751"/>
              <a:ext cx="1" cy="6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86" name="Line 294"/>
            <p:cNvSpPr>
              <a:spLocks noChangeShapeType="1"/>
            </p:cNvSpPr>
            <p:nvPr/>
          </p:nvSpPr>
          <p:spPr bwMode="auto">
            <a:xfrm>
              <a:off x="1771" y="1691"/>
              <a:ext cx="1"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87" name="Freeform 295"/>
            <p:cNvSpPr>
              <a:spLocks/>
            </p:cNvSpPr>
            <p:nvPr/>
          </p:nvSpPr>
          <p:spPr bwMode="auto">
            <a:xfrm>
              <a:off x="1366" y="1894"/>
              <a:ext cx="40" cy="40"/>
            </a:xfrm>
            <a:custGeom>
              <a:avLst/>
              <a:gdLst>
                <a:gd name="T0" fmla="*/ 487 w 487"/>
                <a:gd name="T1" fmla="*/ 0 h 488"/>
                <a:gd name="T2" fmla="*/ 143 w 487"/>
                <a:gd name="T3" fmla="*/ 143 h 488"/>
                <a:gd name="T4" fmla="*/ 0 w 487"/>
                <a:gd name="T5" fmla="*/ 488 h 488"/>
              </a:gdLst>
              <a:ahLst/>
              <a:cxnLst>
                <a:cxn ang="0">
                  <a:pos x="T0" y="T1"/>
                </a:cxn>
                <a:cxn ang="0">
                  <a:pos x="T2" y="T3"/>
                </a:cxn>
                <a:cxn ang="0">
                  <a:pos x="T4" y="T5"/>
                </a:cxn>
              </a:cxnLst>
              <a:rect l="0" t="0" r="r" b="b"/>
              <a:pathLst>
                <a:path w="487" h="488">
                  <a:moveTo>
                    <a:pt x="487" y="0"/>
                  </a:moveTo>
                  <a:lnTo>
                    <a:pt x="143" y="143"/>
                  </a:lnTo>
                  <a:lnTo>
                    <a:pt x="0" y="48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88" name="Line 296"/>
            <p:cNvSpPr>
              <a:spLocks noChangeShapeType="1"/>
            </p:cNvSpPr>
            <p:nvPr/>
          </p:nvSpPr>
          <p:spPr bwMode="auto">
            <a:xfrm>
              <a:off x="1366" y="1934"/>
              <a:ext cx="1" cy="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89" name="Freeform 297"/>
            <p:cNvSpPr>
              <a:spLocks/>
            </p:cNvSpPr>
            <p:nvPr/>
          </p:nvSpPr>
          <p:spPr bwMode="auto">
            <a:xfrm>
              <a:off x="1528" y="2178"/>
              <a:ext cx="121" cy="121"/>
            </a:xfrm>
            <a:custGeom>
              <a:avLst/>
              <a:gdLst>
                <a:gd name="T0" fmla="*/ 0 w 1459"/>
                <a:gd name="T1" fmla="*/ 0 h 1460"/>
                <a:gd name="T2" fmla="*/ 427 w 1459"/>
                <a:gd name="T3" fmla="*/ 1033 h 1460"/>
                <a:gd name="T4" fmla="*/ 1459 w 1459"/>
                <a:gd name="T5" fmla="*/ 1460 h 1460"/>
              </a:gdLst>
              <a:ahLst/>
              <a:cxnLst>
                <a:cxn ang="0">
                  <a:pos x="T0" y="T1"/>
                </a:cxn>
                <a:cxn ang="0">
                  <a:pos x="T2" y="T3"/>
                </a:cxn>
                <a:cxn ang="0">
                  <a:pos x="T4" y="T5"/>
                </a:cxn>
              </a:cxnLst>
              <a:rect l="0" t="0" r="r" b="b"/>
              <a:pathLst>
                <a:path w="1459" h="1460">
                  <a:moveTo>
                    <a:pt x="0" y="0"/>
                  </a:moveTo>
                  <a:lnTo>
                    <a:pt x="427" y="1033"/>
                  </a:lnTo>
                  <a:lnTo>
                    <a:pt x="1459" y="146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90" name="Line 298"/>
            <p:cNvSpPr>
              <a:spLocks noChangeShapeType="1"/>
            </p:cNvSpPr>
            <p:nvPr/>
          </p:nvSpPr>
          <p:spPr bwMode="auto">
            <a:xfrm flipH="1">
              <a:off x="1589" y="2036"/>
              <a:ext cx="2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1" name="Freeform 299"/>
            <p:cNvSpPr>
              <a:spLocks/>
            </p:cNvSpPr>
            <p:nvPr/>
          </p:nvSpPr>
          <p:spPr bwMode="auto">
            <a:xfrm>
              <a:off x="1609" y="2178"/>
              <a:ext cx="40" cy="40"/>
            </a:xfrm>
            <a:custGeom>
              <a:avLst/>
              <a:gdLst>
                <a:gd name="T0" fmla="*/ 0 w 486"/>
                <a:gd name="T1" fmla="*/ 0 h 486"/>
                <a:gd name="T2" fmla="*/ 143 w 486"/>
                <a:gd name="T3" fmla="*/ 343 h 486"/>
                <a:gd name="T4" fmla="*/ 486 w 486"/>
                <a:gd name="T5" fmla="*/ 486 h 486"/>
              </a:gdLst>
              <a:ahLst/>
              <a:cxnLst>
                <a:cxn ang="0">
                  <a:pos x="T0" y="T1"/>
                </a:cxn>
                <a:cxn ang="0">
                  <a:pos x="T2" y="T3"/>
                </a:cxn>
                <a:cxn ang="0">
                  <a:pos x="T4" y="T5"/>
                </a:cxn>
              </a:cxnLst>
              <a:rect l="0" t="0" r="r" b="b"/>
              <a:pathLst>
                <a:path w="486" h="486">
                  <a:moveTo>
                    <a:pt x="0" y="0"/>
                  </a:moveTo>
                  <a:lnTo>
                    <a:pt x="143" y="343"/>
                  </a:lnTo>
                  <a:lnTo>
                    <a:pt x="486" y="48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92" name="Line 300"/>
            <p:cNvSpPr>
              <a:spLocks noChangeShapeType="1"/>
            </p:cNvSpPr>
            <p:nvPr/>
          </p:nvSpPr>
          <p:spPr bwMode="auto">
            <a:xfrm>
              <a:off x="1528" y="1934"/>
              <a:ext cx="1"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3" name="Line 301"/>
            <p:cNvSpPr>
              <a:spLocks noChangeShapeType="1"/>
            </p:cNvSpPr>
            <p:nvPr/>
          </p:nvSpPr>
          <p:spPr bwMode="auto">
            <a:xfrm>
              <a:off x="1589" y="1955"/>
              <a:ext cx="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4" name="Freeform 302"/>
            <p:cNvSpPr>
              <a:spLocks/>
            </p:cNvSpPr>
            <p:nvPr/>
          </p:nvSpPr>
          <p:spPr bwMode="auto">
            <a:xfrm>
              <a:off x="1487" y="1894"/>
              <a:ext cx="41" cy="40"/>
            </a:xfrm>
            <a:custGeom>
              <a:avLst/>
              <a:gdLst>
                <a:gd name="T0" fmla="*/ 487 w 487"/>
                <a:gd name="T1" fmla="*/ 488 h 488"/>
                <a:gd name="T2" fmla="*/ 345 w 487"/>
                <a:gd name="T3" fmla="*/ 143 h 488"/>
                <a:gd name="T4" fmla="*/ 0 w 487"/>
                <a:gd name="T5" fmla="*/ 0 h 488"/>
              </a:gdLst>
              <a:ahLst/>
              <a:cxnLst>
                <a:cxn ang="0">
                  <a:pos x="T0" y="T1"/>
                </a:cxn>
                <a:cxn ang="0">
                  <a:pos x="T2" y="T3"/>
                </a:cxn>
                <a:cxn ang="0">
                  <a:pos x="T4" y="T5"/>
                </a:cxn>
              </a:cxnLst>
              <a:rect l="0" t="0" r="r" b="b"/>
              <a:pathLst>
                <a:path w="487" h="488">
                  <a:moveTo>
                    <a:pt x="487" y="488"/>
                  </a:moveTo>
                  <a:lnTo>
                    <a:pt x="345" y="143"/>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495" name="Line 303"/>
            <p:cNvSpPr>
              <a:spLocks noChangeShapeType="1"/>
            </p:cNvSpPr>
            <p:nvPr/>
          </p:nvSpPr>
          <p:spPr bwMode="auto">
            <a:xfrm flipH="1">
              <a:off x="1406" y="1894"/>
              <a:ext cx="8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6" name="Line 304"/>
            <p:cNvSpPr>
              <a:spLocks noChangeShapeType="1"/>
            </p:cNvSpPr>
            <p:nvPr/>
          </p:nvSpPr>
          <p:spPr bwMode="auto">
            <a:xfrm>
              <a:off x="1528" y="1955"/>
              <a:ext cx="6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7" name="Line 305"/>
            <p:cNvSpPr>
              <a:spLocks noChangeShapeType="1"/>
            </p:cNvSpPr>
            <p:nvPr/>
          </p:nvSpPr>
          <p:spPr bwMode="auto">
            <a:xfrm>
              <a:off x="1649" y="1914"/>
              <a:ext cx="1"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8" name="Line 306"/>
            <p:cNvSpPr>
              <a:spLocks noChangeShapeType="1"/>
            </p:cNvSpPr>
            <p:nvPr/>
          </p:nvSpPr>
          <p:spPr bwMode="auto">
            <a:xfrm>
              <a:off x="1791" y="1914"/>
              <a:ext cx="1" cy="1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499" name="Line 307"/>
            <p:cNvSpPr>
              <a:spLocks noChangeShapeType="1"/>
            </p:cNvSpPr>
            <p:nvPr/>
          </p:nvSpPr>
          <p:spPr bwMode="auto">
            <a:xfrm flipH="1">
              <a:off x="1649" y="2056"/>
              <a:ext cx="14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0" name="Line 308"/>
            <p:cNvSpPr>
              <a:spLocks noChangeShapeType="1"/>
            </p:cNvSpPr>
            <p:nvPr/>
          </p:nvSpPr>
          <p:spPr bwMode="auto">
            <a:xfrm flipH="1">
              <a:off x="1609" y="2056"/>
              <a:ext cx="18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1" name="Line 309"/>
            <p:cNvSpPr>
              <a:spLocks noChangeShapeType="1"/>
            </p:cNvSpPr>
            <p:nvPr/>
          </p:nvSpPr>
          <p:spPr bwMode="auto">
            <a:xfrm flipH="1">
              <a:off x="1690" y="2218"/>
              <a:ext cx="8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2" name="Line 310"/>
            <p:cNvSpPr>
              <a:spLocks noChangeShapeType="1"/>
            </p:cNvSpPr>
            <p:nvPr/>
          </p:nvSpPr>
          <p:spPr bwMode="auto">
            <a:xfrm>
              <a:off x="1609" y="2036"/>
              <a:ext cx="1"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3" name="Line 311"/>
            <p:cNvSpPr>
              <a:spLocks noChangeShapeType="1"/>
            </p:cNvSpPr>
            <p:nvPr/>
          </p:nvSpPr>
          <p:spPr bwMode="auto">
            <a:xfrm>
              <a:off x="1609" y="2036"/>
              <a:ext cx="1" cy="1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4" name="Freeform 312"/>
            <p:cNvSpPr>
              <a:spLocks/>
            </p:cNvSpPr>
            <p:nvPr/>
          </p:nvSpPr>
          <p:spPr bwMode="auto">
            <a:xfrm>
              <a:off x="1629" y="2015"/>
              <a:ext cx="20" cy="21"/>
            </a:xfrm>
            <a:custGeom>
              <a:avLst/>
              <a:gdLst>
                <a:gd name="T0" fmla="*/ 0 w 243"/>
                <a:gd name="T1" fmla="*/ 243 h 243"/>
                <a:gd name="T2" fmla="*/ 173 w 243"/>
                <a:gd name="T3" fmla="*/ 172 h 243"/>
                <a:gd name="T4" fmla="*/ 243 w 243"/>
                <a:gd name="T5" fmla="*/ 0 h 243"/>
              </a:gdLst>
              <a:ahLst/>
              <a:cxnLst>
                <a:cxn ang="0">
                  <a:pos x="T0" y="T1"/>
                </a:cxn>
                <a:cxn ang="0">
                  <a:pos x="T2" y="T3"/>
                </a:cxn>
                <a:cxn ang="0">
                  <a:pos x="T4" y="T5"/>
                </a:cxn>
              </a:cxnLst>
              <a:rect l="0" t="0" r="r" b="b"/>
              <a:pathLst>
                <a:path w="243" h="243">
                  <a:moveTo>
                    <a:pt x="0" y="243"/>
                  </a:moveTo>
                  <a:lnTo>
                    <a:pt x="173" y="172"/>
                  </a:lnTo>
                  <a:lnTo>
                    <a:pt x="24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05" name="Line 313"/>
            <p:cNvSpPr>
              <a:spLocks noChangeShapeType="1"/>
            </p:cNvSpPr>
            <p:nvPr/>
          </p:nvSpPr>
          <p:spPr bwMode="auto">
            <a:xfrm flipV="1">
              <a:off x="1812" y="2076"/>
              <a:ext cx="1" cy="1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6" name="Freeform 314"/>
            <p:cNvSpPr>
              <a:spLocks/>
            </p:cNvSpPr>
            <p:nvPr/>
          </p:nvSpPr>
          <p:spPr bwMode="auto">
            <a:xfrm>
              <a:off x="1791" y="2056"/>
              <a:ext cx="21" cy="20"/>
            </a:xfrm>
            <a:custGeom>
              <a:avLst/>
              <a:gdLst>
                <a:gd name="T0" fmla="*/ 243 w 243"/>
                <a:gd name="T1" fmla="*/ 243 h 243"/>
                <a:gd name="T2" fmla="*/ 172 w 243"/>
                <a:gd name="T3" fmla="*/ 72 h 243"/>
                <a:gd name="T4" fmla="*/ 0 w 243"/>
                <a:gd name="T5" fmla="*/ 0 h 243"/>
              </a:gdLst>
              <a:ahLst/>
              <a:cxnLst>
                <a:cxn ang="0">
                  <a:pos x="T0" y="T1"/>
                </a:cxn>
                <a:cxn ang="0">
                  <a:pos x="T2" y="T3"/>
                </a:cxn>
                <a:cxn ang="0">
                  <a:pos x="T4" y="T5"/>
                </a:cxn>
              </a:cxnLst>
              <a:rect l="0" t="0" r="r" b="b"/>
              <a:pathLst>
                <a:path w="243" h="243">
                  <a:moveTo>
                    <a:pt x="243" y="243"/>
                  </a:moveTo>
                  <a:lnTo>
                    <a:pt x="172" y="7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07" name="Line 315"/>
            <p:cNvSpPr>
              <a:spLocks noChangeShapeType="1"/>
            </p:cNvSpPr>
            <p:nvPr/>
          </p:nvSpPr>
          <p:spPr bwMode="auto">
            <a:xfrm flipH="1">
              <a:off x="1670" y="1894"/>
              <a:ext cx="10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08" name="Freeform 316"/>
            <p:cNvSpPr>
              <a:spLocks/>
            </p:cNvSpPr>
            <p:nvPr/>
          </p:nvSpPr>
          <p:spPr bwMode="auto">
            <a:xfrm>
              <a:off x="1649" y="1894"/>
              <a:ext cx="21" cy="20"/>
            </a:xfrm>
            <a:custGeom>
              <a:avLst/>
              <a:gdLst>
                <a:gd name="T0" fmla="*/ 244 w 244"/>
                <a:gd name="T1" fmla="*/ 0 h 243"/>
                <a:gd name="T2" fmla="*/ 71 w 244"/>
                <a:gd name="T3" fmla="*/ 72 h 243"/>
                <a:gd name="T4" fmla="*/ 0 w 244"/>
                <a:gd name="T5" fmla="*/ 243 h 243"/>
              </a:gdLst>
              <a:ahLst/>
              <a:cxnLst>
                <a:cxn ang="0">
                  <a:pos x="T0" y="T1"/>
                </a:cxn>
                <a:cxn ang="0">
                  <a:pos x="T2" y="T3"/>
                </a:cxn>
                <a:cxn ang="0">
                  <a:pos x="T4" y="T5"/>
                </a:cxn>
              </a:cxnLst>
              <a:rect l="0" t="0" r="r" b="b"/>
              <a:pathLst>
                <a:path w="244" h="243">
                  <a:moveTo>
                    <a:pt x="244" y="0"/>
                  </a:moveTo>
                  <a:lnTo>
                    <a:pt x="71" y="72"/>
                  </a:lnTo>
                  <a:lnTo>
                    <a:pt x="0" y="24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09" name="Freeform 317"/>
            <p:cNvSpPr>
              <a:spLocks/>
            </p:cNvSpPr>
            <p:nvPr/>
          </p:nvSpPr>
          <p:spPr bwMode="auto">
            <a:xfrm>
              <a:off x="1771" y="1894"/>
              <a:ext cx="20" cy="20"/>
            </a:xfrm>
            <a:custGeom>
              <a:avLst/>
              <a:gdLst>
                <a:gd name="T0" fmla="*/ 244 w 244"/>
                <a:gd name="T1" fmla="*/ 243 h 243"/>
                <a:gd name="T2" fmla="*/ 173 w 244"/>
                <a:gd name="T3" fmla="*/ 72 h 243"/>
                <a:gd name="T4" fmla="*/ 0 w 244"/>
                <a:gd name="T5" fmla="*/ 0 h 243"/>
              </a:gdLst>
              <a:ahLst/>
              <a:cxnLst>
                <a:cxn ang="0">
                  <a:pos x="T0" y="T1"/>
                </a:cxn>
                <a:cxn ang="0">
                  <a:pos x="T2" y="T3"/>
                </a:cxn>
                <a:cxn ang="0">
                  <a:pos x="T4" y="T5"/>
                </a:cxn>
              </a:cxnLst>
              <a:rect l="0" t="0" r="r" b="b"/>
              <a:pathLst>
                <a:path w="244" h="243">
                  <a:moveTo>
                    <a:pt x="244" y="243"/>
                  </a:moveTo>
                  <a:lnTo>
                    <a:pt x="173" y="7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10" name="Line 318"/>
            <p:cNvSpPr>
              <a:spLocks noChangeShapeType="1"/>
            </p:cNvSpPr>
            <p:nvPr/>
          </p:nvSpPr>
          <p:spPr bwMode="auto">
            <a:xfrm flipH="1">
              <a:off x="1244" y="1751"/>
              <a:ext cx="38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11" name="Freeform 319"/>
            <p:cNvSpPr>
              <a:spLocks/>
            </p:cNvSpPr>
            <p:nvPr/>
          </p:nvSpPr>
          <p:spPr bwMode="auto">
            <a:xfrm>
              <a:off x="1437" y="1682"/>
              <a:ext cx="46" cy="69"/>
            </a:xfrm>
            <a:custGeom>
              <a:avLst/>
              <a:gdLst>
                <a:gd name="T0" fmla="*/ 563 w 563"/>
                <a:gd name="T1" fmla="*/ 146 h 832"/>
                <a:gd name="T2" fmla="*/ 0 w 563"/>
                <a:gd name="T3" fmla="*/ 832 h 832"/>
                <a:gd name="T4" fmla="*/ 310 w 563"/>
                <a:gd name="T5" fmla="*/ 0 h 832"/>
                <a:gd name="T6" fmla="*/ 563 w 563"/>
                <a:gd name="T7" fmla="*/ 146 h 832"/>
              </a:gdLst>
              <a:ahLst/>
              <a:cxnLst>
                <a:cxn ang="0">
                  <a:pos x="T0" y="T1"/>
                </a:cxn>
                <a:cxn ang="0">
                  <a:pos x="T2" y="T3"/>
                </a:cxn>
                <a:cxn ang="0">
                  <a:pos x="T4" y="T5"/>
                </a:cxn>
                <a:cxn ang="0">
                  <a:pos x="T6" y="T7"/>
                </a:cxn>
              </a:cxnLst>
              <a:rect l="0" t="0" r="r" b="b"/>
              <a:pathLst>
                <a:path w="563" h="832">
                  <a:moveTo>
                    <a:pt x="563" y="146"/>
                  </a:moveTo>
                  <a:lnTo>
                    <a:pt x="0" y="832"/>
                  </a:lnTo>
                  <a:lnTo>
                    <a:pt x="310" y="0"/>
                  </a:lnTo>
                  <a:lnTo>
                    <a:pt x="563" y="146"/>
                  </a:lnTo>
                  <a:close/>
                </a:path>
              </a:pathLst>
            </a:cu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es-MX"/>
            </a:p>
          </p:txBody>
        </p:sp>
        <p:sp>
          <p:nvSpPr>
            <p:cNvPr id="8512" name="Freeform 320"/>
            <p:cNvSpPr>
              <a:spLocks/>
            </p:cNvSpPr>
            <p:nvPr/>
          </p:nvSpPr>
          <p:spPr bwMode="auto">
            <a:xfrm>
              <a:off x="1437" y="1682"/>
              <a:ext cx="46" cy="69"/>
            </a:xfrm>
            <a:custGeom>
              <a:avLst/>
              <a:gdLst>
                <a:gd name="T0" fmla="*/ 563 w 563"/>
                <a:gd name="T1" fmla="*/ 146 h 832"/>
                <a:gd name="T2" fmla="*/ 0 w 563"/>
                <a:gd name="T3" fmla="*/ 832 h 832"/>
                <a:gd name="T4" fmla="*/ 310 w 563"/>
                <a:gd name="T5" fmla="*/ 0 h 832"/>
                <a:gd name="T6" fmla="*/ 563 w 563"/>
                <a:gd name="T7" fmla="*/ 146 h 832"/>
              </a:gdLst>
              <a:ahLst/>
              <a:cxnLst>
                <a:cxn ang="0">
                  <a:pos x="T0" y="T1"/>
                </a:cxn>
                <a:cxn ang="0">
                  <a:pos x="T2" y="T3"/>
                </a:cxn>
                <a:cxn ang="0">
                  <a:pos x="T4" y="T5"/>
                </a:cxn>
                <a:cxn ang="0">
                  <a:pos x="T6" y="T7"/>
                </a:cxn>
              </a:cxnLst>
              <a:rect l="0" t="0" r="r" b="b"/>
              <a:pathLst>
                <a:path w="563" h="832">
                  <a:moveTo>
                    <a:pt x="563" y="146"/>
                  </a:moveTo>
                  <a:lnTo>
                    <a:pt x="0" y="832"/>
                  </a:lnTo>
                  <a:lnTo>
                    <a:pt x="310" y="0"/>
                  </a:lnTo>
                  <a:lnTo>
                    <a:pt x="563"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13" name="Line 321"/>
            <p:cNvSpPr>
              <a:spLocks noChangeShapeType="1"/>
            </p:cNvSpPr>
            <p:nvPr/>
          </p:nvSpPr>
          <p:spPr bwMode="auto">
            <a:xfrm flipV="1">
              <a:off x="1473" y="1410"/>
              <a:ext cx="160" cy="2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14" name="Line 322"/>
            <p:cNvSpPr>
              <a:spLocks noChangeShapeType="1"/>
            </p:cNvSpPr>
            <p:nvPr/>
          </p:nvSpPr>
          <p:spPr bwMode="auto">
            <a:xfrm>
              <a:off x="1633" y="1410"/>
              <a:ext cx="6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15" name="Line 323"/>
            <p:cNvSpPr>
              <a:spLocks noChangeShapeType="1"/>
            </p:cNvSpPr>
            <p:nvPr/>
          </p:nvSpPr>
          <p:spPr bwMode="auto">
            <a:xfrm flipH="1">
              <a:off x="1649" y="1691"/>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16" name="Freeform 324"/>
            <p:cNvSpPr>
              <a:spLocks/>
            </p:cNvSpPr>
            <p:nvPr/>
          </p:nvSpPr>
          <p:spPr bwMode="auto">
            <a:xfrm>
              <a:off x="1629" y="1731"/>
              <a:ext cx="20" cy="20"/>
            </a:xfrm>
            <a:custGeom>
              <a:avLst/>
              <a:gdLst>
                <a:gd name="T0" fmla="*/ 0 w 243"/>
                <a:gd name="T1" fmla="*/ 243 h 243"/>
                <a:gd name="T2" fmla="*/ 173 w 243"/>
                <a:gd name="T3" fmla="*/ 172 h 243"/>
                <a:gd name="T4" fmla="*/ 243 w 243"/>
                <a:gd name="T5" fmla="*/ 0 h 243"/>
              </a:gdLst>
              <a:ahLst/>
              <a:cxnLst>
                <a:cxn ang="0">
                  <a:pos x="T0" y="T1"/>
                </a:cxn>
                <a:cxn ang="0">
                  <a:pos x="T2" y="T3"/>
                </a:cxn>
                <a:cxn ang="0">
                  <a:pos x="T4" y="T5"/>
                </a:cxn>
              </a:cxnLst>
              <a:rect l="0" t="0" r="r" b="b"/>
              <a:pathLst>
                <a:path w="243" h="243">
                  <a:moveTo>
                    <a:pt x="0" y="243"/>
                  </a:moveTo>
                  <a:lnTo>
                    <a:pt x="173" y="172"/>
                  </a:lnTo>
                  <a:lnTo>
                    <a:pt x="24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17" name="Line 325"/>
            <p:cNvSpPr>
              <a:spLocks noChangeShapeType="1"/>
            </p:cNvSpPr>
            <p:nvPr/>
          </p:nvSpPr>
          <p:spPr bwMode="auto">
            <a:xfrm>
              <a:off x="1649" y="1691"/>
              <a:ext cx="1"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18" name="Freeform 326"/>
            <p:cNvSpPr>
              <a:spLocks/>
            </p:cNvSpPr>
            <p:nvPr/>
          </p:nvSpPr>
          <p:spPr bwMode="auto">
            <a:xfrm>
              <a:off x="1771" y="1670"/>
              <a:ext cx="20" cy="21"/>
            </a:xfrm>
            <a:custGeom>
              <a:avLst/>
              <a:gdLst>
                <a:gd name="T0" fmla="*/ 0 w 244"/>
                <a:gd name="T1" fmla="*/ 245 h 245"/>
                <a:gd name="T2" fmla="*/ 173 w 244"/>
                <a:gd name="T3" fmla="*/ 173 h 245"/>
                <a:gd name="T4" fmla="*/ 244 w 244"/>
                <a:gd name="T5" fmla="*/ 0 h 245"/>
              </a:gdLst>
              <a:ahLst/>
              <a:cxnLst>
                <a:cxn ang="0">
                  <a:pos x="T0" y="T1"/>
                </a:cxn>
                <a:cxn ang="0">
                  <a:pos x="T2" y="T3"/>
                </a:cxn>
                <a:cxn ang="0">
                  <a:pos x="T4" y="T5"/>
                </a:cxn>
              </a:cxnLst>
              <a:rect l="0" t="0" r="r" b="b"/>
              <a:pathLst>
                <a:path w="244" h="245">
                  <a:moveTo>
                    <a:pt x="0" y="245"/>
                  </a:moveTo>
                  <a:lnTo>
                    <a:pt x="173" y="173"/>
                  </a:lnTo>
                  <a:lnTo>
                    <a:pt x="24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19" name="Line 327"/>
            <p:cNvSpPr>
              <a:spLocks noChangeShapeType="1"/>
            </p:cNvSpPr>
            <p:nvPr/>
          </p:nvSpPr>
          <p:spPr bwMode="auto">
            <a:xfrm>
              <a:off x="1791" y="1528"/>
              <a:ext cx="1" cy="1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0" name="Line 328"/>
            <p:cNvSpPr>
              <a:spLocks noChangeShapeType="1"/>
            </p:cNvSpPr>
            <p:nvPr/>
          </p:nvSpPr>
          <p:spPr bwMode="auto">
            <a:xfrm>
              <a:off x="1954" y="1485"/>
              <a:ext cx="1" cy="1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1" name="Line 329"/>
            <p:cNvSpPr>
              <a:spLocks noChangeShapeType="1"/>
            </p:cNvSpPr>
            <p:nvPr/>
          </p:nvSpPr>
          <p:spPr bwMode="auto">
            <a:xfrm>
              <a:off x="1954" y="1634"/>
              <a:ext cx="1"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2" name="Line 330"/>
            <p:cNvSpPr>
              <a:spLocks noChangeShapeType="1"/>
            </p:cNvSpPr>
            <p:nvPr/>
          </p:nvSpPr>
          <p:spPr bwMode="auto">
            <a:xfrm>
              <a:off x="1954" y="1695"/>
              <a:ext cx="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3" name="Line 331"/>
            <p:cNvSpPr>
              <a:spLocks noChangeShapeType="1"/>
            </p:cNvSpPr>
            <p:nvPr/>
          </p:nvSpPr>
          <p:spPr bwMode="auto">
            <a:xfrm>
              <a:off x="1954" y="1908"/>
              <a:ext cx="1"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4" name="Line 332"/>
            <p:cNvSpPr>
              <a:spLocks noChangeShapeType="1"/>
            </p:cNvSpPr>
            <p:nvPr/>
          </p:nvSpPr>
          <p:spPr bwMode="auto">
            <a:xfrm>
              <a:off x="1954" y="1969"/>
              <a:ext cx="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5" name="Line 333"/>
            <p:cNvSpPr>
              <a:spLocks noChangeShapeType="1"/>
            </p:cNvSpPr>
            <p:nvPr/>
          </p:nvSpPr>
          <p:spPr bwMode="auto">
            <a:xfrm>
              <a:off x="1954" y="2182"/>
              <a:ext cx="1"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6" name="Line 334"/>
            <p:cNvSpPr>
              <a:spLocks noChangeShapeType="1"/>
            </p:cNvSpPr>
            <p:nvPr/>
          </p:nvSpPr>
          <p:spPr bwMode="auto">
            <a:xfrm>
              <a:off x="1954" y="2243"/>
              <a:ext cx="1" cy="1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7" name="Line 335"/>
            <p:cNvSpPr>
              <a:spLocks noChangeShapeType="1"/>
            </p:cNvSpPr>
            <p:nvPr/>
          </p:nvSpPr>
          <p:spPr bwMode="auto">
            <a:xfrm>
              <a:off x="1832" y="1528"/>
              <a:ext cx="1" cy="4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8" name="Line 336"/>
            <p:cNvSpPr>
              <a:spLocks noChangeShapeType="1"/>
            </p:cNvSpPr>
            <p:nvPr/>
          </p:nvSpPr>
          <p:spPr bwMode="auto">
            <a:xfrm flipV="1">
              <a:off x="1832" y="1528"/>
              <a:ext cx="1" cy="4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29" name="Line 337"/>
            <p:cNvSpPr>
              <a:spLocks noChangeShapeType="1"/>
            </p:cNvSpPr>
            <p:nvPr/>
          </p:nvSpPr>
          <p:spPr bwMode="auto">
            <a:xfrm>
              <a:off x="2075" y="1528"/>
              <a:ext cx="1" cy="4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0" name="Line 338"/>
            <p:cNvSpPr>
              <a:spLocks noChangeShapeType="1"/>
            </p:cNvSpPr>
            <p:nvPr/>
          </p:nvSpPr>
          <p:spPr bwMode="auto">
            <a:xfrm flipV="1">
              <a:off x="2075" y="1528"/>
              <a:ext cx="1" cy="4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1" name="Line 339"/>
            <p:cNvSpPr>
              <a:spLocks noChangeShapeType="1"/>
            </p:cNvSpPr>
            <p:nvPr/>
          </p:nvSpPr>
          <p:spPr bwMode="auto">
            <a:xfrm>
              <a:off x="2663" y="1751"/>
              <a:ext cx="1" cy="6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2" name="Line 340"/>
            <p:cNvSpPr>
              <a:spLocks noChangeShapeType="1"/>
            </p:cNvSpPr>
            <p:nvPr/>
          </p:nvSpPr>
          <p:spPr bwMode="auto">
            <a:xfrm>
              <a:off x="2136" y="1691"/>
              <a:ext cx="1"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3" name="Line 341"/>
            <p:cNvSpPr>
              <a:spLocks noChangeShapeType="1"/>
            </p:cNvSpPr>
            <p:nvPr/>
          </p:nvSpPr>
          <p:spPr bwMode="auto">
            <a:xfrm>
              <a:off x="1954" y="2218"/>
              <a:ext cx="30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4" name="Line 342"/>
            <p:cNvSpPr>
              <a:spLocks noChangeShapeType="1"/>
            </p:cNvSpPr>
            <p:nvPr/>
          </p:nvSpPr>
          <p:spPr bwMode="auto">
            <a:xfrm>
              <a:off x="1954" y="2299"/>
              <a:ext cx="30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5" name="Line 343"/>
            <p:cNvSpPr>
              <a:spLocks noChangeShapeType="1"/>
            </p:cNvSpPr>
            <p:nvPr/>
          </p:nvSpPr>
          <p:spPr bwMode="auto">
            <a:xfrm>
              <a:off x="2116" y="2036"/>
              <a:ext cx="2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6" name="Line 344"/>
            <p:cNvSpPr>
              <a:spLocks noChangeShapeType="1"/>
            </p:cNvSpPr>
            <p:nvPr/>
          </p:nvSpPr>
          <p:spPr bwMode="auto">
            <a:xfrm>
              <a:off x="2116" y="2056"/>
              <a:ext cx="18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7" name="Line 345"/>
            <p:cNvSpPr>
              <a:spLocks noChangeShapeType="1"/>
            </p:cNvSpPr>
            <p:nvPr/>
          </p:nvSpPr>
          <p:spPr bwMode="auto">
            <a:xfrm>
              <a:off x="2116" y="2056"/>
              <a:ext cx="14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38" name="Freeform 346"/>
            <p:cNvSpPr>
              <a:spLocks/>
            </p:cNvSpPr>
            <p:nvPr/>
          </p:nvSpPr>
          <p:spPr bwMode="auto">
            <a:xfrm>
              <a:off x="2237" y="1894"/>
              <a:ext cx="21" cy="20"/>
            </a:xfrm>
            <a:custGeom>
              <a:avLst/>
              <a:gdLst>
                <a:gd name="T0" fmla="*/ 244 w 244"/>
                <a:gd name="T1" fmla="*/ 243 h 243"/>
                <a:gd name="T2" fmla="*/ 173 w 244"/>
                <a:gd name="T3" fmla="*/ 72 h 243"/>
                <a:gd name="T4" fmla="*/ 0 w 244"/>
                <a:gd name="T5" fmla="*/ 0 h 243"/>
              </a:gdLst>
              <a:ahLst/>
              <a:cxnLst>
                <a:cxn ang="0">
                  <a:pos x="T0" y="T1"/>
                </a:cxn>
                <a:cxn ang="0">
                  <a:pos x="T2" y="T3"/>
                </a:cxn>
                <a:cxn ang="0">
                  <a:pos x="T4" y="T5"/>
                </a:cxn>
              </a:cxnLst>
              <a:rect l="0" t="0" r="r" b="b"/>
              <a:pathLst>
                <a:path w="244" h="243">
                  <a:moveTo>
                    <a:pt x="244" y="243"/>
                  </a:moveTo>
                  <a:lnTo>
                    <a:pt x="173" y="72"/>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39" name="Line 347"/>
            <p:cNvSpPr>
              <a:spLocks noChangeShapeType="1"/>
            </p:cNvSpPr>
            <p:nvPr/>
          </p:nvSpPr>
          <p:spPr bwMode="auto">
            <a:xfrm>
              <a:off x="1852" y="2178"/>
              <a:ext cx="2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0" name="Line 348"/>
            <p:cNvSpPr>
              <a:spLocks noChangeShapeType="1"/>
            </p:cNvSpPr>
            <p:nvPr/>
          </p:nvSpPr>
          <p:spPr bwMode="auto">
            <a:xfrm>
              <a:off x="1852" y="2178"/>
              <a:ext cx="2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1" name="Line 349"/>
            <p:cNvSpPr>
              <a:spLocks noChangeShapeType="1"/>
            </p:cNvSpPr>
            <p:nvPr/>
          </p:nvSpPr>
          <p:spPr bwMode="auto">
            <a:xfrm flipV="1">
              <a:off x="1852" y="1975"/>
              <a:ext cx="1"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2" name="Line 350"/>
            <p:cNvSpPr>
              <a:spLocks noChangeShapeType="1"/>
            </p:cNvSpPr>
            <p:nvPr/>
          </p:nvSpPr>
          <p:spPr bwMode="auto">
            <a:xfrm flipV="1">
              <a:off x="2055" y="1975"/>
              <a:ext cx="1"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3" name="Line 351"/>
            <p:cNvSpPr>
              <a:spLocks noChangeShapeType="1"/>
            </p:cNvSpPr>
            <p:nvPr/>
          </p:nvSpPr>
          <p:spPr bwMode="auto">
            <a:xfrm>
              <a:off x="2116" y="1914"/>
              <a:ext cx="1" cy="1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4" name="Line 352"/>
            <p:cNvSpPr>
              <a:spLocks noChangeShapeType="1"/>
            </p:cNvSpPr>
            <p:nvPr/>
          </p:nvSpPr>
          <p:spPr bwMode="auto">
            <a:xfrm>
              <a:off x="2136" y="2218"/>
              <a:ext cx="8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5" name="Line 353"/>
            <p:cNvSpPr>
              <a:spLocks noChangeShapeType="1"/>
            </p:cNvSpPr>
            <p:nvPr/>
          </p:nvSpPr>
          <p:spPr bwMode="auto">
            <a:xfrm flipV="1">
              <a:off x="2096" y="2076"/>
              <a:ext cx="1" cy="1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6" name="Line 354"/>
            <p:cNvSpPr>
              <a:spLocks noChangeShapeType="1"/>
            </p:cNvSpPr>
            <p:nvPr/>
          </p:nvSpPr>
          <p:spPr bwMode="auto">
            <a:xfrm>
              <a:off x="2055" y="2178"/>
              <a:ext cx="4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7" name="Freeform 355"/>
            <p:cNvSpPr>
              <a:spLocks/>
            </p:cNvSpPr>
            <p:nvPr/>
          </p:nvSpPr>
          <p:spPr bwMode="auto">
            <a:xfrm>
              <a:off x="2096" y="2056"/>
              <a:ext cx="20" cy="20"/>
            </a:xfrm>
            <a:custGeom>
              <a:avLst/>
              <a:gdLst>
                <a:gd name="T0" fmla="*/ 242 w 242"/>
                <a:gd name="T1" fmla="*/ 0 h 243"/>
                <a:gd name="T2" fmla="*/ 71 w 242"/>
                <a:gd name="T3" fmla="*/ 72 h 243"/>
                <a:gd name="T4" fmla="*/ 0 w 242"/>
                <a:gd name="T5" fmla="*/ 243 h 243"/>
              </a:gdLst>
              <a:ahLst/>
              <a:cxnLst>
                <a:cxn ang="0">
                  <a:pos x="T0" y="T1"/>
                </a:cxn>
                <a:cxn ang="0">
                  <a:pos x="T2" y="T3"/>
                </a:cxn>
                <a:cxn ang="0">
                  <a:pos x="T4" y="T5"/>
                </a:cxn>
              </a:cxnLst>
              <a:rect l="0" t="0" r="r" b="b"/>
              <a:pathLst>
                <a:path w="242" h="243">
                  <a:moveTo>
                    <a:pt x="242" y="0"/>
                  </a:moveTo>
                  <a:lnTo>
                    <a:pt x="71" y="72"/>
                  </a:lnTo>
                  <a:lnTo>
                    <a:pt x="0" y="24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48" name="Line 356"/>
            <p:cNvSpPr>
              <a:spLocks noChangeShapeType="1"/>
            </p:cNvSpPr>
            <p:nvPr/>
          </p:nvSpPr>
          <p:spPr bwMode="auto">
            <a:xfrm>
              <a:off x="2136" y="1894"/>
              <a:ext cx="10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49" name="Freeform 357"/>
            <p:cNvSpPr>
              <a:spLocks/>
            </p:cNvSpPr>
            <p:nvPr/>
          </p:nvSpPr>
          <p:spPr bwMode="auto">
            <a:xfrm>
              <a:off x="2116" y="1894"/>
              <a:ext cx="20" cy="20"/>
            </a:xfrm>
            <a:custGeom>
              <a:avLst/>
              <a:gdLst>
                <a:gd name="T0" fmla="*/ 244 w 244"/>
                <a:gd name="T1" fmla="*/ 0 h 243"/>
                <a:gd name="T2" fmla="*/ 72 w 244"/>
                <a:gd name="T3" fmla="*/ 72 h 243"/>
                <a:gd name="T4" fmla="*/ 0 w 244"/>
                <a:gd name="T5" fmla="*/ 243 h 243"/>
              </a:gdLst>
              <a:ahLst/>
              <a:cxnLst>
                <a:cxn ang="0">
                  <a:pos x="T0" y="T1"/>
                </a:cxn>
                <a:cxn ang="0">
                  <a:pos x="T2" y="T3"/>
                </a:cxn>
                <a:cxn ang="0">
                  <a:pos x="T4" y="T5"/>
                </a:cxn>
              </a:cxnLst>
              <a:rect l="0" t="0" r="r" b="b"/>
              <a:pathLst>
                <a:path w="244" h="243">
                  <a:moveTo>
                    <a:pt x="244" y="0"/>
                  </a:moveTo>
                  <a:lnTo>
                    <a:pt x="72" y="72"/>
                  </a:lnTo>
                  <a:lnTo>
                    <a:pt x="0" y="24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50" name="Line 358"/>
            <p:cNvSpPr>
              <a:spLocks noChangeShapeType="1"/>
            </p:cNvSpPr>
            <p:nvPr/>
          </p:nvSpPr>
          <p:spPr bwMode="auto">
            <a:xfrm>
              <a:off x="2055" y="1975"/>
              <a:ext cx="6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1" name="Freeform 359"/>
            <p:cNvSpPr>
              <a:spLocks/>
            </p:cNvSpPr>
            <p:nvPr/>
          </p:nvSpPr>
          <p:spPr bwMode="auto">
            <a:xfrm>
              <a:off x="2258" y="2178"/>
              <a:ext cx="121" cy="121"/>
            </a:xfrm>
            <a:custGeom>
              <a:avLst/>
              <a:gdLst>
                <a:gd name="T0" fmla="*/ 0 w 1459"/>
                <a:gd name="T1" fmla="*/ 1460 h 1460"/>
                <a:gd name="T2" fmla="*/ 1032 w 1459"/>
                <a:gd name="T3" fmla="*/ 1033 h 1460"/>
                <a:gd name="T4" fmla="*/ 1459 w 1459"/>
                <a:gd name="T5" fmla="*/ 0 h 1460"/>
              </a:gdLst>
              <a:ahLst/>
              <a:cxnLst>
                <a:cxn ang="0">
                  <a:pos x="T0" y="T1"/>
                </a:cxn>
                <a:cxn ang="0">
                  <a:pos x="T2" y="T3"/>
                </a:cxn>
                <a:cxn ang="0">
                  <a:pos x="T4" y="T5"/>
                </a:cxn>
              </a:cxnLst>
              <a:rect l="0" t="0" r="r" b="b"/>
              <a:pathLst>
                <a:path w="1459" h="1460">
                  <a:moveTo>
                    <a:pt x="0" y="1460"/>
                  </a:moveTo>
                  <a:lnTo>
                    <a:pt x="1032" y="1033"/>
                  </a:lnTo>
                  <a:lnTo>
                    <a:pt x="145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52" name="Line 360"/>
            <p:cNvSpPr>
              <a:spLocks noChangeShapeType="1"/>
            </p:cNvSpPr>
            <p:nvPr/>
          </p:nvSpPr>
          <p:spPr bwMode="auto">
            <a:xfrm>
              <a:off x="2541" y="1934"/>
              <a:ext cx="1" cy="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3" name="Line 361"/>
            <p:cNvSpPr>
              <a:spLocks noChangeShapeType="1"/>
            </p:cNvSpPr>
            <p:nvPr/>
          </p:nvSpPr>
          <p:spPr bwMode="auto">
            <a:xfrm>
              <a:off x="2541" y="2409"/>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4" name="Line 362"/>
            <p:cNvSpPr>
              <a:spLocks noChangeShapeType="1"/>
            </p:cNvSpPr>
            <p:nvPr/>
          </p:nvSpPr>
          <p:spPr bwMode="auto">
            <a:xfrm>
              <a:off x="2420" y="1894"/>
              <a:ext cx="8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5" name="Line 363"/>
            <p:cNvSpPr>
              <a:spLocks noChangeShapeType="1"/>
            </p:cNvSpPr>
            <p:nvPr/>
          </p:nvSpPr>
          <p:spPr bwMode="auto">
            <a:xfrm>
              <a:off x="2258" y="1914"/>
              <a:ext cx="1"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6" name="Line 364"/>
            <p:cNvSpPr>
              <a:spLocks noChangeShapeType="1"/>
            </p:cNvSpPr>
            <p:nvPr/>
          </p:nvSpPr>
          <p:spPr bwMode="auto">
            <a:xfrm>
              <a:off x="2379" y="1934"/>
              <a:ext cx="1"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7" name="Line 365"/>
            <p:cNvSpPr>
              <a:spLocks noChangeShapeType="1"/>
            </p:cNvSpPr>
            <p:nvPr/>
          </p:nvSpPr>
          <p:spPr bwMode="auto">
            <a:xfrm>
              <a:off x="2318" y="1955"/>
              <a:ext cx="1" cy="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8" name="Line 366"/>
            <p:cNvSpPr>
              <a:spLocks noChangeShapeType="1"/>
            </p:cNvSpPr>
            <p:nvPr/>
          </p:nvSpPr>
          <p:spPr bwMode="auto">
            <a:xfrm>
              <a:off x="2298" y="2036"/>
              <a:ext cx="1" cy="1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59" name="Line 367"/>
            <p:cNvSpPr>
              <a:spLocks noChangeShapeType="1"/>
            </p:cNvSpPr>
            <p:nvPr/>
          </p:nvSpPr>
          <p:spPr bwMode="auto">
            <a:xfrm>
              <a:off x="2298" y="2036"/>
              <a:ext cx="1"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60" name="Freeform 368"/>
            <p:cNvSpPr>
              <a:spLocks/>
            </p:cNvSpPr>
            <p:nvPr/>
          </p:nvSpPr>
          <p:spPr bwMode="auto">
            <a:xfrm>
              <a:off x="2258" y="2178"/>
              <a:ext cx="40" cy="40"/>
            </a:xfrm>
            <a:custGeom>
              <a:avLst/>
              <a:gdLst>
                <a:gd name="T0" fmla="*/ 0 w 486"/>
                <a:gd name="T1" fmla="*/ 486 h 486"/>
                <a:gd name="T2" fmla="*/ 344 w 486"/>
                <a:gd name="T3" fmla="*/ 343 h 486"/>
                <a:gd name="T4" fmla="*/ 486 w 486"/>
                <a:gd name="T5" fmla="*/ 0 h 486"/>
              </a:gdLst>
              <a:ahLst/>
              <a:cxnLst>
                <a:cxn ang="0">
                  <a:pos x="T0" y="T1"/>
                </a:cxn>
                <a:cxn ang="0">
                  <a:pos x="T2" y="T3"/>
                </a:cxn>
                <a:cxn ang="0">
                  <a:pos x="T4" y="T5"/>
                </a:cxn>
              </a:cxnLst>
              <a:rect l="0" t="0" r="r" b="b"/>
              <a:pathLst>
                <a:path w="486" h="486">
                  <a:moveTo>
                    <a:pt x="0" y="486"/>
                  </a:moveTo>
                  <a:lnTo>
                    <a:pt x="344" y="343"/>
                  </a:lnTo>
                  <a:lnTo>
                    <a:pt x="48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61" name="Freeform 369"/>
            <p:cNvSpPr>
              <a:spLocks/>
            </p:cNvSpPr>
            <p:nvPr/>
          </p:nvSpPr>
          <p:spPr bwMode="auto">
            <a:xfrm>
              <a:off x="2258" y="2015"/>
              <a:ext cx="20" cy="21"/>
            </a:xfrm>
            <a:custGeom>
              <a:avLst/>
              <a:gdLst>
                <a:gd name="T0" fmla="*/ 0 w 243"/>
                <a:gd name="T1" fmla="*/ 0 h 243"/>
                <a:gd name="T2" fmla="*/ 72 w 243"/>
                <a:gd name="T3" fmla="*/ 172 h 243"/>
                <a:gd name="T4" fmla="*/ 243 w 243"/>
                <a:gd name="T5" fmla="*/ 243 h 243"/>
              </a:gdLst>
              <a:ahLst/>
              <a:cxnLst>
                <a:cxn ang="0">
                  <a:pos x="T0" y="T1"/>
                </a:cxn>
                <a:cxn ang="0">
                  <a:pos x="T2" y="T3"/>
                </a:cxn>
                <a:cxn ang="0">
                  <a:pos x="T4" y="T5"/>
                </a:cxn>
              </a:cxnLst>
              <a:rect l="0" t="0" r="r" b="b"/>
              <a:pathLst>
                <a:path w="243" h="243">
                  <a:moveTo>
                    <a:pt x="0" y="0"/>
                  </a:moveTo>
                  <a:lnTo>
                    <a:pt x="72" y="172"/>
                  </a:lnTo>
                  <a:lnTo>
                    <a:pt x="243" y="24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62" name="Line 370"/>
            <p:cNvSpPr>
              <a:spLocks noChangeShapeType="1"/>
            </p:cNvSpPr>
            <p:nvPr/>
          </p:nvSpPr>
          <p:spPr bwMode="auto">
            <a:xfrm flipH="1">
              <a:off x="2318" y="1955"/>
              <a:ext cx="6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63" name="Freeform 371"/>
            <p:cNvSpPr>
              <a:spLocks/>
            </p:cNvSpPr>
            <p:nvPr/>
          </p:nvSpPr>
          <p:spPr bwMode="auto">
            <a:xfrm>
              <a:off x="2379" y="1894"/>
              <a:ext cx="41" cy="40"/>
            </a:xfrm>
            <a:custGeom>
              <a:avLst/>
              <a:gdLst>
                <a:gd name="T0" fmla="*/ 487 w 487"/>
                <a:gd name="T1" fmla="*/ 0 h 488"/>
                <a:gd name="T2" fmla="*/ 143 w 487"/>
                <a:gd name="T3" fmla="*/ 143 h 488"/>
                <a:gd name="T4" fmla="*/ 0 w 487"/>
                <a:gd name="T5" fmla="*/ 488 h 488"/>
              </a:gdLst>
              <a:ahLst/>
              <a:cxnLst>
                <a:cxn ang="0">
                  <a:pos x="T0" y="T1"/>
                </a:cxn>
                <a:cxn ang="0">
                  <a:pos x="T2" y="T3"/>
                </a:cxn>
                <a:cxn ang="0">
                  <a:pos x="T4" y="T5"/>
                </a:cxn>
              </a:cxnLst>
              <a:rect l="0" t="0" r="r" b="b"/>
              <a:pathLst>
                <a:path w="487" h="488">
                  <a:moveTo>
                    <a:pt x="487" y="0"/>
                  </a:moveTo>
                  <a:lnTo>
                    <a:pt x="143" y="143"/>
                  </a:lnTo>
                  <a:lnTo>
                    <a:pt x="0" y="48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64" name="Freeform 372"/>
            <p:cNvSpPr>
              <a:spLocks/>
            </p:cNvSpPr>
            <p:nvPr/>
          </p:nvSpPr>
          <p:spPr bwMode="auto">
            <a:xfrm>
              <a:off x="2501" y="1894"/>
              <a:ext cx="40" cy="40"/>
            </a:xfrm>
            <a:custGeom>
              <a:avLst/>
              <a:gdLst>
                <a:gd name="T0" fmla="*/ 487 w 487"/>
                <a:gd name="T1" fmla="*/ 488 h 488"/>
                <a:gd name="T2" fmla="*/ 344 w 487"/>
                <a:gd name="T3" fmla="*/ 143 h 488"/>
                <a:gd name="T4" fmla="*/ 0 w 487"/>
                <a:gd name="T5" fmla="*/ 0 h 488"/>
              </a:gdLst>
              <a:ahLst/>
              <a:cxnLst>
                <a:cxn ang="0">
                  <a:pos x="T0" y="T1"/>
                </a:cxn>
                <a:cxn ang="0">
                  <a:pos x="T2" y="T3"/>
                </a:cxn>
                <a:cxn ang="0">
                  <a:pos x="T4" y="T5"/>
                </a:cxn>
              </a:cxnLst>
              <a:rect l="0" t="0" r="r" b="b"/>
              <a:pathLst>
                <a:path w="487" h="488">
                  <a:moveTo>
                    <a:pt x="487" y="488"/>
                  </a:moveTo>
                  <a:lnTo>
                    <a:pt x="344" y="143"/>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65" name="Freeform 373"/>
            <p:cNvSpPr>
              <a:spLocks/>
            </p:cNvSpPr>
            <p:nvPr/>
          </p:nvSpPr>
          <p:spPr bwMode="auto">
            <a:xfrm>
              <a:off x="2584" y="1682"/>
              <a:ext cx="47" cy="69"/>
            </a:xfrm>
            <a:custGeom>
              <a:avLst/>
              <a:gdLst>
                <a:gd name="T0" fmla="*/ 562 w 562"/>
                <a:gd name="T1" fmla="*/ 146 h 832"/>
                <a:gd name="T2" fmla="*/ 0 w 562"/>
                <a:gd name="T3" fmla="*/ 832 h 832"/>
                <a:gd name="T4" fmla="*/ 310 w 562"/>
                <a:gd name="T5" fmla="*/ 0 h 832"/>
                <a:gd name="T6" fmla="*/ 562 w 562"/>
                <a:gd name="T7" fmla="*/ 146 h 832"/>
              </a:gdLst>
              <a:ahLst/>
              <a:cxnLst>
                <a:cxn ang="0">
                  <a:pos x="T0" y="T1"/>
                </a:cxn>
                <a:cxn ang="0">
                  <a:pos x="T2" y="T3"/>
                </a:cxn>
                <a:cxn ang="0">
                  <a:pos x="T4" y="T5"/>
                </a:cxn>
                <a:cxn ang="0">
                  <a:pos x="T6" y="T7"/>
                </a:cxn>
              </a:cxnLst>
              <a:rect l="0" t="0" r="r" b="b"/>
              <a:pathLst>
                <a:path w="562" h="832">
                  <a:moveTo>
                    <a:pt x="562" y="146"/>
                  </a:moveTo>
                  <a:lnTo>
                    <a:pt x="0" y="832"/>
                  </a:lnTo>
                  <a:lnTo>
                    <a:pt x="310" y="0"/>
                  </a:lnTo>
                  <a:lnTo>
                    <a:pt x="562" y="146"/>
                  </a:lnTo>
                  <a:close/>
                </a:path>
              </a:pathLst>
            </a:cu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es-MX"/>
            </a:p>
          </p:txBody>
        </p:sp>
        <p:sp>
          <p:nvSpPr>
            <p:cNvPr id="8566" name="Freeform 374"/>
            <p:cNvSpPr>
              <a:spLocks/>
            </p:cNvSpPr>
            <p:nvPr/>
          </p:nvSpPr>
          <p:spPr bwMode="auto">
            <a:xfrm>
              <a:off x="2584" y="1682"/>
              <a:ext cx="47" cy="69"/>
            </a:xfrm>
            <a:custGeom>
              <a:avLst/>
              <a:gdLst>
                <a:gd name="T0" fmla="*/ 562 w 562"/>
                <a:gd name="T1" fmla="*/ 146 h 832"/>
                <a:gd name="T2" fmla="*/ 0 w 562"/>
                <a:gd name="T3" fmla="*/ 832 h 832"/>
                <a:gd name="T4" fmla="*/ 310 w 562"/>
                <a:gd name="T5" fmla="*/ 0 h 832"/>
                <a:gd name="T6" fmla="*/ 562 w 562"/>
                <a:gd name="T7" fmla="*/ 146 h 832"/>
              </a:gdLst>
              <a:ahLst/>
              <a:cxnLst>
                <a:cxn ang="0">
                  <a:pos x="T0" y="T1"/>
                </a:cxn>
                <a:cxn ang="0">
                  <a:pos x="T2" y="T3"/>
                </a:cxn>
                <a:cxn ang="0">
                  <a:pos x="T4" y="T5"/>
                </a:cxn>
                <a:cxn ang="0">
                  <a:pos x="T6" y="T7"/>
                </a:cxn>
              </a:cxnLst>
              <a:rect l="0" t="0" r="r" b="b"/>
              <a:pathLst>
                <a:path w="562" h="832">
                  <a:moveTo>
                    <a:pt x="562" y="146"/>
                  </a:moveTo>
                  <a:lnTo>
                    <a:pt x="0" y="832"/>
                  </a:lnTo>
                  <a:lnTo>
                    <a:pt x="310" y="0"/>
                  </a:lnTo>
                  <a:lnTo>
                    <a:pt x="562" y="1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67" name="Line 375"/>
            <p:cNvSpPr>
              <a:spLocks noChangeShapeType="1"/>
            </p:cNvSpPr>
            <p:nvPr/>
          </p:nvSpPr>
          <p:spPr bwMode="auto">
            <a:xfrm flipV="1">
              <a:off x="2620" y="1410"/>
              <a:ext cx="160" cy="2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68" name="Line 376"/>
            <p:cNvSpPr>
              <a:spLocks noChangeShapeType="1"/>
            </p:cNvSpPr>
            <p:nvPr/>
          </p:nvSpPr>
          <p:spPr bwMode="auto">
            <a:xfrm flipH="1">
              <a:off x="2692" y="1410"/>
              <a:ext cx="8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69" name="Line 377"/>
            <p:cNvSpPr>
              <a:spLocks noChangeShapeType="1"/>
            </p:cNvSpPr>
            <p:nvPr/>
          </p:nvSpPr>
          <p:spPr bwMode="auto">
            <a:xfrm>
              <a:off x="2136" y="1691"/>
              <a:ext cx="1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70" name="Freeform 378"/>
            <p:cNvSpPr>
              <a:spLocks/>
            </p:cNvSpPr>
            <p:nvPr/>
          </p:nvSpPr>
          <p:spPr bwMode="auto">
            <a:xfrm>
              <a:off x="2116" y="1670"/>
              <a:ext cx="20" cy="21"/>
            </a:xfrm>
            <a:custGeom>
              <a:avLst/>
              <a:gdLst>
                <a:gd name="T0" fmla="*/ 0 w 244"/>
                <a:gd name="T1" fmla="*/ 0 h 245"/>
                <a:gd name="T2" fmla="*/ 72 w 244"/>
                <a:gd name="T3" fmla="*/ 173 h 245"/>
                <a:gd name="T4" fmla="*/ 244 w 244"/>
                <a:gd name="T5" fmla="*/ 245 h 245"/>
              </a:gdLst>
              <a:ahLst/>
              <a:cxnLst>
                <a:cxn ang="0">
                  <a:pos x="T0" y="T1"/>
                </a:cxn>
                <a:cxn ang="0">
                  <a:pos x="T2" y="T3"/>
                </a:cxn>
                <a:cxn ang="0">
                  <a:pos x="T4" y="T5"/>
                </a:cxn>
              </a:cxnLst>
              <a:rect l="0" t="0" r="r" b="b"/>
              <a:pathLst>
                <a:path w="244" h="245">
                  <a:moveTo>
                    <a:pt x="0" y="0"/>
                  </a:moveTo>
                  <a:lnTo>
                    <a:pt x="72" y="173"/>
                  </a:lnTo>
                  <a:lnTo>
                    <a:pt x="244" y="24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71" name="Line 379"/>
            <p:cNvSpPr>
              <a:spLocks noChangeShapeType="1"/>
            </p:cNvSpPr>
            <p:nvPr/>
          </p:nvSpPr>
          <p:spPr bwMode="auto">
            <a:xfrm>
              <a:off x="2116" y="1528"/>
              <a:ext cx="1" cy="1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72" name="Line 380"/>
            <p:cNvSpPr>
              <a:spLocks noChangeShapeType="1"/>
            </p:cNvSpPr>
            <p:nvPr/>
          </p:nvSpPr>
          <p:spPr bwMode="auto">
            <a:xfrm>
              <a:off x="2278" y="1751"/>
              <a:ext cx="38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73" name="Freeform 381"/>
            <p:cNvSpPr>
              <a:spLocks/>
            </p:cNvSpPr>
            <p:nvPr/>
          </p:nvSpPr>
          <p:spPr bwMode="auto">
            <a:xfrm>
              <a:off x="2258" y="1731"/>
              <a:ext cx="20" cy="20"/>
            </a:xfrm>
            <a:custGeom>
              <a:avLst/>
              <a:gdLst>
                <a:gd name="T0" fmla="*/ 0 w 243"/>
                <a:gd name="T1" fmla="*/ 0 h 243"/>
                <a:gd name="T2" fmla="*/ 72 w 243"/>
                <a:gd name="T3" fmla="*/ 172 h 243"/>
                <a:gd name="T4" fmla="*/ 243 w 243"/>
                <a:gd name="T5" fmla="*/ 243 h 243"/>
              </a:gdLst>
              <a:ahLst/>
              <a:cxnLst>
                <a:cxn ang="0">
                  <a:pos x="T0" y="T1"/>
                </a:cxn>
                <a:cxn ang="0">
                  <a:pos x="T2" y="T3"/>
                </a:cxn>
                <a:cxn ang="0">
                  <a:pos x="T4" y="T5"/>
                </a:cxn>
              </a:cxnLst>
              <a:rect l="0" t="0" r="r" b="b"/>
              <a:pathLst>
                <a:path w="243" h="243">
                  <a:moveTo>
                    <a:pt x="0" y="0"/>
                  </a:moveTo>
                  <a:lnTo>
                    <a:pt x="72" y="172"/>
                  </a:lnTo>
                  <a:lnTo>
                    <a:pt x="243" y="24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74" name="Line 382"/>
            <p:cNvSpPr>
              <a:spLocks noChangeShapeType="1"/>
            </p:cNvSpPr>
            <p:nvPr/>
          </p:nvSpPr>
          <p:spPr bwMode="auto">
            <a:xfrm>
              <a:off x="2258" y="1691"/>
              <a:ext cx="1" cy="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75" name="Line 383"/>
            <p:cNvSpPr>
              <a:spLocks noChangeShapeType="1"/>
            </p:cNvSpPr>
            <p:nvPr/>
          </p:nvSpPr>
          <p:spPr bwMode="auto">
            <a:xfrm>
              <a:off x="1852" y="1975"/>
              <a:ext cx="2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576" name="Freeform 384"/>
            <p:cNvSpPr>
              <a:spLocks/>
            </p:cNvSpPr>
            <p:nvPr/>
          </p:nvSpPr>
          <p:spPr bwMode="auto">
            <a:xfrm>
              <a:off x="1930" y="2089"/>
              <a:ext cx="47" cy="46"/>
            </a:xfrm>
            <a:custGeom>
              <a:avLst/>
              <a:gdLst>
                <a:gd name="T0" fmla="*/ 553 w 553"/>
                <a:gd name="T1" fmla="*/ 277 h 554"/>
                <a:gd name="T2" fmla="*/ 473 w 553"/>
                <a:gd name="T3" fmla="*/ 80 h 554"/>
                <a:gd name="T4" fmla="*/ 277 w 553"/>
                <a:gd name="T5" fmla="*/ 0 h 554"/>
                <a:gd name="T6" fmla="*/ 81 w 553"/>
                <a:gd name="T7" fmla="*/ 80 h 554"/>
                <a:gd name="T8" fmla="*/ 0 w 553"/>
                <a:gd name="T9" fmla="*/ 277 h 554"/>
                <a:gd name="T10" fmla="*/ 81 w 553"/>
                <a:gd name="T11" fmla="*/ 472 h 554"/>
                <a:gd name="T12" fmla="*/ 277 w 553"/>
                <a:gd name="T13" fmla="*/ 554 h 554"/>
                <a:gd name="T14" fmla="*/ 473 w 553"/>
                <a:gd name="T15" fmla="*/ 472 h 554"/>
                <a:gd name="T16" fmla="*/ 553 w 553"/>
                <a:gd name="T17" fmla="*/ 27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3" h="554">
                  <a:moveTo>
                    <a:pt x="553" y="277"/>
                  </a:moveTo>
                  <a:lnTo>
                    <a:pt x="473" y="80"/>
                  </a:lnTo>
                  <a:lnTo>
                    <a:pt x="277" y="0"/>
                  </a:lnTo>
                  <a:lnTo>
                    <a:pt x="81" y="80"/>
                  </a:lnTo>
                  <a:lnTo>
                    <a:pt x="0" y="277"/>
                  </a:lnTo>
                  <a:lnTo>
                    <a:pt x="81" y="472"/>
                  </a:lnTo>
                  <a:lnTo>
                    <a:pt x="277" y="554"/>
                  </a:lnTo>
                  <a:lnTo>
                    <a:pt x="473" y="472"/>
                  </a:lnTo>
                  <a:lnTo>
                    <a:pt x="553" y="27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8577" name="Line 385"/>
            <p:cNvSpPr>
              <a:spLocks noChangeShapeType="1"/>
            </p:cNvSpPr>
            <p:nvPr/>
          </p:nvSpPr>
          <p:spPr bwMode="auto">
            <a:xfrm>
              <a:off x="1916" y="2112"/>
              <a:ext cx="7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8579" name="Picture 387"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1628775"/>
            <a:ext cx="3449638" cy="1804988"/>
          </a:xfrm>
          <a:prstGeom prst="rect">
            <a:avLst/>
          </a:prstGeom>
          <a:noFill/>
          <a:extLst>
            <a:ext uri="{909E8E84-426E-40DD-AFC4-6F175D3DCCD1}">
              <a14:hiddenFill xmlns:a14="http://schemas.microsoft.com/office/drawing/2010/main">
                <a:solidFill>
                  <a:srgbClr val="FFFFFF"/>
                </a:solidFill>
              </a14:hiddenFill>
            </a:ext>
          </a:extLst>
        </p:spPr>
      </p:pic>
      <p:pic>
        <p:nvPicPr>
          <p:cNvPr id="8580" name="Picture 388"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3500439"/>
            <a:ext cx="8135937" cy="287337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MX" dirty="0"/>
              <a:t>SECCIONES EN ENSAMBLES</a:t>
            </a:r>
            <a:br>
              <a:rPr lang="es-MX" dirty="0"/>
            </a:br>
            <a:endParaRPr lang="es-MX" dirty="0"/>
          </a:p>
        </p:txBody>
      </p:sp>
    </p:spTree>
    <p:extLst>
      <p:ext uri="{BB962C8B-B14F-4D97-AF65-F5344CB8AC3E}">
        <p14:creationId xmlns:p14="http://schemas.microsoft.com/office/powerpoint/2010/main" val="350089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1919289" y="404814"/>
            <a:ext cx="8497887"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600" b="1" dirty="0">
                <a:solidFill>
                  <a:srgbClr val="000000"/>
                </a:solidFill>
                <a:cs typeface="Times New Roman" pitchFamily="18" charset="0"/>
              </a:rPr>
              <a:t>SECCIONES Y CORTES</a:t>
            </a:r>
            <a:endParaRPr lang="es-ES_tradnl" sz="1600" dirty="0">
              <a:solidFill>
                <a:srgbClr val="000000"/>
              </a:solidFill>
              <a:cs typeface="Times New Roman" pitchFamily="18" charset="0"/>
            </a:endParaRPr>
          </a:p>
          <a:p>
            <a:pPr>
              <a:spcBef>
                <a:spcPct val="50000"/>
              </a:spcBef>
              <a:buFontTx/>
              <a:buChar char="*"/>
            </a:pPr>
            <a:r>
              <a:rPr lang="es-ES_tradnl" sz="1200" dirty="0">
                <a:solidFill>
                  <a:srgbClr val="000000"/>
                </a:solidFill>
                <a:cs typeface="Times New Roman" pitchFamily="18" charset="0"/>
              </a:rPr>
              <a:t>Aunque las características internas de un objeto se pueden representar con líneas ocultas, si la característica es compleja puede causar confusión y ser insuficiente, de esta manera una sección resultaría adecuada.</a:t>
            </a:r>
          </a:p>
          <a:p>
            <a:pPr>
              <a:spcBef>
                <a:spcPct val="50000"/>
              </a:spcBef>
              <a:buFontTx/>
              <a:buChar char="*"/>
            </a:pPr>
            <a:r>
              <a:rPr lang="es-ES_tradnl" sz="1200" dirty="0">
                <a:solidFill>
                  <a:srgbClr val="000000"/>
                </a:solidFill>
                <a:cs typeface="Times New Roman" pitchFamily="18" charset="0"/>
              </a:rPr>
              <a:t>Por medio de la representación de vistas de un objeto se tiene la información gráfica del exterior del mismo, pero nada indica como es su interior, en el que puede haber distintos mecanizados  que son preciso definir para que el dibujo sea completo.</a:t>
            </a:r>
          </a:p>
          <a:p>
            <a:pPr>
              <a:spcBef>
                <a:spcPct val="50000"/>
              </a:spcBef>
              <a:buFontTx/>
              <a:buChar char="*"/>
            </a:pPr>
            <a:r>
              <a:rPr lang="es-ES_tradnl" sz="1200" dirty="0">
                <a:solidFill>
                  <a:srgbClr val="000000"/>
                </a:solidFill>
                <a:cs typeface="Times New Roman" pitchFamily="18" charset="0"/>
              </a:rPr>
              <a:t>Una vista de sección se obtiene suponiendo que la porción del objeto más cercana al observador se corta o se desprende por medio de un plano de corte imaginario.</a:t>
            </a:r>
          </a:p>
          <a:p>
            <a:pPr>
              <a:spcBef>
                <a:spcPct val="50000"/>
              </a:spcBef>
            </a:pPr>
            <a:r>
              <a:rPr lang="es-ES_tradnl" sz="1200" dirty="0">
                <a:solidFill>
                  <a:srgbClr val="000000"/>
                </a:solidFill>
                <a:cs typeface="Times New Roman" pitchFamily="18" charset="0"/>
              </a:rPr>
              <a:t>VISTA SECCIONAL TOTAL</a:t>
            </a:r>
          </a:p>
          <a:p>
            <a:pPr>
              <a:spcBef>
                <a:spcPct val="50000"/>
              </a:spcBef>
              <a:buFontTx/>
              <a:buChar char="*"/>
            </a:pPr>
            <a:r>
              <a:rPr lang="es-ES_tradnl" sz="1200" dirty="0">
                <a:solidFill>
                  <a:srgbClr val="000000"/>
                </a:solidFill>
                <a:cs typeface="Times New Roman" pitchFamily="18" charset="0"/>
              </a:rPr>
              <a:t>Una sección total es una vista formada cuando se pasa un plano de corte a través de un objeto y removiendo la mitad de esta. La </a:t>
            </a:r>
            <a:r>
              <a:rPr lang="es-ES_tradnl" sz="1200" i="1" dirty="0">
                <a:solidFill>
                  <a:srgbClr val="000000"/>
                </a:solidFill>
                <a:cs typeface="Times New Roman" pitchFamily="18" charset="0"/>
              </a:rPr>
              <a:t>vista seccional reemplaza</a:t>
            </a:r>
            <a:r>
              <a:rPr lang="es-ES_tradnl" sz="1200" dirty="0">
                <a:solidFill>
                  <a:srgbClr val="000000"/>
                </a:solidFill>
                <a:cs typeface="Times New Roman" pitchFamily="18" charset="0"/>
              </a:rPr>
              <a:t> a una de las vista ordinarias.</a:t>
            </a:r>
          </a:p>
          <a:p>
            <a:pPr>
              <a:spcBef>
                <a:spcPct val="50000"/>
              </a:spcBef>
              <a:buFontTx/>
              <a:buChar char="*"/>
            </a:pPr>
            <a:r>
              <a:rPr lang="es-ES_tradnl" sz="1200" dirty="0">
                <a:solidFill>
                  <a:srgbClr val="000000"/>
                </a:solidFill>
                <a:cs typeface="Times New Roman" pitchFamily="18" charset="0"/>
              </a:rPr>
              <a:t>Una línea de plano de corte se utiliza para indicar en donde tiene lugar el corte imaginario, y las flechas de ésta nos indica la dirección de la vista.</a:t>
            </a:r>
          </a:p>
          <a:p>
            <a:pPr>
              <a:spcBef>
                <a:spcPct val="50000"/>
              </a:spcBef>
              <a:buFontTx/>
              <a:buChar char="*"/>
            </a:pPr>
            <a:r>
              <a:rPr lang="es-ES_tradnl" sz="1200" dirty="0">
                <a:solidFill>
                  <a:srgbClr val="000000"/>
                </a:solidFill>
                <a:cs typeface="Times New Roman" pitchFamily="18" charset="0"/>
              </a:rPr>
              <a:t>La línea de corte puede omitirse cuando coinciden con une eje de simetría.</a:t>
            </a:r>
          </a:p>
          <a:p>
            <a:pPr>
              <a:spcBef>
                <a:spcPct val="50000"/>
              </a:spcBef>
              <a:buFontTx/>
              <a:buChar char="*"/>
            </a:pPr>
            <a:r>
              <a:rPr lang="es-ES_tradnl" sz="1200" dirty="0">
                <a:solidFill>
                  <a:srgbClr val="000000"/>
                </a:solidFill>
                <a:cs typeface="Times New Roman" pitchFamily="18" charset="0"/>
              </a:rPr>
              <a:t>Las líneas ocultas y los detalles que quedan por detrás de la línea de plano de corte generalmente se omiten</a:t>
            </a:r>
          </a:p>
          <a:p>
            <a:pPr>
              <a:spcBef>
                <a:spcPct val="50000"/>
              </a:spcBef>
              <a:buFontTx/>
              <a:buChar char="*"/>
            </a:pPr>
            <a:r>
              <a:rPr lang="es-ES_tradnl" sz="1200" dirty="0">
                <a:solidFill>
                  <a:srgbClr val="000000"/>
                </a:solidFill>
                <a:cs typeface="Times New Roman" pitchFamily="18" charset="0"/>
              </a:rPr>
              <a:t>La línea de plano de corte puede tener un identificador (cuando hay varias secciones en un mismo plano) que generalmente es una letra mayúscula, por ejemplo “A”, y después la sección se identifica como “SECCIÓN A-A”.</a:t>
            </a:r>
          </a:p>
          <a:p>
            <a:pPr>
              <a:spcBef>
                <a:spcPct val="50000"/>
              </a:spcBef>
            </a:pPr>
            <a:r>
              <a:rPr lang="es-ES_tradnl" sz="1200" dirty="0">
                <a:solidFill>
                  <a:srgbClr val="000000"/>
                </a:solidFill>
                <a:cs typeface="Times New Roman" pitchFamily="18" charset="0"/>
              </a:rPr>
              <a:t>TIPOS DE ACHURADO</a:t>
            </a:r>
          </a:p>
          <a:p>
            <a:pPr>
              <a:spcBef>
                <a:spcPct val="50000"/>
              </a:spcBef>
              <a:buFontTx/>
              <a:buChar char="*"/>
            </a:pPr>
            <a:r>
              <a:rPr lang="es-ES_tradnl" sz="1200" dirty="0">
                <a:solidFill>
                  <a:srgbClr val="000000"/>
                </a:solidFill>
                <a:cs typeface="Times New Roman" pitchFamily="18" charset="0"/>
              </a:rPr>
              <a:t>El rayado o achurado que se utiliza en las secciones es estandarizado y tiene un doble propósito: (1) indica la superficie que ha sido cortada haciéndola destacar para su mejor interpretación y (2) indica el tipo de material del que está hecho el objeto.</a:t>
            </a:r>
          </a:p>
          <a:p>
            <a:pPr>
              <a:spcBef>
                <a:spcPct val="50000"/>
              </a:spcBef>
              <a:buFontTx/>
              <a:buChar char="*"/>
            </a:pPr>
            <a:r>
              <a:rPr lang="es-ES_tradnl" sz="1200" dirty="0">
                <a:solidFill>
                  <a:srgbClr val="000000"/>
                </a:solidFill>
                <a:cs typeface="Times New Roman" pitchFamily="18" charset="0"/>
              </a:rPr>
              <a:t>Aunque el achurado pudiera indicar el tipo de material siempre es recomendable especificar el material en el pie de plano para evitar confusiones.</a:t>
            </a:r>
          </a:p>
          <a:p>
            <a:pPr>
              <a:spcBef>
                <a:spcPct val="50000"/>
              </a:spcBef>
              <a:buFontTx/>
              <a:buChar char="*"/>
            </a:pPr>
            <a:r>
              <a:rPr lang="es-ES_tradnl" sz="1200" dirty="0">
                <a:solidFill>
                  <a:srgbClr val="000000"/>
                </a:solidFill>
                <a:cs typeface="Times New Roman" pitchFamily="18" charset="0"/>
              </a:rPr>
              <a:t>El achurado debe tener un espaciamiento constante y no deben exceder del contorno de la pieza. El espaciamiento recomendable es entre 1/16 y 1/8 de pulgada entre líneas.</a:t>
            </a:r>
          </a:p>
        </p:txBody>
      </p:sp>
    </p:spTree>
    <p:extLst>
      <p:ext uri="{BB962C8B-B14F-4D97-AF65-F5344CB8AC3E}">
        <p14:creationId xmlns:p14="http://schemas.microsoft.com/office/powerpoint/2010/main" val="122553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484314"/>
            <a:ext cx="7273925" cy="4941887"/>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p:txBody>
          <a:bodyPr/>
          <a:lstStyle/>
          <a:p>
            <a:r>
              <a:rPr lang="es-MX" dirty="0"/>
              <a:t>SECCIONES GIRADAS</a:t>
            </a:r>
            <a:br>
              <a:rPr lang="es-MX" dirty="0"/>
            </a:br>
            <a:endParaRPr lang="es-MX" dirty="0"/>
          </a:p>
        </p:txBody>
      </p:sp>
    </p:spTree>
    <p:extLst>
      <p:ext uri="{BB962C8B-B14F-4D97-AF65-F5344CB8AC3E}">
        <p14:creationId xmlns:p14="http://schemas.microsoft.com/office/powerpoint/2010/main" val="403203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5"/>
          <p:cNvSpPr txBox="1">
            <a:spLocks noChangeArrowheads="1"/>
          </p:cNvSpPr>
          <p:nvPr/>
        </p:nvSpPr>
        <p:spPr bwMode="auto">
          <a:xfrm>
            <a:off x="2566989" y="333375"/>
            <a:ext cx="7056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s-MX" sz="3200" b="1" dirty="0">
              <a:solidFill>
                <a:srgbClr val="FF0000"/>
              </a:solidFill>
            </a:endParaRPr>
          </a:p>
        </p:txBody>
      </p:sp>
      <p:sp>
        <p:nvSpPr>
          <p:cNvPr id="2" name="Título 1"/>
          <p:cNvSpPr>
            <a:spLocks noGrp="1"/>
          </p:cNvSpPr>
          <p:nvPr>
            <p:ph type="title"/>
          </p:nvPr>
        </p:nvSpPr>
        <p:spPr/>
        <p:txBody>
          <a:bodyPr/>
          <a:lstStyle/>
          <a:p>
            <a:r>
              <a:rPr lang="es-MX" dirty="0"/>
              <a:t>ROTURAS CONVENCIONALES</a:t>
            </a:r>
            <a:br>
              <a:rPr lang="es-MX" dirty="0"/>
            </a:br>
            <a:endParaRPr lang="es-MX" dirty="0"/>
          </a:p>
        </p:txBody>
      </p:sp>
      <p:pic>
        <p:nvPicPr>
          <p:cNvPr id="3" name="Imagen 2"/>
          <p:cNvPicPr>
            <a:picLocks noChangeAspect="1"/>
          </p:cNvPicPr>
          <p:nvPr/>
        </p:nvPicPr>
        <p:blipFill>
          <a:blip r:embed="rId2"/>
          <a:stretch>
            <a:fillRect/>
          </a:stretch>
        </p:blipFill>
        <p:spPr>
          <a:xfrm>
            <a:off x="646111" y="2307851"/>
            <a:ext cx="3867150" cy="2457450"/>
          </a:xfrm>
          <a:prstGeom prst="rect">
            <a:avLst/>
          </a:prstGeom>
        </p:spPr>
      </p:pic>
      <p:pic>
        <p:nvPicPr>
          <p:cNvPr id="4" name="Imagen 3"/>
          <p:cNvPicPr>
            <a:picLocks noChangeAspect="1"/>
          </p:cNvPicPr>
          <p:nvPr/>
        </p:nvPicPr>
        <p:blipFill>
          <a:blip r:embed="rId3"/>
          <a:stretch>
            <a:fillRect/>
          </a:stretch>
        </p:blipFill>
        <p:spPr>
          <a:xfrm>
            <a:off x="4847496" y="2179935"/>
            <a:ext cx="6391275" cy="3057525"/>
          </a:xfrm>
          <a:prstGeom prst="rect">
            <a:avLst/>
          </a:prstGeom>
        </p:spPr>
      </p:pic>
    </p:spTree>
    <p:extLst>
      <p:ext uri="{BB962C8B-B14F-4D97-AF65-F5344CB8AC3E}">
        <p14:creationId xmlns:p14="http://schemas.microsoft.com/office/powerpoint/2010/main" val="135871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ChangeArrowheads="1"/>
          </p:cNvSpPr>
          <p:nvPr/>
        </p:nvSpPr>
        <p:spPr bwMode="auto">
          <a:xfrm>
            <a:off x="1524001" y="834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MX"/>
          </a:p>
        </p:txBody>
      </p:sp>
      <p:pic>
        <p:nvPicPr>
          <p:cNvPr id="16392" name="Picture 8"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076" y="0"/>
            <a:ext cx="5928282" cy="631757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MX" dirty="0"/>
              <a:t>EJERCICIO</a:t>
            </a:r>
            <a:br>
              <a:rPr lang="es-MX" dirty="0"/>
            </a:br>
            <a:endParaRPr lang="es-MX" dirty="0"/>
          </a:p>
        </p:txBody>
      </p:sp>
    </p:spTree>
    <p:extLst>
      <p:ext uri="{BB962C8B-B14F-4D97-AF65-F5344CB8AC3E}">
        <p14:creationId xmlns:p14="http://schemas.microsoft.com/office/powerpoint/2010/main" val="295124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165225"/>
            <a:ext cx="6697663"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1"/>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t>EJERCICIO</a:t>
            </a:r>
            <a:br>
              <a:rPr lang="es-MX" dirty="0"/>
            </a:br>
            <a:endParaRPr lang="es-MX" dirty="0"/>
          </a:p>
        </p:txBody>
      </p:sp>
    </p:spTree>
    <p:extLst>
      <p:ext uri="{BB962C8B-B14F-4D97-AF65-F5344CB8AC3E}">
        <p14:creationId xmlns:p14="http://schemas.microsoft.com/office/powerpoint/2010/main" val="1678462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0657" y="695369"/>
            <a:ext cx="7386077" cy="543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ítulo 1"/>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a:t>EJERCICIO</a:t>
            </a:r>
            <a:br>
              <a:rPr lang="es-MX"/>
            </a:br>
            <a:endParaRPr lang="es-MX" dirty="0"/>
          </a:p>
        </p:txBody>
      </p:sp>
    </p:spTree>
    <p:extLst>
      <p:ext uri="{BB962C8B-B14F-4D97-AF65-F5344CB8AC3E}">
        <p14:creationId xmlns:p14="http://schemas.microsoft.com/office/powerpoint/2010/main" val="190161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board&#10;&#10;Description generated with high confidence">
            <a:extLst>
              <a:ext uri="{FF2B5EF4-FFF2-40B4-BE49-F238E27FC236}">
                <a16:creationId xmlns:a16="http://schemas.microsoft.com/office/drawing/2014/main" id="{08519FE1-330B-44F5-B72C-864D9069DE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700" y="0"/>
            <a:ext cx="7912100" cy="5934075"/>
          </a:xfrm>
          <a:prstGeom prst="rect">
            <a:avLst/>
          </a:prstGeom>
        </p:spPr>
      </p:pic>
    </p:spTree>
    <p:extLst>
      <p:ext uri="{BB962C8B-B14F-4D97-AF65-F5344CB8AC3E}">
        <p14:creationId xmlns:p14="http://schemas.microsoft.com/office/powerpoint/2010/main" val="327826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1774826" y="404814"/>
            <a:ext cx="8353425"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200">
                <a:solidFill>
                  <a:srgbClr val="000000"/>
                </a:solidFill>
                <a:cs typeface="Times New Roman" pitchFamily="18" charset="0"/>
              </a:rPr>
              <a:t>REGLAS DE ACHURADO</a:t>
            </a:r>
          </a:p>
          <a:p>
            <a:pPr>
              <a:spcBef>
                <a:spcPct val="50000"/>
              </a:spcBef>
              <a:buFontTx/>
              <a:buChar char="*"/>
            </a:pPr>
            <a:r>
              <a:rPr lang="es-ES_tradnl" sz="1200">
                <a:solidFill>
                  <a:srgbClr val="000000"/>
                </a:solidFill>
                <a:cs typeface="Times New Roman" pitchFamily="18" charset="0"/>
              </a:rPr>
              <a:t>El símbolo del hierro vaciado puede ser usado  para representar cualquier tipo de material.</a:t>
            </a:r>
          </a:p>
          <a:p>
            <a:pPr>
              <a:spcBef>
                <a:spcPct val="50000"/>
              </a:spcBef>
              <a:buFontTx/>
              <a:buChar char="*"/>
            </a:pPr>
            <a:r>
              <a:rPr lang="es-ES_tradnl" sz="1200">
                <a:solidFill>
                  <a:srgbClr val="000000"/>
                </a:solidFill>
                <a:cs typeface="Times New Roman" pitchFamily="18" charset="0"/>
              </a:rPr>
              <a:t>Áreas seccionadas deben ser achuradas con líneas que no sean ni paralelas ni perpendiculares a las líneas de contorno.</a:t>
            </a:r>
          </a:p>
          <a:p>
            <a:pPr>
              <a:spcBef>
                <a:spcPct val="50000"/>
              </a:spcBef>
            </a:pPr>
            <a:r>
              <a:rPr lang="es-ES_tradnl" sz="1200">
                <a:solidFill>
                  <a:srgbClr val="000000"/>
                </a:solidFill>
                <a:cs typeface="Times New Roman" pitchFamily="18" charset="0"/>
              </a:rPr>
              <a:t>SECCIONES DE ENSAMBLE</a:t>
            </a:r>
          </a:p>
          <a:p>
            <a:pPr>
              <a:spcBef>
                <a:spcPct val="50000"/>
              </a:spcBef>
              <a:buFontTx/>
              <a:buChar char="*"/>
            </a:pPr>
            <a:r>
              <a:rPr lang="es-ES_tradnl" sz="1200">
                <a:solidFill>
                  <a:srgbClr val="000000"/>
                </a:solidFill>
                <a:cs typeface="Times New Roman" pitchFamily="18" charset="0"/>
              </a:rPr>
              <a:t>Los componentes en una sección de un ensamble que son adyacentes son achurados con diferente dirección para enfatizar dichos componentes.</a:t>
            </a:r>
          </a:p>
          <a:p>
            <a:pPr>
              <a:spcBef>
                <a:spcPct val="50000"/>
              </a:spcBef>
              <a:buFontTx/>
              <a:buChar char="*"/>
            </a:pPr>
            <a:r>
              <a:rPr lang="es-ES_tradnl" sz="1200">
                <a:solidFill>
                  <a:srgbClr val="000000"/>
                </a:solidFill>
                <a:cs typeface="Times New Roman" pitchFamily="18" charset="0"/>
              </a:rPr>
              <a:t>Todas las áreas de un mismo componente deben ser achurados con la misma dirección aunque dichas áreas estén físicamente separadas.</a:t>
            </a:r>
          </a:p>
          <a:p>
            <a:pPr>
              <a:spcBef>
                <a:spcPct val="50000"/>
              </a:spcBef>
              <a:buFontTx/>
              <a:buChar char="*"/>
            </a:pPr>
            <a:r>
              <a:rPr lang="es-ES_tradnl" sz="1200">
                <a:solidFill>
                  <a:srgbClr val="000000"/>
                </a:solidFill>
                <a:cs typeface="Times New Roman" pitchFamily="18" charset="0"/>
              </a:rPr>
              <a:t>Partes comunes como tuercas, tornillos, pernos, flechas, arandelas, rodillos o bolas de rodamientos, cuñas, dientes de engranes, remaches, etc. en un ensamble no se muestran en sección para ayudar a la interpretación del dibujo.</a:t>
            </a:r>
          </a:p>
          <a:p>
            <a:pPr>
              <a:spcBef>
                <a:spcPct val="50000"/>
              </a:spcBef>
              <a:buFontTx/>
              <a:buChar char="*"/>
            </a:pPr>
            <a:r>
              <a:rPr lang="es-ES_tradnl" sz="1200">
                <a:solidFill>
                  <a:srgbClr val="000000"/>
                </a:solidFill>
                <a:cs typeface="Times New Roman" pitchFamily="18" charset="0"/>
              </a:rPr>
              <a:t>Partes muy delgadas, tales como láminas metálicas y sellos se rellenan de negro totalmente (ANSI Y14.2M-1979 American National Standard Line Conventions and Lettering).</a:t>
            </a:r>
          </a:p>
          <a:p>
            <a:pPr>
              <a:spcBef>
                <a:spcPct val="50000"/>
              </a:spcBef>
            </a:pPr>
            <a:r>
              <a:rPr lang="es-ES_tradnl" sz="1200">
                <a:solidFill>
                  <a:srgbClr val="000000"/>
                </a:solidFill>
                <a:cs typeface="Times New Roman" pitchFamily="18" charset="0"/>
              </a:rPr>
              <a:t>MEDIAS SECCIONES</a:t>
            </a:r>
          </a:p>
          <a:p>
            <a:pPr>
              <a:spcBef>
                <a:spcPct val="50000"/>
              </a:spcBef>
              <a:buFontTx/>
              <a:buChar char="*"/>
            </a:pPr>
            <a:r>
              <a:rPr lang="es-ES_tradnl" sz="1200">
                <a:solidFill>
                  <a:srgbClr val="000000"/>
                </a:solidFill>
                <a:cs typeface="Times New Roman" pitchFamily="18" charset="0"/>
              </a:rPr>
              <a:t>Una media sección resulta de pasar un plano de corte a través de un objeto de tal manera que se remueva un cuarto del objeto con el objetivo de mostrar características externas e internas. Es muy común usarlas en partes simétricas y muy especialmente en formas cilíndricas.</a:t>
            </a:r>
          </a:p>
          <a:p>
            <a:pPr>
              <a:spcBef>
                <a:spcPct val="50000"/>
              </a:spcBef>
              <a:buFontTx/>
              <a:buChar char="*"/>
            </a:pPr>
            <a:r>
              <a:rPr lang="es-ES_tradnl" sz="1200">
                <a:solidFill>
                  <a:srgbClr val="000000"/>
                </a:solidFill>
                <a:cs typeface="Times New Roman" pitchFamily="18" charset="0"/>
              </a:rPr>
              <a:t>Líneas ocultas generalmente no se incluyen, a menos que se estrictamente necesarias.</a:t>
            </a:r>
          </a:p>
          <a:p>
            <a:pPr>
              <a:spcBef>
                <a:spcPct val="50000"/>
              </a:spcBef>
              <a:buFontTx/>
              <a:buChar char="*"/>
            </a:pPr>
            <a:r>
              <a:rPr lang="es-ES_tradnl" sz="1200">
                <a:solidFill>
                  <a:srgbClr val="000000"/>
                </a:solidFill>
                <a:cs typeface="Times New Roman" pitchFamily="18" charset="0"/>
              </a:rPr>
              <a:t>La línea de plano de corte únicamente tiene una flecha que indica la dirección de la vista de la sección.</a:t>
            </a:r>
          </a:p>
          <a:p>
            <a:pPr>
              <a:spcBef>
                <a:spcPct val="50000"/>
              </a:spcBef>
              <a:buFontTx/>
              <a:buChar char="*"/>
            </a:pPr>
            <a:r>
              <a:rPr lang="es-ES_tradnl" sz="1200">
                <a:solidFill>
                  <a:srgbClr val="000000"/>
                </a:solidFill>
                <a:cs typeface="Times New Roman" pitchFamily="18" charset="0"/>
              </a:rPr>
              <a:t>Cuando es obvio en donde está localizado los planos de corte, se pueden omitir las líneas de plano de corte.</a:t>
            </a:r>
          </a:p>
          <a:p>
            <a:pPr>
              <a:spcBef>
                <a:spcPct val="50000"/>
              </a:spcBef>
            </a:pPr>
            <a:r>
              <a:rPr lang="es-ES_tradnl" sz="1200">
                <a:solidFill>
                  <a:srgbClr val="000000"/>
                </a:solidFill>
                <a:cs typeface="Times New Roman" pitchFamily="18" charset="0"/>
              </a:rPr>
              <a:t>SECCIONES ESCALONADAS</a:t>
            </a:r>
          </a:p>
          <a:p>
            <a:pPr>
              <a:spcBef>
                <a:spcPct val="50000"/>
              </a:spcBef>
              <a:buFontTx/>
              <a:buChar char="*"/>
            </a:pPr>
            <a:r>
              <a:rPr lang="es-ES_tradnl" sz="1200">
                <a:solidFill>
                  <a:srgbClr val="000000"/>
                </a:solidFill>
                <a:cs typeface="Times New Roman" pitchFamily="18" charset="0"/>
              </a:rPr>
              <a:t>Secciones escalonadas se utilizan con el fin de incluir detalles que no están en línea recta, de tal manera que el plano de corte se puede escalonar.</a:t>
            </a:r>
          </a:p>
          <a:p>
            <a:pPr>
              <a:spcBef>
                <a:spcPct val="50000"/>
              </a:spcBef>
            </a:pPr>
            <a:endParaRPr lang="es-MX"/>
          </a:p>
        </p:txBody>
      </p:sp>
    </p:spTree>
    <p:extLst>
      <p:ext uri="{BB962C8B-B14F-4D97-AF65-F5344CB8AC3E}">
        <p14:creationId xmlns:p14="http://schemas.microsoft.com/office/powerpoint/2010/main" val="334619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1919288" y="476250"/>
            <a:ext cx="8064500"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200">
                <a:solidFill>
                  <a:srgbClr val="000000"/>
                </a:solidFill>
                <a:cs typeface="Times New Roman" pitchFamily="18" charset="0"/>
              </a:rPr>
              <a:t>SECCIONES GIRADAS</a:t>
            </a:r>
          </a:p>
          <a:p>
            <a:pPr>
              <a:spcBef>
                <a:spcPct val="50000"/>
              </a:spcBef>
              <a:buFontTx/>
              <a:buChar char="*"/>
            </a:pPr>
            <a:r>
              <a:rPr lang="es-ES_tradnl" sz="1200">
                <a:solidFill>
                  <a:srgbClr val="000000"/>
                </a:solidFill>
                <a:cs typeface="Times New Roman" pitchFamily="18" charset="0"/>
              </a:rPr>
              <a:t>Este tipo de secciones se utilizan para mostrar la sección transversal de alguna nervadura, brazo, costilla, etc. girando la sección alrededor de un eje de revolución.</a:t>
            </a:r>
          </a:p>
          <a:p>
            <a:pPr>
              <a:spcBef>
                <a:spcPct val="50000"/>
              </a:spcBef>
            </a:pPr>
            <a:r>
              <a:rPr lang="es-ES_tradnl" sz="1200">
                <a:solidFill>
                  <a:srgbClr val="000000"/>
                </a:solidFill>
                <a:cs typeface="Times New Roman" pitchFamily="18" charset="0"/>
              </a:rPr>
              <a:t>SECCIONES DESPLAZADAS</a:t>
            </a:r>
          </a:p>
          <a:p>
            <a:pPr>
              <a:spcBef>
                <a:spcPct val="50000"/>
              </a:spcBef>
              <a:buFontTx/>
              <a:buChar char="*"/>
            </a:pPr>
            <a:r>
              <a:rPr lang="es-ES_tradnl" sz="1200">
                <a:solidFill>
                  <a:srgbClr val="000000"/>
                </a:solidFill>
                <a:cs typeface="Times New Roman" pitchFamily="18" charset="0"/>
              </a:rPr>
              <a:t>Se maneja la misma ideas de las secciones giradas, pero en vez de ser dibujadas sobre la vista, se traslada a una área abierta en el dibujo. Frecuentemente las secciones se dibujan a una escala aumentada para mayor claridad.</a:t>
            </a:r>
          </a:p>
          <a:p>
            <a:pPr>
              <a:spcBef>
                <a:spcPct val="50000"/>
              </a:spcBef>
              <a:buFontTx/>
              <a:buChar char="*"/>
            </a:pPr>
            <a:r>
              <a:rPr lang="es-ES_tradnl" sz="1200">
                <a:solidFill>
                  <a:srgbClr val="000000"/>
                </a:solidFill>
                <a:cs typeface="Times New Roman" pitchFamily="18" charset="0"/>
              </a:rPr>
              <a:t>Las secciones desplazadas se pueden poner afuera de su eje de revolución si se ponen identificadores.</a:t>
            </a:r>
          </a:p>
          <a:p>
            <a:pPr>
              <a:spcBef>
                <a:spcPct val="50000"/>
              </a:spcBef>
            </a:pPr>
            <a:r>
              <a:rPr lang="es-ES_tradnl" sz="1200">
                <a:solidFill>
                  <a:srgbClr val="000000"/>
                </a:solidFill>
                <a:cs typeface="Times New Roman" pitchFamily="18" charset="0"/>
              </a:rPr>
              <a:t>COSTILLAS EN SECCIONES</a:t>
            </a:r>
          </a:p>
          <a:p>
            <a:pPr>
              <a:spcBef>
                <a:spcPct val="50000"/>
              </a:spcBef>
              <a:buFontTx/>
              <a:buChar char="*"/>
            </a:pPr>
            <a:r>
              <a:rPr lang="es-ES_tradnl" sz="1200">
                <a:solidFill>
                  <a:srgbClr val="000000"/>
                </a:solidFill>
                <a:cs typeface="Times New Roman" pitchFamily="18" charset="0"/>
              </a:rPr>
              <a:t>Las costillas no son achuradas cuando el plano de corte pasa directamente sobre ella. Pero la costilla si es achurada cuando el plano de corte pasa a través de ella y muestra su espesor real.</a:t>
            </a:r>
          </a:p>
          <a:p>
            <a:pPr>
              <a:spcBef>
                <a:spcPct val="50000"/>
              </a:spcBef>
            </a:pPr>
            <a:r>
              <a:rPr lang="es-ES_tradnl" sz="1200">
                <a:solidFill>
                  <a:srgbClr val="000000"/>
                </a:solidFill>
                <a:cs typeface="Times New Roman" pitchFamily="18" charset="0"/>
              </a:rPr>
              <a:t>ROTURAS CONVENCIONALES</a:t>
            </a:r>
          </a:p>
          <a:p>
            <a:pPr>
              <a:spcBef>
                <a:spcPct val="50000"/>
              </a:spcBef>
              <a:buFontTx/>
              <a:buChar char="*"/>
            </a:pPr>
            <a:r>
              <a:rPr lang="es-ES_tradnl" sz="1200">
                <a:solidFill>
                  <a:srgbClr val="000000"/>
                </a:solidFill>
                <a:cs typeface="Times New Roman" pitchFamily="18" charset="0"/>
              </a:rPr>
              <a:t>Roturas convencionales están estandarizadas por ANSI Y14.3-1975 American National Standard Multi and Sectional Drawings.</a:t>
            </a:r>
          </a:p>
          <a:p>
            <a:pPr>
              <a:spcBef>
                <a:spcPct val="50000"/>
              </a:spcBef>
              <a:buFontTx/>
              <a:buChar char="*"/>
            </a:pPr>
            <a:r>
              <a:rPr lang="es-ES_tradnl" sz="1200">
                <a:solidFill>
                  <a:srgbClr val="000000"/>
                </a:solidFill>
                <a:cs typeface="Times New Roman" pitchFamily="18" charset="0"/>
              </a:rPr>
              <a:t>Roturas convencionales son usadas para acortar porciones muy largas (tales como flechas o tubos) en una vista ortográfica. Esta rotura indica que la porción de la parte ha sido removida.</a:t>
            </a:r>
          </a:p>
          <a:p>
            <a:pPr>
              <a:spcBef>
                <a:spcPct val="50000"/>
              </a:spcBef>
              <a:buFontTx/>
              <a:buChar char="*"/>
            </a:pPr>
            <a:r>
              <a:rPr lang="es-ES_tradnl" sz="1200">
                <a:solidFill>
                  <a:srgbClr val="000000"/>
                </a:solidFill>
                <a:cs typeface="Times New Roman" pitchFamily="18" charset="0"/>
              </a:rPr>
              <a:t>Roturas también se utilizan para mostrar las características internas, removiendo una parte de la vista.</a:t>
            </a:r>
            <a:endParaRPr lang="es-MX" sz="1200">
              <a:solidFill>
                <a:srgbClr val="000000"/>
              </a:solidFill>
              <a:cs typeface="Times New Roman" pitchFamily="18" charset="0"/>
            </a:endParaRPr>
          </a:p>
          <a:p>
            <a:pPr>
              <a:spcBef>
                <a:spcPct val="50000"/>
              </a:spcBef>
            </a:pPr>
            <a:endParaRPr lang="es-MX"/>
          </a:p>
        </p:txBody>
      </p:sp>
    </p:spTree>
    <p:extLst>
      <p:ext uri="{BB962C8B-B14F-4D97-AF65-F5344CB8AC3E}">
        <p14:creationId xmlns:p14="http://schemas.microsoft.com/office/powerpoint/2010/main" val="169074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4"/>
          <p:cNvGrpSpPr>
            <a:grpSpLocks/>
          </p:cNvGrpSpPr>
          <p:nvPr/>
        </p:nvGrpSpPr>
        <p:grpSpPr bwMode="auto">
          <a:xfrm>
            <a:off x="4440239" y="1844675"/>
            <a:ext cx="5976937" cy="3240088"/>
            <a:chOff x="557" y="2124"/>
            <a:chExt cx="3350" cy="1741"/>
          </a:xfrm>
        </p:grpSpPr>
        <p:sp>
          <p:nvSpPr>
            <p:cNvPr id="3077" name="Line 5"/>
            <p:cNvSpPr>
              <a:spLocks noChangeShapeType="1"/>
            </p:cNvSpPr>
            <p:nvPr/>
          </p:nvSpPr>
          <p:spPr bwMode="auto">
            <a:xfrm flipH="1">
              <a:off x="1637" y="3307"/>
              <a:ext cx="12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78" name="Line 6"/>
            <p:cNvSpPr>
              <a:spLocks noChangeShapeType="1"/>
            </p:cNvSpPr>
            <p:nvPr/>
          </p:nvSpPr>
          <p:spPr bwMode="auto">
            <a:xfrm flipH="1">
              <a:off x="1637" y="3627"/>
              <a:ext cx="12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79" name="Line 7"/>
            <p:cNvSpPr>
              <a:spLocks noChangeShapeType="1"/>
            </p:cNvSpPr>
            <p:nvPr/>
          </p:nvSpPr>
          <p:spPr bwMode="auto">
            <a:xfrm>
              <a:off x="2437" y="3435"/>
              <a:ext cx="3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flipV="1">
              <a:off x="2086" y="3307"/>
              <a:ext cx="320" cy="3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1" name="Line 9"/>
            <p:cNvSpPr>
              <a:spLocks noChangeShapeType="1"/>
            </p:cNvSpPr>
            <p:nvPr/>
          </p:nvSpPr>
          <p:spPr bwMode="auto">
            <a:xfrm flipV="1">
              <a:off x="2037" y="3307"/>
              <a:ext cx="312" cy="3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2" name="Line 10"/>
            <p:cNvSpPr>
              <a:spLocks noChangeShapeType="1"/>
            </p:cNvSpPr>
            <p:nvPr/>
          </p:nvSpPr>
          <p:spPr bwMode="auto">
            <a:xfrm flipV="1">
              <a:off x="2037" y="3307"/>
              <a:ext cx="256" cy="25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3" name="Line 11"/>
            <p:cNvSpPr>
              <a:spLocks noChangeShapeType="1"/>
            </p:cNvSpPr>
            <p:nvPr/>
          </p:nvSpPr>
          <p:spPr bwMode="auto">
            <a:xfrm flipV="1">
              <a:off x="2037" y="3435"/>
              <a:ext cx="71" cy="7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4" name="Line 12"/>
            <p:cNvSpPr>
              <a:spLocks noChangeShapeType="1"/>
            </p:cNvSpPr>
            <p:nvPr/>
          </p:nvSpPr>
          <p:spPr bwMode="auto">
            <a:xfrm flipV="1">
              <a:off x="2117" y="3307"/>
              <a:ext cx="119" cy="1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5" name="Line 13"/>
            <p:cNvSpPr>
              <a:spLocks noChangeShapeType="1"/>
            </p:cNvSpPr>
            <p:nvPr/>
          </p:nvSpPr>
          <p:spPr bwMode="auto">
            <a:xfrm flipV="1">
              <a:off x="1859" y="3610"/>
              <a:ext cx="18" cy="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6" name="Line 14"/>
            <p:cNvSpPr>
              <a:spLocks noChangeShapeType="1"/>
            </p:cNvSpPr>
            <p:nvPr/>
          </p:nvSpPr>
          <p:spPr bwMode="auto">
            <a:xfrm flipV="1">
              <a:off x="2117" y="3307"/>
              <a:ext cx="63" cy="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7" name="Line 15"/>
            <p:cNvSpPr>
              <a:spLocks noChangeShapeType="1"/>
            </p:cNvSpPr>
            <p:nvPr/>
          </p:nvSpPr>
          <p:spPr bwMode="auto">
            <a:xfrm flipV="1">
              <a:off x="2037" y="3435"/>
              <a:ext cx="14"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8" name="Line 16"/>
            <p:cNvSpPr>
              <a:spLocks noChangeShapeType="1"/>
            </p:cNvSpPr>
            <p:nvPr/>
          </p:nvSpPr>
          <p:spPr bwMode="auto">
            <a:xfrm flipV="1">
              <a:off x="1803" y="3553"/>
              <a:ext cx="74" cy="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89" name="Line 17"/>
            <p:cNvSpPr>
              <a:spLocks noChangeShapeType="1"/>
            </p:cNvSpPr>
            <p:nvPr/>
          </p:nvSpPr>
          <p:spPr bwMode="auto">
            <a:xfrm flipV="1">
              <a:off x="2117" y="3307"/>
              <a:ext cx="6" cy="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0" name="Line 18"/>
            <p:cNvSpPr>
              <a:spLocks noChangeShapeType="1"/>
            </p:cNvSpPr>
            <p:nvPr/>
          </p:nvSpPr>
          <p:spPr bwMode="auto">
            <a:xfrm flipV="1">
              <a:off x="1746" y="3496"/>
              <a:ext cx="131" cy="13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1" name="Line 19"/>
            <p:cNvSpPr>
              <a:spLocks noChangeShapeType="1"/>
            </p:cNvSpPr>
            <p:nvPr/>
          </p:nvSpPr>
          <p:spPr bwMode="auto">
            <a:xfrm flipV="1">
              <a:off x="1689" y="3440"/>
              <a:ext cx="188"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2" name="Line 20"/>
            <p:cNvSpPr>
              <a:spLocks noChangeShapeType="1"/>
            </p:cNvSpPr>
            <p:nvPr/>
          </p:nvSpPr>
          <p:spPr bwMode="auto">
            <a:xfrm flipV="1">
              <a:off x="1637" y="3435"/>
              <a:ext cx="188" cy="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3" name="Line 21"/>
            <p:cNvSpPr>
              <a:spLocks noChangeShapeType="1"/>
            </p:cNvSpPr>
            <p:nvPr/>
          </p:nvSpPr>
          <p:spPr bwMode="auto">
            <a:xfrm flipV="1">
              <a:off x="1637" y="3406"/>
              <a:ext cx="160" cy="1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4" name="Line 22"/>
            <p:cNvSpPr>
              <a:spLocks noChangeShapeType="1"/>
            </p:cNvSpPr>
            <p:nvPr/>
          </p:nvSpPr>
          <p:spPr bwMode="auto">
            <a:xfrm flipV="1">
              <a:off x="1637" y="3350"/>
              <a:ext cx="160" cy="1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5" name="Line 23"/>
            <p:cNvSpPr>
              <a:spLocks noChangeShapeType="1"/>
            </p:cNvSpPr>
            <p:nvPr/>
          </p:nvSpPr>
          <p:spPr bwMode="auto">
            <a:xfrm flipV="1">
              <a:off x="1637" y="3307"/>
              <a:ext cx="146" cy="1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6" name="Line 24"/>
            <p:cNvSpPr>
              <a:spLocks noChangeShapeType="1"/>
            </p:cNvSpPr>
            <p:nvPr/>
          </p:nvSpPr>
          <p:spPr bwMode="auto">
            <a:xfrm flipV="1">
              <a:off x="1637" y="3307"/>
              <a:ext cx="90" cy="9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7" name="Line 25"/>
            <p:cNvSpPr>
              <a:spLocks noChangeShapeType="1"/>
            </p:cNvSpPr>
            <p:nvPr/>
          </p:nvSpPr>
          <p:spPr bwMode="auto">
            <a:xfrm flipV="1">
              <a:off x="1637" y="3307"/>
              <a:ext cx="33" cy="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8" name="Line 26"/>
            <p:cNvSpPr>
              <a:spLocks noChangeShapeType="1"/>
            </p:cNvSpPr>
            <p:nvPr/>
          </p:nvSpPr>
          <p:spPr bwMode="auto">
            <a:xfrm flipV="1">
              <a:off x="2142" y="3332"/>
              <a:ext cx="295" cy="2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99" name="Line 27"/>
            <p:cNvSpPr>
              <a:spLocks noChangeShapeType="1"/>
            </p:cNvSpPr>
            <p:nvPr/>
          </p:nvSpPr>
          <p:spPr bwMode="auto">
            <a:xfrm flipV="1">
              <a:off x="2199" y="3389"/>
              <a:ext cx="238" cy="2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0" name="Line 28"/>
            <p:cNvSpPr>
              <a:spLocks noChangeShapeType="1"/>
            </p:cNvSpPr>
            <p:nvPr/>
          </p:nvSpPr>
          <p:spPr bwMode="auto">
            <a:xfrm flipV="1">
              <a:off x="2256" y="3435"/>
              <a:ext cx="192"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1" name="Line 29"/>
            <p:cNvSpPr>
              <a:spLocks noChangeShapeType="1"/>
            </p:cNvSpPr>
            <p:nvPr/>
          </p:nvSpPr>
          <p:spPr bwMode="auto">
            <a:xfrm flipV="1">
              <a:off x="2312" y="3435"/>
              <a:ext cx="192"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2" name="Line 30"/>
            <p:cNvSpPr>
              <a:spLocks noChangeShapeType="1"/>
            </p:cNvSpPr>
            <p:nvPr/>
          </p:nvSpPr>
          <p:spPr bwMode="auto">
            <a:xfrm flipV="1">
              <a:off x="2369" y="3479"/>
              <a:ext cx="148" cy="14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3" name="Line 31"/>
            <p:cNvSpPr>
              <a:spLocks noChangeShapeType="1"/>
            </p:cNvSpPr>
            <p:nvPr/>
          </p:nvSpPr>
          <p:spPr bwMode="auto">
            <a:xfrm flipV="1">
              <a:off x="2425" y="3535"/>
              <a:ext cx="92" cy="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4" name="Line 32"/>
            <p:cNvSpPr>
              <a:spLocks noChangeShapeType="1"/>
            </p:cNvSpPr>
            <p:nvPr/>
          </p:nvSpPr>
          <p:spPr bwMode="auto">
            <a:xfrm flipV="1">
              <a:off x="2482" y="3592"/>
              <a:ext cx="35" cy="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5" name="Line 33"/>
            <p:cNvSpPr>
              <a:spLocks noChangeShapeType="1"/>
            </p:cNvSpPr>
            <p:nvPr/>
          </p:nvSpPr>
          <p:spPr bwMode="auto">
            <a:xfrm flipV="1">
              <a:off x="2758" y="3307"/>
              <a:ext cx="44" cy="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6" name="Line 34"/>
            <p:cNvSpPr>
              <a:spLocks noChangeShapeType="1"/>
            </p:cNvSpPr>
            <p:nvPr/>
          </p:nvSpPr>
          <p:spPr bwMode="auto">
            <a:xfrm flipV="1">
              <a:off x="2678" y="3435"/>
              <a:ext cx="53"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7" name="Line 35"/>
            <p:cNvSpPr>
              <a:spLocks noChangeShapeType="1"/>
            </p:cNvSpPr>
            <p:nvPr/>
          </p:nvSpPr>
          <p:spPr bwMode="auto">
            <a:xfrm flipV="1">
              <a:off x="2758" y="3307"/>
              <a:ext cx="101" cy="1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8" name="Line 36"/>
            <p:cNvSpPr>
              <a:spLocks noChangeShapeType="1"/>
            </p:cNvSpPr>
            <p:nvPr/>
          </p:nvSpPr>
          <p:spPr bwMode="auto">
            <a:xfrm flipV="1">
              <a:off x="2678" y="3307"/>
              <a:ext cx="238" cy="2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09" name="Line 37"/>
            <p:cNvSpPr>
              <a:spLocks noChangeShapeType="1"/>
            </p:cNvSpPr>
            <p:nvPr/>
          </p:nvSpPr>
          <p:spPr bwMode="auto">
            <a:xfrm flipV="1">
              <a:off x="2678" y="3361"/>
              <a:ext cx="240" cy="24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0" name="Line 38"/>
            <p:cNvSpPr>
              <a:spLocks noChangeShapeType="1"/>
            </p:cNvSpPr>
            <p:nvPr/>
          </p:nvSpPr>
          <p:spPr bwMode="auto">
            <a:xfrm flipV="1">
              <a:off x="2709" y="3418"/>
              <a:ext cx="209" cy="2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1" name="Line 39"/>
            <p:cNvSpPr>
              <a:spLocks noChangeShapeType="1"/>
            </p:cNvSpPr>
            <p:nvPr/>
          </p:nvSpPr>
          <p:spPr bwMode="auto">
            <a:xfrm flipV="1">
              <a:off x="2765" y="3475"/>
              <a:ext cx="153" cy="15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2" name="Line 40"/>
            <p:cNvSpPr>
              <a:spLocks noChangeShapeType="1"/>
            </p:cNvSpPr>
            <p:nvPr/>
          </p:nvSpPr>
          <p:spPr bwMode="auto">
            <a:xfrm flipV="1">
              <a:off x="2822" y="3531"/>
              <a:ext cx="96" cy="9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3" name="Line 41"/>
            <p:cNvSpPr>
              <a:spLocks noChangeShapeType="1"/>
            </p:cNvSpPr>
            <p:nvPr/>
          </p:nvSpPr>
          <p:spPr bwMode="auto">
            <a:xfrm flipV="1">
              <a:off x="2879" y="3588"/>
              <a:ext cx="39" cy="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4" name="Line 42"/>
            <p:cNvSpPr>
              <a:spLocks noChangeShapeType="1"/>
            </p:cNvSpPr>
            <p:nvPr/>
          </p:nvSpPr>
          <p:spPr bwMode="auto">
            <a:xfrm>
              <a:off x="1637" y="3307"/>
              <a:ext cx="1" cy="3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5" name="Line 43"/>
            <p:cNvSpPr>
              <a:spLocks noChangeShapeType="1"/>
            </p:cNvSpPr>
            <p:nvPr/>
          </p:nvSpPr>
          <p:spPr bwMode="auto">
            <a:xfrm>
              <a:off x="1877" y="3435"/>
              <a:ext cx="1"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6" name="Line 44"/>
            <p:cNvSpPr>
              <a:spLocks noChangeShapeType="1"/>
            </p:cNvSpPr>
            <p:nvPr/>
          </p:nvSpPr>
          <p:spPr bwMode="auto">
            <a:xfrm flipV="1">
              <a:off x="1957" y="3611"/>
              <a:ext cx="1"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7" name="Line 45"/>
            <p:cNvSpPr>
              <a:spLocks noChangeShapeType="1"/>
            </p:cNvSpPr>
            <p:nvPr/>
          </p:nvSpPr>
          <p:spPr bwMode="auto">
            <a:xfrm flipV="1">
              <a:off x="1957" y="3563"/>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8" name="Line 46"/>
            <p:cNvSpPr>
              <a:spLocks noChangeShapeType="1"/>
            </p:cNvSpPr>
            <p:nvPr/>
          </p:nvSpPr>
          <p:spPr bwMode="auto">
            <a:xfrm flipV="1">
              <a:off x="1957" y="3395"/>
              <a:ext cx="1"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19" name="Line 47"/>
            <p:cNvSpPr>
              <a:spLocks noChangeShapeType="1"/>
            </p:cNvSpPr>
            <p:nvPr/>
          </p:nvSpPr>
          <p:spPr bwMode="auto">
            <a:xfrm flipV="1">
              <a:off x="1957" y="3347"/>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20" name="Line 48"/>
            <p:cNvSpPr>
              <a:spLocks noChangeShapeType="1"/>
            </p:cNvSpPr>
            <p:nvPr/>
          </p:nvSpPr>
          <p:spPr bwMode="auto">
            <a:xfrm flipV="1">
              <a:off x="1957" y="3243"/>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21" name="Line 49"/>
            <p:cNvSpPr>
              <a:spLocks noChangeShapeType="1"/>
            </p:cNvSpPr>
            <p:nvPr/>
          </p:nvSpPr>
          <p:spPr bwMode="auto">
            <a:xfrm>
              <a:off x="2037" y="3435"/>
              <a:ext cx="1"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22" name="Line 50"/>
            <p:cNvSpPr>
              <a:spLocks noChangeShapeType="1"/>
            </p:cNvSpPr>
            <p:nvPr/>
          </p:nvSpPr>
          <p:spPr bwMode="auto">
            <a:xfrm>
              <a:off x="2517" y="3435"/>
              <a:ext cx="1"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23" name="Freeform 51"/>
            <p:cNvSpPr>
              <a:spLocks/>
            </p:cNvSpPr>
            <p:nvPr/>
          </p:nvSpPr>
          <p:spPr bwMode="auto">
            <a:xfrm>
              <a:off x="1949" y="3806"/>
              <a:ext cx="39" cy="58"/>
            </a:xfrm>
            <a:custGeom>
              <a:avLst/>
              <a:gdLst>
                <a:gd name="T0" fmla="*/ 0 w 307"/>
                <a:gd name="T1" fmla="*/ 384 h 462"/>
                <a:gd name="T2" fmla="*/ 76 w 307"/>
                <a:gd name="T3" fmla="*/ 462 h 462"/>
                <a:gd name="T4" fmla="*/ 230 w 307"/>
                <a:gd name="T5" fmla="*/ 462 h 462"/>
                <a:gd name="T6" fmla="*/ 307 w 307"/>
                <a:gd name="T7" fmla="*/ 384 h 462"/>
                <a:gd name="T8" fmla="*/ 0 w 307"/>
                <a:gd name="T9" fmla="*/ 77 h 462"/>
                <a:gd name="T10" fmla="*/ 76 w 307"/>
                <a:gd name="T11" fmla="*/ 0 h 462"/>
                <a:gd name="T12" fmla="*/ 230 w 307"/>
                <a:gd name="T13" fmla="*/ 0 h 462"/>
                <a:gd name="T14" fmla="*/ 307 w 307"/>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462">
                  <a:moveTo>
                    <a:pt x="0" y="384"/>
                  </a:moveTo>
                  <a:lnTo>
                    <a:pt x="76" y="462"/>
                  </a:lnTo>
                  <a:lnTo>
                    <a:pt x="230" y="462"/>
                  </a:lnTo>
                  <a:lnTo>
                    <a:pt x="307" y="384"/>
                  </a:lnTo>
                  <a:lnTo>
                    <a:pt x="0" y="77"/>
                  </a:lnTo>
                  <a:lnTo>
                    <a:pt x="76" y="0"/>
                  </a:lnTo>
                  <a:lnTo>
                    <a:pt x="230" y="0"/>
                  </a:lnTo>
                  <a:lnTo>
                    <a:pt x="307"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24" name="Freeform 52"/>
            <p:cNvSpPr>
              <a:spLocks/>
            </p:cNvSpPr>
            <p:nvPr/>
          </p:nvSpPr>
          <p:spPr bwMode="auto">
            <a:xfrm>
              <a:off x="2007" y="3806"/>
              <a:ext cx="38" cy="58"/>
            </a:xfrm>
            <a:custGeom>
              <a:avLst/>
              <a:gdLst>
                <a:gd name="T0" fmla="*/ 0 w 308"/>
                <a:gd name="T1" fmla="*/ 462 h 462"/>
                <a:gd name="T2" fmla="*/ 0 w 308"/>
                <a:gd name="T3" fmla="*/ 0 h 462"/>
                <a:gd name="T4" fmla="*/ 308 w 308"/>
                <a:gd name="T5" fmla="*/ 0 h 462"/>
              </a:gdLst>
              <a:ahLst/>
              <a:cxnLst>
                <a:cxn ang="0">
                  <a:pos x="T0" y="T1"/>
                </a:cxn>
                <a:cxn ang="0">
                  <a:pos x="T2" y="T3"/>
                </a:cxn>
                <a:cxn ang="0">
                  <a:pos x="T4" y="T5"/>
                </a:cxn>
              </a:cxnLst>
              <a:rect l="0" t="0" r="r" b="b"/>
              <a:pathLst>
                <a:path w="308" h="462">
                  <a:moveTo>
                    <a:pt x="0" y="462"/>
                  </a:moveTo>
                  <a:lnTo>
                    <a:pt x="0" y="0"/>
                  </a:lnTo>
                  <a:lnTo>
                    <a:pt x="30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25" name="Line 53"/>
            <p:cNvSpPr>
              <a:spLocks noChangeShapeType="1"/>
            </p:cNvSpPr>
            <p:nvPr/>
          </p:nvSpPr>
          <p:spPr bwMode="auto">
            <a:xfrm>
              <a:off x="2007" y="3835"/>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26" name="Line 54"/>
            <p:cNvSpPr>
              <a:spLocks noChangeShapeType="1"/>
            </p:cNvSpPr>
            <p:nvPr/>
          </p:nvSpPr>
          <p:spPr bwMode="auto">
            <a:xfrm>
              <a:off x="2007" y="3864"/>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27" name="Freeform 55"/>
            <p:cNvSpPr>
              <a:spLocks/>
            </p:cNvSpPr>
            <p:nvPr/>
          </p:nvSpPr>
          <p:spPr bwMode="auto">
            <a:xfrm>
              <a:off x="2065" y="3806"/>
              <a:ext cx="38" cy="58"/>
            </a:xfrm>
            <a:custGeom>
              <a:avLst/>
              <a:gdLst>
                <a:gd name="T0" fmla="*/ 309 w 309"/>
                <a:gd name="T1" fmla="*/ 384 h 462"/>
                <a:gd name="T2" fmla="*/ 232 w 309"/>
                <a:gd name="T3" fmla="*/ 462 h 462"/>
                <a:gd name="T4" fmla="*/ 77 w 309"/>
                <a:gd name="T5" fmla="*/ 462 h 462"/>
                <a:gd name="T6" fmla="*/ 0 w 309"/>
                <a:gd name="T7" fmla="*/ 384 h 462"/>
                <a:gd name="T8" fmla="*/ 0 w 309"/>
                <a:gd name="T9" fmla="*/ 77 h 462"/>
                <a:gd name="T10" fmla="*/ 77 w 309"/>
                <a:gd name="T11" fmla="*/ 0 h 462"/>
                <a:gd name="T12" fmla="*/ 232 w 309"/>
                <a:gd name="T13" fmla="*/ 0 h 462"/>
                <a:gd name="T14" fmla="*/ 309 w 309"/>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462">
                  <a:moveTo>
                    <a:pt x="309" y="384"/>
                  </a:moveTo>
                  <a:lnTo>
                    <a:pt x="232" y="462"/>
                  </a:lnTo>
                  <a:lnTo>
                    <a:pt x="77" y="462"/>
                  </a:lnTo>
                  <a:lnTo>
                    <a:pt x="0" y="384"/>
                  </a:lnTo>
                  <a:lnTo>
                    <a:pt x="0" y="77"/>
                  </a:lnTo>
                  <a:lnTo>
                    <a:pt x="77" y="0"/>
                  </a:lnTo>
                  <a:lnTo>
                    <a:pt x="232" y="0"/>
                  </a:lnTo>
                  <a:lnTo>
                    <a:pt x="309"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28" name="Freeform 56"/>
            <p:cNvSpPr>
              <a:spLocks/>
            </p:cNvSpPr>
            <p:nvPr/>
          </p:nvSpPr>
          <p:spPr bwMode="auto">
            <a:xfrm>
              <a:off x="2122" y="3806"/>
              <a:ext cx="39" cy="58"/>
            </a:xfrm>
            <a:custGeom>
              <a:avLst/>
              <a:gdLst>
                <a:gd name="T0" fmla="*/ 307 w 307"/>
                <a:gd name="T1" fmla="*/ 384 h 462"/>
                <a:gd name="T2" fmla="*/ 231 w 307"/>
                <a:gd name="T3" fmla="*/ 462 h 462"/>
                <a:gd name="T4" fmla="*/ 77 w 307"/>
                <a:gd name="T5" fmla="*/ 462 h 462"/>
                <a:gd name="T6" fmla="*/ 0 w 307"/>
                <a:gd name="T7" fmla="*/ 384 h 462"/>
                <a:gd name="T8" fmla="*/ 0 w 307"/>
                <a:gd name="T9" fmla="*/ 77 h 462"/>
                <a:gd name="T10" fmla="*/ 77 w 307"/>
                <a:gd name="T11" fmla="*/ 0 h 462"/>
                <a:gd name="T12" fmla="*/ 231 w 307"/>
                <a:gd name="T13" fmla="*/ 0 h 462"/>
                <a:gd name="T14" fmla="*/ 307 w 307"/>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462">
                  <a:moveTo>
                    <a:pt x="307" y="384"/>
                  </a:moveTo>
                  <a:lnTo>
                    <a:pt x="231" y="462"/>
                  </a:lnTo>
                  <a:lnTo>
                    <a:pt x="77" y="462"/>
                  </a:lnTo>
                  <a:lnTo>
                    <a:pt x="0" y="384"/>
                  </a:lnTo>
                  <a:lnTo>
                    <a:pt x="0" y="77"/>
                  </a:lnTo>
                  <a:lnTo>
                    <a:pt x="77" y="0"/>
                  </a:lnTo>
                  <a:lnTo>
                    <a:pt x="231" y="0"/>
                  </a:lnTo>
                  <a:lnTo>
                    <a:pt x="307"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29" name="Line 57"/>
            <p:cNvSpPr>
              <a:spLocks noChangeShapeType="1"/>
            </p:cNvSpPr>
            <p:nvPr/>
          </p:nvSpPr>
          <p:spPr bwMode="auto">
            <a:xfrm>
              <a:off x="2180" y="3806"/>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30" name="Line 58"/>
            <p:cNvSpPr>
              <a:spLocks noChangeShapeType="1"/>
            </p:cNvSpPr>
            <p:nvPr/>
          </p:nvSpPr>
          <p:spPr bwMode="auto">
            <a:xfrm>
              <a:off x="2189" y="3806"/>
              <a:ext cx="1"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31" name="Line 59"/>
            <p:cNvSpPr>
              <a:spLocks noChangeShapeType="1"/>
            </p:cNvSpPr>
            <p:nvPr/>
          </p:nvSpPr>
          <p:spPr bwMode="auto">
            <a:xfrm>
              <a:off x="2180" y="3864"/>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32" name="Freeform 60"/>
            <p:cNvSpPr>
              <a:spLocks/>
            </p:cNvSpPr>
            <p:nvPr/>
          </p:nvSpPr>
          <p:spPr bwMode="auto">
            <a:xfrm>
              <a:off x="2218" y="3825"/>
              <a:ext cx="39" cy="39"/>
            </a:xfrm>
            <a:custGeom>
              <a:avLst/>
              <a:gdLst>
                <a:gd name="T0" fmla="*/ 0 w 308"/>
                <a:gd name="T1" fmla="*/ 308 h 308"/>
                <a:gd name="T2" fmla="*/ 0 w 308"/>
                <a:gd name="T3" fmla="*/ 0 h 308"/>
                <a:gd name="T4" fmla="*/ 308 w 308"/>
                <a:gd name="T5" fmla="*/ 0 h 308"/>
              </a:gdLst>
              <a:ahLst/>
              <a:cxnLst>
                <a:cxn ang="0">
                  <a:pos x="T0" y="T1"/>
                </a:cxn>
                <a:cxn ang="0">
                  <a:pos x="T2" y="T3"/>
                </a:cxn>
                <a:cxn ang="0">
                  <a:pos x="T4" y="T5"/>
                </a:cxn>
              </a:cxnLst>
              <a:rect l="0" t="0" r="r" b="b"/>
              <a:pathLst>
                <a:path w="308" h="308">
                  <a:moveTo>
                    <a:pt x="0" y="308"/>
                  </a:moveTo>
                  <a:lnTo>
                    <a:pt x="0" y="0"/>
                  </a:lnTo>
                  <a:lnTo>
                    <a:pt x="30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33" name="Line 61"/>
            <p:cNvSpPr>
              <a:spLocks noChangeShapeType="1"/>
            </p:cNvSpPr>
            <p:nvPr/>
          </p:nvSpPr>
          <p:spPr bwMode="auto">
            <a:xfrm flipH="1">
              <a:off x="2228" y="3806"/>
              <a:ext cx="19"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34" name="Freeform 62"/>
            <p:cNvSpPr>
              <a:spLocks/>
            </p:cNvSpPr>
            <p:nvPr/>
          </p:nvSpPr>
          <p:spPr bwMode="auto">
            <a:xfrm>
              <a:off x="2218" y="3825"/>
              <a:ext cx="39" cy="39"/>
            </a:xfrm>
            <a:custGeom>
              <a:avLst/>
              <a:gdLst>
                <a:gd name="T0" fmla="*/ 308 w 308"/>
                <a:gd name="T1" fmla="*/ 0 h 308"/>
                <a:gd name="T2" fmla="*/ 308 w 308"/>
                <a:gd name="T3" fmla="*/ 308 h 308"/>
                <a:gd name="T4" fmla="*/ 0 w 308"/>
                <a:gd name="T5" fmla="*/ 308 h 308"/>
              </a:gdLst>
              <a:ahLst/>
              <a:cxnLst>
                <a:cxn ang="0">
                  <a:pos x="T0" y="T1"/>
                </a:cxn>
                <a:cxn ang="0">
                  <a:pos x="T2" y="T3"/>
                </a:cxn>
                <a:cxn ang="0">
                  <a:pos x="T4" y="T5"/>
                </a:cxn>
              </a:cxnLst>
              <a:rect l="0" t="0" r="r" b="b"/>
              <a:pathLst>
                <a:path w="308" h="308">
                  <a:moveTo>
                    <a:pt x="308" y="0"/>
                  </a:moveTo>
                  <a:lnTo>
                    <a:pt x="308" y="308"/>
                  </a:lnTo>
                  <a:lnTo>
                    <a:pt x="0" y="30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35" name="Freeform 63"/>
            <p:cNvSpPr>
              <a:spLocks/>
            </p:cNvSpPr>
            <p:nvPr/>
          </p:nvSpPr>
          <p:spPr bwMode="auto">
            <a:xfrm>
              <a:off x="2276" y="3806"/>
              <a:ext cx="38" cy="58"/>
            </a:xfrm>
            <a:custGeom>
              <a:avLst/>
              <a:gdLst>
                <a:gd name="T0" fmla="*/ 0 w 307"/>
                <a:gd name="T1" fmla="*/ 462 h 462"/>
                <a:gd name="T2" fmla="*/ 0 w 307"/>
                <a:gd name="T3" fmla="*/ 0 h 462"/>
                <a:gd name="T4" fmla="*/ 307 w 307"/>
                <a:gd name="T5" fmla="*/ 462 h 462"/>
                <a:gd name="T6" fmla="*/ 307 w 307"/>
                <a:gd name="T7" fmla="*/ 0 h 462"/>
              </a:gdLst>
              <a:ahLst/>
              <a:cxnLst>
                <a:cxn ang="0">
                  <a:pos x="T0" y="T1"/>
                </a:cxn>
                <a:cxn ang="0">
                  <a:pos x="T2" y="T3"/>
                </a:cxn>
                <a:cxn ang="0">
                  <a:pos x="T4" y="T5"/>
                </a:cxn>
                <a:cxn ang="0">
                  <a:pos x="T6" y="T7"/>
                </a:cxn>
              </a:cxnLst>
              <a:rect l="0" t="0" r="r" b="b"/>
              <a:pathLst>
                <a:path w="307" h="462">
                  <a:moveTo>
                    <a:pt x="0" y="462"/>
                  </a:moveTo>
                  <a:lnTo>
                    <a:pt x="0" y="0"/>
                  </a:lnTo>
                  <a:lnTo>
                    <a:pt x="307" y="462"/>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36" name="Freeform 64"/>
            <p:cNvSpPr>
              <a:spLocks/>
            </p:cNvSpPr>
            <p:nvPr/>
          </p:nvSpPr>
          <p:spPr bwMode="auto">
            <a:xfrm>
              <a:off x="2391" y="3806"/>
              <a:ext cx="39" cy="58"/>
            </a:xfrm>
            <a:custGeom>
              <a:avLst/>
              <a:gdLst>
                <a:gd name="T0" fmla="*/ 0 w 307"/>
                <a:gd name="T1" fmla="*/ 462 h 462"/>
                <a:gd name="T2" fmla="*/ 0 w 307"/>
                <a:gd name="T3" fmla="*/ 308 h 462"/>
                <a:gd name="T4" fmla="*/ 153 w 307"/>
                <a:gd name="T5" fmla="*/ 0 h 462"/>
                <a:gd name="T6" fmla="*/ 307 w 307"/>
                <a:gd name="T7" fmla="*/ 308 h 462"/>
                <a:gd name="T8" fmla="*/ 307 w 307"/>
                <a:gd name="T9" fmla="*/ 462 h 462"/>
              </a:gdLst>
              <a:ahLst/>
              <a:cxnLst>
                <a:cxn ang="0">
                  <a:pos x="T0" y="T1"/>
                </a:cxn>
                <a:cxn ang="0">
                  <a:pos x="T2" y="T3"/>
                </a:cxn>
                <a:cxn ang="0">
                  <a:pos x="T4" y="T5"/>
                </a:cxn>
                <a:cxn ang="0">
                  <a:pos x="T6" y="T7"/>
                </a:cxn>
                <a:cxn ang="0">
                  <a:pos x="T8" y="T9"/>
                </a:cxn>
              </a:cxnLst>
              <a:rect l="0" t="0" r="r" b="b"/>
              <a:pathLst>
                <a:path w="307" h="462">
                  <a:moveTo>
                    <a:pt x="0" y="462"/>
                  </a:moveTo>
                  <a:lnTo>
                    <a:pt x="0" y="308"/>
                  </a:lnTo>
                  <a:lnTo>
                    <a:pt x="153" y="0"/>
                  </a:lnTo>
                  <a:lnTo>
                    <a:pt x="307" y="308"/>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37" name="Line 65"/>
            <p:cNvSpPr>
              <a:spLocks noChangeShapeType="1"/>
            </p:cNvSpPr>
            <p:nvPr/>
          </p:nvSpPr>
          <p:spPr bwMode="auto">
            <a:xfrm>
              <a:off x="2391" y="3844"/>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38" name="Line 66"/>
            <p:cNvSpPr>
              <a:spLocks noChangeShapeType="1"/>
            </p:cNvSpPr>
            <p:nvPr/>
          </p:nvSpPr>
          <p:spPr bwMode="auto">
            <a:xfrm>
              <a:off x="2449" y="3835"/>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39" name="Freeform 67"/>
            <p:cNvSpPr>
              <a:spLocks/>
            </p:cNvSpPr>
            <p:nvPr/>
          </p:nvSpPr>
          <p:spPr bwMode="auto">
            <a:xfrm>
              <a:off x="2507" y="3806"/>
              <a:ext cx="38" cy="58"/>
            </a:xfrm>
            <a:custGeom>
              <a:avLst/>
              <a:gdLst>
                <a:gd name="T0" fmla="*/ 0 w 309"/>
                <a:gd name="T1" fmla="*/ 462 h 462"/>
                <a:gd name="T2" fmla="*/ 0 w 309"/>
                <a:gd name="T3" fmla="*/ 308 h 462"/>
                <a:gd name="T4" fmla="*/ 154 w 309"/>
                <a:gd name="T5" fmla="*/ 0 h 462"/>
                <a:gd name="T6" fmla="*/ 309 w 309"/>
                <a:gd name="T7" fmla="*/ 308 h 462"/>
                <a:gd name="T8" fmla="*/ 309 w 309"/>
                <a:gd name="T9" fmla="*/ 462 h 462"/>
              </a:gdLst>
              <a:ahLst/>
              <a:cxnLst>
                <a:cxn ang="0">
                  <a:pos x="T0" y="T1"/>
                </a:cxn>
                <a:cxn ang="0">
                  <a:pos x="T2" y="T3"/>
                </a:cxn>
                <a:cxn ang="0">
                  <a:pos x="T4" y="T5"/>
                </a:cxn>
                <a:cxn ang="0">
                  <a:pos x="T6" y="T7"/>
                </a:cxn>
                <a:cxn ang="0">
                  <a:pos x="T8" y="T9"/>
                </a:cxn>
              </a:cxnLst>
              <a:rect l="0" t="0" r="r" b="b"/>
              <a:pathLst>
                <a:path w="309" h="462">
                  <a:moveTo>
                    <a:pt x="0" y="462"/>
                  </a:moveTo>
                  <a:lnTo>
                    <a:pt x="0" y="308"/>
                  </a:lnTo>
                  <a:lnTo>
                    <a:pt x="154" y="0"/>
                  </a:lnTo>
                  <a:lnTo>
                    <a:pt x="309" y="308"/>
                  </a:lnTo>
                  <a:lnTo>
                    <a:pt x="309"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40" name="Line 68"/>
            <p:cNvSpPr>
              <a:spLocks noChangeShapeType="1"/>
            </p:cNvSpPr>
            <p:nvPr/>
          </p:nvSpPr>
          <p:spPr bwMode="auto">
            <a:xfrm>
              <a:off x="2507" y="3844"/>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1" name="Line 69"/>
            <p:cNvSpPr>
              <a:spLocks noChangeShapeType="1"/>
            </p:cNvSpPr>
            <p:nvPr/>
          </p:nvSpPr>
          <p:spPr bwMode="auto">
            <a:xfrm flipH="1">
              <a:off x="1797" y="3435"/>
              <a:ext cx="3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2" name="Line 70"/>
            <p:cNvSpPr>
              <a:spLocks noChangeShapeType="1"/>
            </p:cNvSpPr>
            <p:nvPr/>
          </p:nvSpPr>
          <p:spPr bwMode="auto">
            <a:xfrm flipV="1">
              <a:off x="1797" y="3307"/>
              <a:ext cx="1"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3" name="Line 71"/>
            <p:cNvSpPr>
              <a:spLocks noChangeShapeType="1"/>
            </p:cNvSpPr>
            <p:nvPr/>
          </p:nvSpPr>
          <p:spPr bwMode="auto">
            <a:xfrm flipV="1">
              <a:off x="2117" y="3307"/>
              <a:ext cx="1"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4" name="Line 72"/>
            <p:cNvSpPr>
              <a:spLocks noChangeShapeType="1"/>
            </p:cNvSpPr>
            <p:nvPr/>
          </p:nvSpPr>
          <p:spPr bwMode="auto">
            <a:xfrm flipV="1">
              <a:off x="2437" y="3307"/>
              <a:ext cx="1"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5" name="Line 73"/>
            <p:cNvSpPr>
              <a:spLocks noChangeShapeType="1"/>
            </p:cNvSpPr>
            <p:nvPr/>
          </p:nvSpPr>
          <p:spPr bwMode="auto">
            <a:xfrm>
              <a:off x="2918" y="3307"/>
              <a:ext cx="1" cy="3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6" name="Line 74"/>
            <p:cNvSpPr>
              <a:spLocks noChangeShapeType="1"/>
            </p:cNvSpPr>
            <p:nvPr/>
          </p:nvSpPr>
          <p:spPr bwMode="auto">
            <a:xfrm flipV="1">
              <a:off x="2598" y="3611"/>
              <a:ext cx="1" cy="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7" name="Line 75"/>
            <p:cNvSpPr>
              <a:spLocks noChangeShapeType="1"/>
            </p:cNvSpPr>
            <p:nvPr/>
          </p:nvSpPr>
          <p:spPr bwMode="auto">
            <a:xfrm flipV="1">
              <a:off x="2598" y="3563"/>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8" name="Line 76"/>
            <p:cNvSpPr>
              <a:spLocks noChangeShapeType="1"/>
            </p:cNvSpPr>
            <p:nvPr/>
          </p:nvSpPr>
          <p:spPr bwMode="auto">
            <a:xfrm flipV="1">
              <a:off x="2598" y="3395"/>
              <a:ext cx="1"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49" name="Line 77"/>
            <p:cNvSpPr>
              <a:spLocks noChangeShapeType="1"/>
            </p:cNvSpPr>
            <p:nvPr/>
          </p:nvSpPr>
          <p:spPr bwMode="auto">
            <a:xfrm flipV="1">
              <a:off x="2598" y="3347"/>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0" name="Line 78"/>
            <p:cNvSpPr>
              <a:spLocks noChangeShapeType="1"/>
            </p:cNvSpPr>
            <p:nvPr/>
          </p:nvSpPr>
          <p:spPr bwMode="auto">
            <a:xfrm flipV="1">
              <a:off x="2598" y="3243"/>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1" name="Line 79"/>
            <p:cNvSpPr>
              <a:spLocks noChangeShapeType="1"/>
            </p:cNvSpPr>
            <p:nvPr/>
          </p:nvSpPr>
          <p:spPr bwMode="auto">
            <a:xfrm>
              <a:off x="2678" y="3435"/>
              <a:ext cx="1" cy="19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2" name="Line 80"/>
            <p:cNvSpPr>
              <a:spLocks noChangeShapeType="1"/>
            </p:cNvSpPr>
            <p:nvPr/>
          </p:nvSpPr>
          <p:spPr bwMode="auto">
            <a:xfrm flipV="1">
              <a:off x="2758" y="3307"/>
              <a:ext cx="1"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3" name="Freeform 81"/>
            <p:cNvSpPr>
              <a:spLocks/>
            </p:cNvSpPr>
            <p:nvPr/>
          </p:nvSpPr>
          <p:spPr bwMode="auto">
            <a:xfrm>
              <a:off x="557" y="3031"/>
              <a:ext cx="38" cy="57"/>
            </a:xfrm>
            <a:custGeom>
              <a:avLst/>
              <a:gdLst>
                <a:gd name="T0" fmla="*/ 0 w 307"/>
                <a:gd name="T1" fmla="*/ 462 h 462"/>
                <a:gd name="T2" fmla="*/ 0 w 307"/>
                <a:gd name="T3" fmla="*/ 0 h 462"/>
                <a:gd name="T4" fmla="*/ 307 w 307"/>
                <a:gd name="T5" fmla="*/ 0 h 462"/>
              </a:gdLst>
              <a:ahLst/>
              <a:cxnLst>
                <a:cxn ang="0">
                  <a:pos x="T0" y="T1"/>
                </a:cxn>
                <a:cxn ang="0">
                  <a:pos x="T2" y="T3"/>
                </a:cxn>
                <a:cxn ang="0">
                  <a:pos x="T4" y="T5"/>
                </a:cxn>
              </a:cxnLst>
              <a:rect l="0" t="0" r="r" b="b"/>
              <a:pathLst>
                <a:path w="307" h="462">
                  <a:moveTo>
                    <a:pt x="0" y="462"/>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54" name="Line 82"/>
            <p:cNvSpPr>
              <a:spLocks noChangeShapeType="1"/>
            </p:cNvSpPr>
            <p:nvPr/>
          </p:nvSpPr>
          <p:spPr bwMode="auto">
            <a:xfrm>
              <a:off x="557" y="3060"/>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5" name="Freeform 83"/>
            <p:cNvSpPr>
              <a:spLocks/>
            </p:cNvSpPr>
            <p:nvPr/>
          </p:nvSpPr>
          <p:spPr bwMode="auto">
            <a:xfrm>
              <a:off x="614" y="3031"/>
              <a:ext cx="39" cy="57"/>
            </a:xfrm>
            <a:custGeom>
              <a:avLst/>
              <a:gdLst>
                <a:gd name="T0" fmla="*/ 0 w 308"/>
                <a:gd name="T1" fmla="*/ 0 h 462"/>
                <a:gd name="T2" fmla="*/ 0 w 308"/>
                <a:gd name="T3" fmla="*/ 462 h 462"/>
                <a:gd name="T4" fmla="*/ 308 w 308"/>
                <a:gd name="T5" fmla="*/ 462 h 462"/>
              </a:gdLst>
              <a:ahLst/>
              <a:cxnLst>
                <a:cxn ang="0">
                  <a:pos x="T0" y="T1"/>
                </a:cxn>
                <a:cxn ang="0">
                  <a:pos x="T2" y="T3"/>
                </a:cxn>
                <a:cxn ang="0">
                  <a:pos x="T4" y="T5"/>
                </a:cxn>
              </a:cxnLst>
              <a:rect l="0" t="0" r="r" b="b"/>
              <a:pathLst>
                <a:path w="308" h="462">
                  <a:moveTo>
                    <a:pt x="0" y="0"/>
                  </a:moveTo>
                  <a:lnTo>
                    <a:pt x="0" y="462"/>
                  </a:lnTo>
                  <a:lnTo>
                    <a:pt x="308"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56" name="Freeform 84"/>
            <p:cNvSpPr>
              <a:spLocks/>
            </p:cNvSpPr>
            <p:nvPr/>
          </p:nvSpPr>
          <p:spPr bwMode="auto">
            <a:xfrm>
              <a:off x="672" y="3031"/>
              <a:ext cx="38" cy="57"/>
            </a:xfrm>
            <a:custGeom>
              <a:avLst/>
              <a:gdLst>
                <a:gd name="T0" fmla="*/ 0 w 307"/>
                <a:gd name="T1" fmla="*/ 462 h 462"/>
                <a:gd name="T2" fmla="*/ 0 w 307"/>
                <a:gd name="T3" fmla="*/ 0 h 462"/>
                <a:gd name="T4" fmla="*/ 307 w 307"/>
                <a:gd name="T5" fmla="*/ 0 h 462"/>
              </a:gdLst>
              <a:ahLst/>
              <a:cxnLst>
                <a:cxn ang="0">
                  <a:pos x="T0" y="T1"/>
                </a:cxn>
                <a:cxn ang="0">
                  <a:pos x="T2" y="T3"/>
                </a:cxn>
                <a:cxn ang="0">
                  <a:pos x="T4" y="T5"/>
                </a:cxn>
              </a:cxnLst>
              <a:rect l="0" t="0" r="r" b="b"/>
              <a:pathLst>
                <a:path w="307" h="462">
                  <a:moveTo>
                    <a:pt x="0" y="462"/>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57" name="Line 85"/>
            <p:cNvSpPr>
              <a:spLocks noChangeShapeType="1"/>
            </p:cNvSpPr>
            <p:nvPr/>
          </p:nvSpPr>
          <p:spPr bwMode="auto">
            <a:xfrm>
              <a:off x="672" y="3060"/>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8" name="Line 86"/>
            <p:cNvSpPr>
              <a:spLocks noChangeShapeType="1"/>
            </p:cNvSpPr>
            <p:nvPr/>
          </p:nvSpPr>
          <p:spPr bwMode="auto">
            <a:xfrm>
              <a:off x="672" y="3088"/>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59" name="Freeform 87"/>
            <p:cNvSpPr>
              <a:spLocks/>
            </p:cNvSpPr>
            <p:nvPr/>
          </p:nvSpPr>
          <p:spPr bwMode="auto">
            <a:xfrm>
              <a:off x="729" y="3031"/>
              <a:ext cx="39" cy="57"/>
            </a:xfrm>
            <a:custGeom>
              <a:avLst/>
              <a:gdLst>
                <a:gd name="T0" fmla="*/ 307 w 307"/>
                <a:gd name="T1" fmla="*/ 384 h 462"/>
                <a:gd name="T2" fmla="*/ 230 w 307"/>
                <a:gd name="T3" fmla="*/ 462 h 462"/>
                <a:gd name="T4" fmla="*/ 77 w 307"/>
                <a:gd name="T5" fmla="*/ 462 h 462"/>
                <a:gd name="T6" fmla="*/ 0 w 307"/>
                <a:gd name="T7" fmla="*/ 384 h 462"/>
                <a:gd name="T8" fmla="*/ 0 w 307"/>
                <a:gd name="T9" fmla="*/ 77 h 462"/>
                <a:gd name="T10" fmla="*/ 77 w 307"/>
                <a:gd name="T11" fmla="*/ 0 h 462"/>
                <a:gd name="T12" fmla="*/ 230 w 307"/>
                <a:gd name="T13" fmla="*/ 0 h 462"/>
                <a:gd name="T14" fmla="*/ 307 w 307"/>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462">
                  <a:moveTo>
                    <a:pt x="307" y="384"/>
                  </a:moveTo>
                  <a:lnTo>
                    <a:pt x="230" y="462"/>
                  </a:lnTo>
                  <a:lnTo>
                    <a:pt x="77" y="462"/>
                  </a:lnTo>
                  <a:lnTo>
                    <a:pt x="0" y="384"/>
                  </a:lnTo>
                  <a:lnTo>
                    <a:pt x="0" y="77"/>
                  </a:lnTo>
                  <a:lnTo>
                    <a:pt x="77" y="0"/>
                  </a:lnTo>
                  <a:lnTo>
                    <a:pt x="230" y="0"/>
                  </a:lnTo>
                  <a:lnTo>
                    <a:pt x="307"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60" name="Line 88"/>
            <p:cNvSpPr>
              <a:spLocks noChangeShapeType="1"/>
            </p:cNvSpPr>
            <p:nvPr/>
          </p:nvSpPr>
          <p:spPr bwMode="auto">
            <a:xfrm flipV="1">
              <a:off x="787"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61" name="Line 89"/>
            <p:cNvSpPr>
              <a:spLocks noChangeShapeType="1"/>
            </p:cNvSpPr>
            <p:nvPr/>
          </p:nvSpPr>
          <p:spPr bwMode="auto">
            <a:xfrm>
              <a:off x="787" y="3060"/>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62" name="Line 90"/>
            <p:cNvSpPr>
              <a:spLocks noChangeShapeType="1"/>
            </p:cNvSpPr>
            <p:nvPr/>
          </p:nvSpPr>
          <p:spPr bwMode="auto">
            <a:xfrm>
              <a:off x="826"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63" name="Freeform 91"/>
            <p:cNvSpPr>
              <a:spLocks/>
            </p:cNvSpPr>
            <p:nvPr/>
          </p:nvSpPr>
          <p:spPr bwMode="auto">
            <a:xfrm>
              <a:off x="845" y="3031"/>
              <a:ext cx="38" cy="57"/>
            </a:xfrm>
            <a:custGeom>
              <a:avLst/>
              <a:gdLst>
                <a:gd name="T0" fmla="*/ 0 w 308"/>
                <a:gd name="T1" fmla="*/ 462 h 462"/>
                <a:gd name="T2" fmla="*/ 0 w 308"/>
                <a:gd name="T3" fmla="*/ 307 h 462"/>
                <a:gd name="T4" fmla="*/ 154 w 308"/>
                <a:gd name="T5" fmla="*/ 0 h 462"/>
                <a:gd name="T6" fmla="*/ 308 w 308"/>
                <a:gd name="T7" fmla="*/ 307 h 462"/>
                <a:gd name="T8" fmla="*/ 308 w 308"/>
                <a:gd name="T9" fmla="*/ 462 h 462"/>
              </a:gdLst>
              <a:ahLst/>
              <a:cxnLst>
                <a:cxn ang="0">
                  <a:pos x="T0" y="T1"/>
                </a:cxn>
                <a:cxn ang="0">
                  <a:pos x="T2" y="T3"/>
                </a:cxn>
                <a:cxn ang="0">
                  <a:pos x="T4" y="T5"/>
                </a:cxn>
                <a:cxn ang="0">
                  <a:pos x="T6" y="T7"/>
                </a:cxn>
                <a:cxn ang="0">
                  <a:pos x="T8" y="T9"/>
                </a:cxn>
              </a:cxnLst>
              <a:rect l="0" t="0" r="r" b="b"/>
              <a:pathLst>
                <a:path w="308" h="462">
                  <a:moveTo>
                    <a:pt x="0" y="462"/>
                  </a:moveTo>
                  <a:lnTo>
                    <a:pt x="0" y="307"/>
                  </a:lnTo>
                  <a:lnTo>
                    <a:pt x="154" y="0"/>
                  </a:lnTo>
                  <a:lnTo>
                    <a:pt x="308" y="307"/>
                  </a:lnTo>
                  <a:lnTo>
                    <a:pt x="308"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64" name="Line 92"/>
            <p:cNvSpPr>
              <a:spLocks noChangeShapeType="1"/>
            </p:cNvSpPr>
            <p:nvPr/>
          </p:nvSpPr>
          <p:spPr bwMode="auto">
            <a:xfrm>
              <a:off x="845" y="3069"/>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65" name="Freeform 93"/>
            <p:cNvSpPr>
              <a:spLocks/>
            </p:cNvSpPr>
            <p:nvPr/>
          </p:nvSpPr>
          <p:spPr bwMode="auto">
            <a:xfrm>
              <a:off x="960" y="3031"/>
              <a:ext cx="39" cy="57"/>
            </a:xfrm>
            <a:custGeom>
              <a:avLst/>
              <a:gdLst>
                <a:gd name="T0" fmla="*/ 154 w 307"/>
                <a:gd name="T1" fmla="*/ 307 h 462"/>
                <a:gd name="T2" fmla="*/ 230 w 307"/>
                <a:gd name="T3" fmla="*/ 384 h 462"/>
                <a:gd name="T4" fmla="*/ 154 w 307"/>
                <a:gd name="T5" fmla="*/ 462 h 462"/>
                <a:gd name="T6" fmla="*/ 77 w 307"/>
                <a:gd name="T7" fmla="*/ 462 h 462"/>
                <a:gd name="T8" fmla="*/ 0 w 307"/>
                <a:gd name="T9" fmla="*/ 384 h 462"/>
                <a:gd name="T10" fmla="*/ 0 w 307"/>
                <a:gd name="T11" fmla="*/ 77 h 462"/>
                <a:gd name="T12" fmla="*/ 77 w 307"/>
                <a:gd name="T13" fmla="*/ 0 h 462"/>
                <a:gd name="T14" fmla="*/ 230 w 307"/>
                <a:gd name="T15" fmla="*/ 0 h 462"/>
                <a:gd name="T16" fmla="*/ 307 w 307"/>
                <a:gd name="T17" fmla="*/ 77 h 462"/>
                <a:gd name="T18" fmla="*/ 307 w 307"/>
                <a:gd name="T19" fmla="*/ 307 h 462"/>
                <a:gd name="T20" fmla="*/ 230 w 307"/>
                <a:gd name="T21" fmla="*/ 384 h 462"/>
                <a:gd name="T22" fmla="*/ 307 w 307"/>
                <a:gd name="T23"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7" h="462">
                  <a:moveTo>
                    <a:pt x="154" y="307"/>
                  </a:moveTo>
                  <a:lnTo>
                    <a:pt x="230" y="384"/>
                  </a:lnTo>
                  <a:lnTo>
                    <a:pt x="154" y="462"/>
                  </a:lnTo>
                  <a:lnTo>
                    <a:pt x="77" y="462"/>
                  </a:lnTo>
                  <a:lnTo>
                    <a:pt x="0" y="384"/>
                  </a:lnTo>
                  <a:lnTo>
                    <a:pt x="0" y="77"/>
                  </a:lnTo>
                  <a:lnTo>
                    <a:pt x="77" y="0"/>
                  </a:lnTo>
                  <a:lnTo>
                    <a:pt x="230" y="0"/>
                  </a:lnTo>
                  <a:lnTo>
                    <a:pt x="307" y="77"/>
                  </a:lnTo>
                  <a:lnTo>
                    <a:pt x="307" y="307"/>
                  </a:lnTo>
                  <a:lnTo>
                    <a:pt x="230" y="384"/>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66" name="Freeform 94"/>
            <p:cNvSpPr>
              <a:spLocks/>
            </p:cNvSpPr>
            <p:nvPr/>
          </p:nvSpPr>
          <p:spPr bwMode="auto">
            <a:xfrm>
              <a:off x="1018" y="3031"/>
              <a:ext cx="38" cy="57"/>
            </a:xfrm>
            <a:custGeom>
              <a:avLst/>
              <a:gdLst>
                <a:gd name="T0" fmla="*/ 0 w 307"/>
                <a:gd name="T1" fmla="*/ 0 h 462"/>
                <a:gd name="T2" fmla="*/ 0 w 307"/>
                <a:gd name="T3" fmla="*/ 384 h 462"/>
                <a:gd name="T4" fmla="*/ 77 w 307"/>
                <a:gd name="T5" fmla="*/ 462 h 462"/>
                <a:gd name="T6" fmla="*/ 230 w 307"/>
                <a:gd name="T7" fmla="*/ 462 h 462"/>
                <a:gd name="T8" fmla="*/ 307 w 307"/>
                <a:gd name="T9" fmla="*/ 384 h 462"/>
                <a:gd name="T10" fmla="*/ 307 w 307"/>
                <a:gd name="T11" fmla="*/ 0 h 462"/>
              </a:gdLst>
              <a:ahLst/>
              <a:cxnLst>
                <a:cxn ang="0">
                  <a:pos x="T0" y="T1"/>
                </a:cxn>
                <a:cxn ang="0">
                  <a:pos x="T2" y="T3"/>
                </a:cxn>
                <a:cxn ang="0">
                  <a:pos x="T4" y="T5"/>
                </a:cxn>
                <a:cxn ang="0">
                  <a:pos x="T6" y="T7"/>
                </a:cxn>
                <a:cxn ang="0">
                  <a:pos x="T8" y="T9"/>
                </a:cxn>
                <a:cxn ang="0">
                  <a:pos x="T10" y="T11"/>
                </a:cxn>
              </a:cxnLst>
              <a:rect l="0" t="0" r="r" b="b"/>
              <a:pathLst>
                <a:path w="307" h="462">
                  <a:moveTo>
                    <a:pt x="0" y="0"/>
                  </a:moveTo>
                  <a:lnTo>
                    <a:pt x="0" y="384"/>
                  </a:lnTo>
                  <a:lnTo>
                    <a:pt x="77" y="462"/>
                  </a:lnTo>
                  <a:lnTo>
                    <a:pt x="230" y="462"/>
                  </a:lnTo>
                  <a:lnTo>
                    <a:pt x="307" y="384"/>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67" name="Freeform 95"/>
            <p:cNvSpPr>
              <a:spLocks/>
            </p:cNvSpPr>
            <p:nvPr/>
          </p:nvSpPr>
          <p:spPr bwMode="auto">
            <a:xfrm>
              <a:off x="1075" y="3031"/>
              <a:ext cx="39" cy="57"/>
            </a:xfrm>
            <a:custGeom>
              <a:avLst/>
              <a:gdLst>
                <a:gd name="T0" fmla="*/ 0 w 308"/>
                <a:gd name="T1" fmla="*/ 462 h 462"/>
                <a:gd name="T2" fmla="*/ 0 w 308"/>
                <a:gd name="T3" fmla="*/ 0 h 462"/>
                <a:gd name="T4" fmla="*/ 308 w 308"/>
                <a:gd name="T5" fmla="*/ 0 h 462"/>
              </a:gdLst>
              <a:ahLst/>
              <a:cxnLst>
                <a:cxn ang="0">
                  <a:pos x="T0" y="T1"/>
                </a:cxn>
                <a:cxn ang="0">
                  <a:pos x="T2" y="T3"/>
                </a:cxn>
                <a:cxn ang="0">
                  <a:pos x="T4" y="T5"/>
                </a:cxn>
              </a:cxnLst>
              <a:rect l="0" t="0" r="r" b="b"/>
              <a:pathLst>
                <a:path w="308" h="462">
                  <a:moveTo>
                    <a:pt x="0" y="462"/>
                  </a:moveTo>
                  <a:lnTo>
                    <a:pt x="0" y="0"/>
                  </a:lnTo>
                  <a:lnTo>
                    <a:pt x="30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68" name="Line 96"/>
            <p:cNvSpPr>
              <a:spLocks noChangeShapeType="1"/>
            </p:cNvSpPr>
            <p:nvPr/>
          </p:nvSpPr>
          <p:spPr bwMode="auto">
            <a:xfrm>
              <a:off x="1075" y="3060"/>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69" name="Line 97"/>
            <p:cNvSpPr>
              <a:spLocks noChangeShapeType="1"/>
            </p:cNvSpPr>
            <p:nvPr/>
          </p:nvSpPr>
          <p:spPr bwMode="auto">
            <a:xfrm>
              <a:off x="1075" y="3088"/>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0" name="Line 98"/>
            <p:cNvSpPr>
              <a:spLocks noChangeShapeType="1"/>
            </p:cNvSpPr>
            <p:nvPr/>
          </p:nvSpPr>
          <p:spPr bwMode="auto">
            <a:xfrm>
              <a:off x="1191" y="3031"/>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1" name="Line 99"/>
            <p:cNvSpPr>
              <a:spLocks noChangeShapeType="1"/>
            </p:cNvSpPr>
            <p:nvPr/>
          </p:nvSpPr>
          <p:spPr bwMode="auto">
            <a:xfrm>
              <a:off x="1200"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2" name="Line 100"/>
            <p:cNvSpPr>
              <a:spLocks noChangeShapeType="1"/>
            </p:cNvSpPr>
            <p:nvPr/>
          </p:nvSpPr>
          <p:spPr bwMode="auto">
            <a:xfrm>
              <a:off x="1191" y="3088"/>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3" name="Freeform 101"/>
            <p:cNvSpPr>
              <a:spLocks/>
            </p:cNvSpPr>
            <p:nvPr/>
          </p:nvSpPr>
          <p:spPr bwMode="auto">
            <a:xfrm>
              <a:off x="1229" y="3031"/>
              <a:ext cx="39" cy="57"/>
            </a:xfrm>
            <a:custGeom>
              <a:avLst/>
              <a:gdLst>
                <a:gd name="T0" fmla="*/ 0 w 308"/>
                <a:gd name="T1" fmla="*/ 462 h 462"/>
                <a:gd name="T2" fmla="*/ 0 w 308"/>
                <a:gd name="T3" fmla="*/ 0 h 462"/>
                <a:gd name="T4" fmla="*/ 308 w 308"/>
                <a:gd name="T5" fmla="*/ 462 h 462"/>
                <a:gd name="T6" fmla="*/ 308 w 308"/>
                <a:gd name="T7" fmla="*/ 0 h 462"/>
              </a:gdLst>
              <a:ahLst/>
              <a:cxnLst>
                <a:cxn ang="0">
                  <a:pos x="T0" y="T1"/>
                </a:cxn>
                <a:cxn ang="0">
                  <a:pos x="T2" y="T3"/>
                </a:cxn>
                <a:cxn ang="0">
                  <a:pos x="T4" y="T5"/>
                </a:cxn>
                <a:cxn ang="0">
                  <a:pos x="T6" y="T7"/>
                </a:cxn>
              </a:cxnLst>
              <a:rect l="0" t="0" r="r" b="b"/>
              <a:pathLst>
                <a:path w="308" h="462">
                  <a:moveTo>
                    <a:pt x="0" y="462"/>
                  </a:moveTo>
                  <a:lnTo>
                    <a:pt x="0" y="0"/>
                  </a:lnTo>
                  <a:lnTo>
                    <a:pt x="308" y="462"/>
                  </a:lnTo>
                  <a:lnTo>
                    <a:pt x="30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74" name="Freeform 102"/>
            <p:cNvSpPr>
              <a:spLocks/>
            </p:cNvSpPr>
            <p:nvPr/>
          </p:nvSpPr>
          <p:spPr bwMode="auto">
            <a:xfrm>
              <a:off x="1287" y="3031"/>
              <a:ext cx="38" cy="57"/>
            </a:xfrm>
            <a:custGeom>
              <a:avLst/>
              <a:gdLst>
                <a:gd name="T0" fmla="*/ 0 w 308"/>
                <a:gd name="T1" fmla="*/ 462 h 462"/>
                <a:gd name="T2" fmla="*/ 231 w 308"/>
                <a:gd name="T3" fmla="*/ 462 h 462"/>
                <a:gd name="T4" fmla="*/ 308 w 308"/>
                <a:gd name="T5" fmla="*/ 384 h 462"/>
                <a:gd name="T6" fmla="*/ 308 w 308"/>
                <a:gd name="T7" fmla="*/ 77 h 462"/>
                <a:gd name="T8" fmla="*/ 231 w 308"/>
                <a:gd name="T9" fmla="*/ 0 h 462"/>
                <a:gd name="T10" fmla="*/ 0 w 308"/>
                <a:gd name="T11" fmla="*/ 0 h 462"/>
              </a:gdLst>
              <a:ahLst/>
              <a:cxnLst>
                <a:cxn ang="0">
                  <a:pos x="T0" y="T1"/>
                </a:cxn>
                <a:cxn ang="0">
                  <a:pos x="T2" y="T3"/>
                </a:cxn>
                <a:cxn ang="0">
                  <a:pos x="T4" y="T5"/>
                </a:cxn>
                <a:cxn ang="0">
                  <a:pos x="T6" y="T7"/>
                </a:cxn>
                <a:cxn ang="0">
                  <a:pos x="T8" y="T9"/>
                </a:cxn>
                <a:cxn ang="0">
                  <a:pos x="T10" y="T11"/>
                </a:cxn>
              </a:cxnLst>
              <a:rect l="0" t="0" r="r" b="b"/>
              <a:pathLst>
                <a:path w="308" h="462">
                  <a:moveTo>
                    <a:pt x="0" y="462"/>
                  </a:moveTo>
                  <a:lnTo>
                    <a:pt x="231" y="462"/>
                  </a:lnTo>
                  <a:lnTo>
                    <a:pt x="308" y="384"/>
                  </a:lnTo>
                  <a:lnTo>
                    <a:pt x="308" y="77"/>
                  </a:lnTo>
                  <a:lnTo>
                    <a:pt x="231"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75" name="Line 103"/>
            <p:cNvSpPr>
              <a:spLocks noChangeShapeType="1"/>
            </p:cNvSpPr>
            <p:nvPr/>
          </p:nvSpPr>
          <p:spPr bwMode="auto">
            <a:xfrm>
              <a:off x="1296"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6" name="Line 104"/>
            <p:cNvSpPr>
              <a:spLocks noChangeShapeType="1"/>
            </p:cNvSpPr>
            <p:nvPr/>
          </p:nvSpPr>
          <p:spPr bwMode="auto">
            <a:xfrm>
              <a:off x="1344" y="3031"/>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7" name="Line 105"/>
            <p:cNvSpPr>
              <a:spLocks noChangeShapeType="1"/>
            </p:cNvSpPr>
            <p:nvPr/>
          </p:nvSpPr>
          <p:spPr bwMode="auto">
            <a:xfrm>
              <a:off x="1354"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8" name="Line 106"/>
            <p:cNvSpPr>
              <a:spLocks noChangeShapeType="1"/>
            </p:cNvSpPr>
            <p:nvPr/>
          </p:nvSpPr>
          <p:spPr bwMode="auto">
            <a:xfrm>
              <a:off x="1344" y="3088"/>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9" name="Freeform 107"/>
            <p:cNvSpPr>
              <a:spLocks/>
            </p:cNvSpPr>
            <p:nvPr/>
          </p:nvSpPr>
          <p:spPr bwMode="auto">
            <a:xfrm>
              <a:off x="1383" y="3031"/>
              <a:ext cx="38" cy="57"/>
            </a:xfrm>
            <a:custGeom>
              <a:avLst/>
              <a:gdLst>
                <a:gd name="T0" fmla="*/ 309 w 309"/>
                <a:gd name="T1" fmla="*/ 384 h 462"/>
                <a:gd name="T2" fmla="*/ 232 w 309"/>
                <a:gd name="T3" fmla="*/ 462 h 462"/>
                <a:gd name="T4" fmla="*/ 77 w 309"/>
                <a:gd name="T5" fmla="*/ 462 h 462"/>
                <a:gd name="T6" fmla="*/ 0 w 309"/>
                <a:gd name="T7" fmla="*/ 384 h 462"/>
                <a:gd name="T8" fmla="*/ 0 w 309"/>
                <a:gd name="T9" fmla="*/ 77 h 462"/>
                <a:gd name="T10" fmla="*/ 77 w 309"/>
                <a:gd name="T11" fmla="*/ 0 h 462"/>
                <a:gd name="T12" fmla="*/ 232 w 309"/>
                <a:gd name="T13" fmla="*/ 0 h 462"/>
                <a:gd name="T14" fmla="*/ 309 w 309"/>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462">
                  <a:moveTo>
                    <a:pt x="309" y="384"/>
                  </a:moveTo>
                  <a:lnTo>
                    <a:pt x="232" y="462"/>
                  </a:lnTo>
                  <a:lnTo>
                    <a:pt x="77" y="462"/>
                  </a:lnTo>
                  <a:lnTo>
                    <a:pt x="0" y="384"/>
                  </a:lnTo>
                  <a:lnTo>
                    <a:pt x="0" y="77"/>
                  </a:lnTo>
                  <a:lnTo>
                    <a:pt x="77" y="0"/>
                  </a:lnTo>
                  <a:lnTo>
                    <a:pt x="232" y="0"/>
                  </a:lnTo>
                  <a:lnTo>
                    <a:pt x="309"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80" name="Freeform 108"/>
            <p:cNvSpPr>
              <a:spLocks/>
            </p:cNvSpPr>
            <p:nvPr/>
          </p:nvSpPr>
          <p:spPr bwMode="auto">
            <a:xfrm>
              <a:off x="1441" y="3031"/>
              <a:ext cx="38" cy="57"/>
            </a:xfrm>
            <a:custGeom>
              <a:avLst/>
              <a:gdLst>
                <a:gd name="T0" fmla="*/ 0 w 307"/>
                <a:gd name="T1" fmla="*/ 462 h 462"/>
                <a:gd name="T2" fmla="*/ 0 w 307"/>
                <a:gd name="T3" fmla="*/ 307 h 462"/>
                <a:gd name="T4" fmla="*/ 154 w 307"/>
                <a:gd name="T5" fmla="*/ 0 h 462"/>
                <a:gd name="T6" fmla="*/ 307 w 307"/>
                <a:gd name="T7" fmla="*/ 307 h 462"/>
                <a:gd name="T8" fmla="*/ 307 w 307"/>
                <a:gd name="T9" fmla="*/ 462 h 462"/>
              </a:gdLst>
              <a:ahLst/>
              <a:cxnLst>
                <a:cxn ang="0">
                  <a:pos x="T0" y="T1"/>
                </a:cxn>
                <a:cxn ang="0">
                  <a:pos x="T2" y="T3"/>
                </a:cxn>
                <a:cxn ang="0">
                  <a:pos x="T4" y="T5"/>
                </a:cxn>
                <a:cxn ang="0">
                  <a:pos x="T6" y="T7"/>
                </a:cxn>
                <a:cxn ang="0">
                  <a:pos x="T8" y="T9"/>
                </a:cxn>
              </a:cxnLst>
              <a:rect l="0" t="0" r="r" b="b"/>
              <a:pathLst>
                <a:path w="307" h="462">
                  <a:moveTo>
                    <a:pt x="0" y="462"/>
                  </a:moveTo>
                  <a:lnTo>
                    <a:pt x="0" y="307"/>
                  </a:lnTo>
                  <a:lnTo>
                    <a:pt x="154" y="0"/>
                  </a:lnTo>
                  <a:lnTo>
                    <a:pt x="307" y="307"/>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81" name="Line 109"/>
            <p:cNvSpPr>
              <a:spLocks noChangeShapeType="1"/>
            </p:cNvSpPr>
            <p:nvPr/>
          </p:nvSpPr>
          <p:spPr bwMode="auto">
            <a:xfrm>
              <a:off x="1441" y="3069"/>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82" name="Freeform 110"/>
            <p:cNvSpPr>
              <a:spLocks/>
            </p:cNvSpPr>
            <p:nvPr/>
          </p:nvSpPr>
          <p:spPr bwMode="auto">
            <a:xfrm>
              <a:off x="1556" y="3031"/>
              <a:ext cx="38" cy="57"/>
            </a:xfrm>
            <a:custGeom>
              <a:avLst/>
              <a:gdLst>
                <a:gd name="T0" fmla="*/ 0 w 307"/>
                <a:gd name="T1" fmla="*/ 0 h 462"/>
                <a:gd name="T2" fmla="*/ 0 w 307"/>
                <a:gd name="T3" fmla="*/ 462 h 462"/>
                <a:gd name="T4" fmla="*/ 307 w 307"/>
                <a:gd name="T5" fmla="*/ 462 h 462"/>
              </a:gdLst>
              <a:ahLst/>
              <a:cxnLst>
                <a:cxn ang="0">
                  <a:pos x="T0" y="T1"/>
                </a:cxn>
                <a:cxn ang="0">
                  <a:pos x="T2" y="T3"/>
                </a:cxn>
                <a:cxn ang="0">
                  <a:pos x="T4" y="T5"/>
                </a:cxn>
              </a:cxnLst>
              <a:rect l="0" t="0" r="r" b="b"/>
              <a:pathLst>
                <a:path w="307" h="462">
                  <a:moveTo>
                    <a:pt x="0" y="0"/>
                  </a:moveTo>
                  <a:lnTo>
                    <a:pt x="0" y="462"/>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83" name="Freeform 111"/>
            <p:cNvSpPr>
              <a:spLocks/>
            </p:cNvSpPr>
            <p:nvPr/>
          </p:nvSpPr>
          <p:spPr bwMode="auto">
            <a:xfrm>
              <a:off x="1613" y="3031"/>
              <a:ext cx="39" cy="57"/>
            </a:xfrm>
            <a:custGeom>
              <a:avLst/>
              <a:gdLst>
                <a:gd name="T0" fmla="*/ 0 w 307"/>
                <a:gd name="T1" fmla="*/ 462 h 462"/>
                <a:gd name="T2" fmla="*/ 0 w 307"/>
                <a:gd name="T3" fmla="*/ 307 h 462"/>
                <a:gd name="T4" fmla="*/ 153 w 307"/>
                <a:gd name="T5" fmla="*/ 0 h 462"/>
                <a:gd name="T6" fmla="*/ 307 w 307"/>
                <a:gd name="T7" fmla="*/ 307 h 462"/>
                <a:gd name="T8" fmla="*/ 307 w 307"/>
                <a:gd name="T9" fmla="*/ 462 h 462"/>
              </a:gdLst>
              <a:ahLst/>
              <a:cxnLst>
                <a:cxn ang="0">
                  <a:pos x="T0" y="T1"/>
                </a:cxn>
                <a:cxn ang="0">
                  <a:pos x="T2" y="T3"/>
                </a:cxn>
                <a:cxn ang="0">
                  <a:pos x="T4" y="T5"/>
                </a:cxn>
                <a:cxn ang="0">
                  <a:pos x="T6" y="T7"/>
                </a:cxn>
                <a:cxn ang="0">
                  <a:pos x="T8" y="T9"/>
                </a:cxn>
              </a:cxnLst>
              <a:rect l="0" t="0" r="r" b="b"/>
              <a:pathLst>
                <a:path w="307" h="462">
                  <a:moveTo>
                    <a:pt x="0" y="462"/>
                  </a:moveTo>
                  <a:lnTo>
                    <a:pt x="0" y="307"/>
                  </a:lnTo>
                  <a:lnTo>
                    <a:pt x="153" y="0"/>
                  </a:lnTo>
                  <a:lnTo>
                    <a:pt x="307" y="307"/>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84" name="Line 112"/>
            <p:cNvSpPr>
              <a:spLocks noChangeShapeType="1"/>
            </p:cNvSpPr>
            <p:nvPr/>
          </p:nvSpPr>
          <p:spPr bwMode="auto">
            <a:xfrm>
              <a:off x="1613" y="3069"/>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85" name="Freeform 113"/>
            <p:cNvSpPr>
              <a:spLocks/>
            </p:cNvSpPr>
            <p:nvPr/>
          </p:nvSpPr>
          <p:spPr bwMode="auto">
            <a:xfrm>
              <a:off x="1729" y="3031"/>
              <a:ext cx="38" cy="57"/>
            </a:xfrm>
            <a:custGeom>
              <a:avLst/>
              <a:gdLst>
                <a:gd name="T0" fmla="*/ 0 w 308"/>
                <a:gd name="T1" fmla="*/ 462 h 462"/>
                <a:gd name="T2" fmla="*/ 231 w 308"/>
                <a:gd name="T3" fmla="*/ 462 h 462"/>
                <a:gd name="T4" fmla="*/ 308 w 308"/>
                <a:gd name="T5" fmla="*/ 384 h 462"/>
                <a:gd name="T6" fmla="*/ 308 w 308"/>
                <a:gd name="T7" fmla="*/ 77 h 462"/>
                <a:gd name="T8" fmla="*/ 231 w 308"/>
                <a:gd name="T9" fmla="*/ 0 h 462"/>
                <a:gd name="T10" fmla="*/ 0 w 308"/>
                <a:gd name="T11" fmla="*/ 0 h 462"/>
              </a:gdLst>
              <a:ahLst/>
              <a:cxnLst>
                <a:cxn ang="0">
                  <a:pos x="T0" y="T1"/>
                </a:cxn>
                <a:cxn ang="0">
                  <a:pos x="T2" y="T3"/>
                </a:cxn>
                <a:cxn ang="0">
                  <a:pos x="T4" y="T5"/>
                </a:cxn>
                <a:cxn ang="0">
                  <a:pos x="T6" y="T7"/>
                </a:cxn>
                <a:cxn ang="0">
                  <a:pos x="T8" y="T9"/>
                </a:cxn>
                <a:cxn ang="0">
                  <a:pos x="T10" y="T11"/>
                </a:cxn>
              </a:cxnLst>
              <a:rect l="0" t="0" r="r" b="b"/>
              <a:pathLst>
                <a:path w="308" h="462">
                  <a:moveTo>
                    <a:pt x="0" y="462"/>
                  </a:moveTo>
                  <a:lnTo>
                    <a:pt x="231" y="462"/>
                  </a:lnTo>
                  <a:lnTo>
                    <a:pt x="308" y="384"/>
                  </a:lnTo>
                  <a:lnTo>
                    <a:pt x="308" y="77"/>
                  </a:lnTo>
                  <a:lnTo>
                    <a:pt x="231"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86" name="Line 114"/>
            <p:cNvSpPr>
              <a:spLocks noChangeShapeType="1"/>
            </p:cNvSpPr>
            <p:nvPr/>
          </p:nvSpPr>
          <p:spPr bwMode="auto">
            <a:xfrm>
              <a:off x="1738"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87" name="Line 115"/>
            <p:cNvSpPr>
              <a:spLocks noChangeShapeType="1"/>
            </p:cNvSpPr>
            <p:nvPr/>
          </p:nvSpPr>
          <p:spPr bwMode="auto">
            <a:xfrm>
              <a:off x="1786" y="3031"/>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88" name="Line 116"/>
            <p:cNvSpPr>
              <a:spLocks noChangeShapeType="1"/>
            </p:cNvSpPr>
            <p:nvPr/>
          </p:nvSpPr>
          <p:spPr bwMode="auto">
            <a:xfrm>
              <a:off x="1796"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89" name="Line 117"/>
            <p:cNvSpPr>
              <a:spLocks noChangeShapeType="1"/>
            </p:cNvSpPr>
            <p:nvPr/>
          </p:nvSpPr>
          <p:spPr bwMode="auto">
            <a:xfrm>
              <a:off x="1786" y="3088"/>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90" name="Freeform 118"/>
            <p:cNvSpPr>
              <a:spLocks/>
            </p:cNvSpPr>
            <p:nvPr/>
          </p:nvSpPr>
          <p:spPr bwMode="auto">
            <a:xfrm>
              <a:off x="1825" y="3031"/>
              <a:ext cx="38" cy="57"/>
            </a:xfrm>
            <a:custGeom>
              <a:avLst/>
              <a:gdLst>
                <a:gd name="T0" fmla="*/ 0 w 309"/>
                <a:gd name="T1" fmla="*/ 462 h 462"/>
                <a:gd name="T2" fmla="*/ 0 w 309"/>
                <a:gd name="T3" fmla="*/ 0 h 462"/>
                <a:gd name="T4" fmla="*/ 232 w 309"/>
                <a:gd name="T5" fmla="*/ 0 h 462"/>
                <a:gd name="T6" fmla="*/ 309 w 309"/>
                <a:gd name="T7" fmla="*/ 77 h 462"/>
                <a:gd name="T8" fmla="*/ 309 w 309"/>
                <a:gd name="T9" fmla="*/ 153 h 462"/>
                <a:gd name="T10" fmla="*/ 232 w 309"/>
                <a:gd name="T11" fmla="*/ 230 h 462"/>
                <a:gd name="T12" fmla="*/ 0 w 309"/>
                <a:gd name="T13" fmla="*/ 230 h 462"/>
              </a:gdLst>
              <a:ahLst/>
              <a:cxnLst>
                <a:cxn ang="0">
                  <a:pos x="T0" y="T1"/>
                </a:cxn>
                <a:cxn ang="0">
                  <a:pos x="T2" y="T3"/>
                </a:cxn>
                <a:cxn ang="0">
                  <a:pos x="T4" y="T5"/>
                </a:cxn>
                <a:cxn ang="0">
                  <a:pos x="T6" y="T7"/>
                </a:cxn>
                <a:cxn ang="0">
                  <a:pos x="T8" y="T9"/>
                </a:cxn>
                <a:cxn ang="0">
                  <a:pos x="T10" y="T11"/>
                </a:cxn>
                <a:cxn ang="0">
                  <a:pos x="T12" y="T13"/>
                </a:cxn>
              </a:cxnLst>
              <a:rect l="0" t="0" r="r" b="b"/>
              <a:pathLst>
                <a:path w="309" h="462">
                  <a:moveTo>
                    <a:pt x="0" y="462"/>
                  </a:moveTo>
                  <a:lnTo>
                    <a:pt x="0" y="0"/>
                  </a:lnTo>
                  <a:lnTo>
                    <a:pt x="232" y="0"/>
                  </a:lnTo>
                  <a:lnTo>
                    <a:pt x="309" y="77"/>
                  </a:lnTo>
                  <a:lnTo>
                    <a:pt x="309" y="153"/>
                  </a:lnTo>
                  <a:lnTo>
                    <a:pt x="232" y="230"/>
                  </a:lnTo>
                  <a:lnTo>
                    <a:pt x="0" y="23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91" name="Line 119"/>
            <p:cNvSpPr>
              <a:spLocks noChangeShapeType="1"/>
            </p:cNvSpPr>
            <p:nvPr/>
          </p:nvSpPr>
          <p:spPr bwMode="auto">
            <a:xfrm>
              <a:off x="1834" y="3060"/>
              <a:ext cx="29" cy="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92" name="Freeform 120"/>
            <p:cNvSpPr>
              <a:spLocks/>
            </p:cNvSpPr>
            <p:nvPr/>
          </p:nvSpPr>
          <p:spPr bwMode="auto">
            <a:xfrm>
              <a:off x="1883" y="3031"/>
              <a:ext cx="38" cy="57"/>
            </a:xfrm>
            <a:custGeom>
              <a:avLst/>
              <a:gdLst>
                <a:gd name="T0" fmla="*/ 0 w 307"/>
                <a:gd name="T1" fmla="*/ 462 h 462"/>
                <a:gd name="T2" fmla="*/ 0 w 307"/>
                <a:gd name="T3" fmla="*/ 0 h 462"/>
                <a:gd name="T4" fmla="*/ 307 w 307"/>
                <a:gd name="T5" fmla="*/ 0 h 462"/>
              </a:gdLst>
              <a:ahLst/>
              <a:cxnLst>
                <a:cxn ang="0">
                  <a:pos x="T0" y="T1"/>
                </a:cxn>
                <a:cxn ang="0">
                  <a:pos x="T2" y="T3"/>
                </a:cxn>
                <a:cxn ang="0">
                  <a:pos x="T4" y="T5"/>
                </a:cxn>
              </a:cxnLst>
              <a:rect l="0" t="0" r="r" b="b"/>
              <a:pathLst>
                <a:path w="307" h="462">
                  <a:moveTo>
                    <a:pt x="0" y="462"/>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93" name="Line 121"/>
            <p:cNvSpPr>
              <a:spLocks noChangeShapeType="1"/>
            </p:cNvSpPr>
            <p:nvPr/>
          </p:nvSpPr>
          <p:spPr bwMode="auto">
            <a:xfrm>
              <a:off x="1883" y="3060"/>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94" name="Line 122"/>
            <p:cNvSpPr>
              <a:spLocks noChangeShapeType="1"/>
            </p:cNvSpPr>
            <p:nvPr/>
          </p:nvSpPr>
          <p:spPr bwMode="auto">
            <a:xfrm>
              <a:off x="1883" y="3088"/>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95" name="Freeform 123"/>
            <p:cNvSpPr>
              <a:spLocks/>
            </p:cNvSpPr>
            <p:nvPr/>
          </p:nvSpPr>
          <p:spPr bwMode="auto">
            <a:xfrm>
              <a:off x="1940" y="3031"/>
              <a:ext cx="39" cy="57"/>
            </a:xfrm>
            <a:custGeom>
              <a:avLst/>
              <a:gdLst>
                <a:gd name="T0" fmla="*/ 307 w 307"/>
                <a:gd name="T1" fmla="*/ 384 h 462"/>
                <a:gd name="T2" fmla="*/ 230 w 307"/>
                <a:gd name="T3" fmla="*/ 462 h 462"/>
                <a:gd name="T4" fmla="*/ 77 w 307"/>
                <a:gd name="T5" fmla="*/ 462 h 462"/>
                <a:gd name="T6" fmla="*/ 0 w 307"/>
                <a:gd name="T7" fmla="*/ 384 h 462"/>
                <a:gd name="T8" fmla="*/ 0 w 307"/>
                <a:gd name="T9" fmla="*/ 77 h 462"/>
                <a:gd name="T10" fmla="*/ 77 w 307"/>
                <a:gd name="T11" fmla="*/ 0 h 462"/>
                <a:gd name="T12" fmla="*/ 230 w 307"/>
                <a:gd name="T13" fmla="*/ 0 h 462"/>
                <a:gd name="T14" fmla="*/ 307 w 307"/>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462">
                  <a:moveTo>
                    <a:pt x="307" y="384"/>
                  </a:moveTo>
                  <a:lnTo>
                    <a:pt x="230" y="462"/>
                  </a:lnTo>
                  <a:lnTo>
                    <a:pt x="77" y="462"/>
                  </a:lnTo>
                  <a:lnTo>
                    <a:pt x="0" y="384"/>
                  </a:lnTo>
                  <a:lnTo>
                    <a:pt x="0" y="77"/>
                  </a:lnTo>
                  <a:lnTo>
                    <a:pt x="77" y="0"/>
                  </a:lnTo>
                  <a:lnTo>
                    <a:pt x="230" y="0"/>
                  </a:lnTo>
                  <a:lnTo>
                    <a:pt x="307"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96" name="Freeform 124"/>
            <p:cNvSpPr>
              <a:spLocks/>
            </p:cNvSpPr>
            <p:nvPr/>
          </p:nvSpPr>
          <p:spPr bwMode="auto">
            <a:xfrm>
              <a:off x="1998" y="3031"/>
              <a:ext cx="38" cy="57"/>
            </a:xfrm>
            <a:custGeom>
              <a:avLst/>
              <a:gdLst>
                <a:gd name="T0" fmla="*/ 308 w 308"/>
                <a:gd name="T1" fmla="*/ 384 h 462"/>
                <a:gd name="T2" fmla="*/ 231 w 308"/>
                <a:gd name="T3" fmla="*/ 462 h 462"/>
                <a:gd name="T4" fmla="*/ 78 w 308"/>
                <a:gd name="T5" fmla="*/ 462 h 462"/>
                <a:gd name="T6" fmla="*/ 0 w 308"/>
                <a:gd name="T7" fmla="*/ 384 h 462"/>
                <a:gd name="T8" fmla="*/ 0 w 308"/>
                <a:gd name="T9" fmla="*/ 77 h 462"/>
                <a:gd name="T10" fmla="*/ 78 w 308"/>
                <a:gd name="T11" fmla="*/ 0 h 462"/>
                <a:gd name="T12" fmla="*/ 231 w 308"/>
                <a:gd name="T13" fmla="*/ 0 h 462"/>
                <a:gd name="T14" fmla="*/ 308 w 308"/>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462">
                  <a:moveTo>
                    <a:pt x="308" y="384"/>
                  </a:moveTo>
                  <a:lnTo>
                    <a:pt x="231" y="462"/>
                  </a:lnTo>
                  <a:lnTo>
                    <a:pt x="78" y="462"/>
                  </a:lnTo>
                  <a:lnTo>
                    <a:pt x="0" y="384"/>
                  </a:lnTo>
                  <a:lnTo>
                    <a:pt x="0" y="77"/>
                  </a:lnTo>
                  <a:lnTo>
                    <a:pt x="78" y="0"/>
                  </a:lnTo>
                  <a:lnTo>
                    <a:pt x="231" y="0"/>
                  </a:lnTo>
                  <a:lnTo>
                    <a:pt x="308"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197" name="Line 125"/>
            <p:cNvSpPr>
              <a:spLocks noChangeShapeType="1"/>
            </p:cNvSpPr>
            <p:nvPr/>
          </p:nvSpPr>
          <p:spPr bwMode="auto">
            <a:xfrm>
              <a:off x="2055" y="3031"/>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98" name="Line 126"/>
            <p:cNvSpPr>
              <a:spLocks noChangeShapeType="1"/>
            </p:cNvSpPr>
            <p:nvPr/>
          </p:nvSpPr>
          <p:spPr bwMode="auto">
            <a:xfrm>
              <a:off x="2065"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99" name="Line 127"/>
            <p:cNvSpPr>
              <a:spLocks noChangeShapeType="1"/>
            </p:cNvSpPr>
            <p:nvPr/>
          </p:nvSpPr>
          <p:spPr bwMode="auto">
            <a:xfrm>
              <a:off x="2055" y="3088"/>
              <a:ext cx="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00" name="Freeform 128"/>
            <p:cNvSpPr>
              <a:spLocks/>
            </p:cNvSpPr>
            <p:nvPr/>
          </p:nvSpPr>
          <p:spPr bwMode="auto">
            <a:xfrm>
              <a:off x="2094" y="3050"/>
              <a:ext cx="38" cy="38"/>
            </a:xfrm>
            <a:custGeom>
              <a:avLst/>
              <a:gdLst>
                <a:gd name="T0" fmla="*/ 0 w 307"/>
                <a:gd name="T1" fmla="*/ 309 h 309"/>
                <a:gd name="T2" fmla="*/ 0 w 307"/>
                <a:gd name="T3" fmla="*/ 0 h 309"/>
                <a:gd name="T4" fmla="*/ 307 w 307"/>
                <a:gd name="T5" fmla="*/ 0 h 309"/>
              </a:gdLst>
              <a:ahLst/>
              <a:cxnLst>
                <a:cxn ang="0">
                  <a:pos x="T0" y="T1"/>
                </a:cxn>
                <a:cxn ang="0">
                  <a:pos x="T2" y="T3"/>
                </a:cxn>
                <a:cxn ang="0">
                  <a:pos x="T4" y="T5"/>
                </a:cxn>
              </a:cxnLst>
              <a:rect l="0" t="0" r="r" b="b"/>
              <a:pathLst>
                <a:path w="307" h="309">
                  <a:moveTo>
                    <a:pt x="0" y="309"/>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01" name="Line 129"/>
            <p:cNvSpPr>
              <a:spLocks noChangeShapeType="1"/>
            </p:cNvSpPr>
            <p:nvPr/>
          </p:nvSpPr>
          <p:spPr bwMode="auto">
            <a:xfrm flipH="1">
              <a:off x="2103" y="3031"/>
              <a:ext cx="20"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02" name="Freeform 130"/>
            <p:cNvSpPr>
              <a:spLocks/>
            </p:cNvSpPr>
            <p:nvPr/>
          </p:nvSpPr>
          <p:spPr bwMode="auto">
            <a:xfrm>
              <a:off x="2094" y="3050"/>
              <a:ext cx="38" cy="38"/>
            </a:xfrm>
            <a:custGeom>
              <a:avLst/>
              <a:gdLst>
                <a:gd name="T0" fmla="*/ 307 w 307"/>
                <a:gd name="T1" fmla="*/ 0 h 309"/>
                <a:gd name="T2" fmla="*/ 307 w 307"/>
                <a:gd name="T3" fmla="*/ 309 h 309"/>
                <a:gd name="T4" fmla="*/ 0 w 307"/>
                <a:gd name="T5" fmla="*/ 309 h 309"/>
              </a:gdLst>
              <a:ahLst/>
              <a:cxnLst>
                <a:cxn ang="0">
                  <a:pos x="T0" y="T1"/>
                </a:cxn>
                <a:cxn ang="0">
                  <a:pos x="T2" y="T3"/>
                </a:cxn>
                <a:cxn ang="0">
                  <a:pos x="T4" y="T5"/>
                </a:cxn>
              </a:cxnLst>
              <a:rect l="0" t="0" r="r" b="b"/>
              <a:pathLst>
                <a:path w="307" h="309">
                  <a:moveTo>
                    <a:pt x="307" y="0"/>
                  </a:moveTo>
                  <a:lnTo>
                    <a:pt x="307" y="309"/>
                  </a:lnTo>
                  <a:lnTo>
                    <a:pt x="0" y="309"/>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03" name="Freeform 131"/>
            <p:cNvSpPr>
              <a:spLocks/>
            </p:cNvSpPr>
            <p:nvPr/>
          </p:nvSpPr>
          <p:spPr bwMode="auto">
            <a:xfrm>
              <a:off x="2152" y="3031"/>
              <a:ext cx="38" cy="57"/>
            </a:xfrm>
            <a:custGeom>
              <a:avLst/>
              <a:gdLst>
                <a:gd name="T0" fmla="*/ 0 w 307"/>
                <a:gd name="T1" fmla="*/ 462 h 462"/>
                <a:gd name="T2" fmla="*/ 0 w 307"/>
                <a:gd name="T3" fmla="*/ 0 h 462"/>
                <a:gd name="T4" fmla="*/ 307 w 307"/>
                <a:gd name="T5" fmla="*/ 462 h 462"/>
                <a:gd name="T6" fmla="*/ 307 w 307"/>
                <a:gd name="T7" fmla="*/ 0 h 462"/>
              </a:gdLst>
              <a:ahLst/>
              <a:cxnLst>
                <a:cxn ang="0">
                  <a:pos x="T0" y="T1"/>
                </a:cxn>
                <a:cxn ang="0">
                  <a:pos x="T2" y="T3"/>
                </a:cxn>
                <a:cxn ang="0">
                  <a:pos x="T4" y="T5"/>
                </a:cxn>
                <a:cxn ang="0">
                  <a:pos x="T6" y="T7"/>
                </a:cxn>
              </a:cxnLst>
              <a:rect l="0" t="0" r="r" b="b"/>
              <a:pathLst>
                <a:path w="307" h="462">
                  <a:moveTo>
                    <a:pt x="0" y="462"/>
                  </a:moveTo>
                  <a:lnTo>
                    <a:pt x="0" y="0"/>
                  </a:lnTo>
                  <a:lnTo>
                    <a:pt x="307" y="462"/>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04" name="Freeform 132"/>
            <p:cNvSpPr>
              <a:spLocks/>
            </p:cNvSpPr>
            <p:nvPr/>
          </p:nvSpPr>
          <p:spPr bwMode="auto">
            <a:xfrm>
              <a:off x="2267" y="3031"/>
              <a:ext cx="38" cy="57"/>
            </a:xfrm>
            <a:custGeom>
              <a:avLst/>
              <a:gdLst>
                <a:gd name="T0" fmla="*/ 0 w 309"/>
                <a:gd name="T1" fmla="*/ 462 h 462"/>
                <a:gd name="T2" fmla="*/ 231 w 309"/>
                <a:gd name="T3" fmla="*/ 462 h 462"/>
                <a:gd name="T4" fmla="*/ 309 w 309"/>
                <a:gd name="T5" fmla="*/ 384 h 462"/>
                <a:gd name="T6" fmla="*/ 309 w 309"/>
                <a:gd name="T7" fmla="*/ 77 h 462"/>
                <a:gd name="T8" fmla="*/ 231 w 309"/>
                <a:gd name="T9" fmla="*/ 0 h 462"/>
                <a:gd name="T10" fmla="*/ 0 w 309"/>
                <a:gd name="T11" fmla="*/ 0 h 462"/>
              </a:gdLst>
              <a:ahLst/>
              <a:cxnLst>
                <a:cxn ang="0">
                  <a:pos x="T0" y="T1"/>
                </a:cxn>
                <a:cxn ang="0">
                  <a:pos x="T2" y="T3"/>
                </a:cxn>
                <a:cxn ang="0">
                  <a:pos x="T4" y="T5"/>
                </a:cxn>
                <a:cxn ang="0">
                  <a:pos x="T6" y="T7"/>
                </a:cxn>
                <a:cxn ang="0">
                  <a:pos x="T8" y="T9"/>
                </a:cxn>
                <a:cxn ang="0">
                  <a:pos x="T10" y="T11"/>
                </a:cxn>
              </a:cxnLst>
              <a:rect l="0" t="0" r="r" b="b"/>
              <a:pathLst>
                <a:path w="309" h="462">
                  <a:moveTo>
                    <a:pt x="0" y="462"/>
                  </a:moveTo>
                  <a:lnTo>
                    <a:pt x="231" y="462"/>
                  </a:lnTo>
                  <a:lnTo>
                    <a:pt x="309" y="384"/>
                  </a:lnTo>
                  <a:lnTo>
                    <a:pt x="309" y="77"/>
                  </a:lnTo>
                  <a:lnTo>
                    <a:pt x="231"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05" name="Line 133"/>
            <p:cNvSpPr>
              <a:spLocks noChangeShapeType="1"/>
            </p:cNvSpPr>
            <p:nvPr/>
          </p:nvSpPr>
          <p:spPr bwMode="auto">
            <a:xfrm>
              <a:off x="2276"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06" name="Freeform 134"/>
            <p:cNvSpPr>
              <a:spLocks/>
            </p:cNvSpPr>
            <p:nvPr/>
          </p:nvSpPr>
          <p:spPr bwMode="auto">
            <a:xfrm>
              <a:off x="2325" y="3031"/>
              <a:ext cx="38" cy="57"/>
            </a:xfrm>
            <a:custGeom>
              <a:avLst/>
              <a:gdLst>
                <a:gd name="T0" fmla="*/ 0 w 307"/>
                <a:gd name="T1" fmla="*/ 462 h 462"/>
                <a:gd name="T2" fmla="*/ 0 w 307"/>
                <a:gd name="T3" fmla="*/ 0 h 462"/>
                <a:gd name="T4" fmla="*/ 307 w 307"/>
                <a:gd name="T5" fmla="*/ 0 h 462"/>
              </a:gdLst>
              <a:ahLst/>
              <a:cxnLst>
                <a:cxn ang="0">
                  <a:pos x="T0" y="T1"/>
                </a:cxn>
                <a:cxn ang="0">
                  <a:pos x="T2" y="T3"/>
                </a:cxn>
                <a:cxn ang="0">
                  <a:pos x="T4" y="T5"/>
                </a:cxn>
              </a:cxnLst>
              <a:rect l="0" t="0" r="r" b="b"/>
              <a:pathLst>
                <a:path w="307" h="462">
                  <a:moveTo>
                    <a:pt x="0" y="462"/>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07" name="Line 135"/>
            <p:cNvSpPr>
              <a:spLocks noChangeShapeType="1"/>
            </p:cNvSpPr>
            <p:nvPr/>
          </p:nvSpPr>
          <p:spPr bwMode="auto">
            <a:xfrm>
              <a:off x="2325" y="3060"/>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08" name="Line 136"/>
            <p:cNvSpPr>
              <a:spLocks noChangeShapeType="1"/>
            </p:cNvSpPr>
            <p:nvPr/>
          </p:nvSpPr>
          <p:spPr bwMode="auto">
            <a:xfrm>
              <a:off x="2325" y="3088"/>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09" name="Freeform 137"/>
            <p:cNvSpPr>
              <a:spLocks/>
            </p:cNvSpPr>
            <p:nvPr/>
          </p:nvSpPr>
          <p:spPr bwMode="auto">
            <a:xfrm>
              <a:off x="2440" y="3031"/>
              <a:ext cx="38" cy="57"/>
            </a:xfrm>
            <a:custGeom>
              <a:avLst/>
              <a:gdLst>
                <a:gd name="T0" fmla="*/ 0 w 308"/>
                <a:gd name="T1" fmla="*/ 0 h 462"/>
                <a:gd name="T2" fmla="*/ 0 w 308"/>
                <a:gd name="T3" fmla="*/ 462 h 462"/>
                <a:gd name="T4" fmla="*/ 308 w 308"/>
                <a:gd name="T5" fmla="*/ 462 h 462"/>
              </a:gdLst>
              <a:ahLst/>
              <a:cxnLst>
                <a:cxn ang="0">
                  <a:pos x="T0" y="T1"/>
                </a:cxn>
                <a:cxn ang="0">
                  <a:pos x="T2" y="T3"/>
                </a:cxn>
                <a:cxn ang="0">
                  <a:pos x="T4" y="T5"/>
                </a:cxn>
              </a:cxnLst>
              <a:rect l="0" t="0" r="r" b="b"/>
              <a:pathLst>
                <a:path w="308" h="462">
                  <a:moveTo>
                    <a:pt x="0" y="0"/>
                  </a:moveTo>
                  <a:lnTo>
                    <a:pt x="0" y="462"/>
                  </a:lnTo>
                  <a:lnTo>
                    <a:pt x="308"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10" name="Freeform 138"/>
            <p:cNvSpPr>
              <a:spLocks/>
            </p:cNvSpPr>
            <p:nvPr/>
          </p:nvSpPr>
          <p:spPr bwMode="auto">
            <a:xfrm>
              <a:off x="2497" y="3031"/>
              <a:ext cx="39" cy="57"/>
            </a:xfrm>
            <a:custGeom>
              <a:avLst/>
              <a:gdLst>
                <a:gd name="T0" fmla="*/ 0 w 307"/>
                <a:gd name="T1" fmla="*/ 462 h 462"/>
                <a:gd name="T2" fmla="*/ 0 w 307"/>
                <a:gd name="T3" fmla="*/ 307 h 462"/>
                <a:gd name="T4" fmla="*/ 153 w 307"/>
                <a:gd name="T5" fmla="*/ 0 h 462"/>
                <a:gd name="T6" fmla="*/ 307 w 307"/>
                <a:gd name="T7" fmla="*/ 307 h 462"/>
                <a:gd name="T8" fmla="*/ 307 w 307"/>
                <a:gd name="T9" fmla="*/ 462 h 462"/>
              </a:gdLst>
              <a:ahLst/>
              <a:cxnLst>
                <a:cxn ang="0">
                  <a:pos x="T0" y="T1"/>
                </a:cxn>
                <a:cxn ang="0">
                  <a:pos x="T2" y="T3"/>
                </a:cxn>
                <a:cxn ang="0">
                  <a:pos x="T4" y="T5"/>
                </a:cxn>
                <a:cxn ang="0">
                  <a:pos x="T6" y="T7"/>
                </a:cxn>
                <a:cxn ang="0">
                  <a:pos x="T8" y="T9"/>
                </a:cxn>
              </a:cxnLst>
              <a:rect l="0" t="0" r="r" b="b"/>
              <a:pathLst>
                <a:path w="307" h="462">
                  <a:moveTo>
                    <a:pt x="0" y="462"/>
                  </a:moveTo>
                  <a:lnTo>
                    <a:pt x="0" y="307"/>
                  </a:lnTo>
                  <a:lnTo>
                    <a:pt x="153" y="0"/>
                  </a:lnTo>
                  <a:lnTo>
                    <a:pt x="307" y="307"/>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11" name="Line 139"/>
            <p:cNvSpPr>
              <a:spLocks noChangeShapeType="1"/>
            </p:cNvSpPr>
            <p:nvPr/>
          </p:nvSpPr>
          <p:spPr bwMode="auto">
            <a:xfrm>
              <a:off x="2497" y="3069"/>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12" name="Freeform 140"/>
            <p:cNvSpPr>
              <a:spLocks/>
            </p:cNvSpPr>
            <p:nvPr/>
          </p:nvSpPr>
          <p:spPr bwMode="auto">
            <a:xfrm>
              <a:off x="2613" y="3031"/>
              <a:ext cx="57" cy="57"/>
            </a:xfrm>
            <a:custGeom>
              <a:avLst/>
              <a:gdLst>
                <a:gd name="T0" fmla="*/ 0 w 461"/>
                <a:gd name="T1" fmla="*/ 0 h 462"/>
                <a:gd name="T2" fmla="*/ 231 w 461"/>
                <a:gd name="T3" fmla="*/ 462 h 462"/>
                <a:gd name="T4" fmla="*/ 461 w 461"/>
                <a:gd name="T5" fmla="*/ 0 h 462"/>
              </a:gdLst>
              <a:ahLst/>
              <a:cxnLst>
                <a:cxn ang="0">
                  <a:pos x="T0" y="T1"/>
                </a:cxn>
                <a:cxn ang="0">
                  <a:pos x="T2" y="T3"/>
                </a:cxn>
                <a:cxn ang="0">
                  <a:pos x="T4" y="T5"/>
                </a:cxn>
              </a:cxnLst>
              <a:rect l="0" t="0" r="r" b="b"/>
              <a:pathLst>
                <a:path w="461" h="462">
                  <a:moveTo>
                    <a:pt x="0" y="0"/>
                  </a:moveTo>
                  <a:lnTo>
                    <a:pt x="231" y="462"/>
                  </a:lnTo>
                  <a:lnTo>
                    <a:pt x="46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13" name="Line 141"/>
            <p:cNvSpPr>
              <a:spLocks noChangeShapeType="1"/>
            </p:cNvSpPr>
            <p:nvPr/>
          </p:nvSpPr>
          <p:spPr bwMode="auto">
            <a:xfrm>
              <a:off x="2690" y="3031"/>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14" name="Line 142"/>
            <p:cNvSpPr>
              <a:spLocks noChangeShapeType="1"/>
            </p:cNvSpPr>
            <p:nvPr/>
          </p:nvSpPr>
          <p:spPr bwMode="auto">
            <a:xfrm>
              <a:off x="2699"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15" name="Line 143"/>
            <p:cNvSpPr>
              <a:spLocks noChangeShapeType="1"/>
            </p:cNvSpPr>
            <p:nvPr/>
          </p:nvSpPr>
          <p:spPr bwMode="auto">
            <a:xfrm>
              <a:off x="2690" y="3088"/>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16" name="Freeform 144"/>
            <p:cNvSpPr>
              <a:spLocks/>
            </p:cNvSpPr>
            <p:nvPr/>
          </p:nvSpPr>
          <p:spPr bwMode="auto">
            <a:xfrm>
              <a:off x="2728" y="3031"/>
              <a:ext cx="39" cy="57"/>
            </a:xfrm>
            <a:custGeom>
              <a:avLst/>
              <a:gdLst>
                <a:gd name="T0" fmla="*/ 0 w 308"/>
                <a:gd name="T1" fmla="*/ 384 h 462"/>
                <a:gd name="T2" fmla="*/ 77 w 308"/>
                <a:gd name="T3" fmla="*/ 462 h 462"/>
                <a:gd name="T4" fmla="*/ 231 w 308"/>
                <a:gd name="T5" fmla="*/ 462 h 462"/>
                <a:gd name="T6" fmla="*/ 308 w 308"/>
                <a:gd name="T7" fmla="*/ 384 h 462"/>
                <a:gd name="T8" fmla="*/ 0 w 308"/>
                <a:gd name="T9" fmla="*/ 77 h 462"/>
                <a:gd name="T10" fmla="*/ 77 w 308"/>
                <a:gd name="T11" fmla="*/ 0 h 462"/>
                <a:gd name="T12" fmla="*/ 231 w 308"/>
                <a:gd name="T13" fmla="*/ 0 h 462"/>
                <a:gd name="T14" fmla="*/ 308 w 308"/>
                <a:gd name="T15" fmla="*/ 77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462">
                  <a:moveTo>
                    <a:pt x="0" y="384"/>
                  </a:moveTo>
                  <a:lnTo>
                    <a:pt x="77" y="462"/>
                  </a:lnTo>
                  <a:lnTo>
                    <a:pt x="231" y="462"/>
                  </a:lnTo>
                  <a:lnTo>
                    <a:pt x="308" y="384"/>
                  </a:lnTo>
                  <a:lnTo>
                    <a:pt x="0" y="77"/>
                  </a:lnTo>
                  <a:lnTo>
                    <a:pt x="77" y="0"/>
                  </a:lnTo>
                  <a:lnTo>
                    <a:pt x="231" y="0"/>
                  </a:lnTo>
                  <a:lnTo>
                    <a:pt x="308" y="7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17" name="Line 145"/>
            <p:cNvSpPr>
              <a:spLocks noChangeShapeType="1"/>
            </p:cNvSpPr>
            <p:nvPr/>
          </p:nvSpPr>
          <p:spPr bwMode="auto">
            <a:xfrm>
              <a:off x="2786" y="3031"/>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18" name="Line 146"/>
            <p:cNvSpPr>
              <a:spLocks noChangeShapeType="1"/>
            </p:cNvSpPr>
            <p:nvPr/>
          </p:nvSpPr>
          <p:spPr bwMode="auto">
            <a:xfrm>
              <a:off x="2805" y="3031"/>
              <a:ext cx="1" cy="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19" name="Freeform 147"/>
            <p:cNvSpPr>
              <a:spLocks/>
            </p:cNvSpPr>
            <p:nvPr/>
          </p:nvSpPr>
          <p:spPr bwMode="auto">
            <a:xfrm>
              <a:off x="2843" y="3031"/>
              <a:ext cx="39" cy="57"/>
            </a:xfrm>
            <a:custGeom>
              <a:avLst/>
              <a:gdLst>
                <a:gd name="T0" fmla="*/ 0 w 307"/>
                <a:gd name="T1" fmla="*/ 462 h 462"/>
                <a:gd name="T2" fmla="*/ 0 w 307"/>
                <a:gd name="T3" fmla="*/ 307 h 462"/>
                <a:gd name="T4" fmla="*/ 153 w 307"/>
                <a:gd name="T5" fmla="*/ 0 h 462"/>
                <a:gd name="T6" fmla="*/ 307 w 307"/>
                <a:gd name="T7" fmla="*/ 307 h 462"/>
                <a:gd name="T8" fmla="*/ 307 w 307"/>
                <a:gd name="T9" fmla="*/ 462 h 462"/>
              </a:gdLst>
              <a:ahLst/>
              <a:cxnLst>
                <a:cxn ang="0">
                  <a:pos x="T0" y="T1"/>
                </a:cxn>
                <a:cxn ang="0">
                  <a:pos x="T2" y="T3"/>
                </a:cxn>
                <a:cxn ang="0">
                  <a:pos x="T4" y="T5"/>
                </a:cxn>
                <a:cxn ang="0">
                  <a:pos x="T6" y="T7"/>
                </a:cxn>
                <a:cxn ang="0">
                  <a:pos x="T8" y="T9"/>
                </a:cxn>
              </a:cxnLst>
              <a:rect l="0" t="0" r="r" b="b"/>
              <a:pathLst>
                <a:path w="307" h="462">
                  <a:moveTo>
                    <a:pt x="0" y="462"/>
                  </a:moveTo>
                  <a:lnTo>
                    <a:pt x="0" y="307"/>
                  </a:lnTo>
                  <a:lnTo>
                    <a:pt x="153" y="0"/>
                  </a:lnTo>
                  <a:lnTo>
                    <a:pt x="307" y="307"/>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20" name="Line 148"/>
            <p:cNvSpPr>
              <a:spLocks noChangeShapeType="1"/>
            </p:cNvSpPr>
            <p:nvPr/>
          </p:nvSpPr>
          <p:spPr bwMode="auto">
            <a:xfrm>
              <a:off x="2843" y="3069"/>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21" name="Rectangle 149"/>
            <p:cNvSpPr>
              <a:spLocks noChangeArrowheads="1"/>
            </p:cNvSpPr>
            <p:nvPr/>
          </p:nvSpPr>
          <p:spPr bwMode="auto">
            <a:xfrm>
              <a:off x="1637" y="2258"/>
              <a:ext cx="1281" cy="64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22" name="Freeform 150"/>
            <p:cNvSpPr>
              <a:spLocks/>
            </p:cNvSpPr>
            <p:nvPr/>
          </p:nvSpPr>
          <p:spPr bwMode="auto">
            <a:xfrm>
              <a:off x="2277" y="2522"/>
              <a:ext cx="33" cy="57"/>
            </a:xfrm>
            <a:custGeom>
              <a:avLst/>
              <a:gdLst>
                <a:gd name="T0" fmla="*/ 263 w 263"/>
                <a:gd name="T1" fmla="*/ 65 h 451"/>
                <a:gd name="T2" fmla="*/ 0 w 263"/>
                <a:gd name="T3" fmla="*/ 451 h 451"/>
                <a:gd name="T4" fmla="*/ 124 w 263"/>
                <a:gd name="T5" fmla="*/ 0 h 451"/>
                <a:gd name="T6" fmla="*/ 263 w 263"/>
                <a:gd name="T7" fmla="*/ 65 h 451"/>
              </a:gdLst>
              <a:ahLst/>
              <a:cxnLst>
                <a:cxn ang="0">
                  <a:pos x="T0" y="T1"/>
                </a:cxn>
                <a:cxn ang="0">
                  <a:pos x="T2" y="T3"/>
                </a:cxn>
                <a:cxn ang="0">
                  <a:pos x="T4" y="T5"/>
                </a:cxn>
                <a:cxn ang="0">
                  <a:pos x="T6" y="T7"/>
                </a:cxn>
              </a:cxnLst>
              <a:rect l="0" t="0" r="r" b="b"/>
              <a:pathLst>
                <a:path w="263" h="451">
                  <a:moveTo>
                    <a:pt x="263" y="65"/>
                  </a:moveTo>
                  <a:lnTo>
                    <a:pt x="0" y="451"/>
                  </a:lnTo>
                  <a:lnTo>
                    <a:pt x="124" y="0"/>
                  </a:lnTo>
                  <a:lnTo>
                    <a:pt x="263" y="65"/>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23" name="Line 151"/>
            <p:cNvSpPr>
              <a:spLocks noChangeShapeType="1"/>
            </p:cNvSpPr>
            <p:nvPr/>
          </p:nvSpPr>
          <p:spPr bwMode="auto">
            <a:xfrm flipV="1">
              <a:off x="2302" y="2153"/>
              <a:ext cx="173" cy="37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24" name="Line 152"/>
            <p:cNvSpPr>
              <a:spLocks noChangeShapeType="1"/>
            </p:cNvSpPr>
            <p:nvPr/>
          </p:nvSpPr>
          <p:spPr bwMode="auto">
            <a:xfrm>
              <a:off x="2475" y="2153"/>
              <a:ext cx="11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25" name="Line 153"/>
            <p:cNvSpPr>
              <a:spLocks noChangeShapeType="1"/>
            </p:cNvSpPr>
            <p:nvPr/>
          </p:nvSpPr>
          <p:spPr bwMode="auto">
            <a:xfrm>
              <a:off x="1573" y="2579"/>
              <a:ext cx="140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26" name="Freeform 154"/>
            <p:cNvSpPr>
              <a:spLocks/>
            </p:cNvSpPr>
            <p:nvPr/>
          </p:nvSpPr>
          <p:spPr bwMode="auto">
            <a:xfrm>
              <a:off x="2437" y="2418"/>
              <a:ext cx="321" cy="321"/>
            </a:xfrm>
            <a:custGeom>
              <a:avLst/>
              <a:gdLst>
                <a:gd name="T0" fmla="*/ 2562 w 2562"/>
                <a:gd name="T1" fmla="*/ 1283 h 2565"/>
                <a:gd name="T2" fmla="*/ 2390 w 2562"/>
                <a:gd name="T3" fmla="*/ 641 h 2565"/>
                <a:gd name="T4" fmla="*/ 1921 w 2562"/>
                <a:gd name="T5" fmla="*/ 171 h 2565"/>
                <a:gd name="T6" fmla="*/ 1281 w 2562"/>
                <a:gd name="T7" fmla="*/ 0 h 2565"/>
                <a:gd name="T8" fmla="*/ 640 w 2562"/>
                <a:gd name="T9" fmla="*/ 171 h 2565"/>
                <a:gd name="T10" fmla="*/ 170 w 2562"/>
                <a:gd name="T11" fmla="*/ 641 h 2565"/>
                <a:gd name="T12" fmla="*/ 0 w 2562"/>
                <a:gd name="T13" fmla="*/ 1283 h 2565"/>
                <a:gd name="T14" fmla="*/ 170 w 2562"/>
                <a:gd name="T15" fmla="*/ 1924 h 2565"/>
                <a:gd name="T16" fmla="*/ 640 w 2562"/>
                <a:gd name="T17" fmla="*/ 2393 h 2565"/>
                <a:gd name="T18" fmla="*/ 1281 w 2562"/>
                <a:gd name="T19" fmla="*/ 2565 h 2565"/>
                <a:gd name="T20" fmla="*/ 1921 w 2562"/>
                <a:gd name="T21" fmla="*/ 2393 h 2565"/>
                <a:gd name="T22" fmla="*/ 2390 w 2562"/>
                <a:gd name="T23" fmla="*/ 1924 h 2565"/>
                <a:gd name="T24" fmla="*/ 2562 w 2562"/>
                <a:gd name="T25" fmla="*/ 1283 h 2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2" h="2565">
                  <a:moveTo>
                    <a:pt x="2562" y="1283"/>
                  </a:moveTo>
                  <a:lnTo>
                    <a:pt x="2390" y="641"/>
                  </a:lnTo>
                  <a:lnTo>
                    <a:pt x="1921" y="171"/>
                  </a:lnTo>
                  <a:lnTo>
                    <a:pt x="1281" y="0"/>
                  </a:lnTo>
                  <a:lnTo>
                    <a:pt x="640" y="171"/>
                  </a:lnTo>
                  <a:lnTo>
                    <a:pt x="170" y="641"/>
                  </a:lnTo>
                  <a:lnTo>
                    <a:pt x="0" y="1283"/>
                  </a:lnTo>
                  <a:lnTo>
                    <a:pt x="170" y="1924"/>
                  </a:lnTo>
                  <a:lnTo>
                    <a:pt x="640" y="2393"/>
                  </a:lnTo>
                  <a:lnTo>
                    <a:pt x="1281" y="2565"/>
                  </a:lnTo>
                  <a:lnTo>
                    <a:pt x="1921" y="2393"/>
                  </a:lnTo>
                  <a:lnTo>
                    <a:pt x="2390" y="1924"/>
                  </a:lnTo>
                  <a:lnTo>
                    <a:pt x="2562" y="128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27" name="Freeform 155"/>
            <p:cNvSpPr>
              <a:spLocks/>
            </p:cNvSpPr>
            <p:nvPr/>
          </p:nvSpPr>
          <p:spPr bwMode="auto">
            <a:xfrm>
              <a:off x="2517" y="2499"/>
              <a:ext cx="161" cy="160"/>
            </a:xfrm>
            <a:custGeom>
              <a:avLst/>
              <a:gdLst>
                <a:gd name="T0" fmla="*/ 1281 w 1281"/>
                <a:gd name="T1" fmla="*/ 642 h 1283"/>
                <a:gd name="T2" fmla="*/ 1093 w 1281"/>
                <a:gd name="T3" fmla="*/ 189 h 1283"/>
                <a:gd name="T4" fmla="*/ 641 w 1281"/>
                <a:gd name="T5" fmla="*/ 0 h 1283"/>
                <a:gd name="T6" fmla="*/ 187 w 1281"/>
                <a:gd name="T7" fmla="*/ 189 h 1283"/>
                <a:gd name="T8" fmla="*/ 0 w 1281"/>
                <a:gd name="T9" fmla="*/ 642 h 1283"/>
                <a:gd name="T10" fmla="*/ 187 w 1281"/>
                <a:gd name="T11" fmla="*/ 1095 h 1283"/>
                <a:gd name="T12" fmla="*/ 641 w 1281"/>
                <a:gd name="T13" fmla="*/ 1283 h 1283"/>
                <a:gd name="T14" fmla="*/ 1093 w 1281"/>
                <a:gd name="T15" fmla="*/ 1095 h 1283"/>
                <a:gd name="T16" fmla="*/ 1281 w 1281"/>
                <a:gd name="T17" fmla="*/ 642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283">
                  <a:moveTo>
                    <a:pt x="1281" y="642"/>
                  </a:moveTo>
                  <a:lnTo>
                    <a:pt x="1093" y="189"/>
                  </a:lnTo>
                  <a:lnTo>
                    <a:pt x="641" y="0"/>
                  </a:lnTo>
                  <a:lnTo>
                    <a:pt x="187" y="189"/>
                  </a:lnTo>
                  <a:lnTo>
                    <a:pt x="0" y="642"/>
                  </a:lnTo>
                  <a:lnTo>
                    <a:pt x="187" y="1095"/>
                  </a:lnTo>
                  <a:lnTo>
                    <a:pt x="641" y="1283"/>
                  </a:lnTo>
                  <a:lnTo>
                    <a:pt x="1093" y="1095"/>
                  </a:lnTo>
                  <a:lnTo>
                    <a:pt x="1281" y="64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28" name="Line 156"/>
            <p:cNvSpPr>
              <a:spLocks noChangeShapeType="1"/>
            </p:cNvSpPr>
            <p:nvPr/>
          </p:nvSpPr>
          <p:spPr bwMode="auto">
            <a:xfrm>
              <a:off x="1957" y="2354"/>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29" name="Line 157"/>
            <p:cNvSpPr>
              <a:spLocks noChangeShapeType="1"/>
            </p:cNvSpPr>
            <p:nvPr/>
          </p:nvSpPr>
          <p:spPr bwMode="auto">
            <a:xfrm>
              <a:off x="1957" y="2459"/>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30" name="Line 158"/>
            <p:cNvSpPr>
              <a:spLocks noChangeShapeType="1"/>
            </p:cNvSpPr>
            <p:nvPr/>
          </p:nvSpPr>
          <p:spPr bwMode="auto">
            <a:xfrm>
              <a:off x="1957" y="2507"/>
              <a:ext cx="1"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31" name="Line 159"/>
            <p:cNvSpPr>
              <a:spLocks noChangeShapeType="1"/>
            </p:cNvSpPr>
            <p:nvPr/>
          </p:nvSpPr>
          <p:spPr bwMode="auto">
            <a:xfrm>
              <a:off x="1957" y="2675"/>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32" name="Line 160"/>
            <p:cNvSpPr>
              <a:spLocks noChangeShapeType="1"/>
            </p:cNvSpPr>
            <p:nvPr/>
          </p:nvSpPr>
          <p:spPr bwMode="auto">
            <a:xfrm>
              <a:off x="1957" y="2723"/>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33" name="Freeform 161"/>
            <p:cNvSpPr>
              <a:spLocks/>
            </p:cNvSpPr>
            <p:nvPr/>
          </p:nvSpPr>
          <p:spPr bwMode="auto">
            <a:xfrm>
              <a:off x="1797" y="2418"/>
              <a:ext cx="320" cy="321"/>
            </a:xfrm>
            <a:custGeom>
              <a:avLst/>
              <a:gdLst>
                <a:gd name="T0" fmla="*/ 2563 w 2563"/>
                <a:gd name="T1" fmla="*/ 1283 h 2565"/>
                <a:gd name="T2" fmla="*/ 2392 w 2563"/>
                <a:gd name="T3" fmla="*/ 641 h 2565"/>
                <a:gd name="T4" fmla="*/ 1923 w 2563"/>
                <a:gd name="T5" fmla="*/ 171 h 2565"/>
                <a:gd name="T6" fmla="*/ 1281 w 2563"/>
                <a:gd name="T7" fmla="*/ 0 h 2565"/>
                <a:gd name="T8" fmla="*/ 641 w 2563"/>
                <a:gd name="T9" fmla="*/ 171 h 2565"/>
                <a:gd name="T10" fmla="*/ 172 w 2563"/>
                <a:gd name="T11" fmla="*/ 641 h 2565"/>
                <a:gd name="T12" fmla="*/ 0 w 2563"/>
                <a:gd name="T13" fmla="*/ 1283 h 2565"/>
                <a:gd name="T14" fmla="*/ 172 w 2563"/>
                <a:gd name="T15" fmla="*/ 1924 h 2565"/>
                <a:gd name="T16" fmla="*/ 641 w 2563"/>
                <a:gd name="T17" fmla="*/ 2393 h 2565"/>
                <a:gd name="T18" fmla="*/ 1281 w 2563"/>
                <a:gd name="T19" fmla="*/ 2565 h 2565"/>
                <a:gd name="T20" fmla="*/ 1923 w 2563"/>
                <a:gd name="T21" fmla="*/ 2393 h 2565"/>
                <a:gd name="T22" fmla="*/ 2392 w 2563"/>
                <a:gd name="T23" fmla="*/ 1924 h 2565"/>
                <a:gd name="T24" fmla="*/ 2563 w 2563"/>
                <a:gd name="T25" fmla="*/ 1283 h 2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3" h="2565">
                  <a:moveTo>
                    <a:pt x="2563" y="1283"/>
                  </a:moveTo>
                  <a:lnTo>
                    <a:pt x="2392" y="641"/>
                  </a:lnTo>
                  <a:lnTo>
                    <a:pt x="1923" y="171"/>
                  </a:lnTo>
                  <a:lnTo>
                    <a:pt x="1281" y="0"/>
                  </a:lnTo>
                  <a:lnTo>
                    <a:pt x="641" y="171"/>
                  </a:lnTo>
                  <a:lnTo>
                    <a:pt x="172" y="641"/>
                  </a:lnTo>
                  <a:lnTo>
                    <a:pt x="0" y="1283"/>
                  </a:lnTo>
                  <a:lnTo>
                    <a:pt x="172" y="1924"/>
                  </a:lnTo>
                  <a:lnTo>
                    <a:pt x="641" y="2393"/>
                  </a:lnTo>
                  <a:lnTo>
                    <a:pt x="1281" y="2565"/>
                  </a:lnTo>
                  <a:lnTo>
                    <a:pt x="1923" y="2393"/>
                  </a:lnTo>
                  <a:lnTo>
                    <a:pt x="2392" y="1924"/>
                  </a:lnTo>
                  <a:lnTo>
                    <a:pt x="2563" y="128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34" name="Freeform 162"/>
            <p:cNvSpPr>
              <a:spLocks/>
            </p:cNvSpPr>
            <p:nvPr/>
          </p:nvSpPr>
          <p:spPr bwMode="auto">
            <a:xfrm>
              <a:off x="1563" y="2405"/>
              <a:ext cx="19" cy="58"/>
            </a:xfrm>
            <a:custGeom>
              <a:avLst/>
              <a:gdLst>
                <a:gd name="T0" fmla="*/ 0 w 153"/>
                <a:gd name="T1" fmla="*/ 462 h 462"/>
                <a:gd name="T2" fmla="*/ 76 w 153"/>
                <a:gd name="T3" fmla="*/ 0 h 462"/>
                <a:gd name="T4" fmla="*/ 153 w 153"/>
                <a:gd name="T5" fmla="*/ 462 h 462"/>
                <a:gd name="T6" fmla="*/ 0 w 153"/>
                <a:gd name="T7" fmla="*/ 462 h 462"/>
              </a:gdLst>
              <a:ahLst/>
              <a:cxnLst>
                <a:cxn ang="0">
                  <a:pos x="T0" y="T1"/>
                </a:cxn>
                <a:cxn ang="0">
                  <a:pos x="T2" y="T3"/>
                </a:cxn>
                <a:cxn ang="0">
                  <a:pos x="T4" y="T5"/>
                </a:cxn>
                <a:cxn ang="0">
                  <a:pos x="T6" y="T7"/>
                </a:cxn>
              </a:cxnLst>
              <a:rect l="0" t="0" r="r" b="b"/>
              <a:pathLst>
                <a:path w="153" h="462">
                  <a:moveTo>
                    <a:pt x="0" y="462"/>
                  </a:moveTo>
                  <a:lnTo>
                    <a:pt x="76" y="0"/>
                  </a:lnTo>
                  <a:lnTo>
                    <a:pt x="153" y="462"/>
                  </a:lnTo>
                  <a:lnTo>
                    <a:pt x="0"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35" name="Line 163"/>
            <p:cNvSpPr>
              <a:spLocks noChangeShapeType="1"/>
            </p:cNvSpPr>
            <p:nvPr/>
          </p:nvSpPr>
          <p:spPr bwMode="auto">
            <a:xfrm>
              <a:off x="1573" y="2463"/>
              <a:ext cx="1" cy="1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36" name="Freeform 164"/>
            <p:cNvSpPr>
              <a:spLocks/>
            </p:cNvSpPr>
            <p:nvPr/>
          </p:nvSpPr>
          <p:spPr bwMode="auto">
            <a:xfrm>
              <a:off x="1555" y="2636"/>
              <a:ext cx="39" cy="58"/>
            </a:xfrm>
            <a:custGeom>
              <a:avLst/>
              <a:gdLst>
                <a:gd name="T0" fmla="*/ 0 w 308"/>
                <a:gd name="T1" fmla="*/ 462 h 462"/>
                <a:gd name="T2" fmla="*/ 0 w 308"/>
                <a:gd name="T3" fmla="*/ 308 h 462"/>
                <a:gd name="T4" fmla="*/ 153 w 308"/>
                <a:gd name="T5" fmla="*/ 0 h 462"/>
                <a:gd name="T6" fmla="*/ 308 w 308"/>
                <a:gd name="T7" fmla="*/ 308 h 462"/>
                <a:gd name="T8" fmla="*/ 308 w 308"/>
                <a:gd name="T9" fmla="*/ 462 h 462"/>
              </a:gdLst>
              <a:ahLst/>
              <a:cxnLst>
                <a:cxn ang="0">
                  <a:pos x="T0" y="T1"/>
                </a:cxn>
                <a:cxn ang="0">
                  <a:pos x="T2" y="T3"/>
                </a:cxn>
                <a:cxn ang="0">
                  <a:pos x="T4" y="T5"/>
                </a:cxn>
                <a:cxn ang="0">
                  <a:pos x="T6" y="T7"/>
                </a:cxn>
                <a:cxn ang="0">
                  <a:pos x="T8" y="T9"/>
                </a:cxn>
              </a:cxnLst>
              <a:rect l="0" t="0" r="r" b="b"/>
              <a:pathLst>
                <a:path w="308" h="462">
                  <a:moveTo>
                    <a:pt x="0" y="462"/>
                  </a:moveTo>
                  <a:lnTo>
                    <a:pt x="0" y="308"/>
                  </a:lnTo>
                  <a:lnTo>
                    <a:pt x="153" y="0"/>
                  </a:lnTo>
                  <a:lnTo>
                    <a:pt x="308" y="308"/>
                  </a:lnTo>
                  <a:lnTo>
                    <a:pt x="308"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37" name="Line 165"/>
            <p:cNvSpPr>
              <a:spLocks noChangeShapeType="1"/>
            </p:cNvSpPr>
            <p:nvPr/>
          </p:nvSpPr>
          <p:spPr bwMode="auto">
            <a:xfrm>
              <a:off x="1555" y="2675"/>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38" name="Freeform 166"/>
            <p:cNvSpPr>
              <a:spLocks/>
            </p:cNvSpPr>
            <p:nvPr/>
          </p:nvSpPr>
          <p:spPr bwMode="auto">
            <a:xfrm>
              <a:off x="1877" y="2499"/>
              <a:ext cx="160" cy="160"/>
            </a:xfrm>
            <a:custGeom>
              <a:avLst/>
              <a:gdLst>
                <a:gd name="T0" fmla="*/ 1282 w 1282"/>
                <a:gd name="T1" fmla="*/ 642 h 1283"/>
                <a:gd name="T2" fmla="*/ 1094 w 1282"/>
                <a:gd name="T3" fmla="*/ 189 h 1283"/>
                <a:gd name="T4" fmla="*/ 640 w 1282"/>
                <a:gd name="T5" fmla="*/ 0 h 1283"/>
                <a:gd name="T6" fmla="*/ 188 w 1282"/>
                <a:gd name="T7" fmla="*/ 189 h 1283"/>
                <a:gd name="T8" fmla="*/ 0 w 1282"/>
                <a:gd name="T9" fmla="*/ 642 h 1283"/>
                <a:gd name="T10" fmla="*/ 188 w 1282"/>
                <a:gd name="T11" fmla="*/ 1095 h 1283"/>
                <a:gd name="T12" fmla="*/ 640 w 1282"/>
                <a:gd name="T13" fmla="*/ 1283 h 1283"/>
                <a:gd name="T14" fmla="*/ 1094 w 1282"/>
                <a:gd name="T15" fmla="*/ 1095 h 1283"/>
                <a:gd name="T16" fmla="*/ 1282 w 1282"/>
                <a:gd name="T17" fmla="*/ 642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1283">
                  <a:moveTo>
                    <a:pt x="1282" y="642"/>
                  </a:moveTo>
                  <a:lnTo>
                    <a:pt x="1094" y="189"/>
                  </a:lnTo>
                  <a:lnTo>
                    <a:pt x="640" y="0"/>
                  </a:lnTo>
                  <a:lnTo>
                    <a:pt x="188" y="189"/>
                  </a:lnTo>
                  <a:lnTo>
                    <a:pt x="0" y="642"/>
                  </a:lnTo>
                  <a:lnTo>
                    <a:pt x="188" y="1095"/>
                  </a:lnTo>
                  <a:lnTo>
                    <a:pt x="640" y="1283"/>
                  </a:lnTo>
                  <a:lnTo>
                    <a:pt x="1094" y="1095"/>
                  </a:lnTo>
                  <a:lnTo>
                    <a:pt x="1282" y="64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39" name="Line 167"/>
            <p:cNvSpPr>
              <a:spLocks noChangeShapeType="1"/>
            </p:cNvSpPr>
            <p:nvPr/>
          </p:nvSpPr>
          <p:spPr bwMode="auto">
            <a:xfrm>
              <a:off x="2598" y="2354"/>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0" name="Line 168"/>
            <p:cNvSpPr>
              <a:spLocks noChangeShapeType="1"/>
            </p:cNvSpPr>
            <p:nvPr/>
          </p:nvSpPr>
          <p:spPr bwMode="auto">
            <a:xfrm>
              <a:off x="2598" y="2459"/>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1" name="Line 169"/>
            <p:cNvSpPr>
              <a:spLocks noChangeShapeType="1"/>
            </p:cNvSpPr>
            <p:nvPr/>
          </p:nvSpPr>
          <p:spPr bwMode="auto">
            <a:xfrm>
              <a:off x="2598" y="2507"/>
              <a:ext cx="1" cy="14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2" name="Line 170"/>
            <p:cNvSpPr>
              <a:spLocks noChangeShapeType="1"/>
            </p:cNvSpPr>
            <p:nvPr/>
          </p:nvSpPr>
          <p:spPr bwMode="auto">
            <a:xfrm>
              <a:off x="2598" y="2675"/>
              <a:ext cx="1" cy="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3" name="Line 171"/>
            <p:cNvSpPr>
              <a:spLocks noChangeShapeType="1"/>
            </p:cNvSpPr>
            <p:nvPr/>
          </p:nvSpPr>
          <p:spPr bwMode="auto">
            <a:xfrm>
              <a:off x="2598" y="2723"/>
              <a:ext cx="1" cy="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4" name="Freeform 172"/>
            <p:cNvSpPr>
              <a:spLocks/>
            </p:cNvSpPr>
            <p:nvPr/>
          </p:nvSpPr>
          <p:spPr bwMode="auto">
            <a:xfrm>
              <a:off x="3014" y="2572"/>
              <a:ext cx="32" cy="57"/>
            </a:xfrm>
            <a:custGeom>
              <a:avLst/>
              <a:gdLst>
                <a:gd name="T0" fmla="*/ 117 w 258"/>
                <a:gd name="T1" fmla="*/ 454 h 454"/>
                <a:gd name="T2" fmla="*/ 0 w 258"/>
                <a:gd name="T3" fmla="*/ 0 h 454"/>
                <a:gd name="T4" fmla="*/ 258 w 258"/>
                <a:gd name="T5" fmla="*/ 392 h 454"/>
                <a:gd name="T6" fmla="*/ 117 w 258"/>
                <a:gd name="T7" fmla="*/ 454 h 454"/>
              </a:gdLst>
              <a:ahLst/>
              <a:cxnLst>
                <a:cxn ang="0">
                  <a:pos x="T0" y="T1"/>
                </a:cxn>
                <a:cxn ang="0">
                  <a:pos x="T2" y="T3"/>
                </a:cxn>
                <a:cxn ang="0">
                  <a:pos x="T4" y="T5"/>
                </a:cxn>
                <a:cxn ang="0">
                  <a:pos x="T6" y="T7"/>
                </a:cxn>
              </a:cxnLst>
              <a:rect l="0" t="0" r="r" b="b"/>
              <a:pathLst>
                <a:path w="258" h="454">
                  <a:moveTo>
                    <a:pt x="117" y="454"/>
                  </a:moveTo>
                  <a:lnTo>
                    <a:pt x="0" y="0"/>
                  </a:lnTo>
                  <a:lnTo>
                    <a:pt x="258" y="392"/>
                  </a:lnTo>
                  <a:lnTo>
                    <a:pt x="117" y="4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45" name="Line 173"/>
            <p:cNvSpPr>
              <a:spLocks noChangeShapeType="1"/>
            </p:cNvSpPr>
            <p:nvPr/>
          </p:nvSpPr>
          <p:spPr bwMode="auto">
            <a:xfrm>
              <a:off x="3037" y="2625"/>
              <a:ext cx="187" cy="4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6" name="Line 174"/>
            <p:cNvSpPr>
              <a:spLocks noChangeShapeType="1"/>
            </p:cNvSpPr>
            <p:nvPr/>
          </p:nvSpPr>
          <p:spPr bwMode="auto">
            <a:xfrm flipH="1">
              <a:off x="2935" y="3045"/>
              <a:ext cx="28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7" name="Freeform 175"/>
            <p:cNvSpPr>
              <a:spLocks/>
            </p:cNvSpPr>
            <p:nvPr/>
          </p:nvSpPr>
          <p:spPr bwMode="auto">
            <a:xfrm>
              <a:off x="2972" y="2405"/>
              <a:ext cx="19" cy="58"/>
            </a:xfrm>
            <a:custGeom>
              <a:avLst/>
              <a:gdLst>
                <a:gd name="T0" fmla="*/ 0 w 154"/>
                <a:gd name="T1" fmla="*/ 462 h 462"/>
                <a:gd name="T2" fmla="*/ 77 w 154"/>
                <a:gd name="T3" fmla="*/ 0 h 462"/>
                <a:gd name="T4" fmla="*/ 154 w 154"/>
                <a:gd name="T5" fmla="*/ 462 h 462"/>
                <a:gd name="T6" fmla="*/ 0 w 154"/>
                <a:gd name="T7" fmla="*/ 462 h 462"/>
              </a:gdLst>
              <a:ahLst/>
              <a:cxnLst>
                <a:cxn ang="0">
                  <a:pos x="T0" y="T1"/>
                </a:cxn>
                <a:cxn ang="0">
                  <a:pos x="T2" y="T3"/>
                </a:cxn>
                <a:cxn ang="0">
                  <a:pos x="T4" y="T5"/>
                </a:cxn>
                <a:cxn ang="0">
                  <a:pos x="T6" y="T7"/>
                </a:cxn>
              </a:cxnLst>
              <a:rect l="0" t="0" r="r" b="b"/>
              <a:pathLst>
                <a:path w="154" h="462">
                  <a:moveTo>
                    <a:pt x="0" y="462"/>
                  </a:moveTo>
                  <a:lnTo>
                    <a:pt x="77" y="0"/>
                  </a:lnTo>
                  <a:lnTo>
                    <a:pt x="154" y="462"/>
                  </a:lnTo>
                  <a:lnTo>
                    <a:pt x="0"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48" name="Line 176"/>
            <p:cNvSpPr>
              <a:spLocks noChangeShapeType="1"/>
            </p:cNvSpPr>
            <p:nvPr/>
          </p:nvSpPr>
          <p:spPr bwMode="auto">
            <a:xfrm>
              <a:off x="2982" y="2463"/>
              <a:ext cx="1" cy="1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49" name="Freeform 177"/>
            <p:cNvSpPr>
              <a:spLocks/>
            </p:cNvSpPr>
            <p:nvPr/>
          </p:nvSpPr>
          <p:spPr bwMode="auto">
            <a:xfrm>
              <a:off x="2961" y="2623"/>
              <a:ext cx="38" cy="58"/>
            </a:xfrm>
            <a:custGeom>
              <a:avLst/>
              <a:gdLst>
                <a:gd name="T0" fmla="*/ 0 w 307"/>
                <a:gd name="T1" fmla="*/ 462 h 462"/>
                <a:gd name="T2" fmla="*/ 0 w 307"/>
                <a:gd name="T3" fmla="*/ 308 h 462"/>
                <a:gd name="T4" fmla="*/ 153 w 307"/>
                <a:gd name="T5" fmla="*/ 0 h 462"/>
                <a:gd name="T6" fmla="*/ 307 w 307"/>
                <a:gd name="T7" fmla="*/ 308 h 462"/>
                <a:gd name="T8" fmla="*/ 307 w 307"/>
                <a:gd name="T9" fmla="*/ 462 h 462"/>
              </a:gdLst>
              <a:ahLst/>
              <a:cxnLst>
                <a:cxn ang="0">
                  <a:pos x="T0" y="T1"/>
                </a:cxn>
                <a:cxn ang="0">
                  <a:pos x="T2" y="T3"/>
                </a:cxn>
                <a:cxn ang="0">
                  <a:pos x="T4" y="T5"/>
                </a:cxn>
                <a:cxn ang="0">
                  <a:pos x="T6" y="T7"/>
                </a:cxn>
                <a:cxn ang="0">
                  <a:pos x="T8" y="T9"/>
                </a:cxn>
              </a:cxnLst>
              <a:rect l="0" t="0" r="r" b="b"/>
              <a:pathLst>
                <a:path w="307" h="462">
                  <a:moveTo>
                    <a:pt x="0" y="462"/>
                  </a:moveTo>
                  <a:lnTo>
                    <a:pt x="0" y="308"/>
                  </a:lnTo>
                  <a:lnTo>
                    <a:pt x="153" y="0"/>
                  </a:lnTo>
                  <a:lnTo>
                    <a:pt x="307" y="308"/>
                  </a:lnTo>
                  <a:lnTo>
                    <a:pt x="307" y="46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50" name="Line 178"/>
            <p:cNvSpPr>
              <a:spLocks noChangeShapeType="1"/>
            </p:cNvSpPr>
            <p:nvPr/>
          </p:nvSpPr>
          <p:spPr bwMode="auto">
            <a:xfrm>
              <a:off x="2961" y="2662"/>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51" name="Freeform 179"/>
            <p:cNvSpPr>
              <a:spLocks/>
            </p:cNvSpPr>
            <p:nvPr/>
          </p:nvSpPr>
          <p:spPr bwMode="auto">
            <a:xfrm>
              <a:off x="2619" y="2124"/>
              <a:ext cx="39" cy="58"/>
            </a:xfrm>
            <a:custGeom>
              <a:avLst/>
              <a:gdLst>
                <a:gd name="T0" fmla="*/ 0 w 308"/>
                <a:gd name="T1" fmla="*/ 0 h 461"/>
                <a:gd name="T2" fmla="*/ 0 w 308"/>
                <a:gd name="T3" fmla="*/ 461 h 461"/>
                <a:gd name="T4" fmla="*/ 308 w 308"/>
                <a:gd name="T5" fmla="*/ 461 h 461"/>
              </a:gdLst>
              <a:ahLst/>
              <a:cxnLst>
                <a:cxn ang="0">
                  <a:pos x="T0" y="T1"/>
                </a:cxn>
                <a:cxn ang="0">
                  <a:pos x="T2" y="T3"/>
                </a:cxn>
                <a:cxn ang="0">
                  <a:pos x="T4" y="T5"/>
                </a:cxn>
              </a:cxnLst>
              <a:rect l="0" t="0" r="r" b="b"/>
              <a:pathLst>
                <a:path w="308" h="461">
                  <a:moveTo>
                    <a:pt x="0" y="0"/>
                  </a:moveTo>
                  <a:lnTo>
                    <a:pt x="0" y="461"/>
                  </a:lnTo>
                  <a:lnTo>
                    <a:pt x="308" y="46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52" name="Line 180"/>
            <p:cNvSpPr>
              <a:spLocks noChangeShapeType="1"/>
            </p:cNvSpPr>
            <p:nvPr/>
          </p:nvSpPr>
          <p:spPr bwMode="auto">
            <a:xfrm>
              <a:off x="2677" y="2143"/>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53" name="Line 181"/>
            <p:cNvSpPr>
              <a:spLocks noChangeShapeType="1"/>
            </p:cNvSpPr>
            <p:nvPr/>
          </p:nvSpPr>
          <p:spPr bwMode="auto">
            <a:xfrm flipH="1">
              <a:off x="2677" y="2124"/>
              <a:ext cx="19" cy="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54" name="Line 182"/>
            <p:cNvSpPr>
              <a:spLocks noChangeShapeType="1"/>
            </p:cNvSpPr>
            <p:nvPr/>
          </p:nvSpPr>
          <p:spPr bwMode="auto">
            <a:xfrm>
              <a:off x="2687" y="2143"/>
              <a:ext cx="1" cy="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55" name="Line 183"/>
            <p:cNvSpPr>
              <a:spLocks noChangeShapeType="1"/>
            </p:cNvSpPr>
            <p:nvPr/>
          </p:nvSpPr>
          <p:spPr bwMode="auto">
            <a:xfrm>
              <a:off x="2677" y="2182"/>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56" name="Freeform 184"/>
            <p:cNvSpPr>
              <a:spLocks/>
            </p:cNvSpPr>
            <p:nvPr/>
          </p:nvSpPr>
          <p:spPr bwMode="auto">
            <a:xfrm>
              <a:off x="2715" y="2124"/>
              <a:ext cx="39" cy="58"/>
            </a:xfrm>
            <a:custGeom>
              <a:avLst/>
              <a:gdLst>
                <a:gd name="T0" fmla="*/ 0 w 307"/>
                <a:gd name="T1" fmla="*/ 461 h 461"/>
                <a:gd name="T2" fmla="*/ 0 w 307"/>
                <a:gd name="T3" fmla="*/ 0 h 461"/>
                <a:gd name="T4" fmla="*/ 307 w 307"/>
                <a:gd name="T5" fmla="*/ 461 h 461"/>
                <a:gd name="T6" fmla="*/ 307 w 307"/>
                <a:gd name="T7" fmla="*/ 0 h 461"/>
              </a:gdLst>
              <a:ahLst/>
              <a:cxnLst>
                <a:cxn ang="0">
                  <a:pos x="T0" y="T1"/>
                </a:cxn>
                <a:cxn ang="0">
                  <a:pos x="T2" y="T3"/>
                </a:cxn>
                <a:cxn ang="0">
                  <a:pos x="T4" y="T5"/>
                </a:cxn>
                <a:cxn ang="0">
                  <a:pos x="T6" y="T7"/>
                </a:cxn>
              </a:cxnLst>
              <a:rect l="0" t="0" r="r" b="b"/>
              <a:pathLst>
                <a:path w="307" h="461">
                  <a:moveTo>
                    <a:pt x="0" y="461"/>
                  </a:moveTo>
                  <a:lnTo>
                    <a:pt x="0" y="0"/>
                  </a:lnTo>
                  <a:lnTo>
                    <a:pt x="307" y="461"/>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57" name="Freeform 185"/>
            <p:cNvSpPr>
              <a:spLocks/>
            </p:cNvSpPr>
            <p:nvPr/>
          </p:nvSpPr>
          <p:spPr bwMode="auto">
            <a:xfrm>
              <a:off x="2773" y="2124"/>
              <a:ext cx="39" cy="58"/>
            </a:xfrm>
            <a:custGeom>
              <a:avLst/>
              <a:gdLst>
                <a:gd name="T0" fmla="*/ 0 w 308"/>
                <a:gd name="T1" fmla="*/ 461 h 461"/>
                <a:gd name="T2" fmla="*/ 0 w 308"/>
                <a:gd name="T3" fmla="*/ 0 h 461"/>
                <a:gd name="T4" fmla="*/ 308 w 308"/>
                <a:gd name="T5" fmla="*/ 0 h 461"/>
              </a:gdLst>
              <a:ahLst/>
              <a:cxnLst>
                <a:cxn ang="0">
                  <a:pos x="T0" y="T1"/>
                </a:cxn>
                <a:cxn ang="0">
                  <a:pos x="T2" y="T3"/>
                </a:cxn>
                <a:cxn ang="0">
                  <a:pos x="T4" y="T5"/>
                </a:cxn>
              </a:cxnLst>
              <a:rect l="0" t="0" r="r" b="b"/>
              <a:pathLst>
                <a:path w="308" h="461">
                  <a:moveTo>
                    <a:pt x="0" y="461"/>
                  </a:moveTo>
                  <a:lnTo>
                    <a:pt x="0" y="0"/>
                  </a:lnTo>
                  <a:lnTo>
                    <a:pt x="308"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58" name="Line 186"/>
            <p:cNvSpPr>
              <a:spLocks noChangeShapeType="1"/>
            </p:cNvSpPr>
            <p:nvPr/>
          </p:nvSpPr>
          <p:spPr bwMode="auto">
            <a:xfrm>
              <a:off x="2773" y="2153"/>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59" name="Line 187"/>
            <p:cNvSpPr>
              <a:spLocks noChangeShapeType="1"/>
            </p:cNvSpPr>
            <p:nvPr/>
          </p:nvSpPr>
          <p:spPr bwMode="auto">
            <a:xfrm>
              <a:off x="2773" y="2182"/>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60" name="Freeform 188"/>
            <p:cNvSpPr>
              <a:spLocks/>
            </p:cNvSpPr>
            <p:nvPr/>
          </p:nvSpPr>
          <p:spPr bwMode="auto">
            <a:xfrm>
              <a:off x="2831" y="2124"/>
              <a:ext cx="38" cy="58"/>
            </a:xfrm>
            <a:custGeom>
              <a:avLst/>
              <a:gdLst>
                <a:gd name="T0" fmla="*/ 0 w 308"/>
                <a:gd name="T1" fmla="*/ 461 h 461"/>
                <a:gd name="T2" fmla="*/ 0 w 308"/>
                <a:gd name="T3" fmla="*/ 308 h 461"/>
                <a:gd name="T4" fmla="*/ 154 w 308"/>
                <a:gd name="T5" fmla="*/ 0 h 461"/>
                <a:gd name="T6" fmla="*/ 308 w 308"/>
                <a:gd name="T7" fmla="*/ 308 h 461"/>
                <a:gd name="T8" fmla="*/ 308 w 308"/>
                <a:gd name="T9" fmla="*/ 461 h 461"/>
              </a:gdLst>
              <a:ahLst/>
              <a:cxnLst>
                <a:cxn ang="0">
                  <a:pos x="T0" y="T1"/>
                </a:cxn>
                <a:cxn ang="0">
                  <a:pos x="T2" y="T3"/>
                </a:cxn>
                <a:cxn ang="0">
                  <a:pos x="T4" y="T5"/>
                </a:cxn>
                <a:cxn ang="0">
                  <a:pos x="T6" y="T7"/>
                </a:cxn>
                <a:cxn ang="0">
                  <a:pos x="T8" y="T9"/>
                </a:cxn>
              </a:cxnLst>
              <a:rect l="0" t="0" r="r" b="b"/>
              <a:pathLst>
                <a:path w="308" h="461">
                  <a:moveTo>
                    <a:pt x="0" y="461"/>
                  </a:moveTo>
                  <a:lnTo>
                    <a:pt x="0" y="308"/>
                  </a:lnTo>
                  <a:lnTo>
                    <a:pt x="154" y="0"/>
                  </a:lnTo>
                  <a:lnTo>
                    <a:pt x="308" y="308"/>
                  </a:lnTo>
                  <a:lnTo>
                    <a:pt x="308" y="46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61" name="Line 189"/>
            <p:cNvSpPr>
              <a:spLocks noChangeShapeType="1"/>
            </p:cNvSpPr>
            <p:nvPr/>
          </p:nvSpPr>
          <p:spPr bwMode="auto">
            <a:xfrm>
              <a:off x="2831" y="2163"/>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62" name="Freeform 190"/>
            <p:cNvSpPr>
              <a:spLocks/>
            </p:cNvSpPr>
            <p:nvPr/>
          </p:nvSpPr>
          <p:spPr bwMode="auto">
            <a:xfrm>
              <a:off x="2946" y="2124"/>
              <a:ext cx="39" cy="58"/>
            </a:xfrm>
            <a:custGeom>
              <a:avLst/>
              <a:gdLst>
                <a:gd name="T0" fmla="*/ 0 w 307"/>
                <a:gd name="T1" fmla="*/ 461 h 461"/>
                <a:gd name="T2" fmla="*/ 230 w 307"/>
                <a:gd name="T3" fmla="*/ 461 h 461"/>
                <a:gd name="T4" fmla="*/ 307 w 307"/>
                <a:gd name="T5" fmla="*/ 385 h 461"/>
                <a:gd name="T6" fmla="*/ 307 w 307"/>
                <a:gd name="T7" fmla="*/ 76 h 461"/>
                <a:gd name="T8" fmla="*/ 230 w 307"/>
                <a:gd name="T9" fmla="*/ 0 h 461"/>
                <a:gd name="T10" fmla="*/ 0 w 307"/>
                <a:gd name="T11" fmla="*/ 0 h 461"/>
              </a:gdLst>
              <a:ahLst/>
              <a:cxnLst>
                <a:cxn ang="0">
                  <a:pos x="T0" y="T1"/>
                </a:cxn>
                <a:cxn ang="0">
                  <a:pos x="T2" y="T3"/>
                </a:cxn>
                <a:cxn ang="0">
                  <a:pos x="T4" y="T5"/>
                </a:cxn>
                <a:cxn ang="0">
                  <a:pos x="T6" y="T7"/>
                </a:cxn>
                <a:cxn ang="0">
                  <a:pos x="T8" y="T9"/>
                </a:cxn>
                <a:cxn ang="0">
                  <a:pos x="T10" y="T11"/>
                </a:cxn>
              </a:cxnLst>
              <a:rect l="0" t="0" r="r" b="b"/>
              <a:pathLst>
                <a:path w="307" h="461">
                  <a:moveTo>
                    <a:pt x="0" y="461"/>
                  </a:moveTo>
                  <a:lnTo>
                    <a:pt x="230" y="461"/>
                  </a:lnTo>
                  <a:lnTo>
                    <a:pt x="307" y="385"/>
                  </a:lnTo>
                  <a:lnTo>
                    <a:pt x="307" y="76"/>
                  </a:lnTo>
                  <a:lnTo>
                    <a:pt x="230"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63" name="Line 191"/>
            <p:cNvSpPr>
              <a:spLocks noChangeShapeType="1"/>
            </p:cNvSpPr>
            <p:nvPr/>
          </p:nvSpPr>
          <p:spPr bwMode="auto">
            <a:xfrm>
              <a:off x="2956" y="2124"/>
              <a:ext cx="1"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64" name="Freeform 192"/>
            <p:cNvSpPr>
              <a:spLocks/>
            </p:cNvSpPr>
            <p:nvPr/>
          </p:nvSpPr>
          <p:spPr bwMode="auto">
            <a:xfrm>
              <a:off x="3004" y="2124"/>
              <a:ext cx="38" cy="58"/>
            </a:xfrm>
            <a:custGeom>
              <a:avLst/>
              <a:gdLst>
                <a:gd name="T0" fmla="*/ 0 w 307"/>
                <a:gd name="T1" fmla="*/ 461 h 461"/>
                <a:gd name="T2" fmla="*/ 0 w 307"/>
                <a:gd name="T3" fmla="*/ 0 h 461"/>
                <a:gd name="T4" fmla="*/ 307 w 307"/>
                <a:gd name="T5" fmla="*/ 0 h 461"/>
              </a:gdLst>
              <a:ahLst/>
              <a:cxnLst>
                <a:cxn ang="0">
                  <a:pos x="T0" y="T1"/>
                </a:cxn>
                <a:cxn ang="0">
                  <a:pos x="T2" y="T3"/>
                </a:cxn>
                <a:cxn ang="0">
                  <a:pos x="T4" y="T5"/>
                </a:cxn>
              </a:cxnLst>
              <a:rect l="0" t="0" r="r" b="b"/>
              <a:pathLst>
                <a:path w="307" h="461">
                  <a:moveTo>
                    <a:pt x="0" y="461"/>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65" name="Line 193"/>
            <p:cNvSpPr>
              <a:spLocks noChangeShapeType="1"/>
            </p:cNvSpPr>
            <p:nvPr/>
          </p:nvSpPr>
          <p:spPr bwMode="auto">
            <a:xfrm>
              <a:off x="3004" y="2153"/>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66" name="Line 194"/>
            <p:cNvSpPr>
              <a:spLocks noChangeShapeType="1"/>
            </p:cNvSpPr>
            <p:nvPr/>
          </p:nvSpPr>
          <p:spPr bwMode="auto">
            <a:xfrm>
              <a:off x="3004" y="2182"/>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67" name="Freeform 195"/>
            <p:cNvSpPr>
              <a:spLocks/>
            </p:cNvSpPr>
            <p:nvPr/>
          </p:nvSpPr>
          <p:spPr bwMode="auto">
            <a:xfrm>
              <a:off x="3119" y="2124"/>
              <a:ext cx="38" cy="58"/>
            </a:xfrm>
            <a:custGeom>
              <a:avLst/>
              <a:gdLst>
                <a:gd name="T0" fmla="*/ 0 w 307"/>
                <a:gd name="T1" fmla="*/ 461 h 461"/>
                <a:gd name="T2" fmla="*/ 0 w 307"/>
                <a:gd name="T3" fmla="*/ 0 h 461"/>
                <a:gd name="T4" fmla="*/ 230 w 307"/>
                <a:gd name="T5" fmla="*/ 0 h 461"/>
                <a:gd name="T6" fmla="*/ 307 w 307"/>
                <a:gd name="T7" fmla="*/ 76 h 461"/>
                <a:gd name="T8" fmla="*/ 307 w 307"/>
                <a:gd name="T9" fmla="*/ 154 h 461"/>
                <a:gd name="T10" fmla="*/ 230 w 307"/>
                <a:gd name="T11" fmla="*/ 231 h 461"/>
                <a:gd name="T12" fmla="*/ 0 w 307"/>
                <a:gd name="T13" fmla="*/ 231 h 461"/>
              </a:gdLst>
              <a:ahLst/>
              <a:cxnLst>
                <a:cxn ang="0">
                  <a:pos x="T0" y="T1"/>
                </a:cxn>
                <a:cxn ang="0">
                  <a:pos x="T2" y="T3"/>
                </a:cxn>
                <a:cxn ang="0">
                  <a:pos x="T4" y="T5"/>
                </a:cxn>
                <a:cxn ang="0">
                  <a:pos x="T6" y="T7"/>
                </a:cxn>
                <a:cxn ang="0">
                  <a:pos x="T8" y="T9"/>
                </a:cxn>
                <a:cxn ang="0">
                  <a:pos x="T10" y="T11"/>
                </a:cxn>
                <a:cxn ang="0">
                  <a:pos x="T12" y="T13"/>
                </a:cxn>
              </a:cxnLst>
              <a:rect l="0" t="0" r="r" b="b"/>
              <a:pathLst>
                <a:path w="307" h="461">
                  <a:moveTo>
                    <a:pt x="0" y="461"/>
                  </a:moveTo>
                  <a:lnTo>
                    <a:pt x="0" y="0"/>
                  </a:lnTo>
                  <a:lnTo>
                    <a:pt x="230" y="0"/>
                  </a:lnTo>
                  <a:lnTo>
                    <a:pt x="307" y="76"/>
                  </a:lnTo>
                  <a:lnTo>
                    <a:pt x="307" y="154"/>
                  </a:lnTo>
                  <a:lnTo>
                    <a:pt x="230" y="231"/>
                  </a:lnTo>
                  <a:lnTo>
                    <a:pt x="0" y="23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68" name="Freeform 196"/>
            <p:cNvSpPr>
              <a:spLocks/>
            </p:cNvSpPr>
            <p:nvPr/>
          </p:nvSpPr>
          <p:spPr bwMode="auto">
            <a:xfrm>
              <a:off x="3177" y="2124"/>
              <a:ext cx="38" cy="58"/>
            </a:xfrm>
            <a:custGeom>
              <a:avLst/>
              <a:gdLst>
                <a:gd name="T0" fmla="*/ 0 w 308"/>
                <a:gd name="T1" fmla="*/ 0 h 461"/>
                <a:gd name="T2" fmla="*/ 0 w 308"/>
                <a:gd name="T3" fmla="*/ 461 h 461"/>
                <a:gd name="T4" fmla="*/ 308 w 308"/>
                <a:gd name="T5" fmla="*/ 461 h 461"/>
              </a:gdLst>
              <a:ahLst/>
              <a:cxnLst>
                <a:cxn ang="0">
                  <a:pos x="T0" y="T1"/>
                </a:cxn>
                <a:cxn ang="0">
                  <a:pos x="T2" y="T3"/>
                </a:cxn>
                <a:cxn ang="0">
                  <a:pos x="T4" y="T5"/>
                </a:cxn>
              </a:cxnLst>
              <a:rect l="0" t="0" r="r" b="b"/>
              <a:pathLst>
                <a:path w="308" h="461">
                  <a:moveTo>
                    <a:pt x="0" y="0"/>
                  </a:moveTo>
                  <a:lnTo>
                    <a:pt x="0" y="461"/>
                  </a:lnTo>
                  <a:lnTo>
                    <a:pt x="308" y="46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69" name="Freeform 197"/>
            <p:cNvSpPr>
              <a:spLocks/>
            </p:cNvSpPr>
            <p:nvPr/>
          </p:nvSpPr>
          <p:spPr bwMode="auto">
            <a:xfrm>
              <a:off x="3234" y="2124"/>
              <a:ext cx="39" cy="58"/>
            </a:xfrm>
            <a:custGeom>
              <a:avLst/>
              <a:gdLst>
                <a:gd name="T0" fmla="*/ 0 w 308"/>
                <a:gd name="T1" fmla="*/ 461 h 461"/>
                <a:gd name="T2" fmla="*/ 0 w 308"/>
                <a:gd name="T3" fmla="*/ 308 h 461"/>
                <a:gd name="T4" fmla="*/ 155 w 308"/>
                <a:gd name="T5" fmla="*/ 0 h 461"/>
                <a:gd name="T6" fmla="*/ 308 w 308"/>
                <a:gd name="T7" fmla="*/ 308 h 461"/>
                <a:gd name="T8" fmla="*/ 308 w 308"/>
                <a:gd name="T9" fmla="*/ 461 h 461"/>
              </a:gdLst>
              <a:ahLst/>
              <a:cxnLst>
                <a:cxn ang="0">
                  <a:pos x="T0" y="T1"/>
                </a:cxn>
                <a:cxn ang="0">
                  <a:pos x="T2" y="T3"/>
                </a:cxn>
                <a:cxn ang="0">
                  <a:pos x="T4" y="T5"/>
                </a:cxn>
                <a:cxn ang="0">
                  <a:pos x="T6" y="T7"/>
                </a:cxn>
                <a:cxn ang="0">
                  <a:pos x="T8" y="T9"/>
                </a:cxn>
              </a:cxnLst>
              <a:rect l="0" t="0" r="r" b="b"/>
              <a:pathLst>
                <a:path w="308" h="461">
                  <a:moveTo>
                    <a:pt x="0" y="461"/>
                  </a:moveTo>
                  <a:lnTo>
                    <a:pt x="0" y="308"/>
                  </a:lnTo>
                  <a:lnTo>
                    <a:pt x="155" y="0"/>
                  </a:lnTo>
                  <a:lnTo>
                    <a:pt x="308" y="308"/>
                  </a:lnTo>
                  <a:lnTo>
                    <a:pt x="308" y="46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70" name="Line 198"/>
            <p:cNvSpPr>
              <a:spLocks noChangeShapeType="1"/>
            </p:cNvSpPr>
            <p:nvPr/>
          </p:nvSpPr>
          <p:spPr bwMode="auto">
            <a:xfrm>
              <a:off x="3234" y="2163"/>
              <a:ext cx="3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1" name="Freeform 199"/>
            <p:cNvSpPr>
              <a:spLocks/>
            </p:cNvSpPr>
            <p:nvPr/>
          </p:nvSpPr>
          <p:spPr bwMode="auto">
            <a:xfrm>
              <a:off x="3292" y="2124"/>
              <a:ext cx="38" cy="58"/>
            </a:xfrm>
            <a:custGeom>
              <a:avLst/>
              <a:gdLst>
                <a:gd name="T0" fmla="*/ 0 w 307"/>
                <a:gd name="T1" fmla="*/ 461 h 461"/>
                <a:gd name="T2" fmla="*/ 0 w 307"/>
                <a:gd name="T3" fmla="*/ 0 h 461"/>
                <a:gd name="T4" fmla="*/ 307 w 307"/>
                <a:gd name="T5" fmla="*/ 461 h 461"/>
                <a:gd name="T6" fmla="*/ 307 w 307"/>
                <a:gd name="T7" fmla="*/ 0 h 461"/>
              </a:gdLst>
              <a:ahLst/>
              <a:cxnLst>
                <a:cxn ang="0">
                  <a:pos x="T0" y="T1"/>
                </a:cxn>
                <a:cxn ang="0">
                  <a:pos x="T2" y="T3"/>
                </a:cxn>
                <a:cxn ang="0">
                  <a:pos x="T4" y="T5"/>
                </a:cxn>
                <a:cxn ang="0">
                  <a:pos x="T6" y="T7"/>
                </a:cxn>
              </a:cxnLst>
              <a:rect l="0" t="0" r="r" b="b"/>
              <a:pathLst>
                <a:path w="307" h="461">
                  <a:moveTo>
                    <a:pt x="0" y="461"/>
                  </a:moveTo>
                  <a:lnTo>
                    <a:pt x="0" y="0"/>
                  </a:lnTo>
                  <a:lnTo>
                    <a:pt x="307" y="461"/>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72" name="Rectangle 200"/>
            <p:cNvSpPr>
              <a:spLocks noChangeArrowheads="1"/>
            </p:cNvSpPr>
            <p:nvPr/>
          </p:nvSpPr>
          <p:spPr bwMode="auto">
            <a:xfrm>
              <a:off x="3350" y="2124"/>
              <a:ext cx="38" cy="5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73" name="Freeform 201"/>
            <p:cNvSpPr>
              <a:spLocks/>
            </p:cNvSpPr>
            <p:nvPr/>
          </p:nvSpPr>
          <p:spPr bwMode="auto">
            <a:xfrm>
              <a:off x="3465" y="2124"/>
              <a:ext cx="38" cy="58"/>
            </a:xfrm>
            <a:custGeom>
              <a:avLst/>
              <a:gdLst>
                <a:gd name="T0" fmla="*/ 308 w 308"/>
                <a:gd name="T1" fmla="*/ 385 h 461"/>
                <a:gd name="T2" fmla="*/ 231 w 308"/>
                <a:gd name="T3" fmla="*/ 461 h 461"/>
                <a:gd name="T4" fmla="*/ 77 w 308"/>
                <a:gd name="T5" fmla="*/ 461 h 461"/>
                <a:gd name="T6" fmla="*/ 0 w 308"/>
                <a:gd name="T7" fmla="*/ 385 h 461"/>
                <a:gd name="T8" fmla="*/ 0 w 308"/>
                <a:gd name="T9" fmla="*/ 76 h 461"/>
                <a:gd name="T10" fmla="*/ 77 w 308"/>
                <a:gd name="T11" fmla="*/ 0 h 461"/>
                <a:gd name="T12" fmla="*/ 231 w 308"/>
                <a:gd name="T13" fmla="*/ 0 h 461"/>
                <a:gd name="T14" fmla="*/ 308 w 308"/>
                <a:gd name="T15" fmla="*/ 76 h 4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461">
                  <a:moveTo>
                    <a:pt x="308" y="385"/>
                  </a:moveTo>
                  <a:lnTo>
                    <a:pt x="231" y="461"/>
                  </a:lnTo>
                  <a:lnTo>
                    <a:pt x="77" y="461"/>
                  </a:lnTo>
                  <a:lnTo>
                    <a:pt x="0" y="385"/>
                  </a:lnTo>
                  <a:lnTo>
                    <a:pt x="0" y="76"/>
                  </a:lnTo>
                  <a:lnTo>
                    <a:pt x="77" y="0"/>
                  </a:lnTo>
                  <a:lnTo>
                    <a:pt x="231" y="0"/>
                  </a:lnTo>
                  <a:lnTo>
                    <a:pt x="308" y="7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74" name="Rectangle 202"/>
            <p:cNvSpPr>
              <a:spLocks noChangeArrowheads="1"/>
            </p:cNvSpPr>
            <p:nvPr/>
          </p:nvSpPr>
          <p:spPr bwMode="auto">
            <a:xfrm>
              <a:off x="3523" y="2124"/>
              <a:ext cx="38" cy="5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75" name="Freeform 203"/>
            <p:cNvSpPr>
              <a:spLocks/>
            </p:cNvSpPr>
            <p:nvPr/>
          </p:nvSpPr>
          <p:spPr bwMode="auto">
            <a:xfrm>
              <a:off x="3580" y="2124"/>
              <a:ext cx="39" cy="58"/>
            </a:xfrm>
            <a:custGeom>
              <a:avLst/>
              <a:gdLst>
                <a:gd name="T0" fmla="*/ 0 w 307"/>
                <a:gd name="T1" fmla="*/ 461 h 461"/>
                <a:gd name="T2" fmla="*/ 0 w 307"/>
                <a:gd name="T3" fmla="*/ 0 h 461"/>
                <a:gd name="T4" fmla="*/ 231 w 307"/>
                <a:gd name="T5" fmla="*/ 0 h 461"/>
                <a:gd name="T6" fmla="*/ 307 w 307"/>
                <a:gd name="T7" fmla="*/ 76 h 461"/>
                <a:gd name="T8" fmla="*/ 307 w 307"/>
                <a:gd name="T9" fmla="*/ 154 h 461"/>
                <a:gd name="T10" fmla="*/ 231 w 307"/>
                <a:gd name="T11" fmla="*/ 231 h 461"/>
                <a:gd name="T12" fmla="*/ 0 w 307"/>
                <a:gd name="T13" fmla="*/ 231 h 461"/>
              </a:gdLst>
              <a:ahLst/>
              <a:cxnLst>
                <a:cxn ang="0">
                  <a:pos x="T0" y="T1"/>
                </a:cxn>
                <a:cxn ang="0">
                  <a:pos x="T2" y="T3"/>
                </a:cxn>
                <a:cxn ang="0">
                  <a:pos x="T4" y="T5"/>
                </a:cxn>
                <a:cxn ang="0">
                  <a:pos x="T6" y="T7"/>
                </a:cxn>
                <a:cxn ang="0">
                  <a:pos x="T8" y="T9"/>
                </a:cxn>
                <a:cxn ang="0">
                  <a:pos x="T10" y="T11"/>
                </a:cxn>
                <a:cxn ang="0">
                  <a:pos x="T12" y="T13"/>
                </a:cxn>
              </a:cxnLst>
              <a:rect l="0" t="0" r="r" b="b"/>
              <a:pathLst>
                <a:path w="307" h="461">
                  <a:moveTo>
                    <a:pt x="0" y="461"/>
                  </a:moveTo>
                  <a:lnTo>
                    <a:pt x="0" y="0"/>
                  </a:lnTo>
                  <a:lnTo>
                    <a:pt x="231" y="0"/>
                  </a:lnTo>
                  <a:lnTo>
                    <a:pt x="307" y="76"/>
                  </a:lnTo>
                  <a:lnTo>
                    <a:pt x="307" y="154"/>
                  </a:lnTo>
                  <a:lnTo>
                    <a:pt x="231" y="231"/>
                  </a:lnTo>
                  <a:lnTo>
                    <a:pt x="0" y="23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76" name="Line 204"/>
            <p:cNvSpPr>
              <a:spLocks noChangeShapeType="1"/>
            </p:cNvSpPr>
            <p:nvPr/>
          </p:nvSpPr>
          <p:spPr bwMode="auto">
            <a:xfrm>
              <a:off x="3590" y="2153"/>
              <a:ext cx="29" cy="2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7" name="Line 205"/>
            <p:cNvSpPr>
              <a:spLocks noChangeShapeType="1"/>
            </p:cNvSpPr>
            <p:nvPr/>
          </p:nvSpPr>
          <p:spPr bwMode="auto">
            <a:xfrm>
              <a:off x="3638" y="2124"/>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8" name="Line 206"/>
            <p:cNvSpPr>
              <a:spLocks noChangeShapeType="1"/>
            </p:cNvSpPr>
            <p:nvPr/>
          </p:nvSpPr>
          <p:spPr bwMode="auto">
            <a:xfrm>
              <a:off x="3657" y="2124"/>
              <a:ext cx="1"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9" name="Freeform 207"/>
            <p:cNvSpPr>
              <a:spLocks/>
            </p:cNvSpPr>
            <p:nvPr/>
          </p:nvSpPr>
          <p:spPr bwMode="auto">
            <a:xfrm>
              <a:off x="3696" y="2124"/>
              <a:ext cx="38" cy="58"/>
            </a:xfrm>
            <a:custGeom>
              <a:avLst/>
              <a:gdLst>
                <a:gd name="T0" fmla="*/ 0 w 307"/>
                <a:gd name="T1" fmla="*/ 461 h 461"/>
                <a:gd name="T2" fmla="*/ 0 w 307"/>
                <a:gd name="T3" fmla="*/ 308 h 461"/>
                <a:gd name="T4" fmla="*/ 153 w 307"/>
                <a:gd name="T5" fmla="*/ 0 h 461"/>
                <a:gd name="T6" fmla="*/ 307 w 307"/>
                <a:gd name="T7" fmla="*/ 308 h 461"/>
                <a:gd name="T8" fmla="*/ 307 w 307"/>
                <a:gd name="T9" fmla="*/ 461 h 461"/>
              </a:gdLst>
              <a:ahLst/>
              <a:cxnLst>
                <a:cxn ang="0">
                  <a:pos x="T0" y="T1"/>
                </a:cxn>
                <a:cxn ang="0">
                  <a:pos x="T2" y="T3"/>
                </a:cxn>
                <a:cxn ang="0">
                  <a:pos x="T4" y="T5"/>
                </a:cxn>
                <a:cxn ang="0">
                  <a:pos x="T6" y="T7"/>
                </a:cxn>
                <a:cxn ang="0">
                  <a:pos x="T8" y="T9"/>
                </a:cxn>
              </a:cxnLst>
              <a:rect l="0" t="0" r="r" b="b"/>
              <a:pathLst>
                <a:path w="307" h="461">
                  <a:moveTo>
                    <a:pt x="0" y="461"/>
                  </a:moveTo>
                  <a:lnTo>
                    <a:pt x="0" y="308"/>
                  </a:lnTo>
                  <a:lnTo>
                    <a:pt x="153" y="0"/>
                  </a:lnTo>
                  <a:lnTo>
                    <a:pt x="307" y="308"/>
                  </a:lnTo>
                  <a:lnTo>
                    <a:pt x="307" y="46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80" name="Line 208"/>
            <p:cNvSpPr>
              <a:spLocks noChangeShapeType="1"/>
            </p:cNvSpPr>
            <p:nvPr/>
          </p:nvSpPr>
          <p:spPr bwMode="auto">
            <a:xfrm>
              <a:off x="3696" y="2163"/>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81" name="Freeform 209"/>
            <p:cNvSpPr>
              <a:spLocks/>
            </p:cNvSpPr>
            <p:nvPr/>
          </p:nvSpPr>
          <p:spPr bwMode="auto">
            <a:xfrm>
              <a:off x="3753" y="2124"/>
              <a:ext cx="39" cy="58"/>
            </a:xfrm>
            <a:custGeom>
              <a:avLst/>
              <a:gdLst>
                <a:gd name="T0" fmla="*/ 0 w 307"/>
                <a:gd name="T1" fmla="*/ 461 h 461"/>
                <a:gd name="T2" fmla="*/ 0 w 307"/>
                <a:gd name="T3" fmla="*/ 0 h 461"/>
                <a:gd name="T4" fmla="*/ 307 w 307"/>
                <a:gd name="T5" fmla="*/ 461 h 461"/>
                <a:gd name="T6" fmla="*/ 307 w 307"/>
                <a:gd name="T7" fmla="*/ 0 h 461"/>
              </a:gdLst>
              <a:ahLst/>
              <a:cxnLst>
                <a:cxn ang="0">
                  <a:pos x="T0" y="T1"/>
                </a:cxn>
                <a:cxn ang="0">
                  <a:pos x="T2" y="T3"/>
                </a:cxn>
                <a:cxn ang="0">
                  <a:pos x="T4" y="T5"/>
                </a:cxn>
                <a:cxn ang="0">
                  <a:pos x="T6" y="T7"/>
                </a:cxn>
              </a:cxnLst>
              <a:rect l="0" t="0" r="r" b="b"/>
              <a:pathLst>
                <a:path w="307" h="461">
                  <a:moveTo>
                    <a:pt x="0" y="461"/>
                  </a:moveTo>
                  <a:lnTo>
                    <a:pt x="0" y="0"/>
                  </a:lnTo>
                  <a:lnTo>
                    <a:pt x="307" y="461"/>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82" name="Line 210"/>
            <p:cNvSpPr>
              <a:spLocks noChangeShapeType="1"/>
            </p:cNvSpPr>
            <p:nvPr/>
          </p:nvSpPr>
          <p:spPr bwMode="auto">
            <a:xfrm>
              <a:off x="3811" y="2124"/>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83" name="Line 211"/>
            <p:cNvSpPr>
              <a:spLocks noChangeShapeType="1"/>
            </p:cNvSpPr>
            <p:nvPr/>
          </p:nvSpPr>
          <p:spPr bwMode="auto">
            <a:xfrm>
              <a:off x="3830" y="2124"/>
              <a:ext cx="1" cy="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84" name="Freeform 212"/>
            <p:cNvSpPr>
              <a:spLocks/>
            </p:cNvSpPr>
            <p:nvPr/>
          </p:nvSpPr>
          <p:spPr bwMode="auto">
            <a:xfrm>
              <a:off x="3869" y="2124"/>
              <a:ext cx="38" cy="58"/>
            </a:xfrm>
            <a:custGeom>
              <a:avLst/>
              <a:gdLst>
                <a:gd name="T0" fmla="*/ 0 w 307"/>
                <a:gd name="T1" fmla="*/ 461 h 461"/>
                <a:gd name="T2" fmla="*/ 0 w 307"/>
                <a:gd name="T3" fmla="*/ 0 h 461"/>
                <a:gd name="T4" fmla="*/ 307 w 307"/>
                <a:gd name="T5" fmla="*/ 0 h 461"/>
              </a:gdLst>
              <a:ahLst/>
              <a:cxnLst>
                <a:cxn ang="0">
                  <a:pos x="T0" y="T1"/>
                </a:cxn>
                <a:cxn ang="0">
                  <a:pos x="T2" y="T3"/>
                </a:cxn>
                <a:cxn ang="0">
                  <a:pos x="T4" y="T5"/>
                </a:cxn>
              </a:cxnLst>
              <a:rect l="0" t="0" r="r" b="b"/>
              <a:pathLst>
                <a:path w="307" h="461">
                  <a:moveTo>
                    <a:pt x="0" y="461"/>
                  </a:moveTo>
                  <a:lnTo>
                    <a:pt x="0" y="0"/>
                  </a:lnTo>
                  <a:lnTo>
                    <a:pt x="3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85" name="Line 213"/>
            <p:cNvSpPr>
              <a:spLocks noChangeShapeType="1"/>
            </p:cNvSpPr>
            <p:nvPr/>
          </p:nvSpPr>
          <p:spPr bwMode="auto">
            <a:xfrm>
              <a:off x="3869" y="2153"/>
              <a:ext cx="1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86" name="Line 214"/>
            <p:cNvSpPr>
              <a:spLocks noChangeShapeType="1"/>
            </p:cNvSpPr>
            <p:nvPr/>
          </p:nvSpPr>
          <p:spPr bwMode="auto">
            <a:xfrm>
              <a:off x="3869" y="2182"/>
              <a:ext cx="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nvGrpSpPr>
          <p:cNvPr id="3287" name="Group 215"/>
          <p:cNvGrpSpPr>
            <a:grpSpLocks/>
          </p:cNvGrpSpPr>
          <p:nvPr/>
        </p:nvGrpSpPr>
        <p:grpSpPr bwMode="auto">
          <a:xfrm>
            <a:off x="1774825" y="2997201"/>
            <a:ext cx="4065588" cy="3267075"/>
            <a:chOff x="1003" y="3366"/>
            <a:chExt cx="2561" cy="2058"/>
          </a:xfrm>
        </p:grpSpPr>
        <p:sp>
          <p:nvSpPr>
            <p:cNvPr id="3288" name="Line 216"/>
            <p:cNvSpPr>
              <a:spLocks noChangeShapeType="1"/>
            </p:cNvSpPr>
            <p:nvPr/>
          </p:nvSpPr>
          <p:spPr bwMode="auto">
            <a:xfrm flipV="1">
              <a:off x="1268" y="4335"/>
              <a:ext cx="1"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89" name="Line 217"/>
            <p:cNvSpPr>
              <a:spLocks noChangeShapeType="1"/>
            </p:cNvSpPr>
            <p:nvPr/>
          </p:nvSpPr>
          <p:spPr bwMode="auto">
            <a:xfrm flipV="1">
              <a:off x="1262" y="4335"/>
              <a:ext cx="1"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0" name="Freeform 218"/>
            <p:cNvSpPr>
              <a:spLocks/>
            </p:cNvSpPr>
            <p:nvPr/>
          </p:nvSpPr>
          <p:spPr bwMode="auto">
            <a:xfrm>
              <a:off x="1496" y="4251"/>
              <a:ext cx="102" cy="24"/>
            </a:xfrm>
            <a:custGeom>
              <a:avLst/>
              <a:gdLst>
                <a:gd name="T0" fmla="*/ 817 w 817"/>
                <a:gd name="T1" fmla="*/ 192 h 192"/>
                <a:gd name="T2" fmla="*/ 721 w 817"/>
                <a:gd name="T3" fmla="*/ 96 h 192"/>
                <a:gd name="T4" fmla="*/ 385 w 817"/>
                <a:gd name="T5" fmla="*/ 0 h 192"/>
                <a:gd name="T6" fmla="*/ 0 w 817"/>
                <a:gd name="T7" fmla="*/ 0 h 192"/>
              </a:gdLst>
              <a:ahLst/>
              <a:cxnLst>
                <a:cxn ang="0">
                  <a:pos x="T0" y="T1"/>
                </a:cxn>
                <a:cxn ang="0">
                  <a:pos x="T2" y="T3"/>
                </a:cxn>
                <a:cxn ang="0">
                  <a:pos x="T4" y="T5"/>
                </a:cxn>
                <a:cxn ang="0">
                  <a:pos x="T6" y="T7"/>
                </a:cxn>
              </a:cxnLst>
              <a:rect l="0" t="0" r="r" b="b"/>
              <a:pathLst>
                <a:path w="817" h="192">
                  <a:moveTo>
                    <a:pt x="817" y="192"/>
                  </a:moveTo>
                  <a:lnTo>
                    <a:pt x="721" y="96"/>
                  </a:lnTo>
                  <a:lnTo>
                    <a:pt x="385" y="0"/>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91" name="Freeform 219"/>
            <p:cNvSpPr>
              <a:spLocks/>
            </p:cNvSpPr>
            <p:nvPr/>
          </p:nvSpPr>
          <p:spPr bwMode="auto">
            <a:xfrm>
              <a:off x="2019" y="3950"/>
              <a:ext cx="96" cy="24"/>
            </a:xfrm>
            <a:custGeom>
              <a:avLst/>
              <a:gdLst>
                <a:gd name="T0" fmla="*/ 769 w 769"/>
                <a:gd name="T1" fmla="*/ 193 h 193"/>
                <a:gd name="T2" fmla="*/ 673 w 769"/>
                <a:gd name="T3" fmla="*/ 96 h 193"/>
                <a:gd name="T4" fmla="*/ 337 w 769"/>
                <a:gd name="T5" fmla="*/ 0 h 193"/>
                <a:gd name="T6" fmla="*/ 0 w 769"/>
                <a:gd name="T7" fmla="*/ 0 h 193"/>
              </a:gdLst>
              <a:ahLst/>
              <a:cxnLst>
                <a:cxn ang="0">
                  <a:pos x="T0" y="T1"/>
                </a:cxn>
                <a:cxn ang="0">
                  <a:pos x="T2" y="T3"/>
                </a:cxn>
                <a:cxn ang="0">
                  <a:pos x="T4" y="T5"/>
                </a:cxn>
                <a:cxn ang="0">
                  <a:pos x="T6" y="T7"/>
                </a:cxn>
              </a:cxnLst>
              <a:rect l="0" t="0" r="r" b="b"/>
              <a:pathLst>
                <a:path w="769" h="193">
                  <a:moveTo>
                    <a:pt x="769" y="193"/>
                  </a:moveTo>
                  <a:lnTo>
                    <a:pt x="673" y="96"/>
                  </a:lnTo>
                  <a:lnTo>
                    <a:pt x="337" y="0"/>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92" name="Freeform 220"/>
            <p:cNvSpPr>
              <a:spLocks/>
            </p:cNvSpPr>
            <p:nvPr/>
          </p:nvSpPr>
          <p:spPr bwMode="auto">
            <a:xfrm>
              <a:off x="1616" y="4094"/>
              <a:ext cx="90" cy="133"/>
            </a:xfrm>
            <a:custGeom>
              <a:avLst/>
              <a:gdLst>
                <a:gd name="T0" fmla="*/ 577 w 721"/>
                <a:gd name="T1" fmla="*/ 1058 h 1058"/>
                <a:gd name="T2" fmla="*/ 721 w 721"/>
                <a:gd name="T3" fmla="*/ 674 h 1058"/>
                <a:gd name="T4" fmla="*/ 481 w 721"/>
                <a:gd name="T5" fmla="*/ 289 h 1058"/>
                <a:gd name="T6" fmla="*/ 0 w 721"/>
                <a:gd name="T7" fmla="*/ 0 h 1058"/>
              </a:gdLst>
              <a:ahLst/>
              <a:cxnLst>
                <a:cxn ang="0">
                  <a:pos x="T0" y="T1"/>
                </a:cxn>
                <a:cxn ang="0">
                  <a:pos x="T2" y="T3"/>
                </a:cxn>
                <a:cxn ang="0">
                  <a:pos x="T4" y="T5"/>
                </a:cxn>
                <a:cxn ang="0">
                  <a:pos x="T6" y="T7"/>
                </a:cxn>
              </a:cxnLst>
              <a:rect l="0" t="0" r="r" b="b"/>
              <a:pathLst>
                <a:path w="721" h="1058">
                  <a:moveTo>
                    <a:pt x="577" y="1058"/>
                  </a:moveTo>
                  <a:lnTo>
                    <a:pt x="721" y="674"/>
                  </a:lnTo>
                  <a:lnTo>
                    <a:pt x="481" y="289"/>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293" name="Line 221"/>
            <p:cNvSpPr>
              <a:spLocks noChangeShapeType="1"/>
            </p:cNvSpPr>
            <p:nvPr/>
          </p:nvSpPr>
          <p:spPr bwMode="auto">
            <a:xfrm>
              <a:off x="1532" y="4197"/>
              <a:ext cx="84" cy="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4" name="Line 222"/>
            <p:cNvSpPr>
              <a:spLocks noChangeShapeType="1"/>
            </p:cNvSpPr>
            <p:nvPr/>
          </p:nvSpPr>
          <p:spPr bwMode="auto">
            <a:xfrm flipH="1" flipV="1">
              <a:off x="1532" y="4076"/>
              <a:ext cx="84" cy="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5" name="Line 223"/>
            <p:cNvSpPr>
              <a:spLocks noChangeShapeType="1"/>
            </p:cNvSpPr>
            <p:nvPr/>
          </p:nvSpPr>
          <p:spPr bwMode="auto">
            <a:xfrm flipH="1">
              <a:off x="1466" y="4287"/>
              <a:ext cx="90"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6" name="Line 224"/>
            <p:cNvSpPr>
              <a:spLocks noChangeShapeType="1"/>
            </p:cNvSpPr>
            <p:nvPr/>
          </p:nvSpPr>
          <p:spPr bwMode="auto">
            <a:xfrm flipH="1">
              <a:off x="1448" y="4076"/>
              <a:ext cx="84"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7" name="Line 225"/>
            <p:cNvSpPr>
              <a:spLocks noChangeShapeType="1"/>
            </p:cNvSpPr>
            <p:nvPr/>
          </p:nvSpPr>
          <p:spPr bwMode="auto">
            <a:xfrm flipV="1">
              <a:off x="1448" y="4197"/>
              <a:ext cx="84"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8" name="Line 226"/>
            <p:cNvSpPr>
              <a:spLocks noChangeShapeType="1"/>
            </p:cNvSpPr>
            <p:nvPr/>
          </p:nvSpPr>
          <p:spPr bwMode="auto">
            <a:xfrm flipH="1" flipV="1">
              <a:off x="1388" y="4257"/>
              <a:ext cx="78" cy="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99" name="Line 227"/>
            <p:cNvSpPr>
              <a:spLocks noChangeShapeType="1"/>
            </p:cNvSpPr>
            <p:nvPr/>
          </p:nvSpPr>
          <p:spPr bwMode="auto">
            <a:xfrm flipH="1">
              <a:off x="1376" y="4209"/>
              <a:ext cx="72" cy="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0" name="Line 228"/>
            <p:cNvSpPr>
              <a:spLocks noChangeShapeType="1"/>
            </p:cNvSpPr>
            <p:nvPr/>
          </p:nvSpPr>
          <p:spPr bwMode="auto">
            <a:xfrm flipH="1" flipV="1">
              <a:off x="1616" y="4215"/>
              <a:ext cx="48"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1" name="Freeform 229"/>
            <p:cNvSpPr>
              <a:spLocks/>
            </p:cNvSpPr>
            <p:nvPr/>
          </p:nvSpPr>
          <p:spPr bwMode="auto">
            <a:xfrm>
              <a:off x="1442" y="4251"/>
              <a:ext cx="54" cy="24"/>
            </a:xfrm>
            <a:custGeom>
              <a:avLst/>
              <a:gdLst>
                <a:gd name="T0" fmla="*/ 432 w 432"/>
                <a:gd name="T1" fmla="*/ 0 h 192"/>
                <a:gd name="T2" fmla="*/ 96 w 432"/>
                <a:gd name="T3" fmla="*/ 96 h 192"/>
                <a:gd name="T4" fmla="*/ 0 w 432"/>
                <a:gd name="T5" fmla="*/ 192 h 192"/>
              </a:gdLst>
              <a:ahLst/>
              <a:cxnLst>
                <a:cxn ang="0">
                  <a:pos x="T0" y="T1"/>
                </a:cxn>
                <a:cxn ang="0">
                  <a:pos x="T2" y="T3"/>
                </a:cxn>
                <a:cxn ang="0">
                  <a:pos x="T4" y="T5"/>
                </a:cxn>
              </a:cxnLst>
              <a:rect l="0" t="0" r="r" b="b"/>
              <a:pathLst>
                <a:path w="432" h="192">
                  <a:moveTo>
                    <a:pt x="432" y="0"/>
                  </a:moveTo>
                  <a:lnTo>
                    <a:pt x="96" y="96"/>
                  </a:lnTo>
                  <a:lnTo>
                    <a:pt x="0" y="192"/>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02" name="Freeform 230"/>
            <p:cNvSpPr>
              <a:spLocks/>
            </p:cNvSpPr>
            <p:nvPr/>
          </p:nvSpPr>
          <p:spPr bwMode="auto">
            <a:xfrm>
              <a:off x="2199" y="3830"/>
              <a:ext cx="24" cy="96"/>
            </a:xfrm>
            <a:custGeom>
              <a:avLst/>
              <a:gdLst>
                <a:gd name="T0" fmla="*/ 48 w 192"/>
                <a:gd name="T1" fmla="*/ 770 h 770"/>
                <a:gd name="T2" fmla="*/ 192 w 192"/>
                <a:gd name="T3" fmla="*/ 385 h 770"/>
                <a:gd name="T4" fmla="*/ 0 w 192"/>
                <a:gd name="T5" fmla="*/ 0 h 770"/>
              </a:gdLst>
              <a:ahLst/>
              <a:cxnLst>
                <a:cxn ang="0">
                  <a:pos x="T0" y="T1"/>
                </a:cxn>
                <a:cxn ang="0">
                  <a:pos x="T2" y="T3"/>
                </a:cxn>
                <a:cxn ang="0">
                  <a:pos x="T4" y="T5"/>
                </a:cxn>
              </a:cxnLst>
              <a:rect l="0" t="0" r="r" b="b"/>
              <a:pathLst>
                <a:path w="192" h="770">
                  <a:moveTo>
                    <a:pt x="48" y="770"/>
                  </a:moveTo>
                  <a:lnTo>
                    <a:pt x="192" y="385"/>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03" name="Line 231"/>
            <p:cNvSpPr>
              <a:spLocks noChangeShapeType="1"/>
            </p:cNvSpPr>
            <p:nvPr/>
          </p:nvSpPr>
          <p:spPr bwMode="auto">
            <a:xfrm flipH="1">
              <a:off x="2151" y="3926"/>
              <a:ext cx="54" cy="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4" name="Line 232"/>
            <p:cNvSpPr>
              <a:spLocks noChangeShapeType="1"/>
            </p:cNvSpPr>
            <p:nvPr/>
          </p:nvSpPr>
          <p:spPr bwMode="auto">
            <a:xfrm flipH="1" flipV="1">
              <a:off x="2133" y="3793"/>
              <a:ext cx="66" cy="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5" name="Line 233"/>
            <p:cNvSpPr>
              <a:spLocks noChangeShapeType="1"/>
            </p:cNvSpPr>
            <p:nvPr/>
          </p:nvSpPr>
          <p:spPr bwMode="auto">
            <a:xfrm>
              <a:off x="2049" y="3896"/>
              <a:ext cx="84" cy="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6" name="Line 234"/>
            <p:cNvSpPr>
              <a:spLocks noChangeShapeType="1"/>
            </p:cNvSpPr>
            <p:nvPr/>
          </p:nvSpPr>
          <p:spPr bwMode="auto">
            <a:xfrm flipH="1">
              <a:off x="1965" y="3775"/>
              <a:ext cx="84"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7" name="Freeform 235"/>
            <p:cNvSpPr>
              <a:spLocks/>
            </p:cNvSpPr>
            <p:nvPr/>
          </p:nvSpPr>
          <p:spPr bwMode="auto">
            <a:xfrm>
              <a:off x="1899" y="3896"/>
              <a:ext cx="150" cy="42"/>
            </a:xfrm>
            <a:custGeom>
              <a:avLst/>
              <a:gdLst>
                <a:gd name="T0" fmla="*/ 1202 w 1202"/>
                <a:gd name="T1" fmla="*/ 0 h 337"/>
                <a:gd name="T2" fmla="*/ 529 w 1202"/>
                <a:gd name="T3" fmla="*/ 96 h 337"/>
                <a:gd name="T4" fmla="*/ 0 w 1202"/>
                <a:gd name="T5" fmla="*/ 337 h 337"/>
              </a:gdLst>
              <a:ahLst/>
              <a:cxnLst>
                <a:cxn ang="0">
                  <a:pos x="T0" y="T1"/>
                </a:cxn>
                <a:cxn ang="0">
                  <a:pos x="T2" y="T3"/>
                </a:cxn>
                <a:cxn ang="0">
                  <a:pos x="T4" y="T5"/>
                </a:cxn>
              </a:cxnLst>
              <a:rect l="0" t="0" r="r" b="b"/>
              <a:pathLst>
                <a:path w="1202" h="337">
                  <a:moveTo>
                    <a:pt x="1202" y="0"/>
                  </a:moveTo>
                  <a:lnTo>
                    <a:pt x="529" y="96"/>
                  </a:lnTo>
                  <a:lnTo>
                    <a:pt x="0" y="337"/>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08" name="Line 236"/>
            <p:cNvSpPr>
              <a:spLocks noChangeShapeType="1"/>
            </p:cNvSpPr>
            <p:nvPr/>
          </p:nvSpPr>
          <p:spPr bwMode="auto">
            <a:xfrm flipH="1">
              <a:off x="1899" y="3787"/>
              <a:ext cx="66" cy="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09" name="Line 237"/>
            <p:cNvSpPr>
              <a:spLocks noChangeShapeType="1"/>
            </p:cNvSpPr>
            <p:nvPr/>
          </p:nvSpPr>
          <p:spPr bwMode="auto">
            <a:xfrm flipH="1" flipV="1">
              <a:off x="2133" y="3914"/>
              <a:ext cx="54" cy="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0" name="Freeform 238"/>
            <p:cNvSpPr>
              <a:spLocks/>
            </p:cNvSpPr>
            <p:nvPr/>
          </p:nvSpPr>
          <p:spPr bwMode="auto">
            <a:xfrm>
              <a:off x="1965" y="3950"/>
              <a:ext cx="54" cy="24"/>
            </a:xfrm>
            <a:custGeom>
              <a:avLst/>
              <a:gdLst>
                <a:gd name="T0" fmla="*/ 432 w 432"/>
                <a:gd name="T1" fmla="*/ 0 h 193"/>
                <a:gd name="T2" fmla="*/ 96 w 432"/>
                <a:gd name="T3" fmla="*/ 96 h 193"/>
                <a:gd name="T4" fmla="*/ 0 w 432"/>
                <a:gd name="T5" fmla="*/ 193 h 193"/>
              </a:gdLst>
              <a:ahLst/>
              <a:cxnLst>
                <a:cxn ang="0">
                  <a:pos x="T0" y="T1"/>
                </a:cxn>
                <a:cxn ang="0">
                  <a:pos x="T2" y="T3"/>
                </a:cxn>
                <a:cxn ang="0">
                  <a:pos x="T4" y="T5"/>
                </a:cxn>
              </a:cxnLst>
              <a:rect l="0" t="0" r="r" b="b"/>
              <a:pathLst>
                <a:path w="432" h="193">
                  <a:moveTo>
                    <a:pt x="432" y="0"/>
                  </a:moveTo>
                  <a:lnTo>
                    <a:pt x="96" y="96"/>
                  </a:lnTo>
                  <a:lnTo>
                    <a:pt x="0" y="193"/>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11" name="Line 239"/>
            <p:cNvSpPr>
              <a:spLocks noChangeShapeType="1"/>
            </p:cNvSpPr>
            <p:nvPr/>
          </p:nvSpPr>
          <p:spPr bwMode="auto">
            <a:xfrm flipH="1">
              <a:off x="1003" y="3709"/>
              <a:ext cx="817" cy="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2" name="Line 240"/>
            <p:cNvSpPr>
              <a:spLocks noChangeShapeType="1"/>
            </p:cNvSpPr>
            <p:nvPr/>
          </p:nvSpPr>
          <p:spPr bwMode="auto">
            <a:xfrm flipH="1">
              <a:off x="1899" y="3583"/>
              <a:ext cx="138" cy="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3" name="Line 241"/>
            <p:cNvSpPr>
              <a:spLocks noChangeShapeType="1"/>
            </p:cNvSpPr>
            <p:nvPr/>
          </p:nvSpPr>
          <p:spPr bwMode="auto">
            <a:xfrm>
              <a:off x="1003" y="4185"/>
              <a:ext cx="1"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4" name="Line 242"/>
            <p:cNvSpPr>
              <a:spLocks noChangeShapeType="1"/>
            </p:cNvSpPr>
            <p:nvPr/>
          </p:nvSpPr>
          <p:spPr bwMode="auto">
            <a:xfrm flipH="1" flipV="1">
              <a:off x="1003" y="4185"/>
              <a:ext cx="517"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5" name="Line 243"/>
            <p:cNvSpPr>
              <a:spLocks noChangeShapeType="1"/>
            </p:cNvSpPr>
            <p:nvPr/>
          </p:nvSpPr>
          <p:spPr bwMode="auto">
            <a:xfrm flipV="1">
              <a:off x="1520" y="4485"/>
              <a:ext cx="1"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6" name="Line 244"/>
            <p:cNvSpPr>
              <a:spLocks noChangeShapeType="1"/>
            </p:cNvSpPr>
            <p:nvPr/>
          </p:nvSpPr>
          <p:spPr bwMode="auto">
            <a:xfrm>
              <a:off x="1003" y="4485"/>
              <a:ext cx="517"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7" name="Line 245"/>
            <p:cNvSpPr>
              <a:spLocks noChangeShapeType="1"/>
            </p:cNvSpPr>
            <p:nvPr/>
          </p:nvSpPr>
          <p:spPr bwMode="auto">
            <a:xfrm flipH="1">
              <a:off x="1520" y="3884"/>
              <a:ext cx="1039" cy="6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8" name="Line 246"/>
            <p:cNvSpPr>
              <a:spLocks noChangeShapeType="1"/>
            </p:cNvSpPr>
            <p:nvPr/>
          </p:nvSpPr>
          <p:spPr bwMode="auto">
            <a:xfrm flipV="1">
              <a:off x="2559" y="3884"/>
              <a:ext cx="1"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19" name="Line 247"/>
            <p:cNvSpPr>
              <a:spLocks noChangeShapeType="1"/>
            </p:cNvSpPr>
            <p:nvPr/>
          </p:nvSpPr>
          <p:spPr bwMode="auto">
            <a:xfrm flipV="1">
              <a:off x="1520" y="4185"/>
              <a:ext cx="1039" cy="6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20" name="Line 248"/>
            <p:cNvSpPr>
              <a:spLocks noChangeShapeType="1"/>
            </p:cNvSpPr>
            <p:nvPr/>
          </p:nvSpPr>
          <p:spPr bwMode="auto">
            <a:xfrm flipH="1" flipV="1">
              <a:off x="2037" y="3583"/>
              <a:ext cx="522"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21" name="Line 249"/>
            <p:cNvSpPr>
              <a:spLocks noChangeShapeType="1"/>
            </p:cNvSpPr>
            <p:nvPr/>
          </p:nvSpPr>
          <p:spPr bwMode="auto">
            <a:xfrm>
              <a:off x="2049" y="3775"/>
              <a:ext cx="84" cy="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22" name="Freeform 250"/>
            <p:cNvSpPr>
              <a:spLocks/>
            </p:cNvSpPr>
            <p:nvPr/>
          </p:nvSpPr>
          <p:spPr bwMode="auto">
            <a:xfrm>
              <a:off x="1983" y="3968"/>
              <a:ext cx="168" cy="18"/>
            </a:xfrm>
            <a:custGeom>
              <a:avLst/>
              <a:gdLst>
                <a:gd name="T0" fmla="*/ 0 w 1346"/>
                <a:gd name="T1" fmla="*/ 145 h 145"/>
                <a:gd name="T2" fmla="*/ 721 w 1346"/>
                <a:gd name="T3" fmla="*/ 145 h 145"/>
                <a:gd name="T4" fmla="*/ 1346 w 1346"/>
                <a:gd name="T5" fmla="*/ 0 h 145"/>
              </a:gdLst>
              <a:ahLst/>
              <a:cxnLst>
                <a:cxn ang="0">
                  <a:pos x="T0" y="T1"/>
                </a:cxn>
                <a:cxn ang="0">
                  <a:pos x="T2" y="T3"/>
                </a:cxn>
                <a:cxn ang="0">
                  <a:pos x="T4" y="T5"/>
                </a:cxn>
              </a:cxnLst>
              <a:rect l="0" t="0" r="r" b="b"/>
              <a:pathLst>
                <a:path w="1346" h="145">
                  <a:moveTo>
                    <a:pt x="0" y="145"/>
                  </a:moveTo>
                  <a:lnTo>
                    <a:pt x="721" y="145"/>
                  </a:lnTo>
                  <a:lnTo>
                    <a:pt x="1346"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23" name="Freeform 251"/>
            <p:cNvSpPr>
              <a:spLocks/>
            </p:cNvSpPr>
            <p:nvPr/>
          </p:nvSpPr>
          <p:spPr bwMode="auto">
            <a:xfrm>
              <a:off x="1899" y="3944"/>
              <a:ext cx="84" cy="42"/>
            </a:xfrm>
            <a:custGeom>
              <a:avLst/>
              <a:gdLst>
                <a:gd name="T0" fmla="*/ 673 w 673"/>
                <a:gd name="T1" fmla="*/ 337 h 337"/>
                <a:gd name="T2" fmla="*/ 96 w 673"/>
                <a:gd name="T3" fmla="*/ 96 h 337"/>
                <a:gd name="T4" fmla="*/ 0 w 673"/>
                <a:gd name="T5" fmla="*/ 0 h 337"/>
              </a:gdLst>
              <a:ahLst/>
              <a:cxnLst>
                <a:cxn ang="0">
                  <a:pos x="T0" y="T1"/>
                </a:cxn>
                <a:cxn ang="0">
                  <a:pos x="T2" y="T3"/>
                </a:cxn>
                <a:cxn ang="0">
                  <a:pos x="T4" y="T5"/>
                </a:cxn>
              </a:cxnLst>
              <a:rect l="0" t="0" r="r" b="b"/>
              <a:pathLst>
                <a:path w="673" h="337">
                  <a:moveTo>
                    <a:pt x="673" y="337"/>
                  </a:moveTo>
                  <a:lnTo>
                    <a:pt x="96" y="96"/>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24" name="Freeform 252"/>
            <p:cNvSpPr>
              <a:spLocks/>
            </p:cNvSpPr>
            <p:nvPr/>
          </p:nvSpPr>
          <p:spPr bwMode="auto">
            <a:xfrm>
              <a:off x="1556" y="4227"/>
              <a:ext cx="132" cy="60"/>
            </a:xfrm>
            <a:custGeom>
              <a:avLst/>
              <a:gdLst>
                <a:gd name="T0" fmla="*/ 0 w 1057"/>
                <a:gd name="T1" fmla="*/ 482 h 482"/>
                <a:gd name="T2" fmla="*/ 625 w 1057"/>
                <a:gd name="T3" fmla="*/ 337 h 482"/>
                <a:gd name="T4" fmla="*/ 1057 w 1057"/>
                <a:gd name="T5" fmla="*/ 0 h 482"/>
              </a:gdLst>
              <a:ahLst/>
              <a:cxnLst>
                <a:cxn ang="0">
                  <a:pos x="T0" y="T1"/>
                </a:cxn>
                <a:cxn ang="0">
                  <a:pos x="T2" y="T3"/>
                </a:cxn>
                <a:cxn ang="0">
                  <a:pos x="T4" y="T5"/>
                </a:cxn>
              </a:cxnLst>
              <a:rect l="0" t="0" r="r" b="b"/>
              <a:pathLst>
                <a:path w="1057" h="482">
                  <a:moveTo>
                    <a:pt x="0" y="482"/>
                  </a:moveTo>
                  <a:lnTo>
                    <a:pt x="625" y="337"/>
                  </a:lnTo>
                  <a:lnTo>
                    <a:pt x="1057"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25" name="Freeform 253"/>
            <p:cNvSpPr>
              <a:spLocks/>
            </p:cNvSpPr>
            <p:nvPr/>
          </p:nvSpPr>
          <p:spPr bwMode="auto">
            <a:xfrm>
              <a:off x="1340" y="4088"/>
              <a:ext cx="108" cy="169"/>
            </a:xfrm>
            <a:custGeom>
              <a:avLst/>
              <a:gdLst>
                <a:gd name="T0" fmla="*/ 865 w 865"/>
                <a:gd name="T1" fmla="*/ 0 h 1347"/>
                <a:gd name="T2" fmla="*/ 288 w 865"/>
                <a:gd name="T3" fmla="*/ 240 h 1347"/>
                <a:gd name="T4" fmla="*/ 0 w 865"/>
                <a:gd name="T5" fmla="*/ 577 h 1347"/>
                <a:gd name="T6" fmla="*/ 48 w 865"/>
                <a:gd name="T7" fmla="*/ 1010 h 1347"/>
                <a:gd name="T8" fmla="*/ 384 w 865"/>
                <a:gd name="T9" fmla="*/ 1347 h 1347"/>
              </a:gdLst>
              <a:ahLst/>
              <a:cxnLst>
                <a:cxn ang="0">
                  <a:pos x="T0" y="T1"/>
                </a:cxn>
                <a:cxn ang="0">
                  <a:pos x="T2" y="T3"/>
                </a:cxn>
                <a:cxn ang="0">
                  <a:pos x="T4" y="T5"/>
                </a:cxn>
                <a:cxn ang="0">
                  <a:pos x="T6" y="T7"/>
                </a:cxn>
                <a:cxn ang="0">
                  <a:pos x="T8" y="T9"/>
                </a:cxn>
              </a:cxnLst>
              <a:rect l="0" t="0" r="r" b="b"/>
              <a:pathLst>
                <a:path w="865" h="1347">
                  <a:moveTo>
                    <a:pt x="865" y="0"/>
                  </a:moveTo>
                  <a:lnTo>
                    <a:pt x="288" y="240"/>
                  </a:lnTo>
                  <a:lnTo>
                    <a:pt x="0" y="577"/>
                  </a:lnTo>
                  <a:lnTo>
                    <a:pt x="48" y="1010"/>
                  </a:lnTo>
                  <a:lnTo>
                    <a:pt x="384" y="1347"/>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26" name="Line 254"/>
            <p:cNvSpPr>
              <a:spLocks noChangeShapeType="1"/>
            </p:cNvSpPr>
            <p:nvPr/>
          </p:nvSpPr>
          <p:spPr bwMode="auto">
            <a:xfrm flipH="1" flipV="1">
              <a:off x="2848" y="4991"/>
              <a:ext cx="66"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27" name="Line 255"/>
            <p:cNvSpPr>
              <a:spLocks noChangeShapeType="1"/>
            </p:cNvSpPr>
            <p:nvPr/>
          </p:nvSpPr>
          <p:spPr bwMode="auto">
            <a:xfrm flipV="1">
              <a:off x="2848" y="5015"/>
              <a:ext cx="66"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28" name="Freeform 256"/>
            <p:cNvSpPr>
              <a:spLocks/>
            </p:cNvSpPr>
            <p:nvPr/>
          </p:nvSpPr>
          <p:spPr bwMode="auto">
            <a:xfrm>
              <a:off x="2686" y="4985"/>
              <a:ext cx="162" cy="18"/>
            </a:xfrm>
            <a:custGeom>
              <a:avLst/>
              <a:gdLst>
                <a:gd name="T0" fmla="*/ 1298 w 1298"/>
                <a:gd name="T1" fmla="*/ 48 h 144"/>
                <a:gd name="T2" fmla="*/ 625 w 1298"/>
                <a:gd name="T3" fmla="*/ 0 h 144"/>
                <a:gd name="T4" fmla="*/ 0 w 1298"/>
                <a:gd name="T5" fmla="*/ 144 h 144"/>
              </a:gdLst>
              <a:ahLst/>
              <a:cxnLst>
                <a:cxn ang="0">
                  <a:pos x="T0" y="T1"/>
                </a:cxn>
                <a:cxn ang="0">
                  <a:pos x="T2" y="T3"/>
                </a:cxn>
                <a:cxn ang="0">
                  <a:pos x="T4" y="T5"/>
                </a:cxn>
              </a:cxnLst>
              <a:rect l="0" t="0" r="r" b="b"/>
              <a:pathLst>
                <a:path w="1298" h="144">
                  <a:moveTo>
                    <a:pt x="1298" y="48"/>
                  </a:moveTo>
                  <a:lnTo>
                    <a:pt x="625" y="0"/>
                  </a:lnTo>
                  <a:lnTo>
                    <a:pt x="0" y="144"/>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29" name="Line 257"/>
            <p:cNvSpPr>
              <a:spLocks noChangeShapeType="1"/>
            </p:cNvSpPr>
            <p:nvPr/>
          </p:nvSpPr>
          <p:spPr bwMode="auto">
            <a:xfrm flipH="1" flipV="1">
              <a:off x="2698" y="5105"/>
              <a:ext cx="24"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30" name="Line 258"/>
            <p:cNvSpPr>
              <a:spLocks noChangeShapeType="1"/>
            </p:cNvSpPr>
            <p:nvPr/>
          </p:nvSpPr>
          <p:spPr bwMode="auto">
            <a:xfrm flipH="1">
              <a:off x="2638" y="5003"/>
              <a:ext cx="48"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31" name="Freeform 259"/>
            <p:cNvSpPr>
              <a:spLocks/>
            </p:cNvSpPr>
            <p:nvPr/>
          </p:nvSpPr>
          <p:spPr bwMode="auto">
            <a:xfrm>
              <a:off x="2698" y="5051"/>
              <a:ext cx="24" cy="54"/>
            </a:xfrm>
            <a:custGeom>
              <a:avLst/>
              <a:gdLst>
                <a:gd name="T0" fmla="*/ 0 w 192"/>
                <a:gd name="T1" fmla="*/ 433 h 433"/>
                <a:gd name="T2" fmla="*/ 0 w 192"/>
                <a:gd name="T3" fmla="*/ 193 h 433"/>
                <a:gd name="T4" fmla="*/ 192 w 192"/>
                <a:gd name="T5" fmla="*/ 0 h 433"/>
              </a:gdLst>
              <a:ahLst/>
              <a:cxnLst>
                <a:cxn ang="0">
                  <a:pos x="T0" y="T1"/>
                </a:cxn>
                <a:cxn ang="0">
                  <a:pos x="T2" y="T3"/>
                </a:cxn>
                <a:cxn ang="0">
                  <a:pos x="T4" y="T5"/>
                </a:cxn>
              </a:cxnLst>
              <a:rect l="0" t="0" r="r" b="b"/>
              <a:pathLst>
                <a:path w="192" h="433">
                  <a:moveTo>
                    <a:pt x="0" y="433"/>
                  </a:moveTo>
                  <a:lnTo>
                    <a:pt x="0" y="193"/>
                  </a:lnTo>
                  <a:lnTo>
                    <a:pt x="192"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32" name="Line 260"/>
            <p:cNvSpPr>
              <a:spLocks noChangeShapeType="1"/>
            </p:cNvSpPr>
            <p:nvPr/>
          </p:nvSpPr>
          <p:spPr bwMode="auto">
            <a:xfrm flipH="1" flipV="1">
              <a:off x="2848" y="4870"/>
              <a:ext cx="66"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33" name="Line 261"/>
            <p:cNvSpPr>
              <a:spLocks noChangeShapeType="1"/>
            </p:cNvSpPr>
            <p:nvPr/>
          </p:nvSpPr>
          <p:spPr bwMode="auto">
            <a:xfrm flipV="1">
              <a:off x="2914" y="4894"/>
              <a:ext cx="1"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34" name="Freeform 262"/>
            <p:cNvSpPr>
              <a:spLocks/>
            </p:cNvSpPr>
            <p:nvPr/>
          </p:nvSpPr>
          <p:spPr bwMode="auto">
            <a:xfrm>
              <a:off x="2686" y="4864"/>
              <a:ext cx="162" cy="18"/>
            </a:xfrm>
            <a:custGeom>
              <a:avLst/>
              <a:gdLst>
                <a:gd name="T0" fmla="*/ 1298 w 1298"/>
                <a:gd name="T1" fmla="*/ 48 h 144"/>
                <a:gd name="T2" fmla="*/ 625 w 1298"/>
                <a:gd name="T3" fmla="*/ 0 h 144"/>
                <a:gd name="T4" fmla="*/ 0 w 1298"/>
                <a:gd name="T5" fmla="*/ 144 h 144"/>
              </a:gdLst>
              <a:ahLst/>
              <a:cxnLst>
                <a:cxn ang="0">
                  <a:pos x="T0" y="T1"/>
                </a:cxn>
                <a:cxn ang="0">
                  <a:pos x="T2" y="T3"/>
                </a:cxn>
                <a:cxn ang="0">
                  <a:pos x="T4" y="T5"/>
                </a:cxn>
              </a:cxnLst>
              <a:rect l="0" t="0" r="r" b="b"/>
              <a:pathLst>
                <a:path w="1298" h="144">
                  <a:moveTo>
                    <a:pt x="1298" y="48"/>
                  </a:moveTo>
                  <a:lnTo>
                    <a:pt x="625" y="0"/>
                  </a:lnTo>
                  <a:lnTo>
                    <a:pt x="0" y="144"/>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35" name="Line 263"/>
            <p:cNvSpPr>
              <a:spLocks noChangeShapeType="1"/>
            </p:cNvSpPr>
            <p:nvPr/>
          </p:nvSpPr>
          <p:spPr bwMode="auto">
            <a:xfrm flipH="1" flipV="1">
              <a:off x="3365" y="4569"/>
              <a:ext cx="72" cy="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36" name="Line 264"/>
            <p:cNvSpPr>
              <a:spLocks noChangeShapeType="1"/>
            </p:cNvSpPr>
            <p:nvPr/>
          </p:nvSpPr>
          <p:spPr bwMode="auto">
            <a:xfrm flipV="1">
              <a:off x="3437" y="4594"/>
              <a:ext cx="1"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37" name="Freeform 265"/>
            <p:cNvSpPr>
              <a:spLocks/>
            </p:cNvSpPr>
            <p:nvPr/>
          </p:nvSpPr>
          <p:spPr bwMode="auto">
            <a:xfrm>
              <a:off x="3208" y="4563"/>
              <a:ext cx="157" cy="18"/>
            </a:xfrm>
            <a:custGeom>
              <a:avLst/>
              <a:gdLst>
                <a:gd name="T0" fmla="*/ 1250 w 1250"/>
                <a:gd name="T1" fmla="*/ 48 h 144"/>
                <a:gd name="T2" fmla="*/ 625 w 1250"/>
                <a:gd name="T3" fmla="*/ 0 h 144"/>
                <a:gd name="T4" fmla="*/ 0 w 1250"/>
                <a:gd name="T5" fmla="*/ 144 h 144"/>
              </a:gdLst>
              <a:ahLst/>
              <a:cxnLst>
                <a:cxn ang="0">
                  <a:pos x="T0" y="T1"/>
                </a:cxn>
                <a:cxn ang="0">
                  <a:pos x="T2" y="T3"/>
                </a:cxn>
                <a:cxn ang="0">
                  <a:pos x="T4" y="T5"/>
                </a:cxn>
              </a:cxnLst>
              <a:rect l="0" t="0" r="r" b="b"/>
              <a:pathLst>
                <a:path w="1250" h="144">
                  <a:moveTo>
                    <a:pt x="1250" y="48"/>
                  </a:moveTo>
                  <a:lnTo>
                    <a:pt x="625" y="0"/>
                  </a:lnTo>
                  <a:lnTo>
                    <a:pt x="0" y="144"/>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38" name="Freeform 266"/>
            <p:cNvSpPr>
              <a:spLocks/>
            </p:cNvSpPr>
            <p:nvPr/>
          </p:nvSpPr>
          <p:spPr bwMode="auto">
            <a:xfrm>
              <a:off x="3160" y="4684"/>
              <a:ext cx="126" cy="48"/>
            </a:xfrm>
            <a:custGeom>
              <a:avLst/>
              <a:gdLst>
                <a:gd name="T0" fmla="*/ 1009 w 1009"/>
                <a:gd name="T1" fmla="*/ 0 h 385"/>
                <a:gd name="T2" fmla="*/ 384 w 1009"/>
                <a:gd name="T3" fmla="*/ 145 h 385"/>
                <a:gd name="T4" fmla="*/ 0 w 1009"/>
                <a:gd name="T5" fmla="*/ 385 h 385"/>
              </a:gdLst>
              <a:ahLst/>
              <a:cxnLst>
                <a:cxn ang="0">
                  <a:pos x="T0" y="T1"/>
                </a:cxn>
                <a:cxn ang="0">
                  <a:pos x="T2" y="T3"/>
                </a:cxn>
                <a:cxn ang="0">
                  <a:pos x="T4" y="T5"/>
                </a:cxn>
              </a:cxnLst>
              <a:rect l="0" t="0" r="r" b="b"/>
              <a:pathLst>
                <a:path w="1009" h="385">
                  <a:moveTo>
                    <a:pt x="1009" y="0"/>
                  </a:moveTo>
                  <a:lnTo>
                    <a:pt x="384" y="145"/>
                  </a:lnTo>
                  <a:lnTo>
                    <a:pt x="0" y="385"/>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39" name="Line 267"/>
            <p:cNvSpPr>
              <a:spLocks noChangeShapeType="1"/>
            </p:cNvSpPr>
            <p:nvPr/>
          </p:nvSpPr>
          <p:spPr bwMode="auto">
            <a:xfrm flipH="1">
              <a:off x="3148" y="4581"/>
              <a:ext cx="60" cy="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0" name="Line 268"/>
            <p:cNvSpPr>
              <a:spLocks noChangeShapeType="1"/>
            </p:cNvSpPr>
            <p:nvPr/>
          </p:nvSpPr>
          <p:spPr bwMode="auto">
            <a:xfrm flipH="1" flipV="1">
              <a:off x="3365" y="4690"/>
              <a:ext cx="72"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1" name="Line 269"/>
            <p:cNvSpPr>
              <a:spLocks noChangeShapeType="1"/>
            </p:cNvSpPr>
            <p:nvPr/>
          </p:nvSpPr>
          <p:spPr bwMode="auto">
            <a:xfrm flipV="1">
              <a:off x="3371" y="4714"/>
              <a:ext cx="66"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2" name="Line 270"/>
            <p:cNvSpPr>
              <a:spLocks noChangeShapeType="1"/>
            </p:cNvSpPr>
            <p:nvPr/>
          </p:nvSpPr>
          <p:spPr bwMode="auto">
            <a:xfrm flipH="1" flipV="1">
              <a:off x="3286" y="4684"/>
              <a:ext cx="79"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3" name="Line 271"/>
            <p:cNvSpPr>
              <a:spLocks noChangeShapeType="1"/>
            </p:cNvSpPr>
            <p:nvPr/>
          </p:nvSpPr>
          <p:spPr bwMode="auto">
            <a:xfrm flipH="1" flipV="1">
              <a:off x="3214" y="4804"/>
              <a:ext cx="24"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4" name="Line 272"/>
            <p:cNvSpPr>
              <a:spLocks noChangeShapeType="1"/>
            </p:cNvSpPr>
            <p:nvPr/>
          </p:nvSpPr>
          <p:spPr bwMode="auto">
            <a:xfrm flipV="1">
              <a:off x="3172" y="4828"/>
              <a:ext cx="66"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5" name="Freeform 273"/>
            <p:cNvSpPr>
              <a:spLocks/>
            </p:cNvSpPr>
            <p:nvPr/>
          </p:nvSpPr>
          <p:spPr bwMode="auto">
            <a:xfrm>
              <a:off x="3214" y="4750"/>
              <a:ext cx="24" cy="54"/>
            </a:xfrm>
            <a:custGeom>
              <a:avLst/>
              <a:gdLst>
                <a:gd name="T0" fmla="*/ 0 w 193"/>
                <a:gd name="T1" fmla="*/ 433 h 433"/>
                <a:gd name="T2" fmla="*/ 0 w 193"/>
                <a:gd name="T3" fmla="*/ 192 h 433"/>
                <a:gd name="T4" fmla="*/ 193 w 193"/>
                <a:gd name="T5" fmla="*/ 0 h 433"/>
              </a:gdLst>
              <a:ahLst/>
              <a:cxnLst>
                <a:cxn ang="0">
                  <a:pos x="T0" y="T1"/>
                </a:cxn>
                <a:cxn ang="0">
                  <a:pos x="T2" y="T3"/>
                </a:cxn>
                <a:cxn ang="0">
                  <a:pos x="T4" y="T5"/>
                </a:cxn>
              </a:cxnLst>
              <a:rect l="0" t="0" r="r" b="b"/>
              <a:pathLst>
                <a:path w="193" h="433">
                  <a:moveTo>
                    <a:pt x="0" y="433"/>
                  </a:moveTo>
                  <a:lnTo>
                    <a:pt x="0" y="192"/>
                  </a:lnTo>
                  <a:lnTo>
                    <a:pt x="193"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46" name="Line 274"/>
            <p:cNvSpPr>
              <a:spLocks noChangeShapeType="1"/>
            </p:cNvSpPr>
            <p:nvPr/>
          </p:nvSpPr>
          <p:spPr bwMode="auto">
            <a:xfrm flipH="1" flipV="1">
              <a:off x="2812" y="5039"/>
              <a:ext cx="36"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7" name="Line 275"/>
            <p:cNvSpPr>
              <a:spLocks noChangeShapeType="1"/>
            </p:cNvSpPr>
            <p:nvPr/>
          </p:nvSpPr>
          <p:spPr bwMode="auto">
            <a:xfrm flipV="1">
              <a:off x="2848" y="5051"/>
              <a:ext cx="1" cy="1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48" name="Freeform 276"/>
            <p:cNvSpPr>
              <a:spLocks/>
            </p:cNvSpPr>
            <p:nvPr/>
          </p:nvSpPr>
          <p:spPr bwMode="auto">
            <a:xfrm>
              <a:off x="2764" y="5219"/>
              <a:ext cx="84" cy="12"/>
            </a:xfrm>
            <a:custGeom>
              <a:avLst/>
              <a:gdLst>
                <a:gd name="T0" fmla="*/ 673 w 673"/>
                <a:gd name="T1" fmla="*/ 96 h 96"/>
                <a:gd name="T2" fmla="*/ 384 w 673"/>
                <a:gd name="T3" fmla="*/ 0 h 96"/>
                <a:gd name="T4" fmla="*/ 0 w 673"/>
                <a:gd name="T5" fmla="*/ 0 h 96"/>
              </a:gdLst>
              <a:ahLst/>
              <a:cxnLst>
                <a:cxn ang="0">
                  <a:pos x="T0" y="T1"/>
                </a:cxn>
                <a:cxn ang="0">
                  <a:pos x="T2" y="T3"/>
                </a:cxn>
                <a:cxn ang="0">
                  <a:pos x="T4" y="T5"/>
                </a:cxn>
              </a:cxnLst>
              <a:rect l="0" t="0" r="r" b="b"/>
              <a:pathLst>
                <a:path w="673" h="96">
                  <a:moveTo>
                    <a:pt x="673" y="96"/>
                  </a:moveTo>
                  <a:lnTo>
                    <a:pt x="384" y="0"/>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49" name="Freeform 277"/>
            <p:cNvSpPr>
              <a:spLocks/>
            </p:cNvSpPr>
            <p:nvPr/>
          </p:nvSpPr>
          <p:spPr bwMode="auto">
            <a:xfrm>
              <a:off x="2722" y="5039"/>
              <a:ext cx="90" cy="12"/>
            </a:xfrm>
            <a:custGeom>
              <a:avLst/>
              <a:gdLst>
                <a:gd name="T0" fmla="*/ 721 w 721"/>
                <a:gd name="T1" fmla="*/ 0 h 96"/>
                <a:gd name="T2" fmla="*/ 337 w 721"/>
                <a:gd name="T3" fmla="*/ 0 h 96"/>
                <a:gd name="T4" fmla="*/ 0 w 721"/>
                <a:gd name="T5" fmla="*/ 96 h 96"/>
              </a:gdLst>
              <a:ahLst/>
              <a:cxnLst>
                <a:cxn ang="0">
                  <a:pos x="T0" y="T1"/>
                </a:cxn>
                <a:cxn ang="0">
                  <a:pos x="T2" y="T3"/>
                </a:cxn>
                <a:cxn ang="0">
                  <a:pos x="T4" y="T5"/>
                </a:cxn>
              </a:cxnLst>
              <a:rect l="0" t="0" r="r" b="b"/>
              <a:pathLst>
                <a:path w="721" h="96">
                  <a:moveTo>
                    <a:pt x="721" y="0"/>
                  </a:moveTo>
                  <a:lnTo>
                    <a:pt x="337" y="0"/>
                  </a:lnTo>
                  <a:lnTo>
                    <a:pt x="0" y="96"/>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50" name="Line 278"/>
            <p:cNvSpPr>
              <a:spLocks noChangeShapeType="1"/>
            </p:cNvSpPr>
            <p:nvPr/>
          </p:nvSpPr>
          <p:spPr bwMode="auto">
            <a:xfrm flipV="1">
              <a:off x="2722" y="5219"/>
              <a:ext cx="42"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1" name="Line 279"/>
            <p:cNvSpPr>
              <a:spLocks noChangeShapeType="1"/>
            </p:cNvSpPr>
            <p:nvPr/>
          </p:nvSpPr>
          <p:spPr bwMode="auto">
            <a:xfrm flipV="1">
              <a:off x="3238" y="4828"/>
              <a:ext cx="1"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2" name="Line 280"/>
            <p:cNvSpPr>
              <a:spLocks noChangeShapeType="1"/>
            </p:cNvSpPr>
            <p:nvPr/>
          </p:nvSpPr>
          <p:spPr bwMode="auto">
            <a:xfrm flipV="1">
              <a:off x="3172" y="4744"/>
              <a:ext cx="1"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3" name="Line 281"/>
            <p:cNvSpPr>
              <a:spLocks noChangeShapeType="1"/>
            </p:cNvSpPr>
            <p:nvPr/>
          </p:nvSpPr>
          <p:spPr bwMode="auto">
            <a:xfrm flipH="1" flipV="1">
              <a:off x="3329" y="4738"/>
              <a:ext cx="42"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4" name="Line 282"/>
            <p:cNvSpPr>
              <a:spLocks noChangeShapeType="1"/>
            </p:cNvSpPr>
            <p:nvPr/>
          </p:nvSpPr>
          <p:spPr bwMode="auto">
            <a:xfrm flipV="1">
              <a:off x="3371" y="4750"/>
              <a:ext cx="1" cy="1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5" name="Freeform 283"/>
            <p:cNvSpPr>
              <a:spLocks/>
            </p:cNvSpPr>
            <p:nvPr/>
          </p:nvSpPr>
          <p:spPr bwMode="auto">
            <a:xfrm>
              <a:off x="3280" y="4918"/>
              <a:ext cx="91" cy="12"/>
            </a:xfrm>
            <a:custGeom>
              <a:avLst/>
              <a:gdLst>
                <a:gd name="T0" fmla="*/ 721 w 721"/>
                <a:gd name="T1" fmla="*/ 96 h 96"/>
                <a:gd name="T2" fmla="*/ 385 w 721"/>
                <a:gd name="T3" fmla="*/ 0 h 96"/>
                <a:gd name="T4" fmla="*/ 0 w 721"/>
                <a:gd name="T5" fmla="*/ 0 h 96"/>
              </a:gdLst>
              <a:ahLst/>
              <a:cxnLst>
                <a:cxn ang="0">
                  <a:pos x="T0" y="T1"/>
                </a:cxn>
                <a:cxn ang="0">
                  <a:pos x="T2" y="T3"/>
                </a:cxn>
                <a:cxn ang="0">
                  <a:pos x="T4" y="T5"/>
                </a:cxn>
              </a:cxnLst>
              <a:rect l="0" t="0" r="r" b="b"/>
              <a:pathLst>
                <a:path w="721" h="96">
                  <a:moveTo>
                    <a:pt x="721" y="96"/>
                  </a:moveTo>
                  <a:lnTo>
                    <a:pt x="385" y="0"/>
                  </a:lnTo>
                  <a:lnTo>
                    <a:pt x="0" y="0"/>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56" name="Freeform 284"/>
            <p:cNvSpPr>
              <a:spLocks/>
            </p:cNvSpPr>
            <p:nvPr/>
          </p:nvSpPr>
          <p:spPr bwMode="auto">
            <a:xfrm>
              <a:off x="3238" y="4738"/>
              <a:ext cx="91" cy="12"/>
            </a:xfrm>
            <a:custGeom>
              <a:avLst/>
              <a:gdLst>
                <a:gd name="T0" fmla="*/ 721 w 721"/>
                <a:gd name="T1" fmla="*/ 0 h 97"/>
                <a:gd name="T2" fmla="*/ 336 w 721"/>
                <a:gd name="T3" fmla="*/ 0 h 97"/>
                <a:gd name="T4" fmla="*/ 0 w 721"/>
                <a:gd name="T5" fmla="*/ 97 h 97"/>
              </a:gdLst>
              <a:ahLst/>
              <a:cxnLst>
                <a:cxn ang="0">
                  <a:pos x="T0" y="T1"/>
                </a:cxn>
                <a:cxn ang="0">
                  <a:pos x="T2" y="T3"/>
                </a:cxn>
                <a:cxn ang="0">
                  <a:pos x="T4" y="T5"/>
                </a:cxn>
              </a:cxnLst>
              <a:rect l="0" t="0" r="r" b="b"/>
              <a:pathLst>
                <a:path w="721" h="97">
                  <a:moveTo>
                    <a:pt x="721" y="0"/>
                  </a:moveTo>
                  <a:lnTo>
                    <a:pt x="336" y="0"/>
                  </a:lnTo>
                  <a:lnTo>
                    <a:pt x="0" y="97"/>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57" name="Line 285"/>
            <p:cNvSpPr>
              <a:spLocks noChangeShapeType="1"/>
            </p:cNvSpPr>
            <p:nvPr/>
          </p:nvSpPr>
          <p:spPr bwMode="auto">
            <a:xfrm flipV="1">
              <a:off x="3238" y="4918"/>
              <a:ext cx="42"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8" name="Line 286"/>
            <p:cNvSpPr>
              <a:spLocks noChangeShapeType="1"/>
            </p:cNvSpPr>
            <p:nvPr/>
          </p:nvSpPr>
          <p:spPr bwMode="auto">
            <a:xfrm flipV="1">
              <a:off x="3563" y="4521"/>
              <a:ext cx="1"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59" name="Line 287"/>
            <p:cNvSpPr>
              <a:spLocks noChangeShapeType="1"/>
            </p:cNvSpPr>
            <p:nvPr/>
          </p:nvSpPr>
          <p:spPr bwMode="auto">
            <a:xfrm flipH="1">
              <a:off x="2265" y="4371"/>
              <a:ext cx="1039" cy="6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0" name="Line 288"/>
            <p:cNvSpPr>
              <a:spLocks noChangeShapeType="1"/>
            </p:cNvSpPr>
            <p:nvPr/>
          </p:nvSpPr>
          <p:spPr bwMode="auto">
            <a:xfrm>
              <a:off x="2265" y="4973"/>
              <a:ext cx="1"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1" name="Line 289"/>
            <p:cNvSpPr>
              <a:spLocks noChangeShapeType="1"/>
            </p:cNvSpPr>
            <p:nvPr/>
          </p:nvSpPr>
          <p:spPr bwMode="auto">
            <a:xfrm flipH="1" flipV="1">
              <a:off x="2265" y="4973"/>
              <a:ext cx="258" cy="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2" name="Line 290"/>
            <p:cNvSpPr>
              <a:spLocks noChangeShapeType="1"/>
            </p:cNvSpPr>
            <p:nvPr/>
          </p:nvSpPr>
          <p:spPr bwMode="auto">
            <a:xfrm flipV="1">
              <a:off x="2523" y="5123"/>
              <a:ext cx="1" cy="3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3" name="Line 291"/>
            <p:cNvSpPr>
              <a:spLocks noChangeShapeType="1"/>
            </p:cNvSpPr>
            <p:nvPr/>
          </p:nvSpPr>
          <p:spPr bwMode="auto">
            <a:xfrm>
              <a:off x="2265" y="5273"/>
              <a:ext cx="258" cy="1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4" name="Line 292"/>
            <p:cNvSpPr>
              <a:spLocks noChangeShapeType="1"/>
            </p:cNvSpPr>
            <p:nvPr/>
          </p:nvSpPr>
          <p:spPr bwMode="auto">
            <a:xfrm flipH="1">
              <a:off x="2656" y="5129"/>
              <a:ext cx="66"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5" name="Line 293"/>
            <p:cNvSpPr>
              <a:spLocks noChangeShapeType="1"/>
            </p:cNvSpPr>
            <p:nvPr/>
          </p:nvSpPr>
          <p:spPr bwMode="auto">
            <a:xfrm flipV="1">
              <a:off x="2722" y="5129"/>
              <a:ext cx="1" cy="1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6" name="Line 294"/>
            <p:cNvSpPr>
              <a:spLocks noChangeShapeType="1"/>
            </p:cNvSpPr>
            <p:nvPr/>
          </p:nvSpPr>
          <p:spPr bwMode="auto">
            <a:xfrm flipH="1">
              <a:off x="2523" y="5045"/>
              <a:ext cx="133"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7" name="Line 295"/>
            <p:cNvSpPr>
              <a:spLocks noChangeShapeType="1"/>
            </p:cNvSpPr>
            <p:nvPr/>
          </p:nvSpPr>
          <p:spPr bwMode="auto">
            <a:xfrm flipV="1">
              <a:off x="2656" y="5045"/>
              <a:ext cx="1"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8" name="Line 296"/>
            <p:cNvSpPr>
              <a:spLocks noChangeShapeType="1"/>
            </p:cNvSpPr>
            <p:nvPr/>
          </p:nvSpPr>
          <p:spPr bwMode="auto">
            <a:xfrm flipV="1">
              <a:off x="2523" y="5309"/>
              <a:ext cx="199"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69" name="Line 297"/>
            <p:cNvSpPr>
              <a:spLocks noChangeShapeType="1"/>
            </p:cNvSpPr>
            <p:nvPr/>
          </p:nvSpPr>
          <p:spPr bwMode="auto">
            <a:xfrm flipV="1">
              <a:off x="3371" y="4822"/>
              <a:ext cx="192" cy="1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0" name="Line 298"/>
            <p:cNvSpPr>
              <a:spLocks noChangeShapeType="1"/>
            </p:cNvSpPr>
            <p:nvPr/>
          </p:nvSpPr>
          <p:spPr bwMode="auto">
            <a:xfrm flipV="1">
              <a:off x="2848" y="5009"/>
              <a:ext cx="39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1" name="Line 299"/>
            <p:cNvSpPr>
              <a:spLocks noChangeShapeType="1"/>
            </p:cNvSpPr>
            <p:nvPr/>
          </p:nvSpPr>
          <p:spPr bwMode="auto">
            <a:xfrm flipV="1">
              <a:off x="3437" y="4521"/>
              <a:ext cx="126" cy="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2" name="Line 300"/>
            <p:cNvSpPr>
              <a:spLocks noChangeShapeType="1"/>
            </p:cNvSpPr>
            <p:nvPr/>
          </p:nvSpPr>
          <p:spPr bwMode="auto">
            <a:xfrm flipH="1" flipV="1">
              <a:off x="3304" y="4371"/>
              <a:ext cx="259" cy="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3" name="Freeform 301"/>
            <p:cNvSpPr>
              <a:spLocks/>
            </p:cNvSpPr>
            <p:nvPr/>
          </p:nvSpPr>
          <p:spPr bwMode="auto">
            <a:xfrm>
              <a:off x="3124" y="4660"/>
              <a:ext cx="48" cy="84"/>
            </a:xfrm>
            <a:custGeom>
              <a:avLst/>
              <a:gdLst>
                <a:gd name="T0" fmla="*/ 0 w 384"/>
                <a:gd name="T1" fmla="*/ 0 h 673"/>
                <a:gd name="T2" fmla="*/ 48 w 384"/>
                <a:gd name="T3" fmla="*/ 385 h 673"/>
                <a:gd name="T4" fmla="*/ 384 w 384"/>
                <a:gd name="T5" fmla="*/ 673 h 673"/>
              </a:gdLst>
              <a:ahLst/>
              <a:cxnLst>
                <a:cxn ang="0">
                  <a:pos x="T0" y="T1"/>
                </a:cxn>
                <a:cxn ang="0">
                  <a:pos x="T2" y="T3"/>
                </a:cxn>
                <a:cxn ang="0">
                  <a:pos x="T4" y="T5"/>
                </a:cxn>
              </a:cxnLst>
              <a:rect l="0" t="0" r="r" b="b"/>
              <a:pathLst>
                <a:path w="384" h="673">
                  <a:moveTo>
                    <a:pt x="0" y="0"/>
                  </a:moveTo>
                  <a:lnTo>
                    <a:pt x="48" y="385"/>
                  </a:lnTo>
                  <a:lnTo>
                    <a:pt x="384" y="673"/>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74" name="Line 302"/>
            <p:cNvSpPr>
              <a:spLocks noChangeShapeType="1"/>
            </p:cNvSpPr>
            <p:nvPr/>
          </p:nvSpPr>
          <p:spPr bwMode="auto">
            <a:xfrm flipV="1">
              <a:off x="2914" y="4744"/>
              <a:ext cx="258" cy="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5" name="Line 303"/>
            <p:cNvSpPr>
              <a:spLocks noChangeShapeType="1"/>
            </p:cNvSpPr>
            <p:nvPr/>
          </p:nvSpPr>
          <p:spPr bwMode="auto">
            <a:xfrm flipV="1">
              <a:off x="3124" y="4612"/>
              <a:ext cx="24"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6" name="Freeform 304"/>
            <p:cNvSpPr>
              <a:spLocks/>
            </p:cNvSpPr>
            <p:nvPr/>
          </p:nvSpPr>
          <p:spPr bwMode="auto">
            <a:xfrm>
              <a:off x="2601" y="4961"/>
              <a:ext cx="55" cy="84"/>
            </a:xfrm>
            <a:custGeom>
              <a:avLst/>
              <a:gdLst>
                <a:gd name="T0" fmla="*/ 0 w 433"/>
                <a:gd name="T1" fmla="*/ 0 h 673"/>
                <a:gd name="T2" fmla="*/ 96 w 433"/>
                <a:gd name="T3" fmla="*/ 336 h 673"/>
                <a:gd name="T4" fmla="*/ 433 w 433"/>
                <a:gd name="T5" fmla="*/ 673 h 673"/>
              </a:gdLst>
              <a:ahLst/>
              <a:cxnLst>
                <a:cxn ang="0">
                  <a:pos x="T0" y="T1"/>
                </a:cxn>
                <a:cxn ang="0">
                  <a:pos x="T2" y="T3"/>
                </a:cxn>
                <a:cxn ang="0">
                  <a:pos x="T4" y="T5"/>
                </a:cxn>
              </a:cxnLst>
              <a:rect l="0" t="0" r="r" b="b"/>
              <a:pathLst>
                <a:path w="433" h="673">
                  <a:moveTo>
                    <a:pt x="0" y="0"/>
                  </a:moveTo>
                  <a:lnTo>
                    <a:pt x="96" y="336"/>
                  </a:lnTo>
                  <a:lnTo>
                    <a:pt x="433" y="673"/>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77" name="Freeform 305"/>
            <p:cNvSpPr>
              <a:spLocks/>
            </p:cNvSpPr>
            <p:nvPr/>
          </p:nvSpPr>
          <p:spPr bwMode="auto">
            <a:xfrm>
              <a:off x="2601" y="4882"/>
              <a:ext cx="85" cy="79"/>
            </a:xfrm>
            <a:custGeom>
              <a:avLst/>
              <a:gdLst>
                <a:gd name="T0" fmla="*/ 673 w 673"/>
                <a:gd name="T1" fmla="*/ 0 h 626"/>
                <a:gd name="T2" fmla="*/ 241 w 673"/>
                <a:gd name="T3" fmla="*/ 241 h 626"/>
                <a:gd name="T4" fmla="*/ 0 w 673"/>
                <a:gd name="T5" fmla="*/ 626 h 626"/>
              </a:gdLst>
              <a:ahLst/>
              <a:cxnLst>
                <a:cxn ang="0">
                  <a:pos x="T0" y="T1"/>
                </a:cxn>
                <a:cxn ang="0">
                  <a:pos x="T2" y="T3"/>
                </a:cxn>
                <a:cxn ang="0">
                  <a:pos x="T4" y="T5"/>
                </a:cxn>
              </a:cxnLst>
              <a:rect l="0" t="0" r="r" b="b"/>
              <a:pathLst>
                <a:path w="673" h="626">
                  <a:moveTo>
                    <a:pt x="673" y="0"/>
                  </a:moveTo>
                  <a:lnTo>
                    <a:pt x="241" y="241"/>
                  </a:lnTo>
                  <a:lnTo>
                    <a:pt x="0" y="626"/>
                  </a:lnTo>
                </a:path>
              </a:pathLst>
            </a:custGeom>
            <a:noFill/>
            <a:ln w="2540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3378" name="Line 306"/>
            <p:cNvSpPr>
              <a:spLocks noChangeShapeType="1"/>
            </p:cNvSpPr>
            <p:nvPr/>
          </p:nvSpPr>
          <p:spPr bwMode="auto">
            <a:xfrm>
              <a:off x="2914" y="4900"/>
              <a:ext cx="252" cy="1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79" name="Line 307"/>
            <p:cNvSpPr>
              <a:spLocks noChangeShapeType="1"/>
            </p:cNvSpPr>
            <p:nvPr/>
          </p:nvSpPr>
          <p:spPr bwMode="auto">
            <a:xfrm>
              <a:off x="2956" y="4870"/>
              <a:ext cx="258" cy="1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0" name="Line 308"/>
            <p:cNvSpPr>
              <a:spLocks noChangeShapeType="1"/>
            </p:cNvSpPr>
            <p:nvPr/>
          </p:nvSpPr>
          <p:spPr bwMode="auto">
            <a:xfrm>
              <a:off x="2998" y="4846"/>
              <a:ext cx="240" cy="13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1" name="Line 309"/>
            <p:cNvSpPr>
              <a:spLocks noChangeShapeType="1"/>
            </p:cNvSpPr>
            <p:nvPr/>
          </p:nvSpPr>
          <p:spPr bwMode="auto">
            <a:xfrm>
              <a:off x="3046" y="4822"/>
              <a:ext cx="192" cy="1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2" name="Line 310"/>
            <p:cNvSpPr>
              <a:spLocks noChangeShapeType="1"/>
            </p:cNvSpPr>
            <p:nvPr/>
          </p:nvSpPr>
          <p:spPr bwMode="auto">
            <a:xfrm>
              <a:off x="3196" y="4852"/>
              <a:ext cx="42"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3" name="Line 311"/>
            <p:cNvSpPr>
              <a:spLocks noChangeShapeType="1"/>
            </p:cNvSpPr>
            <p:nvPr/>
          </p:nvSpPr>
          <p:spPr bwMode="auto">
            <a:xfrm>
              <a:off x="3094" y="4792"/>
              <a:ext cx="7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4" name="Line 312"/>
            <p:cNvSpPr>
              <a:spLocks noChangeShapeType="1"/>
            </p:cNvSpPr>
            <p:nvPr/>
          </p:nvSpPr>
          <p:spPr bwMode="auto">
            <a:xfrm>
              <a:off x="3371" y="4900"/>
              <a:ext cx="30" cy="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5" name="Line 313"/>
            <p:cNvSpPr>
              <a:spLocks noChangeShapeType="1"/>
            </p:cNvSpPr>
            <p:nvPr/>
          </p:nvSpPr>
          <p:spPr bwMode="auto">
            <a:xfrm>
              <a:off x="3136" y="4768"/>
              <a:ext cx="36" cy="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6" name="Line 314"/>
            <p:cNvSpPr>
              <a:spLocks noChangeShapeType="1"/>
            </p:cNvSpPr>
            <p:nvPr/>
          </p:nvSpPr>
          <p:spPr bwMode="auto">
            <a:xfrm>
              <a:off x="3371" y="4846"/>
              <a:ext cx="72" cy="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7" name="Line 315"/>
            <p:cNvSpPr>
              <a:spLocks noChangeShapeType="1"/>
            </p:cNvSpPr>
            <p:nvPr/>
          </p:nvSpPr>
          <p:spPr bwMode="auto">
            <a:xfrm>
              <a:off x="3371" y="4792"/>
              <a:ext cx="120"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8" name="Line 316"/>
            <p:cNvSpPr>
              <a:spLocks noChangeShapeType="1"/>
            </p:cNvSpPr>
            <p:nvPr/>
          </p:nvSpPr>
          <p:spPr bwMode="auto">
            <a:xfrm>
              <a:off x="3383" y="4744"/>
              <a:ext cx="156" cy="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89" name="Line 317"/>
            <p:cNvSpPr>
              <a:spLocks noChangeShapeType="1"/>
            </p:cNvSpPr>
            <p:nvPr/>
          </p:nvSpPr>
          <p:spPr bwMode="auto">
            <a:xfrm>
              <a:off x="3425" y="4720"/>
              <a:ext cx="138"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0" name="Line 318"/>
            <p:cNvSpPr>
              <a:spLocks noChangeShapeType="1"/>
            </p:cNvSpPr>
            <p:nvPr/>
          </p:nvSpPr>
          <p:spPr bwMode="auto">
            <a:xfrm>
              <a:off x="3437" y="4672"/>
              <a:ext cx="126"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1" name="Line 319"/>
            <p:cNvSpPr>
              <a:spLocks noChangeShapeType="1"/>
            </p:cNvSpPr>
            <p:nvPr/>
          </p:nvSpPr>
          <p:spPr bwMode="auto">
            <a:xfrm>
              <a:off x="3437" y="4618"/>
              <a:ext cx="126"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2" name="Line 320"/>
            <p:cNvSpPr>
              <a:spLocks noChangeShapeType="1"/>
            </p:cNvSpPr>
            <p:nvPr/>
          </p:nvSpPr>
          <p:spPr bwMode="auto">
            <a:xfrm>
              <a:off x="3461" y="4581"/>
              <a:ext cx="102" cy="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3" name="Line 321"/>
            <p:cNvSpPr>
              <a:spLocks noChangeShapeType="1"/>
            </p:cNvSpPr>
            <p:nvPr/>
          </p:nvSpPr>
          <p:spPr bwMode="auto">
            <a:xfrm>
              <a:off x="3503" y="4551"/>
              <a:ext cx="60"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4" name="Line 322"/>
            <p:cNvSpPr>
              <a:spLocks noChangeShapeType="1"/>
            </p:cNvSpPr>
            <p:nvPr/>
          </p:nvSpPr>
          <p:spPr bwMode="auto">
            <a:xfrm>
              <a:off x="3551" y="4527"/>
              <a:ext cx="12"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5" name="Line 323"/>
            <p:cNvSpPr>
              <a:spLocks noChangeShapeType="1"/>
            </p:cNvSpPr>
            <p:nvPr/>
          </p:nvSpPr>
          <p:spPr bwMode="auto">
            <a:xfrm>
              <a:off x="2914" y="4954"/>
              <a:ext cx="21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6" name="Line 324"/>
            <p:cNvSpPr>
              <a:spLocks noChangeShapeType="1"/>
            </p:cNvSpPr>
            <p:nvPr/>
          </p:nvSpPr>
          <p:spPr bwMode="auto">
            <a:xfrm>
              <a:off x="2914" y="5009"/>
              <a:ext cx="162"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7" name="Line 325"/>
            <p:cNvSpPr>
              <a:spLocks noChangeShapeType="1"/>
            </p:cNvSpPr>
            <p:nvPr/>
          </p:nvSpPr>
          <p:spPr bwMode="auto">
            <a:xfrm>
              <a:off x="2878" y="5039"/>
              <a:ext cx="156" cy="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8" name="Line 326"/>
            <p:cNvSpPr>
              <a:spLocks noChangeShapeType="1"/>
            </p:cNvSpPr>
            <p:nvPr/>
          </p:nvSpPr>
          <p:spPr bwMode="auto">
            <a:xfrm>
              <a:off x="2848" y="5075"/>
              <a:ext cx="138"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399" name="Line 327"/>
            <p:cNvSpPr>
              <a:spLocks noChangeShapeType="1"/>
            </p:cNvSpPr>
            <p:nvPr/>
          </p:nvSpPr>
          <p:spPr bwMode="auto">
            <a:xfrm>
              <a:off x="2848" y="5129"/>
              <a:ext cx="90" cy="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0" name="Line 328"/>
            <p:cNvSpPr>
              <a:spLocks noChangeShapeType="1"/>
            </p:cNvSpPr>
            <p:nvPr/>
          </p:nvSpPr>
          <p:spPr bwMode="auto">
            <a:xfrm>
              <a:off x="2848" y="5183"/>
              <a:ext cx="48" cy="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1" name="Line 329"/>
            <p:cNvSpPr>
              <a:spLocks noChangeShapeType="1"/>
            </p:cNvSpPr>
            <p:nvPr/>
          </p:nvSpPr>
          <p:spPr bwMode="auto">
            <a:xfrm>
              <a:off x="2632" y="5057"/>
              <a:ext cx="24"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2" name="Line 330"/>
            <p:cNvSpPr>
              <a:spLocks noChangeShapeType="1"/>
            </p:cNvSpPr>
            <p:nvPr/>
          </p:nvSpPr>
          <p:spPr bwMode="auto">
            <a:xfrm>
              <a:off x="2692" y="5147"/>
              <a:ext cx="30"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3" name="Line 331"/>
            <p:cNvSpPr>
              <a:spLocks noChangeShapeType="1"/>
            </p:cNvSpPr>
            <p:nvPr/>
          </p:nvSpPr>
          <p:spPr bwMode="auto">
            <a:xfrm>
              <a:off x="2589" y="5087"/>
              <a:ext cx="67" cy="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4" name="Line 332"/>
            <p:cNvSpPr>
              <a:spLocks noChangeShapeType="1"/>
            </p:cNvSpPr>
            <p:nvPr/>
          </p:nvSpPr>
          <p:spPr bwMode="auto">
            <a:xfrm>
              <a:off x="2541" y="5111"/>
              <a:ext cx="181" cy="1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5" name="Line 333"/>
            <p:cNvSpPr>
              <a:spLocks noChangeShapeType="1"/>
            </p:cNvSpPr>
            <p:nvPr/>
          </p:nvSpPr>
          <p:spPr bwMode="auto">
            <a:xfrm>
              <a:off x="2523" y="5153"/>
              <a:ext cx="199" cy="1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6" name="Line 334"/>
            <p:cNvSpPr>
              <a:spLocks noChangeShapeType="1"/>
            </p:cNvSpPr>
            <p:nvPr/>
          </p:nvSpPr>
          <p:spPr bwMode="auto">
            <a:xfrm>
              <a:off x="2523" y="5207"/>
              <a:ext cx="187" cy="1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7" name="Line 335"/>
            <p:cNvSpPr>
              <a:spLocks noChangeShapeType="1"/>
            </p:cNvSpPr>
            <p:nvPr/>
          </p:nvSpPr>
          <p:spPr bwMode="auto">
            <a:xfrm>
              <a:off x="2523" y="5261"/>
              <a:ext cx="139"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8" name="Line 336"/>
            <p:cNvSpPr>
              <a:spLocks noChangeShapeType="1"/>
            </p:cNvSpPr>
            <p:nvPr/>
          </p:nvSpPr>
          <p:spPr bwMode="auto">
            <a:xfrm>
              <a:off x="2523" y="5315"/>
              <a:ext cx="96" cy="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09" name="Line 337"/>
            <p:cNvSpPr>
              <a:spLocks noChangeShapeType="1"/>
            </p:cNvSpPr>
            <p:nvPr/>
          </p:nvSpPr>
          <p:spPr bwMode="auto">
            <a:xfrm>
              <a:off x="2523" y="5369"/>
              <a:ext cx="48" cy="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0" name="Line 338"/>
            <p:cNvSpPr>
              <a:spLocks noChangeShapeType="1"/>
            </p:cNvSpPr>
            <p:nvPr/>
          </p:nvSpPr>
          <p:spPr bwMode="auto">
            <a:xfrm flipH="1">
              <a:off x="1820" y="3366"/>
              <a:ext cx="79" cy="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1" name="Line 339"/>
            <p:cNvSpPr>
              <a:spLocks noChangeShapeType="1"/>
            </p:cNvSpPr>
            <p:nvPr/>
          </p:nvSpPr>
          <p:spPr bwMode="auto">
            <a:xfrm flipV="1">
              <a:off x="1899" y="3366"/>
              <a:ext cx="1" cy="6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2" name="Line 340"/>
            <p:cNvSpPr>
              <a:spLocks noChangeShapeType="1"/>
            </p:cNvSpPr>
            <p:nvPr/>
          </p:nvSpPr>
          <p:spPr bwMode="auto">
            <a:xfrm>
              <a:off x="1820" y="3409"/>
              <a:ext cx="1" cy="6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3" name="Line 341"/>
            <p:cNvSpPr>
              <a:spLocks noChangeShapeType="1"/>
            </p:cNvSpPr>
            <p:nvPr/>
          </p:nvSpPr>
          <p:spPr bwMode="auto">
            <a:xfrm flipV="1">
              <a:off x="1820" y="3968"/>
              <a:ext cx="79" cy="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4" name="Line 342"/>
            <p:cNvSpPr>
              <a:spLocks noChangeShapeType="1"/>
            </p:cNvSpPr>
            <p:nvPr/>
          </p:nvSpPr>
          <p:spPr bwMode="auto">
            <a:xfrm flipH="1">
              <a:off x="1652" y="4010"/>
              <a:ext cx="168"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5" name="Line 343"/>
            <p:cNvSpPr>
              <a:spLocks noChangeShapeType="1"/>
            </p:cNvSpPr>
            <p:nvPr/>
          </p:nvSpPr>
          <p:spPr bwMode="auto">
            <a:xfrm flipH="1">
              <a:off x="1658" y="4016"/>
              <a:ext cx="162"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6" name="Line 344"/>
            <p:cNvSpPr>
              <a:spLocks noChangeShapeType="1"/>
            </p:cNvSpPr>
            <p:nvPr/>
          </p:nvSpPr>
          <p:spPr bwMode="auto">
            <a:xfrm flipH="1">
              <a:off x="1268" y="4263"/>
              <a:ext cx="126"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17" name="Line 345"/>
            <p:cNvSpPr>
              <a:spLocks noChangeShapeType="1"/>
            </p:cNvSpPr>
            <p:nvPr/>
          </p:nvSpPr>
          <p:spPr bwMode="auto">
            <a:xfrm flipH="1">
              <a:off x="1262" y="4257"/>
              <a:ext cx="126"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2" name="Título 1"/>
          <p:cNvSpPr>
            <a:spLocks noGrp="1"/>
          </p:cNvSpPr>
          <p:nvPr>
            <p:ph type="title"/>
          </p:nvPr>
        </p:nvSpPr>
        <p:spPr/>
        <p:txBody>
          <a:bodyPr/>
          <a:lstStyle/>
          <a:p>
            <a:r>
              <a:rPr lang="es-MX" dirty="0"/>
              <a:t>VISTA SECCIONAL TOTAL</a:t>
            </a:r>
            <a:br>
              <a:rPr lang="es-MX" dirty="0"/>
            </a:br>
            <a:endParaRPr lang="es-MX" dirty="0"/>
          </a:p>
        </p:txBody>
      </p:sp>
    </p:spTree>
    <p:extLst>
      <p:ext uri="{BB962C8B-B14F-4D97-AF65-F5344CB8AC3E}">
        <p14:creationId xmlns:p14="http://schemas.microsoft.com/office/powerpoint/2010/main" val="300052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37" name="Picture 1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351" y="2935288"/>
            <a:ext cx="5332413" cy="392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7412" name="Group 4"/>
          <p:cNvGrpSpPr>
            <a:grpSpLocks/>
          </p:cNvGrpSpPr>
          <p:nvPr/>
        </p:nvGrpSpPr>
        <p:grpSpPr bwMode="auto">
          <a:xfrm>
            <a:off x="5329238" y="981075"/>
            <a:ext cx="3503612" cy="2801938"/>
            <a:chOff x="771" y="1239"/>
            <a:chExt cx="2796" cy="2174"/>
          </a:xfrm>
        </p:grpSpPr>
        <p:sp>
          <p:nvSpPr>
            <p:cNvPr id="17413" name="Freeform 5"/>
            <p:cNvSpPr>
              <a:spLocks/>
            </p:cNvSpPr>
            <p:nvPr/>
          </p:nvSpPr>
          <p:spPr bwMode="auto">
            <a:xfrm>
              <a:off x="1580" y="2101"/>
              <a:ext cx="211" cy="764"/>
            </a:xfrm>
            <a:custGeom>
              <a:avLst/>
              <a:gdLst>
                <a:gd name="T0" fmla="*/ 1690 w 1690"/>
                <a:gd name="T1" fmla="*/ 5281 h 6106"/>
                <a:gd name="T2" fmla="*/ 1236 w 1690"/>
                <a:gd name="T3" fmla="*/ 5130 h 6106"/>
                <a:gd name="T4" fmla="*/ 714 w 1690"/>
                <a:gd name="T5" fmla="*/ 5130 h 6106"/>
                <a:gd name="T6" fmla="*/ 261 w 1690"/>
                <a:gd name="T7" fmla="*/ 5281 h 6106"/>
                <a:gd name="T8" fmla="*/ 0 w 1690"/>
                <a:gd name="T9" fmla="*/ 5543 h 6106"/>
                <a:gd name="T10" fmla="*/ 0 w 1690"/>
                <a:gd name="T11" fmla="*/ 5845 h 6106"/>
                <a:gd name="T12" fmla="*/ 261 w 1690"/>
                <a:gd name="T13" fmla="*/ 6106 h 6106"/>
                <a:gd name="T14" fmla="*/ 261 w 1690"/>
                <a:gd name="T15" fmla="*/ 0 h 6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0" h="6106">
                  <a:moveTo>
                    <a:pt x="1690" y="5281"/>
                  </a:moveTo>
                  <a:lnTo>
                    <a:pt x="1236" y="5130"/>
                  </a:lnTo>
                  <a:lnTo>
                    <a:pt x="714" y="5130"/>
                  </a:lnTo>
                  <a:lnTo>
                    <a:pt x="261" y="5281"/>
                  </a:lnTo>
                  <a:lnTo>
                    <a:pt x="0" y="5543"/>
                  </a:lnTo>
                  <a:lnTo>
                    <a:pt x="0" y="5845"/>
                  </a:lnTo>
                  <a:lnTo>
                    <a:pt x="261" y="6106"/>
                  </a:lnTo>
                  <a:lnTo>
                    <a:pt x="261"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14" name="Freeform 6"/>
            <p:cNvSpPr>
              <a:spLocks/>
            </p:cNvSpPr>
            <p:nvPr/>
          </p:nvSpPr>
          <p:spPr bwMode="auto">
            <a:xfrm>
              <a:off x="1345" y="2153"/>
              <a:ext cx="179" cy="640"/>
            </a:xfrm>
            <a:custGeom>
              <a:avLst/>
              <a:gdLst>
                <a:gd name="T0" fmla="*/ 1427 w 1427"/>
                <a:gd name="T1" fmla="*/ 0 h 5115"/>
                <a:gd name="T2" fmla="*/ 1427 w 1427"/>
                <a:gd name="T3" fmla="*/ 4291 h 5115"/>
                <a:gd name="T4" fmla="*/ 0 w 1427"/>
                <a:gd name="T5" fmla="*/ 5115 h 5115"/>
                <a:gd name="T6" fmla="*/ 0 w 1427"/>
                <a:gd name="T7" fmla="*/ 164 h 5115"/>
              </a:gdLst>
              <a:ahLst/>
              <a:cxnLst>
                <a:cxn ang="0">
                  <a:pos x="T0" y="T1"/>
                </a:cxn>
                <a:cxn ang="0">
                  <a:pos x="T2" y="T3"/>
                </a:cxn>
                <a:cxn ang="0">
                  <a:pos x="T4" y="T5"/>
                </a:cxn>
                <a:cxn ang="0">
                  <a:pos x="T6" y="T7"/>
                </a:cxn>
              </a:cxnLst>
              <a:rect l="0" t="0" r="r" b="b"/>
              <a:pathLst>
                <a:path w="1427" h="5115">
                  <a:moveTo>
                    <a:pt x="1427" y="0"/>
                  </a:moveTo>
                  <a:lnTo>
                    <a:pt x="1427" y="4291"/>
                  </a:lnTo>
                  <a:lnTo>
                    <a:pt x="0" y="5115"/>
                  </a:lnTo>
                  <a:lnTo>
                    <a:pt x="0" y="16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15" name="Freeform 7"/>
            <p:cNvSpPr>
              <a:spLocks/>
            </p:cNvSpPr>
            <p:nvPr/>
          </p:nvSpPr>
          <p:spPr bwMode="auto">
            <a:xfrm>
              <a:off x="1256" y="2225"/>
              <a:ext cx="357" cy="743"/>
            </a:xfrm>
            <a:custGeom>
              <a:avLst/>
              <a:gdLst>
                <a:gd name="T0" fmla="*/ 0 w 2855"/>
                <a:gd name="T1" fmla="*/ 0 h 5942"/>
                <a:gd name="T2" fmla="*/ 0 w 2855"/>
                <a:gd name="T3" fmla="*/ 5942 h 5942"/>
                <a:gd name="T4" fmla="*/ 2142 w 2855"/>
                <a:gd name="T5" fmla="*/ 4704 h 5942"/>
                <a:gd name="T6" fmla="*/ 2142 w 2855"/>
                <a:gd name="T7" fmla="*/ 5529 h 5942"/>
                <a:gd name="T8" fmla="*/ 2855 w 2855"/>
                <a:gd name="T9" fmla="*/ 5116 h 5942"/>
              </a:gdLst>
              <a:ahLst/>
              <a:cxnLst>
                <a:cxn ang="0">
                  <a:pos x="T0" y="T1"/>
                </a:cxn>
                <a:cxn ang="0">
                  <a:pos x="T2" y="T3"/>
                </a:cxn>
                <a:cxn ang="0">
                  <a:pos x="T4" y="T5"/>
                </a:cxn>
                <a:cxn ang="0">
                  <a:pos x="T6" y="T7"/>
                </a:cxn>
                <a:cxn ang="0">
                  <a:pos x="T8" y="T9"/>
                </a:cxn>
              </a:cxnLst>
              <a:rect l="0" t="0" r="r" b="b"/>
              <a:pathLst>
                <a:path w="2855" h="5942">
                  <a:moveTo>
                    <a:pt x="0" y="0"/>
                  </a:moveTo>
                  <a:lnTo>
                    <a:pt x="0" y="5942"/>
                  </a:lnTo>
                  <a:lnTo>
                    <a:pt x="2142" y="4704"/>
                  </a:lnTo>
                  <a:lnTo>
                    <a:pt x="2142" y="5529"/>
                  </a:lnTo>
                  <a:lnTo>
                    <a:pt x="2855" y="511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16" name="Freeform 8"/>
            <p:cNvSpPr>
              <a:spLocks/>
            </p:cNvSpPr>
            <p:nvPr/>
          </p:nvSpPr>
          <p:spPr bwMode="auto">
            <a:xfrm>
              <a:off x="1450" y="1904"/>
              <a:ext cx="431" cy="249"/>
            </a:xfrm>
            <a:custGeom>
              <a:avLst/>
              <a:gdLst>
                <a:gd name="T0" fmla="*/ 1304 w 3446"/>
                <a:gd name="T1" fmla="*/ 1580 h 1993"/>
                <a:gd name="T2" fmla="*/ 1043 w 3446"/>
                <a:gd name="T3" fmla="*/ 1318 h 1993"/>
                <a:gd name="T4" fmla="*/ 1043 w 3446"/>
                <a:gd name="T5" fmla="*/ 1015 h 1993"/>
                <a:gd name="T6" fmla="*/ 1304 w 3446"/>
                <a:gd name="T7" fmla="*/ 754 h 1993"/>
                <a:gd name="T8" fmla="*/ 1757 w 3446"/>
                <a:gd name="T9" fmla="*/ 604 h 1993"/>
                <a:gd name="T10" fmla="*/ 2279 w 3446"/>
                <a:gd name="T11" fmla="*/ 604 h 1993"/>
                <a:gd name="T12" fmla="*/ 2733 w 3446"/>
                <a:gd name="T13" fmla="*/ 754 h 1993"/>
                <a:gd name="T14" fmla="*/ 3446 w 3446"/>
                <a:gd name="T15" fmla="*/ 341 h 1993"/>
                <a:gd name="T16" fmla="*/ 2791 w 3446"/>
                <a:gd name="T17" fmla="*/ 89 h 1993"/>
                <a:gd name="T18" fmla="*/ 2018 w 3446"/>
                <a:gd name="T19" fmla="*/ 0 h 1993"/>
                <a:gd name="T20" fmla="*/ 1246 w 3446"/>
                <a:gd name="T21" fmla="*/ 89 h 1993"/>
                <a:gd name="T22" fmla="*/ 591 w 3446"/>
                <a:gd name="T23" fmla="*/ 341 h 1993"/>
                <a:gd name="T24" fmla="*/ 153 w 3446"/>
                <a:gd name="T25" fmla="*/ 720 h 1993"/>
                <a:gd name="T26" fmla="*/ 0 w 3446"/>
                <a:gd name="T27" fmla="*/ 1167 h 1993"/>
                <a:gd name="T28" fmla="*/ 153 w 3446"/>
                <a:gd name="T29" fmla="*/ 1614 h 1993"/>
                <a:gd name="T30" fmla="*/ 591 w 3446"/>
                <a:gd name="T31" fmla="*/ 1993 h 1993"/>
                <a:gd name="T32" fmla="*/ 1304 w 3446"/>
                <a:gd name="T33" fmla="*/ 1580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46" h="1993">
                  <a:moveTo>
                    <a:pt x="1304" y="1580"/>
                  </a:moveTo>
                  <a:lnTo>
                    <a:pt x="1043" y="1318"/>
                  </a:lnTo>
                  <a:lnTo>
                    <a:pt x="1043" y="1015"/>
                  </a:lnTo>
                  <a:lnTo>
                    <a:pt x="1304" y="754"/>
                  </a:lnTo>
                  <a:lnTo>
                    <a:pt x="1757" y="604"/>
                  </a:lnTo>
                  <a:lnTo>
                    <a:pt x="2279" y="604"/>
                  </a:lnTo>
                  <a:lnTo>
                    <a:pt x="2733" y="754"/>
                  </a:lnTo>
                  <a:lnTo>
                    <a:pt x="3446" y="341"/>
                  </a:lnTo>
                  <a:lnTo>
                    <a:pt x="2791" y="89"/>
                  </a:lnTo>
                  <a:lnTo>
                    <a:pt x="2018" y="0"/>
                  </a:lnTo>
                  <a:lnTo>
                    <a:pt x="1246" y="89"/>
                  </a:lnTo>
                  <a:lnTo>
                    <a:pt x="591" y="341"/>
                  </a:lnTo>
                  <a:lnTo>
                    <a:pt x="153" y="720"/>
                  </a:lnTo>
                  <a:lnTo>
                    <a:pt x="0" y="1167"/>
                  </a:lnTo>
                  <a:lnTo>
                    <a:pt x="153" y="1614"/>
                  </a:lnTo>
                  <a:lnTo>
                    <a:pt x="591" y="1993"/>
                  </a:lnTo>
                  <a:lnTo>
                    <a:pt x="1304" y="158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17" name="Freeform 9"/>
            <p:cNvSpPr>
              <a:spLocks/>
            </p:cNvSpPr>
            <p:nvPr/>
          </p:nvSpPr>
          <p:spPr bwMode="auto">
            <a:xfrm>
              <a:off x="1450" y="2607"/>
              <a:ext cx="431" cy="309"/>
            </a:xfrm>
            <a:custGeom>
              <a:avLst/>
              <a:gdLst>
                <a:gd name="T0" fmla="*/ 3446 w 3446"/>
                <a:gd name="T1" fmla="*/ 0 h 2476"/>
                <a:gd name="T2" fmla="*/ 3446 w 3446"/>
                <a:gd name="T3" fmla="*/ 826 h 2476"/>
                <a:gd name="T4" fmla="*/ 2791 w 3446"/>
                <a:gd name="T5" fmla="*/ 572 h 2476"/>
                <a:gd name="T6" fmla="*/ 2018 w 3446"/>
                <a:gd name="T7" fmla="*/ 484 h 2476"/>
                <a:gd name="T8" fmla="*/ 1246 w 3446"/>
                <a:gd name="T9" fmla="*/ 572 h 2476"/>
                <a:gd name="T10" fmla="*/ 591 w 3446"/>
                <a:gd name="T11" fmla="*/ 826 h 2476"/>
                <a:gd name="T12" fmla="*/ 153 w 3446"/>
                <a:gd name="T13" fmla="*/ 1204 h 2476"/>
                <a:gd name="T14" fmla="*/ 0 w 3446"/>
                <a:gd name="T15" fmla="*/ 1651 h 2476"/>
                <a:gd name="T16" fmla="*/ 153 w 3446"/>
                <a:gd name="T17" fmla="*/ 2098 h 2476"/>
                <a:gd name="T18" fmla="*/ 591 w 3446"/>
                <a:gd name="T19" fmla="*/ 2476 h 2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46" h="2476">
                  <a:moveTo>
                    <a:pt x="3446" y="0"/>
                  </a:moveTo>
                  <a:lnTo>
                    <a:pt x="3446" y="826"/>
                  </a:lnTo>
                  <a:lnTo>
                    <a:pt x="2791" y="572"/>
                  </a:lnTo>
                  <a:lnTo>
                    <a:pt x="2018" y="484"/>
                  </a:lnTo>
                  <a:lnTo>
                    <a:pt x="1246" y="572"/>
                  </a:lnTo>
                  <a:lnTo>
                    <a:pt x="591" y="826"/>
                  </a:lnTo>
                  <a:lnTo>
                    <a:pt x="153" y="1204"/>
                  </a:lnTo>
                  <a:lnTo>
                    <a:pt x="0" y="1651"/>
                  </a:lnTo>
                  <a:lnTo>
                    <a:pt x="153" y="2098"/>
                  </a:lnTo>
                  <a:lnTo>
                    <a:pt x="591" y="247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18" name="Line 10"/>
            <p:cNvSpPr>
              <a:spLocks noChangeShapeType="1"/>
            </p:cNvSpPr>
            <p:nvPr/>
          </p:nvSpPr>
          <p:spPr bwMode="auto">
            <a:xfrm>
              <a:off x="1881" y="1947"/>
              <a:ext cx="1" cy="5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19" name="Freeform 11"/>
            <p:cNvSpPr>
              <a:spLocks/>
            </p:cNvSpPr>
            <p:nvPr/>
          </p:nvSpPr>
          <p:spPr bwMode="auto">
            <a:xfrm>
              <a:off x="1450" y="2440"/>
              <a:ext cx="431" cy="249"/>
            </a:xfrm>
            <a:custGeom>
              <a:avLst/>
              <a:gdLst>
                <a:gd name="T0" fmla="*/ 591 w 3446"/>
                <a:gd name="T1" fmla="*/ 1993 h 1993"/>
                <a:gd name="T2" fmla="*/ 153 w 3446"/>
                <a:gd name="T3" fmla="*/ 1614 h 1993"/>
                <a:gd name="T4" fmla="*/ 0 w 3446"/>
                <a:gd name="T5" fmla="*/ 1167 h 1993"/>
                <a:gd name="T6" fmla="*/ 153 w 3446"/>
                <a:gd name="T7" fmla="*/ 720 h 1993"/>
                <a:gd name="T8" fmla="*/ 591 w 3446"/>
                <a:gd name="T9" fmla="*/ 342 h 1993"/>
                <a:gd name="T10" fmla="*/ 1246 w 3446"/>
                <a:gd name="T11" fmla="*/ 89 h 1993"/>
                <a:gd name="T12" fmla="*/ 2018 w 3446"/>
                <a:gd name="T13" fmla="*/ 0 h 1993"/>
                <a:gd name="T14" fmla="*/ 2791 w 3446"/>
                <a:gd name="T15" fmla="*/ 89 h 1993"/>
                <a:gd name="T16" fmla="*/ 3446 w 3446"/>
                <a:gd name="T17" fmla="*/ 342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6" h="1993">
                  <a:moveTo>
                    <a:pt x="591" y="1993"/>
                  </a:moveTo>
                  <a:lnTo>
                    <a:pt x="153" y="1614"/>
                  </a:lnTo>
                  <a:lnTo>
                    <a:pt x="0" y="1167"/>
                  </a:lnTo>
                  <a:lnTo>
                    <a:pt x="153" y="720"/>
                  </a:lnTo>
                  <a:lnTo>
                    <a:pt x="591" y="342"/>
                  </a:lnTo>
                  <a:lnTo>
                    <a:pt x="1246" y="89"/>
                  </a:lnTo>
                  <a:lnTo>
                    <a:pt x="2018" y="0"/>
                  </a:lnTo>
                  <a:lnTo>
                    <a:pt x="2791" y="89"/>
                  </a:lnTo>
                  <a:lnTo>
                    <a:pt x="3446" y="34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0" name="Freeform 12"/>
            <p:cNvSpPr>
              <a:spLocks/>
            </p:cNvSpPr>
            <p:nvPr/>
          </p:nvSpPr>
          <p:spPr bwMode="auto">
            <a:xfrm>
              <a:off x="1450" y="2564"/>
              <a:ext cx="431" cy="249"/>
            </a:xfrm>
            <a:custGeom>
              <a:avLst/>
              <a:gdLst>
                <a:gd name="T0" fmla="*/ 3446 w 3446"/>
                <a:gd name="T1" fmla="*/ 342 h 1993"/>
                <a:gd name="T2" fmla="*/ 2791 w 3446"/>
                <a:gd name="T3" fmla="*/ 90 h 1993"/>
                <a:gd name="T4" fmla="*/ 2018 w 3446"/>
                <a:gd name="T5" fmla="*/ 0 h 1993"/>
                <a:gd name="T6" fmla="*/ 1246 w 3446"/>
                <a:gd name="T7" fmla="*/ 90 h 1993"/>
                <a:gd name="T8" fmla="*/ 591 w 3446"/>
                <a:gd name="T9" fmla="*/ 342 h 1993"/>
                <a:gd name="T10" fmla="*/ 153 w 3446"/>
                <a:gd name="T11" fmla="*/ 721 h 1993"/>
                <a:gd name="T12" fmla="*/ 0 w 3446"/>
                <a:gd name="T13" fmla="*/ 1168 h 1993"/>
                <a:gd name="T14" fmla="*/ 153 w 3446"/>
                <a:gd name="T15" fmla="*/ 1614 h 1993"/>
                <a:gd name="T16" fmla="*/ 591 w 3446"/>
                <a:gd name="T17" fmla="*/ 1993 h 1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6" h="1993">
                  <a:moveTo>
                    <a:pt x="3446" y="342"/>
                  </a:moveTo>
                  <a:lnTo>
                    <a:pt x="2791" y="90"/>
                  </a:lnTo>
                  <a:lnTo>
                    <a:pt x="2018" y="0"/>
                  </a:lnTo>
                  <a:lnTo>
                    <a:pt x="1246" y="90"/>
                  </a:lnTo>
                  <a:lnTo>
                    <a:pt x="591" y="342"/>
                  </a:lnTo>
                  <a:lnTo>
                    <a:pt x="153" y="721"/>
                  </a:lnTo>
                  <a:lnTo>
                    <a:pt x="0" y="1168"/>
                  </a:lnTo>
                  <a:lnTo>
                    <a:pt x="153" y="1614"/>
                  </a:lnTo>
                  <a:lnTo>
                    <a:pt x="591" y="199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1" name="Freeform 13"/>
            <p:cNvSpPr>
              <a:spLocks/>
            </p:cNvSpPr>
            <p:nvPr/>
          </p:nvSpPr>
          <p:spPr bwMode="auto">
            <a:xfrm>
              <a:off x="1197" y="2295"/>
              <a:ext cx="862" cy="498"/>
            </a:xfrm>
            <a:custGeom>
              <a:avLst/>
              <a:gdLst>
                <a:gd name="T0" fmla="*/ 6892 w 6892"/>
                <a:gd name="T1" fmla="*/ 684 h 3984"/>
                <a:gd name="T2" fmla="*/ 6056 w 6892"/>
                <a:gd name="T3" fmla="*/ 313 h 3984"/>
                <a:gd name="T4" fmla="*/ 5082 w 6892"/>
                <a:gd name="T5" fmla="*/ 79 h 3984"/>
                <a:gd name="T6" fmla="*/ 4037 w 6892"/>
                <a:gd name="T7" fmla="*/ 0 h 3984"/>
                <a:gd name="T8" fmla="*/ 2993 w 6892"/>
                <a:gd name="T9" fmla="*/ 79 h 3984"/>
                <a:gd name="T10" fmla="*/ 2019 w 6892"/>
                <a:gd name="T11" fmla="*/ 313 h 3984"/>
                <a:gd name="T12" fmla="*/ 1183 w 6892"/>
                <a:gd name="T13" fmla="*/ 684 h 3984"/>
                <a:gd name="T14" fmla="*/ 540 w 6892"/>
                <a:gd name="T15" fmla="*/ 1167 h 3984"/>
                <a:gd name="T16" fmla="*/ 137 w 6892"/>
                <a:gd name="T17" fmla="*/ 1730 h 3984"/>
                <a:gd name="T18" fmla="*/ 0 w 6892"/>
                <a:gd name="T19" fmla="*/ 2334 h 3984"/>
                <a:gd name="T20" fmla="*/ 137 w 6892"/>
                <a:gd name="T21" fmla="*/ 2938 h 3984"/>
                <a:gd name="T22" fmla="*/ 540 w 6892"/>
                <a:gd name="T23" fmla="*/ 3501 h 3984"/>
                <a:gd name="T24" fmla="*/ 1183 w 6892"/>
                <a:gd name="T25" fmla="*/ 3984 h 3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2" h="3984">
                  <a:moveTo>
                    <a:pt x="6892" y="684"/>
                  </a:moveTo>
                  <a:lnTo>
                    <a:pt x="6056" y="313"/>
                  </a:lnTo>
                  <a:lnTo>
                    <a:pt x="5082" y="79"/>
                  </a:lnTo>
                  <a:lnTo>
                    <a:pt x="4037" y="0"/>
                  </a:lnTo>
                  <a:lnTo>
                    <a:pt x="2993" y="79"/>
                  </a:lnTo>
                  <a:lnTo>
                    <a:pt x="2019" y="313"/>
                  </a:lnTo>
                  <a:lnTo>
                    <a:pt x="1183" y="684"/>
                  </a:lnTo>
                  <a:lnTo>
                    <a:pt x="540" y="1167"/>
                  </a:lnTo>
                  <a:lnTo>
                    <a:pt x="137" y="1730"/>
                  </a:lnTo>
                  <a:lnTo>
                    <a:pt x="0" y="2334"/>
                  </a:lnTo>
                  <a:lnTo>
                    <a:pt x="137" y="2938"/>
                  </a:lnTo>
                  <a:lnTo>
                    <a:pt x="540" y="3501"/>
                  </a:lnTo>
                  <a:lnTo>
                    <a:pt x="1183" y="398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2" name="Freeform 14"/>
            <p:cNvSpPr>
              <a:spLocks/>
            </p:cNvSpPr>
            <p:nvPr/>
          </p:nvSpPr>
          <p:spPr bwMode="auto">
            <a:xfrm>
              <a:off x="1071" y="1603"/>
              <a:ext cx="1077" cy="622"/>
            </a:xfrm>
            <a:custGeom>
              <a:avLst/>
              <a:gdLst>
                <a:gd name="T0" fmla="*/ 2193 w 8616"/>
                <a:gd name="T1" fmla="*/ 4568 h 4981"/>
                <a:gd name="T2" fmla="*/ 1550 w 8616"/>
                <a:gd name="T3" fmla="*/ 4085 h 4981"/>
                <a:gd name="T4" fmla="*/ 1147 w 8616"/>
                <a:gd name="T5" fmla="*/ 3521 h 4981"/>
                <a:gd name="T6" fmla="*/ 1010 w 8616"/>
                <a:gd name="T7" fmla="*/ 2918 h 4981"/>
                <a:gd name="T8" fmla="*/ 1147 w 8616"/>
                <a:gd name="T9" fmla="*/ 2314 h 4981"/>
                <a:gd name="T10" fmla="*/ 1550 w 8616"/>
                <a:gd name="T11" fmla="*/ 1751 h 4981"/>
                <a:gd name="T12" fmla="*/ 2193 w 8616"/>
                <a:gd name="T13" fmla="*/ 1268 h 4981"/>
                <a:gd name="T14" fmla="*/ 3029 w 8616"/>
                <a:gd name="T15" fmla="*/ 896 h 4981"/>
                <a:gd name="T16" fmla="*/ 4003 w 8616"/>
                <a:gd name="T17" fmla="*/ 663 h 4981"/>
                <a:gd name="T18" fmla="*/ 5047 w 8616"/>
                <a:gd name="T19" fmla="*/ 584 h 4981"/>
                <a:gd name="T20" fmla="*/ 6092 w 8616"/>
                <a:gd name="T21" fmla="*/ 663 h 4981"/>
                <a:gd name="T22" fmla="*/ 7066 w 8616"/>
                <a:gd name="T23" fmla="*/ 896 h 4981"/>
                <a:gd name="T24" fmla="*/ 7902 w 8616"/>
                <a:gd name="T25" fmla="*/ 1268 h 4981"/>
                <a:gd name="T26" fmla="*/ 8616 w 8616"/>
                <a:gd name="T27" fmla="*/ 855 h 4981"/>
                <a:gd name="T28" fmla="*/ 7571 w 8616"/>
                <a:gd name="T29" fmla="*/ 391 h 4981"/>
                <a:gd name="T30" fmla="*/ 6354 w 8616"/>
                <a:gd name="T31" fmla="*/ 100 h 4981"/>
                <a:gd name="T32" fmla="*/ 5047 w 8616"/>
                <a:gd name="T33" fmla="*/ 0 h 4981"/>
                <a:gd name="T34" fmla="*/ 3741 w 8616"/>
                <a:gd name="T35" fmla="*/ 100 h 4981"/>
                <a:gd name="T36" fmla="*/ 2523 w 8616"/>
                <a:gd name="T37" fmla="*/ 391 h 4981"/>
                <a:gd name="T38" fmla="*/ 1478 w 8616"/>
                <a:gd name="T39" fmla="*/ 855 h 4981"/>
                <a:gd name="T40" fmla="*/ 676 w 8616"/>
                <a:gd name="T41" fmla="*/ 1458 h 4981"/>
                <a:gd name="T42" fmla="*/ 172 w 8616"/>
                <a:gd name="T43" fmla="*/ 2162 h 4981"/>
                <a:gd name="T44" fmla="*/ 0 w 8616"/>
                <a:gd name="T45" fmla="*/ 2918 h 4981"/>
                <a:gd name="T46" fmla="*/ 172 w 8616"/>
                <a:gd name="T47" fmla="*/ 3673 h 4981"/>
                <a:gd name="T48" fmla="*/ 676 w 8616"/>
                <a:gd name="T49" fmla="*/ 4377 h 4981"/>
                <a:gd name="T50" fmla="*/ 1478 w 8616"/>
                <a:gd name="T51" fmla="*/ 4981 h 4981"/>
                <a:gd name="T52" fmla="*/ 2193 w 8616"/>
                <a:gd name="T53" fmla="*/ 4568 h 4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16" h="4981">
                  <a:moveTo>
                    <a:pt x="2193" y="4568"/>
                  </a:moveTo>
                  <a:lnTo>
                    <a:pt x="1550" y="4085"/>
                  </a:lnTo>
                  <a:lnTo>
                    <a:pt x="1147" y="3521"/>
                  </a:lnTo>
                  <a:lnTo>
                    <a:pt x="1010" y="2918"/>
                  </a:lnTo>
                  <a:lnTo>
                    <a:pt x="1147" y="2314"/>
                  </a:lnTo>
                  <a:lnTo>
                    <a:pt x="1550" y="1751"/>
                  </a:lnTo>
                  <a:lnTo>
                    <a:pt x="2193" y="1268"/>
                  </a:lnTo>
                  <a:lnTo>
                    <a:pt x="3029" y="896"/>
                  </a:lnTo>
                  <a:lnTo>
                    <a:pt x="4003" y="663"/>
                  </a:lnTo>
                  <a:lnTo>
                    <a:pt x="5047" y="584"/>
                  </a:lnTo>
                  <a:lnTo>
                    <a:pt x="6092" y="663"/>
                  </a:lnTo>
                  <a:lnTo>
                    <a:pt x="7066" y="896"/>
                  </a:lnTo>
                  <a:lnTo>
                    <a:pt x="7902" y="1268"/>
                  </a:lnTo>
                  <a:lnTo>
                    <a:pt x="8616" y="855"/>
                  </a:lnTo>
                  <a:lnTo>
                    <a:pt x="7571" y="391"/>
                  </a:lnTo>
                  <a:lnTo>
                    <a:pt x="6354" y="100"/>
                  </a:lnTo>
                  <a:lnTo>
                    <a:pt x="5047" y="0"/>
                  </a:lnTo>
                  <a:lnTo>
                    <a:pt x="3741" y="100"/>
                  </a:lnTo>
                  <a:lnTo>
                    <a:pt x="2523" y="391"/>
                  </a:lnTo>
                  <a:lnTo>
                    <a:pt x="1478" y="855"/>
                  </a:lnTo>
                  <a:lnTo>
                    <a:pt x="676" y="1458"/>
                  </a:lnTo>
                  <a:lnTo>
                    <a:pt x="172" y="2162"/>
                  </a:lnTo>
                  <a:lnTo>
                    <a:pt x="0" y="2918"/>
                  </a:lnTo>
                  <a:lnTo>
                    <a:pt x="172" y="3673"/>
                  </a:lnTo>
                  <a:lnTo>
                    <a:pt x="676" y="4377"/>
                  </a:lnTo>
                  <a:lnTo>
                    <a:pt x="1478" y="4981"/>
                  </a:lnTo>
                  <a:lnTo>
                    <a:pt x="2193" y="456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3" name="Freeform 15"/>
            <p:cNvSpPr>
              <a:spLocks/>
            </p:cNvSpPr>
            <p:nvPr/>
          </p:nvSpPr>
          <p:spPr bwMode="auto">
            <a:xfrm>
              <a:off x="1071" y="2345"/>
              <a:ext cx="1077" cy="623"/>
            </a:xfrm>
            <a:custGeom>
              <a:avLst/>
              <a:gdLst>
                <a:gd name="T0" fmla="*/ 8616 w 8616"/>
                <a:gd name="T1" fmla="*/ 854 h 4981"/>
                <a:gd name="T2" fmla="*/ 7571 w 8616"/>
                <a:gd name="T3" fmla="*/ 391 h 4981"/>
                <a:gd name="T4" fmla="*/ 6354 w 8616"/>
                <a:gd name="T5" fmla="*/ 99 h 4981"/>
                <a:gd name="T6" fmla="*/ 5047 w 8616"/>
                <a:gd name="T7" fmla="*/ 0 h 4981"/>
                <a:gd name="T8" fmla="*/ 3741 w 8616"/>
                <a:gd name="T9" fmla="*/ 99 h 4981"/>
                <a:gd name="T10" fmla="*/ 2523 w 8616"/>
                <a:gd name="T11" fmla="*/ 391 h 4981"/>
                <a:gd name="T12" fmla="*/ 1478 w 8616"/>
                <a:gd name="T13" fmla="*/ 854 h 4981"/>
                <a:gd name="T14" fmla="*/ 676 w 8616"/>
                <a:gd name="T15" fmla="*/ 1459 h 4981"/>
                <a:gd name="T16" fmla="*/ 172 w 8616"/>
                <a:gd name="T17" fmla="*/ 2163 h 4981"/>
                <a:gd name="T18" fmla="*/ 0 w 8616"/>
                <a:gd name="T19" fmla="*/ 2918 h 4981"/>
                <a:gd name="T20" fmla="*/ 172 w 8616"/>
                <a:gd name="T21" fmla="*/ 3672 h 4981"/>
                <a:gd name="T22" fmla="*/ 676 w 8616"/>
                <a:gd name="T23" fmla="*/ 4376 h 4981"/>
                <a:gd name="T24" fmla="*/ 1478 w 8616"/>
                <a:gd name="T25" fmla="*/ 4981 h 4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16" h="4981">
                  <a:moveTo>
                    <a:pt x="8616" y="854"/>
                  </a:moveTo>
                  <a:lnTo>
                    <a:pt x="7571" y="391"/>
                  </a:lnTo>
                  <a:lnTo>
                    <a:pt x="6354" y="99"/>
                  </a:lnTo>
                  <a:lnTo>
                    <a:pt x="5047" y="0"/>
                  </a:lnTo>
                  <a:lnTo>
                    <a:pt x="3741" y="99"/>
                  </a:lnTo>
                  <a:lnTo>
                    <a:pt x="2523" y="391"/>
                  </a:lnTo>
                  <a:lnTo>
                    <a:pt x="1478" y="854"/>
                  </a:lnTo>
                  <a:lnTo>
                    <a:pt x="676" y="1459"/>
                  </a:lnTo>
                  <a:lnTo>
                    <a:pt x="172" y="2163"/>
                  </a:lnTo>
                  <a:lnTo>
                    <a:pt x="0" y="2918"/>
                  </a:lnTo>
                  <a:lnTo>
                    <a:pt x="172" y="3672"/>
                  </a:lnTo>
                  <a:lnTo>
                    <a:pt x="676" y="4376"/>
                  </a:lnTo>
                  <a:lnTo>
                    <a:pt x="1478" y="498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4" name="Line 16"/>
            <p:cNvSpPr>
              <a:spLocks noChangeShapeType="1"/>
            </p:cNvSpPr>
            <p:nvPr/>
          </p:nvSpPr>
          <p:spPr bwMode="auto">
            <a:xfrm>
              <a:off x="2148" y="1709"/>
              <a:ext cx="1" cy="7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25" name="Freeform 17"/>
            <p:cNvSpPr>
              <a:spLocks/>
            </p:cNvSpPr>
            <p:nvPr/>
          </p:nvSpPr>
          <p:spPr bwMode="auto">
            <a:xfrm>
              <a:off x="1791" y="1998"/>
              <a:ext cx="90" cy="764"/>
            </a:xfrm>
            <a:custGeom>
              <a:avLst/>
              <a:gdLst>
                <a:gd name="T0" fmla="*/ 0 w 713"/>
                <a:gd name="T1" fmla="*/ 0 h 6107"/>
                <a:gd name="T2" fmla="*/ 0 w 713"/>
                <a:gd name="T3" fmla="*/ 6107 h 6107"/>
                <a:gd name="T4" fmla="*/ 713 w 713"/>
                <a:gd name="T5" fmla="*/ 5695 h 6107"/>
              </a:gdLst>
              <a:ahLst/>
              <a:cxnLst>
                <a:cxn ang="0">
                  <a:pos x="T0" y="T1"/>
                </a:cxn>
                <a:cxn ang="0">
                  <a:pos x="T2" y="T3"/>
                </a:cxn>
                <a:cxn ang="0">
                  <a:pos x="T4" y="T5"/>
                </a:cxn>
              </a:cxnLst>
              <a:rect l="0" t="0" r="r" b="b"/>
              <a:pathLst>
                <a:path w="713" h="6107">
                  <a:moveTo>
                    <a:pt x="0" y="0"/>
                  </a:moveTo>
                  <a:lnTo>
                    <a:pt x="0" y="6107"/>
                  </a:lnTo>
                  <a:lnTo>
                    <a:pt x="713" y="569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6" name="Line 18"/>
            <p:cNvSpPr>
              <a:spLocks noChangeShapeType="1"/>
            </p:cNvSpPr>
            <p:nvPr/>
          </p:nvSpPr>
          <p:spPr bwMode="auto">
            <a:xfrm flipV="1">
              <a:off x="1881" y="2452"/>
              <a:ext cx="267"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27" name="Freeform 19"/>
            <p:cNvSpPr>
              <a:spLocks/>
            </p:cNvSpPr>
            <p:nvPr/>
          </p:nvSpPr>
          <p:spPr bwMode="auto">
            <a:xfrm>
              <a:off x="1881" y="1761"/>
              <a:ext cx="178" cy="722"/>
            </a:xfrm>
            <a:custGeom>
              <a:avLst/>
              <a:gdLst>
                <a:gd name="T0" fmla="*/ 1427 w 1427"/>
                <a:gd name="T1" fmla="*/ 0 h 5776"/>
                <a:gd name="T2" fmla="*/ 1427 w 1427"/>
                <a:gd name="T3" fmla="*/ 4951 h 5776"/>
                <a:gd name="T4" fmla="*/ 0 w 1427"/>
                <a:gd name="T5" fmla="*/ 5776 h 5776"/>
              </a:gdLst>
              <a:ahLst/>
              <a:cxnLst>
                <a:cxn ang="0">
                  <a:pos x="T0" y="T1"/>
                </a:cxn>
                <a:cxn ang="0">
                  <a:pos x="T2" y="T3"/>
                </a:cxn>
                <a:cxn ang="0">
                  <a:pos x="T4" y="T5"/>
                </a:cxn>
              </a:cxnLst>
              <a:rect l="0" t="0" r="r" b="b"/>
              <a:pathLst>
                <a:path w="1427" h="5776">
                  <a:moveTo>
                    <a:pt x="1427" y="0"/>
                  </a:moveTo>
                  <a:lnTo>
                    <a:pt x="1427" y="4951"/>
                  </a:lnTo>
                  <a:lnTo>
                    <a:pt x="0" y="577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8" name="Freeform 20"/>
            <p:cNvSpPr>
              <a:spLocks/>
            </p:cNvSpPr>
            <p:nvPr/>
          </p:nvSpPr>
          <p:spPr bwMode="auto">
            <a:xfrm>
              <a:off x="1578" y="2050"/>
              <a:ext cx="1" cy="763"/>
            </a:xfrm>
            <a:custGeom>
              <a:avLst/>
              <a:gdLst>
                <a:gd name="T0" fmla="*/ 0 h 6107"/>
                <a:gd name="T1" fmla="*/ 4561 h 6107"/>
                <a:gd name="T2" fmla="*/ 6107 h 6107"/>
              </a:gdLst>
              <a:ahLst/>
              <a:cxnLst>
                <a:cxn ang="0">
                  <a:pos x="0" y="T0"/>
                </a:cxn>
                <a:cxn ang="0">
                  <a:pos x="0" y="T1"/>
                </a:cxn>
                <a:cxn ang="0">
                  <a:pos x="0" y="T2"/>
                </a:cxn>
              </a:cxnLst>
              <a:rect l="0" t="0" r="r" b="b"/>
              <a:pathLst>
                <a:path h="6107">
                  <a:moveTo>
                    <a:pt x="0" y="0"/>
                  </a:moveTo>
                  <a:lnTo>
                    <a:pt x="0" y="4561"/>
                  </a:lnTo>
                  <a:lnTo>
                    <a:pt x="0" y="610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29" name="Freeform 21"/>
            <p:cNvSpPr>
              <a:spLocks/>
            </p:cNvSpPr>
            <p:nvPr/>
          </p:nvSpPr>
          <p:spPr bwMode="auto">
            <a:xfrm>
              <a:off x="1453" y="2710"/>
              <a:ext cx="1" cy="103"/>
            </a:xfrm>
            <a:custGeom>
              <a:avLst/>
              <a:gdLst>
                <a:gd name="T0" fmla="*/ 825 h 825"/>
                <a:gd name="T1" fmla="*/ 207 h 825"/>
                <a:gd name="T2" fmla="*/ 0 h 825"/>
              </a:gdLst>
              <a:ahLst/>
              <a:cxnLst>
                <a:cxn ang="0">
                  <a:pos x="0" y="T0"/>
                </a:cxn>
                <a:cxn ang="0">
                  <a:pos x="0" y="T1"/>
                </a:cxn>
                <a:cxn ang="0">
                  <a:pos x="0" y="T2"/>
                </a:cxn>
              </a:cxnLst>
              <a:rect l="0" t="0" r="r" b="b"/>
              <a:pathLst>
                <a:path h="825">
                  <a:moveTo>
                    <a:pt x="0" y="825"/>
                  </a:moveTo>
                  <a:lnTo>
                    <a:pt x="0" y="207"/>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0" name="Freeform 22"/>
            <p:cNvSpPr>
              <a:spLocks/>
            </p:cNvSpPr>
            <p:nvPr/>
          </p:nvSpPr>
          <p:spPr bwMode="auto">
            <a:xfrm>
              <a:off x="1453" y="2050"/>
              <a:ext cx="1" cy="536"/>
            </a:xfrm>
            <a:custGeom>
              <a:avLst/>
              <a:gdLst>
                <a:gd name="T0" fmla="*/ 0 h 4291"/>
                <a:gd name="T1" fmla="*/ 1080 h 4291"/>
                <a:gd name="T2" fmla="*/ 4291 h 4291"/>
              </a:gdLst>
              <a:ahLst/>
              <a:cxnLst>
                <a:cxn ang="0">
                  <a:pos x="0" y="T0"/>
                </a:cxn>
                <a:cxn ang="0">
                  <a:pos x="0" y="T1"/>
                </a:cxn>
                <a:cxn ang="0">
                  <a:pos x="0" y="T2"/>
                </a:cxn>
              </a:cxnLst>
              <a:rect l="0" t="0" r="r" b="b"/>
              <a:pathLst>
                <a:path h="4291">
                  <a:moveTo>
                    <a:pt x="0" y="0"/>
                  </a:moveTo>
                  <a:lnTo>
                    <a:pt x="0" y="1080"/>
                  </a:lnTo>
                  <a:lnTo>
                    <a:pt x="0" y="429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1" name="Freeform 23"/>
            <p:cNvSpPr>
              <a:spLocks/>
            </p:cNvSpPr>
            <p:nvPr/>
          </p:nvSpPr>
          <p:spPr bwMode="auto">
            <a:xfrm>
              <a:off x="1200" y="1967"/>
              <a:ext cx="1" cy="619"/>
            </a:xfrm>
            <a:custGeom>
              <a:avLst/>
              <a:gdLst>
                <a:gd name="T0" fmla="*/ 0 h 4951"/>
                <a:gd name="T1" fmla="*/ 1242 h 4951"/>
                <a:gd name="T2" fmla="*/ 4951 h 4951"/>
              </a:gdLst>
              <a:ahLst/>
              <a:cxnLst>
                <a:cxn ang="0">
                  <a:pos x="0" y="T0"/>
                </a:cxn>
                <a:cxn ang="0">
                  <a:pos x="0" y="T1"/>
                </a:cxn>
                <a:cxn ang="0">
                  <a:pos x="0" y="T2"/>
                </a:cxn>
              </a:cxnLst>
              <a:rect l="0" t="0" r="r" b="b"/>
              <a:pathLst>
                <a:path h="4951">
                  <a:moveTo>
                    <a:pt x="0" y="0"/>
                  </a:moveTo>
                  <a:lnTo>
                    <a:pt x="0" y="1242"/>
                  </a:lnTo>
                  <a:lnTo>
                    <a:pt x="0" y="495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2" name="Freeform 24"/>
            <p:cNvSpPr>
              <a:spLocks/>
            </p:cNvSpPr>
            <p:nvPr/>
          </p:nvSpPr>
          <p:spPr bwMode="auto">
            <a:xfrm>
              <a:off x="1075" y="1967"/>
              <a:ext cx="1" cy="743"/>
            </a:xfrm>
            <a:custGeom>
              <a:avLst/>
              <a:gdLst>
                <a:gd name="T0" fmla="*/ 0 h 5942"/>
                <a:gd name="T1" fmla="*/ 2970 h 5942"/>
                <a:gd name="T2" fmla="*/ 5942 h 5942"/>
              </a:gdLst>
              <a:ahLst/>
              <a:cxnLst>
                <a:cxn ang="0">
                  <a:pos x="0" y="T0"/>
                </a:cxn>
                <a:cxn ang="0">
                  <a:pos x="0" y="T1"/>
                </a:cxn>
                <a:cxn ang="0">
                  <a:pos x="0" y="T2"/>
                </a:cxn>
              </a:cxnLst>
              <a:rect l="0" t="0" r="r" b="b"/>
              <a:pathLst>
                <a:path h="5942">
                  <a:moveTo>
                    <a:pt x="0" y="0"/>
                  </a:moveTo>
                  <a:lnTo>
                    <a:pt x="0" y="2970"/>
                  </a:lnTo>
                  <a:lnTo>
                    <a:pt x="0" y="594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3" name="Freeform 25"/>
            <p:cNvSpPr>
              <a:spLocks/>
            </p:cNvSpPr>
            <p:nvPr/>
          </p:nvSpPr>
          <p:spPr bwMode="auto">
            <a:xfrm>
              <a:off x="2746" y="3081"/>
              <a:ext cx="18" cy="22"/>
            </a:xfrm>
            <a:custGeom>
              <a:avLst/>
              <a:gdLst>
                <a:gd name="T0" fmla="*/ 0 w 143"/>
                <a:gd name="T1" fmla="*/ 129 h 175"/>
                <a:gd name="T2" fmla="*/ 21 w 143"/>
                <a:gd name="T3" fmla="*/ 59 h 175"/>
                <a:gd name="T4" fmla="*/ 71 w 143"/>
                <a:gd name="T5" fmla="*/ 6 h 175"/>
                <a:gd name="T6" fmla="*/ 122 w 143"/>
                <a:gd name="T7" fmla="*/ 0 h 175"/>
                <a:gd name="T8" fmla="*/ 143 w 143"/>
                <a:gd name="T9" fmla="*/ 46 h 175"/>
                <a:gd name="T10" fmla="*/ 122 w 143"/>
                <a:gd name="T11" fmla="*/ 117 h 175"/>
                <a:gd name="T12" fmla="*/ 71 w 143"/>
                <a:gd name="T13" fmla="*/ 170 h 175"/>
                <a:gd name="T14" fmla="*/ 21 w 143"/>
                <a:gd name="T15" fmla="*/ 175 h 175"/>
                <a:gd name="T16" fmla="*/ 0 w 143"/>
                <a:gd name="T17" fmla="*/ 12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75">
                  <a:moveTo>
                    <a:pt x="0" y="129"/>
                  </a:moveTo>
                  <a:lnTo>
                    <a:pt x="21" y="59"/>
                  </a:lnTo>
                  <a:lnTo>
                    <a:pt x="71" y="6"/>
                  </a:lnTo>
                  <a:lnTo>
                    <a:pt x="122" y="0"/>
                  </a:lnTo>
                  <a:lnTo>
                    <a:pt x="143" y="46"/>
                  </a:lnTo>
                  <a:lnTo>
                    <a:pt x="122" y="117"/>
                  </a:lnTo>
                  <a:lnTo>
                    <a:pt x="71" y="170"/>
                  </a:lnTo>
                  <a:lnTo>
                    <a:pt x="21" y="175"/>
                  </a:lnTo>
                  <a:lnTo>
                    <a:pt x="0" y="12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4" name="Freeform 26"/>
            <p:cNvSpPr>
              <a:spLocks/>
            </p:cNvSpPr>
            <p:nvPr/>
          </p:nvSpPr>
          <p:spPr bwMode="auto">
            <a:xfrm>
              <a:off x="1318" y="2256"/>
              <a:ext cx="18" cy="21"/>
            </a:xfrm>
            <a:custGeom>
              <a:avLst/>
              <a:gdLst>
                <a:gd name="T0" fmla="*/ 143 w 143"/>
                <a:gd name="T1" fmla="*/ 46 h 175"/>
                <a:gd name="T2" fmla="*/ 122 w 143"/>
                <a:gd name="T3" fmla="*/ 0 h 175"/>
                <a:gd name="T4" fmla="*/ 72 w 143"/>
                <a:gd name="T5" fmla="*/ 4 h 175"/>
                <a:gd name="T6" fmla="*/ 20 w 143"/>
                <a:gd name="T7" fmla="*/ 57 h 175"/>
                <a:gd name="T8" fmla="*/ 0 w 143"/>
                <a:gd name="T9" fmla="*/ 128 h 175"/>
                <a:gd name="T10" fmla="*/ 20 w 143"/>
                <a:gd name="T11" fmla="*/ 175 h 175"/>
                <a:gd name="T12" fmla="*/ 72 w 143"/>
                <a:gd name="T13" fmla="*/ 169 h 175"/>
                <a:gd name="T14" fmla="*/ 122 w 143"/>
                <a:gd name="T15" fmla="*/ 116 h 175"/>
                <a:gd name="T16" fmla="*/ 143 w 143"/>
                <a:gd name="T17" fmla="*/ 4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75">
                  <a:moveTo>
                    <a:pt x="143" y="46"/>
                  </a:moveTo>
                  <a:lnTo>
                    <a:pt x="122" y="0"/>
                  </a:lnTo>
                  <a:lnTo>
                    <a:pt x="72" y="4"/>
                  </a:lnTo>
                  <a:lnTo>
                    <a:pt x="20" y="57"/>
                  </a:lnTo>
                  <a:lnTo>
                    <a:pt x="0" y="128"/>
                  </a:lnTo>
                  <a:lnTo>
                    <a:pt x="20" y="175"/>
                  </a:lnTo>
                  <a:lnTo>
                    <a:pt x="72" y="169"/>
                  </a:lnTo>
                  <a:lnTo>
                    <a:pt x="122" y="116"/>
                  </a:lnTo>
                  <a:lnTo>
                    <a:pt x="143" y="4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5" name="Freeform 27"/>
            <p:cNvSpPr>
              <a:spLocks/>
            </p:cNvSpPr>
            <p:nvPr/>
          </p:nvSpPr>
          <p:spPr bwMode="auto">
            <a:xfrm>
              <a:off x="1321" y="2277"/>
              <a:ext cx="1428" cy="825"/>
            </a:xfrm>
            <a:custGeom>
              <a:avLst/>
              <a:gdLst>
                <a:gd name="T0" fmla="*/ 0 w 11420"/>
                <a:gd name="T1" fmla="*/ 0 h 6601"/>
                <a:gd name="T2" fmla="*/ 5711 w 11420"/>
                <a:gd name="T3" fmla="*/ 3301 h 6601"/>
                <a:gd name="T4" fmla="*/ 11420 w 11420"/>
                <a:gd name="T5" fmla="*/ 6601 h 6601"/>
              </a:gdLst>
              <a:ahLst/>
              <a:cxnLst>
                <a:cxn ang="0">
                  <a:pos x="T0" y="T1"/>
                </a:cxn>
                <a:cxn ang="0">
                  <a:pos x="T2" y="T3"/>
                </a:cxn>
                <a:cxn ang="0">
                  <a:pos x="T4" y="T5"/>
                </a:cxn>
              </a:cxnLst>
              <a:rect l="0" t="0" r="r" b="b"/>
              <a:pathLst>
                <a:path w="11420" h="6601">
                  <a:moveTo>
                    <a:pt x="0" y="0"/>
                  </a:moveTo>
                  <a:lnTo>
                    <a:pt x="5711" y="3301"/>
                  </a:lnTo>
                  <a:lnTo>
                    <a:pt x="11420" y="660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6" name="Freeform 28"/>
            <p:cNvSpPr>
              <a:spLocks/>
            </p:cNvSpPr>
            <p:nvPr/>
          </p:nvSpPr>
          <p:spPr bwMode="auto">
            <a:xfrm>
              <a:off x="1333" y="2256"/>
              <a:ext cx="1428" cy="825"/>
            </a:xfrm>
            <a:custGeom>
              <a:avLst/>
              <a:gdLst>
                <a:gd name="T0" fmla="*/ 0 w 11422"/>
                <a:gd name="T1" fmla="*/ 0 h 6603"/>
                <a:gd name="T2" fmla="*/ 5711 w 11422"/>
                <a:gd name="T3" fmla="*/ 3301 h 6603"/>
                <a:gd name="T4" fmla="*/ 11422 w 11422"/>
                <a:gd name="T5" fmla="*/ 6603 h 6603"/>
              </a:gdLst>
              <a:ahLst/>
              <a:cxnLst>
                <a:cxn ang="0">
                  <a:pos x="T0" y="T1"/>
                </a:cxn>
                <a:cxn ang="0">
                  <a:pos x="T2" y="T3"/>
                </a:cxn>
                <a:cxn ang="0">
                  <a:pos x="T4" y="T5"/>
                </a:cxn>
              </a:cxnLst>
              <a:rect l="0" t="0" r="r" b="b"/>
              <a:pathLst>
                <a:path w="11422" h="6603">
                  <a:moveTo>
                    <a:pt x="0" y="0"/>
                  </a:moveTo>
                  <a:lnTo>
                    <a:pt x="5711" y="3301"/>
                  </a:lnTo>
                  <a:lnTo>
                    <a:pt x="11422" y="660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7" name="Freeform 29"/>
            <p:cNvSpPr>
              <a:spLocks/>
            </p:cNvSpPr>
            <p:nvPr/>
          </p:nvSpPr>
          <p:spPr bwMode="auto">
            <a:xfrm>
              <a:off x="3103" y="2957"/>
              <a:ext cx="18" cy="22"/>
            </a:xfrm>
            <a:custGeom>
              <a:avLst/>
              <a:gdLst>
                <a:gd name="T0" fmla="*/ 0 w 143"/>
                <a:gd name="T1" fmla="*/ 128 h 174"/>
                <a:gd name="T2" fmla="*/ 21 w 143"/>
                <a:gd name="T3" fmla="*/ 57 h 174"/>
                <a:gd name="T4" fmla="*/ 72 w 143"/>
                <a:gd name="T5" fmla="*/ 4 h 174"/>
                <a:gd name="T6" fmla="*/ 122 w 143"/>
                <a:gd name="T7" fmla="*/ 0 h 174"/>
                <a:gd name="T8" fmla="*/ 143 w 143"/>
                <a:gd name="T9" fmla="*/ 45 h 174"/>
                <a:gd name="T10" fmla="*/ 122 w 143"/>
                <a:gd name="T11" fmla="*/ 116 h 174"/>
                <a:gd name="T12" fmla="*/ 72 w 143"/>
                <a:gd name="T13" fmla="*/ 169 h 174"/>
                <a:gd name="T14" fmla="*/ 21 w 143"/>
                <a:gd name="T15" fmla="*/ 174 h 174"/>
                <a:gd name="T16" fmla="*/ 0 w 143"/>
                <a:gd name="T17" fmla="*/ 12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74">
                  <a:moveTo>
                    <a:pt x="0" y="128"/>
                  </a:moveTo>
                  <a:lnTo>
                    <a:pt x="21" y="57"/>
                  </a:lnTo>
                  <a:lnTo>
                    <a:pt x="72" y="4"/>
                  </a:lnTo>
                  <a:lnTo>
                    <a:pt x="122" y="0"/>
                  </a:lnTo>
                  <a:lnTo>
                    <a:pt x="143" y="45"/>
                  </a:lnTo>
                  <a:lnTo>
                    <a:pt x="122" y="116"/>
                  </a:lnTo>
                  <a:lnTo>
                    <a:pt x="72" y="169"/>
                  </a:lnTo>
                  <a:lnTo>
                    <a:pt x="21" y="174"/>
                  </a:lnTo>
                  <a:lnTo>
                    <a:pt x="0" y="12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8" name="Freeform 30"/>
            <p:cNvSpPr>
              <a:spLocks/>
            </p:cNvSpPr>
            <p:nvPr/>
          </p:nvSpPr>
          <p:spPr bwMode="auto">
            <a:xfrm>
              <a:off x="1675" y="2132"/>
              <a:ext cx="18" cy="22"/>
            </a:xfrm>
            <a:custGeom>
              <a:avLst/>
              <a:gdLst>
                <a:gd name="T0" fmla="*/ 142 w 142"/>
                <a:gd name="T1" fmla="*/ 47 h 175"/>
                <a:gd name="T2" fmla="*/ 121 w 142"/>
                <a:gd name="T3" fmla="*/ 0 h 175"/>
                <a:gd name="T4" fmla="*/ 71 w 142"/>
                <a:gd name="T5" fmla="*/ 5 h 175"/>
                <a:gd name="T6" fmla="*/ 20 w 142"/>
                <a:gd name="T7" fmla="*/ 59 h 175"/>
                <a:gd name="T8" fmla="*/ 0 w 142"/>
                <a:gd name="T9" fmla="*/ 129 h 175"/>
                <a:gd name="T10" fmla="*/ 20 w 142"/>
                <a:gd name="T11" fmla="*/ 175 h 175"/>
                <a:gd name="T12" fmla="*/ 71 w 142"/>
                <a:gd name="T13" fmla="*/ 171 h 175"/>
                <a:gd name="T14" fmla="*/ 121 w 142"/>
                <a:gd name="T15" fmla="*/ 117 h 175"/>
                <a:gd name="T16" fmla="*/ 142 w 142"/>
                <a:gd name="T17" fmla="*/ 4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75">
                  <a:moveTo>
                    <a:pt x="142" y="47"/>
                  </a:moveTo>
                  <a:lnTo>
                    <a:pt x="121" y="0"/>
                  </a:lnTo>
                  <a:lnTo>
                    <a:pt x="71" y="5"/>
                  </a:lnTo>
                  <a:lnTo>
                    <a:pt x="20" y="59"/>
                  </a:lnTo>
                  <a:lnTo>
                    <a:pt x="0" y="129"/>
                  </a:lnTo>
                  <a:lnTo>
                    <a:pt x="20" y="175"/>
                  </a:lnTo>
                  <a:lnTo>
                    <a:pt x="71" y="171"/>
                  </a:lnTo>
                  <a:lnTo>
                    <a:pt x="121" y="117"/>
                  </a:lnTo>
                  <a:lnTo>
                    <a:pt x="142" y="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39" name="Freeform 31"/>
            <p:cNvSpPr>
              <a:spLocks/>
            </p:cNvSpPr>
            <p:nvPr/>
          </p:nvSpPr>
          <p:spPr bwMode="auto">
            <a:xfrm>
              <a:off x="1678" y="2153"/>
              <a:ext cx="1428" cy="826"/>
            </a:xfrm>
            <a:custGeom>
              <a:avLst/>
              <a:gdLst>
                <a:gd name="T0" fmla="*/ 0 w 11421"/>
                <a:gd name="T1" fmla="*/ 0 h 6601"/>
                <a:gd name="T2" fmla="*/ 5710 w 11421"/>
                <a:gd name="T3" fmla="*/ 3300 h 6601"/>
                <a:gd name="T4" fmla="*/ 11421 w 11421"/>
                <a:gd name="T5" fmla="*/ 6601 h 6601"/>
              </a:gdLst>
              <a:ahLst/>
              <a:cxnLst>
                <a:cxn ang="0">
                  <a:pos x="T0" y="T1"/>
                </a:cxn>
                <a:cxn ang="0">
                  <a:pos x="T2" y="T3"/>
                </a:cxn>
                <a:cxn ang="0">
                  <a:pos x="T4" y="T5"/>
                </a:cxn>
              </a:cxnLst>
              <a:rect l="0" t="0" r="r" b="b"/>
              <a:pathLst>
                <a:path w="11421" h="6601">
                  <a:moveTo>
                    <a:pt x="0" y="0"/>
                  </a:moveTo>
                  <a:lnTo>
                    <a:pt x="5710" y="3300"/>
                  </a:lnTo>
                  <a:lnTo>
                    <a:pt x="11421" y="660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40" name="Freeform 32"/>
            <p:cNvSpPr>
              <a:spLocks/>
            </p:cNvSpPr>
            <p:nvPr/>
          </p:nvSpPr>
          <p:spPr bwMode="auto">
            <a:xfrm>
              <a:off x="1690" y="2132"/>
              <a:ext cx="1428" cy="825"/>
            </a:xfrm>
            <a:custGeom>
              <a:avLst/>
              <a:gdLst>
                <a:gd name="T0" fmla="*/ 0 w 11421"/>
                <a:gd name="T1" fmla="*/ 0 h 6602"/>
                <a:gd name="T2" fmla="*/ 5711 w 11421"/>
                <a:gd name="T3" fmla="*/ 3301 h 6602"/>
                <a:gd name="T4" fmla="*/ 11421 w 11421"/>
                <a:gd name="T5" fmla="*/ 6602 h 6602"/>
              </a:gdLst>
              <a:ahLst/>
              <a:cxnLst>
                <a:cxn ang="0">
                  <a:pos x="T0" y="T1"/>
                </a:cxn>
                <a:cxn ang="0">
                  <a:pos x="T2" y="T3"/>
                </a:cxn>
                <a:cxn ang="0">
                  <a:pos x="T4" y="T5"/>
                </a:cxn>
              </a:cxnLst>
              <a:rect l="0" t="0" r="r" b="b"/>
              <a:pathLst>
                <a:path w="11421" h="6602">
                  <a:moveTo>
                    <a:pt x="0" y="0"/>
                  </a:moveTo>
                  <a:lnTo>
                    <a:pt x="5711" y="3301"/>
                  </a:lnTo>
                  <a:lnTo>
                    <a:pt x="11421" y="660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41" name="Freeform 33"/>
            <p:cNvSpPr>
              <a:spLocks/>
            </p:cNvSpPr>
            <p:nvPr/>
          </p:nvSpPr>
          <p:spPr bwMode="auto">
            <a:xfrm>
              <a:off x="3549" y="2617"/>
              <a:ext cx="18" cy="22"/>
            </a:xfrm>
            <a:custGeom>
              <a:avLst/>
              <a:gdLst>
                <a:gd name="T0" fmla="*/ 0 w 142"/>
                <a:gd name="T1" fmla="*/ 128 h 175"/>
                <a:gd name="T2" fmla="*/ 20 w 142"/>
                <a:gd name="T3" fmla="*/ 58 h 175"/>
                <a:gd name="T4" fmla="*/ 71 w 142"/>
                <a:gd name="T5" fmla="*/ 5 h 175"/>
                <a:gd name="T6" fmla="*/ 121 w 142"/>
                <a:gd name="T7" fmla="*/ 0 h 175"/>
                <a:gd name="T8" fmla="*/ 142 w 142"/>
                <a:gd name="T9" fmla="*/ 46 h 175"/>
                <a:gd name="T10" fmla="*/ 121 w 142"/>
                <a:gd name="T11" fmla="*/ 117 h 175"/>
                <a:gd name="T12" fmla="*/ 71 w 142"/>
                <a:gd name="T13" fmla="*/ 170 h 175"/>
                <a:gd name="T14" fmla="*/ 20 w 142"/>
                <a:gd name="T15" fmla="*/ 175 h 175"/>
                <a:gd name="T16" fmla="*/ 0 w 142"/>
                <a:gd name="T17" fmla="*/ 12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75">
                  <a:moveTo>
                    <a:pt x="0" y="128"/>
                  </a:moveTo>
                  <a:lnTo>
                    <a:pt x="20" y="58"/>
                  </a:lnTo>
                  <a:lnTo>
                    <a:pt x="71" y="5"/>
                  </a:lnTo>
                  <a:lnTo>
                    <a:pt x="121" y="0"/>
                  </a:lnTo>
                  <a:lnTo>
                    <a:pt x="142" y="46"/>
                  </a:lnTo>
                  <a:lnTo>
                    <a:pt x="121" y="117"/>
                  </a:lnTo>
                  <a:lnTo>
                    <a:pt x="71" y="170"/>
                  </a:lnTo>
                  <a:lnTo>
                    <a:pt x="20" y="175"/>
                  </a:lnTo>
                  <a:lnTo>
                    <a:pt x="0" y="12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42" name="Freeform 34"/>
            <p:cNvSpPr>
              <a:spLocks/>
            </p:cNvSpPr>
            <p:nvPr/>
          </p:nvSpPr>
          <p:spPr bwMode="auto">
            <a:xfrm>
              <a:off x="2121" y="1791"/>
              <a:ext cx="18" cy="22"/>
            </a:xfrm>
            <a:custGeom>
              <a:avLst/>
              <a:gdLst>
                <a:gd name="T0" fmla="*/ 142 w 142"/>
                <a:gd name="T1" fmla="*/ 47 h 175"/>
                <a:gd name="T2" fmla="*/ 121 w 142"/>
                <a:gd name="T3" fmla="*/ 0 h 175"/>
                <a:gd name="T4" fmla="*/ 71 w 142"/>
                <a:gd name="T5" fmla="*/ 5 h 175"/>
                <a:gd name="T6" fmla="*/ 20 w 142"/>
                <a:gd name="T7" fmla="*/ 58 h 175"/>
                <a:gd name="T8" fmla="*/ 0 w 142"/>
                <a:gd name="T9" fmla="*/ 129 h 175"/>
                <a:gd name="T10" fmla="*/ 20 w 142"/>
                <a:gd name="T11" fmla="*/ 175 h 175"/>
                <a:gd name="T12" fmla="*/ 71 w 142"/>
                <a:gd name="T13" fmla="*/ 170 h 175"/>
                <a:gd name="T14" fmla="*/ 121 w 142"/>
                <a:gd name="T15" fmla="*/ 117 h 175"/>
                <a:gd name="T16" fmla="*/ 142 w 142"/>
                <a:gd name="T17" fmla="*/ 4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75">
                  <a:moveTo>
                    <a:pt x="142" y="47"/>
                  </a:moveTo>
                  <a:lnTo>
                    <a:pt x="121" y="0"/>
                  </a:lnTo>
                  <a:lnTo>
                    <a:pt x="71" y="5"/>
                  </a:lnTo>
                  <a:lnTo>
                    <a:pt x="20" y="58"/>
                  </a:lnTo>
                  <a:lnTo>
                    <a:pt x="0" y="129"/>
                  </a:lnTo>
                  <a:lnTo>
                    <a:pt x="20" y="175"/>
                  </a:lnTo>
                  <a:lnTo>
                    <a:pt x="71" y="170"/>
                  </a:lnTo>
                  <a:lnTo>
                    <a:pt x="121" y="117"/>
                  </a:lnTo>
                  <a:lnTo>
                    <a:pt x="142" y="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43" name="Freeform 35"/>
            <p:cNvSpPr>
              <a:spLocks/>
            </p:cNvSpPr>
            <p:nvPr/>
          </p:nvSpPr>
          <p:spPr bwMode="auto">
            <a:xfrm>
              <a:off x="2124" y="1813"/>
              <a:ext cx="1428" cy="825"/>
            </a:xfrm>
            <a:custGeom>
              <a:avLst/>
              <a:gdLst>
                <a:gd name="T0" fmla="*/ 0 w 11421"/>
                <a:gd name="T1" fmla="*/ 0 h 6603"/>
                <a:gd name="T2" fmla="*/ 5710 w 11421"/>
                <a:gd name="T3" fmla="*/ 3302 h 6603"/>
                <a:gd name="T4" fmla="*/ 11421 w 11421"/>
                <a:gd name="T5" fmla="*/ 6603 h 6603"/>
              </a:gdLst>
              <a:ahLst/>
              <a:cxnLst>
                <a:cxn ang="0">
                  <a:pos x="T0" y="T1"/>
                </a:cxn>
                <a:cxn ang="0">
                  <a:pos x="T2" y="T3"/>
                </a:cxn>
                <a:cxn ang="0">
                  <a:pos x="T4" y="T5"/>
                </a:cxn>
              </a:cxnLst>
              <a:rect l="0" t="0" r="r" b="b"/>
              <a:pathLst>
                <a:path w="11421" h="6603">
                  <a:moveTo>
                    <a:pt x="0" y="0"/>
                  </a:moveTo>
                  <a:lnTo>
                    <a:pt x="5710" y="3302"/>
                  </a:lnTo>
                  <a:lnTo>
                    <a:pt x="11421" y="660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44" name="Freeform 36"/>
            <p:cNvSpPr>
              <a:spLocks/>
            </p:cNvSpPr>
            <p:nvPr/>
          </p:nvSpPr>
          <p:spPr bwMode="auto">
            <a:xfrm>
              <a:off x="2136" y="1792"/>
              <a:ext cx="1428" cy="825"/>
            </a:xfrm>
            <a:custGeom>
              <a:avLst/>
              <a:gdLst>
                <a:gd name="T0" fmla="*/ 0 w 11421"/>
                <a:gd name="T1" fmla="*/ 0 h 6601"/>
                <a:gd name="T2" fmla="*/ 5711 w 11421"/>
                <a:gd name="T3" fmla="*/ 3301 h 6601"/>
                <a:gd name="T4" fmla="*/ 11421 w 11421"/>
                <a:gd name="T5" fmla="*/ 6601 h 6601"/>
              </a:gdLst>
              <a:ahLst/>
              <a:cxnLst>
                <a:cxn ang="0">
                  <a:pos x="T0" y="T1"/>
                </a:cxn>
                <a:cxn ang="0">
                  <a:pos x="T2" y="T3"/>
                </a:cxn>
                <a:cxn ang="0">
                  <a:pos x="T4" y="T5"/>
                </a:cxn>
              </a:cxnLst>
              <a:rect l="0" t="0" r="r" b="b"/>
              <a:pathLst>
                <a:path w="11421" h="6601">
                  <a:moveTo>
                    <a:pt x="0" y="0"/>
                  </a:moveTo>
                  <a:lnTo>
                    <a:pt x="5711" y="3301"/>
                  </a:lnTo>
                  <a:lnTo>
                    <a:pt x="11421" y="660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445" name="Line 37"/>
            <p:cNvSpPr>
              <a:spLocks noChangeShapeType="1"/>
            </p:cNvSpPr>
            <p:nvPr/>
          </p:nvSpPr>
          <p:spPr bwMode="auto">
            <a:xfrm flipV="1">
              <a:off x="1407" y="2695"/>
              <a:ext cx="107" cy="1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46" name="Line 38"/>
            <p:cNvSpPr>
              <a:spLocks noChangeShapeType="1"/>
            </p:cNvSpPr>
            <p:nvPr/>
          </p:nvSpPr>
          <p:spPr bwMode="auto">
            <a:xfrm flipV="1">
              <a:off x="1791" y="2060"/>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47" name="Line 39"/>
            <p:cNvSpPr>
              <a:spLocks noChangeShapeType="1"/>
            </p:cNvSpPr>
            <p:nvPr/>
          </p:nvSpPr>
          <p:spPr bwMode="auto">
            <a:xfrm flipV="1">
              <a:off x="1524" y="2524"/>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48" name="Line 40"/>
            <p:cNvSpPr>
              <a:spLocks noChangeShapeType="1"/>
            </p:cNvSpPr>
            <p:nvPr/>
          </p:nvSpPr>
          <p:spPr bwMode="auto">
            <a:xfrm flipV="1">
              <a:off x="1369" y="2717"/>
              <a:ext cx="108" cy="1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49" name="Line 41"/>
            <p:cNvSpPr>
              <a:spLocks noChangeShapeType="1"/>
            </p:cNvSpPr>
            <p:nvPr/>
          </p:nvSpPr>
          <p:spPr bwMode="auto">
            <a:xfrm flipV="1">
              <a:off x="1791" y="2016"/>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0" name="Line 42"/>
            <p:cNvSpPr>
              <a:spLocks noChangeShapeType="1"/>
            </p:cNvSpPr>
            <p:nvPr/>
          </p:nvSpPr>
          <p:spPr bwMode="auto">
            <a:xfrm flipV="1">
              <a:off x="1524" y="2480"/>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1" name="Line 43"/>
            <p:cNvSpPr>
              <a:spLocks noChangeShapeType="1"/>
            </p:cNvSpPr>
            <p:nvPr/>
          </p:nvSpPr>
          <p:spPr bwMode="auto">
            <a:xfrm flipV="1">
              <a:off x="1332" y="2739"/>
              <a:ext cx="107" cy="1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2" name="Line 44"/>
            <p:cNvSpPr>
              <a:spLocks noChangeShapeType="1"/>
            </p:cNvSpPr>
            <p:nvPr/>
          </p:nvSpPr>
          <p:spPr bwMode="auto">
            <a:xfrm flipV="1">
              <a:off x="1791" y="1972"/>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3" name="Line 45"/>
            <p:cNvSpPr>
              <a:spLocks noChangeShapeType="1"/>
            </p:cNvSpPr>
            <p:nvPr/>
          </p:nvSpPr>
          <p:spPr bwMode="auto">
            <a:xfrm flipV="1">
              <a:off x="1524" y="2437"/>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4" name="Line 46"/>
            <p:cNvSpPr>
              <a:spLocks noChangeShapeType="1"/>
            </p:cNvSpPr>
            <p:nvPr/>
          </p:nvSpPr>
          <p:spPr bwMode="auto">
            <a:xfrm flipV="1">
              <a:off x="1294" y="2760"/>
              <a:ext cx="107"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5" name="Line 47"/>
            <p:cNvSpPr>
              <a:spLocks noChangeShapeType="1"/>
            </p:cNvSpPr>
            <p:nvPr/>
          </p:nvSpPr>
          <p:spPr bwMode="auto">
            <a:xfrm flipV="1">
              <a:off x="1791" y="1956"/>
              <a:ext cx="74" cy="1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6" name="Line 48"/>
            <p:cNvSpPr>
              <a:spLocks noChangeShapeType="1"/>
            </p:cNvSpPr>
            <p:nvPr/>
          </p:nvSpPr>
          <p:spPr bwMode="auto">
            <a:xfrm flipV="1">
              <a:off x="1524" y="2393"/>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7" name="Line 49"/>
            <p:cNvSpPr>
              <a:spLocks noChangeShapeType="1"/>
            </p:cNvSpPr>
            <p:nvPr/>
          </p:nvSpPr>
          <p:spPr bwMode="auto">
            <a:xfrm flipV="1">
              <a:off x="1256" y="2782"/>
              <a:ext cx="107"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8" name="Line 50"/>
            <p:cNvSpPr>
              <a:spLocks noChangeShapeType="1"/>
            </p:cNvSpPr>
            <p:nvPr/>
          </p:nvSpPr>
          <p:spPr bwMode="auto">
            <a:xfrm flipV="1">
              <a:off x="1791" y="1978"/>
              <a:ext cx="36" cy="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59" name="Line 51"/>
            <p:cNvSpPr>
              <a:spLocks noChangeShapeType="1"/>
            </p:cNvSpPr>
            <p:nvPr/>
          </p:nvSpPr>
          <p:spPr bwMode="auto">
            <a:xfrm flipV="1">
              <a:off x="1524" y="2349"/>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0" name="Line 52"/>
            <p:cNvSpPr>
              <a:spLocks noChangeShapeType="1"/>
            </p:cNvSpPr>
            <p:nvPr/>
          </p:nvSpPr>
          <p:spPr bwMode="auto">
            <a:xfrm flipV="1">
              <a:off x="1256" y="2769"/>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1" name="Line 53"/>
            <p:cNvSpPr>
              <a:spLocks noChangeShapeType="1"/>
            </p:cNvSpPr>
            <p:nvPr/>
          </p:nvSpPr>
          <p:spPr bwMode="auto">
            <a:xfrm flipV="1">
              <a:off x="1524" y="2305"/>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2" name="Line 54"/>
            <p:cNvSpPr>
              <a:spLocks noChangeShapeType="1"/>
            </p:cNvSpPr>
            <p:nvPr/>
          </p:nvSpPr>
          <p:spPr bwMode="auto">
            <a:xfrm flipV="1">
              <a:off x="1256" y="2726"/>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3" name="Line 55"/>
            <p:cNvSpPr>
              <a:spLocks noChangeShapeType="1"/>
            </p:cNvSpPr>
            <p:nvPr/>
          </p:nvSpPr>
          <p:spPr bwMode="auto">
            <a:xfrm flipV="1">
              <a:off x="1524" y="2261"/>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4" name="Line 56"/>
            <p:cNvSpPr>
              <a:spLocks noChangeShapeType="1"/>
            </p:cNvSpPr>
            <p:nvPr/>
          </p:nvSpPr>
          <p:spPr bwMode="auto">
            <a:xfrm flipV="1">
              <a:off x="1256" y="2682"/>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5" name="Line 57"/>
            <p:cNvSpPr>
              <a:spLocks noChangeShapeType="1"/>
            </p:cNvSpPr>
            <p:nvPr/>
          </p:nvSpPr>
          <p:spPr bwMode="auto">
            <a:xfrm flipV="1">
              <a:off x="1524" y="2218"/>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6" name="Line 58"/>
            <p:cNvSpPr>
              <a:spLocks noChangeShapeType="1"/>
            </p:cNvSpPr>
            <p:nvPr/>
          </p:nvSpPr>
          <p:spPr bwMode="auto">
            <a:xfrm flipV="1">
              <a:off x="1256" y="2638"/>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7" name="Line 59"/>
            <p:cNvSpPr>
              <a:spLocks noChangeShapeType="1"/>
            </p:cNvSpPr>
            <p:nvPr/>
          </p:nvSpPr>
          <p:spPr bwMode="auto">
            <a:xfrm flipV="1">
              <a:off x="1524" y="2174"/>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8" name="Line 60"/>
            <p:cNvSpPr>
              <a:spLocks noChangeShapeType="1"/>
            </p:cNvSpPr>
            <p:nvPr/>
          </p:nvSpPr>
          <p:spPr bwMode="auto">
            <a:xfrm flipV="1">
              <a:off x="1256" y="2594"/>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69" name="Line 61"/>
            <p:cNvSpPr>
              <a:spLocks noChangeShapeType="1"/>
            </p:cNvSpPr>
            <p:nvPr/>
          </p:nvSpPr>
          <p:spPr bwMode="auto">
            <a:xfrm flipV="1">
              <a:off x="1524" y="2130"/>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0" name="Line 62"/>
            <p:cNvSpPr>
              <a:spLocks noChangeShapeType="1"/>
            </p:cNvSpPr>
            <p:nvPr/>
          </p:nvSpPr>
          <p:spPr bwMode="auto">
            <a:xfrm flipV="1">
              <a:off x="1256" y="2551"/>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1" name="Line 63"/>
            <p:cNvSpPr>
              <a:spLocks noChangeShapeType="1"/>
            </p:cNvSpPr>
            <p:nvPr/>
          </p:nvSpPr>
          <p:spPr bwMode="auto">
            <a:xfrm flipV="1">
              <a:off x="1524" y="2109"/>
              <a:ext cx="76" cy="1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2" name="Line 64"/>
            <p:cNvSpPr>
              <a:spLocks noChangeShapeType="1"/>
            </p:cNvSpPr>
            <p:nvPr/>
          </p:nvSpPr>
          <p:spPr bwMode="auto">
            <a:xfrm flipV="1">
              <a:off x="1256" y="2507"/>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3" name="Line 65"/>
            <p:cNvSpPr>
              <a:spLocks noChangeShapeType="1"/>
            </p:cNvSpPr>
            <p:nvPr/>
          </p:nvSpPr>
          <p:spPr bwMode="auto">
            <a:xfrm flipV="1">
              <a:off x="1524" y="2131"/>
              <a:ext cx="38"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4" name="Line 66"/>
            <p:cNvSpPr>
              <a:spLocks noChangeShapeType="1"/>
            </p:cNvSpPr>
            <p:nvPr/>
          </p:nvSpPr>
          <p:spPr bwMode="auto">
            <a:xfrm flipV="1">
              <a:off x="1256" y="2463"/>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5" name="Line 67"/>
            <p:cNvSpPr>
              <a:spLocks noChangeShapeType="1"/>
            </p:cNvSpPr>
            <p:nvPr/>
          </p:nvSpPr>
          <p:spPr bwMode="auto">
            <a:xfrm flipV="1">
              <a:off x="1524" y="2153"/>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6" name="Line 68"/>
            <p:cNvSpPr>
              <a:spLocks noChangeShapeType="1"/>
            </p:cNvSpPr>
            <p:nvPr/>
          </p:nvSpPr>
          <p:spPr bwMode="auto">
            <a:xfrm flipV="1">
              <a:off x="1256" y="2419"/>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7" name="Line 69"/>
            <p:cNvSpPr>
              <a:spLocks noChangeShapeType="1"/>
            </p:cNvSpPr>
            <p:nvPr/>
          </p:nvSpPr>
          <p:spPr bwMode="auto">
            <a:xfrm flipV="1">
              <a:off x="1256" y="2376"/>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8" name="Line 70"/>
            <p:cNvSpPr>
              <a:spLocks noChangeShapeType="1"/>
            </p:cNvSpPr>
            <p:nvPr/>
          </p:nvSpPr>
          <p:spPr bwMode="auto">
            <a:xfrm flipV="1">
              <a:off x="1256" y="2332"/>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79" name="Line 71"/>
            <p:cNvSpPr>
              <a:spLocks noChangeShapeType="1"/>
            </p:cNvSpPr>
            <p:nvPr/>
          </p:nvSpPr>
          <p:spPr bwMode="auto">
            <a:xfrm flipV="1">
              <a:off x="1256" y="2288"/>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0" name="Line 72"/>
            <p:cNvSpPr>
              <a:spLocks noChangeShapeType="1"/>
            </p:cNvSpPr>
            <p:nvPr/>
          </p:nvSpPr>
          <p:spPr bwMode="auto">
            <a:xfrm flipV="1">
              <a:off x="1256" y="2244"/>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1" name="Line 73"/>
            <p:cNvSpPr>
              <a:spLocks noChangeShapeType="1"/>
            </p:cNvSpPr>
            <p:nvPr/>
          </p:nvSpPr>
          <p:spPr bwMode="auto">
            <a:xfrm flipV="1">
              <a:off x="1256" y="2201"/>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2" name="Line 74"/>
            <p:cNvSpPr>
              <a:spLocks noChangeShapeType="1"/>
            </p:cNvSpPr>
            <p:nvPr/>
          </p:nvSpPr>
          <p:spPr bwMode="auto">
            <a:xfrm flipV="1">
              <a:off x="1256" y="2182"/>
              <a:ext cx="75" cy="1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3" name="Line 75"/>
            <p:cNvSpPr>
              <a:spLocks noChangeShapeType="1"/>
            </p:cNvSpPr>
            <p:nvPr/>
          </p:nvSpPr>
          <p:spPr bwMode="auto">
            <a:xfrm flipV="1">
              <a:off x="1256" y="2204"/>
              <a:ext cx="37" cy="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4" name="Line 76"/>
            <p:cNvSpPr>
              <a:spLocks noChangeShapeType="1"/>
            </p:cNvSpPr>
            <p:nvPr/>
          </p:nvSpPr>
          <p:spPr bwMode="auto">
            <a:xfrm flipV="1">
              <a:off x="1445" y="2568"/>
              <a:ext cx="168" cy="2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5" name="Line 77"/>
            <p:cNvSpPr>
              <a:spLocks noChangeShapeType="1"/>
            </p:cNvSpPr>
            <p:nvPr/>
          </p:nvSpPr>
          <p:spPr bwMode="auto">
            <a:xfrm flipV="1">
              <a:off x="2059" y="1744"/>
              <a:ext cx="29" cy="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6" name="Line 78"/>
            <p:cNvSpPr>
              <a:spLocks noChangeShapeType="1"/>
            </p:cNvSpPr>
            <p:nvPr/>
          </p:nvSpPr>
          <p:spPr bwMode="auto">
            <a:xfrm flipV="1">
              <a:off x="1791" y="2104"/>
              <a:ext cx="90"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7" name="Line 79"/>
            <p:cNvSpPr>
              <a:spLocks noChangeShapeType="1"/>
            </p:cNvSpPr>
            <p:nvPr/>
          </p:nvSpPr>
          <p:spPr bwMode="auto">
            <a:xfrm flipV="1">
              <a:off x="1483" y="2612"/>
              <a:ext cx="130" cy="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8" name="Line 80"/>
            <p:cNvSpPr>
              <a:spLocks noChangeShapeType="1"/>
            </p:cNvSpPr>
            <p:nvPr/>
          </p:nvSpPr>
          <p:spPr bwMode="auto">
            <a:xfrm flipV="1">
              <a:off x="2059" y="1723"/>
              <a:ext cx="66" cy="1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89" name="Line 81"/>
            <p:cNvSpPr>
              <a:spLocks noChangeShapeType="1"/>
            </p:cNvSpPr>
            <p:nvPr/>
          </p:nvSpPr>
          <p:spPr bwMode="auto">
            <a:xfrm flipV="1">
              <a:off x="1791" y="2147"/>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0" name="Line 82"/>
            <p:cNvSpPr>
              <a:spLocks noChangeShapeType="1"/>
            </p:cNvSpPr>
            <p:nvPr/>
          </p:nvSpPr>
          <p:spPr bwMode="auto">
            <a:xfrm flipV="1">
              <a:off x="1521" y="2655"/>
              <a:ext cx="92" cy="1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1" name="Line 83"/>
            <p:cNvSpPr>
              <a:spLocks noChangeShapeType="1"/>
            </p:cNvSpPr>
            <p:nvPr/>
          </p:nvSpPr>
          <p:spPr bwMode="auto">
            <a:xfrm flipV="1">
              <a:off x="2059" y="1727"/>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2" name="Line 84"/>
            <p:cNvSpPr>
              <a:spLocks noChangeShapeType="1"/>
            </p:cNvSpPr>
            <p:nvPr/>
          </p:nvSpPr>
          <p:spPr bwMode="auto">
            <a:xfrm flipV="1">
              <a:off x="1791" y="2191"/>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3" name="Line 85"/>
            <p:cNvSpPr>
              <a:spLocks noChangeShapeType="1"/>
            </p:cNvSpPr>
            <p:nvPr/>
          </p:nvSpPr>
          <p:spPr bwMode="auto">
            <a:xfrm flipV="1">
              <a:off x="1524" y="2699"/>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4" name="Line 86"/>
            <p:cNvSpPr>
              <a:spLocks noChangeShapeType="1"/>
            </p:cNvSpPr>
            <p:nvPr/>
          </p:nvSpPr>
          <p:spPr bwMode="auto">
            <a:xfrm flipV="1">
              <a:off x="2059" y="1771"/>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5" name="Line 87"/>
            <p:cNvSpPr>
              <a:spLocks noChangeShapeType="1"/>
            </p:cNvSpPr>
            <p:nvPr/>
          </p:nvSpPr>
          <p:spPr bwMode="auto">
            <a:xfrm flipV="1">
              <a:off x="1791" y="2235"/>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6" name="Line 88"/>
            <p:cNvSpPr>
              <a:spLocks noChangeShapeType="1"/>
            </p:cNvSpPr>
            <p:nvPr/>
          </p:nvSpPr>
          <p:spPr bwMode="auto">
            <a:xfrm flipV="1">
              <a:off x="1524" y="2743"/>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7" name="Line 89"/>
            <p:cNvSpPr>
              <a:spLocks noChangeShapeType="1"/>
            </p:cNvSpPr>
            <p:nvPr/>
          </p:nvSpPr>
          <p:spPr bwMode="auto">
            <a:xfrm flipV="1">
              <a:off x="2059" y="1815"/>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8" name="Line 90"/>
            <p:cNvSpPr>
              <a:spLocks noChangeShapeType="1"/>
            </p:cNvSpPr>
            <p:nvPr/>
          </p:nvSpPr>
          <p:spPr bwMode="auto">
            <a:xfrm flipV="1">
              <a:off x="1791" y="2279"/>
              <a:ext cx="90"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499" name="Line 91"/>
            <p:cNvSpPr>
              <a:spLocks noChangeShapeType="1"/>
            </p:cNvSpPr>
            <p:nvPr/>
          </p:nvSpPr>
          <p:spPr bwMode="auto">
            <a:xfrm flipV="1">
              <a:off x="1545" y="2787"/>
              <a:ext cx="68" cy="1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0" name="Line 92"/>
            <p:cNvSpPr>
              <a:spLocks noChangeShapeType="1"/>
            </p:cNvSpPr>
            <p:nvPr/>
          </p:nvSpPr>
          <p:spPr bwMode="auto">
            <a:xfrm flipV="1">
              <a:off x="2059" y="1858"/>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1" name="Line 93"/>
            <p:cNvSpPr>
              <a:spLocks noChangeShapeType="1"/>
            </p:cNvSpPr>
            <p:nvPr/>
          </p:nvSpPr>
          <p:spPr bwMode="auto">
            <a:xfrm flipV="1">
              <a:off x="1791" y="2323"/>
              <a:ext cx="90"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2" name="Line 94"/>
            <p:cNvSpPr>
              <a:spLocks noChangeShapeType="1"/>
            </p:cNvSpPr>
            <p:nvPr/>
          </p:nvSpPr>
          <p:spPr bwMode="auto">
            <a:xfrm flipV="1">
              <a:off x="1583" y="2830"/>
              <a:ext cx="30" cy="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3" name="Line 95"/>
            <p:cNvSpPr>
              <a:spLocks noChangeShapeType="1"/>
            </p:cNvSpPr>
            <p:nvPr/>
          </p:nvSpPr>
          <p:spPr bwMode="auto">
            <a:xfrm flipV="1">
              <a:off x="2059" y="1902"/>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4" name="Line 96"/>
            <p:cNvSpPr>
              <a:spLocks noChangeShapeType="1"/>
            </p:cNvSpPr>
            <p:nvPr/>
          </p:nvSpPr>
          <p:spPr bwMode="auto">
            <a:xfrm flipV="1">
              <a:off x="1791" y="2366"/>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5" name="Line 97"/>
            <p:cNvSpPr>
              <a:spLocks noChangeShapeType="1"/>
            </p:cNvSpPr>
            <p:nvPr/>
          </p:nvSpPr>
          <p:spPr bwMode="auto">
            <a:xfrm flipV="1">
              <a:off x="1791" y="2410"/>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6" name="Line 98"/>
            <p:cNvSpPr>
              <a:spLocks noChangeShapeType="1"/>
            </p:cNvSpPr>
            <p:nvPr/>
          </p:nvSpPr>
          <p:spPr bwMode="auto">
            <a:xfrm flipV="1">
              <a:off x="2059" y="1946"/>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7" name="Line 99"/>
            <p:cNvSpPr>
              <a:spLocks noChangeShapeType="1"/>
            </p:cNvSpPr>
            <p:nvPr/>
          </p:nvSpPr>
          <p:spPr bwMode="auto">
            <a:xfrm flipV="1">
              <a:off x="1791" y="2454"/>
              <a:ext cx="90"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8" name="Line 100"/>
            <p:cNvSpPr>
              <a:spLocks noChangeShapeType="1"/>
            </p:cNvSpPr>
            <p:nvPr/>
          </p:nvSpPr>
          <p:spPr bwMode="auto">
            <a:xfrm flipV="1">
              <a:off x="2059" y="1990"/>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09" name="Line 101"/>
            <p:cNvSpPr>
              <a:spLocks noChangeShapeType="1"/>
            </p:cNvSpPr>
            <p:nvPr/>
          </p:nvSpPr>
          <p:spPr bwMode="auto">
            <a:xfrm flipV="1">
              <a:off x="1791" y="2476"/>
              <a:ext cx="102" cy="1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0" name="Line 102"/>
            <p:cNvSpPr>
              <a:spLocks noChangeShapeType="1"/>
            </p:cNvSpPr>
            <p:nvPr/>
          </p:nvSpPr>
          <p:spPr bwMode="auto">
            <a:xfrm flipV="1">
              <a:off x="2059" y="2033"/>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1" name="Line 103"/>
            <p:cNvSpPr>
              <a:spLocks noChangeShapeType="1"/>
            </p:cNvSpPr>
            <p:nvPr/>
          </p:nvSpPr>
          <p:spPr bwMode="auto">
            <a:xfrm flipV="1">
              <a:off x="1791" y="2454"/>
              <a:ext cx="1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2" name="Line 104"/>
            <p:cNvSpPr>
              <a:spLocks noChangeShapeType="1"/>
            </p:cNvSpPr>
            <p:nvPr/>
          </p:nvSpPr>
          <p:spPr bwMode="auto">
            <a:xfrm flipV="1">
              <a:off x="2059" y="2077"/>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3" name="Line 105"/>
            <p:cNvSpPr>
              <a:spLocks noChangeShapeType="1"/>
            </p:cNvSpPr>
            <p:nvPr/>
          </p:nvSpPr>
          <p:spPr bwMode="auto">
            <a:xfrm flipV="1">
              <a:off x="1791" y="2432"/>
              <a:ext cx="178" cy="3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4" name="Line 106"/>
            <p:cNvSpPr>
              <a:spLocks noChangeShapeType="1"/>
            </p:cNvSpPr>
            <p:nvPr/>
          </p:nvSpPr>
          <p:spPr bwMode="auto">
            <a:xfrm flipV="1">
              <a:off x="2059" y="2121"/>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5" name="Line 107"/>
            <p:cNvSpPr>
              <a:spLocks noChangeShapeType="1"/>
            </p:cNvSpPr>
            <p:nvPr/>
          </p:nvSpPr>
          <p:spPr bwMode="auto">
            <a:xfrm flipV="1">
              <a:off x="1810" y="2629"/>
              <a:ext cx="71"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6" name="Line 108"/>
            <p:cNvSpPr>
              <a:spLocks noChangeShapeType="1"/>
            </p:cNvSpPr>
            <p:nvPr/>
          </p:nvSpPr>
          <p:spPr bwMode="auto">
            <a:xfrm flipV="1">
              <a:off x="2059" y="2165"/>
              <a:ext cx="89"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7" name="Line 109"/>
            <p:cNvSpPr>
              <a:spLocks noChangeShapeType="1"/>
            </p:cNvSpPr>
            <p:nvPr/>
          </p:nvSpPr>
          <p:spPr bwMode="auto">
            <a:xfrm flipV="1">
              <a:off x="1899" y="2410"/>
              <a:ext cx="108"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8" name="Line 110"/>
            <p:cNvSpPr>
              <a:spLocks noChangeShapeType="1"/>
            </p:cNvSpPr>
            <p:nvPr/>
          </p:nvSpPr>
          <p:spPr bwMode="auto">
            <a:xfrm flipV="1">
              <a:off x="1848" y="2673"/>
              <a:ext cx="33" cy="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19" name="Line 111"/>
            <p:cNvSpPr>
              <a:spLocks noChangeShapeType="1"/>
            </p:cNvSpPr>
            <p:nvPr/>
          </p:nvSpPr>
          <p:spPr bwMode="auto">
            <a:xfrm flipV="1">
              <a:off x="2059" y="2208"/>
              <a:ext cx="89"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0" name="Line 112"/>
            <p:cNvSpPr>
              <a:spLocks noChangeShapeType="1"/>
            </p:cNvSpPr>
            <p:nvPr/>
          </p:nvSpPr>
          <p:spPr bwMode="auto">
            <a:xfrm flipV="1">
              <a:off x="1937" y="2388"/>
              <a:ext cx="107"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1" name="Line 113"/>
            <p:cNvSpPr>
              <a:spLocks noChangeShapeType="1"/>
            </p:cNvSpPr>
            <p:nvPr/>
          </p:nvSpPr>
          <p:spPr bwMode="auto">
            <a:xfrm flipV="1">
              <a:off x="1975" y="2252"/>
              <a:ext cx="173" cy="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2" name="Line 114"/>
            <p:cNvSpPr>
              <a:spLocks noChangeShapeType="1"/>
            </p:cNvSpPr>
            <p:nvPr/>
          </p:nvSpPr>
          <p:spPr bwMode="auto">
            <a:xfrm flipV="1">
              <a:off x="2013" y="2296"/>
              <a:ext cx="135" cy="2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3" name="Line 115"/>
            <p:cNvSpPr>
              <a:spLocks noChangeShapeType="1"/>
            </p:cNvSpPr>
            <p:nvPr/>
          </p:nvSpPr>
          <p:spPr bwMode="auto">
            <a:xfrm flipV="1">
              <a:off x="2051" y="2340"/>
              <a:ext cx="97"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4" name="Line 116"/>
            <p:cNvSpPr>
              <a:spLocks noChangeShapeType="1"/>
            </p:cNvSpPr>
            <p:nvPr/>
          </p:nvSpPr>
          <p:spPr bwMode="auto">
            <a:xfrm flipV="1">
              <a:off x="2089" y="2383"/>
              <a:ext cx="59"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5" name="Line 117"/>
            <p:cNvSpPr>
              <a:spLocks noChangeShapeType="1"/>
            </p:cNvSpPr>
            <p:nvPr/>
          </p:nvSpPr>
          <p:spPr bwMode="auto">
            <a:xfrm flipV="1">
              <a:off x="2127" y="2427"/>
              <a:ext cx="21"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6" name="Freeform 118"/>
            <p:cNvSpPr>
              <a:spLocks/>
            </p:cNvSpPr>
            <p:nvPr/>
          </p:nvSpPr>
          <p:spPr bwMode="auto">
            <a:xfrm>
              <a:off x="771" y="1239"/>
              <a:ext cx="1814" cy="2174"/>
            </a:xfrm>
            <a:custGeom>
              <a:avLst/>
              <a:gdLst>
                <a:gd name="T0" fmla="*/ 0 w 14507"/>
                <a:gd name="T1" fmla="*/ 17398 h 17398"/>
                <a:gd name="T2" fmla="*/ 0 w 14507"/>
                <a:gd name="T3" fmla="*/ 8386 h 17398"/>
                <a:gd name="T4" fmla="*/ 14507 w 14507"/>
                <a:gd name="T5" fmla="*/ 0 h 17398"/>
                <a:gd name="T6" fmla="*/ 14507 w 14507"/>
                <a:gd name="T7" fmla="*/ 9011 h 17398"/>
                <a:gd name="T8" fmla="*/ 0 w 14507"/>
                <a:gd name="T9" fmla="*/ 17398 h 17398"/>
              </a:gdLst>
              <a:ahLst/>
              <a:cxnLst>
                <a:cxn ang="0">
                  <a:pos x="T0" y="T1"/>
                </a:cxn>
                <a:cxn ang="0">
                  <a:pos x="T2" y="T3"/>
                </a:cxn>
                <a:cxn ang="0">
                  <a:pos x="T4" y="T5"/>
                </a:cxn>
                <a:cxn ang="0">
                  <a:pos x="T6" y="T7"/>
                </a:cxn>
                <a:cxn ang="0">
                  <a:pos x="T8" y="T9"/>
                </a:cxn>
              </a:cxnLst>
              <a:rect l="0" t="0" r="r" b="b"/>
              <a:pathLst>
                <a:path w="14507" h="17398">
                  <a:moveTo>
                    <a:pt x="0" y="17398"/>
                  </a:moveTo>
                  <a:lnTo>
                    <a:pt x="0" y="8386"/>
                  </a:lnTo>
                  <a:lnTo>
                    <a:pt x="14507" y="0"/>
                  </a:lnTo>
                  <a:lnTo>
                    <a:pt x="14507" y="9011"/>
                  </a:lnTo>
                  <a:lnTo>
                    <a:pt x="0" y="1739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527" name="Line 119"/>
            <p:cNvSpPr>
              <a:spLocks noChangeShapeType="1"/>
            </p:cNvSpPr>
            <p:nvPr/>
          </p:nvSpPr>
          <p:spPr bwMode="auto">
            <a:xfrm>
              <a:off x="1327" y="2267"/>
              <a:ext cx="357" cy="2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8" name="Line 120"/>
            <p:cNvSpPr>
              <a:spLocks noChangeShapeType="1"/>
            </p:cNvSpPr>
            <p:nvPr/>
          </p:nvSpPr>
          <p:spPr bwMode="auto">
            <a:xfrm>
              <a:off x="1256" y="2225"/>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29" name="Freeform 121"/>
            <p:cNvSpPr>
              <a:spLocks/>
            </p:cNvSpPr>
            <p:nvPr/>
          </p:nvSpPr>
          <p:spPr bwMode="auto">
            <a:xfrm>
              <a:off x="1292" y="2223"/>
              <a:ext cx="71" cy="87"/>
            </a:xfrm>
            <a:custGeom>
              <a:avLst/>
              <a:gdLst>
                <a:gd name="T0" fmla="*/ 570 w 570"/>
                <a:gd name="T1" fmla="*/ 186 h 701"/>
                <a:gd name="T2" fmla="*/ 487 w 570"/>
                <a:gd name="T3" fmla="*/ 0 h 701"/>
                <a:gd name="T4" fmla="*/ 286 w 570"/>
                <a:gd name="T5" fmla="*/ 21 h 701"/>
                <a:gd name="T6" fmla="*/ 83 w 570"/>
                <a:gd name="T7" fmla="*/ 234 h 701"/>
                <a:gd name="T8" fmla="*/ 0 w 570"/>
                <a:gd name="T9" fmla="*/ 516 h 701"/>
                <a:gd name="T10" fmla="*/ 83 w 570"/>
                <a:gd name="T11" fmla="*/ 701 h 701"/>
                <a:gd name="T12" fmla="*/ 286 w 570"/>
                <a:gd name="T13" fmla="*/ 681 h 701"/>
                <a:gd name="T14" fmla="*/ 487 w 570"/>
                <a:gd name="T15" fmla="*/ 468 h 701"/>
                <a:gd name="T16" fmla="*/ 570 w 570"/>
                <a:gd name="T17" fmla="*/ 186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0" h="701">
                  <a:moveTo>
                    <a:pt x="570" y="186"/>
                  </a:moveTo>
                  <a:lnTo>
                    <a:pt x="487" y="0"/>
                  </a:lnTo>
                  <a:lnTo>
                    <a:pt x="286" y="21"/>
                  </a:lnTo>
                  <a:lnTo>
                    <a:pt x="83" y="234"/>
                  </a:lnTo>
                  <a:lnTo>
                    <a:pt x="0" y="516"/>
                  </a:lnTo>
                  <a:lnTo>
                    <a:pt x="83" y="701"/>
                  </a:lnTo>
                  <a:lnTo>
                    <a:pt x="286" y="681"/>
                  </a:lnTo>
                  <a:lnTo>
                    <a:pt x="487" y="468"/>
                  </a:lnTo>
                  <a:lnTo>
                    <a:pt x="570" y="18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530" name="Freeform 122"/>
            <p:cNvSpPr>
              <a:spLocks/>
            </p:cNvSpPr>
            <p:nvPr/>
          </p:nvSpPr>
          <p:spPr bwMode="auto">
            <a:xfrm>
              <a:off x="1279" y="2221"/>
              <a:ext cx="62" cy="80"/>
            </a:xfrm>
            <a:custGeom>
              <a:avLst/>
              <a:gdLst>
                <a:gd name="T0" fmla="*/ 502 w 502"/>
                <a:gd name="T1" fmla="*/ 0 h 638"/>
                <a:gd name="T2" fmla="*/ 213 w 502"/>
                <a:gd name="T3" fmla="*/ 30 h 638"/>
                <a:gd name="T4" fmla="*/ 60 w 502"/>
                <a:gd name="T5" fmla="*/ 101 h 638"/>
                <a:gd name="T6" fmla="*/ 0 w 502"/>
                <a:gd name="T7" fmla="*/ 203 h 638"/>
                <a:gd name="T8" fmla="*/ 15 w 502"/>
                <a:gd name="T9" fmla="*/ 372 h 638"/>
                <a:gd name="T10" fmla="*/ 134 w 502"/>
                <a:gd name="T11" fmla="*/ 638 h 638"/>
              </a:gdLst>
              <a:ahLst/>
              <a:cxnLst>
                <a:cxn ang="0">
                  <a:pos x="T0" y="T1"/>
                </a:cxn>
                <a:cxn ang="0">
                  <a:pos x="T2" y="T3"/>
                </a:cxn>
                <a:cxn ang="0">
                  <a:pos x="T4" y="T5"/>
                </a:cxn>
                <a:cxn ang="0">
                  <a:pos x="T6" y="T7"/>
                </a:cxn>
                <a:cxn ang="0">
                  <a:pos x="T8" y="T9"/>
                </a:cxn>
                <a:cxn ang="0">
                  <a:pos x="T10" y="T11"/>
                </a:cxn>
              </a:cxnLst>
              <a:rect l="0" t="0" r="r" b="b"/>
              <a:pathLst>
                <a:path w="502" h="638">
                  <a:moveTo>
                    <a:pt x="502" y="0"/>
                  </a:moveTo>
                  <a:lnTo>
                    <a:pt x="213" y="30"/>
                  </a:lnTo>
                  <a:lnTo>
                    <a:pt x="60" y="101"/>
                  </a:lnTo>
                  <a:lnTo>
                    <a:pt x="0" y="203"/>
                  </a:lnTo>
                  <a:lnTo>
                    <a:pt x="15" y="372"/>
                  </a:lnTo>
                  <a:lnTo>
                    <a:pt x="134" y="63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531" name="Line 123"/>
            <p:cNvSpPr>
              <a:spLocks noChangeShapeType="1"/>
            </p:cNvSpPr>
            <p:nvPr/>
          </p:nvSpPr>
          <p:spPr bwMode="auto">
            <a:xfrm>
              <a:off x="1613" y="210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32" name="Freeform 124"/>
            <p:cNvSpPr>
              <a:spLocks/>
            </p:cNvSpPr>
            <p:nvPr/>
          </p:nvSpPr>
          <p:spPr bwMode="auto">
            <a:xfrm>
              <a:off x="1649" y="2099"/>
              <a:ext cx="71" cy="88"/>
            </a:xfrm>
            <a:custGeom>
              <a:avLst/>
              <a:gdLst>
                <a:gd name="T0" fmla="*/ 571 w 571"/>
                <a:gd name="T1" fmla="*/ 186 h 701"/>
                <a:gd name="T2" fmla="*/ 488 w 571"/>
                <a:gd name="T3" fmla="*/ 0 h 701"/>
                <a:gd name="T4" fmla="*/ 286 w 571"/>
                <a:gd name="T5" fmla="*/ 21 h 701"/>
                <a:gd name="T6" fmla="*/ 83 w 571"/>
                <a:gd name="T7" fmla="*/ 234 h 701"/>
                <a:gd name="T8" fmla="*/ 0 w 571"/>
                <a:gd name="T9" fmla="*/ 516 h 701"/>
                <a:gd name="T10" fmla="*/ 83 w 571"/>
                <a:gd name="T11" fmla="*/ 701 h 701"/>
                <a:gd name="T12" fmla="*/ 286 w 571"/>
                <a:gd name="T13" fmla="*/ 681 h 701"/>
                <a:gd name="T14" fmla="*/ 488 w 571"/>
                <a:gd name="T15" fmla="*/ 468 h 701"/>
                <a:gd name="T16" fmla="*/ 571 w 571"/>
                <a:gd name="T17" fmla="*/ 186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1" h="701">
                  <a:moveTo>
                    <a:pt x="571" y="186"/>
                  </a:moveTo>
                  <a:lnTo>
                    <a:pt x="488" y="0"/>
                  </a:lnTo>
                  <a:lnTo>
                    <a:pt x="286" y="21"/>
                  </a:lnTo>
                  <a:lnTo>
                    <a:pt x="83" y="234"/>
                  </a:lnTo>
                  <a:lnTo>
                    <a:pt x="0" y="516"/>
                  </a:lnTo>
                  <a:lnTo>
                    <a:pt x="83" y="701"/>
                  </a:lnTo>
                  <a:lnTo>
                    <a:pt x="286" y="681"/>
                  </a:lnTo>
                  <a:lnTo>
                    <a:pt x="488" y="468"/>
                  </a:lnTo>
                  <a:lnTo>
                    <a:pt x="571" y="18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533" name="Freeform 125"/>
            <p:cNvSpPr>
              <a:spLocks/>
            </p:cNvSpPr>
            <p:nvPr/>
          </p:nvSpPr>
          <p:spPr bwMode="auto">
            <a:xfrm>
              <a:off x="1636" y="2098"/>
              <a:ext cx="62" cy="79"/>
            </a:xfrm>
            <a:custGeom>
              <a:avLst/>
              <a:gdLst>
                <a:gd name="T0" fmla="*/ 501 w 501"/>
                <a:gd name="T1" fmla="*/ 0 h 638"/>
                <a:gd name="T2" fmla="*/ 212 w 501"/>
                <a:gd name="T3" fmla="*/ 30 h 638"/>
                <a:gd name="T4" fmla="*/ 58 w 501"/>
                <a:gd name="T5" fmla="*/ 101 h 638"/>
                <a:gd name="T6" fmla="*/ 0 w 501"/>
                <a:gd name="T7" fmla="*/ 204 h 638"/>
                <a:gd name="T8" fmla="*/ 15 w 501"/>
                <a:gd name="T9" fmla="*/ 372 h 638"/>
                <a:gd name="T10" fmla="*/ 133 w 501"/>
                <a:gd name="T11" fmla="*/ 638 h 638"/>
              </a:gdLst>
              <a:ahLst/>
              <a:cxnLst>
                <a:cxn ang="0">
                  <a:pos x="T0" y="T1"/>
                </a:cxn>
                <a:cxn ang="0">
                  <a:pos x="T2" y="T3"/>
                </a:cxn>
                <a:cxn ang="0">
                  <a:pos x="T4" y="T5"/>
                </a:cxn>
                <a:cxn ang="0">
                  <a:pos x="T6" y="T7"/>
                </a:cxn>
                <a:cxn ang="0">
                  <a:pos x="T8" y="T9"/>
                </a:cxn>
                <a:cxn ang="0">
                  <a:pos x="T10" y="T11"/>
                </a:cxn>
              </a:cxnLst>
              <a:rect l="0" t="0" r="r" b="b"/>
              <a:pathLst>
                <a:path w="501" h="638">
                  <a:moveTo>
                    <a:pt x="501" y="0"/>
                  </a:moveTo>
                  <a:lnTo>
                    <a:pt x="212" y="30"/>
                  </a:lnTo>
                  <a:lnTo>
                    <a:pt x="58" y="101"/>
                  </a:lnTo>
                  <a:lnTo>
                    <a:pt x="0" y="204"/>
                  </a:lnTo>
                  <a:lnTo>
                    <a:pt x="15" y="372"/>
                  </a:lnTo>
                  <a:lnTo>
                    <a:pt x="133" y="63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534" name="Line 126"/>
            <p:cNvSpPr>
              <a:spLocks noChangeShapeType="1"/>
            </p:cNvSpPr>
            <p:nvPr/>
          </p:nvSpPr>
          <p:spPr bwMode="auto">
            <a:xfrm>
              <a:off x="2059" y="1761"/>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7535" name="Freeform 127"/>
            <p:cNvSpPr>
              <a:spLocks/>
            </p:cNvSpPr>
            <p:nvPr/>
          </p:nvSpPr>
          <p:spPr bwMode="auto">
            <a:xfrm>
              <a:off x="2095" y="1759"/>
              <a:ext cx="71" cy="87"/>
            </a:xfrm>
            <a:custGeom>
              <a:avLst/>
              <a:gdLst>
                <a:gd name="T0" fmla="*/ 571 w 571"/>
                <a:gd name="T1" fmla="*/ 185 h 700"/>
                <a:gd name="T2" fmla="*/ 488 w 571"/>
                <a:gd name="T3" fmla="*/ 0 h 700"/>
                <a:gd name="T4" fmla="*/ 286 w 571"/>
                <a:gd name="T5" fmla="*/ 21 h 700"/>
                <a:gd name="T6" fmla="*/ 84 w 571"/>
                <a:gd name="T7" fmla="*/ 234 h 700"/>
                <a:gd name="T8" fmla="*/ 0 w 571"/>
                <a:gd name="T9" fmla="*/ 515 h 700"/>
                <a:gd name="T10" fmla="*/ 84 w 571"/>
                <a:gd name="T11" fmla="*/ 700 h 700"/>
                <a:gd name="T12" fmla="*/ 286 w 571"/>
                <a:gd name="T13" fmla="*/ 681 h 700"/>
                <a:gd name="T14" fmla="*/ 488 w 571"/>
                <a:gd name="T15" fmla="*/ 467 h 700"/>
                <a:gd name="T16" fmla="*/ 571 w 571"/>
                <a:gd name="T17" fmla="*/ 18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1" h="700">
                  <a:moveTo>
                    <a:pt x="571" y="185"/>
                  </a:moveTo>
                  <a:lnTo>
                    <a:pt x="488" y="0"/>
                  </a:lnTo>
                  <a:lnTo>
                    <a:pt x="286" y="21"/>
                  </a:lnTo>
                  <a:lnTo>
                    <a:pt x="84" y="234"/>
                  </a:lnTo>
                  <a:lnTo>
                    <a:pt x="0" y="515"/>
                  </a:lnTo>
                  <a:lnTo>
                    <a:pt x="84" y="700"/>
                  </a:lnTo>
                  <a:lnTo>
                    <a:pt x="286" y="681"/>
                  </a:lnTo>
                  <a:lnTo>
                    <a:pt x="488" y="467"/>
                  </a:lnTo>
                  <a:lnTo>
                    <a:pt x="571" y="18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7536" name="Freeform 128"/>
            <p:cNvSpPr>
              <a:spLocks/>
            </p:cNvSpPr>
            <p:nvPr/>
          </p:nvSpPr>
          <p:spPr bwMode="auto">
            <a:xfrm>
              <a:off x="2082" y="1757"/>
              <a:ext cx="62" cy="80"/>
            </a:xfrm>
            <a:custGeom>
              <a:avLst/>
              <a:gdLst>
                <a:gd name="T0" fmla="*/ 501 w 501"/>
                <a:gd name="T1" fmla="*/ 0 h 639"/>
                <a:gd name="T2" fmla="*/ 212 w 501"/>
                <a:gd name="T3" fmla="*/ 31 h 639"/>
                <a:gd name="T4" fmla="*/ 59 w 501"/>
                <a:gd name="T5" fmla="*/ 102 h 639"/>
                <a:gd name="T6" fmla="*/ 0 w 501"/>
                <a:gd name="T7" fmla="*/ 203 h 639"/>
                <a:gd name="T8" fmla="*/ 15 w 501"/>
                <a:gd name="T9" fmla="*/ 373 h 639"/>
                <a:gd name="T10" fmla="*/ 133 w 501"/>
                <a:gd name="T11" fmla="*/ 639 h 639"/>
              </a:gdLst>
              <a:ahLst/>
              <a:cxnLst>
                <a:cxn ang="0">
                  <a:pos x="T0" y="T1"/>
                </a:cxn>
                <a:cxn ang="0">
                  <a:pos x="T2" y="T3"/>
                </a:cxn>
                <a:cxn ang="0">
                  <a:pos x="T4" y="T5"/>
                </a:cxn>
                <a:cxn ang="0">
                  <a:pos x="T6" y="T7"/>
                </a:cxn>
                <a:cxn ang="0">
                  <a:pos x="T8" y="T9"/>
                </a:cxn>
                <a:cxn ang="0">
                  <a:pos x="T10" y="T11"/>
                </a:cxn>
              </a:cxnLst>
              <a:rect l="0" t="0" r="r" b="b"/>
              <a:pathLst>
                <a:path w="501" h="639">
                  <a:moveTo>
                    <a:pt x="501" y="0"/>
                  </a:moveTo>
                  <a:lnTo>
                    <a:pt x="212" y="31"/>
                  </a:lnTo>
                  <a:lnTo>
                    <a:pt x="59" y="102"/>
                  </a:lnTo>
                  <a:lnTo>
                    <a:pt x="0" y="203"/>
                  </a:lnTo>
                  <a:lnTo>
                    <a:pt x="15" y="373"/>
                  </a:lnTo>
                  <a:lnTo>
                    <a:pt x="133" y="63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grpSp>
      <p:sp>
        <p:nvSpPr>
          <p:cNvPr id="17539" name="Line 131"/>
          <p:cNvSpPr>
            <a:spLocks noChangeShapeType="1"/>
          </p:cNvSpPr>
          <p:nvPr/>
        </p:nvSpPr>
        <p:spPr bwMode="auto">
          <a:xfrm>
            <a:off x="2566989" y="3573464"/>
            <a:ext cx="2808287" cy="2808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540" name="Line 132"/>
          <p:cNvSpPr>
            <a:spLocks noChangeShapeType="1"/>
          </p:cNvSpPr>
          <p:nvPr/>
        </p:nvSpPr>
        <p:spPr bwMode="auto">
          <a:xfrm flipV="1">
            <a:off x="2495551" y="3716338"/>
            <a:ext cx="2663825" cy="2665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 name="Título 1"/>
          <p:cNvSpPr>
            <a:spLocks noGrp="1"/>
          </p:cNvSpPr>
          <p:nvPr>
            <p:ph type="title"/>
          </p:nvPr>
        </p:nvSpPr>
        <p:spPr/>
        <p:txBody>
          <a:bodyPr/>
          <a:lstStyle/>
          <a:p>
            <a:r>
              <a:rPr lang="es-MX" dirty="0"/>
              <a:t>VISTA SECCIONAL TOTAL</a:t>
            </a:r>
            <a:br>
              <a:rPr lang="es-MX" dirty="0"/>
            </a:br>
            <a:endParaRPr lang="es-MX" dirty="0"/>
          </a:p>
        </p:txBody>
      </p:sp>
    </p:spTree>
    <p:extLst>
      <p:ext uri="{BB962C8B-B14F-4D97-AF65-F5344CB8AC3E}">
        <p14:creationId xmlns:p14="http://schemas.microsoft.com/office/powerpoint/2010/main" val="151396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Group 4"/>
          <p:cNvGrpSpPr>
            <a:grpSpLocks/>
          </p:cNvGrpSpPr>
          <p:nvPr/>
        </p:nvGrpSpPr>
        <p:grpSpPr bwMode="auto">
          <a:xfrm>
            <a:off x="2855914" y="1844675"/>
            <a:ext cx="6192837" cy="3600450"/>
            <a:chOff x="768" y="912"/>
            <a:chExt cx="3042" cy="1600"/>
          </a:xfrm>
        </p:grpSpPr>
        <p:sp>
          <p:nvSpPr>
            <p:cNvPr id="4101" name="Line 5"/>
            <p:cNvSpPr>
              <a:spLocks noChangeShapeType="1"/>
            </p:cNvSpPr>
            <p:nvPr/>
          </p:nvSpPr>
          <p:spPr bwMode="auto">
            <a:xfrm>
              <a:off x="2132" y="1128"/>
              <a:ext cx="1" cy="11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2" name="Line 6"/>
            <p:cNvSpPr>
              <a:spLocks noChangeShapeType="1"/>
            </p:cNvSpPr>
            <p:nvPr/>
          </p:nvSpPr>
          <p:spPr bwMode="auto">
            <a:xfrm>
              <a:off x="2718" y="1128"/>
              <a:ext cx="1" cy="11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3" name="Line 7"/>
            <p:cNvSpPr>
              <a:spLocks noChangeShapeType="1"/>
            </p:cNvSpPr>
            <p:nvPr/>
          </p:nvSpPr>
          <p:spPr bwMode="auto">
            <a:xfrm flipV="1">
              <a:off x="2157" y="1479"/>
              <a:ext cx="468" cy="4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4" name="Line 8"/>
            <p:cNvSpPr>
              <a:spLocks noChangeShapeType="1"/>
            </p:cNvSpPr>
            <p:nvPr/>
          </p:nvSpPr>
          <p:spPr bwMode="auto">
            <a:xfrm flipV="1">
              <a:off x="2132" y="1479"/>
              <a:ext cx="442" cy="44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5" name="Line 9"/>
            <p:cNvSpPr>
              <a:spLocks noChangeShapeType="1"/>
            </p:cNvSpPr>
            <p:nvPr/>
          </p:nvSpPr>
          <p:spPr bwMode="auto">
            <a:xfrm flipV="1">
              <a:off x="2132" y="1479"/>
              <a:ext cx="390" cy="39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6" name="Line 10"/>
            <p:cNvSpPr>
              <a:spLocks noChangeShapeType="1"/>
            </p:cNvSpPr>
            <p:nvPr/>
          </p:nvSpPr>
          <p:spPr bwMode="auto">
            <a:xfrm flipV="1">
              <a:off x="2132" y="1479"/>
              <a:ext cx="338" cy="3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7" name="Line 11"/>
            <p:cNvSpPr>
              <a:spLocks noChangeShapeType="1"/>
            </p:cNvSpPr>
            <p:nvPr/>
          </p:nvSpPr>
          <p:spPr bwMode="auto">
            <a:xfrm flipV="1">
              <a:off x="2704" y="1231"/>
              <a:ext cx="14" cy="1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8" name="Line 12"/>
            <p:cNvSpPr>
              <a:spLocks noChangeShapeType="1"/>
            </p:cNvSpPr>
            <p:nvPr/>
          </p:nvSpPr>
          <p:spPr bwMode="auto">
            <a:xfrm flipV="1">
              <a:off x="2132" y="1479"/>
              <a:ext cx="286" cy="2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09" name="Line 13"/>
            <p:cNvSpPr>
              <a:spLocks noChangeShapeType="1"/>
            </p:cNvSpPr>
            <p:nvPr/>
          </p:nvSpPr>
          <p:spPr bwMode="auto">
            <a:xfrm flipV="1">
              <a:off x="2653" y="1179"/>
              <a:ext cx="65" cy="6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0" name="Line 14"/>
            <p:cNvSpPr>
              <a:spLocks noChangeShapeType="1"/>
            </p:cNvSpPr>
            <p:nvPr/>
          </p:nvSpPr>
          <p:spPr bwMode="auto">
            <a:xfrm flipV="1">
              <a:off x="2132" y="1479"/>
              <a:ext cx="235" cy="2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1" name="Line 15"/>
            <p:cNvSpPr>
              <a:spLocks noChangeShapeType="1"/>
            </p:cNvSpPr>
            <p:nvPr/>
          </p:nvSpPr>
          <p:spPr bwMode="auto">
            <a:xfrm flipV="1">
              <a:off x="2601"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2" name="Line 16"/>
            <p:cNvSpPr>
              <a:spLocks noChangeShapeType="1"/>
            </p:cNvSpPr>
            <p:nvPr/>
          </p:nvSpPr>
          <p:spPr bwMode="auto">
            <a:xfrm flipV="1">
              <a:off x="2132" y="1479"/>
              <a:ext cx="183" cy="1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3" name="Line 17"/>
            <p:cNvSpPr>
              <a:spLocks noChangeShapeType="1"/>
            </p:cNvSpPr>
            <p:nvPr/>
          </p:nvSpPr>
          <p:spPr bwMode="auto">
            <a:xfrm flipV="1">
              <a:off x="2549"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4" name="Line 18"/>
            <p:cNvSpPr>
              <a:spLocks noChangeShapeType="1"/>
            </p:cNvSpPr>
            <p:nvPr/>
          </p:nvSpPr>
          <p:spPr bwMode="auto">
            <a:xfrm flipV="1">
              <a:off x="2132" y="1479"/>
              <a:ext cx="131" cy="13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5" name="Line 19"/>
            <p:cNvSpPr>
              <a:spLocks noChangeShapeType="1"/>
            </p:cNvSpPr>
            <p:nvPr/>
          </p:nvSpPr>
          <p:spPr bwMode="auto">
            <a:xfrm flipV="1">
              <a:off x="2497"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6" name="Line 20"/>
            <p:cNvSpPr>
              <a:spLocks noChangeShapeType="1"/>
            </p:cNvSpPr>
            <p:nvPr/>
          </p:nvSpPr>
          <p:spPr bwMode="auto">
            <a:xfrm flipV="1">
              <a:off x="2132" y="1479"/>
              <a:ext cx="79" cy="7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7" name="Line 21"/>
            <p:cNvSpPr>
              <a:spLocks noChangeShapeType="1"/>
            </p:cNvSpPr>
            <p:nvPr/>
          </p:nvSpPr>
          <p:spPr bwMode="auto">
            <a:xfrm flipV="1">
              <a:off x="2446"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8" name="Line 22"/>
            <p:cNvSpPr>
              <a:spLocks noChangeShapeType="1"/>
            </p:cNvSpPr>
            <p:nvPr/>
          </p:nvSpPr>
          <p:spPr bwMode="auto">
            <a:xfrm flipV="1">
              <a:off x="2132" y="1479"/>
              <a:ext cx="28" cy="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19" name="Line 23"/>
            <p:cNvSpPr>
              <a:spLocks noChangeShapeType="1"/>
            </p:cNvSpPr>
            <p:nvPr/>
          </p:nvSpPr>
          <p:spPr bwMode="auto">
            <a:xfrm flipV="1">
              <a:off x="2394"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0" name="Line 24"/>
            <p:cNvSpPr>
              <a:spLocks noChangeShapeType="1"/>
            </p:cNvSpPr>
            <p:nvPr/>
          </p:nvSpPr>
          <p:spPr bwMode="auto">
            <a:xfrm flipV="1">
              <a:off x="2342"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1" name="Line 25"/>
            <p:cNvSpPr>
              <a:spLocks noChangeShapeType="1"/>
            </p:cNvSpPr>
            <p:nvPr/>
          </p:nvSpPr>
          <p:spPr bwMode="auto">
            <a:xfrm flipV="1">
              <a:off x="2290"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2" name="Line 26"/>
            <p:cNvSpPr>
              <a:spLocks noChangeShapeType="1"/>
            </p:cNvSpPr>
            <p:nvPr/>
          </p:nvSpPr>
          <p:spPr bwMode="auto">
            <a:xfrm flipV="1">
              <a:off x="2238" y="1128"/>
              <a:ext cx="118"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3" name="Line 27"/>
            <p:cNvSpPr>
              <a:spLocks noChangeShapeType="1"/>
            </p:cNvSpPr>
            <p:nvPr/>
          </p:nvSpPr>
          <p:spPr bwMode="auto">
            <a:xfrm flipV="1">
              <a:off x="2187"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4" name="Line 28"/>
            <p:cNvSpPr>
              <a:spLocks noChangeShapeType="1"/>
            </p:cNvSpPr>
            <p:nvPr/>
          </p:nvSpPr>
          <p:spPr bwMode="auto">
            <a:xfrm flipV="1">
              <a:off x="2135" y="1128"/>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5" name="Line 29"/>
            <p:cNvSpPr>
              <a:spLocks noChangeShapeType="1"/>
            </p:cNvSpPr>
            <p:nvPr/>
          </p:nvSpPr>
          <p:spPr bwMode="auto">
            <a:xfrm flipV="1">
              <a:off x="2132" y="1128"/>
              <a:ext cx="68"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6" name="Line 30"/>
            <p:cNvSpPr>
              <a:spLocks noChangeShapeType="1"/>
            </p:cNvSpPr>
            <p:nvPr/>
          </p:nvSpPr>
          <p:spPr bwMode="auto">
            <a:xfrm flipV="1">
              <a:off x="2132" y="1128"/>
              <a:ext cx="17"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7" name="Line 31"/>
            <p:cNvSpPr>
              <a:spLocks noChangeShapeType="1"/>
            </p:cNvSpPr>
            <p:nvPr/>
          </p:nvSpPr>
          <p:spPr bwMode="auto">
            <a:xfrm flipV="1">
              <a:off x="2209" y="1479"/>
              <a:ext cx="468" cy="4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8" name="Line 32"/>
            <p:cNvSpPr>
              <a:spLocks noChangeShapeType="1"/>
            </p:cNvSpPr>
            <p:nvPr/>
          </p:nvSpPr>
          <p:spPr bwMode="auto">
            <a:xfrm flipV="1">
              <a:off x="2260" y="1490"/>
              <a:ext cx="458" cy="4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29" name="Line 33"/>
            <p:cNvSpPr>
              <a:spLocks noChangeShapeType="1"/>
            </p:cNvSpPr>
            <p:nvPr/>
          </p:nvSpPr>
          <p:spPr bwMode="auto">
            <a:xfrm flipV="1">
              <a:off x="2312" y="1542"/>
              <a:ext cx="406"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0" name="Line 34"/>
            <p:cNvSpPr>
              <a:spLocks noChangeShapeType="1"/>
            </p:cNvSpPr>
            <p:nvPr/>
          </p:nvSpPr>
          <p:spPr bwMode="auto">
            <a:xfrm flipV="1">
              <a:off x="2364" y="1594"/>
              <a:ext cx="354" cy="3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1" name="Line 35"/>
            <p:cNvSpPr>
              <a:spLocks noChangeShapeType="1"/>
            </p:cNvSpPr>
            <p:nvPr/>
          </p:nvSpPr>
          <p:spPr bwMode="auto">
            <a:xfrm flipV="1">
              <a:off x="2132" y="2183"/>
              <a:ext cx="49" cy="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2" name="Line 36"/>
            <p:cNvSpPr>
              <a:spLocks noChangeShapeType="1"/>
            </p:cNvSpPr>
            <p:nvPr/>
          </p:nvSpPr>
          <p:spPr bwMode="auto">
            <a:xfrm flipV="1">
              <a:off x="2416" y="1646"/>
              <a:ext cx="302" cy="3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3" name="Line 37"/>
            <p:cNvSpPr>
              <a:spLocks noChangeShapeType="1"/>
            </p:cNvSpPr>
            <p:nvPr/>
          </p:nvSpPr>
          <p:spPr bwMode="auto">
            <a:xfrm flipV="1">
              <a:off x="2132" y="2183"/>
              <a:ext cx="101" cy="1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4" name="Line 38"/>
            <p:cNvSpPr>
              <a:spLocks noChangeShapeType="1"/>
            </p:cNvSpPr>
            <p:nvPr/>
          </p:nvSpPr>
          <p:spPr bwMode="auto">
            <a:xfrm flipV="1">
              <a:off x="2467" y="1698"/>
              <a:ext cx="251" cy="2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5" name="Line 39"/>
            <p:cNvSpPr>
              <a:spLocks noChangeShapeType="1"/>
            </p:cNvSpPr>
            <p:nvPr/>
          </p:nvSpPr>
          <p:spPr bwMode="auto">
            <a:xfrm flipV="1">
              <a:off x="2168"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6" name="Line 40"/>
            <p:cNvSpPr>
              <a:spLocks noChangeShapeType="1"/>
            </p:cNvSpPr>
            <p:nvPr/>
          </p:nvSpPr>
          <p:spPr bwMode="auto">
            <a:xfrm flipV="1">
              <a:off x="2519" y="1749"/>
              <a:ext cx="199" cy="1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7" name="Line 41"/>
            <p:cNvSpPr>
              <a:spLocks noChangeShapeType="1"/>
            </p:cNvSpPr>
            <p:nvPr/>
          </p:nvSpPr>
          <p:spPr bwMode="auto">
            <a:xfrm flipV="1">
              <a:off x="2220"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8" name="Line 42"/>
            <p:cNvSpPr>
              <a:spLocks noChangeShapeType="1"/>
            </p:cNvSpPr>
            <p:nvPr/>
          </p:nvSpPr>
          <p:spPr bwMode="auto">
            <a:xfrm flipV="1">
              <a:off x="2571" y="1801"/>
              <a:ext cx="147" cy="1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39" name="Line 43"/>
            <p:cNvSpPr>
              <a:spLocks noChangeShapeType="1"/>
            </p:cNvSpPr>
            <p:nvPr/>
          </p:nvSpPr>
          <p:spPr bwMode="auto">
            <a:xfrm flipV="1">
              <a:off x="2271"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0" name="Line 44"/>
            <p:cNvSpPr>
              <a:spLocks noChangeShapeType="1"/>
            </p:cNvSpPr>
            <p:nvPr/>
          </p:nvSpPr>
          <p:spPr bwMode="auto">
            <a:xfrm flipV="1">
              <a:off x="2623" y="1853"/>
              <a:ext cx="95" cy="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1" name="Line 45"/>
            <p:cNvSpPr>
              <a:spLocks noChangeShapeType="1"/>
            </p:cNvSpPr>
            <p:nvPr/>
          </p:nvSpPr>
          <p:spPr bwMode="auto">
            <a:xfrm flipV="1">
              <a:off x="2323"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2" name="Line 46"/>
            <p:cNvSpPr>
              <a:spLocks noChangeShapeType="1"/>
            </p:cNvSpPr>
            <p:nvPr/>
          </p:nvSpPr>
          <p:spPr bwMode="auto">
            <a:xfrm flipV="1">
              <a:off x="2674" y="1905"/>
              <a:ext cx="44" cy="4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3" name="Line 47"/>
            <p:cNvSpPr>
              <a:spLocks noChangeShapeType="1"/>
            </p:cNvSpPr>
            <p:nvPr/>
          </p:nvSpPr>
          <p:spPr bwMode="auto">
            <a:xfrm flipV="1">
              <a:off x="2375"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4" name="Line 48"/>
            <p:cNvSpPr>
              <a:spLocks noChangeShapeType="1"/>
            </p:cNvSpPr>
            <p:nvPr/>
          </p:nvSpPr>
          <p:spPr bwMode="auto">
            <a:xfrm flipV="1">
              <a:off x="2427"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5" name="Line 49"/>
            <p:cNvSpPr>
              <a:spLocks noChangeShapeType="1"/>
            </p:cNvSpPr>
            <p:nvPr/>
          </p:nvSpPr>
          <p:spPr bwMode="auto">
            <a:xfrm flipV="1">
              <a:off x="2478" y="2183"/>
              <a:ext cx="118"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6" name="Line 50"/>
            <p:cNvSpPr>
              <a:spLocks noChangeShapeType="1"/>
            </p:cNvSpPr>
            <p:nvPr/>
          </p:nvSpPr>
          <p:spPr bwMode="auto">
            <a:xfrm flipV="1">
              <a:off x="2530"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7" name="Line 51"/>
            <p:cNvSpPr>
              <a:spLocks noChangeShapeType="1"/>
            </p:cNvSpPr>
            <p:nvPr/>
          </p:nvSpPr>
          <p:spPr bwMode="auto">
            <a:xfrm flipV="1">
              <a:off x="2582" y="2183"/>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8" name="Line 52"/>
            <p:cNvSpPr>
              <a:spLocks noChangeShapeType="1"/>
            </p:cNvSpPr>
            <p:nvPr/>
          </p:nvSpPr>
          <p:spPr bwMode="auto">
            <a:xfrm flipV="1">
              <a:off x="2634" y="2216"/>
              <a:ext cx="84" cy="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49" name="Line 53"/>
            <p:cNvSpPr>
              <a:spLocks noChangeShapeType="1"/>
            </p:cNvSpPr>
            <p:nvPr/>
          </p:nvSpPr>
          <p:spPr bwMode="auto">
            <a:xfrm flipV="1">
              <a:off x="2686" y="2268"/>
              <a:ext cx="32" cy="3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50" name="Freeform 54"/>
            <p:cNvSpPr>
              <a:spLocks/>
            </p:cNvSpPr>
            <p:nvPr/>
          </p:nvSpPr>
          <p:spPr bwMode="auto">
            <a:xfrm>
              <a:off x="2115" y="2432"/>
              <a:ext cx="35" cy="53"/>
            </a:xfrm>
            <a:custGeom>
              <a:avLst/>
              <a:gdLst>
                <a:gd name="T0" fmla="*/ 0 w 280"/>
                <a:gd name="T1" fmla="*/ 352 h 422"/>
                <a:gd name="T2" fmla="*/ 69 w 280"/>
                <a:gd name="T3" fmla="*/ 422 h 422"/>
                <a:gd name="T4" fmla="*/ 210 w 280"/>
                <a:gd name="T5" fmla="*/ 422 h 422"/>
                <a:gd name="T6" fmla="*/ 280 w 280"/>
                <a:gd name="T7" fmla="*/ 352 h 422"/>
                <a:gd name="T8" fmla="*/ 0 w 280"/>
                <a:gd name="T9" fmla="*/ 70 h 422"/>
                <a:gd name="T10" fmla="*/ 69 w 280"/>
                <a:gd name="T11" fmla="*/ 0 h 422"/>
                <a:gd name="T12" fmla="*/ 210 w 280"/>
                <a:gd name="T13" fmla="*/ 0 h 422"/>
                <a:gd name="T14" fmla="*/ 280 w 280"/>
                <a:gd name="T15" fmla="*/ 70 h 4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422">
                  <a:moveTo>
                    <a:pt x="0" y="352"/>
                  </a:moveTo>
                  <a:lnTo>
                    <a:pt x="69" y="422"/>
                  </a:lnTo>
                  <a:lnTo>
                    <a:pt x="210" y="422"/>
                  </a:lnTo>
                  <a:lnTo>
                    <a:pt x="280" y="352"/>
                  </a:lnTo>
                  <a:lnTo>
                    <a:pt x="0" y="70"/>
                  </a:lnTo>
                  <a:lnTo>
                    <a:pt x="69" y="0"/>
                  </a:lnTo>
                  <a:lnTo>
                    <a:pt x="210" y="0"/>
                  </a:lnTo>
                  <a:lnTo>
                    <a:pt x="280" y="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51" name="Freeform 55"/>
            <p:cNvSpPr>
              <a:spLocks/>
            </p:cNvSpPr>
            <p:nvPr/>
          </p:nvSpPr>
          <p:spPr bwMode="auto">
            <a:xfrm>
              <a:off x="2167" y="2432"/>
              <a:ext cx="35" cy="53"/>
            </a:xfrm>
            <a:custGeom>
              <a:avLst/>
              <a:gdLst>
                <a:gd name="T0" fmla="*/ 0 w 281"/>
                <a:gd name="T1" fmla="*/ 422 h 422"/>
                <a:gd name="T2" fmla="*/ 0 w 281"/>
                <a:gd name="T3" fmla="*/ 0 h 422"/>
                <a:gd name="T4" fmla="*/ 281 w 281"/>
                <a:gd name="T5" fmla="*/ 0 h 422"/>
              </a:gdLst>
              <a:ahLst/>
              <a:cxnLst>
                <a:cxn ang="0">
                  <a:pos x="T0" y="T1"/>
                </a:cxn>
                <a:cxn ang="0">
                  <a:pos x="T2" y="T3"/>
                </a:cxn>
                <a:cxn ang="0">
                  <a:pos x="T4" y="T5"/>
                </a:cxn>
              </a:cxnLst>
              <a:rect l="0" t="0" r="r" b="b"/>
              <a:pathLst>
                <a:path w="281" h="422">
                  <a:moveTo>
                    <a:pt x="0" y="422"/>
                  </a:moveTo>
                  <a:lnTo>
                    <a:pt x="0" y="0"/>
                  </a:lnTo>
                  <a:lnTo>
                    <a:pt x="28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52" name="Line 56"/>
            <p:cNvSpPr>
              <a:spLocks noChangeShapeType="1"/>
            </p:cNvSpPr>
            <p:nvPr/>
          </p:nvSpPr>
          <p:spPr bwMode="auto">
            <a:xfrm>
              <a:off x="2167" y="2458"/>
              <a:ext cx="1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53" name="Line 57"/>
            <p:cNvSpPr>
              <a:spLocks noChangeShapeType="1"/>
            </p:cNvSpPr>
            <p:nvPr/>
          </p:nvSpPr>
          <p:spPr bwMode="auto">
            <a:xfrm>
              <a:off x="2167" y="2485"/>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54" name="Freeform 58"/>
            <p:cNvSpPr>
              <a:spLocks/>
            </p:cNvSpPr>
            <p:nvPr/>
          </p:nvSpPr>
          <p:spPr bwMode="auto">
            <a:xfrm>
              <a:off x="2220" y="2432"/>
              <a:ext cx="35" cy="53"/>
            </a:xfrm>
            <a:custGeom>
              <a:avLst/>
              <a:gdLst>
                <a:gd name="T0" fmla="*/ 281 w 281"/>
                <a:gd name="T1" fmla="*/ 352 h 422"/>
                <a:gd name="T2" fmla="*/ 211 w 281"/>
                <a:gd name="T3" fmla="*/ 422 h 422"/>
                <a:gd name="T4" fmla="*/ 70 w 281"/>
                <a:gd name="T5" fmla="*/ 422 h 422"/>
                <a:gd name="T6" fmla="*/ 0 w 281"/>
                <a:gd name="T7" fmla="*/ 352 h 422"/>
                <a:gd name="T8" fmla="*/ 0 w 281"/>
                <a:gd name="T9" fmla="*/ 70 h 422"/>
                <a:gd name="T10" fmla="*/ 70 w 281"/>
                <a:gd name="T11" fmla="*/ 0 h 422"/>
                <a:gd name="T12" fmla="*/ 211 w 281"/>
                <a:gd name="T13" fmla="*/ 0 h 422"/>
                <a:gd name="T14" fmla="*/ 281 w 281"/>
                <a:gd name="T15" fmla="*/ 70 h 4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422">
                  <a:moveTo>
                    <a:pt x="281" y="352"/>
                  </a:moveTo>
                  <a:lnTo>
                    <a:pt x="211" y="422"/>
                  </a:lnTo>
                  <a:lnTo>
                    <a:pt x="70" y="422"/>
                  </a:lnTo>
                  <a:lnTo>
                    <a:pt x="0" y="352"/>
                  </a:lnTo>
                  <a:lnTo>
                    <a:pt x="0" y="70"/>
                  </a:lnTo>
                  <a:lnTo>
                    <a:pt x="70" y="0"/>
                  </a:lnTo>
                  <a:lnTo>
                    <a:pt x="211" y="0"/>
                  </a:lnTo>
                  <a:lnTo>
                    <a:pt x="281" y="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55" name="Freeform 59"/>
            <p:cNvSpPr>
              <a:spLocks/>
            </p:cNvSpPr>
            <p:nvPr/>
          </p:nvSpPr>
          <p:spPr bwMode="auto">
            <a:xfrm>
              <a:off x="2273" y="2432"/>
              <a:ext cx="35" cy="53"/>
            </a:xfrm>
            <a:custGeom>
              <a:avLst/>
              <a:gdLst>
                <a:gd name="T0" fmla="*/ 280 w 280"/>
                <a:gd name="T1" fmla="*/ 352 h 422"/>
                <a:gd name="T2" fmla="*/ 210 w 280"/>
                <a:gd name="T3" fmla="*/ 422 h 422"/>
                <a:gd name="T4" fmla="*/ 69 w 280"/>
                <a:gd name="T5" fmla="*/ 422 h 422"/>
                <a:gd name="T6" fmla="*/ 0 w 280"/>
                <a:gd name="T7" fmla="*/ 352 h 422"/>
                <a:gd name="T8" fmla="*/ 0 w 280"/>
                <a:gd name="T9" fmla="*/ 70 h 422"/>
                <a:gd name="T10" fmla="*/ 69 w 280"/>
                <a:gd name="T11" fmla="*/ 0 h 422"/>
                <a:gd name="T12" fmla="*/ 210 w 280"/>
                <a:gd name="T13" fmla="*/ 0 h 422"/>
                <a:gd name="T14" fmla="*/ 280 w 280"/>
                <a:gd name="T15" fmla="*/ 70 h 4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422">
                  <a:moveTo>
                    <a:pt x="280" y="352"/>
                  </a:moveTo>
                  <a:lnTo>
                    <a:pt x="210" y="422"/>
                  </a:lnTo>
                  <a:lnTo>
                    <a:pt x="69" y="422"/>
                  </a:lnTo>
                  <a:lnTo>
                    <a:pt x="0" y="352"/>
                  </a:lnTo>
                  <a:lnTo>
                    <a:pt x="0" y="70"/>
                  </a:lnTo>
                  <a:lnTo>
                    <a:pt x="69" y="0"/>
                  </a:lnTo>
                  <a:lnTo>
                    <a:pt x="210" y="0"/>
                  </a:lnTo>
                  <a:lnTo>
                    <a:pt x="280" y="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56" name="Line 60"/>
            <p:cNvSpPr>
              <a:spLocks noChangeShapeType="1"/>
            </p:cNvSpPr>
            <p:nvPr/>
          </p:nvSpPr>
          <p:spPr bwMode="auto">
            <a:xfrm>
              <a:off x="2326" y="2432"/>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57" name="Line 61"/>
            <p:cNvSpPr>
              <a:spLocks noChangeShapeType="1"/>
            </p:cNvSpPr>
            <p:nvPr/>
          </p:nvSpPr>
          <p:spPr bwMode="auto">
            <a:xfrm>
              <a:off x="2334" y="2432"/>
              <a:ext cx="1"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58" name="Line 62"/>
            <p:cNvSpPr>
              <a:spLocks noChangeShapeType="1"/>
            </p:cNvSpPr>
            <p:nvPr/>
          </p:nvSpPr>
          <p:spPr bwMode="auto">
            <a:xfrm>
              <a:off x="2326" y="2485"/>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59" name="Freeform 63"/>
            <p:cNvSpPr>
              <a:spLocks/>
            </p:cNvSpPr>
            <p:nvPr/>
          </p:nvSpPr>
          <p:spPr bwMode="auto">
            <a:xfrm>
              <a:off x="2361" y="2450"/>
              <a:ext cx="35" cy="35"/>
            </a:xfrm>
            <a:custGeom>
              <a:avLst/>
              <a:gdLst>
                <a:gd name="T0" fmla="*/ 0 w 281"/>
                <a:gd name="T1" fmla="*/ 282 h 282"/>
                <a:gd name="T2" fmla="*/ 0 w 281"/>
                <a:gd name="T3" fmla="*/ 0 h 282"/>
                <a:gd name="T4" fmla="*/ 281 w 281"/>
                <a:gd name="T5" fmla="*/ 0 h 282"/>
              </a:gdLst>
              <a:ahLst/>
              <a:cxnLst>
                <a:cxn ang="0">
                  <a:pos x="T0" y="T1"/>
                </a:cxn>
                <a:cxn ang="0">
                  <a:pos x="T2" y="T3"/>
                </a:cxn>
                <a:cxn ang="0">
                  <a:pos x="T4" y="T5"/>
                </a:cxn>
              </a:cxnLst>
              <a:rect l="0" t="0" r="r" b="b"/>
              <a:pathLst>
                <a:path w="281" h="282">
                  <a:moveTo>
                    <a:pt x="0" y="282"/>
                  </a:moveTo>
                  <a:lnTo>
                    <a:pt x="0" y="0"/>
                  </a:lnTo>
                  <a:lnTo>
                    <a:pt x="28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60" name="Line 64"/>
            <p:cNvSpPr>
              <a:spLocks noChangeShapeType="1"/>
            </p:cNvSpPr>
            <p:nvPr/>
          </p:nvSpPr>
          <p:spPr bwMode="auto">
            <a:xfrm flipH="1">
              <a:off x="2369" y="2432"/>
              <a:ext cx="18"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61" name="Freeform 65"/>
            <p:cNvSpPr>
              <a:spLocks/>
            </p:cNvSpPr>
            <p:nvPr/>
          </p:nvSpPr>
          <p:spPr bwMode="auto">
            <a:xfrm>
              <a:off x="2361" y="2450"/>
              <a:ext cx="35" cy="35"/>
            </a:xfrm>
            <a:custGeom>
              <a:avLst/>
              <a:gdLst>
                <a:gd name="T0" fmla="*/ 281 w 281"/>
                <a:gd name="T1" fmla="*/ 0 h 282"/>
                <a:gd name="T2" fmla="*/ 281 w 281"/>
                <a:gd name="T3" fmla="*/ 282 h 282"/>
                <a:gd name="T4" fmla="*/ 0 w 281"/>
                <a:gd name="T5" fmla="*/ 282 h 282"/>
              </a:gdLst>
              <a:ahLst/>
              <a:cxnLst>
                <a:cxn ang="0">
                  <a:pos x="T0" y="T1"/>
                </a:cxn>
                <a:cxn ang="0">
                  <a:pos x="T2" y="T3"/>
                </a:cxn>
                <a:cxn ang="0">
                  <a:pos x="T4" y="T5"/>
                </a:cxn>
              </a:cxnLst>
              <a:rect l="0" t="0" r="r" b="b"/>
              <a:pathLst>
                <a:path w="281" h="282">
                  <a:moveTo>
                    <a:pt x="281" y="0"/>
                  </a:moveTo>
                  <a:lnTo>
                    <a:pt x="281" y="282"/>
                  </a:lnTo>
                  <a:lnTo>
                    <a:pt x="0" y="28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62" name="Freeform 66"/>
            <p:cNvSpPr>
              <a:spLocks/>
            </p:cNvSpPr>
            <p:nvPr/>
          </p:nvSpPr>
          <p:spPr bwMode="auto">
            <a:xfrm>
              <a:off x="2413" y="2432"/>
              <a:ext cx="35" cy="53"/>
            </a:xfrm>
            <a:custGeom>
              <a:avLst/>
              <a:gdLst>
                <a:gd name="T0" fmla="*/ 0 w 281"/>
                <a:gd name="T1" fmla="*/ 422 h 422"/>
                <a:gd name="T2" fmla="*/ 0 w 281"/>
                <a:gd name="T3" fmla="*/ 0 h 422"/>
                <a:gd name="T4" fmla="*/ 281 w 281"/>
                <a:gd name="T5" fmla="*/ 422 h 422"/>
                <a:gd name="T6" fmla="*/ 281 w 281"/>
                <a:gd name="T7" fmla="*/ 0 h 422"/>
              </a:gdLst>
              <a:ahLst/>
              <a:cxnLst>
                <a:cxn ang="0">
                  <a:pos x="T0" y="T1"/>
                </a:cxn>
                <a:cxn ang="0">
                  <a:pos x="T2" y="T3"/>
                </a:cxn>
                <a:cxn ang="0">
                  <a:pos x="T4" y="T5"/>
                </a:cxn>
                <a:cxn ang="0">
                  <a:pos x="T6" y="T7"/>
                </a:cxn>
              </a:cxnLst>
              <a:rect l="0" t="0" r="r" b="b"/>
              <a:pathLst>
                <a:path w="281" h="422">
                  <a:moveTo>
                    <a:pt x="0" y="422"/>
                  </a:moveTo>
                  <a:lnTo>
                    <a:pt x="0" y="0"/>
                  </a:lnTo>
                  <a:lnTo>
                    <a:pt x="281" y="422"/>
                  </a:lnTo>
                  <a:lnTo>
                    <a:pt x="28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63" name="Freeform 67"/>
            <p:cNvSpPr>
              <a:spLocks/>
            </p:cNvSpPr>
            <p:nvPr/>
          </p:nvSpPr>
          <p:spPr bwMode="auto">
            <a:xfrm>
              <a:off x="2519" y="2432"/>
              <a:ext cx="35" cy="53"/>
            </a:xfrm>
            <a:custGeom>
              <a:avLst/>
              <a:gdLst>
                <a:gd name="T0" fmla="*/ 0 w 281"/>
                <a:gd name="T1" fmla="*/ 422 h 422"/>
                <a:gd name="T2" fmla="*/ 0 w 281"/>
                <a:gd name="T3" fmla="*/ 281 h 422"/>
                <a:gd name="T4" fmla="*/ 141 w 281"/>
                <a:gd name="T5" fmla="*/ 0 h 422"/>
                <a:gd name="T6" fmla="*/ 281 w 281"/>
                <a:gd name="T7" fmla="*/ 281 h 422"/>
                <a:gd name="T8" fmla="*/ 281 w 281"/>
                <a:gd name="T9" fmla="*/ 422 h 422"/>
              </a:gdLst>
              <a:ahLst/>
              <a:cxnLst>
                <a:cxn ang="0">
                  <a:pos x="T0" y="T1"/>
                </a:cxn>
                <a:cxn ang="0">
                  <a:pos x="T2" y="T3"/>
                </a:cxn>
                <a:cxn ang="0">
                  <a:pos x="T4" y="T5"/>
                </a:cxn>
                <a:cxn ang="0">
                  <a:pos x="T6" y="T7"/>
                </a:cxn>
                <a:cxn ang="0">
                  <a:pos x="T8" y="T9"/>
                </a:cxn>
              </a:cxnLst>
              <a:rect l="0" t="0" r="r" b="b"/>
              <a:pathLst>
                <a:path w="281" h="422">
                  <a:moveTo>
                    <a:pt x="0" y="422"/>
                  </a:moveTo>
                  <a:lnTo>
                    <a:pt x="0" y="281"/>
                  </a:lnTo>
                  <a:lnTo>
                    <a:pt x="141" y="0"/>
                  </a:lnTo>
                  <a:lnTo>
                    <a:pt x="281" y="281"/>
                  </a:lnTo>
                  <a:lnTo>
                    <a:pt x="281" y="42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64" name="Line 68"/>
            <p:cNvSpPr>
              <a:spLocks noChangeShapeType="1"/>
            </p:cNvSpPr>
            <p:nvPr/>
          </p:nvSpPr>
          <p:spPr bwMode="auto">
            <a:xfrm>
              <a:off x="2519" y="2467"/>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65" name="Line 69"/>
            <p:cNvSpPr>
              <a:spLocks noChangeShapeType="1"/>
            </p:cNvSpPr>
            <p:nvPr/>
          </p:nvSpPr>
          <p:spPr bwMode="auto">
            <a:xfrm>
              <a:off x="2572" y="2458"/>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66" name="Freeform 70"/>
            <p:cNvSpPr>
              <a:spLocks/>
            </p:cNvSpPr>
            <p:nvPr/>
          </p:nvSpPr>
          <p:spPr bwMode="auto">
            <a:xfrm>
              <a:off x="2624" y="2432"/>
              <a:ext cx="35" cy="53"/>
            </a:xfrm>
            <a:custGeom>
              <a:avLst/>
              <a:gdLst>
                <a:gd name="T0" fmla="*/ 0 w 280"/>
                <a:gd name="T1" fmla="*/ 422 h 422"/>
                <a:gd name="T2" fmla="*/ 0 w 280"/>
                <a:gd name="T3" fmla="*/ 281 h 422"/>
                <a:gd name="T4" fmla="*/ 140 w 280"/>
                <a:gd name="T5" fmla="*/ 0 h 422"/>
                <a:gd name="T6" fmla="*/ 280 w 280"/>
                <a:gd name="T7" fmla="*/ 281 h 422"/>
                <a:gd name="T8" fmla="*/ 280 w 280"/>
                <a:gd name="T9" fmla="*/ 422 h 422"/>
              </a:gdLst>
              <a:ahLst/>
              <a:cxnLst>
                <a:cxn ang="0">
                  <a:pos x="T0" y="T1"/>
                </a:cxn>
                <a:cxn ang="0">
                  <a:pos x="T2" y="T3"/>
                </a:cxn>
                <a:cxn ang="0">
                  <a:pos x="T4" y="T5"/>
                </a:cxn>
                <a:cxn ang="0">
                  <a:pos x="T6" y="T7"/>
                </a:cxn>
                <a:cxn ang="0">
                  <a:pos x="T8" y="T9"/>
                </a:cxn>
              </a:cxnLst>
              <a:rect l="0" t="0" r="r" b="b"/>
              <a:pathLst>
                <a:path w="280" h="422">
                  <a:moveTo>
                    <a:pt x="0" y="422"/>
                  </a:moveTo>
                  <a:lnTo>
                    <a:pt x="0" y="281"/>
                  </a:lnTo>
                  <a:lnTo>
                    <a:pt x="140" y="0"/>
                  </a:lnTo>
                  <a:lnTo>
                    <a:pt x="280" y="281"/>
                  </a:lnTo>
                  <a:lnTo>
                    <a:pt x="280" y="42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167" name="Line 71"/>
            <p:cNvSpPr>
              <a:spLocks noChangeShapeType="1"/>
            </p:cNvSpPr>
            <p:nvPr/>
          </p:nvSpPr>
          <p:spPr bwMode="auto">
            <a:xfrm>
              <a:off x="2624" y="2467"/>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68" name="Line 72"/>
            <p:cNvSpPr>
              <a:spLocks noChangeShapeType="1"/>
            </p:cNvSpPr>
            <p:nvPr/>
          </p:nvSpPr>
          <p:spPr bwMode="auto">
            <a:xfrm>
              <a:off x="2132" y="2300"/>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69" name="Line 73"/>
            <p:cNvSpPr>
              <a:spLocks noChangeShapeType="1"/>
            </p:cNvSpPr>
            <p:nvPr/>
          </p:nvSpPr>
          <p:spPr bwMode="auto">
            <a:xfrm>
              <a:off x="2132" y="2183"/>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0" name="Line 74"/>
            <p:cNvSpPr>
              <a:spLocks noChangeShapeType="1"/>
            </p:cNvSpPr>
            <p:nvPr/>
          </p:nvSpPr>
          <p:spPr bwMode="auto">
            <a:xfrm>
              <a:off x="2132" y="1948"/>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1" name="Line 75"/>
            <p:cNvSpPr>
              <a:spLocks noChangeShapeType="1"/>
            </p:cNvSpPr>
            <p:nvPr/>
          </p:nvSpPr>
          <p:spPr bwMode="auto">
            <a:xfrm>
              <a:off x="2074" y="2066"/>
              <a:ext cx="1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2" name="Line 76"/>
            <p:cNvSpPr>
              <a:spLocks noChangeShapeType="1"/>
            </p:cNvSpPr>
            <p:nvPr/>
          </p:nvSpPr>
          <p:spPr bwMode="auto">
            <a:xfrm>
              <a:off x="2217" y="2066"/>
              <a:ext cx="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3" name="Line 77"/>
            <p:cNvSpPr>
              <a:spLocks noChangeShapeType="1"/>
            </p:cNvSpPr>
            <p:nvPr/>
          </p:nvSpPr>
          <p:spPr bwMode="auto">
            <a:xfrm>
              <a:off x="2260" y="2066"/>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4" name="Line 78"/>
            <p:cNvSpPr>
              <a:spLocks noChangeShapeType="1"/>
            </p:cNvSpPr>
            <p:nvPr/>
          </p:nvSpPr>
          <p:spPr bwMode="auto">
            <a:xfrm>
              <a:off x="2414" y="2066"/>
              <a:ext cx="2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5" name="Line 79"/>
            <p:cNvSpPr>
              <a:spLocks noChangeShapeType="1"/>
            </p:cNvSpPr>
            <p:nvPr/>
          </p:nvSpPr>
          <p:spPr bwMode="auto">
            <a:xfrm>
              <a:off x="2458" y="2066"/>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6" name="Line 80"/>
            <p:cNvSpPr>
              <a:spLocks noChangeShapeType="1"/>
            </p:cNvSpPr>
            <p:nvPr/>
          </p:nvSpPr>
          <p:spPr bwMode="auto">
            <a:xfrm>
              <a:off x="2612" y="2066"/>
              <a:ext cx="2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7" name="Line 81"/>
            <p:cNvSpPr>
              <a:spLocks noChangeShapeType="1"/>
            </p:cNvSpPr>
            <p:nvPr/>
          </p:nvSpPr>
          <p:spPr bwMode="auto">
            <a:xfrm>
              <a:off x="2656" y="2066"/>
              <a:ext cx="1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8" name="Line 82"/>
            <p:cNvSpPr>
              <a:spLocks noChangeShapeType="1"/>
            </p:cNvSpPr>
            <p:nvPr/>
          </p:nvSpPr>
          <p:spPr bwMode="auto">
            <a:xfrm>
              <a:off x="2074" y="1362"/>
              <a:ext cx="1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79" name="Line 83"/>
            <p:cNvSpPr>
              <a:spLocks noChangeShapeType="1"/>
            </p:cNvSpPr>
            <p:nvPr/>
          </p:nvSpPr>
          <p:spPr bwMode="auto">
            <a:xfrm>
              <a:off x="2217" y="1362"/>
              <a:ext cx="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0" name="Line 84"/>
            <p:cNvSpPr>
              <a:spLocks noChangeShapeType="1"/>
            </p:cNvSpPr>
            <p:nvPr/>
          </p:nvSpPr>
          <p:spPr bwMode="auto">
            <a:xfrm>
              <a:off x="2260" y="1362"/>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1" name="Line 85"/>
            <p:cNvSpPr>
              <a:spLocks noChangeShapeType="1"/>
            </p:cNvSpPr>
            <p:nvPr/>
          </p:nvSpPr>
          <p:spPr bwMode="auto">
            <a:xfrm>
              <a:off x="2414" y="1362"/>
              <a:ext cx="2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2" name="Line 86"/>
            <p:cNvSpPr>
              <a:spLocks noChangeShapeType="1"/>
            </p:cNvSpPr>
            <p:nvPr/>
          </p:nvSpPr>
          <p:spPr bwMode="auto">
            <a:xfrm>
              <a:off x="2458" y="1362"/>
              <a:ext cx="1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3" name="Line 87"/>
            <p:cNvSpPr>
              <a:spLocks noChangeShapeType="1"/>
            </p:cNvSpPr>
            <p:nvPr/>
          </p:nvSpPr>
          <p:spPr bwMode="auto">
            <a:xfrm>
              <a:off x="2612" y="1362"/>
              <a:ext cx="2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4" name="Line 88"/>
            <p:cNvSpPr>
              <a:spLocks noChangeShapeType="1"/>
            </p:cNvSpPr>
            <p:nvPr/>
          </p:nvSpPr>
          <p:spPr bwMode="auto">
            <a:xfrm>
              <a:off x="2656" y="1362"/>
              <a:ext cx="12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5" name="Line 89"/>
            <p:cNvSpPr>
              <a:spLocks noChangeShapeType="1"/>
            </p:cNvSpPr>
            <p:nvPr/>
          </p:nvSpPr>
          <p:spPr bwMode="auto">
            <a:xfrm>
              <a:off x="2132" y="1479"/>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6" name="Line 90"/>
            <p:cNvSpPr>
              <a:spLocks noChangeShapeType="1"/>
            </p:cNvSpPr>
            <p:nvPr/>
          </p:nvSpPr>
          <p:spPr bwMode="auto">
            <a:xfrm>
              <a:off x="2132" y="1128"/>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87" name="Line 91"/>
            <p:cNvSpPr>
              <a:spLocks noChangeShapeType="1"/>
            </p:cNvSpPr>
            <p:nvPr/>
          </p:nvSpPr>
          <p:spPr bwMode="auto">
            <a:xfrm>
              <a:off x="2132" y="1245"/>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4188" name="Group 92"/>
            <p:cNvGrpSpPr>
              <a:grpSpLocks/>
            </p:cNvGrpSpPr>
            <p:nvPr/>
          </p:nvGrpSpPr>
          <p:grpSpPr bwMode="auto">
            <a:xfrm>
              <a:off x="2931" y="1104"/>
              <a:ext cx="879" cy="1358"/>
              <a:chOff x="3301" y="2280"/>
              <a:chExt cx="879" cy="1358"/>
            </a:xfrm>
          </p:grpSpPr>
          <p:sp>
            <p:nvSpPr>
              <p:cNvPr id="4189" name="Line 93"/>
              <p:cNvSpPr>
                <a:spLocks noChangeShapeType="1"/>
              </p:cNvSpPr>
              <p:nvPr/>
            </p:nvSpPr>
            <p:spPr bwMode="auto">
              <a:xfrm>
                <a:off x="4179" y="2280"/>
                <a:ext cx="1" cy="11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0" name="Line 94"/>
              <p:cNvSpPr>
                <a:spLocks noChangeShapeType="1"/>
              </p:cNvSpPr>
              <p:nvPr/>
            </p:nvSpPr>
            <p:spPr bwMode="auto">
              <a:xfrm>
                <a:off x="3593" y="2280"/>
                <a:ext cx="1" cy="2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1" name="Line 95"/>
              <p:cNvSpPr>
                <a:spLocks noChangeShapeType="1"/>
              </p:cNvSpPr>
              <p:nvPr/>
            </p:nvSpPr>
            <p:spPr bwMode="auto">
              <a:xfrm>
                <a:off x="3886" y="2397"/>
                <a:ext cx="1" cy="1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2" name="Line 96"/>
              <p:cNvSpPr>
                <a:spLocks noChangeShapeType="1"/>
              </p:cNvSpPr>
              <p:nvPr/>
            </p:nvSpPr>
            <p:spPr bwMode="auto">
              <a:xfrm flipV="1">
                <a:off x="3722" y="2420"/>
                <a:ext cx="457" cy="4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3" name="Line 97"/>
              <p:cNvSpPr>
                <a:spLocks noChangeShapeType="1"/>
              </p:cNvSpPr>
              <p:nvPr/>
            </p:nvSpPr>
            <p:spPr bwMode="auto">
              <a:xfrm flipV="1">
                <a:off x="3671" y="2368"/>
                <a:ext cx="508" cy="5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4" name="Line 98"/>
              <p:cNvSpPr>
                <a:spLocks noChangeShapeType="1"/>
              </p:cNvSpPr>
              <p:nvPr/>
            </p:nvSpPr>
            <p:spPr bwMode="auto">
              <a:xfrm flipV="1">
                <a:off x="3619" y="2316"/>
                <a:ext cx="560" cy="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5" name="Line 99"/>
              <p:cNvSpPr>
                <a:spLocks noChangeShapeType="1"/>
              </p:cNvSpPr>
              <p:nvPr/>
            </p:nvSpPr>
            <p:spPr bwMode="auto">
              <a:xfrm flipV="1">
                <a:off x="3567" y="2280"/>
                <a:ext cx="597" cy="59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6" name="Line 100"/>
              <p:cNvSpPr>
                <a:spLocks noChangeShapeType="1"/>
              </p:cNvSpPr>
              <p:nvPr/>
            </p:nvSpPr>
            <p:spPr bwMode="auto">
              <a:xfrm flipV="1">
                <a:off x="3515" y="2280"/>
                <a:ext cx="598" cy="59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7" name="Line 101"/>
              <p:cNvSpPr>
                <a:spLocks noChangeShapeType="1"/>
              </p:cNvSpPr>
              <p:nvPr/>
            </p:nvSpPr>
            <p:spPr bwMode="auto">
              <a:xfrm flipV="1">
                <a:off x="3463" y="2502"/>
                <a:ext cx="375" cy="3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8" name="Line 102"/>
              <p:cNvSpPr>
                <a:spLocks noChangeShapeType="1"/>
              </p:cNvSpPr>
              <p:nvPr/>
            </p:nvSpPr>
            <p:spPr bwMode="auto">
              <a:xfrm flipV="1">
                <a:off x="3886" y="2280"/>
                <a:ext cx="175" cy="1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199" name="Line 103"/>
              <p:cNvSpPr>
                <a:spLocks noChangeShapeType="1"/>
              </p:cNvSpPr>
              <p:nvPr/>
            </p:nvSpPr>
            <p:spPr bwMode="auto">
              <a:xfrm flipV="1">
                <a:off x="3412" y="2502"/>
                <a:ext cx="375" cy="3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0" name="Line 104"/>
              <p:cNvSpPr>
                <a:spLocks noChangeShapeType="1"/>
              </p:cNvSpPr>
              <p:nvPr/>
            </p:nvSpPr>
            <p:spPr bwMode="auto">
              <a:xfrm flipV="1">
                <a:off x="3886" y="2280"/>
                <a:ext cx="123" cy="1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1" name="Line 105"/>
              <p:cNvSpPr>
                <a:spLocks noChangeShapeType="1"/>
              </p:cNvSpPr>
              <p:nvPr/>
            </p:nvSpPr>
            <p:spPr bwMode="auto">
              <a:xfrm flipV="1">
                <a:off x="3360" y="2502"/>
                <a:ext cx="375" cy="3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2" name="Line 106"/>
              <p:cNvSpPr>
                <a:spLocks noChangeShapeType="1"/>
              </p:cNvSpPr>
              <p:nvPr/>
            </p:nvSpPr>
            <p:spPr bwMode="auto">
              <a:xfrm flipV="1">
                <a:off x="3840" y="2280"/>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3" name="Line 107"/>
              <p:cNvSpPr>
                <a:spLocks noChangeShapeType="1"/>
              </p:cNvSpPr>
              <p:nvPr/>
            </p:nvSpPr>
            <p:spPr bwMode="auto">
              <a:xfrm flipV="1">
                <a:off x="3308" y="2502"/>
                <a:ext cx="375" cy="3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4" name="Line 108"/>
              <p:cNvSpPr>
                <a:spLocks noChangeShapeType="1"/>
              </p:cNvSpPr>
              <p:nvPr/>
            </p:nvSpPr>
            <p:spPr bwMode="auto">
              <a:xfrm flipV="1">
                <a:off x="3788" y="2280"/>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5" name="Line 109"/>
              <p:cNvSpPr>
                <a:spLocks noChangeShapeType="1"/>
              </p:cNvSpPr>
              <p:nvPr/>
            </p:nvSpPr>
            <p:spPr bwMode="auto">
              <a:xfrm flipV="1">
                <a:off x="3301" y="2502"/>
                <a:ext cx="330" cy="33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6" name="Line 110"/>
              <p:cNvSpPr>
                <a:spLocks noChangeShapeType="1"/>
              </p:cNvSpPr>
              <p:nvPr/>
            </p:nvSpPr>
            <p:spPr bwMode="auto">
              <a:xfrm flipV="1">
                <a:off x="3737" y="2280"/>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7" name="Line 111"/>
              <p:cNvSpPr>
                <a:spLocks noChangeShapeType="1"/>
              </p:cNvSpPr>
              <p:nvPr/>
            </p:nvSpPr>
            <p:spPr bwMode="auto">
              <a:xfrm flipV="1">
                <a:off x="3301" y="2502"/>
                <a:ext cx="278" cy="27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8" name="Line 112"/>
              <p:cNvSpPr>
                <a:spLocks noChangeShapeType="1"/>
              </p:cNvSpPr>
              <p:nvPr/>
            </p:nvSpPr>
            <p:spPr bwMode="auto">
              <a:xfrm flipV="1">
                <a:off x="3685" y="2280"/>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09" name="Line 113"/>
              <p:cNvSpPr>
                <a:spLocks noChangeShapeType="1"/>
              </p:cNvSpPr>
              <p:nvPr/>
            </p:nvSpPr>
            <p:spPr bwMode="auto">
              <a:xfrm flipV="1">
                <a:off x="3301" y="2502"/>
                <a:ext cx="227" cy="2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0" name="Line 114"/>
              <p:cNvSpPr>
                <a:spLocks noChangeShapeType="1"/>
              </p:cNvSpPr>
              <p:nvPr/>
            </p:nvSpPr>
            <p:spPr bwMode="auto">
              <a:xfrm flipV="1">
                <a:off x="3633" y="2280"/>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1" name="Line 115"/>
              <p:cNvSpPr>
                <a:spLocks noChangeShapeType="1"/>
              </p:cNvSpPr>
              <p:nvPr/>
            </p:nvSpPr>
            <p:spPr bwMode="auto">
              <a:xfrm flipV="1">
                <a:off x="3301" y="2502"/>
                <a:ext cx="175"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2" name="Line 116"/>
              <p:cNvSpPr>
                <a:spLocks noChangeShapeType="1"/>
              </p:cNvSpPr>
              <p:nvPr/>
            </p:nvSpPr>
            <p:spPr bwMode="auto">
              <a:xfrm flipV="1">
                <a:off x="3593" y="2280"/>
                <a:ext cx="106" cy="1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3" name="Line 117"/>
              <p:cNvSpPr>
                <a:spLocks noChangeShapeType="1"/>
              </p:cNvSpPr>
              <p:nvPr/>
            </p:nvSpPr>
            <p:spPr bwMode="auto">
              <a:xfrm flipV="1">
                <a:off x="3301" y="2502"/>
                <a:ext cx="123" cy="1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4" name="Line 118"/>
              <p:cNvSpPr>
                <a:spLocks noChangeShapeType="1"/>
              </p:cNvSpPr>
              <p:nvPr/>
            </p:nvSpPr>
            <p:spPr bwMode="auto">
              <a:xfrm flipV="1">
                <a:off x="3593" y="2280"/>
                <a:ext cx="54"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5" name="Line 119"/>
              <p:cNvSpPr>
                <a:spLocks noChangeShapeType="1"/>
              </p:cNvSpPr>
              <p:nvPr/>
            </p:nvSpPr>
            <p:spPr bwMode="auto">
              <a:xfrm flipV="1">
                <a:off x="3301" y="2502"/>
                <a:ext cx="71" cy="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6" name="Line 120"/>
              <p:cNvSpPr>
                <a:spLocks noChangeShapeType="1"/>
              </p:cNvSpPr>
              <p:nvPr/>
            </p:nvSpPr>
            <p:spPr bwMode="auto">
              <a:xfrm flipV="1">
                <a:off x="3593" y="2280"/>
                <a:ext cx="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7" name="Line 121"/>
              <p:cNvSpPr>
                <a:spLocks noChangeShapeType="1"/>
              </p:cNvSpPr>
              <p:nvPr/>
            </p:nvSpPr>
            <p:spPr bwMode="auto">
              <a:xfrm flipV="1">
                <a:off x="3301" y="2502"/>
                <a:ext cx="20" cy="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8" name="Line 122"/>
              <p:cNvSpPr>
                <a:spLocks noChangeShapeType="1"/>
              </p:cNvSpPr>
              <p:nvPr/>
            </p:nvSpPr>
            <p:spPr bwMode="auto">
              <a:xfrm flipV="1">
                <a:off x="3774" y="2472"/>
                <a:ext cx="405"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19" name="Line 123"/>
              <p:cNvSpPr>
                <a:spLocks noChangeShapeType="1"/>
              </p:cNvSpPr>
              <p:nvPr/>
            </p:nvSpPr>
            <p:spPr bwMode="auto">
              <a:xfrm flipV="1">
                <a:off x="3826" y="2524"/>
                <a:ext cx="353" cy="3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0" name="Line 124"/>
              <p:cNvSpPr>
                <a:spLocks noChangeShapeType="1"/>
              </p:cNvSpPr>
              <p:nvPr/>
            </p:nvSpPr>
            <p:spPr bwMode="auto">
              <a:xfrm flipV="1">
                <a:off x="3878" y="2576"/>
                <a:ext cx="301" cy="30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1" name="Line 125"/>
              <p:cNvSpPr>
                <a:spLocks noChangeShapeType="1"/>
              </p:cNvSpPr>
              <p:nvPr/>
            </p:nvSpPr>
            <p:spPr bwMode="auto">
              <a:xfrm flipV="1">
                <a:off x="3886" y="2628"/>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2" name="Line 126"/>
              <p:cNvSpPr>
                <a:spLocks noChangeShapeType="1"/>
              </p:cNvSpPr>
              <p:nvPr/>
            </p:nvSpPr>
            <p:spPr bwMode="auto">
              <a:xfrm flipV="1">
                <a:off x="3886" y="2679"/>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3" name="Line 127"/>
              <p:cNvSpPr>
                <a:spLocks noChangeShapeType="1"/>
              </p:cNvSpPr>
              <p:nvPr/>
            </p:nvSpPr>
            <p:spPr bwMode="auto">
              <a:xfrm flipV="1">
                <a:off x="3886" y="2731"/>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4" name="Line 128"/>
              <p:cNvSpPr>
                <a:spLocks noChangeShapeType="1"/>
              </p:cNvSpPr>
              <p:nvPr/>
            </p:nvSpPr>
            <p:spPr bwMode="auto">
              <a:xfrm flipV="1">
                <a:off x="3593" y="3335"/>
                <a:ext cx="35" cy="3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5" name="Line 129"/>
              <p:cNvSpPr>
                <a:spLocks noChangeShapeType="1"/>
              </p:cNvSpPr>
              <p:nvPr/>
            </p:nvSpPr>
            <p:spPr bwMode="auto">
              <a:xfrm flipV="1">
                <a:off x="3886" y="2783"/>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6" name="Line 130"/>
              <p:cNvSpPr>
                <a:spLocks noChangeShapeType="1"/>
              </p:cNvSpPr>
              <p:nvPr/>
            </p:nvSpPr>
            <p:spPr bwMode="auto">
              <a:xfrm flipV="1">
                <a:off x="3593" y="3335"/>
                <a:ext cx="87" cy="8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7" name="Line 131"/>
              <p:cNvSpPr>
                <a:spLocks noChangeShapeType="1"/>
              </p:cNvSpPr>
              <p:nvPr/>
            </p:nvSpPr>
            <p:spPr bwMode="auto">
              <a:xfrm flipV="1">
                <a:off x="3886" y="2835"/>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8" name="Line 132"/>
              <p:cNvSpPr>
                <a:spLocks noChangeShapeType="1"/>
              </p:cNvSpPr>
              <p:nvPr/>
            </p:nvSpPr>
            <p:spPr bwMode="auto">
              <a:xfrm flipV="1">
                <a:off x="3614" y="3335"/>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29" name="Line 133"/>
              <p:cNvSpPr>
                <a:spLocks noChangeShapeType="1"/>
              </p:cNvSpPr>
              <p:nvPr/>
            </p:nvSpPr>
            <p:spPr bwMode="auto">
              <a:xfrm flipV="1">
                <a:off x="3886" y="2887"/>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0" name="Line 134"/>
              <p:cNvSpPr>
                <a:spLocks noChangeShapeType="1"/>
              </p:cNvSpPr>
              <p:nvPr/>
            </p:nvSpPr>
            <p:spPr bwMode="auto">
              <a:xfrm flipV="1">
                <a:off x="3666" y="3335"/>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1" name="Line 135"/>
              <p:cNvSpPr>
                <a:spLocks noChangeShapeType="1"/>
              </p:cNvSpPr>
              <p:nvPr/>
            </p:nvSpPr>
            <p:spPr bwMode="auto">
              <a:xfrm flipV="1">
                <a:off x="3886" y="2938"/>
                <a:ext cx="293" cy="29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2" name="Line 136"/>
              <p:cNvSpPr>
                <a:spLocks noChangeShapeType="1"/>
              </p:cNvSpPr>
              <p:nvPr/>
            </p:nvSpPr>
            <p:spPr bwMode="auto">
              <a:xfrm flipV="1">
                <a:off x="3718" y="3335"/>
                <a:ext cx="117" cy="1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3" name="Line 137"/>
              <p:cNvSpPr>
                <a:spLocks noChangeShapeType="1"/>
              </p:cNvSpPr>
              <p:nvPr/>
            </p:nvSpPr>
            <p:spPr bwMode="auto">
              <a:xfrm flipV="1">
                <a:off x="3886" y="2990"/>
                <a:ext cx="293" cy="29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4" name="Line 138"/>
              <p:cNvSpPr>
                <a:spLocks noChangeShapeType="1"/>
              </p:cNvSpPr>
              <p:nvPr/>
            </p:nvSpPr>
            <p:spPr bwMode="auto">
              <a:xfrm flipV="1">
                <a:off x="3769" y="3042"/>
                <a:ext cx="410" cy="41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5" name="Line 139"/>
              <p:cNvSpPr>
                <a:spLocks noChangeShapeType="1"/>
              </p:cNvSpPr>
              <p:nvPr/>
            </p:nvSpPr>
            <p:spPr bwMode="auto">
              <a:xfrm flipV="1">
                <a:off x="3821" y="3094"/>
                <a:ext cx="358" cy="3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6" name="Line 140"/>
              <p:cNvSpPr>
                <a:spLocks noChangeShapeType="1"/>
              </p:cNvSpPr>
              <p:nvPr/>
            </p:nvSpPr>
            <p:spPr bwMode="auto">
              <a:xfrm flipV="1">
                <a:off x="3873" y="3146"/>
                <a:ext cx="306"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7" name="Line 141"/>
              <p:cNvSpPr>
                <a:spLocks noChangeShapeType="1"/>
              </p:cNvSpPr>
              <p:nvPr/>
            </p:nvSpPr>
            <p:spPr bwMode="auto">
              <a:xfrm flipV="1">
                <a:off x="3925" y="3198"/>
                <a:ext cx="254" cy="2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8" name="Line 142"/>
              <p:cNvSpPr>
                <a:spLocks noChangeShapeType="1"/>
              </p:cNvSpPr>
              <p:nvPr/>
            </p:nvSpPr>
            <p:spPr bwMode="auto">
              <a:xfrm flipV="1">
                <a:off x="3977" y="3249"/>
                <a:ext cx="202" cy="20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39" name="Line 143"/>
              <p:cNvSpPr>
                <a:spLocks noChangeShapeType="1"/>
              </p:cNvSpPr>
              <p:nvPr/>
            </p:nvSpPr>
            <p:spPr bwMode="auto">
              <a:xfrm flipV="1">
                <a:off x="4028" y="3301"/>
                <a:ext cx="151" cy="1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0" name="Line 144"/>
              <p:cNvSpPr>
                <a:spLocks noChangeShapeType="1"/>
              </p:cNvSpPr>
              <p:nvPr/>
            </p:nvSpPr>
            <p:spPr bwMode="auto">
              <a:xfrm flipV="1">
                <a:off x="4080" y="3353"/>
                <a:ext cx="99" cy="9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1" name="Line 145"/>
              <p:cNvSpPr>
                <a:spLocks noChangeShapeType="1"/>
              </p:cNvSpPr>
              <p:nvPr/>
            </p:nvSpPr>
            <p:spPr bwMode="auto">
              <a:xfrm flipV="1">
                <a:off x="4132" y="3405"/>
                <a:ext cx="47" cy="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2" name="Line 146"/>
              <p:cNvSpPr>
                <a:spLocks noChangeShapeType="1"/>
              </p:cNvSpPr>
              <p:nvPr/>
            </p:nvSpPr>
            <p:spPr bwMode="auto">
              <a:xfrm>
                <a:off x="3886" y="2878"/>
                <a:ext cx="1" cy="4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3" name="Line 147"/>
              <p:cNvSpPr>
                <a:spLocks noChangeShapeType="1"/>
              </p:cNvSpPr>
              <p:nvPr/>
            </p:nvSpPr>
            <p:spPr bwMode="auto">
              <a:xfrm>
                <a:off x="3593" y="2878"/>
                <a:ext cx="1" cy="57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4" name="Freeform 148"/>
              <p:cNvSpPr>
                <a:spLocks/>
              </p:cNvSpPr>
              <p:nvPr/>
            </p:nvSpPr>
            <p:spPr bwMode="auto">
              <a:xfrm>
                <a:off x="3570" y="3584"/>
                <a:ext cx="35" cy="53"/>
              </a:xfrm>
              <a:custGeom>
                <a:avLst/>
                <a:gdLst>
                  <a:gd name="T0" fmla="*/ 0 w 282"/>
                  <a:gd name="T1" fmla="*/ 352 h 422"/>
                  <a:gd name="T2" fmla="*/ 70 w 282"/>
                  <a:gd name="T3" fmla="*/ 422 h 422"/>
                  <a:gd name="T4" fmla="*/ 211 w 282"/>
                  <a:gd name="T5" fmla="*/ 422 h 422"/>
                  <a:gd name="T6" fmla="*/ 282 w 282"/>
                  <a:gd name="T7" fmla="*/ 352 h 422"/>
                  <a:gd name="T8" fmla="*/ 0 w 282"/>
                  <a:gd name="T9" fmla="*/ 70 h 422"/>
                  <a:gd name="T10" fmla="*/ 70 w 282"/>
                  <a:gd name="T11" fmla="*/ 0 h 422"/>
                  <a:gd name="T12" fmla="*/ 211 w 282"/>
                  <a:gd name="T13" fmla="*/ 0 h 422"/>
                  <a:gd name="T14" fmla="*/ 282 w 282"/>
                  <a:gd name="T15" fmla="*/ 70 h 4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422">
                    <a:moveTo>
                      <a:pt x="0" y="352"/>
                    </a:moveTo>
                    <a:lnTo>
                      <a:pt x="70" y="422"/>
                    </a:lnTo>
                    <a:lnTo>
                      <a:pt x="211" y="422"/>
                    </a:lnTo>
                    <a:lnTo>
                      <a:pt x="282" y="352"/>
                    </a:lnTo>
                    <a:lnTo>
                      <a:pt x="0" y="70"/>
                    </a:lnTo>
                    <a:lnTo>
                      <a:pt x="70" y="0"/>
                    </a:lnTo>
                    <a:lnTo>
                      <a:pt x="211" y="0"/>
                    </a:lnTo>
                    <a:lnTo>
                      <a:pt x="282" y="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45" name="Freeform 149"/>
              <p:cNvSpPr>
                <a:spLocks/>
              </p:cNvSpPr>
              <p:nvPr/>
            </p:nvSpPr>
            <p:spPr bwMode="auto">
              <a:xfrm>
                <a:off x="3623" y="3584"/>
                <a:ext cx="35" cy="53"/>
              </a:xfrm>
              <a:custGeom>
                <a:avLst/>
                <a:gdLst>
                  <a:gd name="T0" fmla="*/ 0 w 281"/>
                  <a:gd name="T1" fmla="*/ 422 h 422"/>
                  <a:gd name="T2" fmla="*/ 0 w 281"/>
                  <a:gd name="T3" fmla="*/ 0 h 422"/>
                  <a:gd name="T4" fmla="*/ 281 w 281"/>
                  <a:gd name="T5" fmla="*/ 0 h 422"/>
                </a:gdLst>
                <a:ahLst/>
                <a:cxnLst>
                  <a:cxn ang="0">
                    <a:pos x="T0" y="T1"/>
                  </a:cxn>
                  <a:cxn ang="0">
                    <a:pos x="T2" y="T3"/>
                  </a:cxn>
                  <a:cxn ang="0">
                    <a:pos x="T4" y="T5"/>
                  </a:cxn>
                </a:cxnLst>
                <a:rect l="0" t="0" r="r" b="b"/>
                <a:pathLst>
                  <a:path w="281" h="422">
                    <a:moveTo>
                      <a:pt x="0" y="422"/>
                    </a:moveTo>
                    <a:lnTo>
                      <a:pt x="0" y="0"/>
                    </a:lnTo>
                    <a:lnTo>
                      <a:pt x="28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46" name="Line 150"/>
              <p:cNvSpPr>
                <a:spLocks noChangeShapeType="1"/>
              </p:cNvSpPr>
              <p:nvPr/>
            </p:nvSpPr>
            <p:spPr bwMode="auto">
              <a:xfrm>
                <a:off x="3623" y="3610"/>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7" name="Line 151"/>
              <p:cNvSpPr>
                <a:spLocks noChangeShapeType="1"/>
              </p:cNvSpPr>
              <p:nvPr/>
            </p:nvSpPr>
            <p:spPr bwMode="auto">
              <a:xfrm>
                <a:off x="3623" y="3637"/>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48" name="Freeform 152"/>
              <p:cNvSpPr>
                <a:spLocks/>
              </p:cNvSpPr>
              <p:nvPr/>
            </p:nvSpPr>
            <p:spPr bwMode="auto">
              <a:xfrm>
                <a:off x="3675" y="3584"/>
                <a:ext cx="36" cy="53"/>
              </a:xfrm>
              <a:custGeom>
                <a:avLst/>
                <a:gdLst>
                  <a:gd name="T0" fmla="*/ 281 w 281"/>
                  <a:gd name="T1" fmla="*/ 352 h 422"/>
                  <a:gd name="T2" fmla="*/ 211 w 281"/>
                  <a:gd name="T3" fmla="*/ 422 h 422"/>
                  <a:gd name="T4" fmla="*/ 70 w 281"/>
                  <a:gd name="T5" fmla="*/ 422 h 422"/>
                  <a:gd name="T6" fmla="*/ 0 w 281"/>
                  <a:gd name="T7" fmla="*/ 352 h 422"/>
                  <a:gd name="T8" fmla="*/ 0 w 281"/>
                  <a:gd name="T9" fmla="*/ 70 h 422"/>
                  <a:gd name="T10" fmla="*/ 70 w 281"/>
                  <a:gd name="T11" fmla="*/ 0 h 422"/>
                  <a:gd name="T12" fmla="*/ 211 w 281"/>
                  <a:gd name="T13" fmla="*/ 0 h 422"/>
                  <a:gd name="T14" fmla="*/ 281 w 281"/>
                  <a:gd name="T15" fmla="*/ 70 h 4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422">
                    <a:moveTo>
                      <a:pt x="281" y="352"/>
                    </a:moveTo>
                    <a:lnTo>
                      <a:pt x="211" y="422"/>
                    </a:lnTo>
                    <a:lnTo>
                      <a:pt x="70" y="422"/>
                    </a:lnTo>
                    <a:lnTo>
                      <a:pt x="0" y="352"/>
                    </a:lnTo>
                    <a:lnTo>
                      <a:pt x="0" y="70"/>
                    </a:lnTo>
                    <a:lnTo>
                      <a:pt x="70" y="0"/>
                    </a:lnTo>
                    <a:lnTo>
                      <a:pt x="211" y="0"/>
                    </a:lnTo>
                    <a:lnTo>
                      <a:pt x="281" y="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49" name="Freeform 153"/>
              <p:cNvSpPr>
                <a:spLocks/>
              </p:cNvSpPr>
              <p:nvPr/>
            </p:nvSpPr>
            <p:spPr bwMode="auto">
              <a:xfrm>
                <a:off x="3728" y="3584"/>
                <a:ext cx="35" cy="53"/>
              </a:xfrm>
              <a:custGeom>
                <a:avLst/>
                <a:gdLst>
                  <a:gd name="T0" fmla="*/ 282 w 282"/>
                  <a:gd name="T1" fmla="*/ 352 h 422"/>
                  <a:gd name="T2" fmla="*/ 211 w 282"/>
                  <a:gd name="T3" fmla="*/ 422 h 422"/>
                  <a:gd name="T4" fmla="*/ 70 w 282"/>
                  <a:gd name="T5" fmla="*/ 422 h 422"/>
                  <a:gd name="T6" fmla="*/ 0 w 282"/>
                  <a:gd name="T7" fmla="*/ 352 h 422"/>
                  <a:gd name="T8" fmla="*/ 0 w 282"/>
                  <a:gd name="T9" fmla="*/ 70 h 422"/>
                  <a:gd name="T10" fmla="*/ 70 w 282"/>
                  <a:gd name="T11" fmla="*/ 0 h 422"/>
                  <a:gd name="T12" fmla="*/ 211 w 282"/>
                  <a:gd name="T13" fmla="*/ 0 h 422"/>
                  <a:gd name="T14" fmla="*/ 282 w 282"/>
                  <a:gd name="T15" fmla="*/ 70 h 4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422">
                    <a:moveTo>
                      <a:pt x="282" y="352"/>
                    </a:moveTo>
                    <a:lnTo>
                      <a:pt x="211" y="422"/>
                    </a:lnTo>
                    <a:lnTo>
                      <a:pt x="70" y="422"/>
                    </a:lnTo>
                    <a:lnTo>
                      <a:pt x="0" y="352"/>
                    </a:lnTo>
                    <a:lnTo>
                      <a:pt x="0" y="70"/>
                    </a:lnTo>
                    <a:lnTo>
                      <a:pt x="70" y="0"/>
                    </a:lnTo>
                    <a:lnTo>
                      <a:pt x="211" y="0"/>
                    </a:lnTo>
                    <a:lnTo>
                      <a:pt x="282" y="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50" name="Line 154"/>
              <p:cNvSpPr>
                <a:spLocks noChangeShapeType="1"/>
              </p:cNvSpPr>
              <p:nvPr/>
            </p:nvSpPr>
            <p:spPr bwMode="auto">
              <a:xfrm>
                <a:off x="3781" y="3584"/>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51" name="Line 155"/>
              <p:cNvSpPr>
                <a:spLocks noChangeShapeType="1"/>
              </p:cNvSpPr>
              <p:nvPr/>
            </p:nvSpPr>
            <p:spPr bwMode="auto">
              <a:xfrm>
                <a:off x="3790" y="3584"/>
                <a:ext cx="1"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52" name="Line 156"/>
              <p:cNvSpPr>
                <a:spLocks noChangeShapeType="1"/>
              </p:cNvSpPr>
              <p:nvPr/>
            </p:nvSpPr>
            <p:spPr bwMode="auto">
              <a:xfrm>
                <a:off x="3781" y="3637"/>
                <a:ext cx="1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53" name="Freeform 157"/>
              <p:cNvSpPr>
                <a:spLocks/>
              </p:cNvSpPr>
              <p:nvPr/>
            </p:nvSpPr>
            <p:spPr bwMode="auto">
              <a:xfrm>
                <a:off x="3816" y="3602"/>
                <a:ext cx="35" cy="35"/>
              </a:xfrm>
              <a:custGeom>
                <a:avLst/>
                <a:gdLst>
                  <a:gd name="T0" fmla="*/ 0 w 282"/>
                  <a:gd name="T1" fmla="*/ 282 h 282"/>
                  <a:gd name="T2" fmla="*/ 0 w 282"/>
                  <a:gd name="T3" fmla="*/ 0 h 282"/>
                  <a:gd name="T4" fmla="*/ 282 w 282"/>
                  <a:gd name="T5" fmla="*/ 0 h 282"/>
                </a:gdLst>
                <a:ahLst/>
                <a:cxnLst>
                  <a:cxn ang="0">
                    <a:pos x="T0" y="T1"/>
                  </a:cxn>
                  <a:cxn ang="0">
                    <a:pos x="T2" y="T3"/>
                  </a:cxn>
                  <a:cxn ang="0">
                    <a:pos x="T4" y="T5"/>
                  </a:cxn>
                </a:cxnLst>
                <a:rect l="0" t="0" r="r" b="b"/>
                <a:pathLst>
                  <a:path w="282" h="282">
                    <a:moveTo>
                      <a:pt x="0" y="282"/>
                    </a:moveTo>
                    <a:lnTo>
                      <a:pt x="0" y="0"/>
                    </a:lnTo>
                    <a:lnTo>
                      <a:pt x="282"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54" name="Line 158"/>
              <p:cNvSpPr>
                <a:spLocks noChangeShapeType="1"/>
              </p:cNvSpPr>
              <p:nvPr/>
            </p:nvSpPr>
            <p:spPr bwMode="auto">
              <a:xfrm flipH="1">
                <a:off x="3825" y="3584"/>
                <a:ext cx="17" cy="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55" name="Freeform 159"/>
              <p:cNvSpPr>
                <a:spLocks/>
              </p:cNvSpPr>
              <p:nvPr/>
            </p:nvSpPr>
            <p:spPr bwMode="auto">
              <a:xfrm>
                <a:off x="3816" y="3602"/>
                <a:ext cx="35" cy="35"/>
              </a:xfrm>
              <a:custGeom>
                <a:avLst/>
                <a:gdLst>
                  <a:gd name="T0" fmla="*/ 282 w 282"/>
                  <a:gd name="T1" fmla="*/ 0 h 282"/>
                  <a:gd name="T2" fmla="*/ 282 w 282"/>
                  <a:gd name="T3" fmla="*/ 282 h 282"/>
                  <a:gd name="T4" fmla="*/ 0 w 282"/>
                  <a:gd name="T5" fmla="*/ 282 h 282"/>
                </a:gdLst>
                <a:ahLst/>
                <a:cxnLst>
                  <a:cxn ang="0">
                    <a:pos x="T0" y="T1"/>
                  </a:cxn>
                  <a:cxn ang="0">
                    <a:pos x="T2" y="T3"/>
                  </a:cxn>
                  <a:cxn ang="0">
                    <a:pos x="T4" y="T5"/>
                  </a:cxn>
                </a:cxnLst>
                <a:rect l="0" t="0" r="r" b="b"/>
                <a:pathLst>
                  <a:path w="282" h="282">
                    <a:moveTo>
                      <a:pt x="282" y="0"/>
                    </a:moveTo>
                    <a:lnTo>
                      <a:pt x="282" y="282"/>
                    </a:lnTo>
                    <a:lnTo>
                      <a:pt x="0" y="28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56" name="Freeform 160"/>
              <p:cNvSpPr>
                <a:spLocks/>
              </p:cNvSpPr>
              <p:nvPr/>
            </p:nvSpPr>
            <p:spPr bwMode="auto">
              <a:xfrm>
                <a:off x="3869" y="3584"/>
                <a:ext cx="35" cy="53"/>
              </a:xfrm>
              <a:custGeom>
                <a:avLst/>
                <a:gdLst>
                  <a:gd name="T0" fmla="*/ 0 w 281"/>
                  <a:gd name="T1" fmla="*/ 422 h 422"/>
                  <a:gd name="T2" fmla="*/ 0 w 281"/>
                  <a:gd name="T3" fmla="*/ 0 h 422"/>
                  <a:gd name="T4" fmla="*/ 281 w 281"/>
                  <a:gd name="T5" fmla="*/ 422 h 422"/>
                  <a:gd name="T6" fmla="*/ 281 w 281"/>
                  <a:gd name="T7" fmla="*/ 0 h 422"/>
                </a:gdLst>
                <a:ahLst/>
                <a:cxnLst>
                  <a:cxn ang="0">
                    <a:pos x="T0" y="T1"/>
                  </a:cxn>
                  <a:cxn ang="0">
                    <a:pos x="T2" y="T3"/>
                  </a:cxn>
                  <a:cxn ang="0">
                    <a:pos x="T4" y="T5"/>
                  </a:cxn>
                  <a:cxn ang="0">
                    <a:pos x="T6" y="T7"/>
                  </a:cxn>
                </a:cxnLst>
                <a:rect l="0" t="0" r="r" b="b"/>
                <a:pathLst>
                  <a:path w="281" h="422">
                    <a:moveTo>
                      <a:pt x="0" y="422"/>
                    </a:moveTo>
                    <a:lnTo>
                      <a:pt x="0" y="0"/>
                    </a:lnTo>
                    <a:lnTo>
                      <a:pt x="281" y="422"/>
                    </a:lnTo>
                    <a:lnTo>
                      <a:pt x="28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57" name="Freeform 161"/>
              <p:cNvSpPr>
                <a:spLocks/>
              </p:cNvSpPr>
              <p:nvPr/>
            </p:nvSpPr>
            <p:spPr bwMode="auto">
              <a:xfrm>
                <a:off x="3974" y="3610"/>
                <a:ext cx="35" cy="27"/>
              </a:xfrm>
              <a:custGeom>
                <a:avLst/>
                <a:gdLst>
                  <a:gd name="T0" fmla="*/ 0 w 282"/>
                  <a:gd name="T1" fmla="*/ 211 h 211"/>
                  <a:gd name="T2" fmla="*/ 211 w 282"/>
                  <a:gd name="T3" fmla="*/ 211 h 211"/>
                  <a:gd name="T4" fmla="*/ 282 w 282"/>
                  <a:gd name="T5" fmla="*/ 141 h 211"/>
                  <a:gd name="T6" fmla="*/ 282 w 282"/>
                  <a:gd name="T7" fmla="*/ 70 h 211"/>
                  <a:gd name="T8" fmla="*/ 211 w 282"/>
                  <a:gd name="T9" fmla="*/ 0 h 211"/>
                  <a:gd name="T10" fmla="*/ 70 w 282"/>
                  <a:gd name="T11" fmla="*/ 0 h 211"/>
                </a:gdLst>
                <a:ahLst/>
                <a:cxnLst>
                  <a:cxn ang="0">
                    <a:pos x="T0" y="T1"/>
                  </a:cxn>
                  <a:cxn ang="0">
                    <a:pos x="T2" y="T3"/>
                  </a:cxn>
                  <a:cxn ang="0">
                    <a:pos x="T4" y="T5"/>
                  </a:cxn>
                  <a:cxn ang="0">
                    <a:pos x="T6" y="T7"/>
                  </a:cxn>
                  <a:cxn ang="0">
                    <a:pos x="T8" y="T9"/>
                  </a:cxn>
                  <a:cxn ang="0">
                    <a:pos x="T10" y="T11"/>
                  </a:cxn>
                </a:cxnLst>
                <a:rect l="0" t="0" r="r" b="b"/>
                <a:pathLst>
                  <a:path w="282" h="211">
                    <a:moveTo>
                      <a:pt x="0" y="211"/>
                    </a:moveTo>
                    <a:lnTo>
                      <a:pt x="211" y="211"/>
                    </a:lnTo>
                    <a:lnTo>
                      <a:pt x="282" y="141"/>
                    </a:lnTo>
                    <a:lnTo>
                      <a:pt x="282" y="70"/>
                    </a:lnTo>
                    <a:lnTo>
                      <a:pt x="211" y="0"/>
                    </a:lnTo>
                    <a:lnTo>
                      <a:pt x="7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58" name="Freeform 162"/>
              <p:cNvSpPr>
                <a:spLocks/>
              </p:cNvSpPr>
              <p:nvPr/>
            </p:nvSpPr>
            <p:spPr bwMode="auto">
              <a:xfrm>
                <a:off x="3974" y="3584"/>
                <a:ext cx="35" cy="26"/>
              </a:xfrm>
              <a:custGeom>
                <a:avLst/>
                <a:gdLst>
                  <a:gd name="T0" fmla="*/ 211 w 282"/>
                  <a:gd name="T1" fmla="*/ 211 h 211"/>
                  <a:gd name="T2" fmla="*/ 282 w 282"/>
                  <a:gd name="T3" fmla="*/ 140 h 211"/>
                  <a:gd name="T4" fmla="*/ 282 w 282"/>
                  <a:gd name="T5" fmla="*/ 70 h 211"/>
                  <a:gd name="T6" fmla="*/ 211 w 282"/>
                  <a:gd name="T7" fmla="*/ 0 h 211"/>
                  <a:gd name="T8" fmla="*/ 0 w 282"/>
                  <a:gd name="T9" fmla="*/ 0 h 211"/>
                </a:gdLst>
                <a:ahLst/>
                <a:cxnLst>
                  <a:cxn ang="0">
                    <a:pos x="T0" y="T1"/>
                  </a:cxn>
                  <a:cxn ang="0">
                    <a:pos x="T2" y="T3"/>
                  </a:cxn>
                  <a:cxn ang="0">
                    <a:pos x="T4" y="T5"/>
                  </a:cxn>
                  <a:cxn ang="0">
                    <a:pos x="T6" y="T7"/>
                  </a:cxn>
                  <a:cxn ang="0">
                    <a:pos x="T8" y="T9"/>
                  </a:cxn>
                </a:cxnLst>
                <a:rect l="0" t="0" r="r" b="b"/>
                <a:pathLst>
                  <a:path w="282" h="211">
                    <a:moveTo>
                      <a:pt x="211" y="211"/>
                    </a:moveTo>
                    <a:lnTo>
                      <a:pt x="282" y="140"/>
                    </a:lnTo>
                    <a:lnTo>
                      <a:pt x="282" y="70"/>
                    </a:lnTo>
                    <a:lnTo>
                      <a:pt x="211"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59" name="Line 163"/>
              <p:cNvSpPr>
                <a:spLocks noChangeShapeType="1"/>
              </p:cNvSpPr>
              <p:nvPr/>
            </p:nvSpPr>
            <p:spPr bwMode="auto">
              <a:xfrm>
                <a:off x="3983" y="3584"/>
                <a:ext cx="1"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0" name="Line 164"/>
              <p:cNvSpPr>
                <a:spLocks noChangeShapeType="1"/>
              </p:cNvSpPr>
              <p:nvPr/>
            </p:nvSpPr>
            <p:spPr bwMode="auto">
              <a:xfrm>
                <a:off x="4027" y="3610"/>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1" name="Freeform 165"/>
              <p:cNvSpPr>
                <a:spLocks/>
              </p:cNvSpPr>
              <p:nvPr/>
            </p:nvSpPr>
            <p:spPr bwMode="auto">
              <a:xfrm>
                <a:off x="4079" y="3610"/>
                <a:ext cx="36" cy="27"/>
              </a:xfrm>
              <a:custGeom>
                <a:avLst/>
                <a:gdLst>
                  <a:gd name="T0" fmla="*/ 0 w 280"/>
                  <a:gd name="T1" fmla="*/ 211 h 211"/>
                  <a:gd name="T2" fmla="*/ 210 w 280"/>
                  <a:gd name="T3" fmla="*/ 211 h 211"/>
                  <a:gd name="T4" fmla="*/ 280 w 280"/>
                  <a:gd name="T5" fmla="*/ 141 h 211"/>
                  <a:gd name="T6" fmla="*/ 280 w 280"/>
                  <a:gd name="T7" fmla="*/ 70 h 211"/>
                  <a:gd name="T8" fmla="*/ 210 w 280"/>
                  <a:gd name="T9" fmla="*/ 0 h 211"/>
                  <a:gd name="T10" fmla="*/ 70 w 280"/>
                  <a:gd name="T11" fmla="*/ 0 h 211"/>
                </a:gdLst>
                <a:ahLst/>
                <a:cxnLst>
                  <a:cxn ang="0">
                    <a:pos x="T0" y="T1"/>
                  </a:cxn>
                  <a:cxn ang="0">
                    <a:pos x="T2" y="T3"/>
                  </a:cxn>
                  <a:cxn ang="0">
                    <a:pos x="T4" y="T5"/>
                  </a:cxn>
                  <a:cxn ang="0">
                    <a:pos x="T6" y="T7"/>
                  </a:cxn>
                  <a:cxn ang="0">
                    <a:pos x="T8" y="T9"/>
                  </a:cxn>
                  <a:cxn ang="0">
                    <a:pos x="T10" y="T11"/>
                  </a:cxn>
                </a:cxnLst>
                <a:rect l="0" t="0" r="r" b="b"/>
                <a:pathLst>
                  <a:path w="280" h="211">
                    <a:moveTo>
                      <a:pt x="0" y="211"/>
                    </a:moveTo>
                    <a:lnTo>
                      <a:pt x="210" y="211"/>
                    </a:lnTo>
                    <a:lnTo>
                      <a:pt x="280" y="141"/>
                    </a:lnTo>
                    <a:lnTo>
                      <a:pt x="280" y="70"/>
                    </a:lnTo>
                    <a:lnTo>
                      <a:pt x="210" y="0"/>
                    </a:lnTo>
                    <a:lnTo>
                      <a:pt x="7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62" name="Freeform 166"/>
              <p:cNvSpPr>
                <a:spLocks/>
              </p:cNvSpPr>
              <p:nvPr/>
            </p:nvSpPr>
            <p:spPr bwMode="auto">
              <a:xfrm>
                <a:off x="4079" y="3584"/>
                <a:ext cx="36" cy="26"/>
              </a:xfrm>
              <a:custGeom>
                <a:avLst/>
                <a:gdLst>
                  <a:gd name="T0" fmla="*/ 210 w 280"/>
                  <a:gd name="T1" fmla="*/ 211 h 211"/>
                  <a:gd name="T2" fmla="*/ 280 w 280"/>
                  <a:gd name="T3" fmla="*/ 140 h 211"/>
                  <a:gd name="T4" fmla="*/ 280 w 280"/>
                  <a:gd name="T5" fmla="*/ 70 h 211"/>
                  <a:gd name="T6" fmla="*/ 210 w 280"/>
                  <a:gd name="T7" fmla="*/ 0 h 211"/>
                  <a:gd name="T8" fmla="*/ 0 w 280"/>
                  <a:gd name="T9" fmla="*/ 0 h 211"/>
                </a:gdLst>
                <a:ahLst/>
                <a:cxnLst>
                  <a:cxn ang="0">
                    <a:pos x="T0" y="T1"/>
                  </a:cxn>
                  <a:cxn ang="0">
                    <a:pos x="T2" y="T3"/>
                  </a:cxn>
                  <a:cxn ang="0">
                    <a:pos x="T4" y="T5"/>
                  </a:cxn>
                  <a:cxn ang="0">
                    <a:pos x="T6" y="T7"/>
                  </a:cxn>
                  <a:cxn ang="0">
                    <a:pos x="T8" y="T9"/>
                  </a:cxn>
                </a:cxnLst>
                <a:rect l="0" t="0" r="r" b="b"/>
                <a:pathLst>
                  <a:path w="280" h="211">
                    <a:moveTo>
                      <a:pt x="210" y="211"/>
                    </a:moveTo>
                    <a:lnTo>
                      <a:pt x="280" y="140"/>
                    </a:lnTo>
                    <a:lnTo>
                      <a:pt x="280" y="70"/>
                    </a:lnTo>
                    <a:lnTo>
                      <a:pt x="210"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63" name="Line 167"/>
              <p:cNvSpPr>
                <a:spLocks noChangeShapeType="1"/>
              </p:cNvSpPr>
              <p:nvPr/>
            </p:nvSpPr>
            <p:spPr bwMode="auto">
              <a:xfrm>
                <a:off x="4088" y="3584"/>
                <a:ext cx="1"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4" name="Line 168"/>
              <p:cNvSpPr>
                <a:spLocks noChangeShapeType="1"/>
              </p:cNvSpPr>
              <p:nvPr/>
            </p:nvSpPr>
            <p:spPr bwMode="auto">
              <a:xfrm>
                <a:off x="3593" y="3452"/>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5" name="Line 169"/>
              <p:cNvSpPr>
                <a:spLocks noChangeShapeType="1"/>
              </p:cNvSpPr>
              <p:nvPr/>
            </p:nvSpPr>
            <p:spPr bwMode="auto">
              <a:xfrm>
                <a:off x="3593" y="3335"/>
                <a:ext cx="29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6" name="Line 170"/>
              <p:cNvSpPr>
                <a:spLocks noChangeShapeType="1"/>
              </p:cNvSpPr>
              <p:nvPr/>
            </p:nvSpPr>
            <p:spPr bwMode="auto">
              <a:xfrm>
                <a:off x="3301" y="2502"/>
                <a:ext cx="1" cy="3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7" name="Line 171"/>
              <p:cNvSpPr>
                <a:spLocks noChangeShapeType="1"/>
              </p:cNvSpPr>
              <p:nvPr/>
            </p:nvSpPr>
            <p:spPr bwMode="auto">
              <a:xfrm>
                <a:off x="3301" y="2878"/>
                <a:ext cx="58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8" name="Line 172"/>
              <p:cNvSpPr>
                <a:spLocks noChangeShapeType="1"/>
              </p:cNvSpPr>
              <p:nvPr/>
            </p:nvSpPr>
            <p:spPr bwMode="auto">
              <a:xfrm>
                <a:off x="3301" y="2502"/>
                <a:ext cx="58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69" name="Line 173"/>
              <p:cNvSpPr>
                <a:spLocks noChangeShapeType="1"/>
              </p:cNvSpPr>
              <p:nvPr/>
            </p:nvSpPr>
            <p:spPr bwMode="auto">
              <a:xfrm>
                <a:off x="3593" y="2280"/>
                <a:ext cx="58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70" name="Line 174"/>
              <p:cNvSpPr>
                <a:spLocks noChangeShapeType="1"/>
              </p:cNvSpPr>
              <p:nvPr/>
            </p:nvSpPr>
            <p:spPr bwMode="auto">
              <a:xfrm>
                <a:off x="3593" y="2397"/>
                <a:ext cx="29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nvGrpSpPr>
            <p:cNvPr id="4271" name="Group 175"/>
            <p:cNvGrpSpPr>
              <a:grpSpLocks/>
            </p:cNvGrpSpPr>
            <p:nvPr/>
          </p:nvGrpSpPr>
          <p:grpSpPr bwMode="auto">
            <a:xfrm>
              <a:off x="768" y="912"/>
              <a:ext cx="1172" cy="1600"/>
              <a:chOff x="432" y="912"/>
              <a:chExt cx="1172" cy="1600"/>
            </a:xfrm>
          </p:grpSpPr>
          <p:sp>
            <p:nvSpPr>
              <p:cNvPr id="4272" name="Freeform 176"/>
              <p:cNvSpPr>
                <a:spLocks/>
              </p:cNvSpPr>
              <p:nvPr/>
            </p:nvSpPr>
            <p:spPr bwMode="auto">
              <a:xfrm>
                <a:off x="432" y="2124"/>
                <a:ext cx="176" cy="176"/>
              </a:xfrm>
              <a:custGeom>
                <a:avLst/>
                <a:gdLst>
                  <a:gd name="T0" fmla="*/ 0 w 1405"/>
                  <a:gd name="T1" fmla="*/ 0 h 1407"/>
                  <a:gd name="T2" fmla="*/ 188 w 1405"/>
                  <a:gd name="T3" fmla="*/ 703 h 1407"/>
                  <a:gd name="T4" fmla="*/ 702 w 1405"/>
                  <a:gd name="T5" fmla="*/ 1218 h 1407"/>
                  <a:gd name="T6" fmla="*/ 1405 w 1405"/>
                  <a:gd name="T7" fmla="*/ 1407 h 1407"/>
                </a:gdLst>
                <a:ahLst/>
                <a:cxnLst>
                  <a:cxn ang="0">
                    <a:pos x="T0" y="T1"/>
                  </a:cxn>
                  <a:cxn ang="0">
                    <a:pos x="T2" y="T3"/>
                  </a:cxn>
                  <a:cxn ang="0">
                    <a:pos x="T4" y="T5"/>
                  </a:cxn>
                  <a:cxn ang="0">
                    <a:pos x="T6" y="T7"/>
                  </a:cxn>
                </a:cxnLst>
                <a:rect l="0" t="0" r="r" b="b"/>
                <a:pathLst>
                  <a:path w="1405" h="1407">
                    <a:moveTo>
                      <a:pt x="0" y="0"/>
                    </a:moveTo>
                    <a:lnTo>
                      <a:pt x="188" y="703"/>
                    </a:lnTo>
                    <a:lnTo>
                      <a:pt x="702" y="1218"/>
                    </a:lnTo>
                    <a:lnTo>
                      <a:pt x="1405" y="140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73" name="Line 177"/>
              <p:cNvSpPr>
                <a:spLocks noChangeShapeType="1"/>
              </p:cNvSpPr>
              <p:nvPr/>
            </p:nvSpPr>
            <p:spPr bwMode="auto">
              <a:xfrm>
                <a:off x="608" y="2300"/>
                <a:ext cx="8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74" name="Freeform 178"/>
              <p:cNvSpPr>
                <a:spLocks/>
              </p:cNvSpPr>
              <p:nvPr/>
            </p:nvSpPr>
            <p:spPr bwMode="auto">
              <a:xfrm>
                <a:off x="1428" y="2124"/>
                <a:ext cx="175" cy="176"/>
              </a:xfrm>
              <a:custGeom>
                <a:avLst/>
                <a:gdLst>
                  <a:gd name="T0" fmla="*/ 0 w 1405"/>
                  <a:gd name="T1" fmla="*/ 1407 h 1407"/>
                  <a:gd name="T2" fmla="*/ 702 w 1405"/>
                  <a:gd name="T3" fmla="*/ 1218 h 1407"/>
                  <a:gd name="T4" fmla="*/ 1217 w 1405"/>
                  <a:gd name="T5" fmla="*/ 703 h 1407"/>
                  <a:gd name="T6" fmla="*/ 1405 w 1405"/>
                  <a:gd name="T7" fmla="*/ 0 h 1407"/>
                </a:gdLst>
                <a:ahLst/>
                <a:cxnLst>
                  <a:cxn ang="0">
                    <a:pos x="T0" y="T1"/>
                  </a:cxn>
                  <a:cxn ang="0">
                    <a:pos x="T2" y="T3"/>
                  </a:cxn>
                  <a:cxn ang="0">
                    <a:pos x="T4" y="T5"/>
                  </a:cxn>
                  <a:cxn ang="0">
                    <a:pos x="T6" y="T7"/>
                  </a:cxn>
                </a:cxnLst>
                <a:rect l="0" t="0" r="r" b="b"/>
                <a:pathLst>
                  <a:path w="1405" h="1407">
                    <a:moveTo>
                      <a:pt x="0" y="1407"/>
                    </a:moveTo>
                    <a:lnTo>
                      <a:pt x="702" y="1218"/>
                    </a:lnTo>
                    <a:lnTo>
                      <a:pt x="1217" y="703"/>
                    </a:lnTo>
                    <a:lnTo>
                      <a:pt x="140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75" name="Line 179"/>
              <p:cNvSpPr>
                <a:spLocks noChangeShapeType="1"/>
              </p:cNvSpPr>
              <p:nvPr/>
            </p:nvSpPr>
            <p:spPr bwMode="auto">
              <a:xfrm flipV="1">
                <a:off x="1603" y="1303"/>
                <a:ext cx="1" cy="8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76" name="Freeform 180"/>
              <p:cNvSpPr>
                <a:spLocks/>
              </p:cNvSpPr>
              <p:nvPr/>
            </p:nvSpPr>
            <p:spPr bwMode="auto">
              <a:xfrm>
                <a:off x="1428" y="1128"/>
                <a:ext cx="175" cy="175"/>
              </a:xfrm>
              <a:custGeom>
                <a:avLst/>
                <a:gdLst>
                  <a:gd name="T0" fmla="*/ 1405 w 1405"/>
                  <a:gd name="T1" fmla="*/ 1407 h 1407"/>
                  <a:gd name="T2" fmla="*/ 1217 w 1405"/>
                  <a:gd name="T3" fmla="*/ 703 h 1407"/>
                  <a:gd name="T4" fmla="*/ 702 w 1405"/>
                  <a:gd name="T5" fmla="*/ 188 h 1407"/>
                  <a:gd name="T6" fmla="*/ 0 w 1405"/>
                  <a:gd name="T7" fmla="*/ 0 h 1407"/>
                </a:gdLst>
                <a:ahLst/>
                <a:cxnLst>
                  <a:cxn ang="0">
                    <a:pos x="T0" y="T1"/>
                  </a:cxn>
                  <a:cxn ang="0">
                    <a:pos x="T2" y="T3"/>
                  </a:cxn>
                  <a:cxn ang="0">
                    <a:pos x="T4" y="T5"/>
                  </a:cxn>
                  <a:cxn ang="0">
                    <a:pos x="T6" y="T7"/>
                  </a:cxn>
                </a:cxnLst>
                <a:rect l="0" t="0" r="r" b="b"/>
                <a:pathLst>
                  <a:path w="1405" h="1407">
                    <a:moveTo>
                      <a:pt x="1405" y="1407"/>
                    </a:moveTo>
                    <a:lnTo>
                      <a:pt x="1217" y="703"/>
                    </a:lnTo>
                    <a:lnTo>
                      <a:pt x="702" y="188"/>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77" name="Line 181"/>
              <p:cNvSpPr>
                <a:spLocks noChangeShapeType="1"/>
              </p:cNvSpPr>
              <p:nvPr/>
            </p:nvSpPr>
            <p:spPr bwMode="auto">
              <a:xfrm flipH="1">
                <a:off x="608" y="1128"/>
                <a:ext cx="8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78" name="Freeform 182"/>
              <p:cNvSpPr>
                <a:spLocks/>
              </p:cNvSpPr>
              <p:nvPr/>
            </p:nvSpPr>
            <p:spPr bwMode="auto">
              <a:xfrm>
                <a:off x="432" y="1128"/>
                <a:ext cx="176" cy="175"/>
              </a:xfrm>
              <a:custGeom>
                <a:avLst/>
                <a:gdLst>
                  <a:gd name="T0" fmla="*/ 1405 w 1405"/>
                  <a:gd name="T1" fmla="*/ 0 h 1407"/>
                  <a:gd name="T2" fmla="*/ 702 w 1405"/>
                  <a:gd name="T3" fmla="*/ 188 h 1407"/>
                  <a:gd name="T4" fmla="*/ 188 w 1405"/>
                  <a:gd name="T5" fmla="*/ 703 h 1407"/>
                  <a:gd name="T6" fmla="*/ 0 w 1405"/>
                  <a:gd name="T7" fmla="*/ 1407 h 1407"/>
                </a:gdLst>
                <a:ahLst/>
                <a:cxnLst>
                  <a:cxn ang="0">
                    <a:pos x="T0" y="T1"/>
                  </a:cxn>
                  <a:cxn ang="0">
                    <a:pos x="T2" y="T3"/>
                  </a:cxn>
                  <a:cxn ang="0">
                    <a:pos x="T4" y="T5"/>
                  </a:cxn>
                  <a:cxn ang="0">
                    <a:pos x="T6" y="T7"/>
                  </a:cxn>
                </a:cxnLst>
                <a:rect l="0" t="0" r="r" b="b"/>
                <a:pathLst>
                  <a:path w="1405" h="1407">
                    <a:moveTo>
                      <a:pt x="1405" y="0"/>
                    </a:moveTo>
                    <a:lnTo>
                      <a:pt x="702" y="188"/>
                    </a:lnTo>
                    <a:lnTo>
                      <a:pt x="188" y="703"/>
                    </a:lnTo>
                    <a:lnTo>
                      <a:pt x="0" y="140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79" name="Line 183"/>
              <p:cNvSpPr>
                <a:spLocks noChangeShapeType="1"/>
              </p:cNvSpPr>
              <p:nvPr/>
            </p:nvSpPr>
            <p:spPr bwMode="auto">
              <a:xfrm>
                <a:off x="432" y="1303"/>
                <a:ext cx="1" cy="8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80" name="Freeform 184"/>
              <p:cNvSpPr>
                <a:spLocks/>
              </p:cNvSpPr>
              <p:nvPr/>
            </p:nvSpPr>
            <p:spPr bwMode="auto">
              <a:xfrm>
                <a:off x="1252" y="1245"/>
                <a:ext cx="234" cy="938"/>
              </a:xfrm>
              <a:custGeom>
                <a:avLst/>
                <a:gdLst>
                  <a:gd name="T0" fmla="*/ 0 w 1875"/>
                  <a:gd name="T1" fmla="*/ 7505 h 7505"/>
                  <a:gd name="T2" fmla="*/ 1406 w 1875"/>
                  <a:gd name="T3" fmla="*/ 7505 h 7505"/>
                  <a:gd name="T4" fmla="*/ 1737 w 1875"/>
                  <a:gd name="T5" fmla="*/ 7368 h 7505"/>
                  <a:gd name="T6" fmla="*/ 1875 w 1875"/>
                  <a:gd name="T7" fmla="*/ 7037 h 7505"/>
                  <a:gd name="T8" fmla="*/ 1875 w 1875"/>
                  <a:gd name="T9" fmla="*/ 469 h 7505"/>
                  <a:gd name="T10" fmla="*/ 1737 w 1875"/>
                  <a:gd name="T11" fmla="*/ 137 h 7505"/>
                  <a:gd name="T12" fmla="*/ 1406 w 1875"/>
                  <a:gd name="T13" fmla="*/ 0 h 7505"/>
                  <a:gd name="T14" fmla="*/ 0 w 1875"/>
                  <a:gd name="T15" fmla="*/ 0 h 7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5" h="7505">
                    <a:moveTo>
                      <a:pt x="0" y="7505"/>
                    </a:moveTo>
                    <a:lnTo>
                      <a:pt x="1406" y="7505"/>
                    </a:lnTo>
                    <a:lnTo>
                      <a:pt x="1737" y="7368"/>
                    </a:lnTo>
                    <a:lnTo>
                      <a:pt x="1875" y="7037"/>
                    </a:lnTo>
                    <a:lnTo>
                      <a:pt x="1875" y="469"/>
                    </a:lnTo>
                    <a:lnTo>
                      <a:pt x="1737" y="137"/>
                    </a:lnTo>
                    <a:lnTo>
                      <a:pt x="1406"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81" name="Line 185"/>
              <p:cNvSpPr>
                <a:spLocks noChangeShapeType="1"/>
              </p:cNvSpPr>
              <p:nvPr/>
            </p:nvSpPr>
            <p:spPr bwMode="auto">
              <a:xfrm flipH="1">
                <a:off x="1076" y="2183"/>
                <a:ext cx="17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82" name="Freeform 186"/>
              <p:cNvSpPr>
                <a:spLocks/>
              </p:cNvSpPr>
              <p:nvPr/>
            </p:nvSpPr>
            <p:spPr bwMode="auto">
              <a:xfrm>
                <a:off x="1018" y="2124"/>
                <a:ext cx="58" cy="59"/>
              </a:xfrm>
              <a:custGeom>
                <a:avLst/>
                <a:gdLst>
                  <a:gd name="T0" fmla="*/ 0 w 469"/>
                  <a:gd name="T1" fmla="*/ 0 h 468"/>
                  <a:gd name="T2" fmla="*/ 138 w 469"/>
                  <a:gd name="T3" fmla="*/ 331 h 468"/>
                  <a:gd name="T4" fmla="*/ 469 w 469"/>
                  <a:gd name="T5" fmla="*/ 468 h 468"/>
                </a:gdLst>
                <a:ahLst/>
                <a:cxnLst>
                  <a:cxn ang="0">
                    <a:pos x="T0" y="T1"/>
                  </a:cxn>
                  <a:cxn ang="0">
                    <a:pos x="T2" y="T3"/>
                  </a:cxn>
                  <a:cxn ang="0">
                    <a:pos x="T4" y="T5"/>
                  </a:cxn>
                </a:cxnLst>
                <a:rect l="0" t="0" r="r" b="b"/>
                <a:pathLst>
                  <a:path w="469" h="468">
                    <a:moveTo>
                      <a:pt x="0" y="0"/>
                    </a:moveTo>
                    <a:lnTo>
                      <a:pt x="138" y="331"/>
                    </a:lnTo>
                    <a:lnTo>
                      <a:pt x="469" y="46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83" name="Line 187"/>
              <p:cNvSpPr>
                <a:spLocks noChangeShapeType="1"/>
              </p:cNvSpPr>
              <p:nvPr/>
            </p:nvSpPr>
            <p:spPr bwMode="auto">
              <a:xfrm flipV="1">
                <a:off x="1018" y="1303"/>
                <a:ext cx="1" cy="8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84" name="Freeform 188"/>
              <p:cNvSpPr>
                <a:spLocks/>
              </p:cNvSpPr>
              <p:nvPr/>
            </p:nvSpPr>
            <p:spPr bwMode="auto">
              <a:xfrm>
                <a:off x="1018" y="1245"/>
                <a:ext cx="58" cy="58"/>
              </a:xfrm>
              <a:custGeom>
                <a:avLst/>
                <a:gdLst>
                  <a:gd name="T0" fmla="*/ 469 w 469"/>
                  <a:gd name="T1" fmla="*/ 0 h 469"/>
                  <a:gd name="T2" fmla="*/ 138 w 469"/>
                  <a:gd name="T3" fmla="*/ 137 h 469"/>
                  <a:gd name="T4" fmla="*/ 0 w 469"/>
                  <a:gd name="T5" fmla="*/ 469 h 469"/>
                </a:gdLst>
                <a:ahLst/>
                <a:cxnLst>
                  <a:cxn ang="0">
                    <a:pos x="T0" y="T1"/>
                  </a:cxn>
                  <a:cxn ang="0">
                    <a:pos x="T2" y="T3"/>
                  </a:cxn>
                  <a:cxn ang="0">
                    <a:pos x="T4" y="T5"/>
                  </a:cxn>
                </a:cxnLst>
                <a:rect l="0" t="0" r="r" b="b"/>
                <a:pathLst>
                  <a:path w="469" h="469">
                    <a:moveTo>
                      <a:pt x="469" y="0"/>
                    </a:moveTo>
                    <a:lnTo>
                      <a:pt x="138" y="137"/>
                    </a:lnTo>
                    <a:lnTo>
                      <a:pt x="0" y="469"/>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85" name="Line 189"/>
              <p:cNvSpPr>
                <a:spLocks noChangeShapeType="1"/>
              </p:cNvSpPr>
              <p:nvPr/>
            </p:nvSpPr>
            <p:spPr bwMode="auto">
              <a:xfrm>
                <a:off x="1076" y="1245"/>
                <a:ext cx="17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86" name="Freeform 190"/>
              <p:cNvSpPr>
                <a:spLocks/>
              </p:cNvSpPr>
              <p:nvPr/>
            </p:nvSpPr>
            <p:spPr bwMode="auto">
              <a:xfrm>
                <a:off x="490" y="1245"/>
                <a:ext cx="235" cy="234"/>
              </a:xfrm>
              <a:custGeom>
                <a:avLst/>
                <a:gdLst>
                  <a:gd name="T0" fmla="*/ 1874 w 1874"/>
                  <a:gd name="T1" fmla="*/ 939 h 1876"/>
                  <a:gd name="T2" fmla="*/ 1748 w 1874"/>
                  <a:gd name="T3" fmla="*/ 469 h 1876"/>
                  <a:gd name="T4" fmla="*/ 1405 w 1874"/>
                  <a:gd name="T5" fmla="*/ 126 h 1876"/>
                  <a:gd name="T6" fmla="*/ 936 w 1874"/>
                  <a:gd name="T7" fmla="*/ 0 h 1876"/>
                  <a:gd name="T8" fmla="*/ 468 w 1874"/>
                  <a:gd name="T9" fmla="*/ 126 h 1876"/>
                  <a:gd name="T10" fmla="*/ 125 w 1874"/>
                  <a:gd name="T11" fmla="*/ 469 h 1876"/>
                  <a:gd name="T12" fmla="*/ 0 w 1874"/>
                  <a:gd name="T13" fmla="*/ 939 h 1876"/>
                  <a:gd name="T14" fmla="*/ 125 w 1874"/>
                  <a:gd name="T15" fmla="*/ 1407 h 1876"/>
                  <a:gd name="T16" fmla="*/ 468 w 1874"/>
                  <a:gd name="T17" fmla="*/ 1750 h 1876"/>
                  <a:gd name="T18" fmla="*/ 936 w 1874"/>
                  <a:gd name="T19" fmla="*/ 1876 h 1876"/>
                  <a:gd name="T20" fmla="*/ 1405 w 1874"/>
                  <a:gd name="T21" fmla="*/ 1750 h 1876"/>
                  <a:gd name="T22" fmla="*/ 1748 w 1874"/>
                  <a:gd name="T23" fmla="*/ 1407 h 1876"/>
                  <a:gd name="T24" fmla="*/ 1874 w 1874"/>
                  <a:gd name="T25" fmla="*/ 939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4" h="1876">
                    <a:moveTo>
                      <a:pt x="1874" y="939"/>
                    </a:moveTo>
                    <a:lnTo>
                      <a:pt x="1748" y="469"/>
                    </a:lnTo>
                    <a:lnTo>
                      <a:pt x="1405" y="126"/>
                    </a:lnTo>
                    <a:lnTo>
                      <a:pt x="936" y="0"/>
                    </a:lnTo>
                    <a:lnTo>
                      <a:pt x="468" y="126"/>
                    </a:lnTo>
                    <a:lnTo>
                      <a:pt x="125" y="469"/>
                    </a:lnTo>
                    <a:lnTo>
                      <a:pt x="0" y="939"/>
                    </a:lnTo>
                    <a:lnTo>
                      <a:pt x="125" y="1407"/>
                    </a:lnTo>
                    <a:lnTo>
                      <a:pt x="468" y="1750"/>
                    </a:lnTo>
                    <a:lnTo>
                      <a:pt x="936" y="1876"/>
                    </a:lnTo>
                    <a:lnTo>
                      <a:pt x="1405" y="1750"/>
                    </a:lnTo>
                    <a:lnTo>
                      <a:pt x="1748" y="1407"/>
                    </a:lnTo>
                    <a:lnTo>
                      <a:pt x="1874" y="939"/>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87" name="Line 191"/>
              <p:cNvSpPr>
                <a:spLocks noChangeShapeType="1"/>
              </p:cNvSpPr>
              <p:nvPr/>
            </p:nvSpPr>
            <p:spPr bwMode="auto">
              <a:xfrm flipH="1">
                <a:off x="640" y="1948"/>
                <a:ext cx="11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88" name="Line 192"/>
              <p:cNvSpPr>
                <a:spLocks noChangeShapeType="1"/>
              </p:cNvSpPr>
              <p:nvPr/>
            </p:nvSpPr>
            <p:spPr bwMode="auto">
              <a:xfrm flipH="1">
                <a:off x="597" y="1948"/>
                <a:ext cx="2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89" name="Line 193"/>
              <p:cNvSpPr>
                <a:spLocks noChangeShapeType="1"/>
              </p:cNvSpPr>
              <p:nvPr/>
            </p:nvSpPr>
            <p:spPr bwMode="auto">
              <a:xfrm flipH="1">
                <a:off x="461" y="1948"/>
                <a:ext cx="11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90" name="Line 194"/>
              <p:cNvSpPr>
                <a:spLocks noChangeShapeType="1"/>
              </p:cNvSpPr>
              <p:nvPr/>
            </p:nvSpPr>
            <p:spPr bwMode="auto">
              <a:xfrm flipH="1">
                <a:off x="640" y="1362"/>
                <a:ext cx="11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91" name="Line 195"/>
              <p:cNvSpPr>
                <a:spLocks noChangeShapeType="1"/>
              </p:cNvSpPr>
              <p:nvPr/>
            </p:nvSpPr>
            <p:spPr bwMode="auto">
              <a:xfrm flipH="1">
                <a:off x="597" y="1362"/>
                <a:ext cx="2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92" name="Line 196"/>
              <p:cNvSpPr>
                <a:spLocks noChangeShapeType="1"/>
              </p:cNvSpPr>
              <p:nvPr/>
            </p:nvSpPr>
            <p:spPr bwMode="auto">
              <a:xfrm flipH="1">
                <a:off x="461" y="1362"/>
                <a:ext cx="11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93" name="Freeform 197"/>
              <p:cNvSpPr>
                <a:spLocks/>
              </p:cNvSpPr>
              <p:nvPr/>
            </p:nvSpPr>
            <p:spPr bwMode="auto">
              <a:xfrm>
                <a:off x="533" y="2459"/>
                <a:ext cx="35" cy="53"/>
              </a:xfrm>
              <a:custGeom>
                <a:avLst/>
                <a:gdLst>
                  <a:gd name="T0" fmla="*/ 0 w 282"/>
                  <a:gd name="T1" fmla="*/ 422 h 422"/>
                  <a:gd name="T2" fmla="*/ 0 w 282"/>
                  <a:gd name="T3" fmla="*/ 282 h 422"/>
                  <a:gd name="T4" fmla="*/ 141 w 282"/>
                  <a:gd name="T5" fmla="*/ 0 h 422"/>
                  <a:gd name="T6" fmla="*/ 282 w 282"/>
                  <a:gd name="T7" fmla="*/ 282 h 422"/>
                  <a:gd name="T8" fmla="*/ 282 w 282"/>
                  <a:gd name="T9" fmla="*/ 422 h 422"/>
                </a:gdLst>
                <a:ahLst/>
                <a:cxnLst>
                  <a:cxn ang="0">
                    <a:pos x="T0" y="T1"/>
                  </a:cxn>
                  <a:cxn ang="0">
                    <a:pos x="T2" y="T3"/>
                  </a:cxn>
                  <a:cxn ang="0">
                    <a:pos x="T4" y="T5"/>
                  </a:cxn>
                  <a:cxn ang="0">
                    <a:pos x="T6" y="T7"/>
                  </a:cxn>
                  <a:cxn ang="0">
                    <a:pos x="T8" y="T9"/>
                  </a:cxn>
                </a:cxnLst>
                <a:rect l="0" t="0" r="r" b="b"/>
                <a:pathLst>
                  <a:path w="282" h="422">
                    <a:moveTo>
                      <a:pt x="0" y="422"/>
                    </a:moveTo>
                    <a:lnTo>
                      <a:pt x="0" y="282"/>
                    </a:lnTo>
                    <a:lnTo>
                      <a:pt x="141" y="0"/>
                    </a:lnTo>
                    <a:lnTo>
                      <a:pt x="282" y="282"/>
                    </a:lnTo>
                    <a:lnTo>
                      <a:pt x="282" y="42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94" name="Line 198"/>
              <p:cNvSpPr>
                <a:spLocks noChangeShapeType="1"/>
              </p:cNvSpPr>
              <p:nvPr/>
            </p:nvSpPr>
            <p:spPr bwMode="auto">
              <a:xfrm>
                <a:off x="533" y="2494"/>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95" name="Freeform 199"/>
              <p:cNvSpPr>
                <a:spLocks/>
              </p:cNvSpPr>
              <p:nvPr/>
            </p:nvSpPr>
            <p:spPr bwMode="auto">
              <a:xfrm>
                <a:off x="1189" y="2485"/>
                <a:ext cx="35" cy="27"/>
              </a:xfrm>
              <a:custGeom>
                <a:avLst/>
                <a:gdLst>
                  <a:gd name="T0" fmla="*/ 0 w 282"/>
                  <a:gd name="T1" fmla="*/ 211 h 211"/>
                  <a:gd name="T2" fmla="*/ 211 w 282"/>
                  <a:gd name="T3" fmla="*/ 211 h 211"/>
                  <a:gd name="T4" fmla="*/ 282 w 282"/>
                  <a:gd name="T5" fmla="*/ 141 h 211"/>
                  <a:gd name="T6" fmla="*/ 282 w 282"/>
                  <a:gd name="T7" fmla="*/ 71 h 211"/>
                  <a:gd name="T8" fmla="*/ 211 w 282"/>
                  <a:gd name="T9" fmla="*/ 0 h 211"/>
                  <a:gd name="T10" fmla="*/ 70 w 282"/>
                  <a:gd name="T11" fmla="*/ 0 h 211"/>
                </a:gdLst>
                <a:ahLst/>
                <a:cxnLst>
                  <a:cxn ang="0">
                    <a:pos x="T0" y="T1"/>
                  </a:cxn>
                  <a:cxn ang="0">
                    <a:pos x="T2" y="T3"/>
                  </a:cxn>
                  <a:cxn ang="0">
                    <a:pos x="T4" y="T5"/>
                  </a:cxn>
                  <a:cxn ang="0">
                    <a:pos x="T6" y="T7"/>
                  </a:cxn>
                  <a:cxn ang="0">
                    <a:pos x="T8" y="T9"/>
                  </a:cxn>
                  <a:cxn ang="0">
                    <a:pos x="T10" y="T11"/>
                  </a:cxn>
                </a:cxnLst>
                <a:rect l="0" t="0" r="r" b="b"/>
                <a:pathLst>
                  <a:path w="282" h="211">
                    <a:moveTo>
                      <a:pt x="0" y="211"/>
                    </a:moveTo>
                    <a:lnTo>
                      <a:pt x="211" y="211"/>
                    </a:lnTo>
                    <a:lnTo>
                      <a:pt x="282" y="141"/>
                    </a:lnTo>
                    <a:lnTo>
                      <a:pt x="282" y="71"/>
                    </a:lnTo>
                    <a:lnTo>
                      <a:pt x="211" y="0"/>
                    </a:lnTo>
                    <a:lnTo>
                      <a:pt x="7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96" name="Freeform 200"/>
              <p:cNvSpPr>
                <a:spLocks/>
              </p:cNvSpPr>
              <p:nvPr/>
            </p:nvSpPr>
            <p:spPr bwMode="auto">
              <a:xfrm>
                <a:off x="1189" y="2459"/>
                <a:ext cx="35" cy="26"/>
              </a:xfrm>
              <a:custGeom>
                <a:avLst/>
                <a:gdLst>
                  <a:gd name="T0" fmla="*/ 211 w 282"/>
                  <a:gd name="T1" fmla="*/ 211 h 211"/>
                  <a:gd name="T2" fmla="*/ 282 w 282"/>
                  <a:gd name="T3" fmla="*/ 141 h 211"/>
                  <a:gd name="T4" fmla="*/ 282 w 282"/>
                  <a:gd name="T5" fmla="*/ 70 h 211"/>
                  <a:gd name="T6" fmla="*/ 211 w 282"/>
                  <a:gd name="T7" fmla="*/ 0 h 211"/>
                  <a:gd name="T8" fmla="*/ 0 w 282"/>
                  <a:gd name="T9" fmla="*/ 0 h 211"/>
                </a:gdLst>
                <a:ahLst/>
                <a:cxnLst>
                  <a:cxn ang="0">
                    <a:pos x="T0" y="T1"/>
                  </a:cxn>
                  <a:cxn ang="0">
                    <a:pos x="T2" y="T3"/>
                  </a:cxn>
                  <a:cxn ang="0">
                    <a:pos x="T4" y="T5"/>
                  </a:cxn>
                  <a:cxn ang="0">
                    <a:pos x="T6" y="T7"/>
                  </a:cxn>
                  <a:cxn ang="0">
                    <a:pos x="T8" y="T9"/>
                  </a:cxn>
                </a:cxnLst>
                <a:rect l="0" t="0" r="r" b="b"/>
                <a:pathLst>
                  <a:path w="282" h="211">
                    <a:moveTo>
                      <a:pt x="211" y="211"/>
                    </a:moveTo>
                    <a:lnTo>
                      <a:pt x="282" y="141"/>
                    </a:lnTo>
                    <a:lnTo>
                      <a:pt x="282" y="70"/>
                    </a:lnTo>
                    <a:lnTo>
                      <a:pt x="211"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97" name="Line 201"/>
              <p:cNvSpPr>
                <a:spLocks noChangeShapeType="1"/>
              </p:cNvSpPr>
              <p:nvPr/>
            </p:nvSpPr>
            <p:spPr bwMode="auto">
              <a:xfrm>
                <a:off x="1198" y="2459"/>
                <a:ext cx="1"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298" name="Freeform 202"/>
              <p:cNvSpPr>
                <a:spLocks/>
              </p:cNvSpPr>
              <p:nvPr/>
            </p:nvSpPr>
            <p:spPr bwMode="auto">
              <a:xfrm>
                <a:off x="497" y="2409"/>
                <a:ext cx="53" cy="17"/>
              </a:xfrm>
              <a:custGeom>
                <a:avLst/>
                <a:gdLst>
                  <a:gd name="T0" fmla="*/ 422 w 422"/>
                  <a:gd name="T1" fmla="*/ 140 h 140"/>
                  <a:gd name="T2" fmla="*/ 0 w 422"/>
                  <a:gd name="T3" fmla="*/ 69 h 140"/>
                  <a:gd name="T4" fmla="*/ 422 w 422"/>
                  <a:gd name="T5" fmla="*/ 0 h 140"/>
                  <a:gd name="T6" fmla="*/ 422 w 422"/>
                  <a:gd name="T7" fmla="*/ 140 h 140"/>
                </a:gdLst>
                <a:ahLst/>
                <a:cxnLst>
                  <a:cxn ang="0">
                    <a:pos x="T0" y="T1"/>
                  </a:cxn>
                  <a:cxn ang="0">
                    <a:pos x="T2" y="T3"/>
                  </a:cxn>
                  <a:cxn ang="0">
                    <a:pos x="T4" y="T5"/>
                  </a:cxn>
                  <a:cxn ang="0">
                    <a:pos x="T6" y="T7"/>
                  </a:cxn>
                </a:cxnLst>
                <a:rect l="0" t="0" r="r" b="b"/>
                <a:pathLst>
                  <a:path w="422" h="140">
                    <a:moveTo>
                      <a:pt x="422" y="140"/>
                    </a:moveTo>
                    <a:lnTo>
                      <a:pt x="0" y="69"/>
                    </a:lnTo>
                    <a:lnTo>
                      <a:pt x="422" y="0"/>
                    </a:lnTo>
                    <a:lnTo>
                      <a:pt x="422" y="1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299" name="Line 203"/>
              <p:cNvSpPr>
                <a:spLocks noChangeShapeType="1"/>
              </p:cNvSpPr>
              <p:nvPr/>
            </p:nvSpPr>
            <p:spPr bwMode="auto">
              <a:xfrm>
                <a:off x="550" y="2417"/>
                <a:ext cx="5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00" name="Freeform 204"/>
              <p:cNvSpPr>
                <a:spLocks/>
              </p:cNvSpPr>
              <p:nvPr/>
            </p:nvSpPr>
            <p:spPr bwMode="auto">
              <a:xfrm>
                <a:off x="1135" y="2409"/>
                <a:ext cx="53" cy="17"/>
              </a:xfrm>
              <a:custGeom>
                <a:avLst/>
                <a:gdLst>
                  <a:gd name="T0" fmla="*/ 421 w 421"/>
                  <a:gd name="T1" fmla="*/ 140 h 140"/>
                  <a:gd name="T2" fmla="*/ 0 w 421"/>
                  <a:gd name="T3" fmla="*/ 69 h 140"/>
                  <a:gd name="T4" fmla="*/ 421 w 421"/>
                  <a:gd name="T5" fmla="*/ 0 h 140"/>
                  <a:gd name="T6" fmla="*/ 421 w 421"/>
                  <a:gd name="T7" fmla="*/ 140 h 140"/>
                </a:gdLst>
                <a:ahLst/>
                <a:cxnLst>
                  <a:cxn ang="0">
                    <a:pos x="T0" y="T1"/>
                  </a:cxn>
                  <a:cxn ang="0">
                    <a:pos x="T2" y="T3"/>
                  </a:cxn>
                  <a:cxn ang="0">
                    <a:pos x="T4" y="T5"/>
                  </a:cxn>
                  <a:cxn ang="0">
                    <a:pos x="T6" y="T7"/>
                  </a:cxn>
                </a:cxnLst>
                <a:rect l="0" t="0" r="r" b="b"/>
                <a:pathLst>
                  <a:path w="421" h="140">
                    <a:moveTo>
                      <a:pt x="421" y="140"/>
                    </a:moveTo>
                    <a:lnTo>
                      <a:pt x="0" y="69"/>
                    </a:lnTo>
                    <a:lnTo>
                      <a:pt x="421" y="0"/>
                    </a:lnTo>
                    <a:lnTo>
                      <a:pt x="421" y="14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1" name="Line 205"/>
              <p:cNvSpPr>
                <a:spLocks noChangeShapeType="1"/>
              </p:cNvSpPr>
              <p:nvPr/>
            </p:nvSpPr>
            <p:spPr bwMode="auto">
              <a:xfrm>
                <a:off x="1188" y="2417"/>
                <a:ext cx="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02" name="Freeform 206"/>
              <p:cNvSpPr>
                <a:spLocks/>
              </p:cNvSpPr>
              <p:nvPr/>
            </p:nvSpPr>
            <p:spPr bwMode="auto">
              <a:xfrm>
                <a:off x="1064" y="1350"/>
                <a:ext cx="375" cy="376"/>
              </a:xfrm>
              <a:custGeom>
                <a:avLst/>
                <a:gdLst>
                  <a:gd name="T0" fmla="*/ 2998 w 2998"/>
                  <a:gd name="T1" fmla="*/ 1500 h 3001"/>
                  <a:gd name="T2" fmla="*/ 2798 w 2998"/>
                  <a:gd name="T3" fmla="*/ 750 h 3001"/>
                  <a:gd name="T4" fmla="*/ 2249 w 2998"/>
                  <a:gd name="T5" fmla="*/ 200 h 3001"/>
                  <a:gd name="T6" fmla="*/ 1499 w 2998"/>
                  <a:gd name="T7" fmla="*/ 0 h 3001"/>
                  <a:gd name="T8" fmla="*/ 750 w 2998"/>
                  <a:gd name="T9" fmla="*/ 200 h 3001"/>
                  <a:gd name="T10" fmla="*/ 201 w 2998"/>
                  <a:gd name="T11" fmla="*/ 750 h 3001"/>
                  <a:gd name="T12" fmla="*/ 0 w 2998"/>
                  <a:gd name="T13" fmla="*/ 1500 h 3001"/>
                  <a:gd name="T14" fmla="*/ 201 w 2998"/>
                  <a:gd name="T15" fmla="*/ 2251 h 3001"/>
                  <a:gd name="T16" fmla="*/ 750 w 2998"/>
                  <a:gd name="T17" fmla="*/ 2801 h 3001"/>
                  <a:gd name="T18" fmla="*/ 1499 w 2998"/>
                  <a:gd name="T19" fmla="*/ 3001 h 3001"/>
                  <a:gd name="T20" fmla="*/ 2249 w 2998"/>
                  <a:gd name="T21" fmla="*/ 2801 h 3001"/>
                  <a:gd name="T22" fmla="*/ 2798 w 2998"/>
                  <a:gd name="T23" fmla="*/ 2251 h 3001"/>
                  <a:gd name="T24" fmla="*/ 2998 w 2998"/>
                  <a:gd name="T25" fmla="*/ 150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8" h="3001">
                    <a:moveTo>
                      <a:pt x="2998" y="1500"/>
                    </a:moveTo>
                    <a:lnTo>
                      <a:pt x="2798" y="750"/>
                    </a:lnTo>
                    <a:lnTo>
                      <a:pt x="2249" y="200"/>
                    </a:lnTo>
                    <a:lnTo>
                      <a:pt x="1499" y="0"/>
                    </a:lnTo>
                    <a:lnTo>
                      <a:pt x="750" y="200"/>
                    </a:lnTo>
                    <a:lnTo>
                      <a:pt x="201" y="750"/>
                    </a:lnTo>
                    <a:lnTo>
                      <a:pt x="0" y="1500"/>
                    </a:lnTo>
                    <a:lnTo>
                      <a:pt x="201" y="2251"/>
                    </a:lnTo>
                    <a:lnTo>
                      <a:pt x="750" y="2801"/>
                    </a:lnTo>
                    <a:lnTo>
                      <a:pt x="1499" y="3001"/>
                    </a:lnTo>
                    <a:lnTo>
                      <a:pt x="2249" y="2801"/>
                    </a:lnTo>
                    <a:lnTo>
                      <a:pt x="2798" y="2251"/>
                    </a:lnTo>
                    <a:lnTo>
                      <a:pt x="2998" y="150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3" name="Freeform 207"/>
              <p:cNvSpPr>
                <a:spLocks/>
              </p:cNvSpPr>
              <p:nvPr/>
            </p:nvSpPr>
            <p:spPr bwMode="auto">
              <a:xfrm>
                <a:off x="490" y="1831"/>
                <a:ext cx="235" cy="235"/>
              </a:xfrm>
              <a:custGeom>
                <a:avLst/>
                <a:gdLst>
                  <a:gd name="T0" fmla="*/ 1874 w 1874"/>
                  <a:gd name="T1" fmla="*/ 938 h 1876"/>
                  <a:gd name="T2" fmla="*/ 1748 w 1874"/>
                  <a:gd name="T3" fmla="*/ 469 h 1876"/>
                  <a:gd name="T4" fmla="*/ 1405 w 1874"/>
                  <a:gd name="T5" fmla="*/ 126 h 1876"/>
                  <a:gd name="T6" fmla="*/ 936 w 1874"/>
                  <a:gd name="T7" fmla="*/ 0 h 1876"/>
                  <a:gd name="T8" fmla="*/ 468 w 1874"/>
                  <a:gd name="T9" fmla="*/ 126 h 1876"/>
                  <a:gd name="T10" fmla="*/ 125 w 1874"/>
                  <a:gd name="T11" fmla="*/ 469 h 1876"/>
                  <a:gd name="T12" fmla="*/ 0 w 1874"/>
                  <a:gd name="T13" fmla="*/ 938 h 1876"/>
                  <a:gd name="T14" fmla="*/ 125 w 1874"/>
                  <a:gd name="T15" fmla="*/ 1407 h 1876"/>
                  <a:gd name="T16" fmla="*/ 468 w 1874"/>
                  <a:gd name="T17" fmla="*/ 1750 h 1876"/>
                  <a:gd name="T18" fmla="*/ 936 w 1874"/>
                  <a:gd name="T19" fmla="*/ 1876 h 1876"/>
                  <a:gd name="T20" fmla="*/ 1405 w 1874"/>
                  <a:gd name="T21" fmla="*/ 1750 h 1876"/>
                  <a:gd name="T22" fmla="*/ 1748 w 1874"/>
                  <a:gd name="T23" fmla="*/ 1407 h 1876"/>
                  <a:gd name="T24" fmla="*/ 1874 w 1874"/>
                  <a:gd name="T25" fmla="*/ 938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4" h="1876">
                    <a:moveTo>
                      <a:pt x="1874" y="938"/>
                    </a:moveTo>
                    <a:lnTo>
                      <a:pt x="1748" y="469"/>
                    </a:lnTo>
                    <a:lnTo>
                      <a:pt x="1405" y="126"/>
                    </a:lnTo>
                    <a:lnTo>
                      <a:pt x="936" y="0"/>
                    </a:lnTo>
                    <a:lnTo>
                      <a:pt x="468" y="126"/>
                    </a:lnTo>
                    <a:lnTo>
                      <a:pt x="125" y="469"/>
                    </a:lnTo>
                    <a:lnTo>
                      <a:pt x="0" y="938"/>
                    </a:lnTo>
                    <a:lnTo>
                      <a:pt x="125" y="1407"/>
                    </a:lnTo>
                    <a:lnTo>
                      <a:pt x="468" y="1750"/>
                    </a:lnTo>
                    <a:lnTo>
                      <a:pt x="936" y="1876"/>
                    </a:lnTo>
                    <a:lnTo>
                      <a:pt x="1405" y="1750"/>
                    </a:lnTo>
                    <a:lnTo>
                      <a:pt x="1748" y="1407"/>
                    </a:lnTo>
                    <a:lnTo>
                      <a:pt x="1874" y="938"/>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4" name="Freeform 208"/>
              <p:cNvSpPr>
                <a:spLocks/>
              </p:cNvSpPr>
              <p:nvPr/>
            </p:nvSpPr>
            <p:spPr bwMode="auto">
              <a:xfrm>
                <a:off x="1189" y="916"/>
                <a:ext cx="35" cy="26"/>
              </a:xfrm>
              <a:custGeom>
                <a:avLst/>
                <a:gdLst>
                  <a:gd name="T0" fmla="*/ 0 w 282"/>
                  <a:gd name="T1" fmla="*/ 0 h 212"/>
                  <a:gd name="T2" fmla="*/ 211 w 282"/>
                  <a:gd name="T3" fmla="*/ 0 h 212"/>
                  <a:gd name="T4" fmla="*/ 282 w 282"/>
                  <a:gd name="T5" fmla="*/ 71 h 212"/>
                  <a:gd name="T6" fmla="*/ 282 w 282"/>
                  <a:gd name="T7" fmla="*/ 141 h 212"/>
                  <a:gd name="T8" fmla="*/ 211 w 282"/>
                  <a:gd name="T9" fmla="*/ 212 h 212"/>
                  <a:gd name="T10" fmla="*/ 70 w 282"/>
                  <a:gd name="T11" fmla="*/ 212 h 212"/>
                </a:gdLst>
                <a:ahLst/>
                <a:cxnLst>
                  <a:cxn ang="0">
                    <a:pos x="T0" y="T1"/>
                  </a:cxn>
                  <a:cxn ang="0">
                    <a:pos x="T2" y="T3"/>
                  </a:cxn>
                  <a:cxn ang="0">
                    <a:pos x="T4" y="T5"/>
                  </a:cxn>
                  <a:cxn ang="0">
                    <a:pos x="T6" y="T7"/>
                  </a:cxn>
                  <a:cxn ang="0">
                    <a:pos x="T8" y="T9"/>
                  </a:cxn>
                  <a:cxn ang="0">
                    <a:pos x="T10" y="T11"/>
                  </a:cxn>
                </a:cxnLst>
                <a:rect l="0" t="0" r="r" b="b"/>
                <a:pathLst>
                  <a:path w="282" h="212">
                    <a:moveTo>
                      <a:pt x="0" y="0"/>
                    </a:moveTo>
                    <a:lnTo>
                      <a:pt x="211" y="0"/>
                    </a:lnTo>
                    <a:lnTo>
                      <a:pt x="282" y="71"/>
                    </a:lnTo>
                    <a:lnTo>
                      <a:pt x="282" y="141"/>
                    </a:lnTo>
                    <a:lnTo>
                      <a:pt x="211" y="212"/>
                    </a:lnTo>
                    <a:lnTo>
                      <a:pt x="70" y="21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5" name="Freeform 209"/>
              <p:cNvSpPr>
                <a:spLocks/>
              </p:cNvSpPr>
              <p:nvPr/>
            </p:nvSpPr>
            <p:spPr bwMode="auto">
              <a:xfrm>
                <a:off x="1189" y="942"/>
                <a:ext cx="35" cy="27"/>
              </a:xfrm>
              <a:custGeom>
                <a:avLst/>
                <a:gdLst>
                  <a:gd name="T0" fmla="*/ 211 w 282"/>
                  <a:gd name="T1" fmla="*/ 0 h 211"/>
                  <a:gd name="T2" fmla="*/ 282 w 282"/>
                  <a:gd name="T3" fmla="*/ 70 h 211"/>
                  <a:gd name="T4" fmla="*/ 282 w 282"/>
                  <a:gd name="T5" fmla="*/ 140 h 211"/>
                  <a:gd name="T6" fmla="*/ 211 w 282"/>
                  <a:gd name="T7" fmla="*/ 211 h 211"/>
                  <a:gd name="T8" fmla="*/ 0 w 282"/>
                  <a:gd name="T9" fmla="*/ 211 h 211"/>
                </a:gdLst>
                <a:ahLst/>
                <a:cxnLst>
                  <a:cxn ang="0">
                    <a:pos x="T0" y="T1"/>
                  </a:cxn>
                  <a:cxn ang="0">
                    <a:pos x="T2" y="T3"/>
                  </a:cxn>
                  <a:cxn ang="0">
                    <a:pos x="T4" y="T5"/>
                  </a:cxn>
                  <a:cxn ang="0">
                    <a:pos x="T6" y="T7"/>
                  </a:cxn>
                  <a:cxn ang="0">
                    <a:pos x="T8" y="T9"/>
                  </a:cxn>
                </a:cxnLst>
                <a:rect l="0" t="0" r="r" b="b"/>
                <a:pathLst>
                  <a:path w="282" h="211">
                    <a:moveTo>
                      <a:pt x="211" y="0"/>
                    </a:moveTo>
                    <a:lnTo>
                      <a:pt x="282" y="70"/>
                    </a:lnTo>
                    <a:lnTo>
                      <a:pt x="282" y="140"/>
                    </a:lnTo>
                    <a:lnTo>
                      <a:pt x="211" y="211"/>
                    </a:lnTo>
                    <a:lnTo>
                      <a:pt x="0" y="21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6" name="Line 210"/>
              <p:cNvSpPr>
                <a:spLocks noChangeShapeType="1"/>
              </p:cNvSpPr>
              <p:nvPr/>
            </p:nvSpPr>
            <p:spPr bwMode="auto">
              <a:xfrm flipV="1">
                <a:off x="1198" y="916"/>
                <a:ext cx="1" cy="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07" name="Freeform 211"/>
              <p:cNvSpPr>
                <a:spLocks/>
              </p:cNvSpPr>
              <p:nvPr/>
            </p:nvSpPr>
            <p:spPr bwMode="auto">
              <a:xfrm>
                <a:off x="534" y="912"/>
                <a:ext cx="35" cy="52"/>
              </a:xfrm>
              <a:custGeom>
                <a:avLst/>
                <a:gdLst>
                  <a:gd name="T0" fmla="*/ 280 w 280"/>
                  <a:gd name="T1" fmla="*/ 423 h 423"/>
                  <a:gd name="T2" fmla="*/ 280 w 280"/>
                  <a:gd name="T3" fmla="*/ 282 h 423"/>
                  <a:gd name="T4" fmla="*/ 139 w 280"/>
                  <a:gd name="T5" fmla="*/ 0 h 423"/>
                  <a:gd name="T6" fmla="*/ 0 w 280"/>
                  <a:gd name="T7" fmla="*/ 282 h 423"/>
                  <a:gd name="T8" fmla="*/ 0 w 280"/>
                  <a:gd name="T9" fmla="*/ 423 h 423"/>
                </a:gdLst>
                <a:ahLst/>
                <a:cxnLst>
                  <a:cxn ang="0">
                    <a:pos x="T0" y="T1"/>
                  </a:cxn>
                  <a:cxn ang="0">
                    <a:pos x="T2" y="T3"/>
                  </a:cxn>
                  <a:cxn ang="0">
                    <a:pos x="T4" y="T5"/>
                  </a:cxn>
                  <a:cxn ang="0">
                    <a:pos x="T6" y="T7"/>
                  </a:cxn>
                  <a:cxn ang="0">
                    <a:pos x="T8" y="T9"/>
                  </a:cxn>
                </a:cxnLst>
                <a:rect l="0" t="0" r="r" b="b"/>
                <a:pathLst>
                  <a:path w="280" h="423">
                    <a:moveTo>
                      <a:pt x="280" y="423"/>
                    </a:moveTo>
                    <a:lnTo>
                      <a:pt x="280" y="282"/>
                    </a:lnTo>
                    <a:lnTo>
                      <a:pt x="139" y="0"/>
                    </a:lnTo>
                    <a:lnTo>
                      <a:pt x="0" y="282"/>
                    </a:lnTo>
                    <a:lnTo>
                      <a:pt x="0" y="42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08" name="Line 212"/>
              <p:cNvSpPr>
                <a:spLocks noChangeShapeType="1"/>
              </p:cNvSpPr>
              <p:nvPr/>
            </p:nvSpPr>
            <p:spPr bwMode="auto">
              <a:xfrm flipH="1">
                <a:off x="534" y="947"/>
                <a:ext cx="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09" name="Freeform 213"/>
              <p:cNvSpPr>
                <a:spLocks/>
              </p:cNvSpPr>
              <p:nvPr/>
            </p:nvSpPr>
            <p:spPr bwMode="auto">
              <a:xfrm>
                <a:off x="497" y="1001"/>
                <a:ext cx="53" cy="18"/>
              </a:xfrm>
              <a:custGeom>
                <a:avLst/>
                <a:gdLst>
                  <a:gd name="T0" fmla="*/ 422 w 422"/>
                  <a:gd name="T1" fmla="*/ 141 h 141"/>
                  <a:gd name="T2" fmla="*/ 0 w 422"/>
                  <a:gd name="T3" fmla="*/ 71 h 141"/>
                  <a:gd name="T4" fmla="*/ 422 w 422"/>
                  <a:gd name="T5" fmla="*/ 0 h 141"/>
                  <a:gd name="T6" fmla="*/ 422 w 422"/>
                  <a:gd name="T7" fmla="*/ 141 h 141"/>
                </a:gdLst>
                <a:ahLst/>
                <a:cxnLst>
                  <a:cxn ang="0">
                    <a:pos x="T0" y="T1"/>
                  </a:cxn>
                  <a:cxn ang="0">
                    <a:pos x="T2" y="T3"/>
                  </a:cxn>
                  <a:cxn ang="0">
                    <a:pos x="T4" y="T5"/>
                  </a:cxn>
                  <a:cxn ang="0">
                    <a:pos x="T6" y="T7"/>
                  </a:cxn>
                </a:cxnLst>
                <a:rect l="0" t="0" r="r" b="b"/>
                <a:pathLst>
                  <a:path w="422" h="141">
                    <a:moveTo>
                      <a:pt x="422" y="141"/>
                    </a:moveTo>
                    <a:lnTo>
                      <a:pt x="0" y="71"/>
                    </a:lnTo>
                    <a:lnTo>
                      <a:pt x="422" y="0"/>
                    </a:lnTo>
                    <a:lnTo>
                      <a:pt x="422" y="14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10" name="Line 214"/>
              <p:cNvSpPr>
                <a:spLocks noChangeShapeType="1"/>
              </p:cNvSpPr>
              <p:nvPr/>
            </p:nvSpPr>
            <p:spPr bwMode="auto">
              <a:xfrm>
                <a:off x="550" y="1010"/>
                <a:ext cx="5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1" name="Freeform 215"/>
              <p:cNvSpPr>
                <a:spLocks/>
              </p:cNvSpPr>
              <p:nvPr/>
            </p:nvSpPr>
            <p:spPr bwMode="auto">
              <a:xfrm>
                <a:off x="1135" y="1001"/>
                <a:ext cx="53" cy="18"/>
              </a:xfrm>
              <a:custGeom>
                <a:avLst/>
                <a:gdLst>
                  <a:gd name="T0" fmla="*/ 421 w 421"/>
                  <a:gd name="T1" fmla="*/ 141 h 141"/>
                  <a:gd name="T2" fmla="*/ 0 w 421"/>
                  <a:gd name="T3" fmla="*/ 71 h 141"/>
                  <a:gd name="T4" fmla="*/ 421 w 421"/>
                  <a:gd name="T5" fmla="*/ 0 h 141"/>
                  <a:gd name="T6" fmla="*/ 421 w 421"/>
                  <a:gd name="T7" fmla="*/ 141 h 141"/>
                </a:gdLst>
                <a:ahLst/>
                <a:cxnLst>
                  <a:cxn ang="0">
                    <a:pos x="T0" y="T1"/>
                  </a:cxn>
                  <a:cxn ang="0">
                    <a:pos x="T2" y="T3"/>
                  </a:cxn>
                  <a:cxn ang="0">
                    <a:pos x="T4" y="T5"/>
                  </a:cxn>
                  <a:cxn ang="0">
                    <a:pos x="T6" y="T7"/>
                  </a:cxn>
                </a:cxnLst>
                <a:rect l="0" t="0" r="r" b="b"/>
                <a:pathLst>
                  <a:path w="421" h="141">
                    <a:moveTo>
                      <a:pt x="421" y="141"/>
                    </a:moveTo>
                    <a:lnTo>
                      <a:pt x="0" y="71"/>
                    </a:lnTo>
                    <a:lnTo>
                      <a:pt x="421" y="0"/>
                    </a:lnTo>
                    <a:lnTo>
                      <a:pt x="421" y="14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4312" name="Line 216"/>
              <p:cNvSpPr>
                <a:spLocks noChangeShapeType="1"/>
              </p:cNvSpPr>
              <p:nvPr/>
            </p:nvSpPr>
            <p:spPr bwMode="auto">
              <a:xfrm>
                <a:off x="1188" y="1010"/>
                <a:ext cx="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3" name="Line 217"/>
              <p:cNvSpPr>
                <a:spLocks noChangeShapeType="1"/>
              </p:cNvSpPr>
              <p:nvPr/>
            </p:nvSpPr>
            <p:spPr bwMode="auto">
              <a:xfrm flipV="1">
                <a:off x="608" y="2198"/>
                <a:ext cx="1" cy="2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4" name="Line 218"/>
              <p:cNvSpPr>
                <a:spLocks noChangeShapeType="1"/>
              </p:cNvSpPr>
              <p:nvPr/>
            </p:nvSpPr>
            <p:spPr bwMode="auto">
              <a:xfrm flipV="1">
                <a:off x="608" y="2022"/>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5" name="Line 219"/>
              <p:cNvSpPr>
                <a:spLocks noChangeShapeType="1"/>
              </p:cNvSpPr>
              <p:nvPr/>
            </p:nvSpPr>
            <p:spPr bwMode="auto">
              <a:xfrm flipV="1">
                <a:off x="608" y="1494"/>
                <a:ext cx="1" cy="4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6" name="Line 220"/>
              <p:cNvSpPr>
                <a:spLocks noChangeShapeType="1"/>
              </p:cNvSpPr>
              <p:nvPr/>
            </p:nvSpPr>
            <p:spPr bwMode="auto">
              <a:xfrm flipV="1">
                <a:off x="608" y="1318"/>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7" name="Line 221"/>
              <p:cNvSpPr>
                <a:spLocks noChangeShapeType="1"/>
              </p:cNvSpPr>
              <p:nvPr/>
            </p:nvSpPr>
            <p:spPr bwMode="auto">
              <a:xfrm flipV="1">
                <a:off x="608" y="1010"/>
                <a:ext cx="1" cy="2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8" name="Line 222"/>
              <p:cNvSpPr>
                <a:spLocks noChangeShapeType="1"/>
              </p:cNvSpPr>
              <p:nvPr/>
            </p:nvSpPr>
            <p:spPr bwMode="auto">
              <a:xfrm flipV="1">
                <a:off x="1252" y="2198"/>
                <a:ext cx="1" cy="2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19" name="Line 223"/>
              <p:cNvSpPr>
                <a:spLocks noChangeShapeType="1"/>
              </p:cNvSpPr>
              <p:nvPr/>
            </p:nvSpPr>
            <p:spPr bwMode="auto">
              <a:xfrm flipV="1">
                <a:off x="1252" y="2022"/>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20" name="Line 224"/>
              <p:cNvSpPr>
                <a:spLocks noChangeShapeType="1"/>
              </p:cNvSpPr>
              <p:nvPr/>
            </p:nvSpPr>
            <p:spPr bwMode="auto">
              <a:xfrm flipV="1">
                <a:off x="1252" y="1494"/>
                <a:ext cx="1" cy="4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21" name="Line 225"/>
              <p:cNvSpPr>
                <a:spLocks noChangeShapeType="1"/>
              </p:cNvSpPr>
              <p:nvPr/>
            </p:nvSpPr>
            <p:spPr bwMode="auto">
              <a:xfrm flipV="1">
                <a:off x="1252" y="1318"/>
                <a:ext cx="1" cy="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322" name="Line 226"/>
              <p:cNvSpPr>
                <a:spLocks noChangeShapeType="1"/>
              </p:cNvSpPr>
              <p:nvPr/>
            </p:nvSpPr>
            <p:spPr bwMode="auto">
              <a:xfrm flipV="1">
                <a:off x="1252" y="1010"/>
                <a:ext cx="1" cy="2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grpSp>
      <p:sp>
        <p:nvSpPr>
          <p:cNvPr id="2" name="Título 1"/>
          <p:cNvSpPr>
            <a:spLocks noGrp="1"/>
          </p:cNvSpPr>
          <p:nvPr>
            <p:ph type="title"/>
          </p:nvPr>
        </p:nvSpPr>
        <p:spPr/>
        <p:txBody>
          <a:bodyPr/>
          <a:lstStyle/>
          <a:p>
            <a:r>
              <a:rPr lang="es-MX" dirty="0"/>
              <a:t>VISTA SECCIONAL TOTAL</a:t>
            </a:r>
            <a:br>
              <a:rPr lang="es-MX" dirty="0"/>
            </a:br>
            <a:endParaRPr lang="es-MX" dirty="0"/>
          </a:p>
        </p:txBody>
      </p:sp>
    </p:spTree>
    <p:extLst>
      <p:ext uri="{BB962C8B-B14F-4D97-AF65-F5344CB8AC3E}">
        <p14:creationId xmlns:p14="http://schemas.microsoft.com/office/powerpoint/2010/main" val="165993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9"/>
          <p:cNvPicPr>
            <a:picLocks noChangeAspect="1" noChangeArrowheads="1"/>
          </p:cNvPicPr>
          <p:nvPr/>
        </p:nvPicPr>
        <p:blipFill rotWithShape="1">
          <a:blip r:embed="rId2">
            <a:extLst>
              <a:ext uri="{28A0092B-C50C-407E-A947-70E740481C1C}">
                <a14:useLocalDpi xmlns:a14="http://schemas.microsoft.com/office/drawing/2010/main" val="0"/>
              </a:ext>
            </a:extLst>
          </a:blip>
          <a:srcRect t="11017" b="24668"/>
          <a:stretch/>
        </p:blipFill>
        <p:spPr bwMode="auto">
          <a:xfrm>
            <a:off x="2043952" y="1422270"/>
            <a:ext cx="7902260" cy="4774135"/>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1937028" y="624841"/>
            <a:ext cx="9404723" cy="1400530"/>
          </a:xfrm>
        </p:spPr>
        <p:txBody>
          <a:bodyPr/>
          <a:lstStyle/>
          <a:p>
            <a:r>
              <a:rPr lang="es-MX" dirty="0"/>
              <a:t>TIPOS DE ACHURADOS</a:t>
            </a:r>
            <a:br>
              <a:rPr lang="es-MX" dirty="0"/>
            </a:br>
            <a:endParaRPr lang="es-MX" dirty="0"/>
          </a:p>
        </p:txBody>
      </p:sp>
    </p:spTree>
    <p:extLst>
      <p:ext uri="{BB962C8B-B14F-4D97-AF65-F5344CB8AC3E}">
        <p14:creationId xmlns:p14="http://schemas.microsoft.com/office/powerpoint/2010/main" val="193094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2192338" y="1570038"/>
            <a:ext cx="73025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t>*La líneas del achurado no deben ser paralelas a las líneas principales de contorno</a:t>
            </a:r>
          </a:p>
          <a:p>
            <a:pPr>
              <a:spcBef>
                <a:spcPct val="50000"/>
              </a:spcBef>
            </a:pPr>
            <a:endParaRPr lang="es-MX"/>
          </a:p>
        </p:txBody>
      </p:sp>
      <p:sp>
        <p:nvSpPr>
          <p:cNvPr id="23561" name="Freeform 9"/>
          <p:cNvSpPr>
            <a:spLocks/>
          </p:cNvSpPr>
          <p:nvPr/>
        </p:nvSpPr>
        <p:spPr bwMode="auto">
          <a:xfrm>
            <a:off x="4662489" y="3235325"/>
            <a:ext cx="2960687" cy="1582738"/>
          </a:xfrm>
          <a:custGeom>
            <a:avLst/>
            <a:gdLst>
              <a:gd name="T0" fmla="*/ 0 w 1865"/>
              <a:gd name="T1" fmla="*/ 997 h 997"/>
              <a:gd name="T2" fmla="*/ 0 w 1865"/>
              <a:gd name="T3" fmla="*/ 0 h 997"/>
              <a:gd name="T4" fmla="*/ 1865 w 1865"/>
              <a:gd name="T5" fmla="*/ 773 h 997"/>
              <a:gd name="T6" fmla="*/ 1865 w 1865"/>
              <a:gd name="T7" fmla="*/ 962 h 997"/>
              <a:gd name="T8" fmla="*/ 0 w 1865"/>
              <a:gd name="T9" fmla="*/ 997 h 997"/>
            </a:gdLst>
            <a:ahLst/>
            <a:cxnLst>
              <a:cxn ang="0">
                <a:pos x="T0" y="T1"/>
              </a:cxn>
              <a:cxn ang="0">
                <a:pos x="T2" y="T3"/>
              </a:cxn>
              <a:cxn ang="0">
                <a:pos x="T4" y="T5"/>
              </a:cxn>
              <a:cxn ang="0">
                <a:pos x="T6" y="T7"/>
              </a:cxn>
              <a:cxn ang="0">
                <a:pos x="T8" y="T9"/>
              </a:cxn>
            </a:cxnLst>
            <a:rect l="0" t="0" r="r" b="b"/>
            <a:pathLst>
              <a:path w="1865" h="997">
                <a:moveTo>
                  <a:pt x="0" y="997"/>
                </a:moveTo>
                <a:lnTo>
                  <a:pt x="0" y="0"/>
                </a:lnTo>
                <a:lnTo>
                  <a:pt x="1865" y="773"/>
                </a:lnTo>
                <a:lnTo>
                  <a:pt x="1865" y="962"/>
                </a:lnTo>
                <a:lnTo>
                  <a:pt x="0" y="99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62" name="Line 10"/>
          <p:cNvSpPr>
            <a:spLocks noChangeShapeType="1"/>
          </p:cNvSpPr>
          <p:nvPr/>
        </p:nvSpPr>
        <p:spPr bwMode="auto">
          <a:xfrm>
            <a:off x="4649789" y="3452813"/>
            <a:ext cx="2974975" cy="1160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63" name="Line 11"/>
          <p:cNvSpPr>
            <a:spLocks noChangeShapeType="1"/>
          </p:cNvSpPr>
          <p:nvPr/>
        </p:nvSpPr>
        <p:spPr bwMode="auto">
          <a:xfrm>
            <a:off x="4649788" y="3670300"/>
            <a:ext cx="2768600" cy="109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64" name="Line 12"/>
          <p:cNvSpPr>
            <a:spLocks noChangeShapeType="1"/>
          </p:cNvSpPr>
          <p:nvPr/>
        </p:nvSpPr>
        <p:spPr bwMode="auto">
          <a:xfrm>
            <a:off x="4662488" y="3943350"/>
            <a:ext cx="2252662" cy="833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65" name="Line 13"/>
          <p:cNvSpPr>
            <a:spLocks noChangeShapeType="1"/>
          </p:cNvSpPr>
          <p:nvPr/>
        </p:nvSpPr>
        <p:spPr bwMode="auto">
          <a:xfrm>
            <a:off x="4662489" y="4203700"/>
            <a:ext cx="1597025" cy="573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66" name="Line 14"/>
          <p:cNvSpPr>
            <a:spLocks noChangeShapeType="1"/>
          </p:cNvSpPr>
          <p:nvPr/>
        </p:nvSpPr>
        <p:spPr bwMode="auto">
          <a:xfrm>
            <a:off x="4662488" y="4476751"/>
            <a:ext cx="969962" cy="32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67" name="Line 15"/>
          <p:cNvSpPr>
            <a:spLocks noChangeShapeType="1"/>
          </p:cNvSpPr>
          <p:nvPr/>
        </p:nvSpPr>
        <p:spPr bwMode="auto">
          <a:xfrm>
            <a:off x="4649788" y="4721225"/>
            <a:ext cx="258762" cy="82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 name="Título 2"/>
          <p:cNvSpPr>
            <a:spLocks noGrp="1"/>
          </p:cNvSpPr>
          <p:nvPr>
            <p:ph type="title"/>
          </p:nvPr>
        </p:nvSpPr>
        <p:spPr/>
        <p:txBody>
          <a:bodyPr/>
          <a:lstStyle/>
          <a:p>
            <a:r>
              <a:rPr lang="es-MX" dirty="0"/>
              <a:t>REGLAS DE ACHURADO</a:t>
            </a:r>
            <a:br>
              <a:rPr lang="es-MX" dirty="0"/>
            </a:br>
            <a:endParaRPr lang="es-MX" dirty="0"/>
          </a:p>
        </p:txBody>
      </p:sp>
    </p:spTree>
    <p:extLst>
      <p:ext uri="{BB962C8B-B14F-4D97-AF65-F5344CB8AC3E}">
        <p14:creationId xmlns:p14="http://schemas.microsoft.com/office/powerpoint/2010/main" val="1740377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Academic_Course_16x9_TP103039515" id="{764731E6-CD11-49BB-8508-855B8A56288C}" vid="{1E70FD52-8BC3-4FFC-B6BA-A72F9CC7B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Introducción al curso académico</Template>
  <TotalTime>0</TotalTime>
  <Words>932</Words>
  <Application>Microsoft Office PowerPoint</Application>
  <PresentationFormat>Panorámica</PresentationFormat>
  <Paragraphs>62</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Calibri</vt:lpstr>
      <vt:lpstr>Century Gothic</vt:lpstr>
      <vt:lpstr>Wingdings 3</vt:lpstr>
      <vt:lpstr>Ion</vt:lpstr>
      <vt:lpstr>SECCIONES Y CORTES</vt:lpstr>
      <vt:lpstr>Presentación de PowerPoint</vt:lpstr>
      <vt:lpstr>Presentación de PowerPoint</vt:lpstr>
      <vt:lpstr>Presentación de PowerPoint</vt:lpstr>
      <vt:lpstr>VISTA SECCIONAL TOTAL </vt:lpstr>
      <vt:lpstr>VISTA SECCIONAL TOTAL </vt:lpstr>
      <vt:lpstr>VISTA SECCIONAL TOTAL </vt:lpstr>
      <vt:lpstr>TIPOS DE ACHURADOS </vt:lpstr>
      <vt:lpstr>REGLAS DE ACHURADO </vt:lpstr>
      <vt:lpstr>MEDIAS SECCIONES </vt:lpstr>
      <vt:lpstr>MEDIAS SECCIONES </vt:lpstr>
      <vt:lpstr>SECCIONES DESPLAZADAS </vt:lpstr>
      <vt:lpstr>COSTILLAS EN SECCIONES </vt:lpstr>
      <vt:lpstr>SECCIONES ALINEADAS </vt:lpstr>
      <vt:lpstr>Presentación de PowerPoint</vt:lpstr>
      <vt:lpstr>SECCIONES ESCALONADAS </vt:lpstr>
      <vt:lpstr>Secciones Escalonadas</vt:lpstr>
      <vt:lpstr>SECCIONES EN ENSAMBLES </vt:lpstr>
      <vt:lpstr>SECCIONES EN ENSAMBLES </vt:lpstr>
      <vt:lpstr>SECCIONES GIRADAS </vt:lpstr>
      <vt:lpstr>ROTURAS CONVENCIONALES </vt:lpstr>
      <vt:lpstr>EJERCICIO </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2016-01-05T21:47:58Z</dcterms:created>
  <dcterms:modified xsi:type="dcterms:W3CDTF">2019-09-30T21:53:10Z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