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8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2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77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3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2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87552"/>
            <a:ext cx="4882896" cy="2640949"/>
          </a:xfrm>
        </p:spPr>
        <p:txBody>
          <a:bodyPr>
            <a:normAutofit/>
          </a:bodyPr>
          <a:lstStyle/>
          <a:p>
            <a:r>
              <a:rPr dirty="0"/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64356"/>
            <a:ext cx="7315200" cy="464311"/>
          </a:xfrm>
        </p:spPr>
        <p:txBody>
          <a:bodyPr/>
          <a:lstStyle/>
          <a:p>
            <a:r>
              <a:rPr dirty="0"/>
              <a:t>Recognizing, Preventing, and Mitigating Phishing Attacks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178B7-586E-2E64-744C-9527DA74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28" y="1207007"/>
            <a:ext cx="3337560" cy="2421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764373"/>
            <a:ext cx="6675120" cy="1110147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Case Study 2: Twitter 2020 Hack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97480"/>
            <a:ext cx="7955280" cy="2350008"/>
          </a:xfrm>
        </p:spPr>
        <p:txBody>
          <a:bodyPr/>
          <a:lstStyle/>
          <a:p>
            <a:r>
              <a:rPr dirty="0"/>
              <a:t>Hackers compromised high-profile Twitter accounts, including Elon Musk and Barack Obama, by using social engineering techniques against Twitter employees.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764373"/>
            <a:ext cx="6958584" cy="1293028"/>
          </a:xfrm>
        </p:spPr>
        <p:txBody>
          <a:bodyPr/>
          <a:lstStyle/>
          <a:p>
            <a:pPr algn="l"/>
            <a:r>
              <a:rPr dirty="0"/>
              <a:t>Impact of Phishing on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459736"/>
            <a:ext cx="7955280" cy="2660904"/>
          </a:xfrm>
        </p:spPr>
        <p:txBody>
          <a:bodyPr/>
          <a:lstStyle/>
          <a:p>
            <a:r>
              <a:rPr dirty="0"/>
              <a:t>- Data breaches leading to financial loss</a:t>
            </a:r>
          </a:p>
          <a:p>
            <a:r>
              <a:rPr dirty="0"/>
              <a:t>- Reputation damage</a:t>
            </a:r>
          </a:p>
          <a:p>
            <a:r>
              <a:rPr dirty="0"/>
              <a:t>- Legal consequences and compliance issues</a:t>
            </a:r>
          </a:p>
          <a:p>
            <a:r>
              <a:rPr dirty="0"/>
              <a:t>- Loss of customer trust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764373"/>
            <a:ext cx="7214616" cy="1293028"/>
          </a:xfrm>
        </p:spPr>
        <p:txBody>
          <a:bodyPr/>
          <a:lstStyle/>
          <a:p>
            <a:pPr algn="l"/>
            <a:r>
              <a:rPr dirty="0"/>
              <a:t>Creating Awareness to Prevent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331720"/>
            <a:ext cx="7955280" cy="3118104"/>
          </a:xfrm>
        </p:spPr>
        <p:txBody>
          <a:bodyPr/>
          <a:lstStyle/>
          <a:p>
            <a:endParaRPr lang="en-US" dirty="0"/>
          </a:p>
          <a:p>
            <a:r>
              <a:rPr dirty="0"/>
              <a:t>- Conduct regular cybersecurity training sessions</a:t>
            </a:r>
            <a:r>
              <a:rPr lang="en-US" dirty="0"/>
              <a:t>.</a:t>
            </a:r>
            <a:endParaRPr dirty="0"/>
          </a:p>
          <a:p>
            <a:r>
              <a:rPr dirty="0"/>
              <a:t>- Simulated phishing attack exercises for employees</a:t>
            </a:r>
            <a:r>
              <a:rPr lang="en-US" dirty="0"/>
              <a:t>.</a:t>
            </a:r>
            <a:endParaRPr dirty="0"/>
          </a:p>
          <a:p>
            <a:r>
              <a:rPr dirty="0"/>
              <a:t>- Promote a culture of security awareness</a:t>
            </a:r>
            <a:r>
              <a:rPr lang="en-US" dirty="0"/>
              <a:t>.</a:t>
            </a:r>
            <a:endParaRPr dirty="0"/>
          </a:p>
          <a:p>
            <a:r>
              <a:rPr dirty="0"/>
              <a:t>- Encourage reporting of suspicious emails and </a:t>
            </a: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messages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7306056" cy="1293028"/>
          </a:xfrm>
        </p:spPr>
        <p:txBody>
          <a:bodyPr/>
          <a:lstStyle/>
          <a:p>
            <a:pPr algn="l"/>
            <a:r>
              <a:rPr dirty="0"/>
              <a:t>Tools to Prevent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3291840"/>
          </a:xfrm>
        </p:spPr>
        <p:txBody>
          <a:bodyPr/>
          <a:lstStyle/>
          <a:p>
            <a:endParaRPr lang="en-US" dirty="0"/>
          </a:p>
          <a:p>
            <a:r>
              <a:rPr dirty="0"/>
              <a:t>- Email filtering software (Proofpoint, Mimecast)</a:t>
            </a:r>
          </a:p>
          <a:p>
            <a:r>
              <a:rPr dirty="0"/>
              <a:t>- Multi-Factor Authentication (MFA)</a:t>
            </a:r>
          </a:p>
          <a:p>
            <a:r>
              <a:rPr dirty="0"/>
              <a:t>- Web filtering tools to block malicious sites</a:t>
            </a:r>
          </a:p>
          <a:p>
            <a:r>
              <a:rPr dirty="0"/>
              <a:t>- Anti-phishing browser extensions</a:t>
            </a:r>
          </a:p>
          <a:p>
            <a:r>
              <a:rPr dirty="0"/>
              <a:t>- Security awareness training platforms (KnowBe4)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731837"/>
            <a:ext cx="6839712" cy="1343850"/>
          </a:xfrm>
        </p:spPr>
        <p:txBody>
          <a:bodyPr>
            <a:normAutofit/>
          </a:bodyPr>
          <a:lstStyle/>
          <a:p>
            <a:pPr algn="l"/>
            <a:r>
              <a:rPr dirty="0"/>
              <a:t>Laws &amp; Policies Against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687"/>
            <a:ext cx="8229600" cy="4050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dirty="0"/>
              <a:t>1. GDPR: Protects EU citizens' data, imposes heavy fines on companies failing to prevent phishing breaches.</a:t>
            </a:r>
          </a:p>
          <a:p>
            <a:r>
              <a:rPr dirty="0"/>
              <a:t>2. CCPA: Gives California residents control over personal data, companies can be sued for failing security.</a:t>
            </a:r>
          </a:p>
          <a:p>
            <a:r>
              <a:rPr dirty="0"/>
              <a:t>3. CFAA: U.S. law that criminalizes phishing-based hacking and unauthorized access.</a:t>
            </a:r>
          </a:p>
          <a:p>
            <a:r>
              <a:rPr dirty="0"/>
              <a:t>4. APWG: Global organization researching phishing trends and assisting law enforcement.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02335"/>
            <a:ext cx="8174736" cy="1252729"/>
          </a:xfrm>
        </p:spPr>
        <p:txBody>
          <a:bodyPr>
            <a:normAutofit/>
          </a:bodyPr>
          <a:lstStyle/>
          <a:p>
            <a:pPr algn="ctr"/>
            <a:r>
              <a:rPr dirty="0"/>
              <a:t>Laws &amp; Policies (Detailed Explanation)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536194"/>
            <a:ext cx="7955280" cy="4919472"/>
          </a:xfrm>
        </p:spPr>
        <p:txBody>
          <a:bodyPr>
            <a:noAutofit/>
          </a:bodyPr>
          <a:lstStyle/>
          <a:p>
            <a:endParaRPr lang="en-US" sz="21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sz="2100" dirty="0">
                <a:solidFill>
                  <a:schemeClr val="accent3">
                    <a:lumMod val="75000"/>
                  </a:schemeClr>
                </a:solidFill>
              </a:rPr>
              <a:t>1. GDPR (General Data Protection Regulation):</a:t>
            </a:r>
            <a:r>
              <a:rPr sz="2100" dirty="0"/>
              <a:t> EU law protecting personal data. Companies must secure data and report breaches or face heavy fines.</a:t>
            </a:r>
          </a:p>
          <a:p>
            <a:r>
              <a:rPr sz="2100" dirty="0">
                <a:solidFill>
                  <a:schemeClr val="accent3">
                    <a:lumMod val="75000"/>
                  </a:schemeClr>
                </a:solidFill>
              </a:rPr>
              <a:t>2. CCPA (California Consumer Privacy Act): </a:t>
            </a:r>
            <a:r>
              <a:rPr sz="2100" dirty="0"/>
              <a:t>U.S. law giving California residents control over their personal data. Companies can be sued for failing security measures.</a:t>
            </a:r>
            <a:endParaRPr lang="en-US" sz="2100" dirty="0"/>
          </a:p>
          <a:p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3. CFAA (Computer Fraud and Abuse Act): </a:t>
            </a:r>
            <a:r>
              <a:rPr lang="en-US" sz="2100" dirty="0"/>
              <a:t>U.S. law that criminalizes unauthorized access. Used to prosecute phishing-based hacking incidents.</a:t>
            </a:r>
          </a:p>
          <a:p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4. APWG (Anti-Phishing Working Group): </a:t>
            </a:r>
            <a:r>
              <a:rPr lang="en-US" sz="2100" dirty="0"/>
              <a:t>Global organization researching phishing trends, assisting law enforcement, and providing real-time threat intelligence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688" y="764373"/>
            <a:ext cx="7616952" cy="1018707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Realistic Phishing Email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83080"/>
            <a:ext cx="7955280" cy="4700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sz="2100" dirty="0">
                <a:solidFill>
                  <a:schemeClr val="accent3">
                    <a:lumMod val="75000"/>
                  </a:schemeClr>
                </a:solidFill>
              </a:rPr>
              <a:t>Subject: </a:t>
            </a:r>
            <a:r>
              <a:rPr sz="2100" dirty="0"/>
              <a:t>⚠️ Security Alert: Unauthorized Login Attempt </a:t>
            </a:r>
            <a:r>
              <a:rPr lang="en-US" sz="2100" dirty="0"/>
              <a:t>     </a:t>
            </a:r>
          </a:p>
          <a:p>
            <a:pPr marL="0" indent="0">
              <a:buNone/>
            </a:pPr>
            <a:r>
              <a:rPr lang="en-US" sz="2100" dirty="0"/>
              <a:t>   </a:t>
            </a:r>
            <a:r>
              <a:rPr sz="2100" dirty="0"/>
              <a:t>Detected!</a:t>
            </a:r>
          </a:p>
          <a:p>
            <a:pPr marL="0" indent="0">
              <a:buNone/>
            </a:pPr>
            <a:r>
              <a:rPr lang="en-US" sz="2100" dirty="0"/>
              <a:t>   </a:t>
            </a:r>
            <a:r>
              <a:rPr sz="2100" dirty="0">
                <a:solidFill>
                  <a:schemeClr val="accent3">
                    <a:lumMod val="75000"/>
                  </a:schemeClr>
                </a:solidFill>
              </a:rPr>
              <a:t>From: </a:t>
            </a:r>
            <a:r>
              <a:rPr sz="2100" dirty="0"/>
              <a:t>support@paypal-security.com (Spoofed Email)</a:t>
            </a:r>
          </a:p>
          <a:p>
            <a:pPr marL="0" indent="0">
              <a:buNone/>
            </a:pPr>
            <a:r>
              <a:rPr lang="en-US" sz="2100" dirty="0"/>
              <a:t>   </a:t>
            </a:r>
            <a:r>
              <a:rPr sz="2100" dirty="0"/>
              <a:t>Dear Customer,</a:t>
            </a:r>
          </a:p>
          <a:p>
            <a:pPr marL="0" indent="0">
              <a:buNone/>
            </a:pPr>
            <a:r>
              <a:rPr lang="en-US" sz="2100" dirty="0"/>
              <a:t>   </a:t>
            </a:r>
            <a:r>
              <a:rPr sz="2100" dirty="0"/>
              <a:t>We have detected an unauthorized login attempt on 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   </a:t>
            </a:r>
            <a:r>
              <a:rPr sz="2100" dirty="0"/>
              <a:t>your PayPal account from an unknown device. For your </a:t>
            </a:r>
            <a:r>
              <a:rPr lang="en-US" sz="2100" dirty="0"/>
              <a:t>  </a:t>
            </a:r>
          </a:p>
          <a:p>
            <a:pPr marL="0" indent="0">
              <a:buNone/>
            </a:pPr>
            <a:r>
              <a:rPr lang="en-US" sz="2100" dirty="0"/>
              <a:t>   </a:t>
            </a:r>
            <a:r>
              <a:rPr sz="2100" dirty="0"/>
              <a:t>security, we have temporarily locked your account.</a:t>
            </a:r>
          </a:p>
          <a:p>
            <a:pPr marL="0" indent="0">
              <a:buNone/>
            </a:pPr>
            <a:r>
              <a:rPr lang="en-US" sz="2100" dirty="0"/>
              <a:t>   </a:t>
            </a:r>
            <a:r>
              <a:rPr sz="2100" dirty="0"/>
              <a:t>To regain access, please verify your account </a:t>
            </a:r>
            <a:r>
              <a:rPr lang="en-US" sz="2100" dirty="0"/>
              <a:t>    </a:t>
            </a:r>
          </a:p>
          <a:p>
            <a:pPr marL="0" indent="0">
              <a:buNone/>
            </a:pPr>
            <a:r>
              <a:rPr lang="en-US" sz="2100" dirty="0"/>
              <a:t>   </a:t>
            </a:r>
            <a:r>
              <a:rPr sz="2100" dirty="0"/>
              <a:t>immediately by clicking the secure link below:</a:t>
            </a:r>
          </a:p>
          <a:p>
            <a:pPr marL="0" indent="0">
              <a:buNone/>
            </a:pPr>
            <a:r>
              <a:rPr lang="en-US" sz="2100" dirty="0"/>
              <a:t>   🔗</a:t>
            </a:r>
            <a:r>
              <a:rPr sz="2100" dirty="0"/>
              <a:t> **Verify Your Account Now** → [www.paypal-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/>
              <a:t>    </a:t>
            </a:r>
            <a:r>
              <a:rPr sz="2100" dirty="0"/>
              <a:t>secure-login.com]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74D8-B6FB-D8C9-4717-C4810E1A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435608"/>
            <a:ext cx="7955280" cy="456285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you do not verify your account within 24 hours, it will be permanently suspended.</a:t>
            </a:r>
          </a:p>
          <a:p>
            <a:r>
              <a:rPr lang="en-US" dirty="0"/>
              <a:t>Thank you for choosing PayPal,</a:t>
            </a:r>
          </a:p>
          <a:p>
            <a:r>
              <a:rPr lang="en-US" dirty="0"/>
              <a:t>PayPal Security Team</a:t>
            </a:r>
          </a:p>
          <a:p>
            <a:r>
              <a:rPr lang="en-US" dirty="0"/>
              <a:t>⚠️ **Red Flags:**</a:t>
            </a:r>
          </a:p>
          <a:p>
            <a:r>
              <a:rPr lang="en-US" dirty="0"/>
              <a:t>- Fake sender email address (spoofed)</a:t>
            </a:r>
          </a:p>
          <a:p>
            <a:r>
              <a:rPr lang="en-US" dirty="0"/>
              <a:t>- Urgent language (account locked, verify now)</a:t>
            </a:r>
          </a:p>
          <a:p>
            <a:r>
              <a:rPr lang="en-US" dirty="0"/>
              <a:t>- Fake link (looks real but is a phishing site)</a:t>
            </a:r>
          </a:p>
          <a:p>
            <a:r>
              <a:rPr lang="en-US" dirty="0"/>
              <a:t>- Threat of suspension to create panic</a:t>
            </a:r>
          </a:p>
        </p:txBody>
      </p:sp>
    </p:spTree>
    <p:extLst>
      <p:ext uri="{BB962C8B-B14F-4D97-AF65-F5344CB8AC3E}">
        <p14:creationId xmlns:p14="http://schemas.microsoft.com/office/powerpoint/2010/main" val="202113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6BFD-1877-DE67-F705-F80017A9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64372"/>
            <a:ext cx="7781544" cy="1430187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2168-BB1A-DEF2-22D5-FBBF1F54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30083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Phishing is one of the most common cyber threats today. By staying informed, recognizing red flags, using security tools, and reporting suspicious activity, individuals and businesses can reduce risks.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1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04088" y="594361"/>
            <a:ext cx="5175504" cy="1033271"/>
          </a:xfrm>
        </p:spPr>
        <p:txBody>
          <a:bodyPr/>
          <a:lstStyle/>
          <a:p>
            <a:pPr algn="l"/>
            <a:r>
              <a:rPr dirty="0"/>
              <a:t>What is Phishing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92225"/>
            <a:ext cx="7955280" cy="4471415"/>
          </a:xfrm>
        </p:spPr>
        <p:txBody>
          <a:bodyPr/>
          <a:lstStyle/>
          <a:p>
            <a:pPr marL="0" indent="0" algn="just">
              <a:buNone/>
            </a:pPr>
            <a:r>
              <a:rPr dirty="0"/>
              <a:t>Phishing is a cyber attack </a:t>
            </a:r>
            <a:endParaRPr lang="en-US" dirty="0"/>
          </a:p>
          <a:p>
            <a:pPr marL="0" indent="0" algn="just">
              <a:buNone/>
            </a:pPr>
            <a:r>
              <a:rPr dirty="0"/>
              <a:t>where attackers trick individuals</a:t>
            </a:r>
            <a:endParaRPr lang="en-US" dirty="0"/>
          </a:p>
          <a:p>
            <a:pPr marL="0" indent="0" algn="just">
              <a:buNone/>
            </a:pPr>
            <a:r>
              <a:rPr dirty="0"/>
              <a:t>into providing sensitive </a:t>
            </a:r>
            <a:endParaRPr lang="en-US" dirty="0"/>
          </a:p>
          <a:p>
            <a:pPr marL="0" indent="0" algn="just">
              <a:buNone/>
            </a:pPr>
            <a:r>
              <a:rPr dirty="0"/>
              <a:t>information li</a:t>
            </a:r>
            <a:r>
              <a:rPr lang="en-US" dirty="0"/>
              <a:t>ke</a:t>
            </a:r>
            <a:r>
              <a:rPr dirty="0"/>
              <a:t> passwords and</a:t>
            </a:r>
            <a:endParaRPr lang="en-US" dirty="0"/>
          </a:p>
          <a:p>
            <a:pPr marL="0" indent="0" algn="just">
              <a:buNone/>
            </a:pPr>
            <a:r>
              <a:rPr dirty="0"/>
              <a:t>financial details. They ofte</a:t>
            </a:r>
            <a:r>
              <a:rPr lang="en-US" dirty="0"/>
              <a:t>n</a:t>
            </a:r>
          </a:p>
          <a:p>
            <a:pPr marL="0" indent="0" algn="just">
              <a:buNone/>
            </a:pPr>
            <a:r>
              <a:rPr dirty="0"/>
              <a:t>use emails, fake websites, </a:t>
            </a:r>
            <a:endParaRPr lang="en-US" dirty="0"/>
          </a:p>
          <a:p>
            <a:pPr marL="0" indent="0" algn="just">
              <a:buNone/>
            </a:pPr>
            <a:r>
              <a:rPr dirty="0"/>
              <a:t>and social</a:t>
            </a:r>
            <a:r>
              <a:rPr lang="en-US" dirty="0"/>
              <a:t> </a:t>
            </a:r>
            <a:r>
              <a:rPr dirty="0"/>
              <a:t>engineering </a:t>
            </a:r>
            <a:endParaRPr lang="en-US" dirty="0"/>
          </a:p>
          <a:p>
            <a:pPr marL="0" indent="0" algn="just">
              <a:buNone/>
            </a:pPr>
            <a:r>
              <a:rPr dirty="0"/>
              <a:t>techniques to deceive victims.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D2E1A-0924-70AD-1294-4A3F8B7F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2" y="1792225"/>
            <a:ext cx="3465576" cy="32918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44968" cy="850074"/>
          </a:xfrm>
        </p:spPr>
        <p:txBody>
          <a:bodyPr/>
          <a:lstStyle/>
          <a:p>
            <a:r>
              <a:rPr dirty="0"/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12"/>
            <a:ext cx="8229600" cy="484632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1. Email Phishing </a:t>
            </a:r>
            <a:r>
              <a:rPr dirty="0"/>
              <a:t>- Mass emails with fake links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2. Spear Phishing </a:t>
            </a:r>
            <a:r>
              <a:rPr dirty="0"/>
              <a:t>- Targeted attacks on specific </a:t>
            </a:r>
            <a:r>
              <a:rPr lang="en-US" dirty="0"/>
              <a:t>n    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individuals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3. Whaling </a:t>
            </a:r>
            <a:r>
              <a:rPr dirty="0"/>
              <a:t>- High-profile phishing targeting executives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4. Smishing </a:t>
            </a:r>
            <a:r>
              <a:rPr dirty="0"/>
              <a:t>- SMS phishing attempts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5. Vishing </a:t>
            </a:r>
            <a:r>
              <a:rPr dirty="0"/>
              <a:t>- Voice phishing using phone calls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6. Clone Phishing </a:t>
            </a:r>
            <a:r>
              <a:rPr dirty="0"/>
              <a:t>- Copying legitimate emails with malicious links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7. Angler Phishing </a:t>
            </a:r>
            <a:r>
              <a:rPr dirty="0"/>
              <a:t>- Fake social media alerts to steal data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8. Business Email Compromise (BEC) </a:t>
            </a:r>
            <a:r>
              <a:rPr dirty="0"/>
              <a:t>- Impersonating executives to steal money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104" y="274638"/>
            <a:ext cx="6940296" cy="1142682"/>
          </a:xfrm>
        </p:spPr>
        <p:txBody>
          <a:bodyPr>
            <a:normAutofit fontScale="90000"/>
          </a:bodyPr>
          <a:lstStyle/>
          <a:p>
            <a:r>
              <a:rPr dirty="0"/>
              <a:t>Example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632"/>
            <a:ext cx="8229600" cy="4499166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b="1" u="sng" dirty="0">
                <a:solidFill>
                  <a:schemeClr val="accent3">
                    <a:lumMod val="75000"/>
                  </a:schemeClr>
                </a:solidFill>
              </a:rPr>
              <a:t>Subject</a:t>
            </a:r>
            <a:r>
              <a:rPr dirty="0"/>
              <a:t>: Urgent Action Required: Account Security Update</a:t>
            </a:r>
          </a:p>
          <a:p>
            <a:r>
              <a:rPr dirty="0"/>
              <a:t>Dear Valued Customer,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Email Phishing</a:t>
            </a:r>
            <a:r>
              <a:rPr dirty="0"/>
              <a:t>: We detected unusual login attempts on your account.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Spear Phishing</a:t>
            </a:r>
            <a:r>
              <a:rPr dirty="0"/>
              <a:t>: Dear [Your Name], a suspicious transaction of $1,254.30 was flagged.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Whaling</a:t>
            </a:r>
            <a:r>
              <a:rPr dirty="0"/>
              <a:t>: Dear [CEO's Name], we require immediate confirmation of your credentials.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E0F3-966A-F28F-49B6-9FA75E0D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444752"/>
            <a:ext cx="7955280" cy="4142232"/>
          </a:xfrm>
        </p:spPr>
        <p:txBody>
          <a:bodyPr/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Smishing:</a:t>
            </a:r>
            <a:r>
              <a:rPr lang="en-US" dirty="0"/>
              <a:t> SMS alert: 'Your bank account has been locked. Click to verify.'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Vishing:</a:t>
            </a:r>
            <a:r>
              <a:rPr lang="en-US" dirty="0"/>
              <a:t> Fake bank call requesting password verification.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Fake Link:</a:t>
            </a:r>
            <a:r>
              <a:rPr lang="en-US" dirty="0"/>
              <a:t> www.banksecure-verification.com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Fake Contact:</a:t>
            </a:r>
            <a:r>
              <a:rPr lang="en-US" dirty="0"/>
              <a:t> +1-800-555-FAKE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 to spot phishing:</a:t>
            </a:r>
            <a:r>
              <a:rPr lang="en-US" dirty="0"/>
              <a:t> Urgency, fear tactics, spoofed links, grammar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5715000" cy="1293028"/>
          </a:xfrm>
        </p:spPr>
        <p:txBody>
          <a:bodyPr>
            <a:normAutofit/>
          </a:bodyPr>
          <a:lstStyle/>
          <a:p>
            <a:pPr algn="l"/>
            <a:r>
              <a:rPr dirty="0"/>
              <a:t>How to Recognize Phishing</a:t>
            </a:r>
            <a:r>
              <a:rPr lang="en-US" dirty="0"/>
              <a:t> </a:t>
            </a:r>
            <a:r>
              <a:rPr dirty="0"/>
              <a:t>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95144"/>
            <a:ext cx="7955280" cy="3968496"/>
          </a:xfrm>
        </p:spPr>
        <p:txBody>
          <a:bodyPr/>
          <a:lstStyle/>
          <a:p>
            <a:endParaRPr lang="en-US" dirty="0"/>
          </a:p>
          <a:p>
            <a:r>
              <a:rPr dirty="0"/>
              <a:t>- Suspicious sender email address</a:t>
            </a:r>
          </a:p>
          <a:p>
            <a:r>
              <a:rPr dirty="0"/>
              <a:t>- Urgent or threatening messages</a:t>
            </a:r>
          </a:p>
          <a:p>
            <a:r>
              <a:rPr dirty="0"/>
              <a:t>- Unexpected attachments or links</a:t>
            </a:r>
          </a:p>
          <a:p>
            <a:r>
              <a:rPr dirty="0"/>
              <a:t>- Poor grammar and formatting</a:t>
            </a:r>
          </a:p>
          <a:p>
            <a:r>
              <a:rPr dirty="0"/>
              <a:t>- Requests for personal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764373"/>
            <a:ext cx="5879592" cy="1293028"/>
          </a:xfrm>
        </p:spPr>
        <p:txBody>
          <a:bodyPr/>
          <a:lstStyle/>
          <a:p>
            <a:pPr algn="l"/>
            <a:r>
              <a:rPr dirty="0"/>
              <a:t>Phishing Websites: 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340864"/>
            <a:ext cx="7955280" cy="3236976"/>
          </a:xfrm>
        </p:spPr>
        <p:txBody>
          <a:bodyPr/>
          <a:lstStyle/>
          <a:p>
            <a:endParaRPr lang="en-US" dirty="0"/>
          </a:p>
          <a:p>
            <a:r>
              <a:rPr dirty="0"/>
              <a:t>- Fake login pages designed to steal credentials</a:t>
            </a:r>
          </a:p>
          <a:p>
            <a:r>
              <a:rPr dirty="0"/>
              <a:t>- URLs with slight misspellings (e.g., g00gle.com)</a:t>
            </a:r>
          </a:p>
          <a:p>
            <a:r>
              <a:rPr dirty="0"/>
              <a:t>- Lack of HTTPS encryption</a:t>
            </a:r>
          </a:p>
          <a:p>
            <a:r>
              <a:rPr dirty="0"/>
              <a:t>- Website asks for excessive personal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12" y="764373"/>
            <a:ext cx="6345936" cy="1293028"/>
          </a:xfrm>
        </p:spPr>
        <p:txBody>
          <a:bodyPr/>
          <a:lstStyle/>
          <a:p>
            <a:pPr algn="l"/>
            <a:r>
              <a:rPr dirty="0"/>
              <a:t>Social Engineering in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3118104"/>
          </a:xfrm>
        </p:spPr>
        <p:txBody>
          <a:bodyPr/>
          <a:lstStyle/>
          <a:p>
            <a:endParaRPr lang="en-US" dirty="0"/>
          </a:p>
          <a:p>
            <a:r>
              <a:rPr dirty="0"/>
              <a:t>- Pretexting: Fake scenarios to extract information</a:t>
            </a:r>
          </a:p>
          <a:p>
            <a:r>
              <a:rPr dirty="0"/>
              <a:t>- Baiting: Offering free software or gifts</a:t>
            </a:r>
          </a:p>
          <a:p>
            <a:r>
              <a:rPr dirty="0"/>
              <a:t>- Tailgating: Gaining unauthorized physical access</a:t>
            </a:r>
          </a:p>
          <a:p>
            <a:r>
              <a:rPr dirty="0"/>
              <a:t>- Impersonation: Pretending to be a trusted figure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77824"/>
            <a:ext cx="6885432" cy="1435608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Case Study 1: 2016 Google &amp; Facebook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42032"/>
            <a:ext cx="7955280" cy="3108960"/>
          </a:xfrm>
        </p:spPr>
        <p:txBody>
          <a:bodyPr/>
          <a:lstStyle/>
          <a:p>
            <a:endParaRPr lang="en-US" dirty="0"/>
          </a:p>
          <a:p>
            <a:r>
              <a:rPr dirty="0"/>
              <a:t>A hacker tricked Google and Facebook employees into wiring over $100M using fake invoices. He posed as a supplier and used email spoofing techniques to make the fraud believable.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</TotalTime>
  <Words>931</Words>
  <Application>Microsoft Office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Phishing Awareness Training</vt:lpstr>
      <vt:lpstr>What is Phishing?</vt:lpstr>
      <vt:lpstr>Types of Phishing Attacks</vt:lpstr>
      <vt:lpstr>Example : A Phishing Email</vt:lpstr>
      <vt:lpstr>PowerPoint Presentation</vt:lpstr>
      <vt:lpstr>How to Recognize Phishing Emails</vt:lpstr>
      <vt:lpstr>Phishing Websites: How They Work</vt:lpstr>
      <vt:lpstr>Social Engineering in Phishing</vt:lpstr>
      <vt:lpstr>Case Study 1: 2016 Google &amp; Facebook Scam</vt:lpstr>
      <vt:lpstr>Case Study 2: Twitter 2020 Hack</vt:lpstr>
      <vt:lpstr>Impact of Phishing on Businesses</vt:lpstr>
      <vt:lpstr>Creating Awareness to Prevent Phishing</vt:lpstr>
      <vt:lpstr>Tools to Prevent Phishing</vt:lpstr>
      <vt:lpstr>Laws &amp; Policies Against Phishing</vt:lpstr>
      <vt:lpstr>Laws &amp; Policies (Detailed Explanation)</vt:lpstr>
      <vt:lpstr>Realistic Phishing Email Example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Sindhu</cp:lastModifiedBy>
  <cp:revision>22</cp:revision>
  <dcterms:created xsi:type="dcterms:W3CDTF">2013-01-27T09:14:16Z</dcterms:created>
  <dcterms:modified xsi:type="dcterms:W3CDTF">2025-03-19T12:26:47Z</dcterms:modified>
  <cp:category/>
</cp:coreProperties>
</file>