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20"/>
  </p:notesMasterIdLst>
  <p:handoutMasterIdLst>
    <p:handoutMasterId r:id="rId21"/>
  </p:handoutMasterIdLst>
  <p:sldIdLst>
    <p:sldId id="256" r:id="rId2"/>
    <p:sldId id="350" r:id="rId3"/>
    <p:sldId id="351" r:id="rId4"/>
    <p:sldId id="352" r:id="rId5"/>
    <p:sldId id="353" r:id="rId6"/>
    <p:sldId id="354" r:id="rId7"/>
    <p:sldId id="355" r:id="rId8"/>
    <p:sldId id="356" r:id="rId9"/>
    <p:sldId id="357" r:id="rId10"/>
    <p:sldId id="358" r:id="rId11"/>
    <p:sldId id="401" r:id="rId12"/>
    <p:sldId id="402" r:id="rId13"/>
    <p:sldId id="403" r:id="rId14"/>
    <p:sldId id="404" r:id="rId15"/>
    <p:sldId id="405" r:id="rId16"/>
    <p:sldId id="406" r:id="rId17"/>
    <p:sldId id="407" r:id="rId18"/>
    <p:sldId id="408"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04E"/>
    <a:srgbClr val="263755"/>
    <a:srgbClr val="3B536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22" autoAdjust="0"/>
    <p:restoredTop sz="83584" autoAdjust="0"/>
  </p:normalViewPr>
  <p:slideViewPr>
    <p:cSldViewPr snapToGrid="0" snapToObjects="1">
      <p:cViewPr varScale="1">
        <p:scale>
          <a:sx n="66" d="100"/>
          <a:sy n="66" d="100"/>
        </p:scale>
        <p:origin x="72" y="1092"/>
      </p:cViewPr>
      <p:guideLst>
        <p:guide orient="horz" pos="1620"/>
        <p:guide pos="2880"/>
      </p:guideLst>
    </p:cSldViewPr>
  </p:slideViewPr>
  <p:notesTextViewPr>
    <p:cViewPr>
      <p:scale>
        <a:sx n="3" d="2"/>
        <a:sy n="3" d="2"/>
      </p:scale>
      <p:origin x="0" y="0"/>
    </p:cViewPr>
  </p:notesTextViewPr>
  <p:notesViewPr>
    <p:cSldViewPr snapToGrid="0" snapToObjects="1">
      <p:cViewPr varScale="1">
        <p:scale>
          <a:sx n="88" d="100"/>
          <a:sy n="88" d="100"/>
        </p:scale>
        <p:origin x="38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2AF9BD-A44A-C74C-B8A3-94BDA07BE2D0}" type="datetimeFigureOut">
              <a:rPr lang="en-US" smtClean="0"/>
              <a:t>10/7/2019</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A31A47-EB9F-584A-A211-968B8FFFAC72}" type="slidenum">
              <a:rPr lang="en-GB" smtClean="0"/>
              <a:t>‹#›</a:t>
            </a:fld>
            <a:endParaRPr lang="en-GB"/>
          </a:p>
        </p:txBody>
      </p:sp>
    </p:spTree>
    <p:extLst>
      <p:ext uri="{BB962C8B-B14F-4D97-AF65-F5344CB8AC3E}">
        <p14:creationId xmlns:p14="http://schemas.microsoft.com/office/powerpoint/2010/main" val="7099749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85643F-5B95-2F4E-AE3E-610247670AAF}" type="datetimeFigureOut">
              <a:rPr lang="en-US" smtClean="0"/>
              <a:t>10/7/2019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BF09E5-BE19-4F47-A708-769A85ED0E78}" type="slidenum">
              <a:rPr lang="en-GB" smtClean="0"/>
              <a:t>‹#›</a:t>
            </a:fld>
            <a:endParaRPr lang="en-GB"/>
          </a:p>
        </p:txBody>
      </p:sp>
    </p:spTree>
    <p:extLst>
      <p:ext uri="{BB962C8B-B14F-4D97-AF65-F5344CB8AC3E}">
        <p14:creationId xmlns:p14="http://schemas.microsoft.com/office/powerpoint/2010/main" val="59091268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BF09E5-BE19-4F47-A708-769A85ED0E78}" type="slidenum">
              <a:rPr lang="en-GB" smtClean="0"/>
              <a:t>1</a:t>
            </a:fld>
            <a:endParaRPr lang="en-GB"/>
          </a:p>
        </p:txBody>
      </p:sp>
    </p:spTree>
    <p:extLst>
      <p:ext uri="{BB962C8B-B14F-4D97-AF65-F5344CB8AC3E}">
        <p14:creationId xmlns:p14="http://schemas.microsoft.com/office/powerpoint/2010/main" val="246751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BF09E5-BE19-4F47-A708-769A85ED0E78}" type="slidenum">
              <a:rPr lang="en-GB" smtClean="0"/>
              <a:t>2</a:t>
            </a:fld>
            <a:endParaRPr lang="en-GB"/>
          </a:p>
        </p:txBody>
      </p:sp>
    </p:spTree>
    <p:extLst>
      <p:ext uri="{BB962C8B-B14F-4D97-AF65-F5344CB8AC3E}">
        <p14:creationId xmlns:p14="http://schemas.microsoft.com/office/powerpoint/2010/main" val="30991050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1544259"/>
            <a:ext cx="9146751"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20" y="1624774"/>
            <a:ext cx="8603674" cy="1304510"/>
          </a:xfrm>
        </p:spPr>
        <p:txBody>
          <a:bodyPr tIns="45720" bIns="45720" anchor="ctr">
            <a:normAutofit/>
          </a:bodyPr>
          <a:lstStyle>
            <a:lvl1pPr algn="ctr">
              <a:lnSpc>
                <a:spcPct val="80000"/>
              </a:lnSpc>
              <a:defRPr sz="4500" spc="113" baseline="0"/>
            </a:lvl1pPr>
          </a:lstStyle>
          <a:p>
            <a:r>
              <a:rPr lang="en-US"/>
              <a:t>Click to edit Master title style</a:t>
            </a:r>
            <a:endParaRPr lang="en-US" dirty="0"/>
          </a:p>
        </p:txBody>
      </p:sp>
      <p:sp>
        <p:nvSpPr>
          <p:cNvPr id="3" name="Subtitle 2"/>
          <p:cNvSpPr>
            <a:spLocks noGrp="1"/>
          </p:cNvSpPr>
          <p:nvPr>
            <p:ph type="subTitle" idx="1"/>
          </p:nvPr>
        </p:nvSpPr>
        <p:spPr>
          <a:xfrm>
            <a:off x="1143000" y="2997188"/>
            <a:ext cx="6858000" cy="981941"/>
          </a:xfrm>
        </p:spPr>
        <p:txBody>
          <a:bodyPr>
            <a:normAutofit/>
          </a:bodyPr>
          <a:lstStyle>
            <a:lvl1pPr marL="0" indent="0" algn="ctr">
              <a:buNone/>
              <a:defRPr sz="1500"/>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D9753A-E3C9-7546-9577-B4DA295FCDF9}" type="datetime1">
              <a:rPr lang="en-GB" smtClean="0"/>
              <a:t>7/10/19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D4C1C2-5B6E-2F46-9ED0-2C366A772FD4}" type="slidenum">
              <a:rPr lang="en-GB" smtClean="0"/>
              <a:t>‹#›</a:t>
            </a:fld>
            <a:endParaRPr lang="en-GB"/>
          </a:p>
        </p:txBody>
      </p:sp>
      <p:pic>
        <p:nvPicPr>
          <p:cNvPr id="8" name="Picture 1" descr="F:\Pictures\Picture1.png">
            <a:extLst>
              <a:ext uri="{FF2B5EF4-FFF2-40B4-BE49-F238E27FC236}">
                <a16:creationId xmlns:a16="http://schemas.microsoft.com/office/drawing/2014/main" id="{793B9B20-4CB5-4A10-ABD8-6D1804C24239}"/>
              </a:ext>
            </a:extLst>
          </p:cNvPr>
          <p:cNvPicPr>
            <a:picLocks noChangeAspect="1" noChangeArrowheads="1"/>
          </p:cNvPicPr>
          <p:nvPr userDrawn="1"/>
        </p:nvPicPr>
        <p:blipFill rotWithShape="1">
          <a:blip r:embed="rId2" cstate="print"/>
          <a:srcRect t="25000"/>
          <a:stretch/>
        </p:blipFill>
        <p:spPr bwMode="auto">
          <a:xfrm>
            <a:off x="0" y="0"/>
            <a:ext cx="9144000" cy="5143500"/>
          </a:xfrm>
          <a:prstGeom prst="rect">
            <a:avLst/>
          </a:prstGeom>
          <a:noFill/>
        </p:spPr>
      </p:pic>
    </p:spTree>
    <p:extLst>
      <p:ext uri="{BB962C8B-B14F-4D97-AF65-F5344CB8AC3E}">
        <p14:creationId xmlns:p14="http://schemas.microsoft.com/office/powerpoint/2010/main" val="5020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823E9-FFF8-5C40-B183-EE8414CBBB27}" type="datetime1">
              <a:rPr lang="en-GB" smtClean="0"/>
              <a:t>7/10/19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D4C1C2-5B6E-2F46-9ED0-2C366A772FD4}" type="slidenum">
              <a:rPr lang="en-GB" smtClean="0"/>
              <a:t>‹#›</a:t>
            </a:fld>
            <a:endParaRPr lang="en-GB"/>
          </a:p>
        </p:txBody>
      </p:sp>
    </p:spTree>
    <p:extLst>
      <p:ext uri="{BB962C8B-B14F-4D97-AF65-F5344CB8AC3E}">
        <p14:creationId xmlns:p14="http://schemas.microsoft.com/office/powerpoint/2010/main" val="3821222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205978"/>
            <a:ext cx="180178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05978"/>
            <a:ext cx="5979968" cy="442317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817141"/>
            <a:ext cx="2057397" cy="273844"/>
          </a:xfrm>
        </p:spPr>
        <p:txBody>
          <a:bodyPr/>
          <a:lstStyle/>
          <a:p>
            <a:fld id="{45ED8E24-E0DB-F745-BEC8-4A7D99CCD8A5}" type="datetime1">
              <a:rPr lang="en-GB" smtClean="0"/>
              <a:t>7/10/19</a:t>
            </a:fld>
            <a:endParaRPr lang="en-GB"/>
          </a:p>
        </p:txBody>
      </p:sp>
      <p:sp>
        <p:nvSpPr>
          <p:cNvPr id="5" name="Footer Placeholder 4"/>
          <p:cNvSpPr>
            <a:spLocks noGrp="1"/>
          </p:cNvSpPr>
          <p:nvPr>
            <p:ph type="ftr" sz="quarter" idx="11"/>
          </p:nvPr>
        </p:nvSpPr>
        <p:spPr>
          <a:xfrm>
            <a:off x="2832102" y="4817141"/>
            <a:ext cx="3209752" cy="273844"/>
          </a:xfrm>
        </p:spPr>
        <p:txBody>
          <a:bodyPr/>
          <a:lstStyle/>
          <a:p>
            <a:endParaRPr lang="en-GB"/>
          </a:p>
        </p:txBody>
      </p:sp>
      <p:sp>
        <p:nvSpPr>
          <p:cNvPr id="6" name="Slide Number Placeholder 5"/>
          <p:cNvSpPr>
            <a:spLocks noGrp="1"/>
          </p:cNvSpPr>
          <p:nvPr>
            <p:ph type="sldNum" sz="quarter" idx="12"/>
          </p:nvPr>
        </p:nvSpPr>
        <p:spPr>
          <a:xfrm>
            <a:off x="6054787" y="4817141"/>
            <a:ext cx="659819" cy="273844"/>
          </a:xfrm>
        </p:spPr>
        <p:txBody>
          <a:bodyPr/>
          <a:lstStyle/>
          <a:p>
            <a:fld id="{93D4C1C2-5B6E-2F46-9ED0-2C366A772FD4}" type="slidenum">
              <a:rPr lang="en-GB" smtClean="0"/>
              <a:t>‹#›</a:t>
            </a:fld>
            <a:endParaRPr lang="en-GB"/>
          </a:p>
        </p:txBody>
      </p:sp>
    </p:spTree>
    <p:extLst>
      <p:ext uri="{BB962C8B-B14F-4D97-AF65-F5344CB8AC3E}">
        <p14:creationId xmlns:p14="http://schemas.microsoft.com/office/powerpoint/2010/main" val="14044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74895-878B-584C-BAAD-BF94BC46845E}" type="datetime1">
              <a:rPr lang="en-GB" smtClean="0"/>
              <a:t>7/10/19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D4C1C2-5B6E-2F46-9ED0-2C366A772FD4}" type="slidenum">
              <a:rPr lang="en-GB" smtClean="0"/>
              <a:t>‹#›</a:t>
            </a:fld>
            <a:endParaRPr lang="en-GB"/>
          </a:p>
        </p:txBody>
      </p:sp>
    </p:spTree>
    <p:extLst>
      <p:ext uri="{BB962C8B-B14F-4D97-AF65-F5344CB8AC3E}">
        <p14:creationId xmlns:p14="http://schemas.microsoft.com/office/powerpoint/2010/main" val="73904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1544259"/>
            <a:ext cx="914675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1656659"/>
            <a:ext cx="7886700" cy="1257300"/>
          </a:xfrm>
        </p:spPr>
        <p:txBody>
          <a:bodyPr anchor="ctr">
            <a:noAutofit/>
          </a:bodyPr>
          <a:lstStyle>
            <a:lvl1pPr algn="ctr">
              <a:lnSpc>
                <a:spcPct val="80000"/>
              </a:lnSpc>
              <a:defRPr sz="4500" b="0" spc="113"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007751"/>
            <a:ext cx="7886700" cy="880979"/>
          </a:xfrm>
        </p:spPr>
        <p:txBody>
          <a:bodyPr anchor="t">
            <a:normAutofit/>
          </a:bodyPr>
          <a:lstStyle>
            <a:lvl1pPr marL="0" indent="0" algn="ctr">
              <a:buNone/>
              <a:defRPr sz="15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BB193EB-1119-F24F-8C7E-0049FA06A6FD}" type="datetime1">
              <a:rPr lang="en-GB" smtClean="0"/>
              <a:t>7/10/19</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3D4C1C2-5B6E-2F46-9ED0-2C366A772FD4}" type="slidenum">
              <a:rPr lang="en-GB" smtClean="0"/>
              <a:t>‹#›</a:t>
            </a:fld>
            <a:endParaRPr lang="en-GB"/>
          </a:p>
        </p:txBody>
      </p:sp>
    </p:spTree>
    <p:extLst>
      <p:ext uri="{BB962C8B-B14F-4D97-AF65-F5344CB8AC3E}">
        <p14:creationId xmlns:p14="http://schemas.microsoft.com/office/powerpoint/2010/main" val="2746700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4008" y="1508760"/>
            <a:ext cx="3566160" cy="31546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72793" y="1508760"/>
            <a:ext cx="3566160" cy="31546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F5FA64-7345-CE45-BCDD-02EE95244AC0}" type="datetime1">
              <a:rPr lang="en-GB" smtClean="0"/>
              <a:t>7/10/19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D4C1C2-5B6E-2F46-9ED0-2C366A772FD4}" type="slidenum">
              <a:rPr lang="en-GB" smtClean="0"/>
              <a:t>‹#›</a:t>
            </a:fld>
            <a:endParaRPr lang="en-GB"/>
          </a:p>
        </p:txBody>
      </p:sp>
    </p:spTree>
    <p:extLst>
      <p:ext uri="{BB962C8B-B14F-4D97-AF65-F5344CB8AC3E}">
        <p14:creationId xmlns:p14="http://schemas.microsoft.com/office/powerpoint/2010/main" val="166190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05256" y="1435102"/>
            <a:ext cx="3566160" cy="557321"/>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905256" y="1992425"/>
            <a:ext cx="3566160" cy="26746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3423" y="1435102"/>
            <a:ext cx="3566160" cy="557321"/>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73423" y="1992423"/>
            <a:ext cx="3566160" cy="26746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5DF4FD-8231-ED4D-8F9A-03218F824550}" type="datetime1">
              <a:rPr lang="en-GB" smtClean="0"/>
              <a:t>7/10/19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3D4C1C2-5B6E-2F46-9ED0-2C366A772FD4}" type="slidenum">
              <a:rPr lang="en-GB" smtClean="0"/>
              <a:t>‹#›</a:t>
            </a:fld>
            <a:endParaRPr lang="en-GB"/>
          </a:p>
        </p:txBody>
      </p:sp>
    </p:spTree>
    <p:extLst>
      <p:ext uri="{BB962C8B-B14F-4D97-AF65-F5344CB8AC3E}">
        <p14:creationId xmlns:p14="http://schemas.microsoft.com/office/powerpoint/2010/main" val="1532283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2691E-A656-1A40-BBFA-F7711E43E531}" type="datetime1">
              <a:rPr lang="en-GB" smtClean="0"/>
              <a:t>7/10/19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3D4C1C2-5B6E-2F46-9ED0-2C366A772FD4}" type="slidenum">
              <a:rPr lang="en-GB" smtClean="0"/>
              <a:t>‹#›</a:t>
            </a:fld>
            <a:endParaRPr lang="en-GB"/>
          </a:p>
        </p:txBody>
      </p:sp>
    </p:spTree>
    <p:extLst>
      <p:ext uri="{BB962C8B-B14F-4D97-AF65-F5344CB8AC3E}">
        <p14:creationId xmlns:p14="http://schemas.microsoft.com/office/powerpoint/2010/main" val="119849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B2841-6BD6-3847-B8C5-E6AB95C9237F}" type="datetime1">
              <a:rPr lang="en-GB" smtClean="0"/>
              <a:t>7/10/19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3D4C1C2-5B6E-2F46-9ED0-2C366A772FD4}" type="slidenum">
              <a:rPr lang="en-GB" smtClean="0"/>
              <a:t>‹#›</a:t>
            </a:fld>
            <a:endParaRPr lang="en-GB"/>
          </a:p>
        </p:txBody>
      </p:sp>
    </p:spTree>
    <p:extLst>
      <p:ext uri="{BB962C8B-B14F-4D97-AF65-F5344CB8AC3E}">
        <p14:creationId xmlns:p14="http://schemas.microsoft.com/office/powerpoint/2010/main" val="116606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05256" y="1590041"/>
            <a:ext cx="4594860" cy="30861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41767" y="1610615"/>
            <a:ext cx="2400300" cy="2574239"/>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059CC95-4059-0D49-8696-38E90CD9EF39}" type="datetime1">
              <a:rPr lang="en-GB" smtClean="0"/>
              <a:t>7/10/19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D4C1C2-5B6E-2F46-9ED0-2C366A772FD4}" type="slidenum">
              <a:rPr lang="en-GB" smtClean="0"/>
              <a:t>‹#›</a:t>
            </a:fld>
            <a:endParaRPr lang="en-GB"/>
          </a:p>
        </p:txBody>
      </p:sp>
    </p:spTree>
    <p:extLst>
      <p:ext uri="{BB962C8B-B14F-4D97-AF65-F5344CB8AC3E}">
        <p14:creationId xmlns:p14="http://schemas.microsoft.com/office/powerpoint/2010/main" val="208738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960120" y="1658621"/>
            <a:ext cx="4594860" cy="2948940"/>
          </a:xfrm>
          <a:solidFill>
            <a:schemeClr val="tx2">
              <a:lumMod val="60000"/>
              <a:lumOff val="40000"/>
            </a:schemeClr>
          </a:solidFill>
        </p:spPr>
        <p:txBody>
          <a:bodyPr tIns="365760" anchor="t"/>
          <a:lstStyle>
            <a:lvl1pPr marL="0" indent="0" algn="ctr">
              <a:buNone/>
              <a:defRPr sz="2400">
                <a:solidFill>
                  <a:schemeClr val="tx1">
                    <a:lumMod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843016" y="1612966"/>
            <a:ext cx="2400300" cy="2571750"/>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C821AEFE-4EDE-BF48-B0DB-2DC8D1B230AF}" type="datetime1">
              <a:rPr lang="en-GB" smtClean="0"/>
              <a:t>7/10/19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D4C1C2-5B6E-2F46-9ED0-2C366A772FD4}" type="slidenum">
              <a:rPr lang="en-GB" smtClean="0"/>
              <a:t>‹#›</a:t>
            </a:fld>
            <a:endParaRPr lang="en-GB"/>
          </a:p>
        </p:txBody>
      </p:sp>
    </p:spTree>
    <p:extLst>
      <p:ext uri="{BB962C8B-B14F-4D97-AF65-F5344CB8AC3E}">
        <p14:creationId xmlns:p14="http://schemas.microsoft.com/office/powerpoint/2010/main" val="3114448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32082"/>
            <a:ext cx="9141714" cy="12344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2189" y="213132"/>
            <a:ext cx="7338060" cy="11315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2189" y="1508760"/>
            <a:ext cx="7338060" cy="31546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1699" y="4817141"/>
            <a:ext cx="2250671" cy="273844"/>
          </a:xfrm>
          <a:prstGeom prst="rect">
            <a:avLst/>
          </a:prstGeom>
        </p:spPr>
        <p:txBody>
          <a:bodyPr vert="horz" lIns="91440" tIns="45720" rIns="45720" bIns="45720" rtlCol="0" anchor="ctr"/>
          <a:lstStyle>
            <a:lvl1pPr algn="l">
              <a:defRPr sz="788">
                <a:solidFill>
                  <a:schemeClr val="tx1"/>
                </a:solidFill>
              </a:defRPr>
            </a:lvl1pPr>
          </a:lstStyle>
          <a:p>
            <a:fld id="{B61BEF0D-F0BB-DE4B-95CE-6DB70DBA9567}" type="datetimeFigureOut">
              <a:rPr lang="en-US" smtClean="0"/>
              <a:pPr/>
              <a:t>10/7/2019</a:t>
            </a:fld>
            <a:endParaRPr lang="en-US" dirty="0"/>
          </a:p>
        </p:txBody>
      </p:sp>
      <p:sp>
        <p:nvSpPr>
          <p:cNvPr id="5" name="Footer Placeholder 4"/>
          <p:cNvSpPr>
            <a:spLocks noGrp="1"/>
          </p:cNvSpPr>
          <p:nvPr>
            <p:ph type="ftr" sz="quarter" idx="3"/>
          </p:nvPr>
        </p:nvSpPr>
        <p:spPr>
          <a:xfrm>
            <a:off x="4197353" y="4817141"/>
            <a:ext cx="3783330" cy="273844"/>
          </a:xfrm>
          <a:prstGeom prst="rect">
            <a:avLst/>
          </a:prstGeom>
        </p:spPr>
        <p:txBody>
          <a:bodyPr vert="horz" lIns="91440" tIns="45720" rIns="91440" bIns="45720" rtlCol="0" anchor="ctr"/>
          <a:lstStyle>
            <a:lvl1pPr algn="r">
              <a:defRPr sz="788">
                <a:solidFill>
                  <a:schemeClr val="tx1"/>
                </a:solidFill>
              </a:defRPr>
            </a:lvl1pPr>
          </a:lstStyle>
          <a:p>
            <a:endParaRPr lang="en-US" dirty="0"/>
          </a:p>
        </p:txBody>
      </p:sp>
      <p:sp>
        <p:nvSpPr>
          <p:cNvPr id="6" name="Slide Number Placeholder 5"/>
          <p:cNvSpPr>
            <a:spLocks noGrp="1"/>
          </p:cNvSpPr>
          <p:nvPr>
            <p:ph type="sldNum" sz="quarter" idx="4"/>
          </p:nvPr>
        </p:nvSpPr>
        <p:spPr>
          <a:xfrm>
            <a:off x="7994195" y="4817141"/>
            <a:ext cx="709698" cy="273844"/>
          </a:xfrm>
          <a:prstGeom prst="rect">
            <a:avLst/>
          </a:prstGeom>
        </p:spPr>
        <p:txBody>
          <a:bodyPr vert="horz" lIns="45720" tIns="45720" rIns="91440" bIns="45720" rtlCol="0" anchor="ctr"/>
          <a:lstStyle>
            <a:lvl1pPr algn="l">
              <a:defRPr sz="900" b="0">
                <a:solidFill>
                  <a:schemeClr val="tx1"/>
                </a:solidFill>
              </a:defRPr>
            </a:lvl1pPr>
          </a:lstStyle>
          <a:p>
            <a:fld id="{93D4C1C2-5B6E-2F46-9ED0-2C366A772FD4}" type="slidenum">
              <a:rPr lang="en-GB" smtClean="0"/>
              <a:pPr/>
              <a:t>‹#›</a:t>
            </a:fld>
            <a:endParaRPr lang="en-GB"/>
          </a:p>
        </p:txBody>
      </p:sp>
      <p:cxnSp>
        <p:nvCxnSpPr>
          <p:cNvPr id="8" name="Straight Connector 7">
            <a:extLst>
              <a:ext uri="{FF2B5EF4-FFF2-40B4-BE49-F238E27FC236}">
                <a16:creationId xmlns:a16="http://schemas.microsoft.com/office/drawing/2014/main" id="{9481B0EC-A29E-41B1-BEF7-E2C8779CEFBA}"/>
              </a:ext>
            </a:extLst>
          </p:cNvPr>
          <p:cNvCxnSpPr/>
          <p:nvPr userDrawn="1"/>
        </p:nvCxnSpPr>
        <p:spPr>
          <a:xfrm>
            <a:off x="0" y="1014781"/>
            <a:ext cx="8686800" cy="0"/>
          </a:xfrm>
          <a:prstGeom prst="line">
            <a:avLst/>
          </a:prstGeom>
          <a:ln>
            <a:solidFill>
              <a:schemeClr val="bg1">
                <a:lumMod val="65000"/>
                <a:alpha val="38000"/>
              </a:schemeClr>
            </a:solidFill>
          </a:ln>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ED8D29A-F189-42DE-84EC-0E341C481320}"/>
              </a:ext>
            </a:extLst>
          </p:cNvPr>
          <p:cNvCxnSpPr/>
          <p:nvPr userDrawn="1"/>
        </p:nvCxnSpPr>
        <p:spPr>
          <a:xfrm>
            <a:off x="457200" y="956450"/>
            <a:ext cx="8686800" cy="0"/>
          </a:xfrm>
          <a:prstGeom prst="line">
            <a:avLst/>
          </a:prstGeom>
          <a:ln>
            <a:solidFill>
              <a:schemeClr val="bg1">
                <a:lumMod val="65000"/>
                <a:alpha val="38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94637739"/>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l" defTabSz="685800" rtl="0" eaLnBrk="1" latinLnBrk="0" hangingPunct="1">
        <a:lnSpc>
          <a:spcPct val="85000"/>
        </a:lnSpc>
        <a:spcBef>
          <a:spcPct val="0"/>
        </a:spcBef>
        <a:buNone/>
        <a:defRPr sz="3000" kern="1200" cap="all" baseline="0">
          <a:solidFill>
            <a:schemeClr val="bg2"/>
          </a:solidFill>
          <a:latin typeface="+mj-lt"/>
          <a:ea typeface="+mj-ea"/>
          <a:cs typeface="+mj-cs"/>
        </a:defRPr>
      </a:lvl1pPr>
    </p:titleStyle>
    <p:bodyStyle>
      <a:lvl1pPr marL="137160" indent="-137160" algn="l" defTabSz="685800" rtl="0" eaLnBrk="1" latinLnBrk="0" hangingPunct="1">
        <a:lnSpc>
          <a:spcPct val="90000"/>
        </a:lnSpc>
        <a:spcBef>
          <a:spcPts val="900"/>
        </a:spcBef>
        <a:spcAft>
          <a:spcPts val="150"/>
        </a:spcAft>
        <a:buClr>
          <a:schemeClr val="tx1"/>
        </a:buClr>
        <a:buFont typeface="Wingdings" pitchFamily="2" charset="2"/>
        <a:buChar char=""/>
        <a:defRPr sz="1650" kern="1200">
          <a:solidFill>
            <a:schemeClr val="tx1"/>
          </a:solidFill>
          <a:latin typeface="+mn-lt"/>
          <a:ea typeface="+mn-ea"/>
          <a:cs typeface="+mn-cs"/>
        </a:defRPr>
      </a:lvl1pPr>
      <a:lvl2pPr marL="308610" indent="-137160" algn="l" defTabSz="685800" rtl="0" eaLnBrk="1" latinLnBrk="0" hangingPunct="1">
        <a:lnSpc>
          <a:spcPct val="90000"/>
        </a:lnSpc>
        <a:spcBef>
          <a:spcPts val="150"/>
        </a:spcBef>
        <a:spcAft>
          <a:spcPts val="300"/>
        </a:spcAft>
        <a:buClr>
          <a:schemeClr val="tx1"/>
        </a:buClr>
        <a:buFont typeface="Wingdings" pitchFamily="2" charset="2"/>
        <a:buChar char=""/>
        <a:defRPr sz="1500" kern="1200">
          <a:solidFill>
            <a:schemeClr val="tx1"/>
          </a:solidFill>
          <a:latin typeface="+mn-lt"/>
          <a:ea typeface="+mn-ea"/>
          <a:cs typeface="+mn-cs"/>
        </a:defRPr>
      </a:lvl2pPr>
      <a:lvl3pPr marL="480060" indent="-137160" algn="l" defTabSz="685800" rtl="0" eaLnBrk="1" latinLnBrk="0" hangingPunct="1">
        <a:lnSpc>
          <a:spcPct val="90000"/>
        </a:lnSpc>
        <a:spcBef>
          <a:spcPts val="150"/>
        </a:spcBef>
        <a:spcAft>
          <a:spcPts val="300"/>
        </a:spcAft>
        <a:buClr>
          <a:schemeClr val="tx1"/>
        </a:buClr>
        <a:buFont typeface="Wingdings" pitchFamily="2" charset="2"/>
        <a:buChar char=""/>
        <a:defRPr sz="1350" kern="1200">
          <a:solidFill>
            <a:schemeClr val="tx1"/>
          </a:solidFill>
          <a:latin typeface="+mn-lt"/>
          <a:ea typeface="+mn-ea"/>
          <a:cs typeface="+mn-cs"/>
        </a:defRPr>
      </a:lvl3pPr>
      <a:lvl4pPr marL="651510" indent="-13716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4pPr>
      <a:lvl5pPr marL="822960" indent="-13716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5pPr>
      <a:lvl6pPr marL="9634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6pPr>
      <a:lvl7pPr marL="11038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7pPr>
      <a:lvl8pPr marL="12217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8pPr>
      <a:lvl9pPr marL="13546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dlet.com/willsayers2k3/5tl61p0u8fdt" TargetMode="External"/><Relationship Id="rId2" Type="http://schemas.openxmlformats.org/officeDocument/2006/relationships/hyperlink" Target="https://www.froggergames.net/games/html5frogger.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40">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66003"/>
            <a:ext cx="7480979" cy="1095105"/>
          </a:xfrm>
        </p:spPr>
        <p:txBody>
          <a:bodyPr>
            <a:normAutofit fontScale="90000"/>
          </a:bodyPr>
          <a:lstStyle/>
          <a:p>
            <a:pPr algn="l"/>
            <a:r>
              <a:rPr lang="en-GB" dirty="0">
                <a:solidFill>
                  <a:schemeClr val="tx1"/>
                </a:solidFill>
                <a:latin typeface="+mn-lt"/>
              </a:rPr>
              <a:t>CT</a:t>
            </a:r>
            <a:r>
              <a:rPr lang="en-GB" sz="4900" dirty="0">
                <a:solidFill>
                  <a:schemeClr val="tx1"/>
                </a:solidFill>
                <a:latin typeface="+mn-lt"/>
              </a:rPr>
              <a:t>4005</a:t>
            </a:r>
            <a:r>
              <a:rPr lang="en-GB" dirty="0">
                <a:solidFill>
                  <a:schemeClr val="tx1"/>
                </a:solidFill>
                <a:latin typeface="+mn-lt"/>
              </a:rPr>
              <a:t>: Games Production</a:t>
            </a:r>
          </a:p>
        </p:txBody>
      </p:sp>
      <p:sp>
        <p:nvSpPr>
          <p:cNvPr id="3" name="Subtitle 2"/>
          <p:cNvSpPr>
            <a:spLocks noGrp="1"/>
          </p:cNvSpPr>
          <p:nvPr>
            <p:ph type="subTitle" idx="1"/>
          </p:nvPr>
        </p:nvSpPr>
        <p:spPr>
          <a:xfrm>
            <a:off x="685800" y="1718383"/>
            <a:ext cx="6291644" cy="687353"/>
          </a:xfrm>
        </p:spPr>
        <p:txBody>
          <a:bodyPr>
            <a:normAutofit/>
          </a:bodyPr>
          <a:lstStyle/>
          <a:p>
            <a:pPr algn="l"/>
            <a:r>
              <a:rPr lang="en-GB" sz="2000" dirty="0"/>
              <a:t>Lecture 03 – Rules of Games</a:t>
            </a:r>
          </a:p>
        </p:txBody>
      </p:sp>
      <p:sp>
        <p:nvSpPr>
          <p:cNvPr id="5" name="Slide Number Placeholder 4"/>
          <p:cNvSpPr>
            <a:spLocks noGrp="1"/>
          </p:cNvSpPr>
          <p:nvPr>
            <p:ph type="sldNum" sz="quarter" idx="12"/>
          </p:nvPr>
        </p:nvSpPr>
        <p:spPr/>
        <p:txBody>
          <a:bodyPr/>
          <a:lstStyle/>
          <a:p>
            <a:fld id="{93D4C1C2-5B6E-2F46-9ED0-2C366A772FD4}" type="slidenum">
              <a:rPr lang="en-GB" smtClean="0"/>
              <a:t>1</a:t>
            </a:fld>
            <a:endParaRPr lang="en-GB"/>
          </a:p>
        </p:txBody>
      </p:sp>
      <p:sp>
        <p:nvSpPr>
          <p:cNvPr id="4" name="Subtitle 2"/>
          <p:cNvSpPr txBox="1">
            <a:spLocks/>
          </p:cNvSpPr>
          <p:nvPr/>
        </p:nvSpPr>
        <p:spPr>
          <a:xfrm>
            <a:off x="685800" y="4753223"/>
            <a:ext cx="4848034" cy="39027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GB" sz="1600" dirty="0"/>
              <a:t>John Moss, Dr Will Sayers, University of Gloucestershire</a:t>
            </a:r>
          </a:p>
        </p:txBody>
      </p:sp>
      <p:pic>
        <p:nvPicPr>
          <p:cNvPr id="9" name="Picture 8" descr="A close up of a logo&#10;&#10;Description generated with very high confidence">
            <a:extLst>
              <a:ext uri="{FF2B5EF4-FFF2-40B4-BE49-F238E27FC236}">
                <a16:creationId xmlns:a16="http://schemas.microsoft.com/office/drawing/2014/main" id="{3C99FF3E-65F2-4D56-846D-4AA8690451F5}"/>
              </a:ext>
            </a:extLst>
          </p:cNvPr>
          <p:cNvPicPr>
            <a:picLocks noChangeAspect="1"/>
          </p:cNvPicPr>
          <p:nvPr/>
        </p:nvPicPr>
        <p:blipFill>
          <a:blip r:embed="rId3"/>
          <a:stretch>
            <a:fillRect/>
          </a:stretch>
        </p:blipFill>
        <p:spPr>
          <a:xfrm>
            <a:off x="4796504" y="1380917"/>
            <a:ext cx="3197691" cy="3762583"/>
          </a:xfrm>
          <a:prstGeom prst="rect">
            <a:avLst/>
          </a:prstGeom>
        </p:spPr>
      </p:pic>
    </p:spTree>
    <p:extLst>
      <p:ext uri="{BB962C8B-B14F-4D97-AF65-F5344CB8AC3E}">
        <p14:creationId xmlns:p14="http://schemas.microsoft.com/office/powerpoint/2010/main" val="56863601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A81C-01E5-4F50-9EF2-E3EF1F3EDAB5}"/>
              </a:ext>
            </a:extLst>
          </p:cNvPr>
          <p:cNvSpPr>
            <a:spLocks noGrp="1"/>
          </p:cNvSpPr>
          <p:nvPr>
            <p:ph type="title"/>
          </p:nvPr>
        </p:nvSpPr>
        <p:spPr/>
        <p:txBody>
          <a:bodyPr/>
          <a:lstStyle/>
          <a:p>
            <a:r>
              <a:rPr lang="en-GB" dirty="0"/>
              <a:t>In a general sense though</a:t>
            </a:r>
          </a:p>
        </p:txBody>
      </p:sp>
      <p:sp>
        <p:nvSpPr>
          <p:cNvPr id="3" name="Content Placeholder 2">
            <a:extLst>
              <a:ext uri="{FF2B5EF4-FFF2-40B4-BE49-F238E27FC236}">
                <a16:creationId xmlns:a16="http://schemas.microsoft.com/office/drawing/2014/main" id="{DD6F1C46-0759-4DA8-B93B-DDB4DDAA93E4}"/>
              </a:ext>
            </a:extLst>
          </p:cNvPr>
          <p:cNvSpPr>
            <a:spLocks noGrp="1"/>
          </p:cNvSpPr>
          <p:nvPr>
            <p:ph idx="1"/>
          </p:nvPr>
        </p:nvSpPr>
        <p:spPr/>
        <p:txBody>
          <a:bodyPr/>
          <a:lstStyle/>
          <a:p>
            <a:r>
              <a:rPr lang="en-GB" dirty="0"/>
              <a:t>Rules within both physical and digital games are very similar in what they achieve and how they are defined</a:t>
            </a:r>
          </a:p>
          <a:p>
            <a:r>
              <a:rPr lang="en-GB" dirty="0"/>
              <a:t>If you are capable of defining a set of rules for a digital game which are fun to play, you will most likely be able to do the same for a physical game, and vice versa</a:t>
            </a:r>
          </a:p>
          <a:p>
            <a:r>
              <a:rPr lang="en-GB" dirty="0"/>
              <a:t>Intuitively creating a game which is fun is great, and intuition does have a place in design decisions, but being able to add analytical thinking to back that theory up will help you to justify and explain your designs</a:t>
            </a:r>
          </a:p>
        </p:txBody>
      </p:sp>
      <p:sp>
        <p:nvSpPr>
          <p:cNvPr id="4" name="Slide Number Placeholder 3">
            <a:extLst>
              <a:ext uri="{FF2B5EF4-FFF2-40B4-BE49-F238E27FC236}">
                <a16:creationId xmlns:a16="http://schemas.microsoft.com/office/drawing/2014/main" id="{049DA48B-3668-4DF7-A5E6-2D57D44BE2AA}"/>
              </a:ext>
            </a:extLst>
          </p:cNvPr>
          <p:cNvSpPr>
            <a:spLocks noGrp="1"/>
          </p:cNvSpPr>
          <p:nvPr>
            <p:ph type="sldNum" sz="quarter" idx="12"/>
          </p:nvPr>
        </p:nvSpPr>
        <p:spPr/>
        <p:txBody>
          <a:bodyPr/>
          <a:lstStyle/>
          <a:p>
            <a:fld id="{93D4C1C2-5B6E-2F46-9ED0-2C366A772FD4}" type="slidenum">
              <a:rPr lang="en-GB" smtClean="0"/>
              <a:t>10</a:t>
            </a:fld>
            <a:endParaRPr lang="en-GB"/>
          </a:p>
        </p:txBody>
      </p:sp>
    </p:spTree>
    <p:extLst>
      <p:ext uri="{BB962C8B-B14F-4D97-AF65-F5344CB8AC3E}">
        <p14:creationId xmlns:p14="http://schemas.microsoft.com/office/powerpoint/2010/main" val="234847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0BCF-5D31-4E90-92CC-7968CE934276}"/>
              </a:ext>
            </a:extLst>
          </p:cNvPr>
          <p:cNvSpPr>
            <a:spLocks noGrp="1"/>
          </p:cNvSpPr>
          <p:nvPr>
            <p:ph type="title"/>
          </p:nvPr>
        </p:nvSpPr>
        <p:spPr/>
        <p:txBody>
          <a:bodyPr/>
          <a:lstStyle/>
          <a:p>
            <a:r>
              <a:rPr lang="en-GB" dirty="0"/>
              <a:t>For example</a:t>
            </a:r>
          </a:p>
        </p:txBody>
      </p:sp>
      <p:sp>
        <p:nvSpPr>
          <p:cNvPr id="3" name="Content Placeholder 2">
            <a:extLst>
              <a:ext uri="{FF2B5EF4-FFF2-40B4-BE49-F238E27FC236}">
                <a16:creationId xmlns:a16="http://schemas.microsoft.com/office/drawing/2014/main" id="{FBA4ECD2-6D62-4C47-B69A-9AF3080AD8A8}"/>
              </a:ext>
            </a:extLst>
          </p:cNvPr>
          <p:cNvSpPr>
            <a:spLocks noGrp="1"/>
          </p:cNvSpPr>
          <p:nvPr>
            <p:ph idx="1"/>
          </p:nvPr>
        </p:nvSpPr>
        <p:spPr/>
        <p:txBody>
          <a:bodyPr/>
          <a:lstStyle/>
          <a:p>
            <a:r>
              <a:rPr lang="en-GB" dirty="0"/>
              <a:t>Encountering a problem in a focus group that </a:t>
            </a:r>
            <a:r>
              <a:rPr lang="en-GB" b="1" dirty="0">
                <a:solidFill>
                  <a:srgbClr val="FF0000"/>
                </a:solidFill>
              </a:rPr>
              <a:t>players are not encountering and combatting one another,</a:t>
            </a:r>
            <a:r>
              <a:rPr lang="en-GB" b="1" dirty="0"/>
              <a:t> </a:t>
            </a:r>
            <a:r>
              <a:rPr lang="en-GB" dirty="0"/>
              <a:t>by analysing the rules you establish that they are </a:t>
            </a:r>
            <a:r>
              <a:rPr lang="en-GB" b="1" dirty="0">
                <a:solidFill>
                  <a:srgbClr val="FF0000"/>
                </a:solidFill>
              </a:rPr>
              <a:t>struggling to recognise a rule which is implicit.</a:t>
            </a:r>
          </a:p>
          <a:p>
            <a:r>
              <a:rPr lang="en-GB" dirty="0"/>
              <a:t>By changing the way the lead up play unfolds, you </a:t>
            </a:r>
            <a:r>
              <a:rPr lang="en-GB" b="1" dirty="0">
                <a:solidFill>
                  <a:srgbClr val="FF0000"/>
                </a:solidFill>
              </a:rPr>
              <a:t>make the implicit rule as an operational rule </a:t>
            </a:r>
            <a:r>
              <a:rPr lang="en-GB" dirty="0"/>
              <a:t>which solves the problem of players not moving on a level.</a:t>
            </a:r>
          </a:p>
          <a:p>
            <a:r>
              <a:rPr lang="en-GB" dirty="0"/>
              <a:t>Standing at a spawn point/”camping” is possible. Implicitly suggested that you don’t do that, because other players will hate you.</a:t>
            </a:r>
          </a:p>
          <a:p>
            <a:r>
              <a:rPr lang="en-GB" dirty="0"/>
              <a:t>Make an operational rule so that this is not possible. You are placed somewhere at random when spawning, or the playable area contracts, forcing movement.</a:t>
            </a:r>
          </a:p>
        </p:txBody>
      </p:sp>
      <p:sp>
        <p:nvSpPr>
          <p:cNvPr id="4" name="Slide Number Placeholder 3">
            <a:extLst>
              <a:ext uri="{FF2B5EF4-FFF2-40B4-BE49-F238E27FC236}">
                <a16:creationId xmlns:a16="http://schemas.microsoft.com/office/drawing/2014/main" id="{D3674AC5-B962-4150-8AB6-CDB2D0F7E679}"/>
              </a:ext>
            </a:extLst>
          </p:cNvPr>
          <p:cNvSpPr>
            <a:spLocks noGrp="1"/>
          </p:cNvSpPr>
          <p:nvPr>
            <p:ph type="sldNum" sz="quarter" idx="12"/>
          </p:nvPr>
        </p:nvSpPr>
        <p:spPr/>
        <p:txBody>
          <a:bodyPr/>
          <a:lstStyle/>
          <a:p>
            <a:fld id="{93D4C1C2-5B6E-2F46-9ED0-2C366A772FD4}" type="slidenum">
              <a:rPr lang="en-GB" smtClean="0"/>
              <a:t>11</a:t>
            </a:fld>
            <a:endParaRPr lang="en-GB"/>
          </a:p>
        </p:txBody>
      </p:sp>
    </p:spTree>
    <p:extLst>
      <p:ext uri="{BB962C8B-B14F-4D97-AF65-F5344CB8AC3E}">
        <p14:creationId xmlns:p14="http://schemas.microsoft.com/office/powerpoint/2010/main" val="78511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523F-BD46-4C10-99A9-DA65B603A1D8}"/>
              </a:ext>
            </a:extLst>
          </p:cNvPr>
          <p:cNvSpPr>
            <a:spLocks noGrp="1"/>
          </p:cNvSpPr>
          <p:nvPr>
            <p:ph type="title"/>
          </p:nvPr>
        </p:nvSpPr>
        <p:spPr/>
        <p:txBody>
          <a:bodyPr/>
          <a:lstStyle/>
          <a:p>
            <a:r>
              <a:rPr lang="en-GB" dirty="0"/>
              <a:t>An important note</a:t>
            </a:r>
          </a:p>
        </p:txBody>
      </p:sp>
      <p:sp>
        <p:nvSpPr>
          <p:cNvPr id="3" name="Content Placeholder 2">
            <a:extLst>
              <a:ext uri="{FF2B5EF4-FFF2-40B4-BE49-F238E27FC236}">
                <a16:creationId xmlns:a16="http://schemas.microsoft.com/office/drawing/2014/main" id="{4B5EDF9A-CDAC-42A8-AC0C-195E9F9B7F9F}"/>
              </a:ext>
            </a:extLst>
          </p:cNvPr>
          <p:cNvSpPr>
            <a:spLocks noGrp="1"/>
          </p:cNvSpPr>
          <p:nvPr>
            <p:ph idx="1"/>
          </p:nvPr>
        </p:nvSpPr>
        <p:spPr>
          <a:xfrm>
            <a:off x="902189" y="1508760"/>
            <a:ext cx="7559640" cy="3154680"/>
          </a:xfrm>
        </p:spPr>
        <p:txBody>
          <a:bodyPr/>
          <a:lstStyle/>
          <a:p>
            <a:r>
              <a:rPr lang="en-GB" dirty="0"/>
              <a:t>Games are meant to be fun – if a given rule doesn’t make the game more fun, then scrap it</a:t>
            </a:r>
          </a:p>
          <a:p>
            <a:r>
              <a:rPr lang="en-GB" dirty="0"/>
              <a:t>Which leads us to the understanding that limiting the player can make the game more fun</a:t>
            </a:r>
          </a:p>
          <a:p>
            <a:r>
              <a:rPr lang="en-GB" dirty="0"/>
              <a:t>In the previous slides example, reducing the map size is a limitation, it makes the game harder for players to do well at</a:t>
            </a:r>
          </a:p>
          <a:p>
            <a:r>
              <a:rPr lang="en-GB" dirty="0"/>
              <a:t>But it’s a small tweak that has caused battle-</a:t>
            </a:r>
            <a:r>
              <a:rPr lang="en-GB" dirty="0" err="1"/>
              <a:t>royale</a:t>
            </a:r>
            <a:r>
              <a:rPr lang="en-GB" dirty="0"/>
              <a:t> games to do exceptionally well due to the competitiveness and active gameplay it encourages</a:t>
            </a:r>
          </a:p>
        </p:txBody>
      </p:sp>
      <p:sp>
        <p:nvSpPr>
          <p:cNvPr id="4" name="Slide Number Placeholder 3">
            <a:extLst>
              <a:ext uri="{FF2B5EF4-FFF2-40B4-BE49-F238E27FC236}">
                <a16:creationId xmlns:a16="http://schemas.microsoft.com/office/drawing/2014/main" id="{055D74C0-4FE5-45EF-98AC-DCE9613C5D94}"/>
              </a:ext>
            </a:extLst>
          </p:cNvPr>
          <p:cNvSpPr>
            <a:spLocks noGrp="1"/>
          </p:cNvSpPr>
          <p:nvPr>
            <p:ph type="sldNum" sz="quarter" idx="12"/>
          </p:nvPr>
        </p:nvSpPr>
        <p:spPr/>
        <p:txBody>
          <a:bodyPr/>
          <a:lstStyle/>
          <a:p>
            <a:fld id="{93D4C1C2-5B6E-2F46-9ED0-2C366A772FD4}" type="slidenum">
              <a:rPr lang="en-GB" smtClean="0"/>
              <a:t>12</a:t>
            </a:fld>
            <a:endParaRPr lang="en-GB"/>
          </a:p>
        </p:txBody>
      </p:sp>
    </p:spTree>
    <p:extLst>
      <p:ext uri="{BB962C8B-B14F-4D97-AF65-F5344CB8AC3E}">
        <p14:creationId xmlns:p14="http://schemas.microsoft.com/office/powerpoint/2010/main" val="1892353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B45B-C1D2-40EE-AD3F-47DF6AC6EBFB}"/>
              </a:ext>
            </a:extLst>
          </p:cNvPr>
          <p:cNvSpPr>
            <a:spLocks noGrp="1"/>
          </p:cNvSpPr>
          <p:nvPr>
            <p:ph type="title"/>
          </p:nvPr>
        </p:nvSpPr>
        <p:spPr/>
        <p:txBody>
          <a:bodyPr/>
          <a:lstStyle/>
          <a:p>
            <a:r>
              <a:rPr lang="en-GB" dirty="0"/>
              <a:t>Task #1 – 5 minutes</a:t>
            </a:r>
          </a:p>
        </p:txBody>
      </p:sp>
      <p:sp>
        <p:nvSpPr>
          <p:cNvPr id="3" name="Content Placeholder 2">
            <a:extLst>
              <a:ext uri="{FF2B5EF4-FFF2-40B4-BE49-F238E27FC236}">
                <a16:creationId xmlns:a16="http://schemas.microsoft.com/office/drawing/2014/main" id="{79138BFD-91E4-46A6-BBA7-E04D33901F7C}"/>
              </a:ext>
            </a:extLst>
          </p:cNvPr>
          <p:cNvSpPr>
            <a:spLocks noGrp="1"/>
          </p:cNvSpPr>
          <p:nvPr>
            <p:ph idx="1"/>
          </p:nvPr>
        </p:nvSpPr>
        <p:spPr/>
        <p:txBody>
          <a:bodyPr>
            <a:normAutofit lnSpcReduction="10000"/>
          </a:bodyPr>
          <a:lstStyle/>
          <a:p>
            <a:r>
              <a:rPr lang="en-GB" dirty="0"/>
              <a:t>Separate into teams of maximum 4 people</a:t>
            </a:r>
          </a:p>
          <a:p>
            <a:endParaRPr lang="en-GB" dirty="0"/>
          </a:p>
          <a:p>
            <a:r>
              <a:rPr lang="en-GB" dirty="0"/>
              <a:t>Go and play Frogger! At this link: </a:t>
            </a:r>
            <a:r>
              <a:rPr lang="en-GB" dirty="0">
                <a:hlinkClick r:id="rId2"/>
              </a:rPr>
              <a:t>https://www.froggergames.net/games/html5frogger.html</a:t>
            </a:r>
            <a:endParaRPr lang="en-GB" dirty="0"/>
          </a:p>
          <a:p>
            <a:endParaRPr lang="en-GB" dirty="0"/>
          </a:p>
          <a:p>
            <a:r>
              <a:rPr lang="en-GB" dirty="0"/>
              <a:t>Then as a team try to identify the rules inherent in frogger, identifying whether they are operational, </a:t>
            </a:r>
            <a:r>
              <a:rPr lang="en-GB" dirty="0" err="1"/>
              <a:t>constituative</a:t>
            </a:r>
            <a:r>
              <a:rPr lang="en-GB" dirty="0"/>
              <a:t>, or implicit (not too many implicit rules, could go on forever!)</a:t>
            </a:r>
          </a:p>
          <a:p>
            <a:endParaRPr lang="en-GB" dirty="0"/>
          </a:p>
          <a:p>
            <a:r>
              <a:rPr lang="en-GB" dirty="0"/>
              <a:t>Post these onto Padlet at this link: </a:t>
            </a:r>
            <a:r>
              <a:rPr lang="en-GB" dirty="0">
                <a:hlinkClick r:id="rId3"/>
              </a:rPr>
              <a:t>https://padlet.com/willsayers2k3/5tl61p0u8fdt</a:t>
            </a:r>
            <a:endParaRPr lang="en-GB" dirty="0"/>
          </a:p>
        </p:txBody>
      </p:sp>
      <p:sp>
        <p:nvSpPr>
          <p:cNvPr id="4" name="Slide Number Placeholder 3">
            <a:extLst>
              <a:ext uri="{FF2B5EF4-FFF2-40B4-BE49-F238E27FC236}">
                <a16:creationId xmlns:a16="http://schemas.microsoft.com/office/drawing/2014/main" id="{B06E980A-4042-4147-A350-74BDB5D81D77}"/>
              </a:ext>
            </a:extLst>
          </p:cNvPr>
          <p:cNvSpPr>
            <a:spLocks noGrp="1"/>
          </p:cNvSpPr>
          <p:nvPr>
            <p:ph type="sldNum" sz="quarter" idx="12"/>
          </p:nvPr>
        </p:nvSpPr>
        <p:spPr/>
        <p:txBody>
          <a:bodyPr/>
          <a:lstStyle/>
          <a:p>
            <a:fld id="{93D4C1C2-5B6E-2F46-9ED0-2C366A772FD4}" type="slidenum">
              <a:rPr lang="en-GB" smtClean="0"/>
              <a:t>13</a:t>
            </a:fld>
            <a:endParaRPr lang="en-GB"/>
          </a:p>
        </p:txBody>
      </p:sp>
    </p:spTree>
    <p:extLst>
      <p:ext uri="{BB962C8B-B14F-4D97-AF65-F5344CB8AC3E}">
        <p14:creationId xmlns:p14="http://schemas.microsoft.com/office/powerpoint/2010/main" val="186969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2797D-6CA9-4ABE-A334-243AFD32D530}"/>
              </a:ext>
            </a:extLst>
          </p:cNvPr>
          <p:cNvSpPr>
            <a:spLocks noGrp="1"/>
          </p:cNvSpPr>
          <p:nvPr>
            <p:ph type="title"/>
          </p:nvPr>
        </p:nvSpPr>
        <p:spPr/>
        <p:txBody>
          <a:bodyPr/>
          <a:lstStyle/>
          <a:p>
            <a:r>
              <a:rPr lang="en-GB" dirty="0"/>
              <a:t>Analysis: Tetris</a:t>
            </a:r>
          </a:p>
        </p:txBody>
      </p:sp>
      <p:sp>
        <p:nvSpPr>
          <p:cNvPr id="3" name="Content Placeholder 2">
            <a:extLst>
              <a:ext uri="{FF2B5EF4-FFF2-40B4-BE49-F238E27FC236}">
                <a16:creationId xmlns:a16="http://schemas.microsoft.com/office/drawing/2014/main" id="{1507A801-A948-465F-A5EB-DBF587FCDE6D}"/>
              </a:ext>
            </a:extLst>
          </p:cNvPr>
          <p:cNvSpPr>
            <a:spLocks noGrp="1"/>
          </p:cNvSpPr>
          <p:nvPr>
            <p:ph idx="1"/>
          </p:nvPr>
        </p:nvSpPr>
        <p:spPr>
          <a:xfrm>
            <a:off x="902189" y="1508760"/>
            <a:ext cx="5266382" cy="3154680"/>
          </a:xfrm>
        </p:spPr>
        <p:txBody>
          <a:bodyPr/>
          <a:lstStyle/>
          <a:p>
            <a:r>
              <a:rPr lang="en-GB" dirty="0"/>
              <a:t>Let’s do an in-depth analysis of the rules of a digital game</a:t>
            </a:r>
          </a:p>
          <a:p>
            <a:r>
              <a:rPr lang="en-GB" dirty="0"/>
              <a:t>Tetris, is the simple (or is it?) choice for this analysis</a:t>
            </a:r>
          </a:p>
        </p:txBody>
      </p:sp>
      <p:sp>
        <p:nvSpPr>
          <p:cNvPr id="4" name="Slide Number Placeholder 3">
            <a:extLst>
              <a:ext uri="{FF2B5EF4-FFF2-40B4-BE49-F238E27FC236}">
                <a16:creationId xmlns:a16="http://schemas.microsoft.com/office/drawing/2014/main" id="{7B4E7C7D-0DCF-47CA-AB96-67D7E6903967}"/>
              </a:ext>
            </a:extLst>
          </p:cNvPr>
          <p:cNvSpPr>
            <a:spLocks noGrp="1"/>
          </p:cNvSpPr>
          <p:nvPr>
            <p:ph type="sldNum" sz="quarter" idx="12"/>
          </p:nvPr>
        </p:nvSpPr>
        <p:spPr/>
        <p:txBody>
          <a:bodyPr/>
          <a:lstStyle/>
          <a:p>
            <a:fld id="{93D4C1C2-5B6E-2F46-9ED0-2C366A772FD4}" type="slidenum">
              <a:rPr lang="en-GB" smtClean="0"/>
              <a:t>14</a:t>
            </a:fld>
            <a:endParaRPr lang="en-GB"/>
          </a:p>
        </p:txBody>
      </p:sp>
      <p:pic>
        <p:nvPicPr>
          <p:cNvPr id="4098" name="Picture 2" descr="See the source image">
            <a:extLst>
              <a:ext uri="{FF2B5EF4-FFF2-40B4-BE49-F238E27FC236}">
                <a16:creationId xmlns:a16="http://schemas.microsoft.com/office/drawing/2014/main" id="{68D4F1C3-9024-4C2A-928C-B97E02D11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5314" y="1824264"/>
            <a:ext cx="24384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669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C8A3D-F579-4E04-B21C-5FA3052E1B84}"/>
              </a:ext>
            </a:extLst>
          </p:cNvPr>
          <p:cNvSpPr>
            <a:spLocks noGrp="1"/>
          </p:cNvSpPr>
          <p:nvPr>
            <p:ph type="title"/>
          </p:nvPr>
        </p:nvSpPr>
        <p:spPr/>
        <p:txBody>
          <a:bodyPr/>
          <a:lstStyle/>
          <a:p>
            <a:r>
              <a:rPr lang="en-GB" dirty="0"/>
              <a:t>Rules of </a:t>
            </a:r>
            <a:r>
              <a:rPr lang="en-GB" dirty="0" err="1"/>
              <a:t>tetris</a:t>
            </a:r>
            <a:endParaRPr lang="en-GB" dirty="0"/>
          </a:p>
        </p:txBody>
      </p:sp>
      <p:sp>
        <p:nvSpPr>
          <p:cNvPr id="3" name="Content Placeholder 2">
            <a:extLst>
              <a:ext uri="{FF2B5EF4-FFF2-40B4-BE49-F238E27FC236}">
                <a16:creationId xmlns:a16="http://schemas.microsoft.com/office/drawing/2014/main" id="{26AA4519-D017-43DC-B02C-78D125EF2D89}"/>
              </a:ext>
            </a:extLst>
          </p:cNvPr>
          <p:cNvSpPr>
            <a:spLocks noGrp="1"/>
          </p:cNvSpPr>
          <p:nvPr>
            <p:ph idx="1"/>
          </p:nvPr>
        </p:nvSpPr>
        <p:spPr>
          <a:xfrm>
            <a:off x="203200" y="1508760"/>
            <a:ext cx="8694057" cy="3154680"/>
          </a:xfrm>
        </p:spPr>
        <p:txBody>
          <a:bodyPr numCol="2">
            <a:normAutofit fontScale="85000" lnSpcReduction="20000"/>
          </a:bodyPr>
          <a:lstStyle/>
          <a:p>
            <a:r>
              <a:rPr lang="en-GB" dirty="0"/>
              <a:t>Play takes place on a grid of 19 by 10 squares</a:t>
            </a:r>
          </a:p>
          <a:p>
            <a:r>
              <a:rPr lang="en-GB" dirty="0"/>
              <a:t>The player can move the currently falling block left and right one grid square by tapping the appropriate keys. If the player holds the appropriate key, </a:t>
            </a:r>
            <a:r>
              <a:rPr lang="en-GB" dirty="0" err="1"/>
              <a:t>aftera</a:t>
            </a:r>
            <a:r>
              <a:rPr lang="en-GB" dirty="0"/>
              <a:t>  pause the block will quick-move in that direction</a:t>
            </a:r>
          </a:p>
          <a:p>
            <a:r>
              <a:rPr lang="en-GB" dirty="0"/>
              <a:t>Blocks cannot be moved off the left or right borders of the grid</a:t>
            </a:r>
          </a:p>
          <a:p>
            <a:r>
              <a:rPr lang="en-GB" dirty="0"/>
              <a:t>The up-direction button does nothing</a:t>
            </a:r>
          </a:p>
          <a:p>
            <a:r>
              <a:rPr lang="en-GB" dirty="0"/>
              <a:t>The player can rotate the currently falling block around it’s centre axis by pressing a particular button</a:t>
            </a:r>
          </a:p>
          <a:p>
            <a:r>
              <a:rPr lang="en-GB" dirty="0"/>
              <a:t>When a portion of the falling block hits the bottom of the grid or another block, the descending block ceases falling</a:t>
            </a:r>
          </a:p>
          <a:p>
            <a:r>
              <a:rPr lang="en-GB" dirty="0"/>
              <a:t>If, when a block stops falling one or more rows of the grid are full completely, these rows empty and all other rows move downwards to fill the gap</a:t>
            </a:r>
          </a:p>
          <a:p>
            <a:r>
              <a:rPr lang="en-GB" dirty="0"/>
              <a:t>As soon as the descending block ceases falling, a new block is created from a random assortment of block shapes</a:t>
            </a:r>
          </a:p>
          <a:p>
            <a:r>
              <a:rPr lang="en-GB" dirty="0"/>
              <a:t>If blocks accumulate so much that the screen is filled, the game is over</a:t>
            </a:r>
          </a:p>
          <a:p>
            <a:r>
              <a:rPr lang="en-GB" dirty="0"/>
              <a:t>The player receives points for each row that disappears, according to a scheme in which removing more rows at once gives more points. Exact points depend on the currently selected difficulty level.</a:t>
            </a:r>
          </a:p>
          <a:p>
            <a:r>
              <a:rPr lang="en-GB" dirty="0"/>
              <a:t>The player can also gain score by accelerating blocks downward, when this is done one point per grid square accelerated through is gained.</a:t>
            </a:r>
          </a:p>
          <a:p>
            <a:endParaRPr lang="en-GB" dirty="0"/>
          </a:p>
        </p:txBody>
      </p:sp>
      <p:sp>
        <p:nvSpPr>
          <p:cNvPr id="4" name="Slide Number Placeholder 3">
            <a:extLst>
              <a:ext uri="{FF2B5EF4-FFF2-40B4-BE49-F238E27FC236}">
                <a16:creationId xmlns:a16="http://schemas.microsoft.com/office/drawing/2014/main" id="{BF2A8C88-260E-410D-ACBA-397B0D4255C7}"/>
              </a:ext>
            </a:extLst>
          </p:cNvPr>
          <p:cNvSpPr>
            <a:spLocks noGrp="1"/>
          </p:cNvSpPr>
          <p:nvPr>
            <p:ph type="sldNum" sz="quarter" idx="12"/>
          </p:nvPr>
        </p:nvSpPr>
        <p:spPr/>
        <p:txBody>
          <a:bodyPr/>
          <a:lstStyle/>
          <a:p>
            <a:fld id="{93D4C1C2-5B6E-2F46-9ED0-2C366A772FD4}" type="slidenum">
              <a:rPr lang="en-GB" smtClean="0"/>
              <a:t>15</a:t>
            </a:fld>
            <a:endParaRPr lang="en-GB"/>
          </a:p>
        </p:txBody>
      </p:sp>
    </p:spTree>
    <p:extLst>
      <p:ext uri="{BB962C8B-B14F-4D97-AF65-F5344CB8AC3E}">
        <p14:creationId xmlns:p14="http://schemas.microsoft.com/office/powerpoint/2010/main" val="3097908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DC9B-E335-4F0B-B7F2-7BB5280644B5}"/>
              </a:ext>
            </a:extLst>
          </p:cNvPr>
          <p:cNvSpPr>
            <a:spLocks noGrp="1"/>
          </p:cNvSpPr>
          <p:nvPr>
            <p:ph type="title"/>
          </p:nvPr>
        </p:nvSpPr>
        <p:spPr/>
        <p:txBody>
          <a:bodyPr/>
          <a:lstStyle/>
          <a:p>
            <a:r>
              <a:rPr lang="en-GB" dirty="0"/>
              <a:t>Is game code rules?</a:t>
            </a:r>
          </a:p>
        </p:txBody>
      </p:sp>
      <p:sp>
        <p:nvSpPr>
          <p:cNvPr id="3" name="Content Placeholder 2">
            <a:extLst>
              <a:ext uri="{FF2B5EF4-FFF2-40B4-BE49-F238E27FC236}">
                <a16:creationId xmlns:a16="http://schemas.microsoft.com/office/drawing/2014/main" id="{D40449AB-C33D-44FE-9E6A-F5DF47A61EF7}"/>
              </a:ext>
            </a:extLst>
          </p:cNvPr>
          <p:cNvSpPr>
            <a:spLocks noGrp="1"/>
          </p:cNvSpPr>
          <p:nvPr>
            <p:ph idx="1"/>
          </p:nvPr>
        </p:nvSpPr>
        <p:spPr/>
        <p:txBody>
          <a:bodyPr/>
          <a:lstStyle/>
          <a:p>
            <a:r>
              <a:rPr lang="en-GB" dirty="0"/>
              <a:t>As games are programmed, the question arises, is the programming code the rules of the game?</a:t>
            </a:r>
          </a:p>
          <a:p>
            <a:r>
              <a:rPr lang="en-GB" dirty="0"/>
              <a:t>Not really </a:t>
            </a:r>
          </a:p>
          <a:p>
            <a:r>
              <a:rPr lang="en-GB" dirty="0"/>
              <a:t>The code will encompass all of the rules that can be represented by the computer, </a:t>
            </a:r>
          </a:p>
          <a:p>
            <a:r>
              <a:rPr lang="en-GB" dirty="0"/>
              <a:t>it’s entirely possible there will be other rules which are either only for the players and not enforced by the computer itself</a:t>
            </a:r>
          </a:p>
          <a:p>
            <a:r>
              <a:rPr lang="en-GB" dirty="0"/>
              <a:t>And it’s a certainty that the code will have functionality for things like running a menu, displaying flashy graphics, etc, which are not part of the rules of the game in the sense in which we are discussing them.</a:t>
            </a:r>
          </a:p>
        </p:txBody>
      </p:sp>
      <p:sp>
        <p:nvSpPr>
          <p:cNvPr id="4" name="Slide Number Placeholder 3">
            <a:extLst>
              <a:ext uri="{FF2B5EF4-FFF2-40B4-BE49-F238E27FC236}">
                <a16:creationId xmlns:a16="http://schemas.microsoft.com/office/drawing/2014/main" id="{6F41AA1C-CA4A-43D4-857D-4F19983E70BE}"/>
              </a:ext>
            </a:extLst>
          </p:cNvPr>
          <p:cNvSpPr>
            <a:spLocks noGrp="1"/>
          </p:cNvSpPr>
          <p:nvPr>
            <p:ph type="sldNum" sz="quarter" idx="12"/>
          </p:nvPr>
        </p:nvSpPr>
        <p:spPr/>
        <p:txBody>
          <a:bodyPr/>
          <a:lstStyle/>
          <a:p>
            <a:fld id="{93D4C1C2-5B6E-2F46-9ED0-2C366A772FD4}" type="slidenum">
              <a:rPr lang="en-GB" smtClean="0"/>
              <a:t>16</a:t>
            </a:fld>
            <a:endParaRPr lang="en-GB"/>
          </a:p>
        </p:txBody>
      </p:sp>
    </p:spTree>
    <p:extLst>
      <p:ext uri="{BB962C8B-B14F-4D97-AF65-F5344CB8AC3E}">
        <p14:creationId xmlns:p14="http://schemas.microsoft.com/office/powerpoint/2010/main" val="89293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7670-4E9B-4737-B2BC-58E8396B1A10}"/>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52DAD195-E4D4-442B-9137-BFC857E2D250}"/>
              </a:ext>
            </a:extLst>
          </p:cNvPr>
          <p:cNvSpPr>
            <a:spLocks noGrp="1"/>
          </p:cNvSpPr>
          <p:nvPr>
            <p:ph idx="1"/>
          </p:nvPr>
        </p:nvSpPr>
        <p:spPr/>
        <p:txBody>
          <a:bodyPr/>
          <a:lstStyle/>
          <a:p>
            <a:r>
              <a:rPr lang="en-GB" dirty="0"/>
              <a:t>Generally speaking, digital game rules are similar to those of non-digital games</a:t>
            </a:r>
          </a:p>
          <a:p>
            <a:r>
              <a:rPr lang="en-GB" dirty="0"/>
              <a:t>Internal functioning of game logic is also part of the rules of a digital game (such as how to select a new block in </a:t>
            </a:r>
            <a:r>
              <a:rPr lang="en-GB" dirty="0" err="1"/>
              <a:t>tetris</a:t>
            </a:r>
            <a:r>
              <a:rPr lang="en-GB" dirty="0"/>
              <a:t>)</a:t>
            </a:r>
          </a:p>
          <a:p>
            <a:r>
              <a:rPr lang="en-GB" dirty="0"/>
              <a:t>Visual and audio aspects of digital games are normally not part of the rules, although they can be</a:t>
            </a:r>
          </a:p>
          <a:p>
            <a:r>
              <a:rPr lang="en-GB" dirty="0" err="1"/>
              <a:t>Constituative</a:t>
            </a:r>
            <a:r>
              <a:rPr lang="en-GB" dirty="0"/>
              <a:t> and Implicit rules of digital and non-digital games are very similar or the same in many circumstances</a:t>
            </a:r>
          </a:p>
          <a:p>
            <a:r>
              <a:rPr lang="en-GB" dirty="0"/>
              <a:t>Operational rules can be very similar but can also have important distinctions – operational rules for digital games may need to specify different things to non-digital</a:t>
            </a:r>
          </a:p>
        </p:txBody>
      </p:sp>
      <p:sp>
        <p:nvSpPr>
          <p:cNvPr id="4" name="Slide Number Placeholder 3">
            <a:extLst>
              <a:ext uri="{FF2B5EF4-FFF2-40B4-BE49-F238E27FC236}">
                <a16:creationId xmlns:a16="http://schemas.microsoft.com/office/drawing/2014/main" id="{3563DE44-2FE0-4508-97B9-0C14B5ABFA1F}"/>
              </a:ext>
            </a:extLst>
          </p:cNvPr>
          <p:cNvSpPr>
            <a:spLocks noGrp="1"/>
          </p:cNvSpPr>
          <p:nvPr>
            <p:ph type="sldNum" sz="quarter" idx="12"/>
          </p:nvPr>
        </p:nvSpPr>
        <p:spPr/>
        <p:txBody>
          <a:bodyPr/>
          <a:lstStyle/>
          <a:p>
            <a:fld id="{93D4C1C2-5B6E-2F46-9ED0-2C366A772FD4}" type="slidenum">
              <a:rPr lang="en-GB" smtClean="0"/>
              <a:t>17</a:t>
            </a:fld>
            <a:endParaRPr lang="en-GB"/>
          </a:p>
        </p:txBody>
      </p:sp>
    </p:spTree>
    <p:extLst>
      <p:ext uri="{BB962C8B-B14F-4D97-AF65-F5344CB8AC3E}">
        <p14:creationId xmlns:p14="http://schemas.microsoft.com/office/powerpoint/2010/main" val="948941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F7B0-AD33-4F9B-B520-77A43354733D}"/>
              </a:ext>
            </a:extLst>
          </p:cNvPr>
          <p:cNvSpPr>
            <a:spLocks noGrp="1"/>
          </p:cNvSpPr>
          <p:nvPr>
            <p:ph type="title"/>
          </p:nvPr>
        </p:nvSpPr>
        <p:spPr/>
        <p:txBody>
          <a:bodyPr/>
          <a:lstStyle/>
          <a:p>
            <a:r>
              <a:rPr lang="en-GB" dirty="0"/>
              <a:t>A short task</a:t>
            </a:r>
          </a:p>
        </p:txBody>
      </p:sp>
      <p:sp>
        <p:nvSpPr>
          <p:cNvPr id="3" name="Content Placeholder 2">
            <a:extLst>
              <a:ext uri="{FF2B5EF4-FFF2-40B4-BE49-F238E27FC236}">
                <a16:creationId xmlns:a16="http://schemas.microsoft.com/office/drawing/2014/main" id="{D7A3ED59-D05A-45DD-89F8-D200009062F5}"/>
              </a:ext>
            </a:extLst>
          </p:cNvPr>
          <p:cNvSpPr>
            <a:spLocks noGrp="1"/>
          </p:cNvSpPr>
          <p:nvPr>
            <p:ph idx="1"/>
          </p:nvPr>
        </p:nvSpPr>
        <p:spPr/>
        <p:txBody>
          <a:bodyPr/>
          <a:lstStyle/>
          <a:p>
            <a:r>
              <a:rPr lang="en-GB" dirty="0"/>
              <a:t>We are due a library session today</a:t>
            </a:r>
          </a:p>
          <a:p>
            <a:r>
              <a:rPr lang="en-GB" dirty="0"/>
              <a:t>In the time we have left before that, please have a go at the practical activity sheet on moodle</a:t>
            </a:r>
          </a:p>
          <a:p>
            <a:pPr lvl="1"/>
            <a:r>
              <a:rPr lang="en-GB" dirty="0"/>
              <a:t>You’ll need to select two games, from the list available for the assignment and follow the sheet to try and think about doing some analysis of the rules of those games.</a:t>
            </a:r>
          </a:p>
          <a:p>
            <a:pPr lvl="1"/>
            <a:endParaRPr lang="en-GB" dirty="0"/>
          </a:p>
          <a:p>
            <a:r>
              <a:rPr lang="en-GB" dirty="0"/>
              <a:t>Once the library session is finished we are going to finish with a second board-game based practical session</a:t>
            </a:r>
          </a:p>
        </p:txBody>
      </p:sp>
      <p:sp>
        <p:nvSpPr>
          <p:cNvPr id="4" name="Slide Number Placeholder 3">
            <a:extLst>
              <a:ext uri="{FF2B5EF4-FFF2-40B4-BE49-F238E27FC236}">
                <a16:creationId xmlns:a16="http://schemas.microsoft.com/office/drawing/2014/main" id="{0A1127E1-9BC9-4BC9-84FC-1D9EF27EE497}"/>
              </a:ext>
            </a:extLst>
          </p:cNvPr>
          <p:cNvSpPr>
            <a:spLocks noGrp="1"/>
          </p:cNvSpPr>
          <p:nvPr>
            <p:ph type="sldNum" sz="quarter" idx="12"/>
          </p:nvPr>
        </p:nvSpPr>
        <p:spPr/>
        <p:txBody>
          <a:bodyPr/>
          <a:lstStyle/>
          <a:p>
            <a:fld id="{93D4C1C2-5B6E-2F46-9ED0-2C366A772FD4}" type="slidenum">
              <a:rPr lang="en-GB" smtClean="0"/>
              <a:t>18</a:t>
            </a:fld>
            <a:endParaRPr lang="en-GB"/>
          </a:p>
        </p:txBody>
      </p:sp>
    </p:spTree>
    <p:extLst>
      <p:ext uri="{BB962C8B-B14F-4D97-AF65-F5344CB8AC3E}">
        <p14:creationId xmlns:p14="http://schemas.microsoft.com/office/powerpoint/2010/main" val="275306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927" y="628984"/>
            <a:ext cx="2782493" cy="3885532"/>
          </a:xfrm>
        </p:spPr>
        <p:txBody>
          <a:bodyPr>
            <a:normAutofit/>
          </a:bodyPr>
          <a:lstStyle/>
          <a:p>
            <a:r>
              <a:rPr lang="en-GB" sz="2700" dirty="0">
                <a:solidFill>
                  <a:schemeClr val="tx1"/>
                </a:solidFill>
              </a:rPr>
              <a:t>LECTURE OUTLINE</a:t>
            </a:r>
          </a:p>
        </p:txBody>
      </p:sp>
      <p:sp>
        <p:nvSpPr>
          <p:cNvPr id="11" name="Rectangle 10">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1" y="-1"/>
            <a:ext cx="5653277" cy="51435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72753" y="628985"/>
            <a:ext cx="4367496" cy="3885531"/>
          </a:xfrm>
        </p:spPr>
        <p:txBody>
          <a:bodyPr anchor="ctr">
            <a:normAutofit/>
          </a:bodyPr>
          <a:lstStyle/>
          <a:p>
            <a:pPr marL="0" indent="0">
              <a:buNone/>
            </a:pPr>
            <a:r>
              <a:rPr lang="en-GB" sz="2400" b="1" dirty="0">
                <a:solidFill>
                  <a:schemeClr val="bg2"/>
                </a:solidFill>
              </a:rPr>
              <a:t>Rules in games</a:t>
            </a:r>
          </a:p>
          <a:p>
            <a:pPr marL="0" indent="0">
              <a:buNone/>
            </a:pPr>
            <a:endParaRPr lang="en-GB" sz="2400" dirty="0">
              <a:solidFill>
                <a:schemeClr val="bg2"/>
              </a:solidFill>
            </a:endParaRPr>
          </a:p>
          <a:p>
            <a:pPr marL="0" indent="0">
              <a:buNone/>
            </a:pPr>
            <a:r>
              <a:rPr lang="en-GB" sz="2400" dirty="0">
                <a:solidFill>
                  <a:schemeClr val="bg2"/>
                </a:solidFill>
              </a:rPr>
              <a:t>3 part model</a:t>
            </a:r>
          </a:p>
          <a:p>
            <a:pPr marL="0" indent="0">
              <a:buNone/>
            </a:pPr>
            <a:r>
              <a:rPr lang="en-GB" sz="2400" dirty="0">
                <a:solidFill>
                  <a:schemeClr val="bg2"/>
                </a:solidFill>
              </a:rPr>
              <a:t>Identity and elegance</a:t>
            </a:r>
          </a:p>
          <a:p>
            <a:pPr marL="0" indent="0">
              <a:buNone/>
            </a:pPr>
            <a:r>
              <a:rPr lang="en-GB" sz="2400" dirty="0">
                <a:solidFill>
                  <a:schemeClr val="bg2"/>
                </a:solidFill>
              </a:rPr>
              <a:t>Human factors</a:t>
            </a:r>
          </a:p>
          <a:p>
            <a:pPr marL="0" indent="0">
              <a:buNone/>
            </a:pPr>
            <a:endParaRPr lang="en-GB" sz="2400" dirty="0">
              <a:solidFill>
                <a:schemeClr val="bg2"/>
              </a:solidFill>
            </a:endParaRPr>
          </a:p>
          <a:p>
            <a:pPr marL="0" indent="0">
              <a:buNone/>
            </a:pPr>
            <a:r>
              <a:rPr lang="en-GB" sz="1600" dirty="0">
                <a:solidFill>
                  <a:schemeClr val="bg2"/>
                </a:solidFill>
              </a:rPr>
              <a:t>Structure = Lecture &gt; Practical &gt; Assignment</a:t>
            </a:r>
          </a:p>
        </p:txBody>
      </p:sp>
      <p:sp>
        <p:nvSpPr>
          <p:cNvPr id="4" name="Slide Number Placeholder 3"/>
          <p:cNvSpPr>
            <a:spLocks noGrp="1"/>
          </p:cNvSpPr>
          <p:nvPr>
            <p:ph type="sldNum" sz="quarter" idx="12"/>
          </p:nvPr>
        </p:nvSpPr>
        <p:spPr>
          <a:xfrm>
            <a:off x="7994195" y="4817140"/>
            <a:ext cx="709698" cy="273844"/>
          </a:xfrm>
        </p:spPr>
        <p:txBody>
          <a:bodyPr>
            <a:normAutofit/>
          </a:bodyPr>
          <a:lstStyle/>
          <a:p>
            <a:pPr>
              <a:spcAft>
                <a:spcPts val="600"/>
              </a:spcAft>
            </a:pPr>
            <a:fld id="{93D4C1C2-5B6E-2F46-9ED0-2C366A772FD4}" type="slidenum">
              <a:rPr lang="en-GB">
                <a:solidFill>
                  <a:schemeClr val="bg2"/>
                </a:solidFill>
              </a:rPr>
              <a:pPr>
                <a:spcAft>
                  <a:spcPts val="600"/>
                </a:spcAft>
              </a:pPr>
              <a:t>2</a:t>
            </a:fld>
            <a:endParaRPr lang="en-GB">
              <a:solidFill>
                <a:schemeClr val="bg2"/>
              </a:solidFill>
            </a:endParaRPr>
          </a:p>
        </p:txBody>
      </p:sp>
    </p:spTree>
    <p:extLst>
      <p:ext uri="{BB962C8B-B14F-4D97-AF65-F5344CB8AC3E}">
        <p14:creationId xmlns:p14="http://schemas.microsoft.com/office/powerpoint/2010/main" val="202688643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4C0E-2D4F-4716-8306-B9F09E94BFA0}"/>
              </a:ext>
            </a:extLst>
          </p:cNvPr>
          <p:cNvSpPr>
            <a:spLocks noGrp="1"/>
          </p:cNvSpPr>
          <p:nvPr>
            <p:ph type="title"/>
          </p:nvPr>
        </p:nvSpPr>
        <p:spPr/>
        <p:txBody>
          <a:bodyPr/>
          <a:lstStyle/>
          <a:p>
            <a:r>
              <a:rPr lang="en-GB" dirty="0"/>
              <a:t>Defining Rules</a:t>
            </a:r>
          </a:p>
        </p:txBody>
      </p:sp>
      <p:sp>
        <p:nvSpPr>
          <p:cNvPr id="3" name="Content Placeholder 2">
            <a:extLst>
              <a:ext uri="{FF2B5EF4-FFF2-40B4-BE49-F238E27FC236}">
                <a16:creationId xmlns:a16="http://schemas.microsoft.com/office/drawing/2014/main" id="{41F1F19F-76A3-47EA-A88D-A202D4C6654E}"/>
              </a:ext>
            </a:extLst>
          </p:cNvPr>
          <p:cNvSpPr>
            <a:spLocks noGrp="1"/>
          </p:cNvSpPr>
          <p:nvPr>
            <p:ph idx="1"/>
          </p:nvPr>
        </p:nvSpPr>
        <p:spPr>
          <a:xfrm>
            <a:off x="902190" y="1508760"/>
            <a:ext cx="4711802" cy="3154680"/>
          </a:xfrm>
        </p:spPr>
        <p:txBody>
          <a:bodyPr/>
          <a:lstStyle/>
          <a:p>
            <a:r>
              <a:rPr lang="en-GB" dirty="0"/>
              <a:t>What are game rules?</a:t>
            </a:r>
          </a:p>
          <a:p>
            <a:r>
              <a:rPr lang="en-GB" dirty="0"/>
              <a:t>Can we define the rules of tic-tac-toe?</a:t>
            </a:r>
          </a:p>
          <a:p>
            <a:pPr lvl="1"/>
            <a:r>
              <a:rPr lang="en-GB" dirty="0"/>
              <a:t>Play occurs on a 3x3 grid of 9 empty squares</a:t>
            </a:r>
          </a:p>
          <a:p>
            <a:pPr lvl="1"/>
            <a:r>
              <a:rPr lang="en-GB" dirty="0"/>
              <a:t>Two players take turns marking empty squares, first player marking X and second player marking O</a:t>
            </a:r>
          </a:p>
          <a:p>
            <a:pPr lvl="1"/>
            <a:r>
              <a:rPr lang="en-GB" dirty="0"/>
              <a:t>If one player places three of the same marks in a row, that player wins</a:t>
            </a:r>
          </a:p>
          <a:p>
            <a:pPr lvl="1"/>
            <a:r>
              <a:rPr lang="en-GB" dirty="0"/>
              <a:t>If the spaces are all filled and there is no winner, the game ends in a draw</a:t>
            </a:r>
          </a:p>
          <a:p>
            <a:pPr lvl="1"/>
            <a:endParaRPr lang="en-GB" dirty="0"/>
          </a:p>
        </p:txBody>
      </p:sp>
      <p:sp>
        <p:nvSpPr>
          <p:cNvPr id="4" name="Slide Number Placeholder 3">
            <a:extLst>
              <a:ext uri="{FF2B5EF4-FFF2-40B4-BE49-F238E27FC236}">
                <a16:creationId xmlns:a16="http://schemas.microsoft.com/office/drawing/2014/main" id="{8CF1EA19-34CF-4AA5-87EB-4B303D35C0AE}"/>
              </a:ext>
            </a:extLst>
          </p:cNvPr>
          <p:cNvSpPr>
            <a:spLocks noGrp="1"/>
          </p:cNvSpPr>
          <p:nvPr>
            <p:ph type="sldNum" sz="quarter" idx="12"/>
          </p:nvPr>
        </p:nvSpPr>
        <p:spPr/>
        <p:txBody>
          <a:bodyPr/>
          <a:lstStyle/>
          <a:p>
            <a:fld id="{93D4C1C2-5B6E-2F46-9ED0-2C366A772FD4}" type="slidenum">
              <a:rPr lang="en-GB" smtClean="0"/>
              <a:t>3</a:t>
            </a:fld>
            <a:endParaRPr lang="en-GB"/>
          </a:p>
        </p:txBody>
      </p:sp>
      <p:pic>
        <p:nvPicPr>
          <p:cNvPr id="1026" name="Picture 2" descr="See the source image">
            <a:extLst>
              <a:ext uri="{FF2B5EF4-FFF2-40B4-BE49-F238E27FC236}">
                <a16:creationId xmlns:a16="http://schemas.microsoft.com/office/drawing/2014/main" id="{22FEA3BC-6B98-4FA0-BC45-7828CD0AE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468" y="1809134"/>
            <a:ext cx="28924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49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6B8A-9EE3-4D04-8B67-323FB750BF83}"/>
              </a:ext>
            </a:extLst>
          </p:cNvPr>
          <p:cNvSpPr>
            <a:spLocks noGrp="1"/>
          </p:cNvSpPr>
          <p:nvPr>
            <p:ph type="title"/>
          </p:nvPr>
        </p:nvSpPr>
        <p:spPr/>
        <p:txBody>
          <a:bodyPr/>
          <a:lstStyle/>
          <a:p>
            <a:r>
              <a:rPr lang="en-GB" dirty="0"/>
              <a:t>What do rules describe?</a:t>
            </a:r>
          </a:p>
        </p:txBody>
      </p:sp>
      <p:sp>
        <p:nvSpPr>
          <p:cNvPr id="3" name="Content Placeholder 2">
            <a:extLst>
              <a:ext uri="{FF2B5EF4-FFF2-40B4-BE49-F238E27FC236}">
                <a16:creationId xmlns:a16="http://schemas.microsoft.com/office/drawing/2014/main" id="{3C21868E-A0A6-4FB3-9B89-25F6C1BA8DAF}"/>
              </a:ext>
            </a:extLst>
          </p:cNvPr>
          <p:cNvSpPr>
            <a:spLocks noGrp="1"/>
          </p:cNvSpPr>
          <p:nvPr>
            <p:ph idx="1"/>
          </p:nvPr>
        </p:nvSpPr>
        <p:spPr>
          <a:xfrm>
            <a:off x="902189" y="1508760"/>
            <a:ext cx="3147297" cy="3154680"/>
          </a:xfrm>
        </p:spPr>
        <p:txBody>
          <a:bodyPr>
            <a:normAutofit lnSpcReduction="10000"/>
          </a:bodyPr>
          <a:lstStyle/>
          <a:p>
            <a:r>
              <a:rPr lang="en-GB" dirty="0"/>
              <a:t>Only the formal system of the game in question</a:t>
            </a:r>
          </a:p>
          <a:p>
            <a:r>
              <a:rPr lang="en-GB" dirty="0"/>
              <a:t>Not:</a:t>
            </a:r>
          </a:p>
          <a:p>
            <a:pPr lvl="1"/>
            <a:r>
              <a:rPr lang="en-GB" dirty="0"/>
              <a:t>The history</a:t>
            </a:r>
          </a:p>
          <a:p>
            <a:pPr lvl="1"/>
            <a:r>
              <a:rPr lang="en-GB" dirty="0"/>
              <a:t>HOW (as in medium) it is played</a:t>
            </a:r>
          </a:p>
          <a:p>
            <a:pPr lvl="1"/>
            <a:r>
              <a:rPr lang="en-GB" dirty="0"/>
              <a:t>How enjoyable or not the game is</a:t>
            </a:r>
          </a:p>
          <a:p>
            <a:r>
              <a:rPr lang="en-GB" dirty="0"/>
              <a:t>This ensures that:</a:t>
            </a:r>
          </a:p>
          <a:p>
            <a:pPr lvl="1"/>
            <a:r>
              <a:rPr lang="en-GB" dirty="0"/>
              <a:t>Any two players will be playing the same game</a:t>
            </a:r>
          </a:p>
          <a:p>
            <a:pPr lvl="1"/>
            <a:r>
              <a:rPr lang="en-GB" dirty="0"/>
              <a:t>Regardless of the medium on which the game is played (paper, PC) it is the same game.</a:t>
            </a:r>
          </a:p>
          <a:p>
            <a:pPr lvl="1"/>
            <a:endParaRPr lang="en-GB" dirty="0"/>
          </a:p>
        </p:txBody>
      </p:sp>
      <p:sp>
        <p:nvSpPr>
          <p:cNvPr id="4" name="Slide Number Placeholder 3">
            <a:extLst>
              <a:ext uri="{FF2B5EF4-FFF2-40B4-BE49-F238E27FC236}">
                <a16:creationId xmlns:a16="http://schemas.microsoft.com/office/drawing/2014/main" id="{C7A74176-692F-4B56-8A09-1D95533A788D}"/>
              </a:ext>
            </a:extLst>
          </p:cNvPr>
          <p:cNvSpPr>
            <a:spLocks noGrp="1"/>
          </p:cNvSpPr>
          <p:nvPr>
            <p:ph type="sldNum" sz="quarter" idx="12"/>
          </p:nvPr>
        </p:nvSpPr>
        <p:spPr/>
        <p:txBody>
          <a:bodyPr/>
          <a:lstStyle/>
          <a:p>
            <a:fld id="{93D4C1C2-5B6E-2F46-9ED0-2C366A772FD4}" type="slidenum">
              <a:rPr lang="en-GB" smtClean="0"/>
              <a:t>4</a:t>
            </a:fld>
            <a:endParaRPr lang="en-GB"/>
          </a:p>
        </p:txBody>
      </p:sp>
      <p:pic>
        <p:nvPicPr>
          <p:cNvPr id="2050" name="Picture 2" descr="See the source image">
            <a:extLst>
              <a:ext uri="{FF2B5EF4-FFF2-40B4-BE49-F238E27FC236}">
                <a16:creationId xmlns:a16="http://schemas.microsoft.com/office/drawing/2014/main" id="{793E5B04-0B32-4278-872F-E5F399BEC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4260" y="1399582"/>
            <a:ext cx="2876444" cy="15994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8E241B0-7F12-4597-B63D-FEF081688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920" y="2944179"/>
            <a:ext cx="2813124" cy="198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5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FBA5-F47E-45D9-96E4-CD41FC886444}"/>
              </a:ext>
            </a:extLst>
          </p:cNvPr>
          <p:cNvSpPr>
            <a:spLocks noGrp="1"/>
          </p:cNvSpPr>
          <p:nvPr>
            <p:ph type="title"/>
          </p:nvPr>
        </p:nvSpPr>
        <p:spPr/>
        <p:txBody>
          <a:bodyPr/>
          <a:lstStyle/>
          <a:p>
            <a:r>
              <a:rPr lang="en-GB" dirty="0"/>
              <a:t>What are rules?</a:t>
            </a:r>
          </a:p>
        </p:txBody>
      </p:sp>
      <p:sp>
        <p:nvSpPr>
          <p:cNvPr id="3" name="Content Placeholder 2">
            <a:extLst>
              <a:ext uri="{FF2B5EF4-FFF2-40B4-BE49-F238E27FC236}">
                <a16:creationId xmlns:a16="http://schemas.microsoft.com/office/drawing/2014/main" id="{98ACFA94-5B9C-4701-8354-E807305D011E}"/>
              </a:ext>
            </a:extLst>
          </p:cNvPr>
          <p:cNvSpPr>
            <a:spLocks noGrp="1"/>
          </p:cNvSpPr>
          <p:nvPr>
            <p:ph idx="1"/>
          </p:nvPr>
        </p:nvSpPr>
        <p:spPr>
          <a:xfrm>
            <a:off x="902189" y="1508760"/>
            <a:ext cx="4206840" cy="3154680"/>
          </a:xfrm>
        </p:spPr>
        <p:txBody>
          <a:bodyPr/>
          <a:lstStyle/>
          <a:p>
            <a:r>
              <a:rPr lang="en-GB" dirty="0"/>
              <a:t>If we’re representing games as formal systems of rules, it’s important that we know what rules are and are not</a:t>
            </a:r>
          </a:p>
          <a:p>
            <a:r>
              <a:rPr lang="en-GB" dirty="0"/>
              <a:t>All games are structured, so how do we decide between a structure in a game that is a rule and one that is not?</a:t>
            </a:r>
          </a:p>
        </p:txBody>
      </p:sp>
      <p:sp>
        <p:nvSpPr>
          <p:cNvPr id="4" name="Slide Number Placeholder 3">
            <a:extLst>
              <a:ext uri="{FF2B5EF4-FFF2-40B4-BE49-F238E27FC236}">
                <a16:creationId xmlns:a16="http://schemas.microsoft.com/office/drawing/2014/main" id="{FAD7C2BE-6E71-446C-9227-BE8C37CB6213}"/>
              </a:ext>
            </a:extLst>
          </p:cNvPr>
          <p:cNvSpPr>
            <a:spLocks noGrp="1"/>
          </p:cNvSpPr>
          <p:nvPr>
            <p:ph type="sldNum" sz="quarter" idx="12"/>
          </p:nvPr>
        </p:nvSpPr>
        <p:spPr/>
        <p:txBody>
          <a:bodyPr/>
          <a:lstStyle/>
          <a:p>
            <a:fld id="{93D4C1C2-5B6E-2F46-9ED0-2C366A772FD4}" type="slidenum">
              <a:rPr lang="en-GB" smtClean="0"/>
              <a:t>5</a:t>
            </a:fld>
            <a:endParaRPr lang="en-GB"/>
          </a:p>
        </p:txBody>
      </p:sp>
      <p:pic>
        <p:nvPicPr>
          <p:cNvPr id="3074" name="Picture 2" descr="See the source image">
            <a:extLst>
              <a:ext uri="{FF2B5EF4-FFF2-40B4-BE49-F238E27FC236}">
                <a16:creationId xmlns:a16="http://schemas.microsoft.com/office/drawing/2014/main" id="{4898DBD9-14D2-42CF-83AF-943F6C29A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8537" y="1651229"/>
            <a:ext cx="2530690" cy="2212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40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0B40-079F-4854-B975-C328ED2E46F9}"/>
              </a:ext>
            </a:extLst>
          </p:cNvPr>
          <p:cNvSpPr>
            <a:spLocks noGrp="1"/>
          </p:cNvSpPr>
          <p:nvPr>
            <p:ph type="title"/>
          </p:nvPr>
        </p:nvSpPr>
        <p:spPr/>
        <p:txBody>
          <a:bodyPr/>
          <a:lstStyle/>
          <a:p>
            <a:r>
              <a:rPr lang="en-GB" dirty="0"/>
              <a:t>Features of a rule</a:t>
            </a:r>
          </a:p>
        </p:txBody>
      </p:sp>
      <p:sp>
        <p:nvSpPr>
          <p:cNvPr id="3" name="Content Placeholder 2">
            <a:extLst>
              <a:ext uri="{FF2B5EF4-FFF2-40B4-BE49-F238E27FC236}">
                <a16:creationId xmlns:a16="http://schemas.microsoft.com/office/drawing/2014/main" id="{2BA02C68-E5E0-43C6-A6EB-5B05AC9A5F79}"/>
              </a:ext>
            </a:extLst>
          </p:cNvPr>
          <p:cNvSpPr>
            <a:spLocks noGrp="1"/>
          </p:cNvSpPr>
          <p:nvPr>
            <p:ph idx="1"/>
          </p:nvPr>
        </p:nvSpPr>
        <p:spPr>
          <a:xfrm>
            <a:off x="435429" y="1508760"/>
            <a:ext cx="8268464" cy="3154680"/>
          </a:xfrm>
        </p:spPr>
        <p:txBody>
          <a:bodyPr numCol="2">
            <a:normAutofit/>
          </a:bodyPr>
          <a:lstStyle/>
          <a:p>
            <a:r>
              <a:rPr lang="en-GB" dirty="0"/>
              <a:t>Rules limit player action in some way</a:t>
            </a:r>
          </a:p>
          <a:p>
            <a:pPr lvl="1"/>
            <a:r>
              <a:rPr lang="en-GB" dirty="0"/>
              <a:t>There are an infinite number of ways to move a knight from one side of the board to the other in chess, but a much smaller number of ways that are in compliance with the rules</a:t>
            </a:r>
          </a:p>
          <a:p>
            <a:r>
              <a:rPr lang="en-GB" dirty="0"/>
              <a:t>Rules are explicit and unambiguous</a:t>
            </a:r>
          </a:p>
          <a:p>
            <a:pPr lvl="1"/>
            <a:r>
              <a:rPr lang="en-GB" dirty="0"/>
              <a:t>Hazy rules “you mostly do it this way…” are not really rules</a:t>
            </a:r>
          </a:p>
          <a:p>
            <a:r>
              <a:rPr lang="en-GB" dirty="0"/>
              <a:t>Rules are shared by all players</a:t>
            </a:r>
          </a:p>
          <a:p>
            <a:pPr lvl="1"/>
            <a:r>
              <a:rPr lang="en-GB" dirty="0"/>
              <a:t>If you’re not all playing by the same set of rules, it can’t possibly be a fair game – worth remembering in life as well</a:t>
            </a:r>
          </a:p>
          <a:p>
            <a:r>
              <a:rPr lang="en-GB" dirty="0"/>
              <a:t>Rules are fixed</a:t>
            </a:r>
          </a:p>
          <a:p>
            <a:pPr lvl="1"/>
            <a:r>
              <a:rPr lang="en-GB" dirty="0"/>
              <a:t>If rules change regularly, it’s unlikely all will know them, and be following them properly</a:t>
            </a:r>
          </a:p>
          <a:p>
            <a:r>
              <a:rPr lang="en-GB" dirty="0"/>
              <a:t>Rules are binding</a:t>
            </a:r>
          </a:p>
          <a:p>
            <a:pPr lvl="1"/>
            <a:r>
              <a:rPr lang="en-GB" dirty="0"/>
              <a:t>If the rules are broken regularly and the game continues, you may be having fun but you’re not really playing the game properly</a:t>
            </a:r>
          </a:p>
          <a:p>
            <a:r>
              <a:rPr lang="en-GB" dirty="0"/>
              <a:t>Rules are repeatable</a:t>
            </a:r>
          </a:p>
          <a:p>
            <a:pPr lvl="1"/>
            <a:r>
              <a:rPr lang="en-GB" dirty="0"/>
              <a:t>They remain the same from one game to the next and are portable between different players. </a:t>
            </a:r>
          </a:p>
        </p:txBody>
      </p:sp>
      <p:sp>
        <p:nvSpPr>
          <p:cNvPr id="4" name="Slide Number Placeholder 3">
            <a:extLst>
              <a:ext uri="{FF2B5EF4-FFF2-40B4-BE49-F238E27FC236}">
                <a16:creationId xmlns:a16="http://schemas.microsoft.com/office/drawing/2014/main" id="{187772FB-4E27-4E49-8729-CCFCBB1740F9}"/>
              </a:ext>
            </a:extLst>
          </p:cNvPr>
          <p:cNvSpPr>
            <a:spLocks noGrp="1"/>
          </p:cNvSpPr>
          <p:nvPr>
            <p:ph type="sldNum" sz="quarter" idx="12"/>
          </p:nvPr>
        </p:nvSpPr>
        <p:spPr/>
        <p:txBody>
          <a:bodyPr/>
          <a:lstStyle/>
          <a:p>
            <a:fld id="{93D4C1C2-5B6E-2F46-9ED0-2C366A772FD4}" type="slidenum">
              <a:rPr lang="en-GB" smtClean="0"/>
              <a:t>6</a:t>
            </a:fld>
            <a:endParaRPr lang="en-GB"/>
          </a:p>
        </p:txBody>
      </p:sp>
    </p:spTree>
    <p:extLst>
      <p:ext uri="{BB962C8B-B14F-4D97-AF65-F5344CB8AC3E}">
        <p14:creationId xmlns:p14="http://schemas.microsoft.com/office/powerpoint/2010/main" val="205010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57F3-BDC1-4D7B-A80C-6A3805F9CBAD}"/>
              </a:ext>
            </a:extLst>
          </p:cNvPr>
          <p:cNvSpPr>
            <a:spLocks noGrp="1"/>
          </p:cNvSpPr>
          <p:nvPr>
            <p:ph type="title"/>
          </p:nvPr>
        </p:nvSpPr>
        <p:spPr/>
        <p:txBody>
          <a:bodyPr/>
          <a:lstStyle/>
          <a:p>
            <a:r>
              <a:rPr lang="en-GB" dirty="0"/>
              <a:t>Can you have a game without rules?</a:t>
            </a:r>
          </a:p>
        </p:txBody>
      </p:sp>
      <p:sp>
        <p:nvSpPr>
          <p:cNvPr id="3" name="Content Placeholder 2">
            <a:extLst>
              <a:ext uri="{FF2B5EF4-FFF2-40B4-BE49-F238E27FC236}">
                <a16:creationId xmlns:a16="http://schemas.microsoft.com/office/drawing/2014/main" id="{3E4F8152-8832-41EB-BE77-AF3C241D0281}"/>
              </a:ext>
            </a:extLst>
          </p:cNvPr>
          <p:cNvSpPr>
            <a:spLocks noGrp="1"/>
          </p:cNvSpPr>
          <p:nvPr>
            <p:ph idx="1"/>
          </p:nvPr>
        </p:nvSpPr>
        <p:spPr/>
        <p:txBody>
          <a:bodyPr>
            <a:normAutofit/>
          </a:bodyPr>
          <a:lstStyle/>
          <a:p>
            <a:r>
              <a:rPr lang="en-GB" dirty="0"/>
              <a:t>Not really, because it arguably ceases to be a game</a:t>
            </a:r>
          </a:p>
          <a:p>
            <a:pPr marL="0" indent="0">
              <a:buNone/>
            </a:pPr>
            <a:endParaRPr lang="en-GB" dirty="0"/>
          </a:p>
          <a:p>
            <a:pPr marL="0" indent="0">
              <a:buNone/>
            </a:pPr>
            <a:r>
              <a:rPr lang="en-US" sz="1500" i="1" dirty="0"/>
              <a:t>“Rules are what differentiate games from other kinds of play. Probably the most basic</a:t>
            </a:r>
          </a:p>
          <a:p>
            <a:pPr marL="0" indent="0">
              <a:buNone/>
            </a:pPr>
            <a:r>
              <a:rPr lang="en-US" sz="1500" i="1" dirty="0"/>
              <a:t>definition of a game is that it is organized play, that is to say rule-based. If you don't have</a:t>
            </a:r>
          </a:p>
          <a:p>
            <a:pPr marL="0" indent="0">
              <a:buNone/>
            </a:pPr>
            <a:r>
              <a:rPr lang="en-US" sz="1500" i="1" dirty="0"/>
              <a:t>rules you have free play, not a game. Why are rules so important to games? Rules impose</a:t>
            </a:r>
          </a:p>
          <a:p>
            <a:pPr marL="0" indent="0">
              <a:buNone/>
            </a:pPr>
            <a:r>
              <a:rPr lang="en-US" sz="1500" i="1" dirty="0"/>
              <a:t>limits—they force us to take specific paths to reach goals and ensure that all players take the</a:t>
            </a:r>
          </a:p>
          <a:p>
            <a:pPr marL="0" indent="0">
              <a:buNone/>
            </a:pPr>
            <a:r>
              <a:rPr lang="en-US" sz="1500" i="1" dirty="0"/>
              <a:t>same paths. They put us inside the game world by letting us know what is in and out of</a:t>
            </a:r>
          </a:p>
          <a:p>
            <a:pPr marL="0" indent="0">
              <a:buNone/>
            </a:pPr>
            <a:r>
              <a:rPr lang="en-US" sz="1500" i="1" dirty="0"/>
              <a:t>Bounds"</a:t>
            </a:r>
            <a:r>
              <a:rPr lang="en-US" dirty="0"/>
              <a:t>.” — Marc Prensky, Digital Game-Based Learning</a:t>
            </a:r>
            <a:endParaRPr lang="en-GB" dirty="0"/>
          </a:p>
        </p:txBody>
      </p:sp>
      <p:sp>
        <p:nvSpPr>
          <p:cNvPr id="4" name="Slide Number Placeholder 3">
            <a:extLst>
              <a:ext uri="{FF2B5EF4-FFF2-40B4-BE49-F238E27FC236}">
                <a16:creationId xmlns:a16="http://schemas.microsoft.com/office/drawing/2014/main" id="{F1DE528A-52A8-45F7-A345-09A20E8F4309}"/>
              </a:ext>
            </a:extLst>
          </p:cNvPr>
          <p:cNvSpPr>
            <a:spLocks noGrp="1"/>
          </p:cNvSpPr>
          <p:nvPr>
            <p:ph type="sldNum" sz="quarter" idx="12"/>
          </p:nvPr>
        </p:nvSpPr>
        <p:spPr/>
        <p:txBody>
          <a:bodyPr/>
          <a:lstStyle/>
          <a:p>
            <a:fld id="{93D4C1C2-5B6E-2F46-9ED0-2C366A772FD4}" type="slidenum">
              <a:rPr lang="en-GB" smtClean="0"/>
              <a:t>7</a:t>
            </a:fld>
            <a:endParaRPr lang="en-GB"/>
          </a:p>
        </p:txBody>
      </p:sp>
    </p:spTree>
    <p:extLst>
      <p:ext uri="{BB962C8B-B14F-4D97-AF65-F5344CB8AC3E}">
        <p14:creationId xmlns:p14="http://schemas.microsoft.com/office/powerpoint/2010/main" val="336700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B067-E9C4-4E1B-BB10-D23C48C2D5BA}"/>
              </a:ext>
            </a:extLst>
          </p:cNvPr>
          <p:cNvSpPr>
            <a:spLocks noGrp="1"/>
          </p:cNvSpPr>
          <p:nvPr>
            <p:ph type="title"/>
          </p:nvPr>
        </p:nvSpPr>
        <p:spPr/>
        <p:txBody>
          <a:bodyPr/>
          <a:lstStyle/>
          <a:p>
            <a:r>
              <a:rPr lang="en-GB" dirty="0"/>
              <a:t>Different kinds of rules</a:t>
            </a:r>
          </a:p>
        </p:txBody>
      </p:sp>
      <p:sp>
        <p:nvSpPr>
          <p:cNvPr id="3" name="Content Placeholder 2">
            <a:extLst>
              <a:ext uri="{FF2B5EF4-FFF2-40B4-BE49-F238E27FC236}">
                <a16:creationId xmlns:a16="http://schemas.microsoft.com/office/drawing/2014/main" id="{3F754FD9-7D44-46F1-A0ED-0447FE03CD42}"/>
              </a:ext>
            </a:extLst>
          </p:cNvPr>
          <p:cNvSpPr>
            <a:spLocks noGrp="1"/>
          </p:cNvSpPr>
          <p:nvPr>
            <p:ph idx="1"/>
          </p:nvPr>
        </p:nvSpPr>
        <p:spPr/>
        <p:txBody>
          <a:bodyPr>
            <a:normAutofit lnSpcReduction="10000"/>
          </a:bodyPr>
          <a:lstStyle/>
          <a:p>
            <a:r>
              <a:rPr lang="en-GB" dirty="0"/>
              <a:t>Operational rules</a:t>
            </a:r>
          </a:p>
          <a:p>
            <a:pPr lvl="1"/>
            <a:r>
              <a:rPr lang="en-GB" dirty="0"/>
              <a:t>The “Rules of Play”. Guidelines players require in order to play, what we’d normally think of as being the “rules” of the game. </a:t>
            </a:r>
          </a:p>
          <a:p>
            <a:pPr lvl="1"/>
            <a:endParaRPr lang="en-GB" dirty="0"/>
          </a:p>
          <a:p>
            <a:r>
              <a:rPr lang="en-GB" dirty="0" err="1"/>
              <a:t>Constituative</a:t>
            </a:r>
            <a:r>
              <a:rPr lang="en-GB" dirty="0"/>
              <a:t> Rules</a:t>
            </a:r>
          </a:p>
          <a:p>
            <a:pPr lvl="1"/>
            <a:r>
              <a:rPr lang="en-GB" dirty="0"/>
              <a:t>Underlying formal structures that exist “below the surface” </a:t>
            </a:r>
            <a:r>
              <a:rPr lang="en-GB" dirty="0" err="1"/>
              <a:t>ie</a:t>
            </a:r>
            <a:r>
              <a:rPr lang="en-GB" dirty="0"/>
              <a:t>. In the case of tic-tac-toe rules such as “if no player can make an addition and there is no winner, the game is a draw”</a:t>
            </a:r>
          </a:p>
          <a:p>
            <a:pPr lvl="1"/>
            <a:endParaRPr lang="en-GB" dirty="0"/>
          </a:p>
          <a:p>
            <a:r>
              <a:rPr lang="en-GB" dirty="0"/>
              <a:t>Implicit Rules</a:t>
            </a:r>
          </a:p>
          <a:p>
            <a:pPr lvl="1"/>
            <a:r>
              <a:rPr lang="en-GB" dirty="0"/>
              <a:t>Are the “unwritten rules” of the game, such as “One player will not assault the other to prevent them from making a winning move”, these are usually a potentially infinite list</a:t>
            </a:r>
          </a:p>
        </p:txBody>
      </p:sp>
      <p:sp>
        <p:nvSpPr>
          <p:cNvPr id="4" name="Slide Number Placeholder 3">
            <a:extLst>
              <a:ext uri="{FF2B5EF4-FFF2-40B4-BE49-F238E27FC236}">
                <a16:creationId xmlns:a16="http://schemas.microsoft.com/office/drawing/2014/main" id="{06BA0D52-536B-49D7-82B7-E8664E6E8BF2}"/>
              </a:ext>
            </a:extLst>
          </p:cNvPr>
          <p:cNvSpPr>
            <a:spLocks noGrp="1"/>
          </p:cNvSpPr>
          <p:nvPr>
            <p:ph type="sldNum" sz="quarter" idx="12"/>
          </p:nvPr>
        </p:nvSpPr>
        <p:spPr/>
        <p:txBody>
          <a:bodyPr/>
          <a:lstStyle/>
          <a:p>
            <a:fld id="{93D4C1C2-5B6E-2F46-9ED0-2C366A772FD4}" type="slidenum">
              <a:rPr lang="en-GB" smtClean="0"/>
              <a:t>8</a:t>
            </a:fld>
            <a:endParaRPr lang="en-GB"/>
          </a:p>
        </p:txBody>
      </p:sp>
    </p:spTree>
    <p:extLst>
      <p:ext uri="{BB962C8B-B14F-4D97-AF65-F5344CB8AC3E}">
        <p14:creationId xmlns:p14="http://schemas.microsoft.com/office/powerpoint/2010/main" val="181376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EC37-187C-4216-BD57-F88E83687562}"/>
              </a:ext>
            </a:extLst>
          </p:cNvPr>
          <p:cNvSpPr>
            <a:spLocks noGrp="1"/>
          </p:cNvSpPr>
          <p:nvPr>
            <p:ph type="title"/>
          </p:nvPr>
        </p:nvSpPr>
        <p:spPr/>
        <p:txBody>
          <a:bodyPr/>
          <a:lstStyle/>
          <a:p>
            <a:r>
              <a:rPr lang="en-GB" dirty="0"/>
              <a:t>What about computer games?</a:t>
            </a:r>
          </a:p>
        </p:txBody>
      </p:sp>
      <p:sp>
        <p:nvSpPr>
          <p:cNvPr id="3" name="Content Placeholder 2">
            <a:extLst>
              <a:ext uri="{FF2B5EF4-FFF2-40B4-BE49-F238E27FC236}">
                <a16:creationId xmlns:a16="http://schemas.microsoft.com/office/drawing/2014/main" id="{7A96E19A-632F-44E6-95D7-BACCD82EDA0D}"/>
              </a:ext>
            </a:extLst>
          </p:cNvPr>
          <p:cNvSpPr>
            <a:spLocks noGrp="1"/>
          </p:cNvSpPr>
          <p:nvPr>
            <p:ph idx="1"/>
          </p:nvPr>
        </p:nvSpPr>
        <p:spPr/>
        <p:txBody>
          <a:bodyPr/>
          <a:lstStyle/>
          <a:p>
            <a:r>
              <a:rPr lang="en-GB" dirty="0"/>
              <a:t>Computer games are a little different</a:t>
            </a:r>
          </a:p>
          <a:p>
            <a:r>
              <a:rPr lang="en-GB" dirty="0"/>
              <a:t>In non-digital games, rules are often something that is concretely manifest in an instruction book or in the way the game materials are set up</a:t>
            </a:r>
          </a:p>
          <a:p>
            <a:r>
              <a:rPr lang="en-GB" dirty="0"/>
              <a:t>With a digital game the rules are going to be buried in layers of program code and may be difficult to identify</a:t>
            </a:r>
          </a:p>
          <a:p>
            <a:r>
              <a:rPr lang="en-GB" dirty="0"/>
              <a:t>There will be constraints on what rules are workable in a computer game, that don’t exist in a physical game</a:t>
            </a:r>
          </a:p>
          <a:p>
            <a:r>
              <a:rPr lang="en-GB" dirty="0"/>
              <a:t>For example, a physical game could have a rule which says “each player must reach to place their hand over the deck of cards, first to reach it wins” for obvious reasons this rule wouldn’t really work well in a digital game</a:t>
            </a:r>
          </a:p>
        </p:txBody>
      </p:sp>
      <p:sp>
        <p:nvSpPr>
          <p:cNvPr id="4" name="Slide Number Placeholder 3">
            <a:extLst>
              <a:ext uri="{FF2B5EF4-FFF2-40B4-BE49-F238E27FC236}">
                <a16:creationId xmlns:a16="http://schemas.microsoft.com/office/drawing/2014/main" id="{E17966C3-283F-4B4A-8192-49074CF4EAED}"/>
              </a:ext>
            </a:extLst>
          </p:cNvPr>
          <p:cNvSpPr>
            <a:spLocks noGrp="1"/>
          </p:cNvSpPr>
          <p:nvPr>
            <p:ph type="sldNum" sz="quarter" idx="12"/>
          </p:nvPr>
        </p:nvSpPr>
        <p:spPr/>
        <p:txBody>
          <a:bodyPr/>
          <a:lstStyle/>
          <a:p>
            <a:fld id="{93D4C1C2-5B6E-2F46-9ED0-2C366A772FD4}" type="slidenum">
              <a:rPr lang="en-GB" smtClean="0"/>
              <a:t>9</a:t>
            </a:fld>
            <a:endParaRPr lang="en-GB"/>
          </a:p>
        </p:txBody>
      </p:sp>
    </p:spTree>
    <p:extLst>
      <p:ext uri="{BB962C8B-B14F-4D97-AF65-F5344CB8AC3E}">
        <p14:creationId xmlns:p14="http://schemas.microsoft.com/office/powerpoint/2010/main" val="424113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1373</TotalTime>
  <Words>1741</Words>
  <Application>Microsoft Office PowerPoint</Application>
  <PresentationFormat>On-screen Show (16:9)</PresentationFormat>
  <Paragraphs>142</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Wingdings</vt:lpstr>
      <vt:lpstr>Banded</vt:lpstr>
      <vt:lpstr>CT4005: Games Production</vt:lpstr>
      <vt:lpstr>LECTURE OUTLINE</vt:lpstr>
      <vt:lpstr>Defining Rules</vt:lpstr>
      <vt:lpstr>What do rules describe?</vt:lpstr>
      <vt:lpstr>What are rules?</vt:lpstr>
      <vt:lpstr>Features of a rule</vt:lpstr>
      <vt:lpstr>Can you have a game without rules?</vt:lpstr>
      <vt:lpstr>Different kinds of rules</vt:lpstr>
      <vt:lpstr>What about computer games?</vt:lpstr>
      <vt:lpstr>In a general sense though</vt:lpstr>
      <vt:lpstr>For example</vt:lpstr>
      <vt:lpstr>An important note</vt:lpstr>
      <vt:lpstr>Task #1 – 5 minutes</vt:lpstr>
      <vt:lpstr>Analysis: Tetris</vt:lpstr>
      <vt:lpstr>Rules of tetris</vt:lpstr>
      <vt:lpstr>Is game code rules?</vt:lpstr>
      <vt:lpstr>Summary</vt:lpstr>
      <vt:lpstr>A short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CT4005: Games Production</dc:title>
  <dc:creator>MOSS, John</dc:creator>
  <cp:lastModifiedBy>William Sayers</cp:lastModifiedBy>
  <cp:revision>107</cp:revision>
  <dcterms:created xsi:type="dcterms:W3CDTF">2018-09-25T10:45:21Z</dcterms:created>
  <dcterms:modified xsi:type="dcterms:W3CDTF">2019-10-07T23:30:11Z</dcterms:modified>
</cp:coreProperties>
</file>