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1" r:id="rId2"/>
    <p:sldId id="334" r:id="rId3"/>
    <p:sldId id="350" r:id="rId4"/>
    <p:sldId id="351" r:id="rId5"/>
    <p:sldId id="354" r:id="rId6"/>
    <p:sldId id="356" r:id="rId7"/>
    <p:sldId id="357" r:id="rId8"/>
    <p:sldId id="355" r:id="rId9"/>
    <p:sldId id="352" r:id="rId10"/>
    <p:sldId id="335" r:id="rId11"/>
    <p:sldId id="336" r:id="rId12"/>
    <p:sldId id="337" r:id="rId13"/>
    <p:sldId id="338" r:id="rId14"/>
    <p:sldId id="353" r:id="rId15"/>
    <p:sldId id="347" r:id="rId16"/>
    <p:sldId id="348" r:id="rId17"/>
    <p:sldId id="358" r:id="rId18"/>
    <p:sldId id="359" r:id="rId19"/>
    <p:sldId id="360" r:id="rId20"/>
    <p:sldId id="361" r:id="rId21"/>
    <p:sldId id="362" r:id="rId22"/>
    <p:sldId id="363" r:id="rId23"/>
    <p:sldId id="306" r:id="rId24"/>
    <p:sldId id="364" r:id="rId25"/>
    <p:sldId id="365" r:id="rId26"/>
    <p:sldId id="366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ayers" initials="W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6" autoAdjust="0"/>
    <p:restoredTop sz="79282" autoAdjust="0"/>
  </p:normalViewPr>
  <p:slideViewPr>
    <p:cSldViewPr>
      <p:cViewPr varScale="1">
        <p:scale>
          <a:sx n="81" d="100"/>
          <a:sy n="81" d="100"/>
        </p:scale>
        <p:origin x="90" y="7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5D379-32E5-4518-B113-6CDEB0865324}" type="datetimeFigureOut">
              <a:rPr lang="en-GB" smtClean="0"/>
              <a:t>21/10/19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C2445-2DFA-4D49-B1EA-2B9DE7A72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80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C2445-2DFA-4D49-B1EA-2B9DE7A72C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5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5486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545332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624428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6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9542"/>
            <a:ext cx="7772400" cy="1021557"/>
          </a:xfrm>
        </p:spPr>
        <p:txBody>
          <a:bodyPr anchor="t">
            <a:noAutofit/>
          </a:bodyPr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502"/>
            <a:ext cx="7772400" cy="3600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85725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9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416434"/>
            <a:ext cx="3110136" cy="643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41151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8144" y="1059582"/>
            <a:ext cx="3110136" cy="3600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C052-D9C3-483C-9BE1-4EA46150CF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Functions/Methods, Scope and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CT4019 – Programming and Mathematics for Games</a:t>
            </a:r>
          </a:p>
        </p:txBody>
      </p:sp>
    </p:spTree>
    <p:extLst>
      <p:ext uri="{BB962C8B-B14F-4D97-AF65-F5344CB8AC3E}">
        <p14:creationId xmlns:p14="http://schemas.microsoft.com/office/powerpoint/2010/main" val="169775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and using functions/methods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15566"/>
            <a:ext cx="4968552" cy="403244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In C++ methods are defined by first deciding on a return type, and identifying this</a:t>
            </a:r>
          </a:p>
          <a:p>
            <a:pPr lvl="1"/>
            <a:r>
              <a:rPr lang="en-GB" dirty="0"/>
              <a:t>This is the type of value that the method can return</a:t>
            </a:r>
          </a:p>
          <a:p>
            <a:r>
              <a:rPr lang="en-GB" dirty="0"/>
              <a:t>Followed by a method name</a:t>
            </a:r>
          </a:p>
          <a:p>
            <a:r>
              <a:rPr lang="en-GB" dirty="0"/>
              <a:t>Followed by a pair of braces</a:t>
            </a:r>
          </a:p>
          <a:p>
            <a:r>
              <a:rPr lang="en-GB" dirty="0"/>
              <a:t>Inside the braces, a list of parameters that the function can take as input</a:t>
            </a:r>
          </a:p>
          <a:p>
            <a:r>
              <a:rPr lang="en-GB" dirty="0"/>
              <a:t>This must then be put either at the start of the file, or in a header file, as a </a:t>
            </a:r>
            <a:r>
              <a:rPr lang="en-GB" i="1" dirty="0"/>
              <a:t>function prototype </a:t>
            </a:r>
            <a:r>
              <a:rPr lang="en-GB" dirty="0"/>
              <a:t>or</a:t>
            </a:r>
            <a:r>
              <a:rPr lang="en-GB" i="1" dirty="0"/>
              <a:t> function declaration</a:t>
            </a:r>
          </a:p>
          <a:p>
            <a:r>
              <a:rPr lang="en-GB" dirty="0"/>
              <a:t>The definition of the function follows later, and is comprised of the same line, followed by some curly braces, with the content of the function inside</a:t>
            </a:r>
          </a:p>
          <a:p>
            <a:r>
              <a:rPr lang="en-GB" dirty="0"/>
              <a:t>It is very important that </a:t>
            </a:r>
            <a:r>
              <a:rPr lang="en-GB" b="1" u="sng" dirty="0"/>
              <a:t>the function prototype and the function definition match.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11B2E-9C7D-4C09-882B-E1082CC9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52" y="819150"/>
            <a:ext cx="3529323" cy="35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4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906888" cy="3679057"/>
          </a:xfrm>
        </p:spPr>
        <p:txBody>
          <a:bodyPr/>
          <a:lstStyle/>
          <a:p>
            <a:r>
              <a:rPr lang="en-GB" dirty="0"/>
              <a:t>If a method has a return type, it should</a:t>
            </a:r>
            <a:r>
              <a:rPr lang="en-GB" b="1" dirty="0"/>
              <a:t> </a:t>
            </a:r>
            <a:r>
              <a:rPr lang="en-GB" dirty="0"/>
              <a:t>return a value of the correct type</a:t>
            </a:r>
          </a:p>
          <a:p>
            <a:r>
              <a:rPr lang="en-GB" dirty="0"/>
              <a:t>C++ is not as strict about enforcing this in the compiler as C#, but you should still try to stick to the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33B87-6717-4D55-B2FD-4DEB5341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11510"/>
            <a:ext cx="3007033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5050904" cy="3679057"/>
          </a:xfrm>
        </p:spPr>
        <p:txBody>
          <a:bodyPr>
            <a:normAutofit/>
          </a:bodyPr>
          <a:lstStyle/>
          <a:p>
            <a:r>
              <a:rPr lang="en-GB" dirty="0"/>
              <a:t>When we call a method, control goes to the method we have called</a:t>
            </a:r>
          </a:p>
          <a:p>
            <a:r>
              <a:rPr lang="en-GB" dirty="0"/>
              <a:t>When that method returns, we drop back to the same spot in our original function, either with or without the value returned (depending on whether there was one)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DCB36-1579-4591-8450-1371AEC4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67494"/>
            <a:ext cx="2962335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7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331279-DBCE-4C14-9A07-22975C9F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39502"/>
            <a:ext cx="2962335" cy="4515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328294" cy="3679057"/>
          </a:xfrm>
        </p:spPr>
        <p:txBody>
          <a:bodyPr>
            <a:normAutofit fontScale="92500"/>
          </a:bodyPr>
          <a:lstStyle/>
          <a:p>
            <a:r>
              <a:rPr lang="en-GB" dirty="0"/>
              <a:t>When you call a method control is passed to that method</a:t>
            </a:r>
          </a:p>
          <a:p>
            <a:r>
              <a:rPr lang="en-GB" dirty="0"/>
              <a:t>It then returns to the calling method</a:t>
            </a:r>
          </a:p>
          <a:p>
            <a:r>
              <a:rPr lang="en-GB" dirty="0"/>
              <a:t>It is up to us whether we use returned values or not (i.e. we don’t necessarily need to supply a variable to store them)</a:t>
            </a:r>
          </a:p>
          <a:p>
            <a:r>
              <a:rPr lang="en-GB" dirty="0"/>
              <a:t>We always need to pass all the expected arguments, however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8A541-3B44-4743-B196-AB7388B6C5E8}"/>
              </a:ext>
            </a:extLst>
          </p:cNvPr>
          <p:cNvSpPr/>
          <p:nvPr/>
        </p:nvSpPr>
        <p:spPr>
          <a:xfrm>
            <a:off x="6340388" y="1809090"/>
            <a:ext cx="1296144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54B61-E0DD-4E77-ACEB-BDD539CC39E8}"/>
              </a:ext>
            </a:extLst>
          </p:cNvPr>
          <p:cNvSpPr/>
          <p:nvPr/>
        </p:nvSpPr>
        <p:spPr>
          <a:xfrm>
            <a:off x="6517026" y="3291830"/>
            <a:ext cx="2015413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B4D47-CADC-4A52-AF39-4A98C24A8E70}"/>
              </a:ext>
            </a:extLst>
          </p:cNvPr>
          <p:cNvSpPr/>
          <p:nvPr/>
        </p:nvSpPr>
        <p:spPr>
          <a:xfrm>
            <a:off x="6455902" y="1975495"/>
            <a:ext cx="1644489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7C2168-7FA4-4658-AAC4-26A659E8E854}"/>
              </a:ext>
            </a:extLst>
          </p:cNvPr>
          <p:cNvSpPr/>
          <p:nvPr/>
        </p:nvSpPr>
        <p:spPr>
          <a:xfrm>
            <a:off x="6402716" y="4030796"/>
            <a:ext cx="1337636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4306F-AC58-4205-979E-4E17E5B21D4F}"/>
              </a:ext>
            </a:extLst>
          </p:cNvPr>
          <p:cNvSpPr/>
          <p:nvPr/>
        </p:nvSpPr>
        <p:spPr>
          <a:xfrm>
            <a:off x="6464219" y="1056526"/>
            <a:ext cx="2222581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F238A-5E4C-4234-97B1-F8925A9FC8B5}"/>
              </a:ext>
            </a:extLst>
          </p:cNvPr>
          <p:cNvSpPr/>
          <p:nvPr/>
        </p:nvSpPr>
        <p:spPr>
          <a:xfrm>
            <a:off x="6445606" y="4164319"/>
            <a:ext cx="2158842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85AE1-0B45-44E2-A7BB-5AF730CF3345}"/>
              </a:ext>
            </a:extLst>
          </p:cNvPr>
          <p:cNvSpPr/>
          <p:nvPr/>
        </p:nvSpPr>
        <p:spPr>
          <a:xfrm>
            <a:off x="6455902" y="4335120"/>
            <a:ext cx="780394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212D9D-EB7C-4749-AF15-BBA98C7B4CCA}"/>
              </a:ext>
            </a:extLst>
          </p:cNvPr>
          <p:cNvSpPr/>
          <p:nvPr/>
        </p:nvSpPr>
        <p:spPr>
          <a:xfrm>
            <a:off x="6471205" y="2257775"/>
            <a:ext cx="1165327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6CBE25-5E9A-4168-929D-E70968280E1F}"/>
              </a:ext>
            </a:extLst>
          </p:cNvPr>
          <p:cNvSpPr/>
          <p:nvPr/>
        </p:nvSpPr>
        <p:spPr>
          <a:xfrm>
            <a:off x="6471205" y="2561672"/>
            <a:ext cx="765091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26AB-BEB7-44ED-B4FF-4AA28B39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FB4-8686-422E-B24E-B8B227B9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Modify your array manipulation program from the previous task to use different methods for each of the array tasks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/>
              <a:t>When you pass an array as a function argument in C++ you should also pass the size of the array as an integer – otherwise there’s no way for the called function to know the correct size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Write a C++ function that given an array of random numbers (example below), will sort this list into the order smallest to largest (hint: look up bubble sort)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88B12F-EDD4-4D0F-860D-CFBA38859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73859"/>
              </p:ext>
            </p:extLst>
          </p:nvPr>
        </p:nvGraphicFramePr>
        <p:xfrm>
          <a:off x="1524000" y="404251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4779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09728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118151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37163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12072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47182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8571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2415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2907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2448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1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25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EA6B-E6C6-4C92-9263-3A3772EA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Variable scope in C++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C5BA-11B3-4E3E-9901-A98B044E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When a variable is created inside a code block in a method (usually a set of curly braces {}, like an if statement or a switch statement) it exists only until that code block ends</a:t>
            </a:r>
          </a:p>
          <a:p>
            <a:r>
              <a:rPr lang="en-GB" dirty="0"/>
              <a:t>When a variable is created directly inside the method (i.e. not inside any inner code blocks in that method) it exists until that method ends</a:t>
            </a:r>
          </a:p>
          <a:p>
            <a:r>
              <a:rPr lang="en-GB" dirty="0"/>
              <a:t>Variables declared outside of a method or class or namespace are global</a:t>
            </a:r>
          </a:p>
          <a:p>
            <a:r>
              <a:rPr lang="en-GB" dirty="0"/>
              <a:t>Global variables are bad practice, and we do not use them ever</a:t>
            </a:r>
          </a:p>
          <a:p>
            <a:r>
              <a:rPr lang="en-GB" dirty="0"/>
              <a:t>Variables declared as part of a class exist until that class is destroyed</a:t>
            </a:r>
          </a:p>
        </p:txBody>
      </p:sp>
    </p:spTree>
    <p:extLst>
      <p:ext uri="{BB962C8B-B14F-4D97-AF65-F5344CB8AC3E}">
        <p14:creationId xmlns:p14="http://schemas.microsoft.com/office/powerpoint/2010/main" val="1477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3228-B55B-4AA9-B265-F0D47802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in C++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2E4-3F52-463C-B661-C3E41357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if we create a variable inside our if statements executable block, it is only usable inside that execution block, and once our if statement is finished, that variable no longer exists</a:t>
            </a:r>
          </a:p>
          <a:p>
            <a:r>
              <a:rPr lang="en-GB" dirty="0"/>
              <a:t>Similarly if we create a variable inside of a method, it is only usable inside that method, and when the method ends, that variable no longer exists.</a:t>
            </a:r>
          </a:p>
        </p:txBody>
      </p:sp>
    </p:spTree>
    <p:extLst>
      <p:ext uri="{BB962C8B-B14F-4D97-AF65-F5344CB8AC3E}">
        <p14:creationId xmlns:p14="http://schemas.microsoft.com/office/powerpoint/2010/main" val="77309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85AE-8470-4B4D-B8A5-ECDEE9E4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Structs and using them as POCO’s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DED1-108A-46AB-82C2-3D74B102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Structs are usually used in C++ as a POCO</a:t>
            </a:r>
          </a:p>
          <a:p>
            <a:r>
              <a:rPr lang="en-GB" dirty="0"/>
              <a:t>Plain Old C Object</a:t>
            </a:r>
          </a:p>
          <a:p>
            <a:r>
              <a:rPr lang="en-GB" dirty="0"/>
              <a:t>Essentially, they are used to store data in a structured way, with no methods or other object orientation paraphernalia</a:t>
            </a:r>
          </a:p>
          <a:p>
            <a:r>
              <a:rPr lang="en-GB" dirty="0"/>
              <a:t>We construct structs with the struct keyword, and then a name, then some curly brackets</a:t>
            </a:r>
          </a:p>
          <a:p>
            <a:r>
              <a:rPr lang="en-GB" dirty="0"/>
              <a:t>Inside those curly brackets, we list all of the variables we want present inside out struct (potentially including other structs)</a:t>
            </a:r>
          </a:p>
          <a:p>
            <a:r>
              <a:rPr lang="en-GB" dirty="0"/>
              <a:t>We access the variables inside a struct using a ‘.’</a:t>
            </a:r>
          </a:p>
        </p:txBody>
      </p:sp>
    </p:spTree>
    <p:extLst>
      <p:ext uri="{BB962C8B-B14F-4D97-AF65-F5344CB8AC3E}">
        <p14:creationId xmlns:p14="http://schemas.microsoft.com/office/powerpoint/2010/main" val="128014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7BF9-3AD1-46C2-890A-7F4990B1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229D-EE3E-4C9F-8AF0-66EE27F1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7F54F-1332-4C1D-BD56-FF2C199E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0407"/>
            <a:ext cx="5336312" cy="3685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7CB4C-60C5-4A45-94F7-D0BCBAA4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03598"/>
            <a:ext cx="3705846" cy="16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1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FE58-F8DA-4C41-9DAD-02E88A48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1CF2-60D3-4677-8AB1-47FDEAD4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You’ve touched on recursion before – recursion is what happens when a function calls itself</a:t>
            </a:r>
          </a:p>
          <a:p>
            <a:r>
              <a:rPr lang="en-GB" dirty="0"/>
              <a:t>This can give us a very elegant way to solve certain kinds of problems that lend themselves to recursion</a:t>
            </a:r>
          </a:p>
          <a:p>
            <a:r>
              <a:rPr lang="en-GB" dirty="0"/>
              <a:t>A recursive function must always have a “base case” – a case where once a certain condition is hit, the function will not call itself</a:t>
            </a:r>
          </a:p>
        </p:txBody>
      </p:sp>
    </p:spTree>
    <p:extLst>
      <p:ext uri="{BB962C8B-B14F-4D97-AF65-F5344CB8AC3E}">
        <p14:creationId xmlns:p14="http://schemas.microsoft.com/office/powerpoint/2010/main" val="117373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session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(recap)</a:t>
            </a:r>
          </a:p>
          <a:p>
            <a:r>
              <a:rPr lang="en-US" dirty="0"/>
              <a:t>Defining and using functions</a:t>
            </a:r>
          </a:p>
          <a:p>
            <a:r>
              <a:rPr lang="en-US" dirty="0"/>
              <a:t>Passing parameters by reference in C++</a:t>
            </a:r>
          </a:p>
          <a:p>
            <a:r>
              <a:rPr lang="en-US" dirty="0"/>
              <a:t>Variable scope</a:t>
            </a:r>
          </a:p>
          <a:p>
            <a:r>
              <a:rPr lang="en-US" dirty="0"/>
              <a:t>Structs and how to use them as POCO’s</a:t>
            </a:r>
          </a:p>
          <a:p>
            <a:r>
              <a:rPr lang="en-US" dirty="0"/>
              <a:t>Good program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9DC9-D8AE-44E5-9665-70BEA718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6A51-D2BF-4FCA-8007-5775CBE2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4978896" cy="3679057"/>
          </a:xfrm>
        </p:spPr>
        <p:txBody>
          <a:bodyPr>
            <a:normAutofit fontScale="92500"/>
          </a:bodyPr>
          <a:lstStyle/>
          <a:p>
            <a:r>
              <a:rPr lang="en-GB" dirty="0"/>
              <a:t>So for example, the most common example of recursion being more elegant is the Fibonacci sequence – this is a sequence of numbers in maths which goes, 0, 1, 1, 2, 3, 5, 8, 13, 21…</a:t>
            </a:r>
          </a:p>
          <a:p>
            <a:r>
              <a:rPr lang="en-GB" dirty="0"/>
              <a:t>Each number is the sum of the two previous numbers</a:t>
            </a:r>
          </a:p>
          <a:p>
            <a:r>
              <a:rPr lang="en-GB" dirty="0"/>
              <a:t>It can be calculated in code up to a certain number of terms as shown on the right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FC68B-B00E-4205-B1F2-BFBA87E5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0"/>
            <a:ext cx="36100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86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AA0E-111E-4F53-884A-3E23B6CC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70C2-A03C-4DC3-B171-533A7B18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calculate it using recursion…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22A5C-3201-468B-844E-B2CEDD65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5" y="1660084"/>
            <a:ext cx="8071721" cy="14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7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F1A-F3EB-41D4-B220-8C5758ED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it’s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5DBB-3348-4217-BF1B-FF9B2734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So, I’m cherry picking to make a point. You can have a neater iterative solution, you could also make a less tidy recursive solution.</a:t>
            </a:r>
          </a:p>
          <a:p>
            <a:r>
              <a:rPr lang="en-GB" dirty="0"/>
              <a:t>But it’s not possible to make the iterative method as clean as the recursive method is in code</a:t>
            </a:r>
          </a:p>
          <a:p>
            <a:r>
              <a:rPr lang="en-GB" dirty="0"/>
              <a:t>In terms of performance – the recursive method is far worse as presented here</a:t>
            </a:r>
          </a:p>
          <a:p>
            <a:r>
              <a:rPr lang="en-GB" dirty="0"/>
              <a:t>There are ways to make it better – by using dynamic programming and </a:t>
            </a:r>
            <a:r>
              <a:rPr lang="en-GB" dirty="0" err="1"/>
              <a:t>memoization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687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659731"/>
          </a:xfrm>
        </p:spPr>
        <p:txBody>
          <a:bodyPr>
            <a:normAutofit/>
          </a:bodyPr>
          <a:lstStyle/>
          <a:p>
            <a:pPr algn="l"/>
            <a:r>
              <a:rPr lang="en-GB" sz="6000" dirty="0"/>
              <a:t>Any 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630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24DB-006E-42D6-80BE-D4E9987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Task /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92FA-817D-49FA-B0B8-3C3EB0F0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towers of Hanoi is a problem invented by a mathematician</a:t>
            </a:r>
          </a:p>
          <a:p>
            <a:r>
              <a:rPr lang="en-GB" dirty="0"/>
              <a:t>You have three pegs, A, B, C</a:t>
            </a:r>
          </a:p>
          <a:p>
            <a:r>
              <a:rPr lang="en-GB" dirty="0"/>
              <a:t>One of the pegs (A) contains a set of discs stacked to resemble a tower, with the largest disk at the base and the smallest on 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6B473-32A7-482A-B6BD-AD4D7A39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184066"/>
            <a:ext cx="4305473" cy="19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1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CE20-4823-44B9-8197-2DFAEA6F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Task /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D279-B2A2-4DD3-88AF-118C32491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goal is to move the discs from peg A, to peg C</a:t>
            </a:r>
          </a:p>
          <a:p>
            <a:r>
              <a:rPr lang="en-GB" dirty="0"/>
              <a:t>Only one disk may be moved at a time</a:t>
            </a:r>
          </a:p>
          <a:p>
            <a:r>
              <a:rPr lang="en-GB" dirty="0"/>
              <a:t>Each move consists of taking the upper disk from one peg, and placing it onto another peg (i.e. only uppermost disks can be moved)</a:t>
            </a:r>
          </a:p>
          <a:p>
            <a:r>
              <a:rPr lang="en-GB" dirty="0"/>
              <a:t>A larger disk may not be placed on top of a smaller disk during transfer</a:t>
            </a:r>
          </a:p>
        </p:txBody>
      </p:sp>
    </p:spTree>
    <p:extLst>
      <p:ext uri="{BB962C8B-B14F-4D97-AF65-F5344CB8AC3E}">
        <p14:creationId xmlns:p14="http://schemas.microsoft.com/office/powerpoint/2010/main" val="3110381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A0A6-57E2-4422-A7A9-4C8791B6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F737-414B-4E2D-8E3B-8A1DB5281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TOH( n,  Sour, Aux , Des)</a:t>
            </a:r>
          </a:p>
          <a:p>
            <a:pPr lvl="1"/>
            <a:r>
              <a:rPr lang="en-GB" dirty="0"/>
              <a:t>If(n=1)</a:t>
            </a:r>
          </a:p>
          <a:p>
            <a:pPr lvl="2"/>
            <a:r>
              <a:rPr lang="en-GB" dirty="0"/>
              <a:t>Write ("Move Disk “, n ," from ", Sour ," to ",Des)</a:t>
            </a:r>
          </a:p>
          <a:p>
            <a:pPr lvl="1"/>
            <a:r>
              <a:rPr lang="en-GB" dirty="0"/>
              <a:t>Else</a:t>
            </a:r>
          </a:p>
          <a:p>
            <a:pPr lvl="2"/>
            <a:r>
              <a:rPr lang="en-GB" dirty="0"/>
              <a:t>TOH(n-1,Sour,Des,Aux);</a:t>
            </a:r>
          </a:p>
          <a:p>
            <a:pPr lvl="2"/>
            <a:r>
              <a:rPr lang="en-GB" dirty="0"/>
              <a:t>Write ("Move Disk “, n ," from ", Sour ," to ",Des)</a:t>
            </a:r>
          </a:p>
          <a:p>
            <a:pPr lvl="2"/>
            <a:r>
              <a:rPr lang="en-GB" dirty="0"/>
              <a:t>TOH(n-1,Aux,Sour,Des);</a:t>
            </a:r>
          </a:p>
          <a:p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2286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34C-23F3-4C93-83ED-0A3A92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(Recap)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41D1-A86C-47EF-9FC8-D0F0F94D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Arrays allow you to declare a variable which will point to more than one value in memory</a:t>
            </a:r>
          </a:p>
          <a:p>
            <a:r>
              <a:rPr lang="en-GB" dirty="0"/>
              <a:t>This is achieved by identifying the type, then giving the variable a name, then either:</a:t>
            </a:r>
          </a:p>
          <a:p>
            <a:pPr lvl="1"/>
            <a:r>
              <a:rPr lang="en-GB" dirty="0"/>
              <a:t>two square brackets, with a number inside which identifies how many elements your array will have</a:t>
            </a:r>
          </a:p>
          <a:p>
            <a:pPr lvl="1"/>
            <a:r>
              <a:rPr lang="en-GB" dirty="0"/>
              <a:t>Or, two square brackets, followed by an array initialiser that allows the compiler to identify how many elements your array will have</a:t>
            </a:r>
          </a:p>
          <a:p>
            <a:pPr lvl="1"/>
            <a:r>
              <a:rPr lang="en-GB" dirty="0"/>
              <a:t>Or, a combination of the two, in which case the number of array elements in the initialiser must not be greater than the number specified</a:t>
            </a:r>
          </a:p>
        </p:txBody>
      </p:sp>
    </p:spTree>
    <p:extLst>
      <p:ext uri="{BB962C8B-B14F-4D97-AF65-F5344CB8AC3E}">
        <p14:creationId xmlns:p14="http://schemas.microsoft.com/office/powerpoint/2010/main" val="36138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F003-A77F-45F1-B2C6-A48CF488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A27A9-8E69-404A-B5CF-2801D46E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3478"/>
            <a:ext cx="81343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6D76-5444-4478-B8A1-011768ED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9C4B6-BF5D-48FF-B9A7-DF386FFD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7" y="185572"/>
            <a:ext cx="6035382" cy="4809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5E16C-99C0-4499-8555-AB5497FE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68482"/>
            <a:ext cx="2453838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1E6-680C-4959-BF62-E0DF3DDD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Great – but what about magic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D47C-6968-4D12-BB64-0A4B424D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Magic numbers are numbers typed directly into your C++ code, which, without context mean nothing</a:t>
            </a:r>
          </a:p>
          <a:p>
            <a:r>
              <a:rPr lang="en-GB" dirty="0"/>
              <a:t>And should be avoided wherever possible</a:t>
            </a:r>
          </a:p>
          <a:p>
            <a:r>
              <a:rPr lang="en-GB" dirty="0"/>
              <a:t>So how can we avoid it here? Two methods.</a:t>
            </a:r>
          </a:p>
          <a:p>
            <a:r>
              <a:rPr lang="en-GB" dirty="0"/>
              <a:t>One – the preferred, is to contain the size of your array in a constant in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CC949-CBB5-422B-8204-A3FD4043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64" y="3435658"/>
            <a:ext cx="5595043" cy="1244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66176-76B5-4056-94F3-F8680F59D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964" y="3184308"/>
            <a:ext cx="2448272" cy="3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BF21-A4A6-404D-BCEF-DEFDD046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 size loop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DF86-F297-4BB9-B56E-58EBAEAD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Which will then allow you to use that value in a loop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Alternatively, it is possible to use the C++ function “</a:t>
            </a:r>
            <a:r>
              <a:rPr lang="en-GB" dirty="0" err="1"/>
              <a:t>sizeof</a:t>
            </a:r>
            <a:r>
              <a:rPr lang="en-GB" dirty="0"/>
              <a:t>” to get the size of an array at runtime</a:t>
            </a:r>
          </a:p>
          <a:p>
            <a:r>
              <a:rPr lang="en-GB" dirty="0" err="1"/>
              <a:t>sizeof</a:t>
            </a:r>
            <a:r>
              <a:rPr lang="en-GB" dirty="0"/>
              <a:t> returns the size </a:t>
            </a:r>
            <a:r>
              <a:rPr lang="en-GB" i="1" dirty="0"/>
              <a:t>in bytes </a:t>
            </a:r>
            <a:r>
              <a:rPr lang="en-GB" dirty="0"/>
              <a:t>of an type – and each type is usually multiple bytes, so we also need to divide the result by the number of bytes in the type</a:t>
            </a:r>
          </a:p>
          <a:p>
            <a:r>
              <a:rPr lang="en-GB" dirty="0"/>
              <a:t>I.e. an </a:t>
            </a:r>
            <a:r>
              <a:rPr lang="en-GB" dirty="0" err="1"/>
              <a:t>int</a:t>
            </a:r>
            <a:r>
              <a:rPr lang="en-GB" dirty="0"/>
              <a:t> is (often) 4 bytes long, so an array of ten </a:t>
            </a:r>
            <a:r>
              <a:rPr lang="en-GB" dirty="0" err="1"/>
              <a:t>ints</a:t>
            </a:r>
            <a:r>
              <a:rPr lang="en-GB" dirty="0"/>
              <a:t> will be 40 bytes long. 40 /4 comes to 10, giving us the correct array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E0563-8B9C-4F40-8B8C-7D96795B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47614"/>
            <a:ext cx="4371975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BB4C4E-E979-4F53-B04F-1FCE0217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399360"/>
            <a:ext cx="6572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7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28E9-6748-4F72-A975-E202F71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B2425-4971-488F-9553-0D0235F4B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2" y="205979"/>
            <a:ext cx="5012963" cy="4759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73082-C379-4D8B-B4FD-209CA1DF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133" y="196039"/>
            <a:ext cx="3108469" cy="48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1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8AC-2F6C-406F-952C-16337E05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2051-85AA-46D6-80D4-11385D8A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Write a C++ program that will populate an array with the numbers from 1 to 100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Modify your program so that it creates a second array with the values 100 to 200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Further modify your program so that it creates a third array, with the contents of the two previous arrays alternated, with the second array in reverse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/>
              <a:t>I.e. 1, 200, 2, 199, 3, 198… and so 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If you used more than one loop to achieve the population of your third array, try to tweak it to work with just one loop</a:t>
            </a:r>
          </a:p>
        </p:txBody>
      </p:sp>
    </p:spTree>
    <p:extLst>
      <p:ext uri="{BB962C8B-B14F-4D97-AF65-F5344CB8AC3E}">
        <p14:creationId xmlns:p14="http://schemas.microsoft.com/office/powerpoint/2010/main" val="79752799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17 Template">
  <a:themeElements>
    <a:clrScheme name="OpenDay">
      <a:dk1>
        <a:srgbClr val="FFFFFF"/>
      </a:dk1>
      <a:lt1>
        <a:sysClr val="window" lastClr="FFFFFF"/>
      </a:lt1>
      <a:dk2>
        <a:srgbClr val="303C43"/>
      </a:dk2>
      <a:lt2>
        <a:srgbClr val="303C43"/>
      </a:lt2>
      <a:accent1>
        <a:srgbClr val="0B7F89"/>
      </a:accent1>
      <a:accent2>
        <a:srgbClr val="00AEBE"/>
      </a:accent2>
      <a:accent3>
        <a:srgbClr val="A5CE41"/>
      </a:accent3>
      <a:accent4>
        <a:srgbClr val="EF008E"/>
      </a:accent4>
      <a:accent5>
        <a:srgbClr val="E32C28"/>
      </a:accent5>
      <a:accent6>
        <a:srgbClr val="881512"/>
      </a:accent6>
      <a:hlink>
        <a:srgbClr val="FFD700"/>
      </a:hlink>
      <a:folHlink>
        <a:srgbClr val="F77D28"/>
      </a:folHlink>
    </a:clrScheme>
    <a:fontScheme name="Gotham Book">
      <a:majorFont>
        <a:latin typeface="Gotham Bold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2016-17 Template</Template>
  <TotalTime>10739</TotalTime>
  <Words>1524</Words>
  <Application>Microsoft Office PowerPoint</Application>
  <PresentationFormat>On-screen Show (16:9)</PresentationFormat>
  <Paragraphs>119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Gotham Bold</vt:lpstr>
      <vt:lpstr>Gotham Book</vt:lpstr>
      <vt:lpstr>2016-17 Template</vt:lpstr>
      <vt:lpstr>Functions/Methods, Scope and structure</vt:lpstr>
      <vt:lpstr>In this session…</vt:lpstr>
      <vt:lpstr>Arrays (Recap) </vt:lpstr>
      <vt:lpstr>PowerPoint Presentation</vt:lpstr>
      <vt:lpstr>PowerPoint Presentation</vt:lpstr>
      <vt:lpstr>Great – but what about magic numbers?</vt:lpstr>
      <vt:lpstr>Constant size loop demo</vt:lpstr>
      <vt:lpstr>PowerPoint Presentation</vt:lpstr>
      <vt:lpstr>Task #1</vt:lpstr>
      <vt:lpstr>Defining and using functions/methods</vt:lpstr>
      <vt:lpstr>Return types</vt:lpstr>
      <vt:lpstr>Calling methods</vt:lpstr>
      <vt:lpstr>Calling methods</vt:lpstr>
      <vt:lpstr>Task #2</vt:lpstr>
      <vt:lpstr>Variable scope in C++ basics</vt:lpstr>
      <vt:lpstr>Variable scope in C++ basics</vt:lpstr>
      <vt:lpstr>Structs and using them as POCO’s</vt:lpstr>
      <vt:lpstr>Structs: Example</vt:lpstr>
      <vt:lpstr>Recursion</vt:lpstr>
      <vt:lpstr>Fibonacci</vt:lpstr>
      <vt:lpstr>Fibonacci</vt:lpstr>
      <vt:lpstr>So it’s better?</vt:lpstr>
      <vt:lpstr>Any Questions?</vt:lpstr>
      <vt:lpstr>Final Task / Practical</vt:lpstr>
      <vt:lpstr>Final Task / Practical</vt:lpstr>
      <vt:lpstr>Pseudo-Code</vt:lpstr>
    </vt:vector>
  </TitlesOfParts>
  <Company>University of Gloucestershire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STEWART, Jamie</dc:creator>
  <cp:lastModifiedBy>William Sayers</cp:lastModifiedBy>
  <cp:revision>206</cp:revision>
  <cp:lastPrinted>2017-10-04T22:41:47Z</cp:lastPrinted>
  <dcterms:created xsi:type="dcterms:W3CDTF">2016-10-11T11:05:14Z</dcterms:created>
  <dcterms:modified xsi:type="dcterms:W3CDTF">2019-10-21T23:17:38Z</dcterms:modified>
</cp:coreProperties>
</file>