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71" r:id="rId2"/>
    <p:sldId id="272" r:id="rId3"/>
    <p:sldId id="307" r:id="rId4"/>
    <p:sldId id="308" r:id="rId5"/>
    <p:sldId id="309" r:id="rId6"/>
    <p:sldId id="310" r:id="rId7"/>
    <p:sldId id="315" r:id="rId8"/>
    <p:sldId id="312" r:id="rId9"/>
    <p:sldId id="313" r:id="rId10"/>
    <p:sldId id="314" r:id="rId11"/>
    <p:sldId id="316" r:id="rId12"/>
    <p:sldId id="317" r:id="rId13"/>
    <p:sldId id="318" r:id="rId14"/>
    <p:sldId id="323" r:id="rId15"/>
    <p:sldId id="325" r:id="rId16"/>
    <p:sldId id="319" r:id="rId17"/>
    <p:sldId id="320" r:id="rId18"/>
    <p:sldId id="324" r:id="rId19"/>
    <p:sldId id="321" r:id="rId20"/>
    <p:sldId id="322" r:id="rId21"/>
    <p:sldId id="326" r:id="rId22"/>
    <p:sldId id="328" r:id="rId23"/>
    <p:sldId id="329" r:id="rId24"/>
    <p:sldId id="330" r:id="rId25"/>
    <p:sldId id="332" r:id="rId26"/>
    <p:sldId id="306" r:id="rId2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liam Sayers" initials="WS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4" autoAdjust="0"/>
    <p:restoredTop sz="75483" autoAdjust="0"/>
  </p:normalViewPr>
  <p:slideViewPr>
    <p:cSldViewPr>
      <p:cViewPr varScale="1">
        <p:scale>
          <a:sx n="90" d="100"/>
          <a:sy n="90" d="100"/>
        </p:scale>
        <p:origin x="96" y="24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YERS, Will (Dr)" userId="a3eb3c3d-ac6f-40b8-be0d-a82651db33df" providerId="ADAL" clId="{E3C014E5-3E63-453E-9C1B-C305DF0113E6}"/>
    <pc:docChg chg="undo custSel delSld modSld">
      <pc:chgData name="SAYERS, Will (Dr)" userId="a3eb3c3d-ac6f-40b8-be0d-a82651db33df" providerId="ADAL" clId="{E3C014E5-3E63-453E-9C1B-C305DF0113E6}" dt="2018-09-17T23:40:50.956" v="453" actId="20577"/>
      <pc:docMkLst>
        <pc:docMk/>
      </pc:docMkLst>
      <pc:sldChg chg="modSp">
        <pc:chgData name="SAYERS, Will (Dr)" userId="a3eb3c3d-ac6f-40b8-be0d-a82651db33df" providerId="ADAL" clId="{E3C014E5-3E63-453E-9C1B-C305DF0113E6}" dt="2018-09-17T23:25:36.428" v="79" actId="20577"/>
        <pc:sldMkLst>
          <pc:docMk/>
          <pc:sldMk cId="4221081020" sldId="309"/>
        </pc:sldMkLst>
        <pc:spChg chg="mod">
          <ac:chgData name="SAYERS, Will (Dr)" userId="a3eb3c3d-ac6f-40b8-be0d-a82651db33df" providerId="ADAL" clId="{E3C014E5-3E63-453E-9C1B-C305DF0113E6}" dt="2018-09-17T23:25:36.428" v="79" actId="20577"/>
          <ac:spMkLst>
            <pc:docMk/>
            <pc:sldMk cId="4221081020" sldId="309"/>
            <ac:spMk id="3" creationId="{00000000-0000-0000-0000-000000000000}"/>
          </ac:spMkLst>
        </pc:spChg>
      </pc:sldChg>
      <pc:sldChg chg="modSp">
        <pc:chgData name="SAYERS, Will (Dr)" userId="a3eb3c3d-ac6f-40b8-be0d-a82651db33df" providerId="ADAL" clId="{E3C014E5-3E63-453E-9C1B-C305DF0113E6}" dt="2018-09-17T23:27:02.983" v="208" actId="20577"/>
        <pc:sldMkLst>
          <pc:docMk/>
          <pc:sldMk cId="920639750" sldId="312"/>
        </pc:sldMkLst>
        <pc:spChg chg="mod">
          <ac:chgData name="SAYERS, Will (Dr)" userId="a3eb3c3d-ac6f-40b8-be0d-a82651db33df" providerId="ADAL" clId="{E3C014E5-3E63-453E-9C1B-C305DF0113E6}" dt="2018-09-17T23:27:02.983" v="208" actId="20577"/>
          <ac:spMkLst>
            <pc:docMk/>
            <pc:sldMk cId="920639750" sldId="312"/>
            <ac:spMk id="3" creationId="{00000000-0000-0000-0000-000000000000}"/>
          </ac:spMkLst>
        </pc:spChg>
      </pc:sldChg>
      <pc:sldChg chg="del">
        <pc:chgData name="SAYERS, Will (Dr)" userId="a3eb3c3d-ac6f-40b8-be0d-a82651db33df" providerId="ADAL" clId="{E3C014E5-3E63-453E-9C1B-C305DF0113E6}" dt="2018-09-17T23:34:13.490" v="209" actId="2696"/>
        <pc:sldMkLst>
          <pc:docMk/>
          <pc:sldMk cId="1202864833" sldId="327"/>
        </pc:sldMkLst>
      </pc:sldChg>
      <pc:sldChg chg="modSp">
        <pc:chgData name="SAYERS, Will (Dr)" userId="a3eb3c3d-ac6f-40b8-be0d-a82651db33df" providerId="ADAL" clId="{E3C014E5-3E63-453E-9C1B-C305DF0113E6}" dt="2018-09-17T23:35:25.739" v="250" actId="27636"/>
        <pc:sldMkLst>
          <pc:docMk/>
          <pc:sldMk cId="664179694" sldId="328"/>
        </pc:sldMkLst>
        <pc:spChg chg="mod">
          <ac:chgData name="SAYERS, Will (Dr)" userId="a3eb3c3d-ac6f-40b8-be0d-a82651db33df" providerId="ADAL" clId="{E3C014E5-3E63-453E-9C1B-C305DF0113E6}" dt="2018-09-17T23:35:25.739" v="250" actId="27636"/>
          <ac:spMkLst>
            <pc:docMk/>
            <pc:sldMk cId="664179694" sldId="328"/>
            <ac:spMk id="3" creationId="{00000000-0000-0000-0000-000000000000}"/>
          </ac:spMkLst>
        </pc:spChg>
      </pc:sldChg>
      <pc:sldChg chg="del">
        <pc:chgData name="SAYERS, Will (Dr)" userId="a3eb3c3d-ac6f-40b8-be0d-a82651db33df" providerId="ADAL" clId="{E3C014E5-3E63-453E-9C1B-C305DF0113E6}" dt="2018-09-17T23:36:07.410" v="251" actId="2696"/>
        <pc:sldMkLst>
          <pc:docMk/>
          <pc:sldMk cId="3466206301" sldId="331"/>
        </pc:sldMkLst>
      </pc:sldChg>
      <pc:sldChg chg="modSp">
        <pc:chgData name="SAYERS, Will (Dr)" userId="a3eb3c3d-ac6f-40b8-be0d-a82651db33df" providerId="ADAL" clId="{E3C014E5-3E63-453E-9C1B-C305DF0113E6}" dt="2018-09-17T23:40:50.956" v="453" actId="20577"/>
        <pc:sldMkLst>
          <pc:docMk/>
          <pc:sldMk cId="3573293936" sldId="332"/>
        </pc:sldMkLst>
        <pc:spChg chg="mod">
          <ac:chgData name="SAYERS, Will (Dr)" userId="a3eb3c3d-ac6f-40b8-be0d-a82651db33df" providerId="ADAL" clId="{E3C014E5-3E63-453E-9C1B-C305DF0113E6}" dt="2018-09-17T23:39:35.759" v="273" actId="20577"/>
          <ac:spMkLst>
            <pc:docMk/>
            <pc:sldMk cId="3573293936" sldId="332"/>
            <ac:spMk id="2" creationId="{00000000-0000-0000-0000-000000000000}"/>
          </ac:spMkLst>
        </pc:spChg>
        <pc:spChg chg="mod">
          <ac:chgData name="SAYERS, Will (Dr)" userId="a3eb3c3d-ac6f-40b8-be0d-a82651db33df" providerId="ADAL" clId="{E3C014E5-3E63-453E-9C1B-C305DF0113E6}" dt="2018-09-17T23:40:50.956" v="453" actId="20577"/>
          <ac:spMkLst>
            <pc:docMk/>
            <pc:sldMk cId="3573293936" sldId="332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65D379-32E5-4518-B113-6CDEB0865324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C2445-2DFA-4D49-B1EA-2B9DE7A72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808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JIT compilers can optimise machine code generated for the machine that they are actually running on. For example C++ code may</a:t>
            </a:r>
            <a:r>
              <a:rPr lang="en-GB" baseline="0" dirty="0"/>
              <a:t> need to run on everything from a 386 chip to a modern I7. A JIT compiler knows what it is running on, knows that the code it’s compiling will be running on the same system, and can optimise specifically for that system. </a:t>
            </a:r>
          </a:p>
          <a:p>
            <a:r>
              <a:rPr lang="en-GB" baseline="0" dirty="0"/>
              <a:t>Additionally, if a newer and faster version of the CLR is released, C# code that you wrote ages ago, when only the slower version was available, will now be able to run faster on this new version. </a:t>
            </a:r>
          </a:p>
          <a:p>
            <a:r>
              <a:rPr lang="en-GB" baseline="0" dirty="0"/>
              <a:t>Finally JIT compilers can analyse how the code is working once it is actually running, and can do things such as </a:t>
            </a:r>
            <a:r>
              <a:rPr lang="en-GB" baseline="0" dirty="0" err="1"/>
              <a:t>inlining</a:t>
            </a:r>
            <a:r>
              <a:rPr lang="en-GB" baseline="0" dirty="0"/>
              <a:t> virtual methods (which would be impossible with an ahead of time compiler).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C2445-2DFA-4D49-B1EA-2B9DE7A72CE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910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that they know what abstractions are</a:t>
            </a:r>
            <a:r>
              <a:rPr lang="en-US" baseline="0" dirty="0"/>
              <a:t> </a:t>
            </a:r>
            <a:r>
              <a:rPr lang="mr-IN" baseline="0" dirty="0"/>
              <a:t>–</a:t>
            </a:r>
            <a:r>
              <a:rPr lang="en-US" baseline="0" dirty="0"/>
              <a:t> if not, explain this.</a:t>
            </a:r>
          </a:p>
          <a:p>
            <a:r>
              <a:rPr lang="en-US" baseline="0" dirty="0"/>
              <a:t>Can show on picture that .NET programs are using a lot more memory </a:t>
            </a:r>
            <a:r>
              <a:rPr lang="mr-IN" baseline="0" dirty="0"/>
              <a:t>–</a:t>
            </a:r>
            <a:r>
              <a:rPr lang="en-US" baseline="0" dirty="0"/>
              <a:t> and maybe touch on why </a:t>
            </a:r>
            <a:r>
              <a:rPr lang="mr-IN" baseline="0" dirty="0"/>
              <a:t>–</a:t>
            </a:r>
            <a:r>
              <a:rPr lang="en-US" baseline="0" dirty="0"/>
              <a:t> and explain that a lot of the extra slowness here is start-up time, so in a long-running application the difference would be even lower than it appears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C2445-2DFA-4D49-B1EA-2B9DE7A72CE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310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Operating systems can be written</a:t>
            </a:r>
            <a:r>
              <a:rPr lang="en-US" baseline="0" dirty="0"/>
              <a:t> in C#, but are generally ”toy” systems, for learning to code at an operating system level, rather than usable efforts.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C2445-2DFA-4D49-B1EA-2B9DE7A72CE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67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C2445-2DFA-4D49-B1EA-2B9DE7A72CE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2604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 how many people managed</a:t>
            </a:r>
            <a:r>
              <a:rPr lang="en-US" baseline="0" dirty="0"/>
              <a:t> to get the code to greet them personally, as a lead in</a:t>
            </a:r>
          </a:p>
          <a:p>
            <a:r>
              <a:rPr lang="en-US" baseline="0" dirty="0"/>
              <a:t>A function is a piece of code we can call on from our own code, that does things.</a:t>
            </a:r>
          </a:p>
          <a:p>
            <a:r>
              <a:rPr lang="en-US" baseline="0" dirty="0"/>
              <a:t>Items we send to the function are called parameters.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C2445-2DFA-4D49-B1EA-2B9DE7A72CE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14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*</a:t>
            </a:r>
            <a:r>
              <a:rPr lang="en-GB" baseline="0" dirty="0"/>
              <a:t>There is such a thing as a dynamic variable, which still has an associated type, but the type is determined at run-time rather than at compile time. This is beyond the scope of this module,  but worth noting as a concept that C# does support. Dynamic variables are best steered clear of unless they are a necessity, as you lose some of the benefits of type-safety.</a:t>
            </a:r>
          </a:p>
          <a:p>
            <a:endParaRPr lang="en-GB" baseline="0" dirty="0"/>
          </a:p>
          <a:p>
            <a:r>
              <a:rPr lang="en-GB" baseline="0" dirty="0"/>
              <a:t>For a full list of variable types available, see recommended reading, available on </a:t>
            </a:r>
            <a:r>
              <a:rPr lang="en-GB" baseline="0" dirty="0" err="1"/>
              <a:t>moodle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C2445-2DFA-4D49-B1EA-2B9DE7A72CE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317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95486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1545332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C052-D9C3-483C-9BE1-4EA46150CF35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A195-84FF-402B-80CA-1B47E41E088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486"/>
            <a:ext cx="761905" cy="63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068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C052-D9C3-483C-9BE1-4EA46150CF35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A195-84FF-402B-80CA-1B47E41E0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56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C052-D9C3-483C-9BE1-4EA46150CF35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A195-84FF-402B-80CA-1B47E41E0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1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05979"/>
            <a:ext cx="7931224" cy="624428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5566"/>
            <a:ext cx="8229600" cy="367905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C052-D9C3-483C-9BE1-4EA46150CF35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A195-84FF-402B-80CA-1B47E41E088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486"/>
            <a:ext cx="761905" cy="63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06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699542"/>
            <a:ext cx="7772400" cy="1021557"/>
          </a:xfrm>
        </p:spPr>
        <p:txBody>
          <a:bodyPr anchor="t">
            <a:noAutofit/>
          </a:bodyPr>
          <a:lstStyle>
            <a:lvl1pPr algn="l">
              <a:defRPr sz="36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9502"/>
            <a:ext cx="7772400" cy="3600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C052-D9C3-483C-9BE1-4EA46150CF35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A195-84FF-402B-80CA-1B47E41E088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486"/>
            <a:ext cx="761905" cy="63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232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05979"/>
            <a:ext cx="7931224" cy="85725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C052-D9C3-483C-9BE1-4EA46150CF35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A195-84FF-402B-80CA-1B47E41E088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486"/>
            <a:ext cx="761905" cy="63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33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C052-D9C3-483C-9BE1-4EA46150CF35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A195-84FF-402B-80CA-1B47E41E0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64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C052-D9C3-483C-9BE1-4EA46150CF35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A195-84FF-402B-80CA-1B47E41E088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486"/>
            <a:ext cx="761905" cy="63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643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C052-D9C3-483C-9BE1-4EA46150CF35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A195-84FF-402B-80CA-1B47E41E0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97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C052-D9C3-483C-9BE1-4EA46150CF35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A195-84FF-402B-80CA-1B47E41E0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15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416434"/>
            <a:ext cx="3110136" cy="64314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41151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68144" y="1059582"/>
            <a:ext cx="3110136" cy="3600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C052-D9C3-483C-9BE1-4EA46150CF35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A195-84FF-402B-80CA-1B47E41E0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02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3C052-D9C3-483C-9BE1-4EA46150CF35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9A195-84FF-402B-80CA-1B47E41E0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50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Introduction to .NET, C# and WPF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CT4027 – Tools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75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In-depth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Examine the line of code: </a:t>
            </a:r>
            <a:r>
              <a:rPr lang="en-US" dirty="0" err="1"/>
              <a:t>Console.WriteLine</a:t>
            </a:r>
            <a:r>
              <a:rPr lang="en-US" dirty="0"/>
              <a:t>(”Hello World!”);</a:t>
            </a:r>
          </a:p>
          <a:p>
            <a:r>
              <a:rPr lang="en-US" dirty="0"/>
              <a:t>Let’s go through it bit by bit:</a:t>
            </a:r>
          </a:p>
          <a:p>
            <a:pPr lvl="1"/>
            <a:r>
              <a:rPr lang="en-US" dirty="0" err="1"/>
              <a:t>Console.WriteLine</a:t>
            </a:r>
            <a:r>
              <a:rPr lang="en-US" dirty="0"/>
              <a:t> identifies the function we want to call</a:t>
            </a:r>
          </a:p>
          <a:p>
            <a:pPr lvl="1"/>
            <a:r>
              <a:rPr lang="en-US" dirty="0"/>
              <a:t>The parentheses “()” contains a list of items we want to send to the function, usually separated by commas, so we open the parentheses ”(“</a:t>
            </a:r>
          </a:p>
          <a:p>
            <a:pPr lvl="1"/>
            <a:r>
              <a:rPr lang="en-US" dirty="0"/>
              <a:t>In this case, we pass one “string” - a “string” in C# is a number of characters (letters) enclosed between two double-quotes “”. No commas are needed because we only pass one item</a:t>
            </a:r>
          </a:p>
          <a:p>
            <a:pPr lvl="1"/>
            <a:r>
              <a:rPr lang="en-US" dirty="0"/>
              <a:t>We then close the parentheses “)”</a:t>
            </a:r>
          </a:p>
          <a:p>
            <a:pPr lvl="1"/>
            <a:r>
              <a:rPr lang="en-US" dirty="0"/>
              <a:t>And finish with a semi-colon. Every “line” of code in C# ends with a semi-colon or a curly bracket “}”</a:t>
            </a:r>
          </a:p>
        </p:txBody>
      </p:sp>
    </p:spTree>
    <p:extLst>
      <p:ext uri="{BB962C8B-B14F-4D97-AF65-F5344CB8AC3E}">
        <p14:creationId xmlns:p14="http://schemas.microsoft.com/office/powerpoint/2010/main" val="1793555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Therefore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we have to do to get a personal greeting, is to alter the string that is being passed to the function </a:t>
            </a:r>
            <a:r>
              <a:rPr lang="mr-IN" dirty="0"/>
              <a:t>–</a:t>
            </a:r>
            <a:r>
              <a:rPr lang="en-US" dirty="0"/>
              <a:t> as that is what is being printed to the screen.</a:t>
            </a:r>
          </a:p>
          <a:p>
            <a:r>
              <a:rPr lang="en-US" dirty="0" err="1"/>
              <a:t>Console.WriteLine</a:t>
            </a:r>
            <a:r>
              <a:rPr lang="en-US" dirty="0"/>
              <a:t>(”Hello Will”);</a:t>
            </a:r>
          </a:p>
        </p:txBody>
      </p:sp>
    </p:spTree>
    <p:extLst>
      <p:ext uri="{BB962C8B-B14F-4D97-AF65-F5344CB8AC3E}">
        <p14:creationId xmlns:p14="http://schemas.microsoft.com/office/powerpoint/2010/main" val="2101642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we’ve learned so far is useful, but limited</a:t>
            </a:r>
          </a:p>
          <a:p>
            <a:r>
              <a:rPr lang="en-GB" dirty="0"/>
              <a:t>We can only print out what we’ve put into our code when we’re actually typing the code</a:t>
            </a:r>
            <a:endParaRPr lang="en-US" dirty="0"/>
          </a:p>
          <a:p>
            <a:r>
              <a:rPr lang="en-US" dirty="0"/>
              <a:t>It would be useful to be able to store information when we’re actually running our code and use it later</a:t>
            </a:r>
          </a:p>
          <a:p>
            <a:r>
              <a:rPr lang="en-US" dirty="0"/>
              <a:t>This is one thing we can use variables for</a:t>
            </a:r>
          </a:p>
          <a:p>
            <a:r>
              <a:rPr lang="en-US" dirty="0"/>
              <a:t>Variables let us assign  a name to a location in memory, then store things in that location and refer to it by name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8695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Variable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Variables always* have an associated type in C#</a:t>
            </a:r>
          </a:p>
          <a:p>
            <a:r>
              <a:rPr lang="en-GB" dirty="0"/>
              <a:t>A variable declaration usually follows the format:</a:t>
            </a:r>
          </a:p>
          <a:p>
            <a:pPr lvl="1"/>
            <a:r>
              <a:rPr lang="en-GB" dirty="0"/>
              <a:t>[type] [variable name] [= initial value];</a:t>
            </a:r>
          </a:p>
          <a:p>
            <a:pPr lvl="1"/>
            <a:r>
              <a:rPr lang="en-GB" dirty="0"/>
              <a:t>I.e.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numberOfPeople</a:t>
            </a:r>
            <a:r>
              <a:rPr lang="en-GB" dirty="0"/>
              <a:t> = 12;</a:t>
            </a:r>
          </a:p>
          <a:p>
            <a:r>
              <a:rPr lang="en-GB" dirty="0"/>
              <a:t>There are many allowed variable types in C#</a:t>
            </a:r>
          </a:p>
          <a:p>
            <a:r>
              <a:rPr lang="en-GB" dirty="0"/>
              <a:t>The main ones you will use are “</a:t>
            </a:r>
            <a:r>
              <a:rPr lang="en-GB" dirty="0" err="1"/>
              <a:t>int</a:t>
            </a:r>
            <a:r>
              <a:rPr lang="en-GB" dirty="0"/>
              <a:t>” for whole numbers, “string” for text, like peoples names, and float/double for numbers with decimal points (floating point numbers)</a:t>
            </a:r>
          </a:p>
          <a:p>
            <a:r>
              <a:rPr lang="en-GB" dirty="0"/>
              <a:t>Additionally you can create your own types, and name them, then use them to store data, these are complex types.</a:t>
            </a:r>
          </a:p>
        </p:txBody>
      </p:sp>
    </p:spTree>
    <p:extLst>
      <p:ext uri="{BB962C8B-B14F-4D97-AF65-F5344CB8AC3E}">
        <p14:creationId xmlns:p14="http://schemas.microsoft.com/office/powerpoint/2010/main" val="1255852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C#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5566"/>
            <a:ext cx="4114800" cy="3679057"/>
          </a:xfrm>
        </p:spPr>
        <p:txBody>
          <a:bodyPr>
            <a:normAutofit lnSpcReduction="10000"/>
          </a:bodyPr>
          <a:lstStyle/>
          <a:p>
            <a:r>
              <a:rPr lang="en-GB" dirty="0"/>
              <a:t>Methods in C# are a small section of code, with inputs, and outputs, which can be called from elsewhere in your code</a:t>
            </a:r>
          </a:p>
          <a:p>
            <a:r>
              <a:rPr lang="en-GB" dirty="0"/>
              <a:t>They always live in classes or </a:t>
            </a:r>
            <a:r>
              <a:rPr lang="en-GB" dirty="0" err="1"/>
              <a:t>structs</a:t>
            </a:r>
            <a:endParaRPr lang="en-GB" dirty="0"/>
          </a:p>
          <a:p>
            <a:r>
              <a:rPr lang="en-GB" dirty="0"/>
              <a:t>They are declared and called as can be seen on the right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67494"/>
            <a:ext cx="4127500" cy="1524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832" y="2859782"/>
            <a:ext cx="4248780" cy="96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064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#2 </a:t>
            </a:r>
            <a:r>
              <a:rPr lang="mr-IN" dirty="0"/>
              <a:t>–</a:t>
            </a:r>
            <a:r>
              <a:rPr lang="en-US" dirty="0"/>
              <a:t> Methodical Hello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start Visual Studio </a:t>
            </a:r>
            <a:r>
              <a:rPr lang="en-US" dirty="0" smtClean="0"/>
              <a:t>2019 </a:t>
            </a:r>
            <a:r>
              <a:rPr lang="en-US" dirty="0"/>
              <a:t>and load your solution from before (if you shut down Visual Studio)</a:t>
            </a:r>
          </a:p>
          <a:p>
            <a:r>
              <a:rPr lang="en-US" dirty="0"/>
              <a:t>Load the second video on </a:t>
            </a:r>
            <a:r>
              <a:rPr lang="en-US" dirty="0" err="1"/>
              <a:t>moodle</a:t>
            </a:r>
            <a:r>
              <a:rPr lang="en-US" dirty="0"/>
              <a:t> in a browser, and follow along with that video to add a function to your hello world program, which passes information in and out using variables</a:t>
            </a:r>
          </a:p>
          <a:p>
            <a:r>
              <a:rPr lang="en-US" dirty="0"/>
              <a:t>Save this solution for use later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832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Complex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main complex types in C#, are </a:t>
            </a:r>
            <a:r>
              <a:rPr lang="en-GB" dirty="0" err="1"/>
              <a:t>enums</a:t>
            </a:r>
            <a:r>
              <a:rPr lang="en-GB" dirty="0"/>
              <a:t>, </a:t>
            </a:r>
            <a:r>
              <a:rPr lang="en-GB" dirty="0" err="1"/>
              <a:t>structs</a:t>
            </a:r>
            <a:r>
              <a:rPr lang="en-GB" dirty="0"/>
              <a:t> and classes.</a:t>
            </a:r>
          </a:p>
          <a:p>
            <a:r>
              <a:rPr lang="en-GB" dirty="0"/>
              <a:t>The most commonly used is classes, as C# is an object oriented language (more on this later)</a:t>
            </a:r>
          </a:p>
          <a:p>
            <a:r>
              <a:rPr lang="en-GB" dirty="0"/>
              <a:t>Followed by </a:t>
            </a:r>
            <a:r>
              <a:rPr lang="en-GB" dirty="0" err="1"/>
              <a:t>structs</a:t>
            </a:r>
            <a:r>
              <a:rPr lang="en-GB" dirty="0"/>
              <a:t> and </a:t>
            </a:r>
            <a:r>
              <a:rPr lang="en-GB" dirty="0" err="1"/>
              <a:t>enums</a:t>
            </a:r>
            <a:endParaRPr lang="en-GB" dirty="0"/>
          </a:p>
          <a:p>
            <a:r>
              <a:rPr lang="en-GB" dirty="0"/>
              <a:t>All of these complex types are some combination of other simpler types</a:t>
            </a:r>
          </a:p>
        </p:txBody>
      </p:sp>
    </p:spTree>
    <p:extLst>
      <p:ext uri="{BB962C8B-B14F-4D97-AF65-F5344CB8AC3E}">
        <p14:creationId xmlns:p14="http://schemas.microsoft.com/office/powerpoint/2010/main" val="3900353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5566"/>
            <a:ext cx="4186808" cy="3679057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A class declaration looks like this</a:t>
            </a:r>
          </a:p>
          <a:p>
            <a:r>
              <a:rPr lang="en-GB" dirty="0"/>
              <a:t>We have three variables, of different types</a:t>
            </a:r>
          </a:p>
          <a:p>
            <a:r>
              <a:rPr lang="en-GB" dirty="0"/>
              <a:t>And a function, which concatenates a string together and returns it</a:t>
            </a:r>
          </a:p>
          <a:p>
            <a:r>
              <a:rPr lang="en-GB" dirty="0"/>
              <a:t>We call that function from outside the class, as shown</a:t>
            </a:r>
          </a:p>
          <a:p>
            <a:pPr lvl="1"/>
            <a:r>
              <a:rPr lang="en-GB" dirty="0"/>
              <a:t>Firstly creating a new copy of our class in memory (an </a:t>
            </a:r>
            <a:r>
              <a:rPr lang="en-GB" i="1" dirty="0"/>
              <a:t>instance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Then using the name of that </a:t>
            </a:r>
            <a:r>
              <a:rPr lang="en-GB" i="1" dirty="0"/>
              <a:t>instance, </a:t>
            </a:r>
            <a:r>
              <a:rPr lang="en-GB" dirty="0"/>
              <a:t>a ‘.’ and then the name of the function on that class that we want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187" y="892797"/>
            <a:ext cx="4391025" cy="1562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947" y="2755094"/>
            <a:ext cx="37433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773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5566"/>
            <a:ext cx="4114800" cy="4032448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Variables inside a class are private by default (</a:t>
            </a:r>
            <a:r>
              <a:rPr lang="en-GB" i="1" dirty="0"/>
              <a:t>more on this later</a:t>
            </a:r>
            <a:r>
              <a:rPr lang="en-GB" dirty="0"/>
              <a:t>), so they cannot be accessed from outside the class</a:t>
            </a:r>
          </a:p>
          <a:p>
            <a:r>
              <a:rPr lang="en-GB" dirty="0"/>
              <a:t>Variables can be made public, which allows access, but is bad practice</a:t>
            </a:r>
          </a:p>
          <a:p>
            <a:r>
              <a:rPr lang="en-GB" dirty="0"/>
              <a:t>The correct method is to create a property instead of a public variable, as shown.</a:t>
            </a:r>
          </a:p>
          <a:p>
            <a:r>
              <a:rPr lang="en-GB" dirty="0"/>
              <a:t>This allows you to access the variables using a ‘.’ notation, as shown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533" y="339502"/>
            <a:ext cx="3983479" cy="29465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3286067"/>
            <a:ext cx="3110111" cy="167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241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Structs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5566"/>
            <a:ext cx="3754760" cy="3679057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At first glance, </a:t>
            </a:r>
            <a:r>
              <a:rPr lang="en-GB" dirty="0" err="1"/>
              <a:t>structs</a:t>
            </a:r>
            <a:r>
              <a:rPr lang="en-GB" dirty="0"/>
              <a:t> in C# are very similar to classes</a:t>
            </a:r>
          </a:p>
          <a:p>
            <a:r>
              <a:rPr lang="en-GB" dirty="0"/>
              <a:t>They are in fact, very different</a:t>
            </a:r>
          </a:p>
          <a:p>
            <a:pPr lvl="1"/>
            <a:r>
              <a:rPr lang="en-GB" dirty="0" err="1"/>
              <a:t>Structs</a:t>
            </a:r>
            <a:r>
              <a:rPr lang="en-GB" dirty="0"/>
              <a:t> are value types as opposed to reference types</a:t>
            </a:r>
          </a:p>
          <a:p>
            <a:pPr lvl="1"/>
            <a:r>
              <a:rPr lang="en-GB" dirty="0" err="1"/>
              <a:t>Structs</a:t>
            </a:r>
            <a:r>
              <a:rPr lang="en-GB" dirty="0"/>
              <a:t> do not support </a:t>
            </a:r>
            <a:r>
              <a:rPr lang="en-GB" i="1" dirty="0"/>
              <a:t>inheritance</a:t>
            </a:r>
          </a:p>
          <a:p>
            <a:pPr lvl="1"/>
            <a:r>
              <a:rPr lang="en-GB" dirty="0"/>
              <a:t>Variables of </a:t>
            </a:r>
            <a:r>
              <a:rPr lang="en-GB" dirty="0" err="1"/>
              <a:t>struct</a:t>
            </a:r>
            <a:r>
              <a:rPr lang="en-GB" dirty="0"/>
              <a:t> types cannot be null</a:t>
            </a:r>
          </a:p>
          <a:p>
            <a:r>
              <a:rPr lang="en-GB" dirty="0"/>
              <a:t>Generally, you probably want a class unless you know </a:t>
            </a:r>
            <a:r>
              <a:rPr lang="en-GB" i="1" dirty="0"/>
              <a:t>why</a:t>
            </a:r>
            <a:r>
              <a:rPr lang="en-GB" dirty="0"/>
              <a:t> you want a </a:t>
            </a:r>
            <a:r>
              <a:rPr lang="en-GB" dirty="0" err="1"/>
              <a:t>struct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086769"/>
            <a:ext cx="4795219" cy="350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214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AU" sz="3600" dirty="0"/>
              <a:t>What is .NET?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1600" dirty="0"/>
              <a:t>The .NET framework is a platform developed by Microsoft for developing various kinds of applications</a:t>
            </a:r>
          </a:p>
          <a:p>
            <a:r>
              <a:rPr lang="en-AU" sz="1600" dirty="0"/>
              <a:t>The full .NET framework distributed by Microsoft runs only on Windows</a:t>
            </a:r>
          </a:p>
          <a:p>
            <a:pPr lvl="1"/>
            <a:r>
              <a:rPr lang="en-AU" sz="1200" dirty="0"/>
              <a:t>Alternatives exist, such as Microsoft’s .NET core or Mono, which can run cross-platform</a:t>
            </a:r>
          </a:p>
          <a:p>
            <a:r>
              <a:rPr lang="en-AU" sz="1600" dirty="0"/>
              <a:t>The .NET framework consists of a lot of libraries that can be used from client languages to develop .NET applications</a:t>
            </a:r>
          </a:p>
          <a:p>
            <a:pPr lvl="1"/>
            <a:r>
              <a:rPr lang="en-AU" sz="1200" dirty="0"/>
              <a:t>C++, C#, Visual Basic, Cobol, Python, and F# can all be used as client languages, but we’re using C#, because it’s the most common, and certainly the best supported for application development</a:t>
            </a:r>
          </a:p>
          <a:p>
            <a:r>
              <a:rPr lang="en-AU" sz="1600" dirty="0"/>
              <a:t>The .NET framework also contains the CLR or “common language runtime” – this runtime is used to execute all .NET applications</a:t>
            </a:r>
          </a:p>
        </p:txBody>
      </p:sp>
    </p:spTree>
    <p:extLst>
      <p:ext uri="{BB962C8B-B14F-4D97-AF65-F5344CB8AC3E}">
        <p14:creationId xmlns:p14="http://schemas.microsoft.com/office/powerpoint/2010/main" val="338887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Enums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5566"/>
            <a:ext cx="4427116" cy="3679057"/>
          </a:xfrm>
        </p:spPr>
        <p:txBody>
          <a:bodyPr/>
          <a:lstStyle/>
          <a:p>
            <a:r>
              <a:rPr lang="en-GB" dirty="0" err="1"/>
              <a:t>Enum</a:t>
            </a:r>
            <a:r>
              <a:rPr lang="en-GB" dirty="0"/>
              <a:t> is a shortening of “Enumeration”</a:t>
            </a:r>
          </a:p>
          <a:p>
            <a:r>
              <a:rPr lang="en-GB" dirty="0"/>
              <a:t>An </a:t>
            </a:r>
            <a:r>
              <a:rPr lang="en-GB" dirty="0" err="1"/>
              <a:t>enum</a:t>
            </a:r>
            <a:r>
              <a:rPr lang="en-GB" dirty="0"/>
              <a:t> is basically a way of having a human-readable list of numerical constants</a:t>
            </a:r>
          </a:p>
          <a:p>
            <a:r>
              <a:rPr lang="en-GB" dirty="0"/>
              <a:t>They can be defined as shown to the right</a:t>
            </a:r>
          </a:p>
          <a:p>
            <a:r>
              <a:rPr lang="en-GB" dirty="0"/>
              <a:t>And used as shown in the image below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39502"/>
            <a:ext cx="19685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339502"/>
            <a:ext cx="1968500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105" y="2427734"/>
            <a:ext cx="3324870" cy="154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690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#3 </a:t>
            </a:r>
            <a:r>
              <a:rPr lang="mr-IN" dirty="0"/>
              <a:t>–</a:t>
            </a:r>
            <a:r>
              <a:rPr lang="en-US" dirty="0"/>
              <a:t> Hello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start Visual Studio </a:t>
            </a:r>
            <a:r>
              <a:rPr lang="en-US" dirty="0" smtClean="0"/>
              <a:t>2019 </a:t>
            </a:r>
            <a:r>
              <a:rPr lang="en-US" dirty="0"/>
              <a:t>and load your solution from before (if you shut down Visual Studio)</a:t>
            </a:r>
          </a:p>
          <a:p>
            <a:r>
              <a:rPr lang="en-US" dirty="0"/>
              <a:t>Load the third video on </a:t>
            </a:r>
            <a:r>
              <a:rPr lang="en-US" dirty="0" err="1"/>
              <a:t>moodle</a:t>
            </a:r>
            <a:r>
              <a:rPr lang="en-US" dirty="0"/>
              <a:t> in a browser, and follow along with that video to create a class-based hello program</a:t>
            </a:r>
          </a:p>
          <a:p>
            <a:r>
              <a:rPr lang="en-US" dirty="0"/>
              <a:t>Save this solution for use later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WPF – XAML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XAML is a domain-specific language for WPF (Windows Presentation Foundation), based on XML</a:t>
            </a:r>
          </a:p>
          <a:p>
            <a:r>
              <a:rPr lang="en-GB" dirty="0"/>
              <a:t>Stands for “E</a:t>
            </a:r>
            <a:r>
              <a:rPr lang="en-GB" u="sng" dirty="0"/>
              <a:t>x</a:t>
            </a:r>
            <a:r>
              <a:rPr lang="en-GB" dirty="0"/>
              <a:t>tensible </a:t>
            </a:r>
            <a:r>
              <a:rPr lang="en-GB" u="sng" dirty="0"/>
              <a:t>A</a:t>
            </a:r>
            <a:r>
              <a:rPr lang="en-GB" dirty="0"/>
              <a:t>pplication </a:t>
            </a:r>
            <a:r>
              <a:rPr lang="en-GB" u="sng" dirty="0" err="1"/>
              <a:t>M</a:t>
            </a:r>
            <a:r>
              <a:rPr lang="en-GB" dirty="0" err="1"/>
              <a:t>arkup</a:t>
            </a:r>
            <a:r>
              <a:rPr lang="en-GB" dirty="0"/>
              <a:t> </a:t>
            </a:r>
            <a:r>
              <a:rPr lang="en-GB" u="sng" dirty="0"/>
              <a:t>L</a:t>
            </a:r>
            <a:r>
              <a:rPr lang="en-GB" dirty="0"/>
              <a:t>anguage”</a:t>
            </a:r>
          </a:p>
          <a:p>
            <a:r>
              <a:rPr lang="en-GB" dirty="0"/>
              <a:t>In Visual Studio you can either drag and drop to create a user-interface, or code it directly in XAML</a:t>
            </a:r>
          </a:p>
          <a:p>
            <a:r>
              <a:rPr lang="en-GB" dirty="0"/>
              <a:t>Coding in XAML will give you a live preview of the UI you’re building</a:t>
            </a:r>
          </a:p>
        </p:txBody>
      </p:sp>
    </p:spTree>
    <p:extLst>
      <p:ext uri="{BB962C8B-B14F-4D97-AF65-F5344CB8AC3E}">
        <p14:creationId xmlns:p14="http://schemas.microsoft.com/office/powerpoint/2010/main" val="66417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WPF - XAML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5566"/>
            <a:ext cx="4114800" cy="3679057"/>
          </a:xfrm>
        </p:spPr>
        <p:txBody>
          <a:bodyPr/>
          <a:lstStyle/>
          <a:p>
            <a:r>
              <a:rPr lang="en-GB" dirty="0"/>
              <a:t>Looking at the example, it’s clear that XML is highly hierarchical</a:t>
            </a:r>
          </a:p>
          <a:p>
            <a:r>
              <a:rPr lang="en-GB" dirty="0"/>
              <a:t>A Window contains a grid, a grid contains definitions of rows and columns, and a </a:t>
            </a:r>
            <a:r>
              <a:rPr lang="en-GB" dirty="0" err="1"/>
              <a:t>stackpanel</a:t>
            </a:r>
            <a:r>
              <a:rPr lang="en-GB" dirty="0"/>
              <a:t>, a </a:t>
            </a:r>
            <a:r>
              <a:rPr lang="en-GB" dirty="0" err="1"/>
              <a:t>stackpanel</a:t>
            </a:r>
            <a:r>
              <a:rPr lang="en-GB" dirty="0"/>
              <a:t> contains several other controls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928628"/>
            <a:ext cx="4215777" cy="351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31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WPF – XAML - Layouts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5566"/>
            <a:ext cx="4186808" cy="3679057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One of the easiest ways to build up basic user interface layouts is using nested grids and </a:t>
            </a:r>
            <a:r>
              <a:rPr lang="en-GB" dirty="0" err="1"/>
              <a:t>stackpanels</a:t>
            </a:r>
            <a:r>
              <a:rPr lang="en-GB" dirty="0"/>
              <a:t>, as shown</a:t>
            </a:r>
          </a:p>
          <a:p>
            <a:r>
              <a:rPr lang="en-GB" dirty="0"/>
              <a:t>A grid allows you to organise controls in grids, you can specify sizes of rows and columns</a:t>
            </a:r>
          </a:p>
          <a:p>
            <a:r>
              <a:rPr lang="en-GB" dirty="0"/>
              <a:t>A </a:t>
            </a:r>
            <a:r>
              <a:rPr lang="en-GB" dirty="0" err="1"/>
              <a:t>stackpanel</a:t>
            </a:r>
            <a:r>
              <a:rPr lang="en-GB" dirty="0"/>
              <a:t> piles controls one on top of the other, taking up the full horizontal width by default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928628"/>
            <a:ext cx="4215777" cy="351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61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Tutorial to create a full text editor application in C# and WPF/XAML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9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659731"/>
          </a:xfrm>
        </p:spPr>
        <p:txBody>
          <a:bodyPr>
            <a:normAutofit/>
          </a:bodyPr>
          <a:lstStyle/>
          <a:p>
            <a:pPr algn="l"/>
            <a:r>
              <a:rPr lang="en-GB" sz="6000" dirty="0"/>
              <a:t>Any Questions?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246302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Executing a .NET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 .NET program is compiled to CIL or “common intermediate language”</a:t>
            </a:r>
          </a:p>
          <a:p>
            <a:r>
              <a:rPr lang="en-GB" dirty="0"/>
              <a:t>The CLR contains “just-in-time” compiler – this compiles CIL to machine code just prior to it being required in your program</a:t>
            </a:r>
          </a:p>
          <a:p>
            <a:pPr lvl="1"/>
            <a:r>
              <a:rPr lang="en-GB" dirty="0"/>
              <a:t>This can happen once the program is already running, and allows for optimisations that cannot be performed on ahead-of-time compilers, such as the C++ compiler</a:t>
            </a:r>
          </a:p>
          <a:p>
            <a:pPr lvl="1"/>
            <a:r>
              <a:rPr lang="en-GB" dirty="0"/>
              <a:t>Conversely, ahead of time compilers can produce very fast code nowadays, which will start up faster than a program that needs to be JIT compiled</a:t>
            </a:r>
          </a:p>
        </p:txBody>
      </p:sp>
    </p:spTree>
    <p:extLst>
      <p:ext uri="{BB962C8B-B14F-4D97-AF65-F5344CB8AC3E}">
        <p14:creationId xmlns:p14="http://schemas.microsoft.com/office/powerpoint/2010/main" val="326209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is “just-in-time” faster or slower?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5566"/>
            <a:ext cx="5338936" cy="3679057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In theory </a:t>
            </a:r>
            <a:r>
              <a:rPr lang="mr-IN" dirty="0"/>
              <a:t>–</a:t>
            </a:r>
            <a:r>
              <a:rPr lang="en-GB" dirty="0"/>
              <a:t> it could be just as fast</a:t>
            </a:r>
          </a:p>
          <a:p>
            <a:r>
              <a:rPr lang="en-GB" dirty="0"/>
              <a:t>In the real world, it’s usually slower, but by a tiny amount</a:t>
            </a:r>
          </a:p>
          <a:p>
            <a:r>
              <a:rPr lang="en-GB" dirty="0"/>
              <a:t>A lot of this is due to using higher-level abstractions </a:t>
            </a:r>
            <a:r>
              <a:rPr lang="mr-IN" dirty="0"/>
              <a:t>–</a:t>
            </a:r>
            <a:r>
              <a:rPr lang="en-GB" dirty="0"/>
              <a:t> use the same abstractions in C++ and you will see similar performance</a:t>
            </a:r>
          </a:p>
          <a:p>
            <a:r>
              <a:rPr lang="en-GB" dirty="0"/>
              <a:t>It does however, make programming a lot easier, as the .NET framework helps you in the background, and higher-level code is generally easier to use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60" y="1033712"/>
            <a:ext cx="2808312" cy="354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07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can I code with .NET?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5567"/>
            <a:ext cx="8229600" cy="2304255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Almost anything you’re likely to want to</a:t>
            </a:r>
          </a:p>
          <a:p>
            <a:pPr lvl="1"/>
            <a:r>
              <a:rPr lang="en-GB" dirty="0"/>
              <a:t>(provided it’s not an operating system for real world use, or a device driver).</a:t>
            </a:r>
          </a:p>
          <a:p>
            <a:r>
              <a:rPr lang="en-GB" dirty="0"/>
              <a:t>Applications written in .NET include</a:t>
            </a:r>
          </a:p>
          <a:p>
            <a:r>
              <a:rPr lang="en-GB" dirty="0"/>
              <a:t>Games (anything written with Unity, </a:t>
            </a:r>
            <a:r>
              <a:rPr lang="en-GB" dirty="0" err="1"/>
              <a:t>Xenko</a:t>
            </a:r>
            <a:r>
              <a:rPr lang="en-GB" dirty="0"/>
              <a:t>, </a:t>
            </a:r>
            <a:r>
              <a:rPr lang="en-GB" dirty="0" err="1"/>
              <a:t>Monogame</a:t>
            </a:r>
            <a:r>
              <a:rPr lang="en-GB" dirty="0"/>
              <a:t>)</a:t>
            </a:r>
          </a:p>
          <a:p>
            <a:r>
              <a:rPr lang="en-GB" dirty="0"/>
              <a:t>Windows applications, large parts of Windows and Visual Studio itself are now written in C#</a:t>
            </a:r>
          </a:p>
          <a:p>
            <a:r>
              <a:rPr lang="en-GB" dirty="0"/>
              <a:t>Large websites, </a:t>
            </a:r>
            <a:r>
              <a:rPr lang="en-GB" dirty="0" err="1"/>
              <a:t>stackoverflow</a:t>
            </a:r>
            <a:r>
              <a:rPr lang="en-GB" dirty="0"/>
              <a:t> (which you will become very familiar with as programmers) is based on a .NET stack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291830"/>
            <a:ext cx="2448272" cy="14879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008" y="3291830"/>
            <a:ext cx="2647524" cy="14879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7716" y="3291073"/>
            <a:ext cx="1747471" cy="148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08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C#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C# is the most commonly used .NET language</a:t>
            </a:r>
          </a:p>
          <a:p>
            <a:pPr lvl="1"/>
            <a:r>
              <a:rPr lang="en-US" dirty="0"/>
              <a:t>Others include Visual Basic, </a:t>
            </a:r>
            <a:r>
              <a:rPr lang="en-US" dirty="0" err="1"/>
              <a:t>IronPython</a:t>
            </a:r>
            <a:r>
              <a:rPr lang="en-US" dirty="0"/>
              <a:t>, F# and </a:t>
            </a:r>
            <a:r>
              <a:rPr lang="en-US" dirty="0" err="1"/>
              <a:t>Powershell</a:t>
            </a:r>
            <a:endParaRPr lang="en-US" dirty="0"/>
          </a:p>
          <a:p>
            <a:r>
              <a:rPr lang="en-US" dirty="0"/>
              <a:t>Traditionally, in a new programming language, you start out by creating a ”Hello World” program</a:t>
            </a:r>
          </a:p>
        </p:txBody>
      </p:sp>
    </p:spTree>
    <p:extLst>
      <p:ext uri="{BB962C8B-B14F-4D97-AF65-F5344CB8AC3E}">
        <p14:creationId xmlns:p14="http://schemas.microsoft.com/office/powerpoint/2010/main" val="29485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#1 - 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start Visual Studio </a:t>
            </a:r>
            <a:r>
              <a:rPr lang="en-US" dirty="0" smtClean="0"/>
              <a:t>2019, </a:t>
            </a:r>
            <a:r>
              <a:rPr lang="en-US" dirty="0"/>
              <a:t>load the first video on </a:t>
            </a:r>
            <a:r>
              <a:rPr lang="en-US" dirty="0" err="1"/>
              <a:t>moodle</a:t>
            </a:r>
            <a:r>
              <a:rPr lang="en-US" dirty="0"/>
              <a:t> in a browser, and follow along with that video to create a hello world program in C#</a:t>
            </a:r>
          </a:p>
          <a:p>
            <a:r>
              <a:rPr lang="en-US" dirty="0"/>
              <a:t>Then your first challenge is to make the program print “Hello [Your Name]” replacing [Your Name] with your name</a:t>
            </a:r>
          </a:p>
          <a:p>
            <a:r>
              <a:rPr lang="en-US" dirty="0"/>
              <a:t>When complete, save this solution somewhere ready to use again later</a:t>
            </a:r>
          </a:p>
        </p:txBody>
      </p:sp>
    </p:spTree>
    <p:extLst>
      <p:ext uri="{BB962C8B-B14F-4D97-AF65-F5344CB8AC3E}">
        <p14:creationId xmlns:p14="http://schemas.microsoft.com/office/powerpoint/2010/main" val="3438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Congratulations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You’re now a C# programmer!</a:t>
            </a:r>
          </a:p>
          <a:p>
            <a:r>
              <a:rPr lang="en-US" dirty="0"/>
              <a:t>How long will it be until you’re an expert C# programmer?</a:t>
            </a:r>
          </a:p>
          <a:p>
            <a:pPr lvl="1"/>
            <a:r>
              <a:rPr lang="en-US" dirty="0"/>
              <a:t>Roughly ten years worth of programming regularly, or about 15,000 solid hours of effort is a common estimate</a:t>
            </a:r>
          </a:p>
          <a:p>
            <a:r>
              <a:rPr lang="en-US" dirty="0"/>
              <a:t>How long until you know everything about C#?</a:t>
            </a:r>
          </a:p>
          <a:p>
            <a:pPr lvl="1"/>
            <a:r>
              <a:rPr lang="en-US" dirty="0"/>
              <a:t>Pretty much impossible </a:t>
            </a:r>
            <a:r>
              <a:rPr lang="mr-IN" dirty="0"/>
              <a:t>–</a:t>
            </a:r>
            <a:r>
              <a:rPr lang="en-US" dirty="0"/>
              <a:t> new things are being added fast enough that learning everything without having forgotten things you’ve already learned, is pretty much impossible</a:t>
            </a:r>
          </a:p>
          <a:p>
            <a:pPr lvl="1"/>
            <a:r>
              <a:rPr lang="en-US" dirty="0"/>
              <a:t>So much has been added to .NET Core recently that even I’m struggling to keep up</a:t>
            </a:r>
          </a:p>
          <a:p>
            <a:r>
              <a:rPr lang="en-US" dirty="0"/>
              <a:t>So what will we achieve on this module?</a:t>
            </a:r>
          </a:p>
          <a:p>
            <a:pPr lvl="1"/>
            <a:r>
              <a:rPr lang="en-US" dirty="0"/>
              <a:t>A taste of coding in C# for Windows, so that hopefully, when combined with transferable knowledge from your other programming modules, that you can continue to learn by yourself</a:t>
            </a:r>
          </a:p>
        </p:txBody>
      </p:sp>
    </p:spTree>
    <p:extLst>
      <p:ext uri="{BB962C8B-B14F-4D97-AF65-F5344CB8AC3E}">
        <p14:creationId xmlns:p14="http://schemas.microsoft.com/office/powerpoint/2010/main" val="92063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did you just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Console.WriteLine</a:t>
            </a:r>
            <a:r>
              <a:rPr lang="en-US" dirty="0"/>
              <a:t>(”</a:t>
            </a:r>
            <a:r>
              <a:rPr lang="en-US"/>
              <a:t>Hello World!”);</a:t>
            </a:r>
            <a:endParaRPr lang="en-US" dirty="0"/>
          </a:p>
          <a:p>
            <a:pPr lvl="1"/>
            <a:r>
              <a:rPr lang="en-US" dirty="0"/>
              <a:t>This line of code calls a built in function in C#, that writes text between (“ and “) to the  screen, followed by a special character that moves to the next line</a:t>
            </a:r>
          </a:p>
          <a:p>
            <a:r>
              <a:rPr lang="en-US" dirty="0" err="1"/>
              <a:t>Console.ReadKey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This line of code calls another built-in function, which pauses the program and displays a cursor, until the user presses a key</a:t>
            </a:r>
          </a:p>
        </p:txBody>
      </p:sp>
    </p:spTree>
    <p:extLst>
      <p:ext uri="{BB962C8B-B14F-4D97-AF65-F5344CB8AC3E}">
        <p14:creationId xmlns:p14="http://schemas.microsoft.com/office/powerpoint/2010/main" val="199819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6-17 Template">
  <a:themeElements>
    <a:clrScheme name="OpenDay">
      <a:dk1>
        <a:srgbClr val="FFFFFF"/>
      </a:dk1>
      <a:lt1>
        <a:sysClr val="window" lastClr="FFFFFF"/>
      </a:lt1>
      <a:dk2>
        <a:srgbClr val="303C43"/>
      </a:dk2>
      <a:lt2>
        <a:srgbClr val="303C43"/>
      </a:lt2>
      <a:accent1>
        <a:srgbClr val="0B7F89"/>
      </a:accent1>
      <a:accent2>
        <a:srgbClr val="00AEBE"/>
      </a:accent2>
      <a:accent3>
        <a:srgbClr val="A5CE41"/>
      </a:accent3>
      <a:accent4>
        <a:srgbClr val="EF008E"/>
      </a:accent4>
      <a:accent5>
        <a:srgbClr val="E32C28"/>
      </a:accent5>
      <a:accent6>
        <a:srgbClr val="881512"/>
      </a:accent6>
      <a:hlink>
        <a:srgbClr val="FFD700"/>
      </a:hlink>
      <a:folHlink>
        <a:srgbClr val="F77D28"/>
      </a:folHlink>
    </a:clrScheme>
    <a:fontScheme name="Gotham Book">
      <a:majorFont>
        <a:latin typeface="Gotham Bold"/>
        <a:ea typeface=""/>
        <a:cs typeface=""/>
      </a:majorFont>
      <a:minorFont>
        <a:latin typeface="Gotham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2016-17 Template</Template>
  <TotalTime>2655</TotalTime>
  <Words>2134</Words>
  <Application>Microsoft Office PowerPoint</Application>
  <PresentationFormat>On-screen Show (16:9)</PresentationFormat>
  <Paragraphs>147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Gotham Bold</vt:lpstr>
      <vt:lpstr>Gotham Book</vt:lpstr>
      <vt:lpstr>Mangal</vt:lpstr>
      <vt:lpstr>2016-17 Template</vt:lpstr>
      <vt:lpstr>Introduction to .NET, C# and WPF</vt:lpstr>
      <vt:lpstr>What is .NET?</vt:lpstr>
      <vt:lpstr>Executing a .NET program</vt:lpstr>
      <vt:lpstr>So is “just-in-time” faster or slower?</vt:lpstr>
      <vt:lpstr>What can I code with .NET?</vt:lpstr>
      <vt:lpstr>Introduction to C# </vt:lpstr>
      <vt:lpstr>Task #1 - Hello World</vt:lpstr>
      <vt:lpstr>Congratulations</vt:lpstr>
      <vt:lpstr>So what did you just code?</vt:lpstr>
      <vt:lpstr>In-depth syntax</vt:lpstr>
      <vt:lpstr>Therefore…</vt:lpstr>
      <vt:lpstr>Variables</vt:lpstr>
      <vt:lpstr>Types of Variable </vt:lpstr>
      <vt:lpstr>C# Methods</vt:lpstr>
      <vt:lpstr>Task #2 – Methodical Hello</vt:lpstr>
      <vt:lpstr>Complex types</vt:lpstr>
      <vt:lpstr>Classes</vt:lpstr>
      <vt:lpstr>Class Properties</vt:lpstr>
      <vt:lpstr>Structs</vt:lpstr>
      <vt:lpstr>Enums</vt:lpstr>
      <vt:lpstr>Task #3 – Hello Class</vt:lpstr>
      <vt:lpstr>WPF – XAML</vt:lpstr>
      <vt:lpstr>WPF - XAML</vt:lpstr>
      <vt:lpstr>WPF – XAML - Layouts</vt:lpstr>
      <vt:lpstr>Final Task</vt:lpstr>
      <vt:lpstr>Any Questions?</vt:lpstr>
    </vt:vector>
  </TitlesOfParts>
  <Company>University of Gloucestershire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</dc:title>
  <dc:creator>STEWART, Jamie</dc:creator>
  <cp:lastModifiedBy>SAYERS, Will (Dr)</cp:lastModifiedBy>
  <cp:revision>94</cp:revision>
  <dcterms:created xsi:type="dcterms:W3CDTF">2016-10-11T11:05:14Z</dcterms:created>
  <dcterms:modified xsi:type="dcterms:W3CDTF">2019-09-20T10:47:54Z</dcterms:modified>
</cp:coreProperties>
</file>