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71" r:id="rId2"/>
    <p:sldId id="334" r:id="rId3"/>
    <p:sldId id="335" r:id="rId4"/>
    <p:sldId id="337" r:id="rId5"/>
    <p:sldId id="338" r:id="rId6"/>
    <p:sldId id="339" r:id="rId7"/>
    <p:sldId id="336" r:id="rId8"/>
    <p:sldId id="340" r:id="rId9"/>
    <p:sldId id="341" r:id="rId10"/>
    <p:sldId id="342" r:id="rId11"/>
    <p:sldId id="344" r:id="rId12"/>
    <p:sldId id="345" r:id="rId13"/>
    <p:sldId id="346" r:id="rId14"/>
    <p:sldId id="347" r:id="rId15"/>
    <p:sldId id="348" r:id="rId16"/>
    <p:sldId id="349" r:id="rId17"/>
    <p:sldId id="350" r:id="rId18"/>
    <p:sldId id="351" r:id="rId19"/>
    <p:sldId id="352" r:id="rId20"/>
    <p:sldId id="353" r:id="rId21"/>
    <p:sldId id="354" r:id="rId22"/>
    <p:sldId id="343" r:id="rId23"/>
    <p:sldId id="355" r:id="rId24"/>
    <p:sldId id="356" r:id="rId25"/>
    <p:sldId id="357" r:id="rId26"/>
    <p:sldId id="358" r:id="rId27"/>
    <p:sldId id="359" r:id="rId28"/>
    <p:sldId id="360" r:id="rId29"/>
    <p:sldId id="361" r:id="rId30"/>
    <p:sldId id="306" r:id="rId31"/>
    <p:sldId id="362"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Sayers" initials="WS"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6" autoAdjust="0"/>
    <p:restoredTop sz="79282" autoAdjust="0"/>
  </p:normalViewPr>
  <p:slideViewPr>
    <p:cSldViewPr>
      <p:cViewPr varScale="1">
        <p:scale>
          <a:sx n="121" d="100"/>
          <a:sy n="121" d="100"/>
        </p:scale>
        <p:origin x="1398" y="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Sayers" userId="a3eb3c3d-ac6f-40b8-be0d-a82651db33df" providerId="ADAL" clId="{B1251B51-FE9B-41C1-93E6-BB377D477C46}"/>
  </pc:docChgLst>
  <pc:docChgLst>
    <pc:chgData name="SAYERS, Will (Dr)" userId="a3eb3c3d-ac6f-40b8-be0d-a82651db33df" providerId="ADAL" clId="{E8F3E124-DE5A-4155-B67A-4EAFE7A27253}"/>
    <pc:docChg chg="undo custSel addSld modSld sldOrd">
      <pc:chgData name="SAYERS, Will (Dr)" userId="a3eb3c3d-ac6f-40b8-be0d-a82651db33df" providerId="ADAL" clId="{E8F3E124-DE5A-4155-B67A-4EAFE7A27253}" dt="2018-10-01T23:16:39.282" v="2206" actId="20577"/>
      <pc:docMkLst>
        <pc:docMk/>
      </pc:docMkLst>
      <pc:sldChg chg="modSp">
        <pc:chgData name="SAYERS, Will (Dr)" userId="a3eb3c3d-ac6f-40b8-be0d-a82651db33df" providerId="ADAL" clId="{E8F3E124-DE5A-4155-B67A-4EAFE7A27253}" dt="2018-10-01T22:23:15.680" v="19" actId="20577"/>
        <pc:sldMkLst>
          <pc:docMk/>
          <pc:sldMk cId="2604793411" sldId="335"/>
        </pc:sldMkLst>
        <pc:spChg chg="mod">
          <ac:chgData name="SAYERS, Will (Dr)" userId="a3eb3c3d-ac6f-40b8-be0d-a82651db33df" providerId="ADAL" clId="{E8F3E124-DE5A-4155-B67A-4EAFE7A27253}" dt="2018-10-01T22:23:15.680" v="19" actId="20577"/>
          <ac:spMkLst>
            <pc:docMk/>
            <pc:sldMk cId="2604793411" sldId="335"/>
            <ac:spMk id="3" creationId="{00000000-0000-0000-0000-000000000000}"/>
          </ac:spMkLst>
        </pc:spChg>
      </pc:sldChg>
      <pc:sldChg chg="modSp">
        <pc:chgData name="SAYERS, Will (Dr)" userId="a3eb3c3d-ac6f-40b8-be0d-a82651db33df" providerId="ADAL" clId="{E8F3E124-DE5A-4155-B67A-4EAFE7A27253}" dt="2018-10-01T22:53:14.637" v="352" actId="113"/>
        <pc:sldMkLst>
          <pc:docMk/>
          <pc:sldMk cId="2673526644" sldId="336"/>
        </pc:sldMkLst>
        <pc:spChg chg="mod">
          <ac:chgData name="SAYERS, Will (Dr)" userId="a3eb3c3d-ac6f-40b8-be0d-a82651db33df" providerId="ADAL" clId="{E8F3E124-DE5A-4155-B67A-4EAFE7A27253}" dt="2018-10-01T22:53:14.637" v="352" actId="113"/>
          <ac:spMkLst>
            <pc:docMk/>
            <pc:sldMk cId="2673526644" sldId="336"/>
            <ac:spMk id="3" creationId="{00000000-0000-0000-0000-000000000000}"/>
          </ac:spMkLst>
        </pc:spChg>
      </pc:sldChg>
      <pc:sldChg chg="modSp">
        <pc:chgData name="SAYERS, Will (Dr)" userId="a3eb3c3d-ac6f-40b8-be0d-a82651db33df" providerId="ADAL" clId="{E8F3E124-DE5A-4155-B67A-4EAFE7A27253}" dt="2018-10-01T22:51:07.948" v="183" actId="20577"/>
        <pc:sldMkLst>
          <pc:docMk/>
          <pc:sldMk cId="1734888848" sldId="338"/>
        </pc:sldMkLst>
        <pc:spChg chg="mod">
          <ac:chgData name="SAYERS, Will (Dr)" userId="a3eb3c3d-ac6f-40b8-be0d-a82651db33df" providerId="ADAL" clId="{E8F3E124-DE5A-4155-B67A-4EAFE7A27253}" dt="2018-10-01T22:51:07.948" v="183" actId="20577"/>
          <ac:spMkLst>
            <pc:docMk/>
            <pc:sldMk cId="1734888848" sldId="338"/>
            <ac:spMk id="38" creationId="{00000000-0000-0000-0000-000000000000}"/>
          </ac:spMkLst>
        </pc:spChg>
      </pc:sldChg>
      <pc:sldChg chg="modSp">
        <pc:chgData name="SAYERS, Will (Dr)" userId="a3eb3c3d-ac6f-40b8-be0d-a82651db33df" providerId="ADAL" clId="{E8F3E124-DE5A-4155-B67A-4EAFE7A27253}" dt="2018-10-01T22:53:48.554" v="405" actId="5793"/>
        <pc:sldMkLst>
          <pc:docMk/>
          <pc:sldMk cId="931696847" sldId="341"/>
        </pc:sldMkLst>
        <pc:spChg chg="mod">
          <ac:chgData name="SAYERS, Will (Dr)" userId="a3eb3c3d-ac6f-40b8-be0d-a82651db33df" providerId="ADAL" clId="{E8F3E124-DE5A-4155-B67A-4EAFE7A27253}" dt="2018-10-01T22:53:48.554" v="405" actId="5793"/>
          <ac:spMkLst>
            <pc:docMk/>
            <pc:sldMk cId="931696847" sldId="341"/>
            <ac:spMk id="3" creationId="{5D1D868F-00E1-4C04-9950-F3C9E8624D31}"/>
          </ac:spMkLst>
        </pc:spChg>
      </pc:sldChg>
      <pc:sldChg chg="modSp">
        <pc:chgData name="SAYERS, Will (Dr)" userId="a3eb3c3d-ac6f-40b8-be0d-a82651db33df" providerId="ADAL" clId="{E8F3E124-DE5A-4155-B67A-4EAFE7A27253}" dt="2018-10-01T22:54:47.209" v="489" actId="20577"/>
        <pc:sldMkLst>
          <pc:docMk/>
          <pc:sldMk cId="823143893" sldId="342"/>
        </pc:sldMkLst>
        <pc:spChg chg="mod">
          <ac:chgData name="SAYERS, Will (Dr)" userId="a3eb3c3d-ac6f-40b8-be0d-a82651db33df" providerId="ADAL" clId="{E8F3E124-DE5A-4155-B67A-4EAFE7A27253}" dt="2018-10-01T22:54:47.209" v="489" actId="20577"/>
          <ac:spMkLst>
            <pc:docMk/>
            <pc:sldMk cId="823143893" sldId="342"/>
            <ac:spMk id="3" creationId="{3E2DAFCF-7ACA-48B6-BAF8-2D2EBF452B6F}"/>
          </ac:spMkLst>
        </pc:spChg>
      </pc:sldChg>
      <pc:sldChg chg="modSp">
        <pc:chgData name="SAYERS, Will (Dr)" userId="a3eb3c3d-ac6f-40b8-be0d-a82651db33df" providerId="ADAL" clId="{E8F3E124-DE5A-4155-B67A-4EAFE7A27253}" dt="2018-10-01T23:00:05.917" v="723" actId="20577"/>
        <pc:sldMkLst>
          <pc:docMk/>
          <pc:sldMk cId="2830358644" sldId="343"/>
        </pc:sldMkLst>
        <pc:spChg chg="mod">
          <ac:chgData name="SAYERS, Will (Dr)" userId="a3eb3c3d-ac6f-40b8-be0d-a82651db33df" providerId="ADAL" clId="{E8F3E124-DE5A-4155-B67A-4EAFE7A27253}" dt="2018-10-01T23:00:05.917" v="723" actId="20577"/>
          <ac:spMkLst>
            <pc:docMk/>
            <pc:sldMk cId="2830358644" sldId="343"/>
            <ac:spMk id="7" creationId="{6B5779C9-339E-49D9-B89C-9ED0CD22A5A0}"/>
          </ac:spMkLst>
        </pc:spChg>
      </pc:sldChg>
      <pc:sldChg chg="modSp">
        <pc:chgData name="SAYERS, Will (Dr)" userId="a3eb3c3d-ac6f-40b8-be0d-a82651db33df" providerId="ADAL" clId="{E8F3E124-DE5A-4155-B67A-4EAFE7A27253}" dt="2018-10-01T22:56:01.767" v="491" actId="20577"/>
        <pc:sldMkLst>
          <pc:docMk/>
          <pc:sldMk cId="2507328717" sldId="348"/>
        </pc:sldMkLst>
        <pc:spChg chg="mod">
          <ac:chgData name="SAYERS, Will (Dr)" userId="a3eb3c3d-ac6f-40b8-be0d-a82651db33df" providerId="ADAL" clId="{E8F3E124-DE5A-4155-B67A-4EAFE7A27253}" dt="2018-10-01T22:56:01.767" v="491" actId="20577"/>
          <ac:spMkLst>
            <pc:docMk/>
            <pc:sldMk cId="2507328717" sldId="348"/>
            <ac:spMk id="3" creationId="{5058442B-3F0D-46D4-B8FC-6C16E44A8955}"/>
          </ac:spMkLst>
        </pc:spChg>
      </pc:sldChg>
      <pc:sldChg chg="modSp">
        <pc:chgData name="SAYERS, Will (Dr)" userId="a3eb3c3d-ac6f-40b8-be0d-a82651db33df" providerId="ADAL" clId="{E8F3E124-DE5A-4155-B67A-4EAFE7A27253}" dt="2018-10-01T22:57:11.121" v="556" actId="20577"/>
        <pc:sldMkLst>
          <pc:docMk/>
          <pc:sldMk cId="2579303004" sldId="349"/>
        </pc:sldMkLst>
        <pc:spChg chg="mod">
          <ac:chgData name="SAYERS, Will (Dr)" userId="a3eb3c3d-ac6f-40b8-be0d-a82651db33df" providerId="ADAL" clId="{E8F3E124-DE5A-4155-B67A-4EAFE7A27253}" dt="2018-10-01T22:57:11.121" v="556" actId="20577"/>
          <ac:spMkLst>
            <pc:docMk/>
            <pc:sldMk cId="2579303004" sldId="349"/>
            <ac:spMk id="3" creationId="{A87C736F-411C-40A5-8099-A53AB75A1B81}"/>
          </ac:spMkLst>
        </pc:spChg>
      </pc:sldChg>
      <pc:sldChg chg="modSp">
        <pc:chgData name="SAYERS, Will (Dr)" userId="a3eb3c3d-ac6f-40b8-be0d-a82651db33df" providerId="ADAL" clId="{E8F3E124-DE5A-4155-B67A-4EAFE7A27253}" dt="2018-10-01T22:58:24.761" v="634" actId="20577"/>
        <pc:sldMkLst>
          <pc:docMk/>
          <pc:sldMk cId="1179906390" sldId="352"/>
        </pc:sldMkLst>
        <pc:spChg chg="mod">
          <ac:chgData name="SAYERS, Will (Dr)" userId="a3eb3c3d-ac6f-40b8-be0d-a82651db33df" providerId="ADAL" clId="{E8F3E124-DE5A-4155-B67A-4EAFE7A27253}" dt="2018-10-01T22:58:24.761" v="634" actId="20577"/>
          <ac:spMkLst>
            <pc:docMk/>
            <pc:sldMk cId="1179906390" sldId="352"/>
            <ac:spMk id="3" creationId="{7D6C1BE9-E4AB-4D03-83C2-30C172BB9DDC}"/>
          </ac:spMkLst>
        </pc:spChg>
      </pc:sldChg>
      <pc:sldChg chg="modSp">
        <pc:chgData name="SAYERS, Will (Dr)" userId="a3eb3c3d-ac6f-40b8-be0d-a82651db33df" providerId="ADAL" clId="{E8F3E124-DE5A-4155-B67A-4EAFE7A27253}" dt="2018-10-01T22:59:19.629" v="641" actId="113"/>
        <pc:sldMkLst>
          <pc:docMk/>
          <pc:sldMk cId="442350775" sldId="353"/>
        </pc:sldMkLst>
        <pc:spChg chg="mod">
          <ac:chgData name="SAYERS, Will (Dr)" userId="a3eb3c3d-ac6f-40b8-be0d-a82651db33df" providerId="ADAL" clId="{E8F3E124-DE5A-4155-B67A-4EAFE7A27253}" dt="2018-10-01T22:59:19.629" v="641" actId="113"/>
          <ac:spMkLst>
            <pc:docMk/>
            <pc:sldMk cId="442350775" sldId="353"/>
            <ac:spMk id="3" creationId="{989A3EC0-8896-49FC-BA5C-BFFAB6F7851B}"/>
          </ac:spMkLst>
        </pc:spChg>
      </pc:sldChg>
      <pc:sldChg chg="modSp">
        <pc:chgData name="SAYERS, Will (Dr)" userId="a3eb3c3d-ac6f-40b8-be0d-a82651db33df" providerId="ADAL" clId="{E8F3E124-DE5A-4155-B67A-4EAFE7A27253}" dt="2018-10-01T23:00:55.900" v="864" actId="20577"/>
        <pc:sldMkLst>
          <pc:docMk/>
          <pc:sldMk cId="600696225" sldId="355"/>
        </pc:sldMkLst>
        <pc:spChg chg="mod">
          <ac:chgData name="SAYERS, Will (Dr)" userId="a3eb3c3d-ac6f-40b8-be0d-a82651db33df" providerId="ADAL" clId="{E8F3E124-DE5A-4155-B67A-4EAFE7A27253}" dt="2018-10-01T23:00:55.900" v="864" actId="20577"/>
          <ac:spMkLst>
            <pc:docMk/>
            <pc:sldMk cId="600696225" sldId="355"/>
            <ac:spMk id="3" creationId="{1C0D9A94-E054-4251-A17D-2407668CF7DD}"/>
          </ac:spMkLst>
        </pc:spChg>
      </pc:sldChg>
      <pc:sldChg chg="modSp">
        <pc:chgData name="SAYERS, Will (Dr)" userId="a3eb3c3d-ac6f-40b8-be0d-a82651db33df" providerId="ADAL" clId="{E8F3E124-DE5A-4155-B67A-4EAFE7A27253}" dt="2018-10-01T23:01:32.130" v="900" actId="20577"/>
        <pc:sldMkLst>
          <pc:docMk/>
          <pc:sldMk cId="3972215344" sldId="356"/>
        </pc:sldMkLst>
        <pc:spChg chg="mod">
          <ac:chgData name="SAYERS, Will (Dr)" userId="a3eb3c3d-ac6f-40b8-be0d-a82651db33df" providerId="ADAL" clId="{E8F3E124-DE5A-4155-B67A-4EAFE7A27253}" dt="2018-10-01T23:01:32.130" v="900" actId="20577"/>
          <ac:spMkLst>
            <pc:docMk/>
            <pc:sldMk cId="3972215344" sldId="356"/>
            <ac:spMk id="3" creationId="{7526134E-D298-448E-B4C3-83E5652B3EF5}"/>
          </ac:spMkLst>
        </pc:spChg>
      </pc:sldChg>
      <pc:sldChg chg="modSp">
        <pc:chgData name="SAYERS, Will (Dr)" userId="a3eb3c3d-ac6f-40b8-be0d-a82651db33df" providerId="ADAL" clId="{E8F3E124-DE5A-4155-B67A-4EAFE7A27253}" dt="2018-10-01T23:08:31.144" v="1628" actId="20577"/>
        <pc:sldMkLst>
          <pc:docMk/>
          <pc:sldMk cId="3344578828" sldId="357"/>
        </pc:sldMkLst>
        <pc:spChg chg="mod">
          <ac:chgData name="SAYERS, Will (Dr)" userId="a3eb3c3d-ac6f-40b8-be0d-a82651db33df" providerId="ADAL" clId="{E8F3E124-DE5A-4155-B67A-4EAFE7A27253}" dt="2018-10-01T23:08:31.144" v="1628" actId="20577"/>
          <ac:spMkLst>
            <pc:docMk/>
            <pc:sldMk cId="3344578828" sldId="357"/>
            <ac:spMk id="3" creationId="{9173C9B6-6A1A-45C0-8116-2830AD1AAA6D}"/>
          </ac:spMkLst>
        </pc:spChg>
      </pc:sldChg>
      <pc:sldChg chg="modSp">
        <pc:chgData name="SAYERS, Will (Dr)" userId="a3eb3c3d-ac6f-40b8-be0d-a82651db33df" providerId="ADAL" clId="{E8F3E124-DE5A-4155-B67A-4EAFE7A27253}" dt="2018-10-01T23:09:16.367" v="1741" actId="20577"/>
        <pc:sldMkLst>
          <pc:docMk/>
          <pc:sldMk cId="947160041" sldId="358"/>
        </pc:sldMkLst>
        <pc:spChg chg="mod">
          <ac:chgData name="SAYERS, Will (Dr)" userId="a3eb3c3d-ac6f-40b8-be0d-a82651db33df" providerId="ADAL" clId="{E8F3E124-DE5A-4155-B67A-4EAFE7A27253}" dt="2018-10-01T23:09:16.367" v="1741" actId="20577"/>
          <ac:spMkLst>
            <pc:docMk/>
            <pc:sldMk cId="947160041" sldId="358"/>
            <ac:spMk id="3" creationId="{940802AC-689D-4FCB-861A-EEB8EEEC3033}"/>
          </ac:spMkLst>
        </pc:spChg>
      </pc:sldChg>
      <pc:sldChg chg="modSp">
        <pc:chgData name="SAYERS, Will (Dr)" userId="a3eb3c3d-ac6f-40b8-be0d-a82651db33df" providerId="ADAL" clId="{E8F3E124-DE5A-4155-B67A-4EAFE7A27253}" dt="2018-10-01T23:10:17.713" v="1881" actId="20577"/>
        <pc:sldMkLst>
          <pc:docMk/>
          <pc:sldMk cId="3066331142" sldId="359"/>
        </pc:sldMkLst>
        <pc:spChg chg="mod">
          <ac:chgData name="SAYERS, Will (Dr)" userId="a3eb3c3d-ac6f-40b8-be0d-a82651db33df" providerId="ADAL" clId="{E8F3E124-DE5A-4155-B67A-4EAFE7A27253}" dt="2018-10-01T23:10:17.713" v="1881" actId="20577"/>
          <ac:spMkLst>
            <pc:docMk/>
            <pc:sldMk cId="3066331142" sldId="359"/>
            <ac:spMk id="3" creationId="{92D36921-F4EA-40C2-BBB8-575264AF4D57}"/>
          </ac:spMkLst>
        </pc:spChg>
      </pc:sldChg>
      <pc:sldChg chg="modSp add ord">
        <pc:chgData name="SAYERS, Will (Dr)" userId="a3eb3c3d-ac6f-40b8-be0d-a82651db33df" providerId="ADAL" clId="{E8F3E124-DE5A-4155-B67A-4EAFE7A27253}" dt="2018-10-01T23:16:39.282" v="2206" actId="20577"/>
        <pc:sldMkLst>
          <pc:docMk/>
          <pc:sldMk cId="2362679872" sldId="362"/>
        </pc:sldMkLst>
        <pc:spChg chg="mod">
          <ac:chgData name="SAYERS, Will (Dr)" userId="a3eb3c3d-ac6f-40b8-be0d-a82651db33df" providerId="ADAL" clId="{E8F3E124-DE5A-4155-B67A-4EAFE7A27253}" dt="2018-10-01T23:14:34.866" v="1897" actId="20577"/>
          <ac:spMkLst>
            <pc:docMk/>
            <pc:sldMk cId="2362679872" sldId="362"/>
            <ac:spMk id="2" creationId="{9B23C4D9-244A-4A18-9755-A06DDEE542D8}"/>
          </ac:spMkLst>
        </pc:spChg>
        <pc:spChg chg="mod">
          <ac:chgData name="SAYERS, Will (Dr)" userId="a3eb3c3d-ac6f-40b8-be0d-a82651db33df" providerId="ADAL" clId="{E8F3E124-DE5A-4155-B67A-4EAFE7A27253}" dt="2018-10-01T23:16:39.282" v="2206" actId="20577"/>
          <ac:spMkLst>
            <pc:docMk/>
            <pc:sldMk cId="2362679872" sldId="362"/>
            <ac:spMk id="3" creationId="{EB270CA1-50A4-45F1-81B4-B6BBE1B6A2E9}"/>
          </ac:spMkLst>
        </pc:spChg>
      </pc:sldChg>
    </pc:docChg>
  </pc:docChgLst>
  <pc:docChgLst>
    <pc:chgData name="Will Sayers" userId="a3eb3c3d-ac6f-40b8-be0d-a82651db33df" providerId="ADAL" clId="{351FF515-35CD-4E62-BC40-A288C15CC80C}"/>
  </pc:docChgLst>
  <pc:docChgLst>
    <pc:chgData name="Will Sayers" userId="a3eb3c3d-ac6f-40b8-be0d-a82651db33df" providerId="ADAL" clId="{59374339-9A96-4CA8-A85D-98692210362D}"/>
  </pc:docChgLst>
  <pc:docChgLst>
    <pc:chgData userId="2117c874bc339d16" providerId="LiveId" clId="{59374339-9A96-4CA8-A85D-98692210362D}"/>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5D379-32E5-4518-B113-6CDEB0865324}" type="datetimeFigureOut">
              <a:rPr lang="en-GB" smtClean="0"/>
              <a:t>02/10/2018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2C2445-2DFA-4D49-B1EA-2B9DE7A72CEC}" type="slidenum">
              <a:rPr lang="en-GB" smtClean="0"/>
              <a:t>‹#›</a:t>
            </a:fld>
            <a:endParaRPr lang="en-GB"/>
          </a:p>
        </p:txBody>
      </p:sp>
    </p:spTree>
    <p:extLst>
      <p:ext uri="{BB962C8B-B14F-4D97-AF65-F5344CB8AC3E}">
        <p14:creationId xmlns:p14="http://schemas.microsoft.com/office/powerpoint/2010/main" val="4220808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22C2445-2DFA-4D49-B1EA-2B9DE7A72CEC}" type="slidenum">
              <a:rPr lang="en-GB" smtClean="0"/>
              <a:t>7</a:t>
            </a:fld>
            <a:endParaRPr lang="en-GB"/>
          </a:p>
        </p:txBody>
      </p:sp>
    </p:spTree>
    <p:extLst>
      <p:ext uri="{BB962C8B-B14F-4D97-AF65-F5344CB8AC3E}">
        <p14:creationId xmlns:p14="http://schemas.microsoft.com/office/powerpoint/2010/main" val="3171836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22C2445-2DFA-4D49-B1EA-2B9DE7A72CEC}" type="slidenum">
              <a:rPr lang="en-GB" smtClean="0"/>
              <a:t>9</a:t>
            </a:fld>
            <a:endParaRPr lang="en-GB"/>
          </a:p>
        </p:txBody>
      </p:sp>
    </p:spTree>
    <p:extLst>
      <p:ext uri="{BB962C8B-B14F-4D97-AF65-F5344CB8AC3E}">
        <p14:creationId xmlns:p14="http://schemas.microsoft.com/office/powerpoint/2010/main" val="199316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2C2445-2DFA-4D49-B1EA-2B9DE7A72CEC}" type="slidenum">
              <a:rPr lang="en-GB" smtClean="0"/>
              <a:t>10</a:t>
            </a:fld>
            <a:endParaRPr lang="en-GB"/>
          </a:p>
        </p:txBody>
      </p:sp>
    </p:spTree>
    <p:extLst>
      <p:ext uri="{BB962C8B-B14F-4D97-AF65-F5344CB8AC3E}">
        <p14:creationId xmlns:p14="http://schemas.microsoft.com/office/powerpoint/2010/main" val="632758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22C2445-2DFA-4D49-B1EA-2B9DE7A72CEC}" type="slidenum">
              <a:rPr lang="en-GB" smtClean="0"/>
              <a:t>11</a:t>
            </a:fld>
            <a:endParaRPr lang="en-GB"/>
          </a:p>
        </p:txBody>
      </p:sp>
    </p:spTree>
    <p:extLst>
      <p:ext uri="{BB962C8B-B14F-4D97-AF65-F5344CB8AC3E}">
        <p14:creationId xmlns:p14="http://schemas.microsoft.com/office/powerpoint/2010/main" val="861589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2C2445-2DFA-4D49-B1EA-2B9DE7A72CEC}" type="slidenum">
              <a:rPr lang="en-GB" smtClean="0"/>
              <a:t>24</a:t>
            </a:fld>
            <a:endParaRPr lang="en-GB"/>
          </a:p>
        </p:txBody>
      </p:sp>
    </p:spTree>
    <p:extLst>
      <p:ext uri="{BB962C8B-B14F-4D97-AF65-F5344CB8AC3E}">
        <p14:creationId xmlns:p14="http://schemas.microsoft.com/office/powerpoint/2010/main" val="486326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95486"/>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259632" y="1545332"/>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B3C052-D9C3-483C-9BE1-4EA46150CF35}"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9A195-84FF-402B-80CA-1B47E41E0889}" type="slidenum">
              <a:rPr lang="en-US" smtClean="0"/>
              <a:t>‹#›</a:t>
            </a:fld>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95486"/>
            <a:ext cx="761905" cy="634921"/>
          </a:xfrm>
          <a:prstGeom prst="rect">
            <a:avLst/>
          </a:prstGeom>
        </p:spPr>
      </p:pic>
    </p:spTree>
    <p:extLst>
      <p:ext uri="{BB962C8B-B14F-4D97-AF65-F5344CB8AC3E}">
        <p14:creationId xmlns:p14="http://schemas.microsoft.com/office/powerpoint/2010/main" val="192106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B3C052-D9C3-483C-9BE1-4EA46150CF35}"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9A195-84FF-402B-80CA-1B47E41E0889}" type="slidenum">
              <a:rPr lang="en-US" smtClean="0"/>
              <a:t>‹#›</a:t>
            </a:fld>
            <a:endParaRPr lang="en-US"/>
          </a:p>
        </p:txBody>
      </p:sp>
    </p:spTree>
    <p:extLst>
      <p:ext uri="{BB962C8B-B14F-4D97-AF65-F5344CB8AC3E}">
        <p14:creationId xmlns:p14="http://schemas.microsoft.com/office/powerpoint/2010/main" val="258045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B3C052-D9C3-483C-9BE1-4EA46150CF35}"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9A195-84FF-402B-80CA-1B47E41E0889}" type="slidenum">
              <a:rPr lang="en-US" smtClean="0"/>
              <a:t>‹#›</a:t>
            </a:fld>
            <a:endParaRPr lang="en-US"/>
          </a:p>
        </p:txBody>
      </p:sp>
    </p:spTree>
    <p:extLst>
      <p:ext uri="{BB962C8B-B14F-4D97-AF65-F5344CB8AC3E}">
        <p14:creationId xmlns:p14="http://schemas.microsoft.com/office/powerpoint/2010/main" val="358261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576" y="205979"/>
            <a:ext cx="7931224" cy="624428"/>
          </a:xfrm>
        </p:spPr>
        <p:txBody>
          <a:bodyPr>
            <a:normAutofit/>
          </a:bodyPr>
          <a:lstStyle>
            <a:lvl1pPr algn="l">
              <a:defRPr sz="2800"/>
            </a:lvl1pPr>
          </a:lstStyle>
          <a:p>
            <a:r>
              <a:rPr lang="en-US"/>
              <a:t>Click to edit Master title style</a:t>
            </a:r>
            <a:endParaRPr lang="en-US" dirty="0"/>
          </a:p>
        </p:txBody>
      </p:sp>
      <p:sp>
        <p:nvSpPr>
          <p:cNvPr id="3" name="Content Placeholder 2"/>
          <p:cNvSpPr>
            <a:spLocks noGrp="1"/>
          </p:cNvSpPr>
          <p:nvPr>
            <p:ph idx="1"/>
          </p:nvPr>
        </p:nvSpPr>
        <p:spPr>
          <a:xfrm>
            <a:off x="457200" y="915566"/>
            <a:ext cx="8229600" cy="3679057"/>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3C052-D9C3-483C-9BE1-4EA46150CF35}"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9A195-84FF-402B-80CA-1B47E41E0889}"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5486"/>
            <a:ext cx="761905" cy="634921"/>
          </a:xfrm>
          <a:prstGeom prst="rect">
            <a:avLst/>
          </a:prstGeom>
        </p:spPr>
      </p:pic>
    </p:spTree>
    <p:extLst>
      <p:ext uri="{BB962C8B-B14F-4D97-AF65-F5344CB8AC3E}">
        <p14:creationId xmlns:p14="http://schemas.microsoft.com/office/powerpoint/2010/main" val="125406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699542"/>
            <a:ext cx="7772400" cy="1021557"/>
          </a:xfrm>
        </p:spPr>
        <p:txBody>
          <a:bodyPr anchor="t">
            <a:noAutofit/>
          </a:bodyPr>
          <a:lstStyle>
            <a:lvl1pPr algn="l">
              <a:defRPr sz="3600" b="1" cap="all"/>
            </a:lvl1pPr>
          </a:lstStyle>
          <a:p>
            <a:r>
              <a:rPr lang="en-US"/>
              <a:t>Click to edit Master title style</a:t>
            </a:r>
            <a:endParaRPr lang="en-US" dirty="0"/>
          </a:p>
        </p:txBody>
      </p:sp>
      <p:sp>
        <p:nvSpPr>
          <p:cNvPr id="3" name="Text Placeholder 2"/>
          <p:cNvSpPr>
            <a:spLocks noGrp="1"/>
          </p:cNvSpPr>
          <p:nvPr>
            <p:ph type="body" idx="1"/>
          </p:nvPr>
        </p:nvSpPr>
        <p:spPr>
          <a:xfrm>
            <a:off x="722313" y="339502"/>
            <a:ext cx="7772400" cy="360040"/>
          </a:xfrm>
        </p:spPr>
        <p:txBody>
          <a:bodyPr anchor="b"/>
          <a:lstStyle>
            <a:lvl1pPr marL="0" indent="0">
              <a:buNone/>
              <a:defRPr sz="2000">
                <a:solidFill>
                  <a:schemeClr val="tx1">
                    <a:tint val="75000"/>
                  </a:schemeClr>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3C052-D9C3-483C-9BE1-4EA46150CF35}"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9A195-84FF-402B-80CA-1B47E41E0889}" type="slidenum">
              <a:rPr lang="en-US" smtClean="0"/>
              <a:t>‹#›</a:t>
            </a:fld>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95486"/>
            <a:ext cx="761905" cy="634921"/>
          </a:xfrm>
          <a:prstGeom prst="rect">
            <a:avLst/>
          </a:prstGeom>
        </p:spPr>
      </p:pic>
    </p:spTree>
    <p:extLst>
      <p:ext uri="{BB962C8B-B14F-4D97-AF65-F5344CB8AC3E}">
        <p14:creationId xmlns:p14="http://schemas.microsoft.com/office/powerpoint/2010/main" val="3864232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55576" y="205979"/>
            <a:ext cx="7931224" cy="857250"/>
          </a:xfrm>
        </p:spPr>
        <p:txBody>
          <a:bodyPr>
            <a:normAutofit/>
          </a:bodyPr>
          <a:lstStyle>
            <a:lvl1pPr algn="ctr">
              <a:defRPr sz="3600"/>
            </a:lvl1pPr>
          </a:lstStyle>
          <a:p>
            <a:r>
              <a:rPr lang="en-US"/>
              <a:t>Click to edit Master title style</a:t>
            </a:r>
            <a:endParaRPr lang="en-US" dirty="0"/>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B3C052-D9C3-483C-9BE1-4EA46150CF35}"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9A195-84FF-402B-80CA-1B47E41E0889}"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5486"/>
            <a:ext cx="761905" cy="634921"/>
          </a:xfrm>
          <a:prstGeom prst="rect">
            <a:avLst/>
          </a:prstGeom>
        </p:spPr>
      </p:pic>
    </p:spTree>
    <p:extLst>
      <p:ext uri="{BB962C8B-B14F-4D97-AF65-F5344CB8AC3E}">
        <p14:creationId xmlns:p14="http://schemas.microsoft.com/office/powerpoint/2010/main" val="1073033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B3C052-D9C3-483C-9BE1-4EA46150CF35}" type="datetimeFigureOut">
              <a:rPr lang="en-US" smtClean="0"/>
              <a:t>10/2/2018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49A195-84FF-402B-80CA-1B47E41E0889}" type="slidenum">
              <a:rPr lang="en-US" smtClean="0"/>
              <a:t>‹#›</a:t>
            </a:fld>
            <a:endParaRPr lang="en-US"/>
          </a:p>
        </p:txBody>
      </p:sp>
    </p:spTree>
    <p:extLst>
      <p:ext uri="{BB962C8B-B14F-4D97-AF65-F5344CB8AC3E}">
        <p14:creationId xmlns:p14="http://schemas.microsoft.com/office/powerpoint/2010/main" val="1610264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B3C052-D9C3-483C-9BE1-4EA46150CF35}" type="datetimeFigureOut">
              <a:rPr lang="en-US" smtClean="0"/>
              <a:t>10/2/2018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49A195-84FF-402B-80CA-1B47E41E0889}" type="slidenum">
              <a:rPr lang="en-US" smtClean="0"/>
              <a:t>‹#›</a:t>
            </a:fld>
            <a:endParaRPr lang="en-US"/>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95486"/>
            <a:ext cx="761905" cy="634921"/>
          </a:xfrm>
          <a:prstGeom prst="rect">
            <a:avLst/>
          </a:prstGeom>
        </p:spPr>
      </p:pic>
    </p:spTree>
    <p:extLst>
      <p:ext uri="{BB962C8B-B14F-4D97-AF65-F5344CB8AC3E}">
        <p14:creationId xmlns:p14="http://schemas.microsoft.com/office/powerpoint/2010/main" val="1395643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3C052-D9C3-483C-9BE1-4EA46150CF35}" type="datetimeFigureOut">
              <a:rPr lang="en-US" smtClean="0"/>
              <a:t>10/2/2018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49A195-84FF-402B-80CA-1B47E41E0889}" type="slidenum">
              <a:rPr lang="en-US" smtClean="0"/>
              <a:t>‹#›</a:t>
            </a:fld>
            <a:endParaRPr lang="en-US"/>
          </a:p>
        </p:txBody>
      </p:sp>
    </p:spTree>
    <p:extLst>
      <p:ext uri="{BB962C8B-B14F-4D97-AF65-F5344CB8AC3E}">
        <p14:creationId xmlns:p14="http://schemas.microsoft.com/office/powerpoint/2010/main" val="135499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3C052-D9C3-483C-9BE1-4EA46150CF35}"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9A195-84FF-402B-80CA-1B47E41E0889}" type="slidenum">
              <a:rPr lang="en-US" smtClean="0"/>
              <a:t>‹#›</a:t>
            </a:fld>
            <a:endParaRPr lang="en-US"/>
          </a:p>
        </p:txBody>
      </p:sp>
    </p:spTree>
    <p:extLst>
      <p:ext uri="{BB962C8B-B14F-4D97-AF65-F5344CB8AC3E}">
        <p14:creationId xmlns:p14="http://schemas.microsoft.com/office/powerpoint/2010/main" val="413211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68144" y="416434"/>
            <a:ext cx="3110136" cy="64314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323528" y="41151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5868144" y="1059582"/>
            <a:ext cx="3110136" cy="3600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3C052-D9C3-483C-9BE1-4EA46150CF35}"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9A195-84FF-402B-80CA-1B47E41E0889}" type="slidenum">
              <a:rPr lang="en-US" smtClean="0"/>
              <a:t>‹#›</a:t>
            </a:fld>
            <a:endParaRPr lang="en-US"/>
          </a:p>
        </p:txBody>
      </p:sp>
    </p:spTree>
    <p:extLst>
      <p:ext uri="{BB962C8B-B14F-4D97-AF65-F5344CB8AC3E}">
        <p14:creationId xmlns:p14="http://schemas.microsoft.com/office/powerpoint/2010/main" val="418860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AB3C052-D9C3-483C-9BE1-4EA46150CF35}" type="datetimeFigureOut">
              <a:rPr lang="en-US" smtClean="0"/>
              <a:t>10/2/2018</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F49A195-84FF-402B-80CA-1B47E41E0889}" type="slidenum">
              <a:rPr lang="en-US" smtClean="0"/>
              <a:t>‹#›</a:t>
            </a:fld>
            <a:endParaRPr lang="en-US"/>
          </a:p>
        </p:txBody>
      </p:sp>
    </p:spTree>
    <p:extLst>
      <p:ext uri="{BB962C8B-B14F-4D97-AF65-F5344CB8AC3E}">
        <p14:creationId xmlns:p14="http://schemas.microsoft.com/office/powerpoint/2010/main" val="3555850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GB" dirty="0"/>
              <a:t>Object Oriented programming (basics of)</a:t>
            </a:r>
            <a:endParaRPr lang="en-US" dirty="0"/>
          </a:p>
        </p:txBody>
      </p:sp>
      <p:sp>
        <p:nvSpPr>
          <p:cNvPr id="7" name="Text Placeholder 6"/>
          <p:cNvSpPr>
            <a:spLocks noGrp="1"/>
          </p:cNvSpPr>
          <p:nvPr>
            <p:ph type="body" idx="1"/>
          </p:nvPr>
        </p:nvSpPr>
        <p:spPr/>
        <p:txBody>
          <a:bodyPr>
            <a:normAutofit fontScale="92500" lnSpcReduction="10000"/>
          </a:bodyPr>
          <a:lstStyle/>
          <a:p>
            <a:r>
              <a:rPr lang="en-GB" dirty="0"/>
              <a:t>CT4027 – Tools Programming</a:t>
            </a:r>
            <a:endParaRPr lang="en-US" dirty="0"/>
          </a:p>
        </p:txBody>
      </p:sp>
    </p:spTree>
    <p:extLst>
      <p:ext uri="{BB962C8B-B14F-4D97-AF65-F5344CB8AC3E}">
        <p14:creationId xmlns:p14="http://schemas.microsoft.com/office/powerpoint/2010/main" val="1697754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F68C-A694-42F1-B42D-A37C3FEC07EB}"/>
              </a:ext>
            </a:extLst>
          </p:cNvPr>
          <p:cNvSpPr>
            <a:spLocks noGrp="1"/>
          </p:cNvSpPr>
          <p:nvPr>
            <p:ph type="title"/>
          </p:nvPr>
        </p:nvSpPr>
        <p:spPr/>
        <p:txBody>
          <a:bodyPr/>
          <a:lstStyle/>
          <a:p>
            <a:r>
              <a:rPr lang="en-GB" dirty="0"/>
              <a:t>Constructors</a:t>
            </a:r>
          </a:p>
        </p:txBody>
      </p:sp>
      <p:sp>
        <p:nvSpPr>
          <p:cNvPr id="3" name="Content Placeholder 2">
            <a:extLst>
              <a:ext uri="{FF2B5EF4-FFF2-40B4-BE49-F238E27FC236}">
                <a16:creationId xmlns:a16="http://schemas.microsoft.com/office/drawing/2014/main" id="{3E2DAFCF-7ACA-48B6-BAF8-2D2EBF452B6F}"/>
              </a:ext>
            </a:extLst>
          </p:cNvPr>
          <p:cNvSpPr>
            <a:spLocks noGrp="1"/>
          </p:cNvSpPr>
          <p:nvPr>
            <p:ph idx="1"/>
          </p:nvPr>
        </p:nvSpPr>
        <p:spPr/>
        <p:txBody>
          <a:bodyPr>
            <a:normAutofit fontScale="85000" lnSpcReduction="20000"/>
          </a:bodyPr>
          <a:lstStyle/>
          <a:p>
            <a:r>
              <a:rPr lang="en-GB" dirty="0"/>
              <a:t>A constructor is a special function in our class</a:t>
            </a:r>
          </a:p>
          <a:p>
            <a:r>
              <a:rPr lang="en-GB" dirty="0"/>
              <a:t>It is executed when an instance is created of that class</a:t>
            </a:r>
          </a:p>
          <a:p>
            <a:r>
              <a:rPr lang="en-GB" dirty="0"/>
              <a:t>A constructor has:</a:t>
            </a:r>
          </a:p>
          <a:p>
            <a:pPr lvl="1"/>
            <a:r>
              <a:rPr lang="en-GB" dirty="0"/>
              <a:t>The same name as the enclosing class</a:t>
            </a:r>
          </a:p>
          <a:p>
            <a:pPr lvl="1"/>
            <a:r>
              <a:rPr lang="en-GB" dirty="0"/>
              <a:t>No return type (not even void)</a:t>
            </a:r>
          </a:p>
          <a:p>
            <a:pPr lvl="1"/>
            <a:r>
              <a:rPr lang="en-GB" dirty="0"/>
              <a:t>Can take parameters</a:t>
            </a:r>
          </a:p>
          <a:p>
            <a:r>
              <a:rPr lang="en-GB" dirty="0"/>
              <a:t>Constructors can be overloaded – which we will talk about later.</a:t>
            </a:r>
          </a:p>
          <a:p>
            <a:r>
              <a:rPr lang="en-GB" dirty="0"/>
              <a:t>Constructors are usually used for initialisation and setup logic</a:t>
            </a:r>
          </a:p>
          <a:p>
            <a:r>
              <a:rPr lang="en-GB" dirty="0"/>
              <a:t>You can use them for setting variable values, although you can leave that up to the classes user, by making variables accessible as properties which can be set using a class initialiser, or in C# by initialising them on creation at the class scope</a:t>
            </a:r>
          </a:p>
        </p:txBody>
      </p:sp>
    </p:spTree>
    <p:extLst>
      <p:ext uri="{BB962C8B-B14F-4D97-AF65-F5344CB8AC3E}">
        <p14:creationId xmlns:p14="http://schemas.microsoft.com/office/powerpoint/2010/main" val="823143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9ED0-9AE4-4425-8050-40D8F2AB69F6}"/>
              </a:ext>
            </a:extLst>
          </p:cNvPr>
          <p:cNvSpPr>
            <a:spLocks noGrp="1"/>
          </p:cNvSpPr>
          <p:nvPr>
            <p:ph type="title"/>
          </p:nvPr>
        </p:nvSpPr>
        <p:spPr/>
        <p:txBody>
          <a:bodyPr/>
          <a:lstStyle/>
          <a:p>
            <a:r>
              <a:rPr lang="en-GB" dirty="0"/>
              <a:t>Instantiating our classes</a:t>
            </a:r>
          </a:p>
        </p:txBody>
      </p:sp>
      <p:sp>
        <p:nvSpPr>
          <p:cNvPr id="3" name="Content Placeholder 2">
            <a:extLst>
              <a:ext uri="{FF2B5EF4-FFF2-40B4-BE49-F238E27FC236}">
                <a16:creationId xmlns:a16="http://schemas.microsoft.com/office/drawing/2014/main" id="{CA259610-CDE0-4BB6-A3A2-CB37486562EA}"/>
              </a:ext>
            </a:extLst>
          </p:cNvPr>
          <p:cNvSpPr>
            <a:spLocks noGrp="1"/>
          </p:cNvSpPr>
          <p:nvPr>
            <p:ph idx="1"/>
          </p:nvPr>
        </p:nvSpPr>
        <p:spPr>
          <a:xfrm>
            <a:off x="457200" y="915566"/>
            <a:ext cx="4402832" cy="3679057"/>
          </a:xfrm>
        </p:spPr>
        <p:txBody>
          <a:bodyPr>
            <a:normAutofit fontScale="70000" lnSpcReduction="20000"/>
          </a:bodyPr>
          <a:lstStyle/>
          <a:p>
            <a:r>
              <a:rPr lang="en-GB" dirty="0"/>
              <a:t>Creating an object of the type of our class, is also known as </a:t>
            </a:r>
            <a:r>
              <a:rPr lang="en-GB" i="1" dirty="0"/>
              <a:t>instantiating</a:t>
            </a:r>
            <a:r>
              <a:rPr lang="en-GB" dirty="0"/>
              <a:t>, or </a:t>
            </a:r>
            <a:r>
              <a:rPr lang="en-GB" i="1" dirty="0"/>
              <a:t>creating an instance of</a:t>
            </a:r>
            <a:r>
              <a:rPr lang="en-GB" dirty="0"/>
              <a:t>, that class</a:t>
            </a:r>
          </a:p>
          <a:p>
            <a:r>
              <a:rPr lang="en-GB" dirty="0"/>
              <a:t>This is most simply accomplished using the “new” keyword, as in the example on the right – if our constructor had parameters we would pass them in exactly the same way as when calling any function</a:t>
            </a:r>
          </a:p>
          <a:p>
            <a:r>
              <a:rPr lang="en-GB" dirty="0"/>
              <a:t>We can also use a </a:t>
            </a:r>
            <a:r>
              <a:rPr lang="en-GB" i="1" dirty="0"/>
              <a:t>class initialiser, </a:t>
            </a:r>
            <a:r>
              <a:rPr lang="en-GB" dirty="0"/>
              <a:t>which creates a class and initialises property values in the same statement</a:t>
            </a:r>
            <a:endParaRPr lang="en-GB" i="1" dirty="0"/>
          </a:p>
        </p:txBody>
      </p:sp>
      <p:pic>
        <p:nvPicPr>
          <p:cNvPr id="4" name="Picture 3">
            <a:extLst>
              <a:ext uri="{FF2B5EF4-FFF2-40B4-BE49-F238E27FC236}">
                <a16:creationId xmlns:a16="http://schemas.microsoft.com/office/drawing/2014/main" id="{04BAFB15-7CD0-4B6D-A943-ECE0A6B36BED}"/>
              </a:ext>
            </a:extLst>
          </p:cNvPr>
          <p:cNvPicPr>
            <a:picLocks noChangeAspect="1"/>
          </p:cNvPicPr>
          <p:nvPr/>
        </p:nvPicPr>
        <p:blipFill>
          <a:blip r:embed="rId3"/>
          <a:stretch>
            <a:fillRect/>
          </a:stretch>
        </p:blipFill>
        <p:spPr>
          <a:xfrm>
            <a:off x="4932040" y="411510"/>
            <a:ext cx="3991182" cy="1508373"/>
          </a:xfrm>
          <a:prstGeom prst="rect">
            <a:avLst/>
          </a:prstGeom>
        </p:spPr>
      </p:pic>
      <p:pic>
        <p:nvPicPr>
          <p:cNvPr id="7" name="Picture 6">
            <a:extLst>
              <a:ext uri="{FF2B5EF4-FFF2-40B4-BE49-F238E27FC236}">
                <a16:creationId xmlns:a16="http://schemas.microsoft.com/office/drawing/2014/main" id="{69FE745C-F7A1-4ED8-AD84-B99415A3686D}"/>
              </a:ext>
            </a:extLst>
          </p:cNvPr>
          <p:cNvPicPr>
            <a:picLocks noChangeAspect="1"/>
          </p:cNvPicPr>
          <p:nvPr/>
        </p:nvPicPr>
        <p:blipFill>
          <a:blip r:embed="rId4"/>
          <a:stretch>
            <a:fillRect/>
          </a:stretch>
        </p:blipFill>
        <p:spPr>
          <a:xfrm>
            <a:off x="5252856" y="2125414"/>
            <a:ext cx="3670366" cy="1726877"/>
          </a:xfrm>
          <a:prstGeom prst="rect">
            <a:avLst/>
          </a:prstGeom>
        </p:spPr>
      </p:pic>
    </p:spTree>
    <p:extLst>
      <p:ext uri="{BB962C8B-B14F-4D97-AF65-F5344CB8AC3E}">
        <p14:creationId xmlns:p14="http://schemas.microsoft.com/office/powerpoint/2010/main" val="677058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9E707-D394-4E19-A83B-EE09924184C1}"/>
              </a:ext>
            </a:extLst>
          </p:cNvPr>
          <p:cNvSpPr>
            <a:spLocks noGrp="1"/>
          </p:cNvSpPr>
          <p:nvPr>
            <p:ph type="title"/>
          </p:nvPr>
        </p:nvSpPr>
        <p:spPr/>
        <p:txBody>
          <a:bodyPr/>
          <a:lstStyle/>
          <a:p>
            <a:r>
              <a:rPr lang="en-GB" dirty="0"/>
              <a:t>Class Access Specifiers</a:t>
            </a:r>
          </a:p>
        </p:txBody>
      </p:sp>
      <p:sp>
        <p:nvSpPr>
          <p:cNvPr id="3" name="Content Placeholder 2">
            <a:extLst>
              <a:ext uri="{FF2B5EF4-FFF2-40B4-BE49-F238E27FC236}">
                <a16:creationId xmlns:a16="http://schemas.microsoft.com/office/drawing/2014/main" id="{577F7C86-06F0-4FFE-A4C0-DC2691480C80}"/>
              </a:ext>
            </a:extLst>
          </p:cNvPr>
          <p:cNvSpPr>
            <a:spLocks noGrp="1"/>
          </p:cNvSpPr>
          <p:nvPr>
            <p:ph idx="1"/>
          </p:nvPr>
        </p:nvSpPr>
        <p:spPr>
          <a:xfrm>
            <a:off x="457200" y="915566"/>
            <a:ext cx="5122912" cy="3679057"/>
          </a:xfrm>
        </p:spPr>
        <p:txBody>
          <a:bodyPr/>
          <a:lstStyle/>
          <a:p>
            <a:r>
              <a:rPr lang="en-GB" dirty="0"/>
              <a:t>You may have noticed that our custom class was specified as being “public” whilst the default “Program” class that contains our static main was unspecified</a:t>
            </a:r>
          </a:p>
          <a:p>
            <a:r>
              <a:rPr lang="en-GB" dirty="0"/>
              <a:t>Classes in C# default to “internal” but can also be “public”</a:t>
            </a:r>
          </a:p>
        </p:txBody>
      </p:sp>
      <p:pic>
        <p:nvPicPr>
          <p:cNvPr id="4" name="Picture 3">
            <a:extLst>
              <a:ext uri="{FF2B5EF4-FFF2-40B4-BE49-F238E27FC236}">
                <a16:creationId xmlns:a16="http://schemas.microsoft.com/office/drawing/2014/main" id="{2587F641-E4BC-4149-9077-9F863296E8E4}"/>
              </a:ext>
            </a:extLst>
          </p:cNvPr>
          <p:cNvPicPr>
            <a:picLocks noChangeAspect="1"/>
          </p:cNvPicPr>
          <p:nvPr/>
        </p:nvPicPr>
        <p:blipFill>
          <a:blip r:embed="rId2"/>
          <a:stretch>
            <a:fillRect/>
          </a:stretch>
        </p:blipFill>
        <p:spPr>
          <a:xfrm>
            <a:off x="6012160" y="518193"/>
            <a:ext cx="2518188" cy="1949408"/>
          </a:xfrm>
          <a:prstGeom prst="rect">
            <a:avLst/>
          </a:prstGeom>
        </p:spPr>
      </p:pic>
      <p:pic>
        <p:nvPicPr>
          <p:cNvPr id="5" name="Picture 4">
            <a:extLst>
              <a:ext uri="{FF2B5EF4-FFF2-40B4-BE49-F238E27FC236}">
                <a16:creationId xmlns:a16="http://schemas.microsoft.com/office/drawing/2014/main" id="{9268303C-BE60-4D77-B517-7A1DAE5FD871}"/>
              </a:ext>
            </a:extLst>
          </p:cNvPr>
          <p:cNvPicPr>
            <a:picLocks noChangeAspect="1"/>
          </p:cNvPicPr>
          <p:nvPr/>
        </p:nvPicPr>
        <p:blipFill>
          <a:blip r:embed="rId3"/>
          <a:stretch>
            <a:fillRect/>
          </a:stretch>
        </p:blipFill>
        <p:spPr>
          <a:xfrm>
            <a:off x="5508104" y="2787774"/>
            <a:ext cx="3415118" cy="1290663"/>
          </a:xfrm>
          <a:prstGeom prst="rect">
            <a:avLst/>
          </a:prstGeom>
        </p:spPr>
      </p:pic>
    </p:spTree>
    <p:extLst>
      <p:ext uri="{BB962C8B-B14F-4D97-AF65-F5344CB8AC3E}">
        <p14:creationId xmlns:p14="http://schemas.microsoft.com/office/powerpoint/2010/main" val="2185568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AB11-FBBA-45D8-9182-044810F5CCD8}"/>
              </a:ext>
            </a:extLst>
          </p:cNvPr>
          <p:cNvSpPr>
            <a:spLocks noGrp="1"/>
          </p:cNvSpPr>
          <p:nvPr>
            <p:ph type="title"/>
          </p:nvPr>
        </p:nvSpPr>
        <p:spPr/>
        <p:txBody>
          <a:bodyPr/>
          <a:lstStyle/>
          <a:p>
            <a:r>
              <a:rPr lang="en-GB" dirty="0"/>
              <a:t>But, Will, What does that even mean?</a:t>
            </a:r>
          </a:p>
        </p:txBody>
      </p:sp>
      <p:sp>
        <p:nvSpPr>
          <p:cNvPr id="3" name="Content Placeholder 2">
            <a:extLst>
              <a:ext uri="{FF2B5EF4-FFF2-40B4-BE49-F238E27FC236}">
                <a16:creationId xmlns:a16="http://schemas.microsoft.com/office/drawing/2014/main" id="{DCEBC638-896D-4D4F-9571-C72169FA5E2E}"/>
              </a:ext>
            </a:extLst>
          </p:cNvPr>
          <p:cNvSpPr>
            <a:spLocks noGrp="1"/>
          </p:cNvSpPr>
          <p:nvPr>
            <p:ph idx="1"/>
          </p:nvPr>
        </p:nvSpPr>
        <p:spPr>
          <a:xfrm>
            <a:off x="457200" y="915566"/>
            <a:ext cx="5842992" cy="3679057"/>
          </a:xfrm>
        </p:spPr>
        <p:txBody>
          <a:bodyPr>
            <a:normAutofit fontScale="92500"/>
          </a:bodyPr>
          <a:lstStyle/>
          <a:p>
            <a:r>
              <a:rPr lang="en-GB" dirty="0"/>
              <a:t>A class which is specified as internal, can only be created from inside the same “</a:t>
            </a:r>
            <a:r>
              <a:rPr lang="en-GB" i="1" dirty="0"/>
              <a:t>assembly</a:t>
            </a:r>
            <a:r>
              <a:rPr lang="en-GB" dirty="0"/>
              <a:t>” i.e. .exe file, or .dll file</a:t>
            </a:r>
          </a:p>
          <a:p>
            <a:r>
              <a:rPr lang="en-GB" dirty="0"/>
              <a:t>A class which is specified as public, can be created from any assembly that has access to that class. So if we create a class in a .dll library file, and it’s public, then when we load that .dll file into a .exe, we can create an instance of that class to use</a:t>
            </a:r>
          </a:p>
        </p:txBody>
      </p:sp>
      <p:pic>
        <p:nvPicPr>
          <p:cNvPr id="5" name="Picture 4">
            <a:extLst>
              <a:ext uri="{FF2B5EF4-FFF2-40B4-BE49-F238E27FC236}">
                <a16:creationId xmlns:a16="http://schemas.microsoft.com/office/drawing/2014/main" id="{144810DD-0521-44A2-B233-1E0DEEC2F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1635646"/>
            <a:ext cx="2586685" cy="1983680"/>
          </a:xfrm>
          <a:prstGeom prst="rect">
            <a:avLst/>
          </a:prstGeom>
        </p:spPr>
      </p:pic>
    </p:spTree>
    <p:extLst>
      <p:ext uri="{BB962C8B-B14F-4D97-AF65-F5344CB8AC3E}">
        <p14:creationId xmlns:p14="http://schemas.microsoft.com/office/powerpoint/2010/main" val="461079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05CA-1B3E-4327-9BA2-440A7AB333D0}"/>
              </a:ext>
            </a:extLst>
          </p:cNvPr>
          <p:cNvSpPr>
            <a:spLocks noGrp="1"/>
          </p:cNvSpPr>
          <p:nvPr>
            <p:ph type="title"/>
          </p:nvPr>
        </p:nvSpPr>
        <p:spPr/>
        <p:txBody>
          <a:bodyPr/>
          <a:lstStyle/>
          <a:p>
            <a:r>
              <a:rPr lang="en-GB" dirty="0"/>
              <a:t>Access Specifiers on class members</a:t>
            </a:r>
          </a:p>
        </p:txBody>
      </p:sp>
      <p:sp>
        <p:nvSpPr>
          <p:cNvPr id="3" name="Content Placeholder 2">
            <a:extLst>
              <a:ext uri="{FF2B5EF4-FFF2-40B4-BE49-F238E27FC236}">
                <a16:creationId xmlns:a16="http://schemas.microsoft.com/office/drawing/2014/main" id="{F8EC9DAE-57AA-4502-AC4F-52CC8952DE3E}"/>
              </a:ext>
            </a:extLst>
          </p:cNvPr>
          <p:cNvSpPr>
            <a:spLocks noGrp="1"/>
          </p:cNvSpPr>
          <p:nvPr>
            <p:ph idx="1"/>
          </p:nvPr>
        </p:nvSpPr>
        <p:spPr/>
        <p:txBody>
          <a:bodyPr/>
          <a:lstStyle/>
          <a:p>
            <a:r>
              <a:rPr lang="en-GB" dirty="0"/>
              <a:t>The astute will have noticed that the things we put inside the classes also have access specifiers, which can be:</a:t>
            </a:r>
          </a:p>
          <a:p>
            <a:pPr lvl="1"/>
            <a:r>
              <a:rPr lang="en-GB" dirty="0"/>
              <a:t>public</a:t>
            </a:r>
          </a:p>
          <a:p>
            <a:pPr lvl="1"/>
            <a:r>
              <a:rPr lang="en-GB" dirty="0"/>
              <a:t>private</a:t>
            </a:r>
          </a:p>
          <a:p>
            <a:pPr lvl="1"/>
            <a:r>
              <a:rPr lang="en-GB" dirty="0"/>
              <a:t>protected</a:t>
            </a:r>
          </a:p>
          <a:p>
            <a:pPr lvl="1"/>
            <a:r>
              <a:rPr lang="en-GB" dirty="0"/>
              <a:t>internal</a:t>
            </a:r>
          </a:p>
          <a:p>
            <a:pPr lvl="1"/>
            <a:endParaRPr lang="en-GB" dirty="0"/>
          </a:p>
        </p:txBody>
      </p:sp>
    </p:spTree>
    <p:extLst>
      <p:ext uri="{BB962C8B-B14F-4D97-AF65-F5344CB8AC3E}">
        <p14:creationId xmlns:p14="http://schemas.microsoft.com/office/powerpoint/2010/main" val="2532787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8E34-65D8-4830-822A-1C18DA77CF16}"/>
              </a:ext>
            </a:extLst>
          </p:cNvPr>
          <p:cNvSpPr>
            <a:spLocks noGrp="1"/>
          </p:cNvSpPr>
          <p:nvPr>
            <p:ph type="title"/>
          </p:nvPr>
        </p:nvSpPr>
        <p:spPr/>
        <p:txBody>
          <a:bodyPr/>
          <a:lstStyle/>
          <a:p>
            <a:r>
              <a:rPr lang="en-GB" dirty="0"/>
              <a:t>Access specifiers - public</a:t>
            </a:r>
          </a:p>
        </p:txBody>
      </p:sp>
      <p:sp>
        <p:nvSpPr>
          <p:cNvPr id="3" name="Content Placeholder 2">
            <a:extLst>
              <a:ext uri="{FF2B5EF4-FFF2-40B4-BE49-F238E27FC236}">
                <a16:creationId xmlns:a16="http://schemas.microsoft.com/office/drawing/2014/main" id="{5058442B-3F0D-46D4-B8FC-6C16E44A8955}"/>
              </a:ext>
            </a:extLst>
          </p:cNvPr>
          <p:cNvSpPr>
            <a:spLocks noGrp="1"/>
          </p:cNvSpPr>
          <p:nvPr>
            <p:ph idx="1"/>
          </p:nvPr>
        </p:nvSpPr>
        <p:spPr>
          <a:xfrm>
            <a:off x="457200" y="915566"/>
            <a:ext cx="5410944" cy="3679057"/>
          </a:xfrm>
        </p:spPr>
        <p:txBody>
          <a:bodyPr>
            <a:normAutofit fontScale="92500" lnSpcReduction="20000"/>
          </a:bodyPr>
          <a:lstStyle/>
          <a:p>
            <a:r>
              <a:rPr lang="en-GB" dirty="0"/>
              <a:t>Public class members can be accessed from any location that can create a copy of that class</a:t>
            </a:r>
          </a:p>
          <a:p>
            <a:r>
              <a:rPr lang="en-GB" dirty="0"/>
              <a:t>This rather breaks encapsulation, which is why we use Properties to maintain control over variable value changing, rather than making our variables public</a:t>
            </a:r>
          </a:p>
          <a:p>
            <a:r>
              <a:rPr lang="en-GB" dirty="0"/>
              <a:t>Member functions can be public or private depending on whether they are required to use the class, or just helpful for the internal functioning of that class</a:t>
            </a:r>
          </a:p>
        </p:txBody>
      </p:sp>
      <p:pic>
        <p:nvPicPr>
          <p:cNvPr id="5" name="Picture 4">
            <a:extLst>
              <a:ext uri="{FF2B5EF4-FFF2-40B4-BE49-F238E27FC236}">
                <a16:creationId xmlns:a16="http://schemas.microsoft.com/office/drawing/2014/main" id="{CCDCA6E9-3804-46F7-AEBF-40F40434D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915566"/>
            <a:ext cx="2968376" cy="1750715"/>
          </a:xfrm>
          <a:prstGeom prst="rect">
            <a:avLst/>
          </a:prstGeom>
        </p:spPr>
      </p:pic>
    </p:spTree>
    <p:extLst>
      <p:ext uri="{BB962C8B-B14F-4D97-AF65-F5344CB8AC3E}">
        <p14:creationId xmlns:p14="http://schemas.microsoft.com/office/powerpoint/2010/main" val="2507328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691E-233D-4D11-B9E0-7898A6087F7B}"/>
              </a:ext>
            </a:extLst>
          </p:cNvPr>
          <p:cNvSpPr>
            <a:spLocks noGrp="1"/>
          </p:cNvSpPr>
          <p:nvPr>
            <p:ph type="title"/>
          </p:nvPr>
        </p:nvSpPr>
        <p:spPr/>
        <p:txBody>
          <a:bodyPr/>
          <a:lstStyle/>
          <a:p>
            <a:r>
              <a:rPr lang="en-GB" dirty="0"/>
              <a:t>Access Specifiers - private</a:t>
            </a:r>
          </a:p>
        </p:txBody>
      </p:sp>
      <p:sp>
        <p:nvSpPr>
          <p:cNvPr id="3" name="Content Placeholder 2">
            <a:extLst>
              <a:ext uri="{FF2B5EF4-FFF2-40B4-BE49-F238E27FC236}">
                <a16:creationId xmlns:a16="http://schemas.microsoft.com/office/drawing/2014/main" id="{A87C736F-411C-40A5-8099-A53AB75A1B81}"/>
              </a:ext>
            </a:extLst>
          </p:cNvPr>
          <p:cNvSpPr>
            <a:spLocks noGrp="1"/>
          </p:cNvSpPr>
          <p:nvPr>
            <p:ph idx="1"/>
          </p:nvPr>
        </p:nvSpPr>
        <p:spPr/>
        <p:txBody>
          <a:bodyPr/>
          <a:lstStyle/>
          <a:p>
            <a:r>
              <a:rPr lang="en-GB" dirty="0"/>
              <a:t>Private is the default access level for a class property, field or method – if you don’t specify the access level, it will be private</a:t>
            </a:r>
          </a:p>
          <a:p>
            <a:r>
              <a:rPr lang="en-GB" dirty="0"/>
              <a:t>This is because we mostly want class members to be private</a:t>
            </a:r>
          </a:p>
          <a:p>
            <a:r>
              <a:rPr lang="en-GB" dirty="0"/>
              <a:t>Only specific members of the classes interface should be anything but private</a:t>
            </a:r>
          </a:p>
        </p:txBody>
      </p:sp>
    </p:spTree>
    <p:extLst>
      <p:ext uri="{BB962C8B-B14F-4D97-AF65-F5344CB8AC3E}">
        <p14:creationId xmlns:p14="http://schemas.microsoft.com/office/powerpoint/2010/main" val="2579303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1C9D-8EE2-4F15-B299-0581C4EA648D}"/>
              </a:ext>
            </a:extLst>
          </p:cNvPr>
          <p:cNvSpPr>
            <a:spLocks noGrp="1"/>
          </p:cNvSpPr>
          <p:nvPr>
            <p:ph type="title"/>
          </p:nvPr>
        </p:nvSpPr>
        <p:spPr/>
        <p:txBody>
          <a:bodyPr/>
          <a:lstStyle/>
          <a:p>
            <a:r>
              <a:rPr lang="en-GB" dirty="0"/>
              <a:t>Access Specifiers - protected</a:t>
            </a:r>
          </a:p>
        </p:txBody>
      </p:sp>
      <p:sp>
        <p:nvSpPr>
          <p:cNvPr id="3" name="Content Placeholder 2">
            <a:extLst>
              <a:ext uri="{FF2B5EF4-FFF2-40B4-BE49-F238E27FC236}">
                <a16:creationId xmlns:a16="http://schemas.microsoft.com/office/drawing/2014/main" id="{D1BDA82B-D7FA-4188-99A1-1461DB6C4854}"/>
              </a:ext>
            </a:extLst>
          </p:cNvPr>
          <p:cNvSpPr>
            <a:spLocks noGrp="1"/>
          </p:cNvSpPr>
          <p:nvPr>
            <p:ph idx="1"/>
          </p:nvPr>
        </p:nvSpPr>
        <p:spPr/>
        <p:txBody>
          <a:bodyPr/>
          <a:lstStyle/>
          <a:p>
            <a:r>
              <a:rPr lang="en-GB" dirty="0"/>
              <a:t>Protected class members are the same as private class members, for anything outside the </a:t>
            </a:r>
            <a:r>
              <a:rPr lang="en-GB" i="1" dirty="0"/>
              <a:t>inheritance hierarchy </a:t>
            </a:r>
            <a:r>
              <a:rPr lang="en-GB" dirty="0"/>
              <a:t>which is a concept we have talked in theory about, but will demonstrate practically later</a:t>
            </a:r>
          </a:p>
          <a:p>
            <a:r>
              <a:rPr lang="en-GB" dirty="0"/>
              <a:t>Child classes can access these class members</a:t>
            </a:r>
          </a:p>
        </p:txBody>
      </p:sp>
    </p:spTree>
    <p:extLst>
      <p:ext uri="{BB962C8B-B14F-4D97-AF65-F5344CB8AC3E}">
        <p14:creationId xmlns:p14="http://schemas.microsoft.com/office/powerpoint/2010/main" val="1349017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2FD0-4E59-4EA8-B312-0564B8A695E6}"/>
              </a:ext>
            </a:extLst>
          </p:cNvPr>
          <p:cNvSpPr>
            <a:spLocks noGrp="1"/>
          </p:cNvSpPr>
          <p:nvPr>
            <p:ph type="title"/>
          </p:nvPr>
        </p:nvSpPr>
        <p:spPr/>
        <p:txBody>
          <a:bodyPr/>
          <a:lstStyle/>
          <a:p>
            <a:r>
              <a:rPr lang="en-GB" dirty="0"/>
              <a:t>Access Specifiers - internal</a:t>
            </a:r>
          </a:p>
        </p:txBody>
      </p:sp>
      <p:sp>
        <p:nvSpPr>
          <p:cNvPr id="3" name="Content Placeholder 2">
            <a:extLst>
              <a:ext uri="{FF2B5EF4-FFF2-40B4-BE49-F238E27FC236}">
                <a16:creationId xmlns:a16="http://schemas.microsoft.com/office/drawing/2014/main" id="{3F343737-1393-419D-8750-C90420B1AACF}"/>
              </a:ext>
            </a:extLst>
          </p:cNvPr>
          <p:cNvSpPr>
            <a:spLocks noGrp="1"/>
          </p:cNvSpPr>
          <p:nvPr>
            <p:ph idx="1"/>
          </p:nvPr>
        </p:nvSpPr>
        <p:spPr/>
        <p:txBody>
          <a:bodyPr/>
          <a:lstStyle/>
          <a:p>
            <a:r>
              <a:rPr lang="en-GB" dirty="0"/>
              <a:t>Internal class members are the same as private, for any code that is outside of the current </a:t>
            </a:r>
            <a:r>
              <a:rPr lang="en-GB" i="1" dirty="0"/>
              <a:t>assembly </a:t>
            </a:r>
            <a:r>
              <a:rPr lang="en-GB" dirty="0"/>
              <a:t>i.e. .exe or .dll file</a:t>
            </a:r>
          </a:p>
          <a:p>
            <a:r>
              <a:rPr lang="en-GB" dirty="0"/>
              <a:t>For code inside of the current assembly, they are public</a:t>
            </a:r>
          </a:p>
        </p:txBody>
      </p:sp>
    </p:spTree>
    <p:extLst>
      <p:ext uri="{BB962C8B-B14F-4D97-AF65-F5344CB8AC3E}">
        <p14:creationId xmlns:p14="http://schemas.microsoft.com/office/powerpoint/2010/main" val="1697517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EBA6-B039-4E68-8098-FB3BAB66D264}"/>
              </a:ext>
            </a:extLst>
          </p:cNvPr>
          <p:cNvSpPr>
            <a:spLocks noGrp="1"/>
          </p:cNvSpPr>
          <p:nvPr>
            <p:ph type="title"/>
          </p:nvPr>
        </p:nvSpPr>
        <p:spPr/>
        <p:txBody>
          <a:bodyPr/>
          <a:lstStyle/>
          <a:p>
            <a:r>
              <a:rPr lang="en-GB" dirty="0"/>
              <a:t>We’re over halfway – breathe!</a:t>
            </a:r>
          </a:p>
        </p:txBody>
      </p:sp>
      <p:sp>
        <p:nvSpPr>
          <p:cNvPr id="3" name="Content Placeholder 2">
            <a:extLst>
              <a:ext uri="{FF2B5EF4-FFF2-40B4-BE49-F238E27FC236}">
                <a16:creationId xmlns:a16="http://schemas.microsoft.com/office/drawing/2014/main" id="{7D6C1BE9-E4AB-4D03-83C2-30C172BB9DDC}"/>
              </a:ext>
            </a:extLst>
          </p:cNvPr>
          <p:cNvSpPr>
            <a:spLocks noGrp="1"/>
          </p:cNvSpPr>
          <p:nvPr>
            <p:ph idx="1"/>
          </p:nvPr>
        </p:nvSpPr>
        <p:spPr>
          <a:xfrm>
            <a:off x="457200" y="915566"/>
            <a:ext cx="3610744" cy="3679057"/>
          </a:xfrm>
        </p:spPr>
        <p:txBody>
          <a:bodyPr/>
          <a:lstStyle/>
          <a:p>
            <a:pPr marL="0" indent="0">
              <a:buNone/>
            </a:pPr>
            <a:r>
              <a:rPr lang="en-GB" i="1" dirty="0"/>
              <a:t>Actual footage of me showing a new programmer object orientation</a:t>
            </a:r>
          </a:p>
        </p:txBody>
      </p:sp>
      <p:pic>
        <p:nvPicPr>
          <p:cNvPr id="10" name="Picture 9">
            <a:extLst>
              <a:ext uri="{FF2B5EF4-FFF2-40B4-BE49-F238E27FC236}">
                <a16:creationId xmlns:a16="http://schemas.microsoft.com/office/drawing/2014/main" id="{82F5A652-9DF9-4DCF-9AE0-2E95B17DF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78" y="987574"/>
            <a:ext cx="4289822" cy="3064159"/>
          </a:xfrm>
          <a:prstGeom prst="rect">
            <a:avLst/>
          </a:prstGeom>
        </p:spPr>
      </p:pic>
    </p:spTree>
    <p:extLst>
      <p:ext uri="{BB962C8B-B14F-4D97-AF65-F5344CB8AC3E}">
        <p14:creationId xmlns:p14="http://schemas.microsoft.com/office/powerpoint/2010/main" val="1179906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session</a:t>
            </a:r>
            <a:r>
              <a:rPr lang="mr-IN" dirty="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a:t>Principles of Object Oriented Programming</a:t>
            </a:r>
          </a:p>
          <a:p>
            <a:pPr lvl="1"/>
            <a:r>
              <a:rPr lang="en-US" dirty="0"/>
              <a:t>Encapsulation</a:t>
            </a:r>
          </a:p>
          <a:p>
            <a:pPr lvl="1"/>
            <a:r>
              <a:rPr lang="en-US" dirty="0"/>
              <a:t>Inheritance</a:t>
            </a:r>
          </a:p>
          <a:p>
            <a:pPr lvl="1"/>
            <a:r>
              <a:rPr lang="en-US" dirty="0"/>
              <a:t>Polymorphism</a:t>
            </a:r>
          </a:p>
          <a:p>
            <a:pPr lvl="1"/>
            <a:r>
              <a:rPr lang="en-US" dirty="0"/>
              <a:t>Abstraction</a:t>
            </a:r>
          </a:p>
          <a:p>
            <a:r>
              <a:rPr lang="en-US" dirty="0"/>
              <a:t>C# Classes</a:t>
            </a:r>
          </a:p>
          <a:p>
            <a:pPr lvl="1"/>
            <a:r>
              <a:rPr lang="en-US" dirty="0"/>
              <a:t>Constructors</a:t>
            </a:r>
          </a:p>
          <a:p>
            <a:pPr lvl="1"/>
            <a:r>
              <a:rPr lang="en-US" dirty="0"/>
              <a:t>Public, Private, Protected, Internal</a:t>
            </a:r>
          </a:p>
          <a:p>
            <a:pPr lvl="1"/>
            <a:r>
              <a:rPr lang="en-US" dirty="0"/>
              <a:t>Inheritance</a:t>
            </a:r>
          </a:p>
          <a:p>
            <a:pPr lvl="1"/>
            <a:r>
              <a:rPr lang="en-US" dirty="0"/>
              <a:t>Function overriding</a:t>
            </a:r>
          </a:p>
          <a:p>
            <a:pPr lvl="1"/>
            <a:r>
              <a:rPr lang="en-US" dirty="0"/>
              <a:t>Static variables and functions</a:t>
            </a:r>
          </a:p>
          <a:p>
            <a:pPr lvl="1"/>
            <a:r>
              <a:rPr lang="en-US" dirty="0"/>
              <a:t>Interfaces and abstract classes</a:t>
            </a:r>
          </a:p>
          <a:p>
            <a:pPr lvl="1"/>
            <a:r>
              <a:rPr lang="en-US" dirty="0"/>
              <a:t>Abstraction</a:t>
            </a:r>
          </a:p>
          <a:p>
            <a:endParaRPr lang="en-US" dirty="0"/>
          </a:p>
          <a:p>
            <a:endParaRPr lang="en-US" dirty="0"/>
          </a:p>
        </p:txBody>
      </p:sp>
      <p:pic>
        <p:nvPicPr>
          <p:cNvPr id="7" name="Picture 6">
            <a:extLst>
              <a:ext uri="{FF2B5EF4-FFF2-40B4-BE49-F238E27FC236}">
                <a16:creationId xmlns:a16="http://schemas.microsoft.com/office/drawing/2014/main" id="{838DD326-0D13-45EF-8F44-3B03574E3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347614"/>
            <a:ext cx="3466356" cy="2641363"/>
          </a:xfrm>
          <a:prstGeom prst="rect">
            <a:avLst/>
          </a:prstGeom>
        </p:spPr>
      </p:pic>
    </p:spTree>
    <p:extLst>
      <p:ext uri="{BB962C8B-B14F-4D97-AF65-F5344CB8AC3E}">
        <p14:creationId xmlns:p14="http://schemas.microsoft.com/office/powerpoint/2010/main" val="530271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B1DC-99D6-4867-90FC-FA9D2EE5E87A}"/>
              </a:ext>
            </a:extLst>
          </p:cNvPr>
          <p:cNvSpPr>
            <a:spLocks noGrp="1"/>
          </p:cNvSpPr>
          <p:nvPr>
            <p:ph type="title"/>
          </p:nvPr>
        </p:nvSpPr>
        <p:spPr/>
        <p:txBody>
          <a:bodyPr/>
          <a:lstStyle/>
          <a:p>
            <a:r>
              <a:rPr lang="en-GB" dirty="0"/>
              <a:t>Inheritance Hierarchies</a:t>
            </a:r>
          </a:p>
        </p:txBody>
      </p:sp>
      <p:sp>
        <p:nvSpPr>
          <p:cNvPr id="3" name="Content Placeholder 2">
            <a:extLst>
              <a:ext uri="{FF2B5EF4-FFF2-40B4-BE49-F238E27FC236}">
                <a16:creationId xmlns:a16="http://schemas.microsoft.com/office/drawing/2014/main" id="{989A3EC0-8896-49FC-BA5C-BFFAB6F7851B}"/>
              </a:ext>
            </a:extLst>
          </p:cNvPr>
          <p:cNvSpPr>
            <a:spLocks noGrp="1"/>
          </p:cNvSpPr>
          <p:nvPr>
            <p:ph idx="1"/>
          </p:nvPr>
        </p:nvSpPr>
        <p:spPr>
          <a:xfrm>
            <a:off x="457200" y="915567"/>
            <a:ext cx="8229600" cy="3600400"/>
          </a:xfrm>
        </p:spPr>
        <p:txBody>
          <a:bodyPr>
            <a:normAutofit fontScale="85000" lnSpcReduction="10000"/>
          </a:bodyPr>
          <a:lstStyle/>
          <a:p>
            <a:r>
              <a:rPr lang="en-GB" dirty="0"/>
              <a:t>We have talked these through in theory</a:t>
            </a:r>
          </a:p>
          <a:p>
            <a:r>
              <a:rPr lang="en-GB" dirty="0"/>
              <a:t>We indicate that a class inherits from another class, by putting a colon ‘:’ after its name, followed by the class name it inherits from</a:t>
            </a:r>
          </a:p>
          <a:p>
            <a:r>
              <a:rPr lang="en-GB" dirty="0"/>
              <a:t>In C# each class can only inherit from </a:t>
            </a:r>
            <a:r>
              <a:rPr lang="en-GB" b="1" dirty="0"/>
              <a:t>one</a:t>
            </a:r>
            <a:r>
              <a:rPr lang="en-GB" dirty="0"/>
              <a:t> other class</a:t>
            </a:r>
          </a:p>
          <a:p>
            <a:r>
              <a:rPr lang="en-GB" dirty="0"/>
              <a:t>When a child class inherits from a parent class, it can access all the public, protected and </a:t>
            </a:r>
            <a:r>
              <a:rPr lang="en-GB" b="1" dirty="0"/>
              <a:t>potentially</a:t>
            </a:r>
            <a:r>
              <a:rPr lang="en-GB" dirty="0"/>
              <a:t> the internal members of that class</a:t>
            </a:r>
          </a:p>
          <a:p>
            <a:r>
              <a:rPr lang="en-GB" dirty="0"/>
              <a:t>It also has all the same variables and properties as that parent class</a:t>
            </a:r>
          </a:p>
          <a:p>
            <a:r>
              <a:rPr lang="en-GB" dirty="0"/>
              <a:t>So it’s a way of saying “With this starting point [parent class] I am now adding this functionality to that, as a new type [child class]”.</a:t>
            </a:r>
          </a:p>
        </p:txBody>
      </p:sp>
    </p:spTree>
    <p:extLst>
      <p:ext uri="{BB962C8B-B14F-4D97-AF65-F5344CB8AC3E}">
        <p14:creationId xmlns:p14="http://schemas.microsoft.com/office/powerpoint/2010/main" val="442350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0C80-6770-405B-9B75-93D075A6E6C1}"/>
              </a:ext>
            </a:extLst>
          </p:cNvPr>
          <p:cNvSpPr>
            <a:spLocks noGrp="1"/>
          </p:cNvSpPr>
          <p:nvPr>
            <p:ph type="title"/>
          </p:nvPr>
        </p:nvSpPr>
        <p:spPr/>
        <p:txBody>
          <a:bodyPr/>
          <a:lstStyle/>
          <a:p>
            <a:r>
              <a:rPr lang="en-GB" dirty="0"/>
              <a:t>Inheritance Hierarchies - demo</a:t>
            </a:r>
          </a:p>
        </p:txBody>
      </p:sp>
      <p:sp>
        <p:nvSpPr>
          <p:cNvPr id="3" name="Content Placeholder 2">
            <a:extLst>
              <a:ext uri="{FF2B5EF4-FFF2-40B4-BE49-F238E27FC236}">
                <a16:creationId xmlns:a16="http://schemas.microsoft.com/office/drawing/2014/main" id="{148F2961-3591-458D-8FEC-792D066067F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3E74FAA-9B6A-4ADD-96A0-14D873493F0F}"/>
              </a:ext>
            </a:extLst>
          </p:cNvPr>
          <p:cNvPicPr>
            <a:picLocks noChangeAspect="1"/>
          </p:cNvPicPr>
          <p:nvPr/>
        </p:nvPicPr>
        <p:blipFill>
          <a:blip r:embed="rId2"/>
          <a:stretch>
            <a:fillRect/>
          </a:stretch>
        </p:blipFill>
        <p:spPr>
          <a:xfrm>
            <a:off x="539552" y="771550"/>
            <a:ext cx="5933831" cy="4043981"/>
          </a:xfrm>
          <a:prstGeom prst="rect">
            <a:avLst/>
          </a:prstGeom>
        </p:spPr>
      </p:pic>
    </p:spTree>
    <p:extLst>
      <p:ext uri="{BB962C8B-B14F-4D97-AF65-F5344CB8AC3E}">
        <p14:creationId xmlns:p14="http://schemas.microsoft.com/office/powerpoint/2010/main" val="1217951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D47C4-EE7F-49B0-AA09-093F93909FE9}"/>
              </a:ext>
            </a:extLst>
          </p:cNvPr>
          <p:cNvSpPr>
            <a:spLocks noGrp="1"/>
          </p:cNvSpPr>
          <p:nvPr>
            <p:ph type="title"/>
          </p:nvPr>
        </p:nvSpPr>
        <p:spPr/>
        <p:txBody>
          <a:bodyPr/>
          <a:lstStyle/>
          <a:p>
            <a:r>
              <a:rPr lang="en-GB" dirty="0"/>
              <a:t>Class hierarchies can get fairly complex!</a:t>
            </a:r>
          </a:p>
        </p:txBody>
      </p:sp>
      <p:pic>
        <p:nvPicPr>
          <p:cNvPr id="4" name="Content Placeholder 3">
            <a:extLst>
              <a:ext uri="{FF2B5EF4-FFF2-40B4-BE49-F238E27FC236}">
                <a16:creationId xmlns:a16="http://schemas.microsoft.com/office/drawing/2014/main" id="{737C73D0-7A1B-4906-9908-F2E24AEEB68E}"/>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82615" y="935303"/>
            <a:ext cx="2467420" cy="3678237"/>
          </a:xfrm>
          <a:prstGeom prst="rect">
            <a:avLst/>
          </a:prstGeom>
          <a:extLs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lc="http://schemas.openxmlformats.org/drawingml/2006/lockedCanvas"/>
            </a:ext>
          </a:extLst>
        </p:spPr>
      </p:pic>
      <p:pic>
        <p:nvPicPr>
          <p:cNvPr id="5" name="Picture 4">
            <a:extLst>
              <a:ext uri="{FF2B5EF4-FFF2-40B4-BE49-F238E27FC236}">
                <a16:creationId xmlns:a16="http://schemas.microsoft.com/office/drawing/2014/main" id="{71B11B17-1510-4D1F-9582-FDE50584BEF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30287" y="2205438"/>
            <a:ext cx="2770123" cy="2404175"/>
          </a:xfrm>
          <a:prstGeom prst="rect">
            <a:avLst/>
          </a:prstGeom>
        </p:spPr>
      </p:pic>
      <p:pic>
        <p:nvPicPr>
          <p:cNvPr id="6" name="Picture 5">
            <a:extLst>
              <a:ext uri="{FF2B5EF4-FFF2-40B4-BE49-F238E27FC236}">
                <a16:creationId xmlns:a16="http://schemas.microsoft.com/office/drawing/2014/main" id="{F4687E28-60B4-495D-A08A-63A267C31CCC}"/>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732240" y="1264019"/>
            <a:ext cx="2090956" cy="3345594"/>
          </a:xfrm>
          <a:prstGeom prst="rect">
            <a:avLst/>
          </a:prstGeom>
        </p:spPr>
      </p:pic>
      <p:sp>
        <p:nvSpPr>
          <p:cNvPr id="7" name="TextBox 6">
            <a:extLst>
              <a:ext uri="{FF2B5EF4-FFF2-40B4-BE49-F238E27FC236}">
                <a16:creationId xmlns:a16="http://schemas.microsoft.com/office/drawing/2014/main" id="{6B5779C9-339E-49D9-B89C-9ED0CD22A5A0}"/>
              </a:ext>
            </a:extLst>
          </p:cNvPr>
          <p:cNvSpPr txBox="1"/>
          <p:nvPr/>
        </p:nvSpPr>
        <p:spPr>
          <a:xfrm>
            <a:off x="395536" y="1059582"/>
            <a:ext cx="3672408" cy="923330"/>
          </a:xfrm>
          <a:prstGeom prst="rect">
            <a:avLst/>
          </a:prstGeom>
          <a:noFill/>
        </p:spPr>
        <p:txBody>
          <a:bodyPr wrap="square" rtlCol="0">
            <a:spAutoFit/>
          </a:bodyPr>
          <a:lstStyle/>
          <a:p>
            <a:r>
              <a:rPr lang="en-GB" i="1" dirty="0"/>
              <a:t>These are simplified diagrams of one program broken into three diagrams. This is a reasonably simple program!</a:t>
            </a:r>
          </a:p>
        </p:txBody>
      </p:sp>
    </p:spTree>
    <p:extLst>
      <p:ext uri="{BB962C8B-B14F-4D97-AF65-F5344CB8AC3E}">
        <p14:creationId xmlns:p14="http://schemas.microsoft.com/office/powerpoint/2010/main" val="2830358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D29D-6C76-48A2-8BBE-B78D4A1E2F4D}"/>
              </a:ext>
            </a:extLst>
          </p:cNvPr>
          <p:cNvSpPr>
            <a:spLocks noGrp="1"/>
          </p:cNvSpPr>
          <p:nvPr>
            <p:ph type="title"/>
          </p:nvPr>
        </p:nvSpPr>
        <p:spPr/>
        <p:txBody>
          <a:bodyPr/>
          <a:lstStyle/>
          <a:p>
            <a:r>
              <a:rPr lang="en-GB" dirty="0"/>
              <a:t>Function </a:t>
            </a:r>
            <a:r>
              <a:rPr lang="en-GB" dirty="0" smtClean="0"/>
              <a:t>Overloading</a:t>
            </a:r>
            <a:endParaRPr lang="en-GB" dirty="0"/>
          </a:p>
        </p:txBody>
      </p:sp>
      <p:sp>
        <p:nvSpPr>
          <p:cNvPr id="3" name="Content Placeholder 2">
            <a:extLst>
              <a:ext uri="{FF2B5EF4-FFF2-40B4-BE49-F238E27FC236}">
                <a16:creationId xmlns:a16="http://schemas.microsoft.com/office/drawing/2014/main" id="{1C0D9A94-E054-4251-A17D-2407668CF7DD}"/>
              </a:ext>
            </a:extLst>
          </p:cNvPr>
          <p:cNvSpPr>
            <a:spLocks noGrp="1"/>
          </p:cNvSpPr>
          <p:nvPr>
            <p:ph idx="1"/>
          </p:nvPr>
        </p:nvSpPr>
        <p:spPr>
          <a:xfrm>
            <a:off x="457200" y="915566"/>
            <a:ext cx="4114800" cy="3679057"/>
          </a:xfrm>
        </p:spPr>
        <p:txBody>
          <a:bodyPr>
            <a:normAutofit fontScale="70000" lnSpcReduction="20000"/>
          </a:bodyPr>
          <a:lstStyle/>
          <a:p>
            <a:r>
              <a:rPr lang="en-GB" dirty="0"/>
              <a:t>We </a:t>
            </a:r>
            <a:r>
              <a:rPr lang="en-GB" dirty="0" smtClean="0"/>
              <a:t>overload </a:t>
            </a:r>
            <a:r>
              <a:rPr lang="en-GB" dirty="0"/>
              <a:t>functions when we create a second function in the same class, with the same name, but with different parameters</a:t>
            </a:r>
          </a:p>
          <a:p>
            <a:r>
              <a:rPr lang="en-GB" dirty="0"/>
              <a:t>C# will then figure out which function to call, by examining the parameters supplied along with the function call</a:t>
            </a:r>
          </a:p>
          <a:p>
            <a:r>
              <a:rPr lang="en-GB" dirty="0"/>
              <a:t>The example on the right has an overloaded constructor, an overloaded </a:t>
            </a:r>
            <a:r>
              <a:rPr lang="en-GB" dirty="0" err="1"/>
              <a:t>printMessage</a:t>
            </a:r>
            <a:r>
              <a:rPr lang="en-GB" dirty="0"/>
              <a:t> function</a:t>
            </a:r>
          </a:p>
          <a:p>
            <a:r>
              <a:rPr lang="en-GB" dirty="0"/>
              <a:t>We’ve talked about this before, but outside of the context of object orientation, now you know they work together!</a:t>
            </a:r>
          </a:p>
        </p:txBody>
      </p:sp>
      <p:pic>
        <p:nvPicPr>
          <p:cNvPr id="4" name="Picture 3">
            <a:extLst>
              <a:ext uri="{FF2B5EF4-FFF2-40B4-BE49-F238E27FC236}">
                <a16:creationId xmlns:a16="http://schemas.microsoft.com/office/drawing/2014/main" id="{19F176B4-D0A9-4CC3-BFED-4E4D0D21FA26}"/>
              </a:ext>
            </a:extLst>
          </p:cNvPr>
          <p:cNvPicPr>
            <a:picLocks noChangeAspect="1"/>
          </p:cNvPicPr>
          <p:nvPr/>
        </p:nvPicPr>
        <p:blipFill>
          <a:blip r:embed="rId2"/>
          <a:stretch>
            <a:fillRect/>
          </a:stretch>
        </p:blipFill>
        <p:spPr>
          <a:xfrm>
            <a:off x="4644008" y="901519"/>
            <a:ext cx="4127879" cy="2698998"/>
          </a:xfrm>
          <a:prstGeom prst="rect">
            <a:avLst/>
          </a:prstGeom>
        </p:spPr>
      </p:pic>
    </p:spTree>
    <p:extLst>
      <p:ext uri="{BB962C8B-B14F-4D97-AF65-F5344CB8AC3E}">
        <p14:creationId xmlns:p14="http://schemas.microsoft.com/office/powerpoint/2010/main" val="600696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AE8F-C3C4-429D-90C4-F0B72DA90230}"/>
              </a:ext>
            </a:extLst>
          </p:cNvPr>
          <p:cNvSpPr>
            <a:spLocks noGrp="1"/>
          </p:cNvSpPr>
          <p:nvPr>
            <p:ph type="title"/>
          </p:nvPr>
        </p:nvSpPr>
        <p:spPr/>
        <p:txBody>
          <a:bodyPr/>
          <a:lstStyle/>
          <a:p>
            <a:r>
              <a:rPr lang="en-GB" dirty="0"/>
              <a:t>Function </a:t>
            </a:r>
            <a:r>
              <a:rPr lang="en-GB" dirty="0" smtClean="0"/>
              <a:t>Overriding</a:t>
            </a:r>
            <a:endParaRPr lang="en-GB" dirty="0"/>
          </a:p>
        </p:txBody>
      </p:sp>
      <p:sp>
        <p:nvSpPr>
          <p:cNvPr id="3" name="Content Placeholder 2">
            <a:extLst>
              <a:ext uri="{FF2B5EF4-FFF2-40B4-BE49-F238E27FC236}">
                <a16:creationId xmlns:a16="http://schemas.microsoft.com/office/drawing/2014/main" id="{7526134E-D298-448E-B4C3-83E5652B3EF5}"/>
              </a:ext>
            </a:extLst>
          </p:cNvPr>
          <p:cNvSpPr>
            <a:spLocks noGrp="1"/>
          </p:cNvSpPr>
          <p:nvPr>
            <p:ph idx="1"/>
          </p:nvPr>
        </p:nvSpPr>
        <p:spPr>
          <a:xfrm>
            <a:off x="457200" y="915566"/>
            <a:ext cx="3754760" cy="3679057"/>
          </a:xfrm>
        </p:spPr>
        <p:txBody>
          <a:bodyPr>
            <a:normAutofit fontScale="70000" lnSpcReduction="20000"/>
          </a:bodyPr>
          <a:lstStyle/>
          <a:p>
            <a:r>
              <a:rPr lang="en-GB" dirty="0"/>
              <a:t>We can also override a parent classes function inside a child class, provided the parent classes function is virtual, abstract, or an override itself</a:t>
            </a:r>
          </a:p>
          <a:p>
            <a:r>
              <a:rPr lang="en-GB" dirty="0"/>
              <a:t>When we do this, we need to use the override keyword to let C# know that this is what we are doing, and we intend to be doing it</a:t>
            </a:r>
          </a:p>
          <a:p>
            <a:r>
              <a:rPr lang="en-GB" dirty="0"/>
              <a:t>Overriding is different from simply having a function in each class, with the same name and parameters – particularly in terms of abstraction</a:t>
            </a:r>
          </a:p>
          <a:p>
            <a:endParaRPr lang="en-GB" dirty="0"/>
          </a:p>
        </p:txBody>
      </p:sp>
      <p:pic>
        <p:nvPicPr>
          <p:cNvPr id="4" name="Picture 3">
            <a:extLst>
              <a:ext uri="{FF2B5EF4-FFF2-40B4-BE49-F238E27FC236}">
                <a16:creationId xmlns:a16="http://schemas.microsoft.com/office/drawing/2014/main" id="{A35CD99E-B525-40D7-B164-3380DA1556FE}"/>
              </a:ext>
            </a:extLst>
          </p:cNvPr>
          <p:cNvPicPr>
            <a:picLocks noChangeAspect="1"/>
          </p:cNvPicPr>
          <p:nvPr/>
        </p:nvPicPr>
        <p:blipFill>
          <a:blip r:embed="rId3"/>
          <a:stretch>
            <a:fillRect/>
          </a:stretch>
        </p:blipFill>
        <p:spPr>
          <a:xfrm>
            <a:off x="4283968" y="1347614"/>
            <a:ext cx="4765996" cy="2310184"/>
          </a:xfrm>
          <a:prstGeom prst="rect">
            <a:avLst/>
          </a:prstGeom>
        </p:spPr>
      </p:pic>
    </p:spTree>
    <p:extLst>
      <p:ext uri="{BB962C8B-B14F-4D97-AF65-F5344CB8AC3E}">
        <p14:creationId xmlns:p14="http://schemas.microsoft.com/office/powerpoint/2010/main" val="39722153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6729-BD94-46CC-BF40-584CEE444678}"/>
              </a:ext>
            </a:extLst>
          </p:cNvPr>
          <p:cNvSpPr>
            <a:spLocks noGrp="1"/>
          </p:cNvSpPr>
          <p:nvPr>
            <p:ph type="title"/>
          </p:nvPr>
        </p:nvSpPr>
        <p:spPr/>
        <p:txBody>
          <a:bodyPr/>
          <a:lstStyle/>
          <a:p>
            <a:r>
              <a:rPr lang="en-GB" dirty="0"/>
              <a:t>Static variables and functions</a:t>
            </a:r>
          </a:p>
        </p:txBody>
      </p:sp>
      <p:sp>
        <p:nvSpPr>
          <p:cNvPr id="3" name="Content Placeholder 2">
            <a:extLst>
              <a:ext uri="{FF2B5EF4-FFF2-40B4-BE49-F238E27FC236}">
                <a16:creationId xmlns:a16="http://schemas.microsoft.com/office/drawing/2014/main" id="{9173C9B6-6A1A-45C0-8116-2830AD1AAA6D}"/>
              </a:ext>
            </a:extLst>
          </p:cNvPr>
          <p:cNvSpPr>
            <a:spLocks noGrp="1"/>
          </p:cNvSpPr>
          <p:nvPr>
            <p:ph idx="1"/>
          </p:nvPr>
        </p:nvSpPr>
        <p:spPr/>
        <p:txBody>
          <a:bodyPr>
            <a:normAutofit fontScale="62500" lnSpcReduction="20000"/>
          </a:bodyPr>
          <a:lstStyle/>
          <a:p>
            <a:r>
              <a:rPr lang="en-GB" dirty="0"/>
              <a:t>A field (variable) declared with the keyword “static” exists in all instances of your class, with the same value, and is available even when the class hasn’t been instantiated</a:t>
            </a:r>
          </a:p>
          <a:p>
            <a:r>
              <a:rPr lang="en-GB" dirty="0"/>
              <a:t>Similarly, a function declared with the keyword “static” is present in all instances of your class, and is available even when the class hasn’t been instantiated</a:t>
            </a:r>
          </a:p>
          <a:p>
            <a:r>
              <a:rPr lang="en-GB" dirty="0"/>
              <a:t>Both of these are linked to the class TYPE as opposed to a specific instance of the class</a:t>
            </a:r>
          </a:p>
          <a:p>
            <a:r>
              <a:rPr lang="en-GB" dirty="0"/>
              <a:t>This is why your main function is static – it needs to be accessible when the class may not have been instantiated</a:t>
            </a:r>
          </a:p>
          <a:p>
            <a:r>
              <a:rPr lang="en-GB" dirty="0"/>
              <a:t>Static functions can only access static variables, and call other static functions, without a reference to a specific instance of their class</a:t>
            </a:r>
          </a:p>
          <a:p>
            <a:r>
              <a:rPr lang="en-GB" dirty="0"/>
              <a:t>This makes sense – because they exist in all instances/as part of the type, they wouldn’t know which instance to call the function/access the variable on</a:t>
            </a:r>
          </a:p>
          <a:p>
            <a:r>
              <a:rPr lang="en-GB" dirty="0"/>
              <a:t>You can call static functions by using the class type and a ‘.’ operator, or from any instance of your class</a:t>
            </a:r>
          </a:p>
          <a:p>
            <a:r>
              <a:rPr lang="en-GB" dirty="0"/>
              <a:t>Even though we have been doing so a lot, for the sake of easy demo writing, we do not simply make everything static and simulate procedural (non-object-oriented) programming that way</a:t>
            </a:r>
          </a:p>
          <a:p>
            <a:r>
              <a:rPr lang="en-GB" dirty="0"/>
              <a:t>Much like my poor variable naming in examples – it’s a case of do as I say, not as I do</a:t>
            </a:r>
          </a:p>
        </p:txBody>
      </p:sp>
    </p:spTree>
    <p:extLst>
      <p:ext uri="{BB962C8B-B14F-4D97-AF65-F5344CB8AC3E}">
        <p14:creationId xmlns:p14="http://schemas.microsoft.com/office/powerpoint/2010/main" val="3344578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7046-8498-46E9-937A-9046CE3EB613}"/>
              </a:ext>
            </a:extLst>
          </p:cNvPr>
          <p:cNvSpPr>
            <a:spLocks noGrp="1"/>
          </p:cNvSpPr>
          <p:nvPr>
            <p:ph type="title"/>
          </p:nvPr>
        </p:nvSpPr>
        <p:spPr/>
        <p:txBody>
          <a:bodyPr/>
          <a:lstStyle/>
          <a:p>
            <a:r>
              <a:rPr lang="en-GB" dirty="0"/>
              <a:t>Interfaces</a:t>
            </a:r>
          </a:p>
        </p:txBody>
      </p:sp>
      <p:sp>
        <p:nvSpPr>
          <p:cNvPr id="3" name="Content Placeholder 2">
            <a:extLst>
              <a:ext uri="{FF2B5EF4-FFF2-40B4-BE49-F238E27FC236}">
                <a16:creationId xmlns:a16="http://schemas.microsoft.com/office/drawing/2014/main" id="{940802AC-689D-4FCB-861A-EEB8EEEC3033}"/>
              </a:ext>
            </a:extLst>
          </p:cNvPr>
          <p:cNvSpPr>
            <a:spLocks noGrp="1"/>
          </p:cNvSpPr>
          <p:nvPr>
            <p:ph idx="1"/>
          </p:nvPr>
        </p:nvSpPr>
        <p:spPr>
          <a:xfrm>
            <a:off x="457200" y="915566"/>
            <a:ext cx="4618856" cy="3679057"/>
          </a:xfrm>
        </p:spPr>
        <p:txBody>
          <a:bodyPr>
            <a:normAutofit fontScale="62500" lnSpcReduction="20000"/>
          </a:bodyPr>
          <a:lstStyle/>
          <a:p>
            <a:r>
              <a:rPr lang="en-GB" dirty="0"/>
              <a:t>C# classes can only inherit from one other class</a:t>
            </a:r>
          </a:p>
          <a:p>
            <a:r>
              <a:rPr lang="en-GB" dirty="0"/>
              <a:t>But they can implement an unlimited number of </a:t>
            </a:r>
            <a:r>
              <a:rPr lang="en-GB" i="1" dirty="0"/>
              <a:t>interfaces</a:t>
            </a:r>
          </a:p>
          <a:p>
            <a:r>
              <a:rPr lang="en-GB" dirty="0"/>
              <a:t>An interface does not contain any logic or data, it merely outlines a number of functions that must be present and implemented in any class that inherits from that interface</a:t>
            </a:r>
          </a:p>
          <a:p>
            <a:r>
              <a:rPr lang="en-GB" dirty="0"/>
              <a:t>You </a:t>
            </a:r>
            <a:r>
              <a:rPr lang="en-GB" b="1" dirty="0"/>
              <a:t>can</a:t>
            </a:r>
            <a:r>
              <a:rPr lang="en-GB" dirty="0"/>
              <a:t> use interface types for abstraction, provided you only need the functionality associated with that interface</a:t>
            </a:r>
          </a:p>
          <a:p>
            <a:r>
              <a:rPr lang="en-GB" dirty="0"/>
              <a:t>By convention in C# all interface types start with a capitol ‘I’ and you should always stick to this – it makes it easy to know when you’re dealing with an interface</a:t>
            </a:r>
          </a:p>
        </p:txBody>
      </p:sp>
      <p:pic>
        <p:nvPicPr>
          <p:cNvPr id="4" name="Picture 3">
            <a:extLst>
              <a:ext uri="{FF2B5EF4-FFF2-40B4-BE49-F238E27FC236}">
                <a16:creationId xmlns:a16="http://schemas.microsoft.com/office/drawing/2014/main" id="{68C42F10-B6C9-4C1C-A484-4804184631CE}"/>
              </a:ext>
            </a:extLst>
          </p:cNvPr>
          <p:cNvPicPr>
            <a:picLocks noChangeAspect="1"/>
          </p:cNvPicPr>
          <p:nvPr/>
        </p:nvPicPr>
        <p:blipFill>
          <a:blip r:embed="rId2"/>
          <a:stretch>
            <a:fillRect/>
          </a:stretch>
        </p:blipFill>
        <p:spPr>
          <a:xfrm>
            <a:off x="5631492" y="454846"/>
            <a:ext cx="3215298" cy="1252808"/>
          </a:xfrm>
          <a:prstGeom prst="rect">
            <a:avLst/>
          </a:prstGeom>
        </p:spPr>
      </p:pic>
      <p:pic>
        <p:nvPicPr>
          <p:cNvPr id="5" name="Picture 4">
            <a:extLst>
              <a:ext uri="{FF2B5EF4-FFF2-40B4-BE49-F238E27FC236}">
                <a16:creationId xmlns:a16="http://schemas.microsoft.com/office/drawing/2014/main" id="{3078C1B2-06BF-4EC0-9082-00E501ABB401}"/>
              </a:ext>
            </a:extLst>
          </p:cNvPr>
          <p:cNvPicPr>
            <a:picLocks noChangeAspect="1"/>
          </p:cNvPicPr>
          <p:nvPr/>
        </p:nvPicPr>
        <p:blipFill>
          <a:blip r:embed="rId3"/>
          <a:stretch>
            <a:fillRect/>
          </a:stretch>
        </p:blipFill>
        <p:spPr>
          <a:xfrm>
            <a:off x="5148064" y="1940374"/>
            <a:ext cx="3783508" cy="814720"/>
          </a:xfrm>
          <a:prstGeom prst="rect">
            <a:avLst/>
          </a:prstGeom>
        </p:spPr>
      </p:pic>
    </p:spTree>
    <p:extLst>
      <p:ext uri="{BB962C8B-B14F-4D97-AF65-F5344CB8AC3E}">
        <p14:creationId xmlns:p14="http://schemas.microsoft.com/office/powerpoint/2010/main" val="947160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8071-E03A-4D7D-A93E-C716DD733D44}"/>
              </a:ext>
            </a:extLst>
          </p:cNvPr>
          <p:cNvSpPr>
            <a:spLocks noGrp="1"/>
          </p:cNvSpPr>
          <p:nvPr>
            <p:ph type="title"/>
          </p:nvPr>
        </p:nvSpPr>
        <p:spPr/>
        <p:txBody>
          <a:bodyPr/>
          <a:lstStyle/>
          <a:p>
            <a:r>
              <a:rPr lang="en-GB" dirty="0"/>
              <a:t>Abstract classes</a:t>
            </a:r>
          </a:p>
        </p:txBody>
      </p:sp>
      <p:sp>
        <p:nvSpPr>
          <p:cNvPr id="3" name="Content Placeholder 2">
            <a:extLst>
              <a:ext uri="{FF2B5EF4-FFF2-40B4-BE49-F238E27FC236}">
                <a16:creationId xmlns:a16="http://schemas.microsoft.com/office/drawing/2014/main" id="{92D36921-F4EA-40C2-BBB8-575264AF4D57}"/>
              </a:ext>
            </a:extLst>
          </p:cNvPr>
          <p:cNvSpPr>
            <a:spLocks noGrp="1"/>
          </p:cNvSpPr>
          <p:nvPr>
            <p:ph idx="1"/>
          </p:nvPr>
        </p:nvSpPr>
        <p:spPr/>
        <p:txBody>
          <a:bodyPr>
            <a:normAutofit fontScale="70000" lnSpcReduction="20000"/>
          </a:bodyPr>
          <a:lstStyle/>
          <a:p>
            <a:r>
              <a:rPr lang="en-GB" dirty="0"/>
              <a:t>Abstract classes are classes declared with the </a:t>
            </a:r>
            <a:r>
              <a:rPr lang="en-GB" i="1" dirty="0"/>
              <a:t>abstract</a:t>
            </a:r>
            <a:r>
              <a:rPr lang="en-GB" dirty="0"/>
              <a:t> keyword</a:t>
            </a:r>
          </a:p>
          <a:p>
            <a:pPr lvl="1"/>
            <a:r>
              <a:rPr lang="en-GB" dirty="0"/>
              <a:t>They </a:t>
            </a:r>
            <a:r>
              <a:rPr lang="en-GB" b="1" dirty="0"/>
              <a:t>cannot</a:t>
            </a:r>
            <a:r>
              <a:rPr lang="en-GB" dirty="0"/>
              <a:t> be instantiated – you </a:t>
            </a:r>
            <a:r>
              <a:rPr lang="en-GB" b="1" dirty="0"/>
              <a:t>cannot</a:t>
            </a:r>
            <a:r>
              <a:rPr lang="en-GB" dirty="0"/>
              <a:t> create an instance of an abstract class</a:t>
            </a:r>
          </a:p>
          <a:p>
            <a:pPr lvl="1"/>
            <a:r>
              <a:rPr lang="en-GB" dirty="0"/>
              <a:t>You </a:t>
            </a:r>
            <a:r>
              <a:rPr lang="en-GB" b="1" dirty="0"/>
              <a:t>can</a:t>
            </a:r>
            <a:r>
              <a:rPr lang="en-GB" dirty="0"/>
              <a:t> inherit from them</a:t>
            </a:r>
          </a:p>
          <a:p>
            <a:r>
              <a:rPr lang="en-GB" dirty="0"/>
              <a:t>Abstract classes can contain abstract functions, which are created with the abstract keyword</a:t>
            </a:r>
          </a:p>
          <a:p>
            <a:pPr lvl="1"/>
            <a:r>
              <a:rPr lang="en-GB" dirty="0"/>
              <a:t>Abstract functions contain no implementation, and must be overridden in child classes</a:t>
            </a:r>
          </a:p>
          <a:p>
            <a:r>
              <a:rPr lang="en-GB" dirty="0"/>
              <a:t>So how do these differ from interfaces?</a:t>
            </a:r>
          </a:p>
          <a:p>
            <a:pPr lvl="1"/>
            <a:r>
              <a:rPr lang="en-GB" dirty="0"/>
              <a:t>Abstract classes contain state information, unlike interfaces, and can have implementations to their methods</a:t>
            </a:r>
          </a:p>
          <a:p>
            <a:pPr lvl="1"/>
            <a:r>
              <a:rPr lang="en-GB" dirty="0"/>
              <a:t>This means, they can still contain variables, normal functions, virtual functions, and potentially even override functions if you have a complex hierarchy (I don’t recommend this)</a:t>
            </a:r>
          </a:p>
          <a:p>
            <a:pPr lvl="1"/>
            <a:r>
              <a:rPr lang="en-GB" dirty="0"/>
              <a:t>So you can implement some functionality, and require the rest to be implemented in a child class</a:t>
            </a:r>
          </a:p>
        </p:txBody>
      </p:sp>
    </p:spTree>
    <p:extLst>
      <p:ext uri="{BB962C8B-B14F-4D97-AF65-F5344CB8AC3E}">
        <p14:creationId xmlns:p14="http://schemas.microsoft.com/office/powerpoint/2010/main" val="3066331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BA66-38D4-4BB0-96F8-CEBB6B2FF8FF}"/>
              </a:ext>
            </a:extLst>
          </p:cNvPr>
          <p:cNvSpPr>
            <a:spLocks noGrp="1"/>
          </p:cNvSpPr>
          <p:nvPr>
            <p:ph type="title"/>
          </p:nvPr>
        </p:nvSpPr>
        <p:spPr/>
        <p:txBody>
          <a:bodyPr/>
          <a:lstStyle/>
          <a:p>
            <a:r>
              <a:rPr lang="en-GB" dirty="0"/>
              <a:t>Abstract classes - example</a:t>
            </a:r>
          </a:p>
        </p:txBody>
      </p:sp>
      <p:sp>
        <p:nvSpPr>
          <p:cNvPr id="3" name="Content Placeholder 2">
            <a:extLst>
              <a:ext uri="{FF2B5EF4-FFF2-40B4-BE49-F238E27FC236}">
                <a16:creationId xmlns:a16="http://schemas.microsoft.com/office/drawing/2014/main" id="{7D6B323C-4494-4CA7-8DD2-C1C2FCD2A424}"/>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3EB2BC85-035E-4631-8B4A-0FC4BB2A7910}"/>
              </a:ext>
            </a:extLst>
          </p:cNvPr>
          <p:cNvPicPr>
            <a:picLocks noChangeAspect="1"/>
          </p:cNvPicPr>
          <p:nvPr/>
        </p:nvPicPr>
        <p:blipFill>
          <a:blip r:embed="rId2"/>
          <a:stretch>
            <a:fillRect/>
          </a:stretch>
        </p:blipFill>
        <p:spPr>
          <a:xfrm>
            <a:off x="395536" y="830407"/>
            <a:ext cx="3600400" cy="1818202"/>
          </a:xfrm>
          <a:prstGeom prst="rect">
            <a:avLst/>
          </a:prstGeom>
        </p:spPr>
      </p:pic>
      <p:pic>
        <p:nvPicPr>
          <p:cNvPr id="5" name="Picture 4">
            <a:extLst>
              <a:ext uri="{FF2B5EF4-FFF2-40B4-BE49-F238E27FC236}">
                <a16:creationId xmlns:a16="http://schemas.microsoft.com/office/drawing/2014/main" id="{0531D381-6083-4627-B34A-C008161178FE}"/>
              </a:ext>
            </a:extLst>
          </p:cNvPr>
          <p:cNvPicPr>
            <a:picLocks noChangeAspect="1"/>
          </p:cNvPicPr>
          <p:nvPr/>
        </p:nvPicPr>
        <p:blipFill>
          <a:blip r:embed="rId3"/>
          <a:stretch>
            <a:fillRect/>
          </a:stretch>
        </p:blipFill>
        <p:spPr>
          <a:xfrm>
            <a:off x="3563888" y="2859782"/>
            <a:ext cx="3797225" cy="1311878"/>
          </a:xfrm>
          <a:prstGeom prst="rect">
            <a:avLst/>
          </a:prstGeom>
        </p:spPr>
      </p:pic>
    </p:spTree>
    <p:extLst>
      <p:ext uri="{BB962C8B-B14F-4D97-AF65-F5344CB8AC3E}">
        <p14:creationId xmlns:p14="http://schemas.microsoft.com/office/powerpoint/2010/main" val="4159681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DDA6-DEDC-4783-8EC9-0E9B92E6DE46}"/>
              </a:ext>
            </a:extLst>
          </p:cNvPr>
          <p:cNvSpPr>
            <a:spLocks noGrp="1"/>
          </p:cNvSpPr>
          <p:nvPr>
            <p:ph type="title"/>
          </p:nvPr>
        </p:nvSpPr>
        <p:spPr/>
        <p:txBody>
          <a:bodyPr/>
          <a:lstStyle/>
          <a:p>
            <a:r>
              <a:rPr lang="en-GB" dirty="0"/>
              <a:t>Abstraction</a:t>
            </a:r>
          </a:p>
        </p:txBody>
      </p:sp>
      <p:sp>
        <p:nvSpPr>
          <p:cNvPr id="3" name="Content Placeholder 2">
            <a:extLst>
              <a:ext uri="{FF2B5EF4-FFF2-40B4-BE49-F238E27FC236}">
                <a16:creationId xmlns:a16="http://schemas.microsoft.com/office/drawing/2014/main" id="{96543347-2B0B-4CB4-AF9E-48B10AB3E154}"/>
              </a:ext>
            </a:extLst>
          </p:cNvPr>
          <p:cNvSpPr>
            <a:spLocks noGrp="1"/>
          </p:cNvSpPr>
          <p:nvPr>
            <p:ph idx="1"/>
          </p:nvPr>
        </p:nvSpPr>
        <p:spPr/>
        <p:txBody>
          <a:bodyPr>
            <a:normAutofit fontScale="70000" lnSpcReduction="20000"/>
          </a:bodyPr>
          <a:lstStyle/>
          <a:p>
            <a:r>
              <a:rPr lang="en-GB" dirty="0"/>
              <a:t>When we have an instance of a class, we can refer to that instance using the type of any of it’s inheritance hierarchy.</a:t>
            </a:r>
          </a:p>
          <a:p>
            <a:r>
              <a:rPr lang="en-GB" dirty="0"/>
              <a:t>For example if we have a system where every character and enemy inherits from “</a:t>
            </a:r>
            <a:r>
              <a:rPr lang="en-GB" dirty="0" err="1"/>
              <a:t>MobileUnit</a:t>
            </a:r>
            <a:r>
              <a:rPr lang="en-GB" dirty="0"/>
              <a:t>”</a:t>
            </a:r>
          </a:p>
          <a:p>
            <a:r>
              <a:rPr lang="en-GB" dirty="0"/>
              <a:t>We could have an array of type “</a:t>
            </a:r>
            <a:r>
              <a:rPr lang="en-GB" dirty="0" err="1"/>
              <a:t>MobileUnit</a:t>
            </a:r>
            <a:r>
              <a:rPr lang="en-GB" dirty="0"/>
              <a:t>” and store all of our characters and </a:t>
            </a:r>
            <a:r>
              <a:rPr lang="en-GB" dirty="0" err="1"/>
              <a:t>enemys</a:t>
            </a:r>
            <a:r>
              <a:rPr lang="en-GB" dirty="0"/>
              <a:t> in there, regardless of their individual child class types</a:t>
            </a:r>
          </a:p>
          <a:p>
            <a:r>
              <a:rPr lang="en-GB" dirty="0"/>
              <a:t>When we call a function on the items in this array, by default we will get the “</a:t>
            </a:r>
            <a:r>
              <a:rPr lang="en-GB" dirty="0" err="1"/>
              <a:t>MobileUnit</a:t>
            </a:r>
            <a:r>
              <a:rPr lang="en-GB" dirty="0"/>
              <a:t>” version of those functions</a:t>
            </a:r>
          </a:p>
          <a:p>
            <a:r>
              <a:rPr lang="en-GB" dirty="0"/>
              <a:t>If we have overridden the functions, however, the appropriate child class function will be called, even though the type of the variable is “</a:t>
            </a:r>
            <a:r>
              <a:rPr lang="en-GB" dirty="0" err="1"/>
              <a:t>MobileUnit</a:t>
            </a:r>
            <a:r>
              <a:rPr lang="en-GB" dirty="0"/>
              <a:t>”</a:t>
            </a:r>
          </a:p>
          <a:p>
            <a:r>
              <a:rPr lang="en-GB" dirty="0"/>
              <a:t>Just to note – if we have identical function names in a parent and child class but have NOT overridden, we do NOT get this behaviour. We simply get the </a:t>
            </a:r>
            <a:r>
              <a:rPr lang="en-GB" dirty="0" err="1"/>
              <a:t>MobileUnit</a:t>
            </a:r>
            <a:r>
              <a:rPr lang="en-GB" dirty="0"/>
              <a:t> version of that function, and when we use the child class type, we get that version of the function.</a:t>
            </a:r>
          </a:p>
        </p:txBody>
      </p:sp>
    </p:spTree>
    <p:extLst>
      <p:ext uri="{BB962C8B-B14F-4D97-AF65-F5344CB8AC3E}">
        <p14:creationId xmlns:p14="http://schemas.microsoft.com/office/powerpoint/2010/main" val="4120967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Principles of Object Orientation - Encapsulation</a:t>
            </a:r>
          </a:p>
        </p:txBody>
      </p:sp>
      <p:sp>
        <p:nvSpPr>
          <p:cNvPr id="3" name="Content Placeholder 2"/>
          <p:cNvSpPr>
            <a:spLocks noGrp="1"/>
          </p:cNvSpPr>
          <p:nvPr>
            <p:ph idx="1"/>
          </p:nvPr>
        </p:nvSpPr>
        <p:spPr/>
        <p:txBody>
          <a:bodyPr>
            <a:normAutofit fontScale="85000" lnSpcReduction="10000"/>
          </a:bodyPr>
          <a:lstStyle/>
          <a:p>
            <a:r>
              <a:rPr lang="en-GB" dirty="0"/>
              <a:t>Encapsulation is the idea that a class should hide as much as possible of it’s inner workings from other classes</a:t>
            </a:r>
          </a:p>
          <a:p>
            <a:r>
              <a:rPr lang="en-GB" dirty="0"/>
              <a:t>This is achieved by making a distinction between the internal workings of a class, and it’s public interface (i.e. methods or public properties)</a:t>
            </a:r>
          </a:p>
          <a:p>
            <a:r>
              <a:rPr lang="en-GB" dirty="0"/>
              <a:t>In most object oriented languages, this distinction is enforced at a language level, by the use of certain keywords</a:t>
            </a:r>
          </a:p>
          <a:p>
            <a:r>
              <a:rPr lang="en-GB" dirty="0"/>
              <a:t>Proper encapsulation ensures that as long as you know what the public interface of a class does, you don’t need to worry about how it works internally. This allows for changes in the internal workings of the class to be made, knowing that provided other code is using your public interface, you will not break it</a:t>
            </a:r>
          </a:p>
        </p:txBody>
      </p:sp>
    </p:spTree>
    <p:extLst>
      <p:ext uri="{BB962C8B-B14F-4D97-AF65-F5344CB8AC3E}">
        <p14:creationId xmlns:p14="http://schemas.microsoft.com/office/powerpoint/2010/main" val="2604793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97819"/>
            <a:ext cx="7772400" cy="1659731"/>
          </a:xfrm>
        </p:spPr>
        <p:txBody>
          <a:bodyPr>
            <a:normAutofit/>
          </a:bodyPr>
          <a:lstStyle/>
          <a:p>
            <a:pPr algn="l"/>
            <a:r>
              <a:rPr lang="en-GB" sz="6000" dirty="0"/>
              <a:t>Any Questions?</a:t>
            </a:r>
            <a:endParaRPr lang="en-US" sz="6000" dirty="0"/>
          </a:p>
        </p:txBody>
      </p:sp>
    </p:spTree>
    <p:extLst>
      <p:ext uri="{BB962C8B-B14F-4D97-AF65-F5344CB8AC3E}">
        <p14:creationId xmlns:p14="http://schemas.microsoft.com/office/powerpoint/2010/main" val="32463020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C4D9-244A-4A18-9755-A06DDEE542D8}"/>
              </a:ext>
            </a:extLst>
          </p:cNvPr>
          <p:cNvSpPr>
            <a:spLocks noGrp="1"/>
          </p:cNvSpPr>
          <p:nvPr>
            <p:ph type="title"/>
          </p:nvPr>
        </p:nvSpPr>
        <p:spPr/>
        <p:txBody>
          <a:bodyPr/>
          <a:lstStyle/>
          <a:p>
            <a:r>
              <a:rPr lang="en-GB" dirty="0"/>
              <a:t>Tutorial</a:t>
            </a:r>
          </a:p>
        </p:txBody>
      </p:sp>
      <p:sp>
        <p:nvSpPr>
          <p:cNvPr id="3" name="Content Placeholder 2">
            <a:extLst>
              <a:ext uri="{FF2B5EF4-FFF2-40B4-BE49-F238E27FC236}">
                <a16:creationId xmlns:a16="http://schemas.microsoft.com/office/drawing/2014/main" id="{EB270CA1-50A4-45F1-81B4-B6BBE1B6A2E9}"/>
              </a:ext>
            </a:extLst>
          </p:cNvPr>
          <p:cNvSpPr>
            <a:spLocks noGrp="1"/>
          </p:cNvSpPr>
          <p:nvPr>
            <p:ph idx="1"/>
          </p:nvPr>
        </p:nvSpPr>
        <p:spPr/>
        <p:txBody>
          <a:bodyPr/>
          <a:lstStyle/>
          <a:p>
            <a:r>
              <a:rPr lang="en-GB" dirty="0"/>
              <a:t>There is a tutorial document available on moodle</a:t>
            </a:r>
          </a:p>
          <a:p>
            <a:r>
              <a:rPr lang="en-GB" dirty="0"/>
              <a:t>Follow this through – we will be back onto Windows programs next week – for now, the key is that you get your head around object orientation without worrying about UI and the console is perfect for that</a:t>
            </a:r>
          </a:p>
        </p:txBody>
      </p:sp>
    </p:spTree>
    <p:extLst>
      <p:ext uri="{BB962C8B-B14F-4D97-AF65-F5344CB8AC3E}">
        <p14:creationId xmlns:p14="http://schemas.microsoft.com/office/powerpoint/2010/main" val="2362679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Principles of Object Orientation - Inheritance</a:t>
            </a:r>
          </a:p>
        </p:txBody>
      </p:sp>
      <p:sp>
        <p:nvSpPr>
          <p:cNvPr id="3" name="Content Placeholder 2"/>
          <p:cNvSpPr>
            <a:spLocks noGrp="1"/>
          </p:cNvSpPr>
          <p:nvPr>
            <p:ph idx="1"/>
          </p:nvPr>
        </p:nvSpPr>
        <p:spPr>
          <a:xfrm>
            <a:off x="457200" y="915566"/>
            <a:ext cx="8229600" cy="3679057"/>
          </a:xfrm>
        </p:spPr>
        <p:txBody>
          <a:bodyPr>
            <a:normAutofit/>
          </a:bodyPr>
          <a:lstStyle/>
          <a:p>
            <a:r>
              <a:rPr lang="en-GB" dirty="0"/>
              <a:t>Inheritance is the concept that an object in an object oriented programming language is part of a hierarchy</a:t>
            </a:r>
          </a:p>
          <a:p>
            <a:r>
              <a:rPr lang="en-GB" dirty="0"/>
              <a:t>For example, there are hundreds of different types of cars. However, each of them has characteristics of a “Car” concept, and each of them has characteristics peculiar to their particular manufacturer.</a:t>
            </a:r>
          </a:p>
          <a:p>
            <a:r>
              <a:rPr lang="en-GB" dirty="0"/>
              <a:t>So the inheritance hierarchy for cars might look like so:</a:t>
            </a:r>
          </a:p>
        </p:txBody>
      </p:sp>
    </p:spTree>
    <p:extLst>
      <p:ext uri="{BB962C8B-B14F-4D97-AF65-F5344CB8AC3E}">
        <p14:creationId xmlns:p14="http://schemas.microsoft.com/office/powerpoint/2010/main" val="3145003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Principles of Object Orientation - Inheritance</a:t>
            </a:r>
          </a:p>
        </p:txBody>
      </p:sp>
      <p:sp>
        <p:nvSpPr>
          <p:cNvPr id="4" name="Rectangle 3"/>
          <p:cNvSpPr/>
          <p:nvPr/>
        </p:nvSpPr>
        <p:spPr>
          <a:xfrm>
            <a:off x="3789210" y="1048855"/>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Car</a:t>
            </a:r>
          </a:p>
        </p:txBody>
      </p:sp>
      <p:sp>
        <p:nvSpPr>
          <p:cNvPr id="5" name="Rectangle 4"/>
          <p:cNvSpPr/>
          <p:nvPr/>
        </p:nvSpPr>
        <p:spPr>
          <a:xfrm>
            <a:off x="908890" y="1724420"/>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Nissan</a:t>
            </a:r>
          </a:p>
        </p:txBody>
      </p:sp>
      <p:sp>
        <p:nvSpPr>
          <p:cNvPr id="6" name="Rectangle 5"/>
          <p:cNvSpPr/>
          <p:nvPr/>
        </p:nvSpPr>
        <p:spPr>
          <a:xfrm>
            <a:off x="3789209" y="1725190"/>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Ford</a:t>
            </a:r>
          </a:p>
        </p:txBody>
      </p:sp>
      <p:sp>
        <p:nvSpPr>
          <p:cNvPr id="7" name="Rectangle 6"/>
          <p:cNvSpPr/>
          <p:nvPr/>
        </p:nvSpPr>
        <p:spPr>
          <a:xfrm>
            <a:off x="7029570" y="1724420"/>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cxnSp>
        <p:nvCxnSpPr>
          <p:cNvPr id="8" name="Elbow Connector 7"/>
          <p:cNvCxnSpPr>
            <a:stCxn id="4" idx="2"/>
            <a:endCxn id="5" idx="0"/>
          </p:cNvCxnSpPr>
          <p:nvPr/>
        </p:nvCxnSpPr>
        <p:spPr>
          <a:xfrm rot="5400000">
            <a:off x="2684492" y="162501"/>
            <a:ext cx="243517" cy="28803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 idx="2"/>
            <a:endCxn id="7" idx="0"/>
          </p:cNvCxnSpPr>
          <p:nvPr/>
        </p:nvCxnSpPr>
        <p:spPr>
          <a:xfrm rot="16200000" flipH="1">
            <a:off x="5744832" y="-17519"/>
            <a:ext cx="243517" cy="3240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4" idx="2"/>
            <a:endCxn id="6" idx="0"/>
          </p:cNvCxnSpPr>
          <p:nvPr/>
        </p:nvCxnSpPr>
        <p:spPr>
          <a:xfrm rot="5400000">
            <a:off x="4124267" y="1603046"/>
            <a:ext cx="24428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25249" y="2539441"/>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Almera</a:t>
            </a:r>
            <a:endParaRPr lang="en-GB" dirty="0"/>
          </a:p>
        </p:txBody>
      </p:sp>
      <p:sp>
        <p:nvSpPr>
          <p:cNvPr id="12" name="Rectangle 11"/>
          <p:cNvSpPr/>
          <p:nvPr/>
        </p:nvSpPr>
        <p:spPr>
          <a:xfrm>
            <a:off x="1418972" y="2544493"/>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Note</a:t>
            </a:r>
          </a:p>
        </p:txBody>
      </p:sp>
      <p:cxnSp>
        <p:nvCxnSpPr>
          <p:cNvPr id="16" name="Elbow Connector 15"/>
          <p:cNvCxnSpPr>
            <a:stCxn id="5" idx="2"/>
            <a:endCxn id="11" idx="0"/>
          </p:cNvCxnSpPr>
          <p:nvPr/>
        </p:nvCxnSpPr>
        <p:spPr>
          <a:xfrm rot="5400000">
            <a:off x="932784" y="2106134"/>
            <a:ext cx="382973" cy="4836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5" idx="2"/>
            <a:endCxn id="12" idx="0"/>
          </p:cNvCxnSpPr>
          <p:nvPr/>
        </p:nvCxnSpPr>
        <p:spPr>
          <a:xfrm rot="16200000" flipH="1">
            <a:off x="1427119" y="2095439"/>
            <a:ext cx="388025" cy="5100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712953" y="2499742"/>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Focus</a:t>
            </a:r>
          </a:p>
        </p:txBody>
      </p:sp>
      <p:sp>
        <p:nvSpPr>
          <p:cNvPr id="22" name="Rectangle 21"/>
          <p:cNvSpPr/>
          <p:nvPr/>
        </p:nvSpPr>
        <p:spPr>
          <a:xfrm>
            <a:off x="3789209" y="2499742"/>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Fiesta</a:t>
            </a:r>
          </a:p>
        </p:txBody>
      </p:sp>
      <p:sp>
        <p:nvSpPr>
          <p:cNvPr id="23" name="Rectangle 22"/>
          <p:cNvSpPr/>
          <p:nvPr/>
        </p:nvSpPr>
        <p:spPr>
          <a:xfrm>
            <a:off x="4865465" y="2499742"/>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Ghia</a:t>
            </a:r>
          </a:p>
        </p:txBody>
      </p:sp>
      <p:cxnSp>
        <p:nvCxnSpPr>
          <p:cNvPr id="25" name="Elbow Connector 24"/>
          <p:cNvCxnSpPr>
            <a:stCxn id="6" idx="2"/>
            <a:endCxn id="21" idx="0"/>
          </p:cNvCxnSpPr>
          <p:nvPr/>
        </p:nvCxnSpPr>
        <p:spPr>
          <a:xfrm rot="5400000">
            <a:off x="3537029" y="1790362"/>
            <a:ext cx="342504" cy="10762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23" idx="0"/>
          </p:cNvCxnSpPr>
          <p:nvPr/>
        </p:nvCxnSpPr>
        <p:spPr>
          <a:xfrm rot="16200000" flipH="1">
            <a:off x="4613285" y="1790362"/>
            <a:ext cx="342504" cy="10762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6" idx="2"/>
            <a:endCxn id="22" idx="0"/>
          </p:cNvCxnSpPr>
          <p:nvPr/>
        </p:nvCxnSpPr>
        <p:spPr>
          <a:xfrm rot="5400000">
            <a:off x="4075157" y="2328490"/>
            <a:ext cx="342504"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749650" y="2499742"/>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33" name="Rectangle 32"/>
          <p:cNvSpPr/>
          <p:nvPr/>
        </p:nvSpPr>
        <p:spPr>
          <a:xfrm>
            <a:off x="6434441" y="2499742"/>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cxnSp>
        <p:nvCxnSpPr>
          <p:cNvPr id="35" name="Elbow Connector 34"/>
          <p:cNvCxnSpPr>
            <a:stCxn id="7" idx="2"/>
            <a:endCxn id="33" idx="0"/>
          </p:cNvCxnSpPr>
          <p:nvPr/>
        </p:nvCxnSpPr>
        <p:spPr>
          <a:xfrm rot="5400000">
            <a:off x="7017569" y="2030541"/>
            <a:ext cx="343274" cy="5951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7" idx="2"/>
            <a:endCxn id="32" idx="0"/>
          </p:cNvCxnSpPr>
          <p:nvPr/>
        </p:nvCxnSpPr>
        <p:spPr>
          <a:xfrm rot="16200000" flipH="1">
            <a:off x="7675173" y="1968065"/>
            <a:ext cx="343274"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10800000" flipH="1" flipV="1">
            <a:off x="425249" y="2925586"/>
            <a:ext cx="8075240" cy="2062103"/>
          </a:xfrm>
          <a:prstGeom prst="rect">
            <a:avLst/>
          </a:prstGeom>
          <a:noFill/>
        </p:spPr>
        <p:txBody>
          <a:bodyPr wrap="square" rtlCol="0">
            <a:spAutoFit/>
          </a:bodyPr>
          <a:lstStyle/>
          <a:p>
            <a:r>
              <a:rPr lang="en-GB" sz="1600" dirty="0"/>
              <a:t>So you can see, that:</a:t>
            </a:r>
          </a:p>
          <a:p>
            <a:pPr marL="285750" indent="-285750">
              <a:buFont typeface="Arial" panose="020B0604020202020204" pitchFamily="34" charset="0"/>
              <a:buChar char="•"/>
            </a:pPr>
            <a:r>
              <a:rPr lang="en-GB" sz="1600" dirty="0"/>
              <a:t>Every </a:t>
            </a:r>
            <a:r>
              <a:rPr lang="en-GB" sz="1600" dirty="0" err="1"/>
              <a:t>Almera</a:t>
            </a:r>
            <a:r>
              <a:rPr lang="en-GB" sz="1600" dirty="0"/>
              <a:t>, is also a Nissan, and a Car.</a:t>
            </a:r>
          </a:p>
          <a:p>
            <a:pPr marL="285750" indent="-285750">
              <a:buFont typeface="Arial" panose="020B0604020202020204" pitchFamily="34" charset="0"/>
              <a:buChar char="•"/>
            </a:pPr>
            <a:r>
              <a:rPr lang="en-GB" sz="1600" dirty="0"/>
              <a:t>Every Fiesta, is also a Ford, is also a Car.</a:t>
            </a:r>
          </a:p>
          <a:p>
            <a:pPr marL="285750" indent="-285750">
              <a:buFont typeface="Arial" panose="020B0604020202020204" pitchFamily="34" charset="0"/>
              <a:buChar char="•"/>
            </a:pPr>
            <a:r>
              <a:rPr lang="en-GB" sz="1600" dirty="0"/>
              <a:t>And so on …</a:t>
            </a:r>
          </a:p>
          <a:p>
            <a:pPr marL="285750" indent="-285750">
              <a:buFont typeface="Arial" panose="020B0604020202020204" pitchFamily="34" charset="0"/>
              <a:buChar char="•"/>
            </a:pPr>
            <a:r>
              <a:rPr lang="en-GB" sz="1600" dirty="0"/>
              <a:t>Everything a Car or a Ford can do, a Ghia can do. But a Ford cannot necessarily do everything a Ghia can do – because a Ghia may add extra functionality</a:t>
            </a:r>
          </a:p>
          <a:p>
            <a:pPr marL="285750" indent="-285750">
              <a:buFont typeface="Arial" panose="020B0604020202020204" pitchFamily="34" charset="0"/>
              <a:buChar char="•"/>
            </a:pPr>
            <a:r>
              <a:rPr lang="en-GB" sz="1600" dirty="0"/>
              <a:t>A Fiesta and a Focus can do everything a car and Ford can do – but not necessarily exactly the same as each other</a:t>
            </a:r>
          </a:p>
        </p:txBody>
      </p:sp>
    </p:spTree>
    <p:extLst>
      <p:ext uri="{BB962C8B-B14F-4D97-AF65-F5344CB8AC3E}">
        <p14:creationId xmlns:p14="http://schemas.microsoft.com/office/powerpoint/2010/main" val="1734888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23C2-ACA0-4E9F-A83F-6C17DDB75F7D}"/>
              </a:ext>
            </a:extLst>
          </p:cNvPr>
          <p:cNvSpPr>
            <a:spLocks noGrp="1"/>
          </p:cNvSpPr>
          <p:nvPr>
            <p:ph type="title"/>
          </p:nvPr>
        </p:nvSpPr>
        <p:spPr/>
        <p:txBody>
          <a:bodyPr/>
          <a:lstStyle/>
          <a:p>
            <a:r>
              <a:rPr lang="en-GB" dirty="0"/>
              <a:t>Principles of Object Orientation - Polymorphism</a:t>
            </a:r>
          </a:p>
        </p:txBody>
      </p:sp>
      <p:sp>
        <p:nvSpPr>
          <p:cNvPr id="3" name="Content Placeholder 2">
            <a:extLst>
              <a:ext uri="{FF2B5EF4-FFF2-40B4-BE49-F238E27FC236}">
                <a16:creationId xmlns:a16="http://schemas.microsoft.com/office/drawing/2014/main" id="{BFE4E2AD-C621-498A-89EF-C681A164BC65}"/>
              </a:ext>
            </a:extLst>
          </p:cNvPr>
          <p:cNvSpPr>
            <a:spLocks noGrp="1"/>
          </p:cNvSpPr>
          <p:nvPr>
            <p:ph idx="1"/>
          </p:nvPr>
        </p:nvSpPr>
        <p:spPr/>
        <p:txBody>
          <a:bodyPr/>
          <a:lstStyle/>
          <a:p>
            <a:r>
              <a:rPr lang="en-GB" dirty="0"/>
              <a:t>Polymorphism – but what does it mean?</a:t>
            </a:r>
          </a:p>
          <a:p>
            <a:r>
              <a:rPr lang="en-GB" dirty="0"/>
              <a:t>So, when we talk about Polymorphism we mean having more than one form of something</a:t>
            </a:r>
          </a:p>
          <a:p>
            <a:r>
              <a:rPr lang="en-GB" dirty="0"/>
              <a:t>In terms of C# programming we mean either:</a:t>
            </a:r>
          </a:p>
          <a:p>
            <a:pPr lvl="1"/>
            <a:r>
              <a:rPr lang="en-GB" dirty="0"/>
              <a:t>Child classes (through inheritance) which have new versions of functions present in the base classes</a:t>
            </a:r>
          </a:p>
          <a:p>
            <a:pPr lvl="1"/>
            <a:r>
              <a:rPr lang="en-GB" dirty="0"/>
              <a:t>Or, functions within the same class, which have the same name, but different parameters. C# will figure out what version of a function to call based on the supplied parameters</a:t>
            </a:r>
          </a:p>
        </p:txBody>
      </p:sp>
    </p:spTree>
    <p:extLst>
      <p:ext uri="{BB962C8B-B14F-4D97-AF65-F5344CB8AC3E}">
        <p14:creationId xmlns:p14="http://schemas.microsoft.com/office/powerpoint/2010/main" val="264040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Principles of Object Orientation - Abstraction</a:t>
            </a:r>
          </a:p>
        </p:txBody>
      </p:sp>
      <p:sp>
        <p:nvSpPr>
          <p:cNvPr id="3" name="Content Placeholder 2"/>
          <p:cNvSpPr>
            <a:spLocks noGrp="1"/>
          </p:cNvSpPr>
          <p:nvPr>
            <p:ph idx="1"/>
          </p:nvPr>
        </p:nvSpPr>
        <p:spPr/>
        <p:txBody>
          <a:bodyPr>
            <a:normAutofit fontScale="92500" lnSpcReduction="20000"/>
          </a:bodyPr>
          <a:lstStyle/>
          <a:p>
            <a:r>
              <a:rPr lang="en-GB" dirty="0"/>
              <a:t>Abstraction in programming terms means we can ignore irrelevant details</a:t>
            </a:r>
          </a:p>
          <a:p>
            <a:r>
              <a:rPr lang="en-GB" dirty="0"/>
              <a:t>Example:</a:t>
            </a:r>
          </a:p>
          <a:p>
            <a:pPr lvl="1"/>
            <a:r>
              <a:rPr lang="en-GB" dirty="0"/>
              <a:t>if an object is of class “Ford”, and of class “Car” because “Ford” inherits from “Car”</a:t>
            </a:r>
          </a:p>
          <a:p>
            <a:pPr lvl="1"/>
            <a:r>
              <a:rPr lang="en-GB" dirty="0"/>
              <a:t>But we want to do something that all objects of type “Car” support, maybe “Brake”</a:t>
            </a:r>
          </a:p>
          <a:p>
            <a:pPr lvl="1"/>
            <a:r>
              <a:rPr lang="en-GB" dirty="0"/>
              <a:t>We don’t need the extra features of an Ford or a Fiesta, to know that a car can brake – all cars can brake</a:t>
            </a:r>
          </a:p>
          <a:p>
            <a:r>
              <a:rPr lang="en-GB" dirty="0"/>
              <a:t>In C#, we can refer to an object, using the </a:t>
            </a:r>
            <a:r>
              <a:rPr lang="en-GB" b="1" dirty="0"/>
              <a:t>type</a:t>
            </a:r>
            <a:r>
              <a:rPr lang="en-GB" dirty="0"/>
              <a:t> of it’s parent class, provided that we only want the </a:t>
            </a:r>
            <a:r>
              <a:rPr lang="en-GB" b="1" dirty="0"/>
              <a:t>functionality</a:t>
            </a:r>
            <a:r>
              <a:rPr lang="en-GB" dirty="0"/>
              <a:t> of that parent class</a:t>
            </a:r>
          </a:p>
        </p:txBody>
      </p:sp>
    </p:spTree>
    <p:extLst>
      <p:ext uri="{BB962C8B-B14F-4D97-AF65-F5344CB8AC3E}">
        <p14:creationId xmlns:p14="http://schemas.microsoft.com/office/powerpoint/2010/main" val="2673526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298D-AA1C-4245-A31B-0E15730254FB}"/>
              </a:ext>
            </a:extLst>
          </p:cNvPr>
          <p:cNvSpPr>
            <a:spLocks noGrp="1"/>
          </p:cNvSpPr>
          <p:nvPr>
            <p:ph type="title"/>
          </p:nvPr>
        </p:nvSpPr>
        <p:spPr/>
        <p:txBody>
          <a:bodyPr/>
          <a:lstStyle/>
          <a:p>
            <a:r>
              <a:rPr lang="en-GB" dirty="0"/>
              <a:t>C# Classes</a:t>
            </a:r>
          </a:p>
        </p:txBody>
      </p:sp>
      <p:sp>
        <p:nvSpPr>
          <p:cNvPr id="3" name="Content Placeholder 2">
            <a:extLst>
              <a:ext uri="{FF2B5EF4-FFF2-40B4-BE49-F238E27FC236}">
                <a16:creationId xmlns:a16="http://schemas.microsoft.com/office/drawing/2014/main" id="{C0152C37-6E3A-460A-9139-2116804EBCD3}"/>
              </a:ext>
            </a:extLst>
          </p:cNvPr>
          <p:cNvSpPr>
            <a:spLocks noGrp="1"/>
          </p:cNvSpPr>
          <p:nvPr>
            <p:ph idx="1"/>
          </p:nvPr>
        </p:nvSpPr>
        <p:spPr/>
        <p:txBody>
          <a:bodyPr/>
          <a:lstStyle/>
          <a:p>
            <a:r>
              <a:rPr lang="en-GB" dirty="0"/>
              <a:t>Great – so how does this  all relate to C#?</a:t>
            </a:r>
          </a:p>
          <a:p>
            <a:r>
              <a:rPr lang="en-GB" dirty="0"/>
              <a:t>You will have noticed that all the code we type lives inside a class in C#- this is because C# is a heavily object oriented language – everything is an object and there is no concept of a function that is not part of an object</a:t>
            </a:r>
          </a:p>
          <a:p>
            <a:r>
              <a:rPr lang="en-GB" dirty="0"/>
              <a:t>When we define a class, what we are defining is a class of object, i.e. something that a C# object can be</a:t>
            </a:r>
          </a:p>
          <a:p>
            <a:r>
              <a:rPr lang="en-GB" dirty="0"/>
              <a:t>We can then create instances of that object</a:t>
            </a:r>
          </a:p>
        </p:txBody>
      </p:sp>
    </p:spTree>
    <p:extLst>
      <p:ext uri="{BB962C8B-B14F-4D97-AF65-F5344CB8AC3E}">
        <p14:creationId xmlns:p14="http://schemas.microsoft.com/office/powerpoint/2010/main" val="2910113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36FB-7CAC-466E-8495-C81080C4117F}"/>
              </a:ext>
            </a:extLst>
          </p:cNvPr>
          <p:cNvSpPr>
            <a:spLocks noGrp="1"/>
          </p:cNvSpPr>
          <p:nvPr>
            <p:ph type="title"/>
          </p:nvPr>
        </p:nvSpPr>
        <p:spPr/>
        <p:txBody>
          <a:bodyPr/>
          <a:lstStyle/>
          <a:p>
            <a:r>
              <a:rPr lang="en-GB" dirty="0"/>
              <a:t>Creating a class - example</a:t>
            </a:r>
          </a:p>
        </p:txBody>
      </p:sp>
      <p:sp>
        <p:nvSpPr>
          <p:cNvPr id="3" name="Content Placeholder 2">
            <a:extLst>
              <a:ext uri="{FF2B5EF4-FFF2-40B4-BE49-F238E27FC236}">
                <a16:creationId xmlns:a16="http://schemas.microsoft.com/office/drawing/2014/main" id="{5D1D868F-00E1-4C04-9950-F3C9E8624D31}"/>
              </a:ext>
            </a:extLst>
          </p:cNvPr>
          <p:cNvSpPr>
            <a:spLocks noGrp="1"/>
          </p:cNvSpPr>
          <p:nvPr>
            <p:ph idx="1"/>
          </p:nvPr>
        </p:nvSpPr>
        <p:spPr>
          <a:xfrm>
            <a:off x="457200" y="915566"/>
            <a:ext cx="3610744" cy="3679057"/>
          </a:xfrm>
        </p:spPr>
        <p:txBody>
          <a:bodyPr>
            <a:normAutofit fontScale="92500" lnSpcReduction="20000"/>
          </a:bodyPr>
          <a:lstStyle/>
          <a:p>
            <a:r>
              <a:rPr lang="en-GB" dirty="0"/>
              <a:t>Here we create a class called </a:t>
            </a:r>
            <a:r>
              <a:rPr lang="en-GB" dirty="0" err="1"/>
              <a:t>MyClass</a:t>
            </a:r>
            <a:endParaRPr lang="en-GB" dirty="0"/>
          </a:p>
          <a:p>
            <a:r>
              <a:rPr lang="en-GB" dirty="0"/>
              <a:t>Which contains a private variable called “counter”</a:t>
            </a:r>
          </a:p>
          <a:p>
            <a:r>
              <a:rPr lang="en-GB" dirty="0"/>
              <a:t>And a public property called “Counter” which gets and sets the value of “counter”</a:t>
            </a:r>
          </a:p>
          <a:p>
            <a:r>
              <a:rPr lang="en-GB" dirty="0"/>
              <a:t>Bonus if you spotted that poor variable naming…</a:t>
            </a:r>
          </a:p>
          <a:p>
            <a:r>
              <a:rPr lang="en-GB" dirty="0"/>
              <a:t>We also have a constructor…</a:t>
            </a:r>
          </a:p>
        </p:txBody>
      </p:sp>
      <p:pic>
        <p:nvPicPr>
          <p:cNvPr id="5" name="Picture 4">
            <a:extLst>
              <a:ext uri="{FF2B5EF4-FFF2-40B4-BE49-F238E27FC236}">
                <a16:creationId xmlns:a16="http://schemas.microsoft.com/office/drawing/2014/main" id="{57A190FD-C7D2-4CBF-8E44-455A0094CA9C}"/>
              </a:ext>
            </a:extLst>
          </p:cNvPr>
          <p:cNvPicPr>
            <a:picLocks noChangeAspect="1"/>
          </p:cNvPicPr>
          <p:nvPr/>
        </p:nvPicPr>
        <p:blipFill>
          <a:blip r:embed="rId3"/>
          <a:stretch>
            <a:fillRect/>
          </a:stretch>
        </p:blipFill>
        <p:spPr>
          <a:xfrm>
            <a:off x="4689188" y="987574"/>
            <a:ext cx="3769224" cy="2917874"/>
          </a:xfrm>
          <a:prstGeom prst="rect">
            <a:avLst/>
          </a:prstGeom>
        </p:spPr>
      </p:pic>
    </p:spTree>
    <p:extLst>
      <p:ext uri="{BB962C8B-B14F-4D97-AF65-F5344CB8AC3E}">
        <p14:creationId xmlns:p14="http://schemas.microsoft.com/office/powerpoint/2010/main" val="931696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6-17 Template">
  <a:themeElements>
    <a:clrScheme name="OpenDay">
      <a:dk1>
        <a:srgbClr val="FFFFFF"/>
      </a:dk1>
      <a:lt1>
        <a:sysClr val="window" lastClr="FFFFFF"/>
      </a:lt1>
      <a:dk2>
        <a:srgbClr val="303C43"/>
      </a:dk2>
      <a:lt2>
        <a:srgbClr val="303C43"/>
      </a:lt2>
      <a:accent1>
        <a:srgbClr val="0B7F89"/>
      </a:accent1>
      <a:accent2>
        <a:srgbClr val="00AEBE"/>
      </a:accent2>
      <a:accent3>
        <a:srgbClr val="A5CE41"/>
      </a:accent3>
      <a:accent4>
        <a:srgbClr val="EF008E"/>
      </a:accent4>
      <a:accent5>
        <a:srgbClr val="E32C28"/>
      </a:accent5>
      <a:accent6>
        <a:srgbClr val="881512"/>
      </a:accent6>
      <a:hlink>
        <a:srgbClr val="FFD700"/>
      </a:hlink>
      <a:folHlink>
        <a:srgbClr val="F77D28"/>
      </a:folHlink>
    </a:clrScheme>
    <a:fontScheme name="Gotham Book">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2016-17 Template</Template>
  <TotalTime>10192</TotalTime>
  <Words>2358</Words>
  <Application>Microsoft Office PowerPoint</Application>
  <PresentationFormat>On-screen Show (16:9)</PresentationFormat>
  <Paragraphs>171</Paragraphs>
  <Slides>31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Gotham Bold</vt:lpstr>
      <vt:lpstr>Gotham Book</vt:lpstr>
      <vt:lpstr>2016-17 Template</vt:lpstr>
      <vt:lpstr>Object Oriented programming (basics of)</vt:lpstr>
      <vt:lpstr>In this session…</vt:lpstr>
      <vt:lpstr>Principles of Object Orientation - Encapsulation</vt:lpstr>
      <vt:lpstr>Principles of Object Orientation - Inheritance</vt:lpstr>
      <vt:lpstr>Principles of Object Orientation - Inheritance</vt:lpstr>
      <vt:lpstr>Principles of Object Orientation - Polymorphism</vt:lpstr>
      <vt:lpstr>Principles of Object Orientation - Abstraction</vt:lpstr>
      <vt:lpstr>C# Classes</vt:lpstr>
      <vt:lpstr>Creating a class - example</vt:lpstr>
      <vt:lpstr>Constructors</vt:lpstr>
      <vt:lpstr>Instantiating our classes</vt:lpstr>
      <vt:lpstr>Class Access Specifiers</vt:lpstr>
      <vt:lpstr>But, Will, What does that even mean?</vt:lpstr>
      <vt:lpstr>Access Specifiers on class members</vt:lpstr>
      <vt:lpstr>Access specifiers - public</vt:lpstr>
      <vt:lpstr>Access Specifiers - private</vt:lpstr>
      <vt:lpstr>Access Specifiers - protected</vt:lpstr>
      <vt:lpstr>Access Specifiers - internal</vt:lpstr>
      <vt:lpstr>We’re over halfway – breathe!</vt:lpstr>
      <vt:lpstr>Inheritance Hierarchies</vt:lpstr>
      <vt:lpstr>Inheritance Hierarchies - demo</vt:lpstr>
      <vt:lpstr>Class hierarchies can get fairly complex!</vt:lpstr>
      <vt:lpstr>Function Overloading</vt:lpstr>
      <vt:lpstr>Function Overriding</vt:lpstr>
      <vt:lpstr>Static variables and functions</vt:lpstr>
      <vt:lpstr>Interfaces</vt:lpstr>
      <vt:lpstr>Abstract classes</vt:lpstr>
      <vt:lpstr>Abstract classes - example</vt:lpstr>
      <vt:lpstr>Abstraction</vt:lpstr>
      <vt:lpstr>Any Questions?</vt:lpstr>
      <vt:lpstr>Tutorial</vt:lpstr>
    </vt:vector>
  </TitlesOfParts>
  <Company>University of Gloucestershire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STEWART, Jamie</dc:creator>
  <cp:lastModifiedBy>SAYERS, Will (Dr)</cp:lastModifiedBy>
  <cp:revision>205</cp:revision>
  <cp:lastPrinted>2017-10-04T22:41:47Z</cp:lastPrinted>
  <dcterms:created xsi:type="dcterms:W3CDTF">2016-10-11T11:05:14Z</dcterms:created>
  <dcterms:modified xsi:type="dcterms:W3CDTF">2018-10-02T14:00:15Z</dcterms:modified>
</cp:coreProperties>
</file>