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11/14/2022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Overview of Rwanda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Doing business in </a:t>
            </a:r>
            <a:r>
              <a:rPr lang="en-GB" dirty="0"/>
              <a:t>R</a:t>
            </a:r>
            <a:r>
              <a:rPr lang="en-GB" dirty="0" smtClean="0"/>
              <a:t>wanda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703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Murakoze Cyane!, Asante Sana!, Merci!, Thank You!</a:t>
            </a:r>
          </a:p>
          <a:p>
            <a:endParaRPr lang="en-GB" dirty="0" smtClean="0"/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Any 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66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Demographics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Official languages are Kinyarwanda, French, English and Swahili.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Population stands at 12.4 Million.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73% literacy and 15% unemployment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Currency – Rwandan Francs (RWF 1011/ USD)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GDP (10 year growth) USD 10.1 Billion (7.5 p.a).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Fitch Credit Rating B+ 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090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Development Path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6</a:t>
            </a:r>
            <a:r>
              <a:rPr lang="en-GB" baseline="30000" dirty="0" smtClean="0"/>
              <a:t>th</a:t>
            </a:r>
            <a:r>
              <a:rPr lang="en-GB" dirty="0" smtClean="0"/>
              <a:t> fastest growing economy in Africa (7.5 % p.a since 2007).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Young and growing population (70% under 30 years).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Stable currency and lowest debt ratio in the region.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2</a:t>
            </a:r>
            <a:r>
              <a:rPr lang="en-GB" baseline="30000" dirty="0" smtClean="0"/>
              <a:t>nd</a:t>
            </a:r>
            <a:r>
              <a:rPr lang="en-GB" dirty="0" smtClean="0"/>
              <a:t> in Ease of Doing Business in Africa.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1</a:t>
            </a:r>
            <a:r>
              <a:rPr lang="en-GB" baseline="30000" dirty="0" smtClean="0"/>
              <a:t>st</a:t>
            </a:r>
            <a:r>
              <a:rPr lang="en-GB" dirty="0" smtClean="0"/>
              <a:t> for Government Transparency in Africa.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2</a:t>
            </a:r>
            <a:r>
              <a:rPr lang="en-GB" baseline="30000" dirty="0" smtClean="0"/>
              <a:t>nd</a:t>
            </a:r>
            <a:r>
              <a:rPr lang="en-GB" dirty="0" smtClean="0"/>
              <a:t> in MICE ranking in Africa.1</a:t>
            </a:r>
            <a:r>
              <a:rPr lang="en-GB" baseline="30000" dirty="0" smtClean="0"/>
              <a:t>st</a:t>
            </a:r>
            <a:r>
              <a:rPr lang="en-GB" dirty="0" smtClean="0"/>
              <a:t> in the EAC for network readiness.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769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economic policy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 smtClean="0"/>
              <a:t>National Strategies for Transformation:-</a:t>
            </a:r>
          </a:p>
          <a:p>
            <a:pPr lvl="1">
              <a:lnSpc>
                <a:spcPct val="200000"/>
              </a:lnSpc>
            </a:pPr>
            <a:r>
              <a:rPr lang="en-GB" dirty="0" smtClean="0"/>
              <a:t>Accelerate Sustainable Urbanization  from 18.4% (2016/17) to 35% by 2024.</a:t>
            </a:r>
            <a:endParaRPr lang="en-GB" dirty="0"/>
          </a:p>
          <a:p>
            <a:pPr lvl="1">
              <a:lnSpc>
                <a:spcPct val="200000"/>
              </a:lnSpc>
            </a:pPr>
            <a:r>
              <a:rPr lang="en-GB" dirty="0" smtClean="0"/>
              <a:t>Middle Income Country by 2035.</a:t>
            </a:r>
          </a:p>
          <a:p>
            <a:pPr lvl="1">
              <a:lnSpc>
                <a:spcPct val="200000"/>
              </a:lnSpc>
            </a:pPr>
            <a:r>
              <a:rPr lang="en-GB" dirty="0" smtClean="0"/>
              <a:t>Average growth of &gt; 9 % in GDP per Capita over 2036 – 50.</a:t>
            </a:r>
          </a:p>
        </p:txBody>
      </p:sp>
    </p:spTree>
    <p:extLst>
      <p:ext uri="{BB962C8B-B14F-4D97-AF65-F5344CB8AC3E}">
        <p14:creationId xmlns:p14="http://schemas.microsoft.com/office/powerpoint/2010/main" val="3821159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Business Environment Improvements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 smtClean="0"/>
              <a:t>Simplified Business </a:t>
            </a:r>
            <a:r>
              <a:rPr lang="en-GB" dirty="0"/>
              <a:t>R</a:t>
            </a:r>
            <a:r>
              <a:rPr lang="en-GB" dirty="0" smtClean="0"/>
              <a:t>egistration process (takes 6 hours to register a company online through one stop shop RDB).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Trading across borders is made easier by removing pre-shipment inspections.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Electronic Case Management for enforcement of contracts.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Simplified registration of property procedures.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358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Business incentives offered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 smtClean="0"/>
              <a:t>Preferential CIT rate: 15% if 50% of production is exported outside EAC or for priority sectors – 0% tax in regional HQ is in Rwanda.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7 year corporate Income Tax holiday and additional immigration incentives.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Exemption of Capital Gains even in the sale or transfer of shares.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Duty – free imports of inputs and machinery within the EAC.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No restrictions in Foreign Ownership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Easy access to 80 million market in close proximity.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Availability of 9 Special Economic Zones with dedicated land.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9871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Trade Agreements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AFCFTA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EAC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COMESA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Common Wealth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AGOA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Everything but arms Agreement with the EU.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4243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Sectorial opportunities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 smtClean="0"/>
              <a:t>Manufacturing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Mining and Quarrying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Infrastructure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Housing and Real Estate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277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Potential areas of interest for turnall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 smtClean="0"/>
              <a:t>Natural construction Materials.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Recycling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Ceramics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Contribution to the Kigali Clean City – Climate friendly housing.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Climate proof drainage systems.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2839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167</TotalTime>
  <Words>380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Rockwell</vt:lpstr>
      <vt:lpstr>Rockwell Condensed</vt:lpstr>
      <vt:lpstr>Wingdings</vt:lpstr>
      <vt:lpstr>Wood Type</vt:lpstr>
      <vt:lpstr>Overview of Rwanda</vt:lpstr>
      <vt:lpstr>Demographics</vt:lpstr>
      <vt:lpstr>Development Path</vt:lpstr>
      <vt:lpstr>Current economic policy</vt:lpstr>
      <vt:lpstr>Business Environment Improvements</vt:lpstr>
      <vt:lpstr>Business incentives offered</vt:lpstr>
      <vt:lpstr>Trade Agreements</vt:lpstr>
      <vt:lpstr>Sectorial opportunities</vt:lpstr>
      <vt:lpstr>Potential areas of interest for turnall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Rwanda</dc:title>
  <dc:creator>gmajoni@embassy.gov.rw</dc:creator>
  <cp:lastModifiedBy>gmajoni@embassy.gov.rw</cp:lastModifiedBy>
  <cp:revision>8</cp:revision>
  <dcterms:created xsi:type="dcterms:W3CDTF">2022-11-14T08:12:43Z</dcterms:created>
  <dcterms:modified xsi:type="dcterms:W3CDTF">2022-11-14T11:00:30Z</dcterms:modified>
</cp:coreProperties>
</file>