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97" r:id="rId2"/>
    <p:sldId id="338" r:id="rId3"/>
    <p:sldId id="402" r:id="rId4"/>
    <p:sldId id="344" r:id="rId5"/>
    <p:sldId id="345" r:id="rId6"/>
    <p:sldId id="343" r:id="rId7"/>
    <p:sldId id="349" r:id="rId8"/>
    <p:sldId id="348" r:id="rId9"/>
    <p:sldId id="346" r:id="rId10"/>
    <p:sldId id="350" r:id="rId11"/>
    <p:sldId id="352" r:id="rId12"/>
    <p:sldId id="351" r:id="rId13"/>
    <p:sldId id="294" r:id="rId14"/>
    <p:sldId id="275" r:id="rId15"/>
    <p:sldId id="358" r:id="rId16"/>
    <p:sldId id="354" r:id="rId17"/>
    <p:sldId id="357" r:id="rId18"/>
    <p:sldId id="355" r:id="rId19"/>
    <p:sldId id="359" r:id="rId20"/>
    <p:sldId id="360" r:id="rId21"/>
    <p:sldId id="356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98" r:id="rId31"/>
    <p:sldId id="400" r:id="rId32"/>
    <p:sldId id="401" r:id="rId33"/>
    <p:sldId id="370" r:id="rId34"/>
    <p:sldId id="369" r:id="rId35"/>
    <p:sldId id="372" r:id="rId36"/>
    <p:sldId id="371" r:id="rId37"/>
    <p:sldId id="381" r:id="rId38"/>
    <p:sldId id="376" r:id="rId39"/>
    <p:sldId id="375" r:id="rId40"/>
    <p:sldId id="373" r:id="rId41"/>
    <p:sldId id="374" r:id="rId42"/>
    <p:sldId id="37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60" autoAdjust="0"/>
  </p:normalViewPr>
  <p:slideViewPr>
    <p:cSldViewPr>
      <p:cViewPr varScale="1">
        <p:scale>
          <a:sx n="62" d="100"/>
          <a:sy n="62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1421D-D1D7-43CF-8189-F1719A8EF528}" type="datetimeFigureOut">
              <a:rPr lang="en-US" smtClean="0"/>
              <a:t>04/07/2014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7CA1B-7234-4422-883F-EABE7D9E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4E-84D0-4282-A3BA-51F93019E7F6}" type="datetimeFigureOut">
              <a:rPr lang="en-US" smtClean="0"/>
              <a:pPr/>
              <a:t>04/07/2014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0854-00AE-488B-A1D1-4CBE04D87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4E-84D0-4282-A3BA-51F93019E7F6}" type="datetimeFigureOut">
              <a:rPr lang="en-US" smtClean="0"/>
              <a:pPr/>
              <a:t>04/07/2014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0854-00AE-488B-A1D1-4CBE04D87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4E-84D0-4282-A3BA-51F93019E7F6}" type="datetimeFigureOut">
              <a:rPr lang="en-US" smtClean="0"/>
              <a:pPr/>
              <a:t>04/07/2014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0854-00AE-488B-A1D1-4CBE04D87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4E-84D0-4282-A3BA-51F93019E7F6}" type="datetimeFigureOut">
              <a:rPr lang="en-US" smtClean="0"/>
              <a:pPr/>
              <a:t>04/07/2014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0854-00AE-488B-A1D1-4CBE04D87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4E-84D0-4282-A3BA-51F93019E7F6}" type="datetimeFigureOut">
              <a:rPr lang="en-US" smtClean="0"/>
              <a:pPr/>
              <a:t>04/07/2014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0854-00AE-488B-A1D1-4CBE04D87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4E-84D0-4282-A3BA-51F93019E7F6}" type="datetimeFigureOut">
              <a:rPr lang="en-US" smtClean="0"/>
              <a:pPr/>
              <a:t>04/07/2014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0854-00AE-488B-A1D1-4CBE04D87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4E-84D0-4282-A3BA-51F93019E7F6}" type="datetimeFigureOut">
              <a:rPr lang="en-US" smtClean="0"/>
              <a:pPr/>
              <a:t>04/07/2014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0854-00AE-488B-A1D1-4CBE04D87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4E-84D0-4282-A3BA-51F93019E7F6}" type="datetimeFigureOut">
              <a:rPr lang="en-US" smtClean="0"/>
              <a:pPr/>
              <a:t>04/07/2014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0854-00AE-488B-A1D1-4CBE04D87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4E-84D0-4282-A3BA-51F93019E7F6}" type="datetimeFigureOut">
              <a:rPr lang="en-US" smtClean="0"/>
              <a:pPr/>
              <a:t>04/07/2014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0854-00AE-488B-A1D1-4CBE04D87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4E-84D0-4282-A3BA-51F93019E7F6}" type="datetimeFigureOut">
              <a:rPr lang="en-US" smtClean="0"/>
              <a:pPr/>
              <a:t>04/07/2014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0854-00AE-488B-A1D1-4CBE04D87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4E-84D0-4282-A3BA-51F93019E7F6}" type="datetimeFigureOut">
              <a:rPr lang="en-US" smtClean="0"/>
              <a:pPr/>
              <a:t>04/07/2014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90854-00AE-488B-A1D1-4CBE04D87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444E-84D0-4282-A3BA-51F93019E7F6}" type="datetimeFigureOut">
              <a:rPr lang="en-US" smtClean="0"/>
              <a:pPr/>
              <a:t>04/07/2014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90854-00AE-488B-A1D1-4CBE04D87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Nina Compressed"/>
              </a:rPr>
              <a:t>Introduction to Relational Databases with </a:t>
            </a:r>
            <a:r>
              <a:rPr lang="en-US" b="1" dirty="0" smtClean="0">
                <a:solidFill>
                  <a:srgbClr val="000000"/>
                </a:solidFill>
                <a:latin typeface="Nina Compressed"/>
              </a:rPr>
              <a:t>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Trip </a:t>
            </a:r>
            <a:r>
              <a:rPr lang="en-US" dirty="0" err="1" smtClean="0"/>
              <a:t>Ottinger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cap="all" dirty="0" smtClean="0"/>
              <a:t>Exercise 3:  </a:t>
            </a:r>
            <a:r>
              <a:rPr lang="en-US" b="1" cap="all" dirty="0"/>
              <a:t>Taking the WHERE clause for a spin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73163"/>
          </a:xfrm>
        </p:spPr>
        <p:txBody>
          <a:bodyPr/>
          <a:lstStyle/>
          <a:p>
            <a:r>
              <a:rPr lang="en-US" dirty="0" smtClean="0"/>
              <a:t>Page </a:t>
            </a:r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 smtClean="0"/>
              <a:t>Exercise 4:  </a:t>
            </a:r>
            <a:r>
              <a:rPr lang="en-US" sz="4000" b="1" cap="all" dirty="0"/>
              <a:t>Translating Requirements to SQL statements</a:t>
            </a:r>
          </a:p>
          <a:p>
            <a:r>
              <a:rPr lang="en-US" sz="4000" b="1" cap="all" dirty="0" smtClean="0"/>
              <a:t/>
            </a:r>
            <a:br>
              <a:rPr lang="en-US" sz="4000" b="1" cap="all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8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cap="all" dirty="0"/>
              <a:t>SQL </a:t>
            </a:r>
            <a:r>
              <a:rPr lang="en-US" b="1" cap="all" dirty="0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dirty="0" smtClean="0"/>
              <a:t>Use Wildcards with the LIKE operator within a WHERE clause</a:t>
            </a:r>
          </a:p>
          <a:p>
            <a:r>
              <a:rPr lang="en-US" dirty="0" smtClean="0"/>
              <a:t>Wildcards enable pattern matching</a:t>
            </a:r>
          </a:p>
          <a:p>
            <a:r>
              <a:rPr lang="en-US" b="1" dirty="0"/>
              <a:t>Select * from Individual WHERE </a:t>
            </a:r>
            <a:r>
              <a:rPr lang="en-US" b="1" dirty="0" err="1"/>
              <a:t>FirstName</a:t>
            </a:r>
            <a:r>
              <a:rPr lang="en-US" b="1" dirty="0"/>
              <a:t> LIKE ‘L</a:t>
            </a:r>
            <a:r>
              <a:rPr lang="en-US" b="1" dirty="0" smtClean="0"/>
              <a:t>%’;</a:t>
            </a:r>
          </a:p>
          <a:p>
            <a:r>
              <a:rPr lang="en-US" b="1" dirty="0"/>
              <a:t>SELECT * FROM Band WHERE Name LIKE ‘%Stones</a:t>
            </a:r>
            <a:r>
              <a:rPr lang="en-US" b="1" dirty="0" smtClean="0"/>
              <a:t>’;</a:t>
            </a:r>
          </a:p>
          <a:p>
            <a:r>
              <a:rPr lang="en-US" b="1" dirty="0"/>
              <a:t>Select * from Individual WHERE </a:t>
            </a:r>
            <a:r>
              <a:rPr lang="en-US" b="1" dirty="0" err="1"/>
              <a:t>FirstName</a:t>
            </a:r>
            <a:r>
              <a:rPr lang="en-US" b="1" dirty="0"/>
              <a:t> Like ‘_</a:t>
            </a:r>
            <a:r>
              <a:rPr lang="en-US" b="1" dirty="0" err="1"/>
              <a:t>ob</a:t>
            </a:r>
            <a:r>
              <a:rPr lang="en-US" b="1" dirty="0"/>
              <a:t>’;</a:t>
            </a:r>
            <a:r>
              <a:rPr lang="en-US" dirty="0"/>
              <a:t> </a:t>
            </a:r>
            <a:r>
              <a:rPr lang="en-US" b="1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cap="all" dirty="0" smtClean="0"/>
              <a:t>Exercise 5:  </a:t>
            </a:r>
            <a:r>
              <a:rPr lang="en-US" b="1" i="1" cap="all" dirty="0"/>
              <a:t>Using Wildcards in a </a:t>
            </a:r>
            <a:r>
              <a:rPr lang="en-US" b="1" i="1" cap="all" dirty="0" smtClean="0"/>
              <a:t>WHERE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 </a:t>
            </a:r>
            <a:r>
              <a:rPr lang="en-US" dirty="0"/>
              <a:t>out some wildcard characters in your WHERE </a:t>
            </a:r>
            <a:r>
              <a:rPr lang="en-US" dirty="0" smtClean="0"/>
              <a:t>clauses</a:t>
            </a:r>
          </a:p>
          <a:p>
            <a:r>
              <a:rPr lang="en-US" dirty="0"/>
              <a:t>T</a:t>
            </a:r>
            <a:r>
              <a:rPr lang="en-US" dirty="0" smtClean="0"/>
              <a:t>ry </a:t>
            </a:r>
            <a:r>
              <a:rPr lang="en-US" dirty="0"/>
              <a:t>your hand at deciphering the requirements into your own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16412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73960" y="4267200"/>
            <a:ext cx="2209800" cy="2133600"/>
          </a:xfrm>
          <a:prstGeom prst="ellipse">
            <a:avLst/>
          </a:prstGeom>
          <a:solidFill>
            <a:srgbClr val="FFFF00">
              <a:alpha val="7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P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roduct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4114800" y="4267200"/>
            <a:ext cx="2209800" cy="2133600"/>
          </a:xfrm>
          <a:prstGeom prst="ellipse">
            <a:avLst/>
          </a:prstGeom>
          <a:solidFill>
            <a:srgbClr val="4BACC6">
              <a:lumMod val="60000"/>
              <a:lumOff val="40000"/>
              <a:alpha val="7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Product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Times New Roman"/>
                <a:cs typeface="Times New Roman"/>
              </a:rPr>
              <a:t> options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2260" y="1066800"/>
            <a:ext cx="8460740" cy="3393577"/>
          </a:xfrm>
        </p:spPr>
        <p:txBody>
          <a:bodyPr/>
          <a:lstStyle/>
          <a:p>
            <a:r>
              <a:rPr lang="en-US" dirty="0"/>
              <a:t>An INNER JOIN is the most common type of </a:t>
            </a:r>
            <a:r>
              <a:rPr lang="en-US" dirty="0" smtClean="0"/>
              <a:t>join.</a:t>
            </a:r>
          </a:p>
          <a:p>
            <a:r>
              <a:rPr lang="en-US" dirty="0" smtClean="0"/>
              <a:t>Only </a:t>
            </a:r>
            <a:r>
              <a:rPr lang="en-US" dirty="0"/>
              <a:t>o</a:t>
            </a:r>
            <a:r>
              <a:rPr lang="en-US" dirty="0" smtClean="0"/>
              <a:t>utput rows </a:t>
            </a:r>
            <a:r>
              <a:rPr lang="en-US" dirty="0"/>
              <a:t>that match between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An </a:t>
            </a:r>
            <a:r>
              <a:rPr lang="en-US" dirty="0"/>
              <a:t>INNER JOIN clause is used to join two or more tables together based on a common field to produce a result set.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27072" y="2667000"/>
            <a:ext cx="1464128" cy="266264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11436" y="2209800"/>
            <a:ext cx="382632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"/>
          <p:cNvSpPr txBox="1"/>
          <p:nvPr/>
        </p:nvSpPr>
        <p:spPr>
          <a:xfrm>
            <a:off x="343115" y="199936"/>
            <a:ext cx="8267485" cy="600164"/>
          </a:xfrm>
          <a:prstGeom prst="rect">
            <a:avLst/>
          </a:prstGeom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3300" b="1" i="0" u="none" spc="0" dirty="0" smtClean="0">
                <a:solidFill>
                  <a:srgbClr val="000000"/>
                </a:solidFill>
                <a:latin typeface="Nina Compressed"/>
              </a:rPr>
              <a:t>Base and Derived Relations (Tables)</a:t>
            </a:r>
          </a:p>
        </p:txBody>
      </p:sp>
      <p:sp>
        <p:nvSpPr>
          <p:cNvPr id="301" name="Body"/>
          <p:cNvSpPr txBox="1"/>
          <p:nvPr/>
        </p:nvSpPr>
        <p:spPr>
          <a:xfrm>
            <a:off x="457200" y="1371600"/>
            <a:ext cx="8267485" cy="4832092"/>
          </a:xfrm>
          <a:prstGeom prst="rect">
            <a:avLst/>
          </a:prstGeom>
          <a:effectLst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pc="0" dirty="0" smtClean="0">
                <a:solidFill>
                  <a:srgbClr val="000000"/>
                </a:solidFill>
                <a:latin typeface="Nina Compressed"/>
              </a:rPr>
              <a:t>Tables are called "base relations" because they store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pc="0" dirty="0" smtClean="0">
                <a:solidFill>
                  <a:srgbClr val="000000"/>
                </a:solidFill>
                <a:latin typeface="Nina Compressed"/>
              </a:rPr>
              <a:t>You can create a derived relation by relating one or more relations together.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pc="0" dirty="0" smtClean="0">
                <a:solidFill>
                  <a:srgbClr val="000000"/>
                </a:solidFill>
                <a:latin typeface="Nina Compressed"/>
              </a:rPr>
              <a:t>Derived relations do not store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pc="0" dirty="0" smtClean="0">
                <a:solidFill>
                  <a:srgbClr val="000000"/>
                </a:solidFill>
                <a:latin typeface="Nina Compressed"/>
              </a:rPr>
              <a:t>Derived relations are implemented in the database as a </a:t>
            </a:r>
            <a:r>
              <a:rPr lang="en-US" sz="2800" b="1" i="0" u="none" spc="0" dirty="0" smtClean="0">
                <a:solidFill>
                  <a:srgbClr val="EE2D2D"/>
                </a:solidFill>
                <a:latin typeface="Nina Compressed"/>
              </a:rPr>
              <a:t>View</a:t>
            </a:r>
            <a:r>
              <a:rPr lang="en-US" sz="2800" b="0" i="0" u="none" spc="0" dirty="0" smtClean="0">
                <a:solidFill>
                  <a:srgbClr val="000000"/>
                </a:solidFill>
                <a:latin typeface="Nina Compressed"/>
              </a:rPr>
              <a:t>.  A view can be created with a SQL SELECT query.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pc="0" dirty="0" smtClean="0">
                <a:solidFill>
                  <a:srgbClr val="000000"/>
                </a:solidFill>
                <a:latin typeface="Nina Compressed"/>
              </a:rPr>
              <a:t>Derived relations are convenient in that they act as a single relation, even though they may grab information from several relations (tables).</a:t>
            </a:r>
          </a:p>
        </p:txBody>
      </p:sp>
    </p:spTree>
    <p:extLst>
      <p:ext uri="{BB962C8B-B14F-4D97-AF65-F5344CB8AC3E}">
        <p14:creationId xmlns:p14="http://schemas.microsoft.com/office/powerpoint/2010/main" val="35412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 JOIN two tables together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the </a:t>
            </a:r>
            <a:r>
              <a:rPr lang="en-US" dirty="0" err="1" smtClean="0"/>
              <a:t>CreateOutdoorOutfitters.sql</a:t>
            </a:r>
            <a:endParaRPr lang="en-US" dirty="0" smtClean="0"/>
          </a:p>
          <a:p>
            <a:r>
              <a:rPr lang="en-US" dirty="0" smtClean="0"/>
              <a:t>Open the script and </a:t>
            </a:r>
            <a:r>
              <a:rPr lang="en-US" dirty="0" err="1" smtClean="0"/>
              <a:t>executue</a:t>
            </a:r>
            <a:r>
              <a:rPr lang="en-US" dirty="0" smtClean="0"/>
              <a:t> piece of the script</a:t>
            </a:r>
          </a:p>
          <a:p>
            <a:r>
              <a:rPr lang="en-US" dirty="0" smtClean="0"/>
              <a:t>Let’s create a new </a:t>
            </a:r>
            <a:r>
              <a:rPr lang="en-US" dirty="0"/>
              <a:t>table named </a:t>
            </a:r>
            <a:r>
              <a:rPr lang="en-US" dirty="0" err="1" smtClean="0"/>
              <a:t>ProductOption</a:t>
            </a:r>
            <a:r>
              <a:rPr lang="en-US" dirty="0" smtClean="0"/>
              <a:t> that displays product options for a product like a bicycle.</a:t>
            </a:r>
          </a:p>
          <a:p>
            <a:r>
              <a:rPr lang="en-US" dirty="0" smtClean="0"/>
              <a:t>Create a Foreign Key back to Product</a:t>
            </a:r>
          </a:p>
          <a:p>
            <a:r>
              <a:rPr lang="en-US" dirty="0" smtClean="0"/>
              <a:t>Let’s use the JOIN statement within a SELECT to JOIN two tables together</a:t>
            </a:r>
          </a:p>
          <a:p>
            <a:r>
              <a:rPr lang="en-US" dirty="0" smtClean="0"/>
              <a:t>Let’s take the SELECT statement as the basis for a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>
            <a:normAutofit/>
          </a:bodyPr>
          <a:lstStyle/>
          <a:p>
            <a:r>
              <a:rPr lang="en-US" b="1" cap="all" dirty="0"/>
              <a:t>INNER </a:t>
            </a:r>
            <a:r>
              <a:rPr lang="en-US" b="1" cap="all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52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Demo:  Joining the Team table to the Batting table via the Team ID.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SELECT </a:t>
            </a:r>
            <a:r>
              <a:rPr lang="en-US" b="1" dirty="0"/>
              <a:t>&lt;Column List&gt;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FROM </a:t>
            </a:r>
            <a:r>
              <a:rPr lang="en-US" b="1" dirty="0"/>
              <a:t>&lt;</a:t>
            </a:r>
            <a:r>
              <a:rPr lang="en-US" b="1" dirty="0" err="1"/>
              <a:t>Table_A</a:t>
            </a:r>
            <a:r>
              <a:rPr lang="en-US" b="1" dirty="0"/>
              <a:t>&gt; INNER JOIN &lt;TABLE_B&gt; ON &lt;</a:t>
            </a:r>
            <a:r>
              <a:rPr lang="en-US" b="1" dirty="0" err="1"/>
              <a:t>Table_A</a:t>
            </a:r>
            <a:r>
              <a:rPr lang="en-US" b="1" dirty="0"/>
              <a:t>&gt;.&lt;</a:t>
            </a:r>
            <a:r>
              <a:rPr lang="en-US" b="1" dirty="0" err="1"/>
              <a:t>Column_Name</a:t>
            </a:r>
            <a:r>
              <a:rPr lang="en-US" b="1" dirty="0"/>
              <a:t>&gt; = &lt;</a:t>
            </a:r>
            <a:r>
              <a:rPr lang="en-US" b="1" dirty="0" err="1"/>
              <a:t>TableB</a:t>
            </a:r>
            <a:r>
              <a:rPr lang="en-US" b="1" dirty="0"/>
              <a:t>&gt;.&lt;</a:t>
            </a:r>
            <a:r>
              <a:rPr lang="en-US" b="1" dirty="0" err="1"/>
              <a:t>Column_Name</a:t>
            </a:r>
            <a:r>
              <a:rPr lang="en-US" b="1" dirty="0"/>
              <a:t>&gt;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1000"/>
            <a:ext cx="36576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cap="all" dirty="0" smtClean="0"/>
              <a:t>Exercise 6:  </a:t>
            </a:r>
            <a:r>
              <a:rPr lang="en-US" b="1" i="1" cap="all" dirty="0"/>
              <a:t>Using an INNER </a:t>
            </a:r>
            <a:r>
              <a:rPr lang="en-US" b="1" i="1" cap="all" dirty="0" smtClean="0"/>
              <a:t>JOIN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and populate a new database named ‘baseball</a:t>
            </a:r>
            <a:r>
              <a:rPr lang="en-US" dirty="0" smtClean="0"/>
              <a:t>’ via </a:t>
            </a:r>
            <a:r>
              <a:rPr lang="en-US" dirty="0"/>
              <a:t>a </a:t>
            </a:r>
            <a:r>
              <a:rPr lang="en-US" dirty="0" err="1"/>
              <a:t>sql</a:t>
            </a:r>
            <a:r>
              <a:rPr lang="en-US" dirty="0"/>
              <a:t> script file named ‘</a:t>
            </a:r>
            <a:r>
              <a:rPr lang="en-US" dirty="0" err="1"/>
              <a:t>baseball.sql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Explore some tables in the database</a:t>
            </a:r>
          </a:p>
          <a:p>
            <a:r>
              <a:rPr lang="en-US" dirty="0" smtClean="0"/>
              <a:t>Try some joins.</a:t>
            </a:r>
          </a:p>
          <a:p>
            <a:r>
              <a:rPr lang="en-US" dirty="0" smtClean="0"/>
              <a:t>Learn about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2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LEFT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Produces a complete set of records from the table on the LEFT side of the JOIN</a:t>
            </a:r>
          </a:p>
          <a:p>
            <a:r>
              <a:rPr lang="en-US" dirty="0" smtClean="0"/>
              <a:t>LEFT JOIN  is the same as LEFT OUTER JOIN</a:t>
            </a:r>
          </a:p>
          <a:p>
            <a:r>
              <a:rPr lang="en-US" dirty="0" smtClean="0"/>
              <a:t>In the following statement which table will have all rows returned?  Which one is on the LEFT side of the JOIN?</a:t>
            </a:r>
          </a:p>
          <a:p>
            <a:pPr lvl="1"/>
            <a:r>
              <a:rPr lang="en-US" dirty="0" smtClean="0"/>
              <a:t>Answer on the next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</a:t>
            </a:r>
            <a:r>
              <a:rPr lang="en-US" dirty="0"/>
              <a:t>table will have all rows returned?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SELECT *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 team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left join batting on team.ID = </a:t>
            </a:r>
            <a:r>
              <a:rPr lang="en-US" b="1" dirty="0" err="1"/>
              <a:t>batting.TeamID</a:t>
            </a:r>
            <a:r>
              <a:rPr lang="en-US" b="1" dirty="0"/>
              <a:t>;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10292"/>
            <a:ext cx="4343400" cy="2714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1447800"/>
            <a:ext cx="8686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SQL Statements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JOINS</a:t>
            </a:r>
          </a:p>
          <a:p>
            <a:r>
              <a:rPr lang="en-US" dirty="0" smtClean="0"/>
              <a:t>GROUP BY</a:t>
            </a:r>
          </a:p>
          <a:p>
            <a:r>
              <a:rPr lang="en-US" dirty="0" smtClean="0"/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24503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294" y="2590800"/>
            <a:ext cx="37338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Consider this query…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if we wanted to produce a listing of teams that did NOT have any batting leaders?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could use a where clause to only show NULL rows from the batting table:</a:t>
            </a:r>
          </a:p>
          <a:p>
            <a:pPr marL="0" indent="0">
              <a:buNone/>
            </a:pPr>
            <a:r>
              <a:rPr lang="en-US" b="1" dirty="0"/>
              <a:t>SELECT *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 team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left join batting on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team.ID </a:t>
            </a:r>
            <a:r>
              <a:rPr lang="en-US" b="1" dirty="0"/>
              <a:t>= </a:t>
            </a:r>
            <a:r>
              <a:rPr lang="en-US" b="1" dirty="0" err="1"/>
              <a:t>batting.TeamID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WHERE batting.ID IS NULL;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087251"/>
            <a:ext cx="8686800" cy="50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5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cap="all" dirty="0" smtClean="0"/>
              <a:t>Exercise 7:  </a:t>
            </a:r>
            <a:r>
              <a:rPr lang="en-US" b="1" i="1" cap="all" dirty="0"/>
              <a:t>LEFT </a:t>
            </a:r>
            <a:r>
              <a:rPr lang="en-US" b="1" i="1" cap="all" dirty="0" smtClean="0"/>
              <a:t>JOIN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SELECT statement that joins the player table and the batting table.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query should show all the players and any matching players that exist within the batting table.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should see NULL when there are no matches in the batting table.</a:t>
            </a:r>
          </a:p>
        </p:txBody>
      </p:sp>
    </p:spTree>
    <p:extLst>
      <p:ext uri="{BB962C8B-B14F-4D97-AF65-F5344CB8AC3E}">
        <p14:creationId xmlns:p14="http://schemas.microsoft.com/office/powerpoint/2010/main" val="21330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Right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a Right Join, the Right hand side table is dominant and all its rows will be returned.</a:t>
            </a:r>
          </a:p>
          <a:p>
            <a:r>
              <a:rPr lang="en-US" dirty="0" smtClean="0"/>
              <a:t>These two queries are basically the same: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SELECT </a:t>
            </a:r>
            <a:r>
              <a:rPr lang="en-US" sz="2400" b="1" dirty="0"/>
              <a:t>*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FROM </a:t>
            </a:r>
            <a:r>
              <a:rPr lang="en-US" sz="2400" b="1" u="sng" dirty="0">
                <a:solidFill>
                  <a:srgbClr val="FF0000"/>
                </a:solidFill>
              </a:rPr>
              <a:t>Team</a:t>
            </a:r>
            <a:endParaRPr lang="en-US" sz="24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u="sng" dirty="0"/>
              <a:t>left join </a:t>
            </a:r>
            <a:r>
              <a:rPr lang="en-US" sz="2400" b="1" dirty="0"/>
              <a:t>Batting on Team.ID = </a:t>
            </a:r>
            <a:r>
              <a:rPr lang="en-US" sz="2400" b="1" dirty="0" err="1"/>
              <a:t>Batting.TeamID</a:t>
            </a:r>
            <a:r>
              <a:rPr lang="en-US" sz="2400" b="1" dirty="0"/>
              <a:t>;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SELECT *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FROM batting</a:t>
            </a:r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RIGHT JOIN </a:t>
            </a:r>
            <a:r>
              <a:rPr lang="en-US" sz="2400" b="1" u="sng" dirty="0">
                <a:solidFill>
                  <a:srgbClr val="FF0000"/>
                </a:solidFill>
              </a:rPr>
              <a:t>Team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ON Team.ID = </a:t>
            </a:r>
            <a:r>
              <a:rPr lang="en-US" sz="2400" b="1" dirty="0" err="1"/>
              <a:t>Batting.TeamID</a:t>
            </a:r>
            <a:r>
              <a:rPr lang="en-US" sz="2400" b="1" dirty="0"/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686800" cy="5334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8686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b="1" cap="all" dirty="0"/>
              <a:t>Order By </a:t>
            </a:r>
            <a:r>
              <a:rPr lang="en-US" b="1" cap="all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order the results of a query using a listing of </a:t>
            </a:r>
            <a:r>
              <a:rPr lang="en-US" dirty="0" smtClean="0"/>
              <a:t>columns</a:t>
            </a:r>
          </a:p>
          <a:p>
            <a:r>
              <a:rPr lang="en-US" dirty="0"/>
              <a:t>A</a:t>
            </a:r>
            <a:r>
              <a:rPr lang="en-US" dirty="0" smtClean="0"/>
              <a:t>scending order is the default</a:t>
            </a:r>
          </a:p>
          <a:p>
            <a:r>
              <a:rPr lang="en-US" dirty="0"/>
              <a:t>To sort in descending order use </a:t>
            </a:r>
            <a:r>
              <a:rPr lang="en-US" dirty="0" smtClean="0"/>
              <a:t>DESC</a:t>
            </a:r>
          </a:p>
          <a:p>
            <a:r>
              <a:rPr lang="en-US" dirty="0" smtClean="0"/>
              <a:t>Demo:</a:t>
            </a:r>
          </a:p>
          <a:p>
            <a:pPr lvl="1"/>
            <a:r>
              <a:rPr lang="en-US" dirty="0" smtClean="0"/>
              <a:t>Let’s order some baseball info</a:t>
            </a:r>
          </a:p>
          <a:p>
            <a:pPr lvl="1"/>
            <a:r>
              <a:rPr lang="en-US" dirty="0" smtClean="0"/>
              <a:t>Ascending</a:t>
            </a:r>
          </a:p>
          <a:p>
            <a:pPr lvl="1"/>
            <a:r>
              <a:rPr lang="en-US" dirty="0" smtClean="0"/>
              <a:t>Descending</a:t>
            </a:r>
          </a:p>
          <a:p>
            <a:pPr lvl="1"/>
            <a:r>
              <a:rPr lang="en-US" dirty="0" smtClean="0"/>
              <a:t>Both!</a:t>
            </a:r>
          </a:p>
          <a:p>
            <a:pPr lvl="2"/>
            <a:r>
              <a:rPr lang="en-US" dirty="0" err="1" smtClean="0"/>
              <a:t>vTeamRoster</a:t>
            </a:r>
            <a:endParaRPr lang="en-US" dirty="0" smtClean="0"/>
          </a:p>
          <a:p>
            <a:pPr lvl="2"/>
            <a:r>
              <a:rPr lang="en-US" dirty="0"/>
              <a:t>League, </a:t>
            </a:r>
            <a:r>
              <a:rPr lang="en-US" dirty="0" err="1"/>
              <a:t>DivisionName</a:t>
            </a:r>
            <a:r>
              <a:rPr lang="en-US" dirty="0"/>
              <a:t>, and </a:t>
            </a:r>
            <a:r>
              <a:rPr lang="en-US" dirty="0" err="1"/>
              <a:t>TeamName</a:t>
            </a:r>
            <a:r>
              <a:rPr lang="en-US" dirty="0"/>
              <a:t> are ordered in ASCENDING order AND the </a:t>
            </a:r>
            <a:r>
              <a:rPr lang="en-US" dirty="0" err="1"/>
              <a:t>HeightInches</a:t>
            </a:r>
            <a:r>
              <a:rPr lang="en-US" dirty="0"/>
              <a:t> column is ordered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1143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cap="all" dirty="0" smtClean="0"/>
              <a:t>Exercise 8:  </a:t>
            </a:r>
            <a:r>
              <a:rPr lang="en-US" b="1" i="1" cap="all" dirty="0"/>
              <a:t>Trying out the ORDER BY clause</a:t>
            </a:r>
            <a:r>
              <a:rPr lang="en-US" b="1" cap="all" dirty="0"/>
              <a:t/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3276600"/>
          </a:xfrm>
        </p:spPr>
        <p:txBody>
          <a:bodyPr/>
          <a:lstStyle/>
          <a:p>
            <a:r>
              <a:rPr lang="en-US" dirty="0" smtClean="0"/>
              <a:t>Used to aggregate (Max, Min, </a:t>
            </a:r>
            <a:r>
              <a:rPr lang="en-US" dirty="0" err="1" smtClean="0"/>
              <a:t>Avg</a:t>
            </a:r>
            <a:r>
              <a:rPr lang="en-US" dirty="0" smtClean="0"/>
              <a:t>, Count…) rows together by one or more columns.  </a:t>
            </a:r>
          </a:p>
          <a:p>
            <a:r>
              <a:rPr lang="en-US" dirty="0" smtClean="0"/>
              <a:t>Use after WHERE</a:t>
            </a:r>
          </a:p>
          <a:p>
            <a:r>
              <a:rPr lang="en-US" dirty="0" smtClean="0"/>
              <a:t>Average the batting averages to calculate a team batting average. GROUP the data BY </a:t>
            </a:r>
            <a:r>
              <a:rPr lang="en-US" dirty="0" err="1" smtClean="0"/>
              <a:t>TeamName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4038600"/>
            <a:ext cx="5943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376"/>
            <a:ext cx="8229600" cy="838200"/>
          </a:xfrm>
        </p:spPr>
        <p:txBody>
          <a:bodyPr/>
          <a:lstStyle/>
          <a:p>
            <a:r>
              <a:rPr lang="en-US" dirty="0" smtClean="0"/>
              <a:t>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44958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WHERE to filter the </a:t>
            </a:r>
            <a:r>
              <a:rPr lang="en-US" dirty="0" smtClean="0"/>
              <a:t>rows </a:t>
            </a:r>
            <a:r>
              <a:rPr lang="en-US" dirty="0"/>
              <a:t>before they are grouped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HAVING to FILTER the results after </a:t>
            </a:r>
            <a:r>
              <a:rPr lang="en-US" i="1" dirty="0" smtClean="0"/>
              <a:t>having been grouped</a:t>
            </a:r>
            <a:r>
              <a:rPr lang="en-US" dirty="0" smtClean="0"/>
              <a:t>.  </a:t>
            </a:r>
          </a:p>
          <a:p>
            <a:r>
              <a:rPr lang="en-US" dirty="0"/>
              <a:t>list all the players from the </a:t>
            </a:r>
            <a:r>
              <a:rPr lang="en-US" dirty="0" err="1"/>
              <a:t>vTeamRoster</a:t>
            </a:r>
            <a:r>
              <a:rPr lang="en-US" dirty="0"/>
              <a:t> view who bat left </a:t>
            </a:r>
            <a:r>
              <a:rPr lang="en-US" dirty="0" smtClean="0"/>
              <a:t>handed</a:t>
            </a:r>
          </a:p>
          <a:p>
            <a:r>
              <a:rPr lang="en-US" dirty="0" smtClean="0"/>
              <a:t>Determine which team has the most lefties.</a:t>
            </a:r>
          </a:p>
          <a:p>
            <a:r>
              <a:rPr lang="en-US" dirty="0"/>
              <a:t>limiting the grouped rows to those </a:t>
            </a:r>
            <a:r>
              <a:rPr lang="en-US" dirty="0" smtClean="0"/>
              <a:t>HAVING a </a:t>
            </a:r>
            <a:r>
              <a:rPr lang="en-US" dirty="0"/>
              <a:t>PLAYERCOUNT greater than 2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600" y="990600"/>
            <a:ext cx="4495800" cy="2057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95850" y="3074895"/>
            <a:ext cx="3543300" cy="172570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5029200"/>
            <a:ext cx="4286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remaining exercises or homework for Day 2.</a:t>
            </a:r>
          </a:p>
          <a:p>
            <a:r>
              <a:rPr lang="en-US" dirty="0" smtClean="0"/>
              <a:t>You will need to clone your fork to your home machine.</a:t>
            </a:r>
          </a:p>
          <a:p>
            <a:r>
              <a:rPr lang="en-US" dirty="0" smtClean="0"/>
              <a:t>Create a new folder.</a:t>
            </a:r>
          </a:p>
          <a:p>
            <a:r>
              <a:rPr lang="en-US" dirty="0" smtClean="0"/>
              <a:t>Put folder and files within “SQL Scripts” folder within your local repo.</a:t>
            </a:r>
          </a:p>
          <a:p>
            <a:r>
              <a:rPr lang="en-US" dirty="0" smtClean="0"/>
              <a:t>Commit your local changes to your fork up to GitHub.com</a:t>
            </a:r>
          </a:p>
          <a:p>
            <a:r>
              <a:rPr lang="en-US" dirty="0" smtClean="0"/>
              <a:t>Submit </a:t>
            </a:r>
            <a:r>
              <a:rPr lang="en-US" dirty="0" smtClean="0"/>
              <a:t>a pull </a:t>
            </a:r>
            <a:r>
              <a:rPr lang="en-US" dirty="0" smtClean="0"/>
              <a:t>request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DISTINCT ROWS</a:t>
            </a:r>
          </a:p>
          <a:p>
            <a:r>
              <a:rPr lang="en-US" dirty="0" smtClean="0"/>
              <a:t>COLUMN ALIASES</a:t>
            </a:r>
          </a:p>
          <a:p>
            <a:r>
              <a:rPr lang="en-US" dirty="0" smtClean="0"/>
              <a:t>OPERATORS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 INTO </a:t>
            </a:r>
            <a:r>
              <a:rPr lang="en-US" b="1" dirty="0" err="1"/>
              <a:t>tablename</a:t>
            </a:r>
            <a:r>
              <a:rPr lang="en-US" b="1" dirty="0"/>
              <a:t> (Col1, Col2, Col3, ...) VALUES (Value1, Value2, Value3, </a:t>
            </a:r>
            <a:r>
              <a:rPr lang="en-US" b="1" dirty="0" smtClean="0"/>
              <a:t>…)</a:t>
            </a:r>
          </a:p>
          <a:p>
            <a:r>
              <a:rPr lang="en-US" dirty="0"/>
              <a:t>The order of the values should correspond to the column names.</a:t>
            </a:r>
          </a:p>
        </p:txBody>
      </p:sp>
    </p:spTree>
    <p:extLst>
      <p:ext uri="{BB962C8B-B14F-4D97-AF65-F5344CB8AC3E}">
        <p14:creationId xmlns:p14="http://schemas.microsoft.com/office/powerpoint/2010/main" val="33256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5334000"/>
          </a:xfrm>
        </p:spPr>
        <p:txBody>
          <a:bodyPr>
            <a:normAutofit fontScale="90000"/>
          </a:bodyPr>
          <a:lstStyle/>
          <a:p>
            <a:r>
              <a:rPr lang="en-US" b="1" cap="all" dirty="0" err="1"/>
              <a:t>Git</a:t>
            </a:r>
            <a:r>
              <a:rPr lang="en-US" b="1" cap="all" dirty="0"/>
              <a:t> Hub Exercise:  Syncing your Local Fork with the Instructor’s new files.</a:t>
            </a:r>
            <a:br>
              <a:rPr lang="en-US" b="1" cap="all" dirty="0"/>
            </a:br>
            <a:r>
              <a:rPr lang="en-US" dirty="0"/>
              <a:t>In this exercise we will </a:t>
            </a:r>
            <a:r>
              <a:rPr lang="en-US" dirty="0" smtClean="0"/>
              <a:t>sync </a:t>
            </a:r>
            <a:r>
              <a:rPr lang="en-US" dirty="0"/>
              <a:t>your Fork to the changes made in the instructor’s </a:t>
            </a:r>
            <a:r>
              <a:rPr lang="en-US" b="1" dirty="0" err="1"/>
              <a:t>chscodecamp</a:t>
            </a:r>
            <a:r>
              <a:rPr lang="en-US" b="1" dirty="0"/>
              <a:t>/mysql101</a:t>
            </a:r>
            <a:r>
              <a:rPr lang="en-US" dirty="0"/>
              <a:t> repository’s master branch.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33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cap="all" dirty="0"/>
              <a:t>INSERT Statements Add Rows to a Table</a:t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 SQL to add rows to a table</a:t>
            </a:r>
          </a:p>
          <a:p>
            <a:r>
              <a:rPr lang="en-US" dirty="0" smtClean="0"/>
              <a:t>INSERT statement </a:t>
            </a:r>
          </a:p>
          <a:p>
            <a:r>
              <a:rPr lang="en-US" dirty="0" smtClean="0"/>
              <a:t>With </a:t>
            </a:r>
            <a:r>
              <a:rPr lang="en-US" dirty="0"/>
              <a:t>this </a:t>
            </a:r>
            <a:r>
              <a:rPr lang="en-US" dirty="0" smtClean="0"/>
              <a:t>syntax, values </a:t>
            </a:r>
            <a:r>
              <a:rPr lang="en-US" dirty="0"/>
              <a:t>must contain a value for each column.  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alues </a:t>
            </a:r>
            <a:r>
              <a:rPr lang="en-US" dirty="0"/>
              <a:t>should be in the order in which you created the </a:t>
            </a:r>
            <a:r>
              <a:rPr lang="en-US" dirty="0" smtClean="0"/>
              <a:t>table: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VALUES (value1, value2,…);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example would be: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Individual Values (’Hendrix’,’Jimi’,’1942-11-27’);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INSERT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(Column1, Column2, Column3,…) Values (value1, value2, value3,…);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example would be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Individual (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BirthDate</a:t>
            </a:r>
            <a:r>
              <a:rPr lang="en-US" dirty="0"/>
              <a:t>) VALUES (‘Jagger’, ‘Mick’, ‘1943-07-26’);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Third way to INSERT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VALUES (,,,),(,,,),(,,,),…;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an example would be: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Individual VALUES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(‘</a:t>
            </a:r>
            <a:r>
              <a:rPr lang="en-US" dirty="0"/>
              <a:t>Jagger’, ‘Mick’, ‘1943-07-26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, </a:t>
            </a:r>
            <a:r>
              <a:rPr lang="en-US" dirty="0"/>
              <a:t>(‘Zimmerman’, ‘Robert’, ‘1942-05-25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, (‘</a:t>
            </a:r>
            <a:r>
              <a:rPr lang="en-US" dirty="0"/>
              <a:t>Cobain’, ‘Kurt’, ‘1967-02-20’);</a:t>
            </a:r>
          </a:p>
        </p:txBody>
      </p:sp>
    </p:spTree>
    <p:extLst>
      <p:ext uri="{BB962C8B-B14F-4D97-AF65-F5344CB8AC3E}">
        <p14:creationId xmlns:p14="http://schemas.microsoft.com/office/powerpoint/2010/main" val="36133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cap="all" dirty="0"/>
              <a:t>Exercise:  Add an Individual to a Band</a:t>
            </a:r>
            <a:br>
              <a:rPr lang="en-US" b="1" i="1" cap="all" dirty="0"/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multiple records at once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data set is wrapped in parenthesis and </a:t>
            </a:r>
            <a:r>
              <a:rPr lang="en-US" dirty="0" smtClean="0"/>
              <a:t>separated </a:t>
            </a:r>
            <a:r>
              <a:rPr lang="en-US" dirty="0"/>
              <a:t>by a </a:t>
            </a:r>
            <a:r>
              <a:rPr lang="en-US" dirty="0" smtClean="0"/>
              <a:t>comma</a:t>
            </a:r>
          </a:p>
          <a:p>
            <a:pPr marL="0" indent="0">
              <a:buNone/>
            </a:pPr>
            <a:r>
              <a:rPr lang="en-US" b="1" dirty="0"/>
              <a:t>INSERT INTO Band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(</a:t>
            </a:r>
            <a:r>
              <a:rPr lang="en-US" b="1" dirty="0" err="1"/>
              <a:t>Name,YearFormed,IsTogether,Genre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VALUES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('Rolling Stones', '1962', 1, 'Rock')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, ('Beatles', '1960', 0, 'Rock')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, ('Traveling </a:t>
            </a:r>
            <a:r>
              <a:rPr lang="en-US" b="1" dirty="0" err="1"/>
              <a:t>Wilburys</a:t>
            </a:r>
            <a:r>
              <a:rPr lang="en-US" b="1" dirty="0"/>
              <a:t>', '1988', 0, 'Rock')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, ('Nirvana', '1987', 0, 'Grunge');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, ('REM', '1980', 0, 'Alternative');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 </a:t>
            </a:r>
            <a:br>
              <a:rPr lang="en-US" i="1" dirty="0"/>
            </a:br>
            <a:r>
              <a:rPr lang="en-US" b="1" i="1" cap="all" dirty="0"/>
              <a:t>Exercise:  More than one way to INSERT INTO</a:t>
            </a:r>
            <a:br>
              <a:rPr lang="en-US" b="1" i="1" cap="all" dirty="0"/>
            </a:br>
            <a:endParaRPr lang="en-US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6871" y="25616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 smtClean="0"/>
              <a:t> </a:t>
            </a:r>
            <a:br>
              <a:rPr lang="en-US" sz="4000" i="1" dirty="0" smtClean="0"/>
            </a:br>
            <a:r>
              <a:rPr lang="en-US" sz="4000" b="1" i="1" cap="all" dirty="0"/>
              <a:t>Exercise:  INSERT INTO SELECT </a:t>
            </a:r>
            <a:r>
              <a:rPr lang="en-US" sz="4000" b="1" i="1" cap="all" dirty="0" smtClean="0"/>
              <a:t/>
            </a:r>
            <a:br>
              <a:rPr lang="en-US" sz="4000" b="1" i="1" cap="all" dirty="0" smtClean="0"/>
            </a:br>
            <a:endParaRPr lang="en-US" sz="40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9271" y="48700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/>
              <a:t>Exercise:  inserting a row and discovering the value for the last inserted ID</a:t>
            </a:r>
          </a:p>
          <a:p>
            <a:r>
              <a:rPr lang="en-US" sz="4000" b="1" i="1" cap="all" dirty="0" smtClean="0"/>
              <a:t/>
            </a:r>
            <a:br>
              <a:rPr lang="en-US" sz="4000" b="1" i="1" cap="all" dirty="0" smtClean="0"/>
            </a:b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3442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DELETE removes row from a table.</a:t>
            </a:r>
          </a:p>
          <a:p>
            <a:r>
              <a:rPr lang="en-US" dirty="0" smtClean="0"/>
              <a:t>DANGER, YOU REALLY NEED A WHERE CLAUSE!</a:t>
            </a:r>
          </a:p>
          <a:p>
            <a:r>
              <a:rPr lang="en-US" dirty="0" smtClean="0"/>
              <a:t>Try SELECT before DELETE to verify rows affected</a:t>
            </a:r>
          </a:p>
          <a:p>
            <a:r>
              <a:rPr lang="en-US" dirty="0" smtClean="0"/>
              <a:t>Dangerous:</a:t>
            </a:r>
          </a:p>
          <a:p>
            <a:pPr lvl="1"/>
            <a:r>
              <a:rPr lang="en-US" b="1" dirty="0"/>
              <a:t>DELETE FROM &lt;</a:t>
            </a:r>
            <a:r>
              <a:rPr lang="en-US" b="1" dirty="0" err="1"/>
              <a:t>table_name</a:t>
            </a:r>
            <a:r>
              <a:rPr lang="en-US" b="1" dirty="0"/>
              <a:t>&gt;;  </a:t>
            </a:r>
            <a:endParaRPr lang="en-US" b="1" dirty="0" smtClean="0"/>
          </a:p>
          <a:p>
            <a:r>
              <a:rPr lang="en-US" b="1" dirty="0" smtClean="0"/>
              <a:t>Much, much better</a:t>
            </a:r>
          </a:p>
          <a:p>
            <a:pPr lvl="1"/>
            <a:r>
              <a:rPr lang="en-US" b="1" dirty="0" smtClean="0"/>
              <a:t>DELETE FROM </a:t>
            </a:r>
            <a:r>
              <a:rPr lang="en-US" b="1" dirty="0"/>
              <a:t>&lt;</a:t>
            </a:r>
            <a:r>
              <a:rPr lang="en-US" b="1" dirty="0" err="1"/>
              <a:t>table_name</a:t>
            </a:r>
            <a:r>
              <a:rPr lang="en-US" b="1" dirty="0" smtClean="0"/>
              <a:t>&gt; WHERE ID = 234;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get nervous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I use delete without a WHERE clause that identifies rows by the primary key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the 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IN</a:t>
            </a:r>
            <a:r>
              <a:rPr lang="en-US" dirty="0"/>
              <a:t> operation is used to test whether or not a value is ‘in’ the list.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ELECT </a:t>
            </a:r>
            <a:r>
              <a:rPr lang="en-US" b="1" dirty="0"/>
              <a:t>ID, </a:t>
            </a:r>
            <a:r>
              <a:rPr lang="en-US" b="1" dirty="0" err="1"/>
              <a:t>FirstName</a:t>
            </a:r>
            <a:r>
              <a:rPr lang="en-US" b="1" dirty="0"/>
              <a:t>, </a:t>
            </a:r>
            <a:r>
              <a:rPr lang="en-US" b="1" dirty="0" err="1"/>
              <a:t>LastName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 Individual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b="1" dirty="0" err="1"/>
              <a:t>LastName</a:t>
            </a:r>
            <a:r>
              <a:rPr lang="en-US" b="1" dirty="0"/>
              <a:t> IN (‘Ramone’, ‘</a:t>
            </a:r>
            <a:r>
              <a:rPr lang="en-US" b="1" dirty="0" err="1"/>
              <a:t>Jennings’,’Presley</a:t>
            </a:r>
            <a:r>
              <a:rPr lang="en-US" b="1" dirty="0"/>
              <a:t>’); 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same as: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SELECT </a:t>
            </a:r>
            <a:r>
              <a:rPr lang="en-US" b="1" dirty="0"/>
              <a:t>ID, </a:t>
            </a:r>
            <a:r>
              <a:rPr lang="en-US" b="1" dirty="0" err="1"/>
              <a:t>FirstName</a:t>
            </a:r>
            <a:r>
              <a:rPr lang="en-US" b="1" dirty="0"/>
              <a:t>, </a:t>
            </a:r>
            <a:r>
              <a:rPr lang="en-US" b="1" dirty="0" err="1"/>
              <a:t>LastName</a:t>
            </a:r>
            <a:r>
              <a:rPr lang="en-US" b="1" dirty="0"/>
              <a:t> FROM Individual</a:t>
            </a:r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b="1" dirty="0" err="1"/>
              <a:t>LastName</a:t>
            </a:r>
            <a:r>
              <a:rPr lang="en-US" b="1" dirty="0"/>
              <a:t> = 'Ramone' OR </a:t>
            </a:r>
            <a:r>
              <a:rPr lang="en-US" b="1" dirty="0" err="1"/>
              <a:t>LastName</a:t>
            </a:r>
            <a:r>
              <a:rPr lang="en-US" b="1" dirty="0"/>
              <a:t> = 'Presley' OR </a:t>
            </a:r>
            <a:r>
              <a:rPr lang="en-US" b="1" dirty="0" err="1"/>
              <a:t>LastName</a:t>
            </a:r>
            <a:r>
              <a:rPr lang="en-US" b="1" dirty="0"/>
              <a:t> = 'Jennings';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</a:t>
            </a:r>
            <a:r>
              <a:rPr lang="en-US" dirty="0"/>
              <a:t> </a:t>
            </a:r>
            <a:r>
              <a:rPr lang="en-US" b="1" dirty="0"/>
              <a:t>NOT IN</a:t>
            </a:r>
            <a:r>
              <a:rPr lang="en-US" dirty="0"/>
              <a:t> to exclude the rows in your list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ID, LASTNAME FROM Individual WHERE ID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('50','51','52','53');</a:t>
            </a:r>
          </a:p>
        </p:txBody>
      </p:sp>
    </p:spTree>
    <p:extLst>
      <p:ext uri="{BB962C8B-B14F-4D97-AF65-F5344CB8AC3E}">
        <p14:creationId xmlns:p14="http://schemas.microsoft.com/office/powerpoint/2010/main" val="3990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DB from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new database named </a:t>
            </a:r>
            <a:r>
              <a:rPr lang="en-US" dirty="0" smtClean="0"/>
              <a:t>RockStarDay2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tables within the </a:t>
            </a:r>
            <a:r>
              <a:rPr lang="en-US" dirty="0" smtClean="0"/>
              <a:t>database </a:t>
            </a:r>
            <a:r>
              <a:rPr lang="en-US" dirty="0"/>
              <a:t>and populate the tables with data.  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/>
              <a:t>sql</a:t>
            </a:r>
            <a:r>
              <a:rPr lang="en-US" dirty="0"/>
              <a:t> script file that contains a series of SQL commands. 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pipe the instructions stored within a file named </a:t>
            </a:r>
            <a:r>
              <a:rPr lang="en-US" dirty="0" err="1"/>
              <a:t>rockstar.sql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56388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mysql &lt; C:\Users\tripot\Dropbox\CharlestonCodes\MySQL\SQLScripts\RockStar\rockstar.sql -u root –p</a:t>
            </a:r>
          </a:p>
        </p:txBody>
      </p:sp>
    </p:spTree>
    <p:extLst>
      <p:ext uri="{BB962C8B-B14F-4D97-AF65-F5344CB8AC3E}">
        <p14:creationId xmlns:p14="http://schemas.microsoft.com/office/powerpoint/2010/main" val="41947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cap="all" dirty="0"/>
              <a:t>Exercise:  Using the DELETE </a:t>
            </a:r>
            <a:r>
              <a:rPr lang="en-US" b="1" cap="all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371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4400" b="1" cap="all" dirty="0">
                <a:latin typeface="+mj-lt"/>
                <a:ea typeface="+mj-ea"/>
                <a:cs typeface="+mj-cs"/>
              </a:rPr>
              <a:t>Exercise:  Using the IN operator to delete multiple records</a:t>
            </a:r>
          </a:p>
          <a:p>
            <a:pPr algn="ctr">
              <a:spcBef>
                <a:spcPct val="0"/>
              </a:spcBef>
              <a:buNone/>
            </a:pPr>
            <a:endParaRPr lang="en-US" sz="4400" b="1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32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UPDATE statement </a:t>
            </a:r>
            <a:r>
              <a:rPr lang="en-US" dirty="0"/>
              <a:t>used to update existing records in a </a:t>
            </a:r>
            <a:r>
              <a:rPr lang="en-US" dirty="0" smtClean="0"/>
              <a:t>table</a:t>
            </a:r>
          </a:p>
          <a:p>
            <a:r>
              <a:rPr lang="en-US" dirty="0"/>
              <a:t>The SET clause indicates which columns to modify and the values they should be given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WHERE clause specifies which record or </a:t>
            </a:r>
            <a:r>
              <a:rPr lang="en-US" dirty="0" smtClean="0"/>
              <a:t>records are updates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UPDATE &lt;</a:t>
            </a:r>
            <a:r>
              <a:rPr lang="en-US" dirty="0" err="1" smtClean="0"/>
              <a:t>table_name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SET &lt;</a:t>
            </a:r>
            <a:r>
              <a:rPr lang="en-US" dirty="0" err="1"/>
              <a:t>c</a:t>
            </a:r>
            <a:r>
              <a:rPr lang="en-US" dirty="0" err="1" smtClean="0"/>
              <a:t>olumn_name</a:t>
            </a:r>
            <a:r>
              <a:rPr lang="en-US" dirty="0" smtClean="0"/>
              <a:t>&gt; = {expression}</a:t>
            </a:r>
          </a:p>
          <a:p>
            <a:pPr marL="0" indent="0">
              <a:buNone/>
            </a:pPr>
            <a:r>
              <a:rPr lang="en-US" dirty="0" smtClean="0"/>
              <a:t>WHERE &lt;</a:t>
            </a:r>
            <a:r>
              <a:rPr lang="en-US" dirty="0" err="1" smtClean="0"/>
              <a:t>where_condition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Safe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</a:t>
            </a:r>
            <a:r>
              <a:rPr lang="en-US" dirty="0"/>
              <a:t>may get the following error when attempting to update a column without using the a KEY (primary key) column within the WHERE </a:t>
            </a:r>
            <a:r>
              <a:rPr lang="en-US" dirty="0" smtClean="0"/>
              <a:t>clause:</a:t>
            </a:r>
            <a:endParaRPr lang="en-US" dirty="0"/>
          </a:p>
          <a:p>
            <a:r>
              <a:rPr lang="en-US" dirty="0" smtClean="0"/>
              <a:t>“Safe Updates” forbids updates and delete with no key in the WHERE clause or no LIMIT clause.</a:t>
            </a:r>
            <a:endParaRPr lang="en-US" dirty="0"/>
          </a:p>
          <a:p>
            <a:r>
              <a:rPr lang="en-US" dirty="0" smtClean="0"/>
              <a:t>SET </a:t>
            </a:r>
            <a:r>
              <a:rPr lang="en-US" dirty="0"/>
              <a:t>SQL_SAFE_UPDATES = 0</a:t>
            </a:r>
            <a:r>
              <a:rPr lang="en-US" dirty="0" smtClean="0"/>
              <a:t>;</a:t>
            </a:r>
          </a:p>
          <a:p>
            <a:r>
              <a:rPr lang="en-US" dirty="0"/>
              <a:t>Edit -&gt; Preferences -&gt; SQL </a:t>
            </a:r>
            <a:r>
              <a:rPr lang="en-US" dirty="0" smtClean="0"/>
              <a:t>Editor -&gt; SQL Queries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219200"/>
            <a:ext cx="66579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77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cap="all" dirty="0" smtClean="0"/>
              <a:t>Exercise 1:  </a:t>
            </a:r>
            <a:r>
              <a:rPr lang="en-US" b="1" i="1" cap="all" dirty="0"/>
              <a:t>Creating a Database from a .SQL Script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Page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Select </a:t>
            </a:r>
            <a:r>
              <a:rPr lang="en-US" b="1" cap="all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SQL you can retrieve data and even change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Data Manipulation Language statements (DML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Ex: SELECT * FROM CUSTOMER</a:t>
            </a:r>
          </a:p>
          <a:p>
            <a:r>
              <a:rPr lang="en-US" dirty="0" smtClean="0"/>
              <a:t>define </a:t>
            </a:r>
            <a:r>
              <a:rPr lang="en-US" dirty="0"/>
              <a:t>the data </a:t>
            </a:r>
            <a:r>
              <a:rPr lang="en-US" dirty="0" smtClean="0"/>
              <a:t>structures i.e. create tables</a:t>
            </a:r>
          </a:p>
          <a:p>
            <a:pPr lvl="1"/>
            <a:r>
              <a:rPr lang="en-US" dirty="0"/>
              <a:t>Data Definition Language (DDL)</a:t>
            </a:r>
          </a:p>
        </p:txBody>
      </p:sp>
    </p:spTree>
    <p:extLst>
      <p:ext uri="{BB962C8B-B14F-4D97-AF65-F5344CB8AC3E}">
        <p14:creationId xmlns:p14="http://schemas.microsoft.com/office/powerpoint/2010/main" val="13513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The SELECT </a:t>
            </a:r>
            <a:r>
              <a:rPr lang="en-US" b="1" cap="all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SELECT clause to retrieve data</a:t>
            </a:r>
          </a:p>
          <a:p>
            <a:r>
              <a:rPr lang="en-US" dirty="0" smtClean="0"/>
              <a:t>Use * to grab all the columns.  Not usually a good idea.</a:t>
            </a:r>
          </a:p>
          <a:p>
            <a:r>
              <a:rPr lang="en-US" dirty="0" smtClean="0"/>
              <a:t>Specify columns in SELECT </a:t>
            </a:r>
          </a:p>
          <a:p>
            <a:r>
              <a:rPr lang="en-US" b="1" dirty="0"/>
              <a:t>SELECT ID, </a:t>
            </a:r>
            <a:r>
              <a:rPr lang="en-US" b="1" dirty="0" err="1"/>
              <a:t>FirstName</a:t>
            </a:r>
            <a:r>
              <a:rPr lang="en-US" b="1" dirty="0"/>
              <a:t>, </a:t>
            </a:r>
            <a:r>
              <a:rPr lang="en-US" b="1" dirty="0" err="1"/>
              <a:t>LastName</a:t>
            </a:r>
            <a:r>
              <a:rPr lang="en-US" b="1" dirty="0"/>
              <a:t>, </a:t>
            </a:r>
            <a:r>
              <a:rPr lang="en-US" b="1" dirty="0" err="1"/>
              <a:t>BirthDate</a:t>
            </a:r>
            <a:r>
              <a:rPr lang="en-US" b="1" dirty="0"/>
              <a:t> FROM Individual</a:t>
            </a:r>
            <a:r>
              <a:rPr lang="en-US" b="1" dirty="0" smtClean="0"/>
              <a:t>;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only use the least amount of columns in your SELECT </a:t>
            </a:r>
            <a:r>
              <a:rPr lang="en-US" dirty="0" smtClean="0"/>
              <a:t>statement</a:t>
            </a:r>
          </a:p>
          <a:p>
            <a:r>
              <a:rPr lang="en-US" dirty="0"/>
              <a:t>SHOW COLUMNS FROM Band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cap="all" dirty="0" smtClean="0"/>
              <a:t>Exercise 2:  </a:t>
            </a:r>
            <a:r>
              <a:rPr lang="en-US" b="1" i="1" cap="all" dirty="0"/>
              <a:t>Building a SELECT Statement</a:t>
            </a:r>
            <a:r>
              <a:rPr lang="en-US" b="1" cap="all" dirty="0"/>
              <a:t/>
            </a:r>
            <a:br>
              <a:rPr lang="en-US" b="1" cap="all" dirty="0"/>
            </a:br>
            <a:r>
              <a:rPr lang="en-US" b="1" cap="all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RockStarDay2;</a:t>
            </a:r>
          </a:p>
          <a:p>
            <a:r>
              <a:rPr lang="en-US" b="1" dirty="0"/>
              <a:t>SELECT * FROM INDIVIDUAL</a:t>
            </a:r>
            <a:r>
              <a:rPr lang="en-US" b="1" dirty="0" smtClean="0"/>
              <a:t>;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661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Restricting the Rows </a:t>
            </a:r>
            <a:r>
              <a:rPr lang="en-US" b="1" cap="all" dirty="0" smtClean="0"/>
              <a:t>Returned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identified the columns to return</a:t>
            </a:r>
          </a:p>
          <a:p>
            <a:r>
              <a:rPr lang="en-US" dirty="0" smtClean="0"/>
              <a:t>WHERE clause determines the rows to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20772</TotalTime>
  <Words>1598</Words>
  <Application>Microsoft Office PowerPoint</Application>
  <PresentationFormat>On-screen Show (4:3)</PresentationFormat>
  <Paragraphs>230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Introduction to Relational Databases with MySQL</vt:lpstr>
      <vt:lpstr>DAY 2</vt:lpstr>
      <vt:lpstr>Git Hub Exercise:  Syncing your Local Fork with the Instructor’s new files. In this exercise we will sync your Fork to the changes made in the instructor’s chscodecamp/mysql101 repository’s master branch.  </vt:lpstr>
      <vt:lpstr>Create a DB from a script</vt:lpstr>
      <vt:lpstr>Exercise 1:  Creating a Database from a .SQL Script FILE</vt:lpstr>
      <vt:lpstr>Select Statements</vt:lpstr>
      <vt:lpstr>The SELECT Clause</vt:lpstr>
      <vt:lpstr>Exercise 2:  Building a SELECT Statement  </vt:lpstr>
      <vt:lpstr>Restricting the Rows Returned</vt:lpstr>
      <vt:lpstr>Exercise 3:  Taking the WHERE clause for a spin </vt:lpstr>
      <vt:lpstr>SQL Wildcards</vt:lpstr>
      <vt:lpstr>Exercise 5:  Using Wildcards in a WHERE</vt:lpstr>
      <vt:lpstr>JOIN</vt:lpstr>
      <vt:lpstr>PowerPoint Presentation</vt:lpstr>
      <vt:lpstr>Demo: JOIN two tables together</vt:lpstr>
      <vt:lpstr>INNER JOIN</vt:lpstr>
      <vt:lpstr>Exercise 6:  Using an INNER JOIN</vt:lpstr>
      <vt:lpstr>LEFT JOIN</vt:lpstr>
      <vt:lpstr>Which table will have all rows returned?</vt:lpstr>
      <vt:lpstr>Consider this query…</vt:lpstr>
      <vt:lpstr>Exercise 7:  LEFT JOIN</vt:lpstr>
      <vt:lpstr>Right Join</vt:lpstr>
      <vt:lpstr>Order By Clause</vt:lpstr>
      <vt:lpstr>Exercise 8:  Trying out the ORDER BY clause </vt:lpstr>
      <vt:lpstr>GROUP BY</vt:lpstr>
      <vt:lpstr>HAVING</vt:lpstr>
      <vt:lpstr>HOMEWORK</vt:lpstr>
      <vt:lpstr>DAY 3</vt:lpstr>
      <vt:lpstr>INSERT INTO</vt:lpstr>
      <vt:lpstr>INSERT Statements Add Rows to a Table </vt:lpstr>
      <vt:lpstr>Another INSERT Syntax</vt:lpstr>
      <vt:lpstr>Third way to INSERT</vt:lpstr>
      <vt:lpstr>Exercise:  Add an Individual to a Band </vt:lpstr>
      <vt:lpstr>Add multiple records at once</vt:lpstr>
      <vt:lpstr>  Exercise:  More than one way to INSERT INTO </vt:lpstr>
      <vt:lpstr>DELETE Statement</vt:lpstr>
      <vt:lpstr>I get nervous</vt:lpstr>
      <vt:lpstr>Using the IN Operator</vt:lpstr>
      <vt:lpstr>NOT IN</vt:lpstr>
      <vt:lpstr>Exercise:  Using the DELETE statement</vt:lpstr>
      <vt:lpstr>UPDATE </vt:lpstr>
      <vt:lpstr>SQL Safe Updates</vt:lpstr>
    </vt:vector>
  </TitlesOfParts>
  <Company>Blackbaud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TripOt</dc:creator>
  <cp:lastModifiedBy>TripOt_OLD</cp:lastModifiedBy>
  <cp:revision>115</cp:revision>
  <dcterms:created xsi:type="dcterms:W3CDTF">2013-01-10T13:51:11Z</dcterms:created>
  <dcterms:modified xsi:type="dcterms:W3CDTF">2014-04-08T05:47:11Z</dcterms:modified>
</cp:coreProperties>
</file>