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7" r:id="rId2"/>
    <p:sldId id="258" r:id="rId3"/>
    <p:sldId id="313" r:id="rId4"/>
    <p:sldId id="259" r:id="rId5"/>
    <p:sldId id="260" r:id="rId6"/>
    <p:sldId id="261" r:id="rId7"/>
    <p:sldId id="262" r:id="rId8"/>
    <p:sldId id="263" r:id="rId9"/>
    <p:sldId id="264" r:id="rId10"/>
    <p:sldId id="316" r:id="rId11"/>
    <p:sldId id="265" r:id="rId12"/>
    <p:sldId id="266" r:id="rId13"/>
    <p:sldId id="267" r:id="rId14"/>
    <p:sldId id="270" r:id="rId15"/>
    <p:sldId id="271" r:id="rId16"/>
    <p:sldId id="274" r:id="rId17"/>
    <p:sldId id="275" r:id="rId18"/>
    <p:sldId id="272" r:id="rId19"/>
    <p:sldId id="273" r:id="rId20"/>
    <p:sldId id="276" r:id="rId21"/>
    <p:sldId id="277" r:id="rId22"/>
    <p:sldId id="317" r:id="rId23"/>
    <p:sldId id="318" r:id="rId24"/>
    <p:sldId id="319" r:id="rId25"/>
    <p:sldId id="320" r:id="rId26"/>
    <p:sldId id="321" r:id="rId27"/>
    <p:sldId id="322" r:id="rId28"/>
    <p:sldId id="323" r:id="rId29"/>
    <p:sldId id="279" r:id="rId30"/>
    <p:sldId id="280" r:id="rId31"/>
    <p:sldId id="281" r:id="rId32"/>
    <p:sldId id="283" r:id="rId33"/>
    <p:sldId id="284" r:id="rId34"/>
    <p:sldId id="285" r:id="rId35"/>
    <p:sldId id="286" r:id="rId36"/>
    <p:sldId id="295" r:id="rId37"/>
    <p:sldId id="296" r:id="rId38"/>
    <p:sldId id="297" r:id="rId39"/>
    <p:sldId id="298" r:id="rId40"/>
    <p:sldId id="299" r:id="rId41"/>
    <p:sldId id="300" r:id="rId42"/>
    <p:sldId id="324" r:id="rId43"/>
    <p:sldId id="301" r:id="rId44"/>
    <p:sldId id="302" r:id="rId45"/>
    <p:sldId id="303" r:id="rId46"/>
    <p:sldId id="304" r:id="rId47"/>
    <p:sldId id="305" r:id="rId48"/>
    <p:sldId id="306" r:id="rId49"/>
    <p:sldId id="307" r:id="rId50"/>
    <p:sldId id="308" r:id="rId51"/>
    <p:sldId id="309" r:id="rId52"/>
    <p:sldId id="310" r:id="rId53"/>
    <p:sldId id="315" r:id="rId54"/>
    <p:sldId id="312" r:id="rId55"/>
    <p:sldId id="256"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82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17D7B1-051A-480C-B74F-6E51D3B48779}" type="datetimeFigureOut">
              <a:rPr lang="en-US" smtClean="0"/>
              <a:t>04/01/2014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E6B722-9DC6-40A1-B912-449CD1738A0F}" type="slidenum">
              <a:rPr lang="en-US" smtClean="0"/>
              <a:t>‹#›</a:t>
            </a:fld>
            <a:endParaRPr lang="en-US"/>
          </a:p>
        </p:txBody>
      </p:sp>
    </p:spTree>
    <p:extLst>
      <p:ext uri="{BB962C8B-B14F-4D97-AF65-F5344CB8AC3E}">
        <p14:creationId xmlns:p14="http://schemas.microsoft.com/office/powerpoint/2010/main" val="3539421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37CA1B-7234-4422-883F-EABE7D9EA51B}" type="slidenum">
              <a:rPr lang="en-US" smtClean="0"/>
              <a:t>47</a:t>
            </a:fld>
            <a:endParaRPr lang="en-US"/>
          </a:p>
        </p:txBody>
      </p:sp>
    </p:spTree>
    <p:extLst>
      <p:ext uri="{BB962C8B-B14F-4D97-AF65-F5344CB8AC3E}">
        <p14:creationId xmlns:p14="http://schemas.microsoft.com/office/powerpoint/2010/main" val="91831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B5124A-9188-46BD-942B-A956A1FC0D26}" type="datetimeFigureOut">
              <a:rPr lang="en-US" smtClean="0"/>
              <a:t>04/01/2014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206218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5124A-9188-46BD-942B-A956A1FC0D26}" type="datetimeFigureOut">
              <a:rPr lang="en-US" smtClean="0"/>
              <a:t>04/01/2014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143548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5124A-9188-46BD-942B-A956A1FC0D26}" type="datetimeFigureOut">
              <a:rPr lang="en-US" smtClean="0"/>
              <a:t>04/01/2014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533447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5124A-9188-46BD-942B-A956A1FC0D26}" type="datetimeFigureOut">
              <a:rPr lang="en-US" smtClean="0"/>
              <a:t>04/01/2014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1402309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B5124A-9188-46BD-942B-A956A1FC0D26}" type="datetimeFigureOut">
              <a:rPr lang="en-US" smtClean="0"/>
              <a:t>04/01/2014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2995086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B5124A-9188-46BD-942B-A956A1FC0D26}" type="datetimeFigureOut">
              <a:rPr lang="en-US" smtClean="0"/>
              <a:t>04/01/2014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143217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B5124A-9188-46BD-942B-A956A1FC0D26}" type="datetimeFigureOut">
              <a:rPr lang="en-US" smtClean="0"/>
              <a:t>04/01/2014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327342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B5124A-9188-46BD-942B-A956A1FC0D26}" type="datetimeFigureOut">
              <a:rPr lang="en-US" smtClean="0"/>
              <a:t>04/01/2014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283418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5124A-9188-46BD-942B-A956A1FC0D26}" type="datetimeFigureOut">
              <a:rPr lang="en-US" smtClean="0"/>
              <a:t>04/01/2014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73134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B5124A-9188-46BD-942B-A956A1FC0D26}" type="datetimeFigureOut">
              <a:rPr lang="en-US" smtClean="0"/>
              <a:t>04/01/2014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298820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B5124A-9188-46BD-942B-A956A1FC0D26}" type="datetimeFigureOut">
              <a:rPr lang="en-US" smtClean="0"/>
              <a:t>04/01/2014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E29F7-673D-4FBA-A02C-437BB94B88E9}" type="slidenum">
              <a:rPr lang="en-US" smtClean="0"/>
              <a:t>‹#›</a:t>
            </a:fld>
            <a:endParaRPr lang="en-US"/>
          </a:p>
        </p:txBody>
      </p:sp>
    </p:spTree>
    <p:extLst>
      <p:ext uri="{BB962C8B-B14F-4D97-AF65-F5344CB8AC3E}">
        <p14:creationId xmlns:p14="http://schemas.microsoft.com/office/powerpoint/2010/main" val="52826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5124A-9188-46BD-942B-A956A1FC0D26}" type="datetimeFigureOut">
              <a:rPr lang="en-US" smtClean="0"/>
              <a:t>04/01/2014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E29F7-673D-4FBA-A02C-437BB94B88E9}" type="slidenum">
              <a:rPr lang="en-US" smtClean="0"/>
              <a:t>‹#›</a:t>
            </a:fld>
            <a:endParaRPr lang="en-US"/>
          </a:p>
        </p:txBody>
      </p:sp>
    </p:spTree>
    <p:extLst>
      <p:ext uri="{BB962C8B-B14F-4D97-AF65-F5344CB8AC3E}">
        <p14:creationId xmlns:p14="http://schemas.microsoft.com/office/powerpoint/2010/main" val="2158818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chscodecamp/mysql10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solidFill>
                  <a:srgbClr val="000000"/>
                </a:solidFill>
                <a:latin typeface="Nina Compressed"/>
              </a:rPr>
              <a:t>Introduction to Relational Databases with </a:t>
            </a:r>
            <a:r>
              <a:rPr lang="en-US" b="1" dirty="0" smtClean="0">
                <a:solidFill>
                  <a:srgbClr val="000000"/>
                </a:solidFill>
                <a:latin typeface="Nina Compressed"/>
              </a:rPr>
              <a:t>MySQL</a:t>
            </a:r>
            <a:endParaRPr lang="en-US" dirty="0"/>
          </a:p>
        </p:txBody>
      </p:sp>
      <p:sp>
        <p:nvSpPr>
          <p:cNvPr id="3" name="Subtitle 2"/>
          <p:cNvSpPr>
            <a:spLocks noGrp="1"/>
          </p:cNvSpPr>
          <p:nvPr>
            <p:ph type="subTitle" idx="1"/>
          </p:nvPr>
        </p:nvSpPr>
        <p:spPr/>
        <p:txBody>
          <a:bodyPr/>
          <a:lstStyle/>
          <a:p>
            <a:r>
              <a:rPr lang="en-US" dirty="0" smtClean="0"/>
              <a:t>Trip </a:t>
            </a:r>
            <a:r>
              <a:rPr lang="en-US" dirty="0" err="1" smtClean="0"/>
              <a:t>Ottinger</a:t>
            </a:r>
            <a:endParaRPr lang="en-US" dirty="0"/>
          </a:p>
        </p:txBody>
      </p:sp>
    </p:spTree>
    <p:extLst>
      <p:ext uri="{BB962C8B-B14F-4D97-AF65-F5344CB8AC3E}">
        <p14:creationId xmlns:p14="http://schemas.microsoft.com/office/powerpoint/2010/main" val="30785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endParaRPr lang="en-US" dirty="0"/>
          </a:p>
        </p:txBody>
      </p:sp>
      <p:sp>
        <p:nvSpPr>
          <p:cNvPr id="3" name="Content Placeholder 2"/>
          <p:cNvSpPr>
            <a:spLocks noGrp="1"/>
          </p:cNvSpPr>
          <p:nvPr>
            <p:ph idx="1"/>
          </p:nvPr>
        </p:nvSpPr>
        <p:spPr/>
        <p:txBody>
          <a:bodyPr/>
          <a:lstStyle/>
          <a:p>
            <a:pPr lvl="0"/>
            <a:r>
              <a:rPr lang="en-US" dirty="0"/>
              <a:t>The </a:t>
            </a:r>
            <a:r>
              <a:rPr lang="en-US" dirty="0" err="1"/>
              <a:t>GitHub</a:t>
            </a:r>
            <a:r>
              <a:rPr lang="en-US" dirty="0"/>
              <a:t> repo location is :  </a:t>
            </a:r>
            <a:r>
              <a:rPr lang="en-US" u="sng" dirty="0">
                <a:hlinkClick r:id="rId2"/>
              </a:rPr>
              <a:t>https://github.com/chscodecamp/mysql101</a:t>
            </a:r>
            <a:endParaRPr lang="en-US" dirty="0"/>
          </a:p>
          <a:p>
            <a:pPr lvl="0"/>
            <a:r>
              <a:rPr lang="en-US" dirty="0"/>
              <a:t>Log into </a:t>
            </a:r>
            <a:r>
              <a:rPr lang="en-US" dirty="0" err="1"/>
              <a:t>GitHub</a:t>
            </a:r>
            <a:r>
              <a:rPr lang="en-US" dirty="0"/>
              <a:t>.</a:t>
            </a:r>
          </a:p>
          <a:p>
            <a:pPr lvl="0"/>
            <a:r>
              <a:rPr lang="en-US" dirty="0"/>
              <a:t>Fork the repo using the github.com web site.  </a:t>
            </a:r>
          </a:p>
          <a:p>
            <a:pPr lvl="0"/>
            <a:r>
              <a:rPr lang="en-US" dirty="0"/>
              <a:t>Clone the files to your local computer. </a:t>
            </a:r>
            <a:endParaRPr lang="en-US" dirty="0" smtClean="0"/>
          </a:p>
          <a:p>
            <a:pPr lvl="0"/>
            <a:r>
              <a:rPr lang="en-US" dirty="0" smtClean="0"/>
              <a:t>The training guide is </a:t>
            </a:r>
            <a:r>
              <a:rPr lang="en-US" smtClean="0"/>
              <a:t>named IntroRelDBsMySQL.pdf </a:t>
            </a:r>
            <a:endParaRPr lang="en-US"/>
          </a:p>
          <a:p>
            <a:pPr marL="0" indent="0">
              <a:buNone/>
            </a:pPr>
            <a:endParaRPr lang="en-US" dirty="0"/>
          </a:p>
        </p:txBody>
      </p:sp>
    </p:spTree>
    <p:extLst>
      <p:ext uri="{BB962C8B-B14F-4D97-AF65-F5344CB8AC3E}">
        <p14:creationId xmlns:p14="http://schemas.microsoft.com/office/powerpoint/2010/main" val="2760857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95400"/>
            <a:ext cx="8229600" cy="1676400"/>
          </a:xfrm>
        </p:spPr>
        <p:txBody>
          <a:bodyPr>
            <a:normAutofit fontScale="90000"/>
          </a:bodyPr>
          <a:lstStyle/>
          <a:p>
            <a:pPr algn="l"/>
            <a:r>
              <a:rPr lang="en-US" sz="3600" b="1" i="1" dirty="0" smtClean="0"/>
              <a:t>Exercise 1: Connecting </a:t>
            </a:r>
            <a:r>
              <a:rPr lang="en-US" sz="3600" b="1" i="1" dirty="0"/>
              <a:t>to </a:t>
            </a:r>
            <a:r>
              <a:rPr lang="en-US" sz="3600" b="1" i="1" dirty="0" smtClean="0"/>
              <a:t>mysql</a:t>
            </a:r>
            <a:br>
              <a:rPr lang="en-US" sz="3600" b="1" i="1" dirty="0" smtClean="0"/>
            </a:br>
            <a:r>
              <a:rPr lang="en-US" sz="3600" b="1" i="1" dirty="0" smtClean="0"/>
              <a:t>Exercise 2: Simple SQL Commands</a:t>
            </a:r>
            <a:br>
              <a:rPr lang="en-US" sz="3600" b="1" i="1" dirty="0" smtClean="0"/>
            </a:br>
            <a:r>
              <a:rPr lang="en-US" sz="3600" b="1" i="1" dirty="0" smtClean="0"/>
              <a:t>Exercise 3:  Creating and Deleting Databases</a:t>
            </a:r>
            <a:endParaRPr lang="en-US" sz="3600" b="1" i="1" dirty="0"/>
          </a:p>
        </p:txBody>
      </p:sp>
      <p:sp>
        <p:nvSpPr>
          <p:cNvPr id="3" name="Content Placeholder 2"/>
          <p:cNvSpPr>
            <a:spLocks noGrp="1"/>
          </p:cNvSpPr>
          <p:nvPr>
            <p:ph idx="1"/>
          </p:nvPr>
        </p:nvSpPr>
        <p:spPr>
          <a:xfrm>
            <a:off x="457200" y="3429001"/>
            <a:ext cx="8229600" cy="1295400"/>
          </a:xfrm>
        </p:spPr>
        <p:txBody>
          <a:bodyPr/>
          <a:lstStyle/>
          <a:p>
            <a:pPr marL="0" indent="0">
              <a:buNone/>
            </a:pPr>
            <a:r>
              <a:rPr lang="en-US" dirty="0" smtClean="0"/>
              <a:t>See your training manual named </a:t>
            </a:r>
          </a:p>
          <a:p>
            <a:pPr marL="0" indent="0">
              <a:buNone/>
            </a:pPr>
            <a:r>
              <a:rPr lang="en-US" dirty="0" smtClean="0"/>
              <a:t>“IntroRelDBsMySQL.pdf”</a:t>
            </a:r>
            <a:endParaRPr lang="en-US" dirty="0"/>
          </a:p>
        </p:txBody>
      </p:sp>
    </p:spTree>
    <p:extLst>
      <p:ext uri="{BB962C8B-B14F-4D97-AF65-F5344CB8AC3E}">
        <p14:creationId xmlns:p14="http://schemas.microsoft.com/office/powerpoint/2010/main" val="645212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Designing a Data Model</a:t>
            </a:r>
            <a:endParaRPr lang="en-US" dirty="0"/>
          </a:p>
        </p:txBody>
      </p:sp>
      <p:sp>
        <p:nvSpPr>
          <p:cNvPr id="3" name="Content Placeholder 2"/>
          <p:cNvSpPr>
            <a:spLocks noGrp="1"/>
          </p:cNvSpPr>
          <p:nvPr>
            <p:ph idx="1"/>
          </p:nvPr>
        </p:nvSpPr>
        <p:spPr>
          <a:xfrm>
            <a:off x="457200" y="1600200"/>
            <a:ext cx="7772400" cy="4953000"/>
          </a:xfrm>
        </p:spPr>
        <p:txBody>
          <a:bodyPr>
            <a:normAutofit fontScale="92500" lnSpcReduction="20000"/>
          </a:bodyPr>
          <a:lstStyle/>
          <a:p>
            <a:r>
              <a:rPr lang="en-US" dirty="0" smtClean="0"/>
              <a:t>Problem Definition</a:t>
            </a:r>
          </a:p>
          <a:p>
            <a:r>
              <a:rPr lang="en-US" dirty="0" smtClean="0"/>
              <a:t>Eschew Obfuscation…be </a:t>
            </a:r>
            <a:r>
              <a:rPr lang="en-US" dirty="0" err="1" smtClean="0"/>
              <a:t>specific..be</a:t>
            </a:r>
            <a:r>
              <a:rPr lang="en-US" dirty="0" smtClean="0"/>
              <a:t> clear</a:t>
            </a:r>
          </a:p>
          <a:p>
            <a:r>
              <a:rPr lang="en-US" dirty="0" smtClean="0"/>
              <a:t>Define what the system </a:t>
            </a:r>
            <a:r>
              <a:rPr lang="en-US" dirty="0" err="1" smtClean="0"/>
              <a:t>isnt</a:t>
            </a:r>
            <a:r>
              <a:rPr lang="en-US" dirty="0" smtClean="0"/>
              <a:t> going to do</a:t>
            </a:r>
          </a:p>
          <a:p>
            <a:r>
              <a:rPr lang="en-US" dirty="0" smtClean="0"/>
              <a:t>Listing of Needs and Wants</a:t>
            </a:r>
          </a:p>
          <a:p>
            <a:r>
              <a:rPr lang="en-US" dirty="0" smtClean="0"/>
              <a:t>List types of users/roles/actors</a:t>
            </a:r>
          </a:p>
          <a:p>
            <a:r>
              <a:rPr lang="en-US" dirty="0" smtClean="0"/>
              <a:t>List the goals the users need to accomplish</a:t>
            </a:r>
          </a:p>
          <a:p>
            <a:r>
              <a:rPr lang="en-US" dirty="0" smtClean="0"/>
              <a:t>Use Case Diagram</a:t>
            </a:r>
          </a:p>
          <a:p>
            <a:r>
              <a:rPr lang="en-US" dirty="0" smtClean="0"/>
              <a:t>Use Cases / User Stories</a:t>
            </a:r>
          </a:p>
          <a:p>
            <a:r>
              <a:rPr lang="en-US" dirty="0" smtClean="0"/>
              <a:t>Logical Data Model</a:t>
            </a:r>
          </a:p>
          <a:p>
            <a:r>
              <a:rPr lang="en-US" dirty="0" smtClean="0"/>
              <a:t>Physical Schema </a:t>
            </a:r>
          </a:p>
          <a:p>
            <a:pPr marL="0" indent="0">
              <a:buNone/>
            </a:pPr>
            <a:endParaRPr lang="en-US" dirty="0"/>
          </a:p>
        </p:txBody>
      </p:sp>
    </p:spTree>
    <p:extLst>
      <p:ext uri="{BB962C8B-B14F-4D97-AF65-F5344CB8AC3E}">
        <p14:creationId xmlns:p14="http://schemas.microsoft.com/office/powerpoint/2010/main" val="2940365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886200" y="1098176"/>
            <a:ext cx="5257800" cy="5378824"/>
          </a:xfrm>
          <a:prstGeom prst="rect">
            <a:avLst/>
          </a:prstGeom>
        </p:spPr>
      </p:pic>
      <p:sp>
        <p:nvSpPr>
          <p:cNvPr id="2" name="Title 1"/>
          <p:cNvSpPr>
            <a:spLocks noGrp="1"/>
          </p:cNvSpPr>
          <p:nvPr>
            <p:ph type="title"/>
          </p:nvPr>
        </p:nvSpPr>
        <p:spPr>
          <a:xfrm>
            <a:off x="381000" y="152400"/>
            <a:ext cx="8229600" cy="762000"/>
          </a:xfrm>
        </p:spPr>
        <p:txBody>
          <a:bodyPr/>
          <a:lstStyle/>
          <a:p>
            <a:r>
              <a:rPr lang="en-US" dirty="0" smtClean="0"/>
              <a:t>Use Case Diagram</a:t>
            </a:r>
            <a:endParaRPr lang="en-US" dirty="0"/>
          </a:p>
        </p:txBody>
      </p:sp>
      <p:sp>
        <p:nvSpPr>
          <p:cNvPr id="3" name="Content Placeholder 2"/>
          <p:cNvSpPr>
            <a:spLocks noGrp="1"/>
          </p:cNvSpPr>
          <p:nvPr>
            <p:ph idx="1"/>
          </p:nvPr>
        </p:nvSpPr>
        <p:spPr>
          <a:xfrm>
            <a:off x="228600" y="1265237"/>
            <a:ext cx="4191000" cy="4525963"/>
          </a:xfrm>
        </p:spPr>
        <p:txBody>
          <a:bodyPr>
            <a:normAutofit fontScale="92500" lnSpcReduction="20000"/>
          </a:bodyPr>
          <a:lstStyle/>
          <a:p>
            <a:r>
              <a:rPr lang="en-US" dirty="0" smtClean="0"/>
              <a:t>Identify </a:t>
            </a:r>
            <a:r>
              <a:rPr lang="en-US" dirty="0"/>
              <a:t>the people and other things that interact with the </a:t>
            </a:r>
            <a:r>
              <a:rPr lang="en-US" dirty="0" smtClean="0"/>
              <a:t>software</a:t>
            </a:r>
          </a:p>
          <a:p>
            <a:r>
              <a:rPr lang="en-US" dirty="0" smtClean="0"/>
              <a:t>Each </a:t>
            </a:r>
            <a:r>
              <a:rPr lang="en-US" dirty="0"/>
              <a:t>ellipsis represents an individual use case and depicts the objective or goal the user (actor) want’s to achieve with the system.</a:t>
            </a:r>
          </a:p>
        </p:txBody>
      </p:sp>
    </p:spTree>
    <p:extLst>
      <p:ext uri="{BB962C8B-B14F-4D97-AF65-F5344CB8AC3E}">
        <p14:creationId xmlns:p14="http://schemas.microsoft.com/office/powerpoint/2010/main" val="1291619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65"/>
            <a:ext cx="8229600" cy="1143000"/>
          </a:xfrm>
        </p:spPr>
        <p:txBody>
          <a:bodyPr/>
          <a:lstStyle/>
          <a:p>
            <a:r>
              <a:rPr lang="en-US" b="1" dirty="0" smtClean="0"/>
              <a:t>Creating Tables</a:t>
            </a:r>
            <a:endParaRPr lang="en-US" b="1" dirty="0"/>
          </a:p>
        </p:txBody>
      </p:sp>
      <p:sp>
        <p:nvSpPr>
          <p:cNvPr id="3" name="Content Placeholder 2"/>
          <p:cNvSpPr>
            <a:spLocks noGrp="1"/>
          </p:cNvSpPr>
          <p:nvPr>
            <p:ph idx="1"/>
          </p:nvPr>
        </p:nvSpPr>
        <p:spPr>
          <a:xfrm>
            <a:off x="457200" y="1295400"/>
            <a:ext cx="8229600" cy="4525963"/>
          </a:xfrm>
        </p:spPr>
        <p:txBody>
          <a:bodyPr>
            <a:noAutofit/>
          </a:bodyPr>
          <a:lstStyle/>
          <a:p>
            <a:r>
              <a:rPr lang="en-US" sz="3600" dirty="0" smtClean="0"/>
              <a:t>In the relational model, the model is expressed as tables.</a:t>
            </a:r>
          </a:p>
          <a:p>
            <a:r>
              <a:rPr lang="en-US" sz="3600" dirty="0" smtClean="0"/>
              <a:t>Each table contains rows… like a single spreadsheet page/tab.</a:t>
            </a:r>
          </a:p>
          <a:p>
            <a:r>
              <a:rPr lang="en-US" sz="3600" dirty="0" smtClean="0"/>
              <a:t>Each row represents one thing of interest or entity.  </a:t>
            </a:r>
          </a:p>
          <a:p>
            <a:r>
              <a:rPr lang="en-US" sz="3600" dirty="0" smtClean="0"/>
              <a:t>Each row/entity is described by columns.</a:t>
            </a:r>
          </a:p>
          <a:p>
            <a:r>
              <a:rPr lang="en-US" sz="3600" dirty="0" smtClean="0"/>
              <a:t>Each column holds a single value.</a:t>
            </a:r>
          </a:p>
          <a:p>
            <a:endParaRPr lang="en-US" sz="3600" dirty="0"/>
          </a:p>
        </p:txBody>
      </p:sp>
    </p:spTree>
    <p:extLst>
      <p:ext uri="{BB962C8B-B14F-4D97-AF65-F5344CB8AC3E}">
        <p14:creationId xmlns:p14="http://schemas.microsoft.com/office/powerpoint/2010/main" val="1903310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Customer Table</a:t>
            </a:r>
            <a:endParaRPr lang="en-US" b="1" dirty="0"/>
          </a:p>
        </p:txBody>
      </p:sp>
      <p:sp>
        <p:nvSpPr>
          <p:cNvPr id="3" name="Content Placeholder 2"/>
          <p:cNvSpPr>
            <a:spLocks noGrp="1"/>
          </p:cNvSpPr>
          <p:nvPr>
            <p:ph idx="1"/>
          </p:nvPr>
        </p:nvSpPr>
        <p:spPr/>
        <p:txBody>
          <a:bodyPr/>
          <a:lstStyle/>
          <a:p>
            <a:r>
              <a:rPr lang="en-US" dirty="0" smtClean="0"/>
              <a:t>A </a:t>
            </a:r>
            <a:r>
              <a:rPr lang="en-US" dirty="0"/>
              <a:t>Customer table may contain columns such as </a:t>
            </a:r>
            <a:r>
              <a:rPr lang="en-US" dirty="0" err="1"/>
              <a:t>CustomerID</a:t>
            </a:r>
            <a:r>
              <a:rPr lang="en-US" dirty="0"/>
              <a:t>, </a:t>
            </a:r>
            <a:r>
              <a:rPr lang="en-US" dirty="0" err="1"/>
              <a:t>LastName</a:t>
            </a:r>
            <a:r>
              <a:rPr lang="en-US" dirty="0"/>
              <a:t>, </a:t>
            </a:r>
            <a:r>
              <a:rPr lang="en-US" dirty="0" err="1"/>
              <a:t>FirstName</a:t>
            </a:r>
            <a:r>
              <a:rPr lang="en-US" dirty="0"/>
              <a:t>, Gender, and </a:t>
            </a:r>
            <a:r>
              <a:rPr lang="en-US" dirty="0" err="1"/>
              <a:t>BirthDate</a:t>
            </a:r>
            <a:r>
              <a:rPr lang="en-US" dirty="0"/>
              <a:t>.  </a:t>
            </a:r>
            <a:endParaRPr lang="en-US" dirty="0" smtClean="0"/>
          </a:p>
          <a:p>
            <a:pPr marL="0" indent="0">
              <a:buNone/>
            </a:pPr>
            <a:endParaRPr lang="en-US" dirty="0"/>
          </a:p>
        </p:txBody>
      </p:sp>
      <p:pic>
        <p:nvPicPr>
          <p:cNvPr id="4" name="Picture" descr="A description..."/>
          <p:cNvPicPr/>
          <p:nvPr/>
        </p:nvPicPr>
        <p:blipFill>
          <a:blip r:embed="rId2"/>
          <a:srcRect/>
          <a:stretch>
            <a:fillRect/>
          </a:stretch>
        </p:blipFill>
        <p:spPr bwMode="auto">
          <a:xfrm>
            <a:off x="914400" y="3276600"/>
            <a:ext cx="7696200" cy="2940676"/>
          </a:xfrm>
          <a:prstGeom prst="rect">
            <a:avLst/>
          </a:prstGeom>
          <a:noFill/>
          <a:ln w="9525">
            <a:noFill/>
            <a:miter lim="800000"/>
            <a:headEnd/>
            <a:tailEnd/>
          </a:ln>
        </p:spPr>
      </p:pic>
    </p:spTree>
    <p:extLst>
      <p:ext uri="{BB962C8B-B14F-4D97-AF65-F5344CB8AC3E}">
        <p14:creationId xmlns:p14="http://schemas.microsoft.com/office/powerpoint/2010/main" val="1030527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Title"/>
          <p:cNvSpPr txBox="1"/>
          <p:nvPr/>
        </p:nvSpPr>
        <p:spPr>
          <a:xfrm>
            <a:off x="1414560" y="204969"/>
            <a:ext cx="6133171" cy="769441"/>
          </a:xfrm>
          <a:prstGeom prst="rect">
            <a:avLst/>
          </a:prstGeom>
        </p:spPr>
        <p:txBody>
          <a:bodyPr vert="horz" lIns="91440" tIns="45720" rIns="91440" bIns="45720" rtlCol="0" anchor="ctr">
            <a:normAutofit/>
          </a:bodyPr>
          <a:lstStyle>
            <a:lvl1pPr algn="ctr">
              <a:spcBef>
                <a:spcPct val="0"/>
              </a:spcBef>
              <a:buNone/>
              <a:defRPr sz="4400" b="1">
                <a:latin typeface="+mj-lt"/>
                <a:ea typeface="+mj-ea"/>
                <a:cs typeface="+mj-cs"/>
              </a:defRPr>
            </a:lvl1pPr>
          </a:lstStyle>
          <a:p>
            <a:r>
              <a:rPr lang="en-US" dirty="0" smtClean="0"/>
              <a:t>Tables</a:t>
            </a:r>
            <a:endParaRPr lang="en-US" dirty="0"/>
          </a:p>
        </p:txBody>
      </p:sp>
      <p:sp>
        <p:nvSpPr>
          <p:cNvPr id="289" name="Body"/>
          <p:cNvSpPr txBox="1"/>
          <p:nvPr/>
        </p:nvSpPr>
        <p:spPr>
          <a:xfrm>
            <a:off x="337252" y="779404"/>
            <a:ext cx="8258907" cy="2308324"/>
          </a:xfrm>
          <a:prstGeom prst="rect">
            <a:avLst/>
          </a:prstGeom>
          <a:effectLst/>
        </p:spPr>
        <p:txBody>
          <a:bodyPr wrap="square" rtlCol="0" anchor="t">
            <a:spAutoFit/>
          </a:bodyPr>
          <a:lstStyle/>
          <a:p>
            <a:pPr marL="285750" indent="-285750" algn="l">
              <a:buFont typeface="Arial" panose="020B0604020202020204" pitchFamily="34" charset="0"/>
              <a:buChar char="•"/>
            </a:pPr>
            <a:r>
              <a:rPr lang="en-US" sz="2400" b="0" i="0" u="none" spc="0" dirty="0" smtClean="0">
                <a:solidFill>
                  <a:srgbClr val="000000"/>
                </a:solidFill>
                <a:latin typeface="Nina Compressed"/>
              </a:rPr>
              <a:t>The relational model specifies that the rows of a table  have no specific order.</a:t>
            </a:r>
          </a:p>
          <a:p>
            <a:pPr marL="285750" indent="-285750" algn="l">
              <a:buFont typeface="Arial" panose="020B0604020202020204" pitchFamily="34" charset="0"/>
              <a:buChar char="•"/>
            </a:pPr>
            <a:r>
              <a:rPr lang="en-US" sz="2400" b="0" i="0" u="none" spc="0" dirty="0" smtClean="0">
                <a:solidFill>
                  <a:srgbClr val="000000"/>
                </a:solidFill>
                <a:latin typeface="Nina Compressed"/>
              </a:rPr>
              <a:t>The rows, in turn, impose no order on the columns.</a:t>
            </a:r>
          </a:p>
          <a:p>
            <a:pPr marL="285750" indent="-285750" algn="l">
              <a:buFont typeface="Arial" panose="020B0604020202020204" pitchFamily="34" charset="0"/>
              <a:buChar char="•"/>
            </a:pPr>
            <a:r>
              <a:rPr lang="en-US" sz="2400" b="0" i="0" u="none" spc="0" dirty="0" smtClean="0">
                <a:solidFill>
                  <a:srgbClr val="000000"/>
                </a:solidFill>
                <a:latin typeface="Nina Compressed"/>
              </a:rPr>
              <a:t>Each row of a table must be uniquely identifiable by some combination (one or more) of its column values. </a:t>
            </a:r>
          </a:p>
          <a:p>
            <a:pPr marL="285750" indent="-285750" algn="l">
              <a:buFont typeface="Arial" panose="020B0604020202020204" pitchFamily="34" charset="0"/>
              <a:buChar char="•"/>
            </a:pPr>
            <a:r>
              <a:rPr lang="en-US" sz="2400" b="0" i="0" u="none" spc="0" dirty="0" smtClean="0">
                <a:solidFill>
                  <a:srgbClr val="000000"/>
                </a:solidFill>
                <a:latin typeface="Nina Compressed"/>
              </a:rPr>
              <a:t>This combination is referred to as the </a:t>
            </a:r>
            <a:r>
              <a:rPr lang="en-US" sz="2400" b="1" i="0" u="none" spc="0" dirty="0" smtClean="0">
                <a:solidFill>
                  <a:srgbClr val="EE2D2D"/>
                </a:solidFill>
                <a:latin typeface="Nina Compressed"/>
              </a:rPr>
              <a:t>primary key</a:t>
            </a:r>
            <a:r>
              <a:rPr lang="en-US" sz="2400" b="0" i="0" u="none" spc="0" dirty="0" smtClean="0">
                <a:solidFill>
                  <a:srgbClr val="000000"/>
                </a:solidFill>
                <a:latin typeface="Nina Compressed"/>
              </a:rPr>
              <a:t>.</a:t>
            </a:r>
          </a:p>
        </p:txBody>
      </p:sp>
      <p:sp>
        <p:nvSpPr>
          <p:cNvPr id="4" name="TextBox 2"/>
          <p:cNvSpPr txBox="1"/>
          <p:nvPr/>
        </p:nvSpPr>
        <p:spPr>
          <a:xfrm>
            <a:off x="262915" y="4668566"/>
            <a:ext cx="1423782" cy="346249"/>
          </a:xfrm>
          <a:prstGeom prst="rect">
            <a:avLst/>
          </a:prstGeom>
          <a:effectLst/>
        </p:spPr>
        <p:txBody>
          <a:bodyPr wrap="square" rtlCol="0" anchor="t">
            <a:spAutoFit/>
          </a:bodyPr>
          <a:lstStyle/>
          <a:p>
            <a:pPr algn="l"/>
            <a:r>
              <a:rPr lang="en-US" sz="1650" b="1" i="0" u="none" spc="0" dirty="0" smtClean="0">
                <a:solidFill>
                  <a:srgbClr val="07364D"/>
                </a:solidFill>
                <a:latin typeface="Nina Compressed"/>
              </a:rPr>
              <a:t>Row (Tuple)</a:t>
            </a:r>
          </a:p>
        </p:txBody>
      </p:sp>
      <p:sp>
        <p:nvSpPr>
          <p:cNvPr id="5" name="TextBox 3"/>
          <p:cNvSpPr txBox="1"/>
          <p:nvPr/>
        </p:nvSpPr>
        <p:spPr>
          <a:xfrm>
            <a:off x="3766488" y="3878384"/>
            <a:ext cx="2133600" cy="346249"/>
          </a:xfrm>
          <a:prstGeom prst="rect">
            <a:avLst/>
          </a:prstGeom>
          <a:effectLst/>
        </p:spPr>
        <p:txBody>
          <a:bodyPr wrap="square" rtlCol="0" anchor="t">
            <a:spAutoFit/>
          </a:bodyPr>
          <a:lstStyle/>
          <a:p>
            <a:pPr algn="l"/>
            <a:r>
              <a:rPr lang="en-US" sz="1650" b="1" i="0" u="none" spc="0" dirty="0" smtClean="0">
                <a:latin typeface="Nina Compressed"/>
              </a:rPr>
              <a:t>Table (Relation)</a:t>
            </a:r>
          </a:p>
        </p:txBody>
      </p:sp>
      <p:graphicFrame>
        <p:nvGraphicFramePr>
          <p:cNvPr id="6" name="Table 5"/>
          <p:cNvGraphicFramePr>
            <a:graphicFrameLocks noGrp="1"/>
          </p:cNvGraphicFramePr>
          <p:nvPr>
            <p:extLst>
              <p:ext uri="{D42A27DB-BD31-4B8C-83A1-F6EECF244321}">
                <p14:modId xmlns:p14="http://schemas.microsoft.com/office/powerpoint/2010/main" val="2249321742"/>
              </p:ext>
            </p:extLst>
          </p:nvPr>
        </p:nvGraphicFramePr>
        <p:xfrm>
          <a:off x="1813193" y="4315143"/>
          <a:ext cx="6096000" cy="2219960"/>
        </p:xfrm>
        <a:graphic>
          <a:graphicData uri="http://schemas.openxmlformats.org/drawingml/2006/table">
            <a:tbl>
              <a:tblPr firstRow="1" bandRow="1">
                <a:tableStyleId>{00A15C55-8517-42AA-B614-E9B94910E393}</a:tableStyleId>
              </a:tblPr>
              <a:tblGrid>
                <a:gridCol w="457200"/>
                <a:gridCol w="1219200"/>
                <a:gridCol w="1981200"/>
                <a:gridCol w="1219200"/>
                <a:gridCol w="1219200"/>
              </a:tblGrid>
              <a:tr h="370840">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c>
                  <a:txBody>
                    <a:bodyPr/>
                    <a:lstStyle/>
                    <a:p>
                      <a:r>
                        <a:rPr lang="en-US" dirty="0" smtClean="0"/>
                        <a:t>Gender</a:t>
                      </a:r>
                      <a:endParaRPr lang="en-US" dirty="0"/>
                    </a:p>
                  </a:txBody>
                  <a:tcPr/>
                </a:tc>
                <a:tc>
                  <a:txBody>
                    <a:bodyPr/>
                    <a:lstStyle/>
                    <a:p>
                      <a:r>
                        <a:rPr lang="en-US" dirty="0" err="1" smtClean="0"/>
                        <a:t>IsActive</a:t>
                      </a:r>
                      <a:endParaRPr lang="en-US" dirty="0"/>
                    </a:p>
                  </a:txBody>
                  <a:tcPr/>
                </a:tc>
              </a:tr>
              <a:tr h="370840">
                <a:tc>
                  <a:txBody>
                    <a:bodyPr/>
                    <a:lstStyle/>
                    <a:p>
                      <a:r>
                        <a:rPr lang="en-US" dirty="0" smtClean="0"/>
                        <a:t>1</a:t>
                      </a:r>
                      <a:endParaRPr lang="en-US" dirty="0"/>
                    </a:p>
                  </a:txBody>
                  <a:tcPr/>
                </a:tc>
                <a:tc>
                  <a:txBody>
                    <a:bodyPr/>
                    <a:lstStyle/>
                    <a:p>
                      <a:r>
                        <a:rPr lang="en-US" dirty="0" smtClean="0"/>
                        <a:t>Wally</a:t>
                      </a:r>
                      <a:endParaRPr lang="en-US" dirty="0"/>
                    </a:p>
                  </a:txBody>
                  <a:tcPr/>
                </a:tc>
                <a:tc>
                  <a:txBody>
                    <a:bodyPr/>
                    <a:lstStyle/>
                    <a:p>
                      <a:r>
                        <a:rPr lang="en-US" dirty="0" smtClean="0"/>
                        <a:t>Moose</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370840">
                <a:tc>
                  <a:txBody>
                    <a:bodyPr/>
                    <a:lstStyle/>
                    <a:p>
                      <a:r>
                        <a:rPr lang="en-US" dirty="0" smtClean="0"/>
                        <a:t>2</a:t>
                      </a:r>
                      <a:endParaRPr lang="en-US" dirty="0"/>
                    </a:p>
                  </a:txBody>
                  <a:tcPr/>
                </a:tc>
                <a:tc>
                  <a:txBody>
                    <a:bodyPr/>
                    <a:lstStyle/>
                    <a:p>
                      <a:r>
                        <a:rPr lang="en-US" dirty="0" smtClean="0"/>
                        <a:t>Michael</a:t>
                      </a:r>
                      <a:endParaRPr lang="en-US" dirty="0"/>
                    </a:p>
                  </a:txBody>
                  <a:tcPr/>
                </a:tc>
                <a:tc>
                  <a:txBody>
                    <a:bodyPr/>
                    <a:lstStyle/>
                    <a:p>
                      <a:r>
                        <a:rPr lang="en-US" dirty="0" smtClean="0"/>
                        <a:t>Mouse</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241845">
                <a:tc>
                  <a:txBody>
                    <a:bodyPr/>
                    <a:lstStyle/>
                    <a:p>
                      <a:r>
                        <a:rPr lang="en-US" dirty="0" smtClean="0"/>
                        <a:t>3</a:t>
                      </a:r>
                      <a:endParaRPr lang="en-US" dirty="0"/>
                    </a:p>
                  </a:txBody>
                  <a:tcPr/>
                </a:tc>
                <a:tc>
                  <a:txBody>
                    <a:bodyPr/>
                    <a:lstStyle/>
                    <a:p>
                      <a:r>
                        <a:rPr lang="en-US" dirty="0" smtClean="0"/>
                        <a:t>Thomas</a:t>
                      </a:r>
                      <a:endParaRPr lang="en-US" dirty="0"/>
                    </a:p>
                  </a:txBody>
                  <a:tcPr/>
                </a:tc>
                <a:tc>
                  <a:txBody>
                    <a:bodyPr/>
                    <a:lstStyle/>
                    <a:p>
                      <a:r>
                        <a:rPr lang="en-US" dirty="0" smtClean="0"/>
                        <a:t>Cat</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370840">
                <a:tc>
                  <a:txBody>
                    <a:bodyPr/>
                    <a:lstStyle/>
                    <a:p>
                      <a:r>
                        <a:rPr lang="en-US" dirty="0" smtClean="0"/>
                        <a:t>4</a:t>
                      </a:r>
                      <a:endParaRPr lang="en-US" dirty="0"/>
                    </a:p>
                  </a:txBody>
                  <a:tcPr/>
                </a:tc>
                <a:tc>
                  <a:txBody>
                    <a:bodyPr/>
                    <a:lstStyle/>
                    <a:p>
                      <a:r>
                        <a:rPr lang="en-US" dirty="0" smtClean="0"/>
                        <a:t>Gerald</a:t>
                      </a:r>
                      <a:endParaRPr lang="en-US" dirty="0"/>
                    </a:p>
                  </a:txBody>
                  <a:tcPr/>
                </a:tc>
                <a:tc>
                  <a:txBody>
                    <a:bodyPr/>
                    <a:lstStyle/>
                    <a:p>
                      <a:r>
                        <a:rPr lang="en-US" dirty="0" smtClean="0"/>
                        <a:t>Mouse</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370840">
                <a:tc>
                  <a:txBody>
                    <a:bodyPr/>
                    <a:lstStyle/>
                    <a:p>
                      <a:r>
                        <a:rPr lang="en-US" dirty="0" smtClean="0"/>
                        <a:t>5</a:t>
                      </a:r>
                      <a:endParaRPr lang="en-US" dirty="0"/>
                    </a:p>
                  </a:txBody>
                  <a:tcPr/>
                </a:tc>
                <a:tc>
                  <a:txBody>
                    <a:bodyPr/>
                    <a:lstStyle/>
                    <a:p>
                      <a:r>
                        <a:rPr lang="en-US" dirty="0" smtClean="0"/>
                        <a:t>Millicent</a:t>
                      </a:r>
                      <a:endParaRPr lang="en-US" dirty="0"/>
                    </a:p>
                  </a:txBody>
                  <a:tcPr/>
                </a:tc>
                <a:tc>
                  <a:txBody>
                    <a:bodyPr/>
                    <a:lstStyle/>
                    <a:p>
                      <a:r>
                        <a:rPr lang="en-US" dirty="0" smtClean="0"/>
                        <a:t>Mouse </a:t>
                      </a:r>
                      <a:endParaRPr lang="en-US" dirty="0"/>
                    </a:p>
                  </a:txBody>
                  <a:tcPr/>
                </a:tc>
                <a:tc>
                  <a:txBody>
                    <a:bodyPr/>
                    <a:lstStyle/>
                    <a:p>
                      <a:r>
                        <a:rPr lang="en-US" dirty="0" smtClean="0"/>
                        <a:t>F</a:t>
                      </a:r>
                      <a:endParaRPr lang="en-US" dirty="0"/>
                    </a:p>
                  </a:txBody>
                  <a:tcPr/>
                </a:tc>
                <a:tc>
                  <a:txBody>
                    <a:bodyPr/>
                    <a:lstStyle/>
                    <a:p>
                      <a:r>
                        <a:rPr lang="en-US" dirty="0" smtClean="0"/>
                        <a:t>False</a:t>
                      </a:r>
                      <a:endParaRPr lang="en-US" dirty="0"/>
                    </a:p>
                  </a:txBody>
                  <a:tcPr/>
                </a:tc>
              </a:tr>
            </a:tbl>
          </a:graphicData>
        </a:graphic>
      </p:graphicFrame>
      <p:sp>
        <p:nvSpPr>
          <p:cNvPr id="7" name="Path2 2"/>
          <p:cNvSpPr/>
          <p:nvPr/>
        </p:nvSpPr>
        <p:spPr>
          <a:xfrm>
            <a:off x="289193" y="4694997"/>
            <a:ext cx="7586377" cy="285750"/>
          </a:xfrm>
          <a:prstGeom prst="rect">
            <a:avLst/>
          </a:prstGeom>
          <a:solidFill>
            <a:srgbClr val="FFAA00">
              <a:alpha val="25000"/>
            </a:srgbClr>
          </a:solidFill>
          <a:ln w="38100">
            <a:solidFill>
              <a:srgbClr val="0B5B80"/>
            </a:solidFill>
          </a:ln>
          <a:effectLst/>
        </p:spPr>
      </p:sp>
      <p:sp>
        <p:nvSpPr>
          <p:cNvPr id="8" name="Rectangle2 2"/>
          <p:cNvSpPr/>
          <p:nvPr/>
        </p:nvSpPr>
        <p:spPr>
          <a:xfrm>
            <a:off x="1752600" y="4238943"/>
            <a:ext cx="6248400" cy="2438399"/>
          </a:xfrm>
          <a:prstGeom prst="rect">
            <a:avLst/>
          </a:prstGeom>
          <a:ln w="66675">
            <a:solidFill>
              <a:schemeClr val="tx1"/>
            </a:solidFill>
          </a:ln>
          <a:effectLst/>
        </p:spPr>
        <p:txBody>
          <a:bodyPr wrap="square" rtlCol="0" anchor="ctr">
            <a:spAutoFit/>
          </a:bodyPr>
          <a:lstStyle/>
          <a:p>
            <a:pPr algn="ctr"/>
            <a:endParaRPr/>
          </a:p>
        </p:txBody>
      </p:sp>
      <p:sp>
        <p:nvSpPr>
          <p:cNvPr id="9" name="Path2 1"/>
          <p:cNvSpPr/>
          <p:nvPr/>
        </p:nvSpPr>
        <p:spPr>
          <a:xfrm>
            <a:off x="6669148" y="3638779"/>
            <a:ext cx="1179798" cy="2962364"/>
          </a:xfrm>
          <a:prstGeom prst="rect">
            <a:avLst/>
          </a:prstGeom>
          <a:solidFill>
            <a:schemeClr val="tx2">
              <a:lumMod val="20000"/>
              <a:lumOff val="80000"/>
              <a:alpha val="25000"/>
            </a:schemeClr>
          </a:solidFill>
          <a:ln w="38100">
            <a:solidFill>
              <a:srgbClr val="000000"/>
            </a:solidFill>
          </a:ln>
          <a:effectLst/>
        </p:spPr>
      </p:sp>
      <p:sp>
        <p:nvSpPr>
          <p:cNvPr id="10" name="TextBox 1"/>
          <p:cNvSpPr txBox="1"/>
          <p:nvPr/>
        </p:nvSpPr>
        <p:spPr>
          <a:xfrm>
            <a:off x="6669149" y="3638779"/>
            <a:ext cx="1276814" cy="600164"/>
          </a:xfrm>
          <a:prstGeom prst="rect">
            <a:avLst/>
          </a:prstGeom>
          <a:effectLst/>
        </p:spPr>
        <p:txBody>
          <a:bodyPr wrap="square" rtlCol="0" anchor="t">
            <a:spAutoFit/>
          </a:bodyPr>
          <a:lstStyle/>
          <a:p>
            <a:pPr algn="l"/>
            <a:r>
              <a:rPr lang="en-US" sz="1650" b="1" i="0" u="none" spc="0" dirty="0" smtClean="0">
                <a:solidFill>
                  <a:srgbClr val="000000"/>
                </a:solidFill>
                <a:latin typeface="Nina Compressed"/>
              </a:rPr>
              <a:t>Column (Attribute)</a:t>
            </a:r>
          </a:p>
        </p:txBody>
      </p:sp>
      <p:sp>
        <p:nvSpPr>
          <p:cNvPr id="11" name="Path2 1"/>
          <p:cNvSpPr/>
          <p:nvPr/>
        </p:nvSpPr>
        <p:spPr>
          <a:xfrm>
            <a:off x="1782746" y="4140394"/>
            <a:ext cx="487647" cy="2460748"/>
          </a:xfrm>
          <a:prstGeom prst="rect">
            <a:avLst/>
          </a:prstGeom>
          <a:solidFill>
            <a:srgbClr val="FF0000">
              <a:alpha val="25000"/>
            </a:srgbClr>
          </a:solidFill>
          <a:ln w="38100">
            <a:solidFill>
              <a:srgbClr val="FF0000"/>
            </a:solidFill>
          </a:ln>
          <a:effectLst/>
        </p:spPr>
      </p:sp>
      <p:sp>
        <p:nvSpPr>
          <p:cNvPr id="2" name="Rectangle 1"/>
          <p:cNvSpPr/>
          <p:nvPr/>
        </p:nvSpPr>
        <p:spPr>
          <a:xfrm>
            <a:off x="1364215" y="3775305"/>
            <a:ext cx="1492716" cy="369332"/>
          </a:xfrm>
          <a:prstGeom prst="rect">
            <a:avLst/>
          </a:prstGeom>
        </p:spPr>
        <p:txBody>
          <a:bodyPr wrap="none">
            <a:spAutoFit/>
          </a:bodyPr>
          <a:lstStyle/>
          <a:p>
            <a:r>
              <a:rPr lang="en-US" b="1" dirty="0" smtClean="0">
                <a:solidFill>
                  <a:srgbClr val="EE2D2D"/>
                </a:solidFill>
                <a:latin typeface="Nina Compressed"/>
              </a:rPr>
              <a:t>Primary key</a:t>
            </a:r>
            <a:endParaRPr lang="en-US" dirty="0">
              <a:solidFill>
                <a:srgbClr val="000000"/>
              </a:solidFill>
              <a:latin typeface="Nina Compressed"/>
            </a:endParaRPr>
          </a:p>
        </p:txBody>
      </p:sp>
    </p:spTree>
    <p:extLst>
      <p:ext uri="{BB962C8B-B14F-4D97-AF65-F5344CB8AC3E}">
        <p14:creationId xmlns:p14="http://schemas.microsoft.com/office/powerpoint/2010/main" val="2147367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itle"/>
          <p:cNvSpPr txBox="1"/>
          <p:nvPr/>
        </p:nvSpPr>
        <p:spPr>
          <a:xfrm>
            <a:off x="609600" y="190243"/>
            <a:ext cx="7924800" cy="1200329"/>
          </a:xfrm>
          <a:prstGeom prst="rect">
            <a:avLst/>
          </a:prstGeom>
          <a:effectLst/>
        </p:spPr>
        <p:txBody>
          <a:bodyPr wrap="square" rtlCol="0" anchor="ctr">
            <a:spAutoFit/>
          </a:bodyPr>
          <a:lstStyle/>
          <a:p>
            <a:pPr algn="ctr"/>
            <a:r>
              <a:rPr lang="en-US" sz="3600" b="1" dirty="0">
                <a:solidFill>
                  <a:srgbClr val="000000"/>
                </a:solidFill>
                <a:latin typeface="Nina Compressed"/>
              </a:rPr>
              <a:t>Each table should have a primary key</a:t>
            </a:r>
          </a:p>
        </p:txBody>
      </p:sp>
      <p:sp>
        <p:nvSpPr>
          <p:cNvPr id="292" name="Body"/>
          <p:cNvSpPr txBox="1"/>
          <p:nvPr/>
        </p:nvSpPr>
        <p:spPr>
          <a:xfrm>
            <a:off x="457200" y="1371600"/>
            <a:ext cx="8229600" cy="5016758"/>
          </a:xfrm>
          <a:prstGeom prst="rect">
            <a:avLst/>
          </a:prstGeom>
          <a:effectLst/>
        </p:spPr>
        <p:txBody>
          <a:bodyPr wrap="square" rtlCol="0" anchor="t">
            <a:spAutoFit/>
          </a:bodyPr>
          <a:lstStyle/>
          <a:p>
            <a:pPr marL="285750" indent="-285750" algn="l">
              <a:buFont typeface="Arial" panose="020B0604020202020204" pitchFamily="34" charset="0"/>
              <a:buChar char="•"/>
            </a:pPr>
            <a:r>
              <a:rPr lang="en-US" sz="3200" b="0" i="0" u="none" spc="0" dirty="0" smtClean="0">
                <a:solidFill>
                  <a:srgbClr val="000000"/>
                </a:solidFill>
                <a:latin typeface="Nina Compressed"/>
              </a:rPr>
              <a:t>Make column(s) the </a:t>
            </a:r>
            <a:r>
              <a:rPr lang="en-US" sz="3200" b="0" i="1" u="none" spc="0" dirty="0" smtClean="0">
                <a:solidFill>
                  <a:srgbClr val="000000"/>
                </a:solidFill>
                <a:latin typeface="Nina Compressed"/>
              </a:rPr>
              <a:t>primary key by adding a PRIMARY KEY constraint</a:t>
            </a:r>
          </a:p>
          <a:p>
            <a:pPr marL="285750" indent="-285750" algn="l">
              <a:buFont typeface="Arial" panose="020B0604020202020204" pitchFamily="34" charset="0"/>
              <a:buChar char="•"/>
            </a:pPr>
            <a:r>
              <a:rPr lang="en-US" sz="3200" b="0" i="0" u="none" spc="0" dirty="0" smtClean="0">
                <a:solidFill>
                  <a:srgbClr val="000000"/>
                </a:solidFill>
                <a:latin typeface="Nina Compressed"/>
              </a:rPr>
              <a:t>The PRIMARY KEY constraint uniquely identifies each record in a database table.</a:t>
            </a:r>
          </a:p>
          <a:p>
            <a:pPr marL="285750" indent="-285750" algn="l">
              <a:buFont typeface="Arial" panose="020B0604020202020204" pitchFamily="34" charset="0"/>
              <a:buChar char="•"/>
            </a:pPr>
            <a:r>
              <a:rPr lang="en-US" sz="3200" b="0" i="0" u="none" spc="0" dirty="0" smtClean="0">
                <a:solidFill>
                  <a:srgbClr val="000000"/>
                </a:solidFill>
                <a:latin typeface="Nina Compressed"/>
              </a:rPr>
              <a:t>Primary key must contain </a:t>
            </a:r>
            <a:r>
              <a:rPr lang="en-US" sz="3200" b="0" i="0" u="sng" spc="0" dirty="0" smtClean="0">
                <a:solidFill>
                  <a:srgbClr val="000000"/>
                </a:solidFill>
                <a:latin typeface="Nina Compressed"/>
              </a:rPr>
              <a:t>unique values</a:t>
            </a:r>
            <a:r>
              <a:rPr lang="en-US" sz="3200" b="0" i="0" u="none" spc="0" dirty="0" smtClean="0">
                <a:solidFill>
                  <a:srgbClr val="000000"/>
                </a:solidFill>
                <a:latin typeface="Nina Compressed"/>
              </a:rPr>
              <a:t>.</a:t>
            </a:r>
          </a:p>
          <a:p>
            <a:pPr marL="285750" indent="-285750" algn="l">
              <a:buFont typeface="Arial" panose="020B0604020202020204" pitchFamily="34" charset="0"/>
              <a:buChar char="•"/>
            </a:pPr>
            <a:r>
              <a:rPr lang="en-US" sz="3200" b="0" i="0" u="none" spc="0" dirty="0" smtClean="0">
                <a:solidFill>
                  <a:srgbClr val="000000"/>
                </a:solidFill>
                <a:latin typeface="Nina Compressed"/>
              </a:rPr>
              <a:t>A primary key column cannot contain NULL values.</a:t>
            </a:r>
          </a:p>
          <a:p>
            <a:pPr marL="285750" indent="-285750" algn="l">
              <a:buFont typeface="Arial" panose="020B0604020202020204" pitchFamily="34" charset="0"/>
              <a:buChar char="•"/>
            </a:pPr>
            <a:r>
              <a:rPr lang="en-US" sz="3200" b="0" i="0" u="none" spc="0" dirty="0" smtClean="0">
                <a:solidFill>
                  <a:srgbClr val="000000"/>
                </a:solidFill>
                <a:latin typeface="Nina Compressed"/>
              </a:rPr>
              <a:t>Each table should have a primary key</a:t>
            </a:r>
          </a:p>
          <a:p>
            <a:pPr marL="285750" indent="-285750" algn="l">
              <a:buFont typeface="Arial" panose="020B0604020202020204" pitchFamily="34" charset="0"/>
              <a:buChar char="•"/>
            </a:pPr>
            <a:r>
              <a:rPr lang="en-US" sz="3200" b="0" i="0" u="none" spc="0" dirty="0" smtClean="0">
                <a:solidFill>
                  <a:srgbClr val="000000"/>
                </a:solidFill>
                <a:latin typeface="Nina Compressed"/>
              </a:rPr>
              <a:t>Each table can have only ONE primary key.</a:t>
            </a:r>
          </a:p>
        </p:txBody>
      </p:sp>
    </p:spTree>
    <p:extLst>
      <p:ext uri="{BB962C8B-B14F-4D97-AF65-F5344CB8AC3E}">
        <p14:creationId xmlns:p14="http://schemas.microsoft.com/office/powerpoint/2010/main" val="189963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420" y="152400"/>
            <a:ext cx="8229600" cy="1143000"/>
          </a:xfrm>
        </p:spPr>
        <p:txBody>
          <a:bodyPr/>
          <a:lstStyle/>
          <a:p>
            <a:r>
              <a:rPr lang="en-US" b="1" dirty="0" smtClean="0"/>
              <a:t>Relating Tables Together</a:t>
            </a:r>
            <a:endParaRPr lang="en-US" b="1" dirty="0"/>
          </a:p>
        </p:txBody>
      </p:sp>
      <p:sp>
        <p:nvSpPr>
          <p:cNvPr id="3" name="Content Placeholder 2"/>
          <p:cNvSpPr>
            <a:spLocks noGrp="1"/>
          </p:cNvSpPr>
          <p:nvPr>
            <p:ph idx="1"/>
          </p:nvPr>
        </p:nvSpPr>
        <p:spPr>
          <a:xfrm>
            <a:off x="381000" y="1219200"/>
            <a:ext cx="8229600" cy="4525963"/>
          </a:xfrm>
        </p:spPr>
        <p:txBody>
          <a:bodyPr>
            <a:normAutofit/>
          </a:bodyPr>
          <a:lstStyle/>
          <a:p>
            <a:r>
              <a:rPr lang="en-US" sz="2800" dirty="0"/>
              <a:t>You can have many tables within a relational database </a:t>
            </a:r>
            <a:endParaRPr lang="en-US" sz="2800" dirty="0" smtClean="0"/>
          </a:p>
          <a:p>
            <a:r>
              <a:rPr lang="en-US" sz="2800" dirty="0"/>
              <a:t>R</a:t>
            </a:r>
            <a:r>
              <a:rPr lang="en-US" sz="2800" dirty="0" smtClean="0"/>
              <a:t>elate </a:t>
            </a:r>
            <a:r>
              <a:rPr lang="en-US" sz="2800" dirty="0"/>
              <a:t>tables to one </a:t>
            </a:r>
            <a:r>
              <a:rPr lang="en-US" sz="2800" dirty="0" smtClean="0"/>
              <a:t>another</a:t>
            </a:r>
          </a:p>
          <a:p>
            <a:r>
              <a:rPr lang="en-US" sz="2800" dirty="0" smtClean="0"/>
              <a:t>An “Order” </a:t>
            </a:r>
            <a:r>
              <a:rPr lang="en-US" sz="2800" dirty="0"/>
              <a:t>table could be related to the </a:t>
            </a:r>
            <a:r>
              <a:rPr lang="en-US" sz="2800" dirty="0" smtClean="0"/>
              <a:t>“Customer” table</a:t>
            </a:r>
          </a:p>
          <a:p>
            <a:pPr marL="0" indent="0">
              <a:buNone/>
            </a:pPr>
            <a:endParaRPr lang="en-US" sz="2800" dirty="0"/>
          </a:p>
        </p:txBody>
      </p:sp>
      <p:pic>
        <p:nvPicPr>
          <p:cNvPr id="4" name="Picture" descr="A description..."/>
          <p:cNvPicPr/>
          <p:nvPr/>
        </p:nvPicPr>
        <p:blipFill>
          <a:blip r:embed="rId2"/>
          <a:srcRect/>
          <a:stretch>
            <a:fillRect/>
          </a:stretch>
        </p:blipFill>
        <p:spPr bwMode="auto">
          <a:xfrm>
            <a:off x="4953000" y="4546791"/>
            <a:ext cx="3962400" cy="1701609"/>
          </a:xfrm>
          <a:prstGeom prst="rect">
            <a:avLst/>
          </a:prstGeom>
          <a:noFill/>
          <a:ln w="9525">
            <a:solidFill>
              <a:srgbClr val="0070C0"/>
            </a:solidFill>
            <a:miter lim="800000"/>
            <a:headEnd/>
            <a:tailEnd/>
          </a:ln>
        </p:spPr>
      </p:pic>
      <p:pic>
        <p:nvPicPr>
          <p:cNvPr id="5" name="Picture" descr="A description..."/>
          <p:cNvPicPr/>
          <p:nvPr/>
        </p:nvPicPr>
        <p:blipFill>
          <a:blip r:embed="rId3"/>
          <a:srcRect/>
          <a:stretch>
            <a:fillRect/>
          </a:stretch>
        </p:blipFill>
        <p:spPr bwMode="auto">
          <a:xfrm>
            <a:off x="295408" y="3581400"/>
            <a:ext cx="4312812" cy="1915716"/>
          </a:xfrm>
          <a:prstGeom prst="rect">
            <a:avLst/>
          </a:prstGeom>
          <a:noFill/>
          <a:ln w="9525">
            <a:solidFill>
              <a:srgbClr val="FF0000"/>
            </a:solidFill>
            <a:miter lim="800000"/>
            <a:headEnd/>
            <a:tailEnd/>
          </a:ln>
        </p:spPr>
      </p:pic>
      <p:cxnSp>
        <p:nvCxnSpPr>
          <p:cNvPr id="7" name="Elbow Connector 6"/>
          <p:cNvCxnSpPr>
            <a:stCxn id="5" idx="3"/>
            <a:endCxn id="4" idx="1"/>
          </p:cNvCxnSpPr>
          <p:nvPr/>
        </p:nvCxnSpPr>
        <p:spPr>
          <a:xfrm>
            <a:off x="4608220" y="4539258"/>
            <a:ext cx="344780" cy="85833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95408" y="4076162"/>
            <a:ext cx="4312812" cy="572037"/>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66952" y="5181600"/>
            <a:ext cx="3948448" cy="914400"/>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8142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2" y="304800"/>
            <a:ext cx="9139707" cy="762000"/>
          </a:xfrm>
        </p:spPr>
        <p:txBody>
          <a:bodyPr/>
          <a:lstStyle/>
          <a:p>
            <a:r>
              <a:rPr lang="en-US" b="1" dirty="0" smtClean="0"/>
              <a:t>Customers and Orders</a:t>
            </a:r>
            <a:endParaRPr lang="en-US" b="1" dirty="0"/>
          </a:p>
        </p:txBody>
      </p:sp>
      <p:pic>
        <p:nvPicPr>
          <p:cNvPr id="4" name="Picture" descr="A description..."/>
          <p:cNvPicPr/>
          <p:nvPr/>
        </p:nvPicPr>
        <p:blipFill rotWithShape="1">
          <a:blip r:embed="rId2"/>
          <a:srcRect r="1258"/>
          <a:stretch/>
        </p:blipFill>
        <p:spPr bwMode="auto">
          <a:xfrm>
            <a:off x="653603" y="1219200"/>
            <a:ext cx="7749862" cy="5105400"/>
          </a:xfrm>
          <a:prstGeom prst="rect">
            <a:avLst/>
          </a:prstGeom>
          <a:noFill/>
          <a:ln w="9525">
            <a:noFill/>
            <a:miter lim="800000"/>
            <a:headEnd/>
            <a:tailEnd/>
          </a:ln>
        </p:spPr>
      </p:pic>
    </p:spTree>
    <p:extLst>
      <p:ext uri="{BB962C8B-B14F-4D97-AF65-F5344CB8AC3E}">
        <p14:creationId xmlns:p14="http://schemas.microsoft.com/office/powerpoint/2010/main" val="2710586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itle"/>
          <p:cNvSpPr txBox="1"/>
          <p:nvPr/>
        </p:nvSpPr>
        <p:spPr>
          <a:xfrm>
            <a:off x="1219200" y="178030"/>
            <a:ext cx="6133171" cy="600164"/>
          </a:xfrm>
          <a:prstGeom prst="rect">
            <a:avLst/>
          </a:prstGeom>
          <a:effectLst/>
        </p:spPr>
        <p:txBody>
          <a:bodyPr wrap="square" rtlCol="0" anchor="ctr">
            <a:spAutoFit/>
          </a:bodyPr>
          <a:lstStyle/>
          <a:p>
            <a:pPr algn="ctr"/>
            <a:r>
              <a:rPr lang="en-US" sz="3300" b="1" i="0" u="none" spc="0" dirty="0" smtClean="0">
                <a:solidFill>
                  <a:srgbClr val="000000"/>
                </a:solidFill>
                <a:latin typeface="Nina Compressed"/>
              </a:rPr>
              <a:t>What is MySQL?</a:t>
            </a:r>
          </a:p>
        </p:txBody>
      </p:sp>
      <p:sp>
        <p:nvSpPr>
          <p:cNvPr id="262" name="Body"/>
          <p:cNvSpPr txBox="1"/>
          <p:nvPr/>
        </p:nvSpPr>
        <p:spPr>
          <a:xfrm>
            <a:off x="304800" y="762095"/>
            <a:ext cx="8267485" cy="8956298"/>
          </a:xfrm>
          <a:prstGeom prst="rect">
            <a:avLst/>
          </a:prstGeom>
        </p:spPr>
        <p:txBody>
          <a:bodyPr vert="horz" lIns="91440" tIns="45720" rIns="91440" bIns="45720" rtlCol="0">
            <a:noAutofit/>
          </a:bodyPr>
          <a:lstStyle>
            <a:lvl1pPr marL="342900" indent="-342900">
              <a:spcBef>
                <a:spcPct val="20000"/>
              </a:spcBef>
              <a:buFont typeface="Arial" pitchFamily="34" charset="0"/>
              <a:buChar char="•"/>
              <a:defRPr sz="36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2800" dirty="0"/>
              <a:t>MySQL is a relational database management system (RDBMS) that runs on a server and provides mult-user access to databases.  </a:t>
            </a:r>
          </a:p>
          <a:p>
            <a:r>
              <a:rPr lang="en-US" sz="2800" dirty="0"/>
              <a:t>RDBMS - predominant choice for information storage</a:t>
            </a:r>
          </a:p>
          <a:p>
            <a:r>
              <a:rPr lang="en-US" sz="2800" dirty="0"/>
              <a:t>It's source code is available under the GNU Public license.  But ther are paid editions if you require additional functionality.  </a:t>
            </a:r>
          </a:p>
          <a:p>
            <a:r>
              <a:rPr lang="en-US" sz="2800" dirty="0"/>
              <a:t>It's the M in the LAMP stack:  Linux, Apache, MySQL, and Perl/PHP/Python.</a:t>
            </a:r>
          </a:p>
          <a:p>
            <a:r>
              <a:rPr lang="en-US" sz="2800" dirty="0"/>
              <a:t>Many platforms:  Linux, Windows, Mac OS X and many, many </a:t>
            </a:r>
            <a:r>
              <a:rPr lang="en-US" sz="2800" dirty="0" smtClean="0"/>
              <a:t>more</a:t>
            </a:r>
            <a:endParaRPr lang="en-US" sz="2800" dirty="0"/>
          </a:p>
        </p:txBody>
      </p:sp>
    </p:spTree>
    <p:extLst>
      <p:ext uri="{BB962C8B-B14F-4D97-AF65-F5344CB8AC3E}">
        <p14:creationId xmlns:p14="http://schemas.microsoft.com/office/powerpoint/2010/main" val="48481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Primary Key (PK) Columns</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387" y="3124200"/>
            <a:ext cx="4975225"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5800" y="1371600"/>
            <a:ext cx="7924800" cy="1569660"/>
          </a:xfrm>
          <a:prstGeom prst="rect">
            <a:avLst/>
          </a:prstGeom>
        </p:spPr>
        <p:txBody>
          <a:bodyPr wrap="square">
            <a:spAutoFit/>
          </a:bodyPr>
          <a:lstStyle/>
          <a:p>
            <a:pPr marL="285750" indent="-285750">
              <a:buFont typeface="Arial" panose="020B0604020202020204" pitchFamily="34" charset="0"/>
              <a:buChar char="•"/>
            </a:pPr>
            <a:r>
              <a:rPr lang="en-US" sz="3200" dirty="0"/>
              <a:t>Each table has an </a:t>
            </a:r>
            <a:r>
              <a:rPr lang="en-US" sz="3200" dirty="0" smtClean="0"/>
              <a:t>PK column:</a:t>
            </a:r>
          </a:p>
          <a:p>
            <a:pPr marL="742950" lvl="1" indent="-285750">
              <a:buFont typeface="Arial" panose="020B0604020202020204" pitchFamily="34" charset="0"/>
              <a:buChar char="•"/>
            </a:pPr>
            <a:r>
              <a:rPr lang="en-US" sz="3200" b="1" dirty="0" err="1" smtClean="0"/>
              <a:t>CustomerID</a:t>
            </a:r>
            <a:r>
              <a:rPr lang="en-US" sz="3200" dirty="0" smtClean="0"/>
              <a:t> </a:t>
            </a:r>
            <a:r>
              <a:rPr lang="en-US" sz="3200" dirty="0"/>
              <a:t>for the </a:t>
            </a:r>
            <a:r>
              <a:rPr lang="en-US" sz="3200" b="1" dirty="0"/>
              <a:t>Customer</a:t>
            </a:r>
            <a:r>
              <a:rPr lang="en-US" sz="3200" dirty="0"/>
              <a:t> </a:t>
            </a:r>
            <a:r>
              <a:rPr lang="en-US" sz="3200" dirty="0" smtClean="0"/>
              <a:t>table</a:t>
            </a:r>
          </a:p>
          <a:p>
            <a:pPr marL="742950" lvl="1" indent="-285750">
              <a:buFont typeface="Arial" panose="020B0604020202020204" pitchFamily="34" charset="0"/>
              <a:buChar char="•"/>
            </a:pPr>
            <a:r>
              <a:rPr lang="en-US" sz="3200" b="1" dirty="0" err="1" smtClean="0"/>
              <a:t>OrderID</a:t>
            </a:r>
            <a:r>
              <a:rPr lang="en-US" sz="3200" dirty="0" smtClean="0"/>
              <a:t> </a:t>
            </a:r>
            <a:r>
              <a:rPr lang="en-US" sz="3200" dirty="0"/>
              <a:t>for the </a:t>
            </a:r>
            <a:r>
              <a:rPr lang="en-US" sz="3200" b="1" dirty="0"/>
              <a:t>Orders</a:t>
            </a:r>
            <a:r>
              <a:rPr lang="en-US" sz="3200" dirty="0"/>
              <a:t> table</a:t>
            </a:r>
          </a:p>
        </p:txBody>
      </p:sp>
      <p:sp>
        <p:nvSpPr>
          <p:cNvPr id="5" name="Rectangle 4"/>
          <p:cNvSpPr/>
          <p:nvPr/>
        </p:nvSpPr>
        <p:spPr>
          <a:xfrm>
            <a:off x="2090826" y="3505200"/>
            <a:ext cx="1143000" cy="125571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22831" y="5203099"/>
            <a:ext cx="1143000" cy="125571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4413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itle"/>
          <p:cNvSpPr txBox="1"/>
          <p:nvPr/>
        </p:nvSpPr>
        <p:spPr>
          <a:xfrm>
            <a:off x="457199" y="335577"/>
            <a:ext cx="8191285" cy="584775"/>
          </a:xfrm>
          <a:prstGeom prst="rect">
            <a:avLst/>
          </a:prstGeom>
          <a:effectLst/>
        </p:spPr>
        <p:txBody>
          <a:bodyPr wrap="square" rtlCol="0" anchor="ctr">
            <a:spAutoFit/>
          </a:bodyPr>
          <a:lstStyle/>
          <a:p>
            <a:pPr algn="ctr"/>
            <a:r>
              <a:rPr lang="en-US" sz="3200" b="1" dirty="0">
                <a:solidFill>
                  <a:srgbClr val="000000"/>
                </a:solidFill>
                <a:latin typeface="Nina Compressed"/>
              </a:rPr>
              <a:t>Demo: </a:t>
            </a:r>
            <a:r>
              <a:rPr lang="en-US" sz="3200" b="1" i="0" u="none" spc="0" dirty="0" smtClean="0">
                <a:solidFill>
                  <a:srgbClr val="000000"/>
                </a:solidFill>
                <a:latin typeface="Nina Compressed"/>
              </a:rPr>
              <a:t>Create a Table with PK</a:t>
            </a:r>
          </a:p>
        </p:txBody>
      </p:sp>
      <p:sp>
        <p:nvSpPr>
          <p:cNvPr id="295" name="Body"/>
          <p:cNvSpPr txBox="1"/>
          <p:nvPr/>
        </p:nvSpPr>
        <p:spPr>
          <a:xfrm>
            <a:off x="343115" y="1219200"/>
            <a:ext cx="8496085" cy="4893647"/>
          </a:xfrm>
          <a:prstGeom prst="rect">
            <a:avLst/>
          </a:prstGeom>
          <a:effectLst/>
        </p:spPr>
        <p:txBody>
          <a:bodyPr wrap="square" rtlCol="0" anchor="t">
            <a:spAutoFit/>
          </a:bodyPr>
          <a:lstStyle/>
          <a:p>
            <a:pPr marL="342900" indent="-342900" algn="l">
              <a:buFont typeface="Arial" panose="020B0604020202020204" pitchFamily="34" charset="0"/>
              <a:buChar char="•"/>
            </a:pPr>
            <a:r>
              <a:rPr lang="en-US" sz="2400" b="0" i="0" u="none" spc="0" dirty="0" smtClean="0">
                <a:solidFill>
                  <a:srgbClr val="000000"/>
                </a:solidFill>
                <a:latin typeface="Nina Compressed"/>
              </a:rPr>
              <a:t>Create a new table named </a:t>
            </a:r>
            <a:r>
              <a:rPr lang="en-US" sz="2400" b="1" i="0" u="none" spc="0" dirty="0" smtClean="0">
                <a:solidFill>
                  <a:srgbClr val="000000"/>
                </a:solidFill>
                <a:latin typeface="Nina Compressed"/>
              </a:rPr>
              <a:t>Product</a:t>
            </a:r>
            <a:r>
              <a:rPr lang="en-US" sz="2400" b="0" i="0" u="none" spc="0" dirty="0" smtClean="0">
                <a:solidFill>
                  <a:srgbClr val="000000"/>
                </a:solidFill>
                <a:latin typeface="Nina Compressed"/>
              </a:rPr>
              <a:t> within the </a:t>
            </a:r>
            <a:r>
              <a:rPr lang="en-US" sz="2400" b="1" i="0" u="none" spc="0" dirty="0" smtClean="0">
                <a:solidFill>
                  <a:srgbClr val="000000"/>
                </a:solidFill>
                <a:latin typeface="Nina Compressed"/>
              </a:rPr>
              <a:t>OutdoorOutfitters</a:t>
            </a:r>
            <a:r>
              <a:rPr lang="en-US" sz="2400" b="0" i="0" u="none" spc="0" dirty="0" smtClean="0">
                <a:solidFill>
                  <a:srgbClr val="000000"/>
                </a:solidFill>
                <a:latin typeface="Nina Compressed"/>
              </a:rPr>
              <a:t> database</a:t>
            </a:r>
          </a:p>
          <a:p>
            <a:pPr marL="342900" indent="-342900" algn="l">
              <a:buFont typeface="Arial" panose="020B0604020202020204" pitchFamily="34" charset="0"/>
              <a:buChar char="•"/>
            </a:pPr>
            <a:r>
              <a:rPr lang="en-US" sz="2400" b="0" i="0" u="none" spc="0" dirty="0" smtClean="0">
                <a:solidFill>
                  <a:srgbClr val="000000"/>
                </a:solidFill>
                <a:latin typeface="Nina Compressed"/>
              </a:rPr>
              <a:t>Create two columns named 'ID' and  'NAME'</a:t>
            </a:r>
          </a:p>
          <a:p>
            <a:pPr algn="l"/>
            <a:endParaRPr lang="en-US" sz="2400" b="0" i="0" u="none" spc="0" dirty="0" smtClean="0">
              <a:solidFill>
                <a:srgbClr val="000000"/>
              </a:solidFill>
              <a:latin typeface="Nina Compressed"/>
            </a:endParaRPr>
          </a:p>
          <a:p>
            <a:pPr algn="l"/>
            <a:r>
              <a:rPr lang="en-US" sz="2400" b="0" i="0" u="none" spc="0" dirty="0" smtClean="0">
                <a:solidFill>
                  <a:srgbClr val="0D668F"/>
                </a:solidFill>
                <a:latin typeface="Nina Compressed"/>
              </a:rPr>
              <a:t>DROP TABLE IF EXISTS </a:t>
            </a:r>
            <a:r>
              <a:rPr lang="en-US" sz="2400" b="0" i="0" u="none" spc="0" dirty="0" err="1" smtClean="0">
                <a:solidFill>
                  <a:srgbClr val="0D668F"/>
                </a:solidFill>
                <a:latin typeface="Nina Compressed"/>
              </a:rPr>
              <a:t>OutdoorOutfitters.Product</a:t>
            </a:r>
            <a:r>
              <a:rPr lang="en-US" sz="2400" b="0" i="0" u="none" spc="0" dirty="0" smtClean="0">
                <a:solidFill>
                  <a:srgbClr val="0D668F"/>
                </a:solidFill>
                <a:latin typeface="Nina Compressed"/>
              </a:rPr>
              <a:t> ;</a:t>
            </a:r>
          </a:p>
          <a:p>
            <a:pPr algn="l"/>
            <a:r>
              <a:rPr lang="en-US" sz="2400" b="0" i="0" u="none" spc="0" dirty="0" smtClean="0">
                <a:solidFill>
                  <a:srgbClr val="0D668F"/>
                </a:solidFill>
                <a:latin typeface="Nina Compressed"/>
              </a:rPr>
              <a:t>SHOW WARNINGS;</a:t>
            </a:r>
          </a:p>
          <a:p>
            <a:pPr algn="l"/>
            <a:r>
              <a:rPr lang="en-US" sz="2400" b="0" i="0" u="none" spc="0" dirty="0" smtClean="0">
                <a:solidFill>
                  <a:srgbClr val="0D668F"/>
                </a:solidFill>
                <a:latin typeface="Nina Compressed"/>
              </a:rPr>
              <a:t>CREATE  TABLE IF NOT EXISTS </a:t>
            </a:r>
            <a:r>
              <a:rPr lang="en-US" sz="2400" b="0" i="0" u="none" spc="0" dirty="0" err="1" smtClean="0">
                <a:solidFill>
                  <a:srgbClr val="0D668F"/>
                </a:solidFill>
                <a:latin typeface="Nina Compressed"/>
              </a:rPr>
              <a:t>OutdoorOutfitters.Product</a:t>
            </a:r>
            <a:r>
              <a:rPr lang="en-US" sz="2400" b="0" i="0" u="none" spc="0" dirty="0" smtClean="0">
                <a:solidFill>
                  <a:srgbClr val="0D668F"/>
                </a:solidFill>
                <a:latin typeface="Nina Compressed"/>
              </a:rPr>
              <a:t> </a:t>
            </a:r>
          </a:p>
          <a:p>
            <a:pPr algn="l"/>
            <a:r>
              <a:rPr lang="en-US" sz="2400" b="0" i="0" u="none" spc="0" dirty="0" smtClean="0">
                <a:solidFill>
                  <a:srgbClr val="0D668F"/>
                </a:solidFill>
                <a:latin typeface="Nina Compressed"/>
              </a:rPr>
              <a:t>(</a:t>
            </a:r>
            <a:r>
              <a:rPr lang="en-US" sz="2400" b="1" i="0" u="none" spc="0" dirty="0" smtClean="0">
                <a:solidFill>
                  <a:srgbClr val="FF0000"/>
                </a:solidFill>
                <a:latin typeface="Nina Compressed"/>
              </a:rPr>
              <a:t>ID</a:t>
            </a:r>
            <a:r>
              <a:rPr lang="en-US" sz="2400" b="0" i="0" u="none" spc="0" dirty="0" smtClean="0">
                <a:solidFill>
                  <a:srgbClr val="FF0000"/>
                </a:solidFill>
                <a:latin typeface="Nina Compressed"/>
              </a:rPr>
              <a:t> </a:t>
            </a:r>
            <a:r>
              <a:rPr lang="en-US" sz="2400" b="0" i="0" u="none" spc="0" dirty="0" smtClean="0">
                <a:solidFill>
                  <a:srgbClr val="0D668F"/>
                </a:solidFill>
                <a:latin typeface="Nina Compressed"/>
              </a:rPr>
              <a:t>INT NOT NULL AUTO_INCREMENT COMMENT 'The primary key value in the system.  Uniquely identifies a row.' ,</a:t>
            </a:r>
          </a:p>
          <a:p>
            <a:pPr algn="l"/>
            <a:r>
              <a:rPr lang="en-US" sz="2400" b="0" i="0" u="none" spc="0" dirty="0" smtClean="0">
                <a:solidFill>
                  <a:srgbClr val="0D668F"/>
                </a:solidFill>
                <a:latin typeface="Nina Compressed"/>
              </a:rPr>
              <a:t>  Name VARCHAR(50) NOT NULL ,</a:t>
            </a:r>
          </a:p>
          <a:p>
            <a:pPr algn="l"/>
            <a:r>
              <a:rPr lang="en-US" sz="2400" b="0" i="0" u="none" spc="0" dirty="0" smtClean="0">
                <a:solidFill>
                  <a:srgbClr val="0D668F"/>
                </a:solidFill>
                <a:latin typeface="Nina Compressed"/>
              </a:rPr>
              <a:t>  </a:t>
            </a:r>
            <a:r>
              <a:rPr lang="en-US" sz="2400" b="1" i="0" u="none" spc="0" dirty="0" smtClean="0">
                <a:latin typeface="Nina Compressed"/>
              </a:rPr>
              <a:t>PRIMARY KEY (</a:t>
            </a:r>
            <a:r>
              <a:rPr lang="en-US" sz="2400" b="1" i="0" u="none" spc="0" dirty="0" smtClean="0">
                <a:solidFill>
                  <a:srgbClr val="FF0000"/>
                </a:solidFill>
                <a:latin typeface="Nina Compressed"/>
              </a:rPr>
              <a:t>ID</a:t>
            </a:r>
            <a:r>
              <a:rPr lang="en-US" sz="2400" b="1" i="0" u="none" spc="0" dirty="0" smtClean="0">
                <a:latin typeface="Nina Compressed"/>
              </a:rPr>
              <a:t>)</a:t>
            </a:r>
            <a:r>
              <a:rPr lang="en-US" sz="2400" b="0" i="0" u="none" spc="0" dirty="0" smtClean="0">
                <a:solidFill>
                  <a:srgbClr val="0D668F"/>
                </a:solidFill>
                <a:latin typeface="Nina Compressed"/>
              </a:rPr>
              <a:t> ,</a:t>
            </a:r>
          </a:p>
          <a:p>
            <a:pPr algn="l"/>
            <a:r>
              <a:rPr lang="en-US" sz="2400" b="0" i="0" u="none" spc="0" dirty="0" smtClean="0">
                <a:solidFill>
                  <a:srgbClr val="0D668F"/>
                </a:solidFill>
                <a:latin typeface="Nina Compressed"/>
              </a:rPr>
              <a:t>  UNIQUE INDEX `Name_UNIQUE` (Name ASC) )</a:t>
            </a:r>
          </a:p>
          <a:p>
            <a:pPr algn="l"/>
            <a:r>
              <a:rPr lang="en-US" sz="2400" b="0" i="0" u="none" spc="0" dirty="0" smtClean="0">
                <a:solidFill>
                  <a:srgbClr val="0D668F"/>
                </a:solidFill>
                <a:latin typeface="Nina Compressed"/>
              </a:rPr>
              <a:t>ENGINE = </a:t>
            </a:r>
            <a:r>
              <a:rPr lang="en-US" sz="2400" b="0" i="0" u="none" spc="0" dirty="0" err="1" smtClean="0">
                <a:solidFill>
                  <a:srgbClr val="0D668F"/>
                </a:solidFill>
                <a:latin typeface="Nina Compressed"/>
              </a:rPr>
              <a:t>InnoDB</a:t>
            </a:r>
            <a:r>
              <a:rPr lang="en-US" sz="2400" b="0" i="0" u="none" spc="0" dirty="0" smtClean="0">
                <a:solidFill>
                  <a:srgbClr val="0D668F"/>
                </a:solidFill>
                <a:latin typeface="Nina Compressed"/>
              </a:rPr>
              <a:t>;</a:t>
            </a:r>
          </a:p>
        </p:txBody>
      </p:sp>
    </p:spTree>
    <p:extLst>
      <p:ext uri="{BB962C8B-B14F-4D97-AF65-F5344CB8AC3E}">
        <p14:creationId xmlns:p14="http://schemas.microsoft.com/office/powerpoint/2010/main" val="3015615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Normalization</a:t>
            </a:r>
            <a:endParaRPr lang="en-US" dirty="0"/>
          </a:p>
        </p:txBody>
      </p:sp>
      <p:sp>
        <p:nvSpPr>
          <p:cNvPr id="3" name="Content Placeholder 2"/>
          <p:cNvSpPr>
            <a:spLocks noGrp="1"/>
          </p:cNvSpPr>
          <p:nvPr>
            <p:ph idx="1"/>
          </p:nvPr>
        </p:nvSpPr>
        <p:spPr>
          <a:xfrm>
            <a:off x="304800" y="990600"/>
            <a:ext cx="8610600" cy="5715000"/>
          </a:xfrm>
        </p:spPr>
        <p:txBody>
          <a:bodyPr>
            <a:normAutofit fontScale="92500" lnSpcReduction="20000"/>
          </a:bodyPr>
          <a:lstStyle/>
          <a:p>
            <a:pPr marL="457200" indent="-457200"/>
            <a:r>
              <a:rPr lang="en-US" dirty="0"/>
              <a:t>Normalization is the process of organizing data in a database. </a:t>
            </a:r>
            <a:endParaRPr lang="en-US" dirty="0" smtClean="0"/>
          </a:p>
          <a:p>
            <a:pPr marL="457200" indent="-457200"/>
            <a:r>
              <a:rPr lang="en-US" dirty="0"/>
              <a:t>M</a:t>
            </a:r>
            <a:r>
              <a:rPr lang="en-US" dirty="0" smtClean="0"/>
              <a:t>inimize </a:t>
            </a:r>
            <a:r>
              <a:rPr lang="en-US" dirty="0"/>
              <a:t>redundancy and dependency</a:t>
            </a:r>
          </a:p>
          <a:p>
            <a:pPr marL="457200" indent="-457200"/>
            <a:r>
              <a:rPr lang="en-US" dirty="0"/>
              <a:t>Involves dividing large tables into smaller (and less redundant) tables and defining relationships between them. </a:t>
            </a:r>
          </a:p>
          <a:p>
            <a:r>
              <a:rPr lang="en-US" dirty="0"/>
              <a:t>Redundant data creates maintenance problems.</a:t>
            </a:r>
          </a:p>
          <a:p>
            <a:pPr marL="914400" lvl="1" indent="-457200">
              <a:buFont typeface="Arial" panose="020B0604020202020204" pitchFamily="34" charset="0"/>
              <a:buChar char="•"/>
            </a:pPr>
            <a:r>
              <a:rPr lang="en-US" sz="3200" dirty="0" smtClean="0"/>
              <a:t>Don’t </a:t>
            </a:r>
            <a:r>
              <a:rPr lang="en-US" sz="3200" dirty="0"/>
              <a:t>want to update a customer’s last name in more than one table</a:t>
            </a:r>
          </a:p>
          <a:p>
            <a:r>
              <a:rPr lang="en-US" dirty="0" smtClean="0"/>
              <a:t>creating </a:t>
            </a:r>
            <a:r>
              <a:rPr lang="en-US" dirty="0"/>
              <a:t>tables and establishing relationships between those </a:t>
            </a:r>
            <a:r>
              <a:rPr lang="en-US" dirty="0" smtClean="0"/>
              <a:t>tables</a:t>
            </a:r>
          </a:p>
          <a:p>
            <a:r>
              <a:rPr lang="en-US" dirty="0"/>
              <a:t>R</a:t>
            </a:r>
            <a:r>
              <a:rPr lang="en-US" dirty="0" smtClean="0"/>
              <a:t>ules </a:t>
            </a:r>
            <a:r>
              <a:rPr lang="en-US" dirty="0"/>
              <a:t>for database </a:t>
            </a:r>
            <a:r>
              <a:rPr lang="en-US" dirty="0" smtClean="0"/>
              <a:t>normalization</a:t>
            </a:r>
          </a:p>
          <a:p>
            <a:r>
              <a:rPr lang="en-US" dirty="0"/>
              <a:t>first three </a:t>
            </a:r>
            <a:r>
              <a:rPr lang="en-US" dirty="0" err="1" smtClean="0"/>
              <a:t>rules..pass</a:t>
            </a:r>
            <a:r>
              <a:rPr lang="en-US" dirty="0" smtClean="0"/>
              <a:t> them all..</a:t>
            </a:r>
            <a:r>
              <a:rPr lang="en-US" dirty="0"/>
              <a:t> "third normal </a:t>
            </a:r>
            <a:r>
              <a:rPr lang="en-US" dirty="0" smtClean="0"/>
              <a:t>form”</a:t>
            </a:r>
            <a:endParaRPr lang="en-US" dirty="0"/>
          </a:p>
        </p:txBody>
      </p:sp>
    </p:spTree>
    <p:extLst>
      <p:ext uri="{BB962C8B-B14F-4D97-AF65-F5344CB8AC3E}">
        <p14:creationId xmlns:p14="http://schemas.microsoft.com/office/powerpoint/2010/main" val="12581078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First Normal Form</a:t>
            </a:r>
            <a:endParaRPr lang="en-US" dirty="0"/>
          </a:p>
        </p:txBody>
      </p:sp>
      <p:sp>
        <p:nvSpPr>
          <p:cNvPr id="3" name="Content Placeholder 2"/>
          <p:cNvSpPr>
            <a:spLocks noGrp="1"/>
          </p:cNvSpPr>
          <p:nvPr>
            <p:ph idx="1"/>
          </p:nvPr>
        </p:nvSpPr>
        <p:spPr>
          <a:xfrm>
            <a:off x="304800" y="1143000"/>
            <a:ext cx="8229600" cy="1371600"/>
          </a:xfrm>
        </p:spPr>
        <p:txBody>
          <a:bodyPr>
            <a:normAutofit fontScale="85000" lnSpcReduction="10000"/>
          </a:bodyPr>
          <a:lstStyle/>
          <a:p>
            <a:r>
              <a:rPr lang="en-US" dirty="0"/>
              <a:t>Eliminate repeating groups of </a:t>
            </a:r>
            <a:r>
              <a:rPr lang="en-US" dirty="0" smtClean="0"/>
              <a:t>fields</a:t>
            </a:r>
          </a:p>
          <a:p>
            <a:r>
              <a:rPr lang="en-US" dirty="0"/>
              <a:t>Create a separate table for each set of related data</a:t>
            </a:r>
            <a:r>
              <a:rPr lang="en-US" dirty="0" smtClean="0"/>
              <a:t>.</a:t>
            </a:r>
          </a:p>
          <a:p>
            <a:r>
              <a:rPr lang="en-US" dirty="0"/>
              <a:t>Table:  Employee</a:t>
            </a:r>
          </a:p>
          <a:p>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59468433"/>
              </p:ext>
            </p:extLst>
          </p:nvPr>
        </p:nvGraphicFramePr>
        <p:xfrm>
          <a:off x="228600" y="2743200"/>
          <a:ext cx="8686800" cy="1793240"/>
        </p:xfrm>
        <a:graphic>
          <a:graphicData uri="http://schemas.openxmlformats.org/drawingml/2006/table">
            <a:tbl>
              <a:tblPr firstRow="1" bandRow="1">
                <a:tableStyleId>{5C22544A-7EE6-4342-B048-85BDC9FD1C3A}</a:tableStyleId>
              </a:tblPr>
              <a:tblGrid>
                <a:gridCol w="1219200"/>
                <a:gridCol w="1219200"/>
                <a:gridCol w="2209800"/>
                <a:gridCol w="1752600"/>
                <a:gridCol w="914400"/>
                <a:gridCol w="969433"/>
                <a:gridCol w="402167"/>
              </a:tblGrid>
              <a:tr h="370840">
                <a:tc>
                  <a:txBody>
                    <a:bodyPr/>
                    <a:lstStyle/>
                    <a:p>
                      <a:r>
                        <a:rPr lang="en-US" sz="1200" dirty="0" smtClean="0"/>
                        <a:t>Name</a:t>
                      </a:r>
                      <a:endParaRPr lang="en-US" sz="1200" dirty="0"/>
                    </a:p>
                  </a:txBody>
                  <a:tcPr/>
                </a:tc>
                <a:tc>
                  <a:txBody>
                    <a:bodyPr/>
                    <a:lstStyle/>
                    <a:p>
                      <a:r>
                        <a:rPr lang="en-US" sz="1200" dirty="0" smtClean="0"/>
                        <a:t>Phone Number</a:t>
                      </a:r>
                      <a:endParaRPr lang="en-US" sz="1200" dirty="0"/>
                    </a:p>
                  </a:txBody>
                  <a:tcPr/>
                </a:tc>
                <a:tc>
                  <a:txBody>
                    <a:bodyPr/>
                    <a:lstStyle/>
                    <a:p>
                      <a:r>
                        <a:rPr lang="en-US" sz="1200" dirty="0" smtClean="0"/>
                        <a:t>Home Address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Work Address</a:t>
                      </a:r>
                    </a:p>
                  </a:txBody>
                  <a:tcPr/>
                </a:tc>
                <a:tc>
                  <a:txBody>
                    <a:bodyPr/>
                    <a:lstStyle/>
                    <a:p>
                      <a:r>
                        <a:rPr lang="en-US" sz="1200" dirty="0" smtClean="0"/>
                        <a:t>Work </a:t>
                      </a:r>
                      <a:r>
                        <a:rPr lang="en-US" sz="1200" baseline="0" dirty="0" smtClean="0"/>
                        <a:t>Phone</a:t>
                      </a:r>
                      <a:endParaRPr lang="en-US" sz="1200" dirty="0"/>
                    </a:p>
                  </a:txBody>
                  <a:tcPr/>
                </a:tc>
                <a:tc>
                  <a:txBody>
                    <a:bodyPr/>
                    <a:lstStyle/>
                    <a:p>
                      <a:r>
                        <a:rPr lang="en-US" sz="1200" dirty="0" smtClean="0"/>
                        <a:t>Cell Phone</a:t>
                      </a:r>
                      <a:endParaRPr lang="en-US" sz="1200" dirty="0"/>
                    </a:p>
                  </a:txBody>
                  <a:tcPr/>
                </a:tc>
                <a:tc>
                  <a:txBody>
                    <a:bodyPr/>
                    <a:lstStyle/>
                    <a:p>
                      <a:endParaRPr lang="en-US" sz="1200"/>
                    </a:p>
                  </a:txBody>
                  <a:tcPr/>
                </a:tc>
              </a:tr>
              <a:tr h="695960">
                <a:tc>
                  <a:txBody>
                    <a:bodyPr/>
                    <a:lstStyle/>
                    <a:p>
                      <a:r>
                        <a:rPr lang="en-US" sz="1200" dirty="0" smtClean="0"/>
                        <a:t>John Ford</a:t>
                      </a:r>
                      <a:endParaRPr lang="en-US" sz="1200" dirty="0"/>
                    </a:p>
                  </a:txBody>
                  <a:tcPr/>
                </a:tc>
                <a:tc>
                  <a:txBody>
                    <a:bodyPr/>
                    <a:lstStyle/>
                    <a:p>
                      <a:r>
                        <a:rPr lang="en-US" sz="1200" dirty="0" smtClean="0"/>
                        <a:t>404 555 1212</a:t>
                      </a:r>
                      <a:endParaRPr lang="en-US" sz="1200" dirty="0"/>
                    </a:p>
                  </a:txBody>
                  <a:tcPr/>
                </a:tc>
                <a:tc>
                  <a:txBody>
                    <a:bodyPr/>
                    <a:lstStyle/>
                    <a:p>
                      <a:r>
                        <a:rPr lang="en-US" sz="1200" dirty="0" smtClean="0"/>
                        <a:t>111 Flower Lane</a:t>
                      </a:r>
                    </a:p>
                    <a:p>
                      <a:r>
                        <a:rPr lang="en-US" sz="1200" dirty="0" smtClean="0"/>
                        <a:t>Charleston, SC 29490</a:t>
                      </a:r>
                      <a:endParaRPr lang="en-US" sz="1200" dirty="0"/>
                    </a:p>
                  </a:txBody>
                  <a:tcPr/>
                </a:tc>
                <a:tc>
                  <a:txBody>
                    <a:bodyPr/>
                    <a:lstStyle/>
                    <a:p>
                      <a:r>
                        <a:rPr lang="en-US" sz="1200" dirty="0" smtClean="0"/>
                        <a:t>1212 King Street </a:t>
                      </a:r>
                    </a:p>
                    <a:p>
                      <a:r>
                        <a:rPr lang="en-US" sz="1200" dirty="0" smtClean="0"/>
                        <a:t>Charleston, SC 29490</a:t>
                      </a:r>
                    </a:p>
                  </a:txBody>
                  <a:tcPr/>
                </a:tc>
                <a:tc>
                  <a:txBody>
                    <a:bodyPr/>
                    <a:lstStyle/>
                    <a:p>
                      <a:r>
                        <a:rPr lang="en-US" sz="1200" dirty="0" smtClean="0"/>
                        <a:t>843</a:t>
                      </a:r>
                      <a:r>
                        <a:rPr lang="en-US" sz="1200" baseline="0" dirty="0" smtClean="0"/>
                        <a:t> 222 1121</a:t>
                      </a:r>
                      <a:endParaRPr lang="en-US" sz="1200" dirty="0"/>
                    </a:p>
                  </a:txBody>
                  <a:tcPr/>
                </a:tc>
                <a:tc>
                  <a:txBody>
                    <a:bodyPr/>
                    <a:lstStyle/>
                    <a:p>
                      <a:r>
                        <a:rPr lang="en-US" sz="1200" dirty="0" smtClean="0"/>
                        <a:t>843 222 1111</a:t>
                      </a:r>
                      <a:endParaRPr lang="en-US" sz="1200" dirty="0"/>
                    </a:p>
                  </a:txBody>
                  <a:tcPr/>
                </a:tc>
                <a:tc>
                  <a:txBody>
                    <a:bodyPr/>
                    <a:lstStyle/>
                    <a:p>
                      <a:endParaRPr lang="en-US" sz="1200"/>
                    </a:p>
                  </a:txBody>
                  <a:tcPr/>
                </a:tc>
              </a:tr>
              <a:tr h="370840">
                <a:tc>
                  <a:txBody>
                    <a:bodyPr/>
                    <a:lstStyle/>
                    <a:p>
                      <a:r>
                        <a:rPr lang="en-US" sz="1200" dirty="0" smtClean="0"/>
                        <a:t>Mary </a:t>
                      </a:r>
                      <a:r>
                        <a:rPr lang="en-US" sz="1200" dirty="0" err="1" smtClean="0"/>
                        <a:t>Jeffs</a:t>
                      </a:r>
                      <a:endParaRPr lang="en-US" sz="1200" dirty="0"/>
                    </a:p>
                  </a:txBody>
                  <a:tcPr/>
                </a:tc>
                <a:tc>
                  <a:txBody>
                    <a:bodyPr/>
                    <a:lstStyle/>
                    <a:p>
                      <a:r>
                        <a:rPr lang="en-US" sz="1200" dirty="0" smtClean="0"/>
                        <a:t>843 910</a:t>
                      </a:r>
                      <a:r>
                        <a:rPr lang="en-US" sz="1200" baseline="0" dirty="0" smtClean="0"/>
                        <a:t> </a:t>
                      </a:r>
                      <a:r>
                        <a:rPr lang="en-US" sz="1200" dirty="0" smtClean="0"/>
                        <a:t>0102</a:t>
                      </a:r>
                      <a:endParaRPr lang="en-US" sz="1200" dirty="0"/>
                    </a:p>
                  </a:txBody>
                  <a:tcPr/>
                </a:tc>
                <a:tc>
                  <a:txBody>
                    <a:bodyPr/>
                    <a:lstStyle/>
                    <a:p>
                      <a:r>
                        <a:rPr lang="en-US" sz="1200" dirty="0" smtClean="0"/>
                        <a:t>432</a:t>
                      </a:r>
                      <a:r>
                        <a:rPr lang="en-US" sz="1200" baseline="0" dirty="0" smtClean="0"/>
                        <a:t> Smithson Street</a:t>
                      </a:r>
                    </a:p>
                    <a:p>
                      <a:r>
                        <a:rPr lang="en-US" sz="1200" baseline="0" dirty="0" smtClean="0"/>
                        <a:t>Mount Pleasant, SC 29464</a:t>
                      </a:r>
                      <a:endParaRPr lang="en-US" sz="1200" dirty="0"/>
                    </a:p>
                  </a:txBody>
                  <a:tcPr/>
                </a:tc>
                <a:tc>
                  <a:txBody>
                    <a:bodyPr/>
                    <a:lstStyle/>
                    <a:p>
                      <a:r>
                        <a:rPr lang="en-US" sz="1200" dirty="0" smtClean="0"/>
                        <a:t>2000 Daniel Island Drive</a:t>
                      </a:r>
                    </a:p>
                    <a:p>
                      <a:r>
                        <a:rPr lang="en-US" sz="1200" dirty="0" smtClean="0"/>
                        <a:t>Charleston,</a:t>
                      </a:r>
                      <a:r>
                        <a:rPr lang="en-US" sz="1200" baseline="0" dirty="0" smtClean="0"/>
                        <a:t> SC</a:t>
                      </a:r>
                    </a:p>
                    <a:p>
                      <a:r>
                        <a:rPr lang="en-US" sz="1200" baseline="0" dirty="0" smtClean="0"/>
                        <a:t>29492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843 910</a:t>
                      </a:r>
                      <a:r>
                        <a:rPr lang="en-US" sz="1200" baseline="0" dirty="0" smtClean="0"/>
                        <a:t> </a:t>
                      </a:r>
                      <a:r>
                        <a:rPr lang="en-US" sz="1200" dirty="0" smtClean="0"/>
                        <a:t>0103</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843 910</a:t>
                      </a:r>
                      <a:r>
                        <a:rPr lang="en-US" sz="1200" baseline="0" dirty="0" smtClean="0"/>
                        <a:t> </a:t>
                      </a:r>
                      <a:r>
                        <a:rPr lang="en-US" sz="1200" dirty="0" smtClean="0"/>
                        <a:t>0103</a:t>
                      </a:r>
                    </a:p>
                  </a:txBody>
                  <a:tcPr/>
                </a:tc>
                <a:tc>
                  <a:txBody>
                    <a:bodyPr/>
                    <a:lstStyle/>
                    <a:p>
                      <a:endParaRPr lang="en-US" sz="1200" dirty="0"/>
                    </a:p>
                  </a:txBody>
                  <a:tcPr/>
                </a:tc>
              </a:tr>
            </a:tbl>
          </a:graphicData>
        </a:graphic>
      </p:graphicFrame>
    </p:spTree>
    <p:extLst>
      <p:ext uri="{BB962C8B-B14F-4D97-AF65-F5344CB8AC3E}">
        <p14:creationId xmlns:p14="http://schemas.microsoft.com/office/powerpoint/2010/main" val="40373484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First Normal Form</a:t>
            </a:r>
            <a:endParaRPr lang="en-US" dirty="0"/>
          </a:p>
        </p:txBody>
      </p:sp>
      <p:sp>
        <p:nvSpPr>
          <p:cNvPr id="3" name="Content Placeholder 2"/>
          <p:cNvSpPr>
            <a:spLocks noGrp="1"/>
          </p:cNvSpPr>
          <p:nvPr>
            <p:ph idx="1"/>
          </p:nvPr>
        </p:nvSpPr>
        <p:spPr>
          <a:xfrm>
            <a:off x="304800" y="1447800"/>
            <a:ext cx="8229600" cy="838200"/>
          </a:xfrm>
        </p:spPr>
        <p:txBody>
          <a:bodyPr>
            <a:normAutofit fontScale="77500" lnSpcReduction="20000"/>
          </a:bodyPr>
          <a:lstStyle/>
          <a:p>
            <a:r>
              <a:rPr lang="en-US" dirty="0" smtClean="0"/>
              <a:t>Atomic:  Each data item can’t be broken down any further</a:t>
            </a:r>
          </a:p>
          <a:p>
            <a:r>
              <a:rPr lang="en-US" dirty="0"/>
              <a:t>Table:  </a:t>
            </a:r>
            <a:r>
              <a:rPr lang="en-US" dirty="0" smtClean="0"/>
              <a:t>Employee</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47002287"/>
              </p:ext>
            </p:extLst>
          </p:nvPr>
        </p:nvGraphicFramePr>
        <p:xfrm>
          <a:off x="228600" y="2743200"/>
          <a:ext cx="8686800" cy="1793240"/>
        </p:xfrm>
        <a:graphic>
          <a:graphicData uri="http://schemas.openxmlformats.org/drawingml/2006/table">
            <a:tbl>
              <a:tblPr firstRow="1" bandRow="1">
                <a:tableStyleId>{5C22544A-7EE6-4342-B048-85BDC9FD1C3A}</a:tableStyleId>
              </a:tblPr>
              <a:tblGrid>
                <a:gridCol w="1219200"/>
                <a:gridCol w="1219200"/>
                <a:gridCol w="2209800"/>
                <a:gridCol w="1752600"/>
                <a:gridCol w="914400"/>
                <a:gridCol w="969433"/>
                <a:gridCol w="402167"/>
              </a:tblGrid>
              <a:tr h="370840">
                <a:tc>
                  <a:txBody>
                    <a:bodyPr/>
                    <a:lstStyle/>
                    <a:p>
                      <a:r>
                        <a:rPr lang="en-US" sz="1200" dirty="0" smtClean="0"/>
                        <a:t>Name</a:t>
                      </a:r>
                      <a:endParaRPr lang="en-US" sz="1200" dirty="0"/>
                    </a:p>
                  </a:txBody>
                  <a:tcPr/>
                </a:tc>
                <a:tc>
                  <a:txBody>
                    <a:bodyPr/>
                    <a:lstStyle/>
                    <a:p>
                      <a:r>
                        <a:rPr lang="en-US" sz="1200" dirty="0" smtClean="0"/>
                        <a:t>Phone Number</a:t>
                      </a:r>
                      <a:endParaRPr lang="en-US" sz="1200" dirty="0"/>
                    </a:p>
                  </a:txBody>
                  <a:tcPr/>
                </a:tc>
                <a:tc>
                  <a:txBody>
                    <a:bodyPr/>
                    <a:lstStyle/>
                    <a:p>
                      <a:r>
                        <a:rPr lang="en-US" sz="1200" dirty="0" smtClean="0"/>
                        <a:t>Home Address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Work Address</a:t>
                      </a:r>
                    </a:p>
                  </a:txBody>
                  <a:tcPr/>
                </a:tc>
                <a:tc>
                  <a:txBody>
                    <a:bodyPr/>
                    <a:lstStyle/>
                    <a:p>
                      <a:r>
                        <a:rPr lang="en-US" sz="1200" dirty="0" smtClean="0"/>
                        <a:t>Work </a:t>
                      </a:r>
                      <a:r>
                        <a:rPr lang="en-US" sz="1200" baseline="0" dirty="0" smtClean="0"/>
                        <a:t>Phone</a:t>
                      </a:r>
                      <a:endParaRPr lang="en-US" sz="1200" dirty="0"/>
                    </a:p>
                  </a:txBody>
                  <a:tcPr/>
                </a:tc>
                <a:tc>
                  <a:txBody>
                    <a:bodyPr/>
                    <a:lstStyle/>
                    <a:p>
                      <a:r>
                        <a:rPr lang="en-US" sz="1200" dirty="0" smtClean="0"/>
                        <a:t>Cell Phone</a:t>
                      </a:r>
                      <a:endParaRPr lang="en-US" sz="1200" dirty="0"/>
                    </a:p>
                  </a:txBody>
                  <a:tcPr/>
                </a:tc>
                <a:tc>
                  <a:txBody>
                    <a:bodyPr/>
                    <a:lstStyle/>
                    <a:p>
                      <a:endParaRPr lang="en-US" sz="1200"/>
                    </a:p>
                  </a:txBody>
                  <a:tcPr/>
                </a:tc>
              </a:tr>
              <a:tr h="695960">
                <a:tc>
                  <a:txBody>
                    <a:bodyPr/>
                    <a:lstStyle/>
                    <a:p>
                      <a:r>
                        <a:rPr lang="en-US" sz="1200" dirty="0" smtClean="0"/>
                        <a:t>John Ford</a:t>
                      </a:r>
                      <a:endParaRPr lang="en-US" sz="1200" dirty="0"/>
                    </a:p>
                  </a:txBody>
                  <a:tcPr/>
                </a:tc>
                <a:tc>
                  <a:txBody>
                    <a:bodyPr/>
                    <a:lstStyle/>
                    <a:p>
                      <a:r>
                        <a:rPr lang="en-US" sz="1200" dirty="0" smtClean="0"/>
                        <a:t>404 555 1212</a:t>
                      </a:r>
                      <a:endParaRPr lang="en-US" sz="1200" dirty="0"/>
                    </a:p>
                  </a:txBody>
                  <a:tcPr/>
                </a:tc>
                <a:tc>
                  <a:txBody>
                    <a:bodyPr/>
                    <a:lstStyle/>
                    <a:p>
                      <a:r>
                        <a:rPr lang="en-US" sz="1200" dirty="0" smtClean="0"/>
                        <a:t>111 Flower Lane</a:t>
                      </a:r>
                    </a:p>
                    <a:p>
                      <a:r>
                        <a:rPr lang="en-US" sz="1200" dirty="0" smtClean="0"/>
                        <a:t>Charleston, SC 29490</a:t>
                      </a:r>
                      <a:endParaRPr lang="en-US" sz="1200" dirty="0"/>
                    </a:p>
                  </a:txBody>
                  <a:tcPr/>
                </a:tc>
                <a:tc>
                  <a:txBody>
                    <a:bodyPr/>
                    <a:lstStyle/>
                    <a:p>
                      <a:r>
                        <a:rPr lang="en-US" sz="1200" dirty="0" smtClean="0"/>
                        <a:t>1212 King Street </a:t>
                      </a:r>
                    </a:p>
                    <a:p>
                      <a:r>
                        <a:rPr lang="en-US" sz="1200" dirty="0" smtClean="0"/>
                        <a:t>Charleston, SC 29490</a:t>
                      </a:r>
                    </a:p>
                  </a:txBody>
                  <a:tcPr/>
                </a:tc>
                <a:tc>
                  <a:txBody>
                    <a:bodyPr/>
                    <a:lstStyle/>
                    <a:p>
                      <a:r>
                        <a:rPr lang="en-US" sz="1200" dirty="0" smtClean="0"/>
                        <a:t>843</a:t>
                      </a:r>
                      <a:r>
                        <a:rPr lang="en-US" sz="1200" baseline="0" dirty="0" smtClean="0"/>
                        <a:t> 222 1121</a:t>
                      </a:r>
                      <a:endParaRPr lang="en-US" sz="1200" dirty="0"/>
                    </a:p>
                  </a:txBody>
                  <a:tcPr/>
                </a:tc>
                <a:tc>
                  <a:txBody>
                    <a:bodyPr/>
                    <a:lstStyle/>
                    <a:p>
                      <a:r>
                        <a:rPr lang="en-US" sz="1200" dirty="0" smtClean="0"/>
                        <a:t>843 222 1111</a:t>
                      </a:r>
                      <a:endParaRPr lang="en-US" sz="1200" dirty="0"/>
                    </a:p>
                  </a:txBody>
                  <a:tcPr/>
                </a:tc>
                <a:tc>
                  <a:txBody>
                    <a:bodyPr/>
                    <a:lstStyle/>
                    <a:p>
                      <a:endParaRPr lang="en-US" sz="1200"/>
                    </a:p>
                  </a:txBody>
                  <a:tcPr/>
                </a:tc>
              </a:tr>
              <a:tr h="370840">
                <a:tc>
                  <a:txBody>
                    <a:bodyPr/>
                    <a:lstStyle/>
                    <a:p>
                      <a:r>
                        <a:rPr lang="en-US" sz="1200" dirty="0" smtClean="0"/>
                        <a:t>Mary </a:t>
                      </a:r>
                      <a:r>
                        <a:rPr lang="en-US" sz="1200" dirty="0" err="1" smtClean="0"/>
                        <a:t>Jeffs</a:t>
                      </a:r>
                      <a:endParaRPr lang="en-US" sz="1200" dirty="0"/>
                    </a:p>
                  </a:txBody>
                  <a:tcPr/>
                </a:tc>
                <a:tc>
                  <a:txBody>
                    <a:bodyPr/>
                    <a:lstStyle/>
                    <a:p>
                      <a:r>
                        <a:rPr lang="en-US" sz="1200" dirty="0" smtClean="0"/>
                        <a:t>843 910</a:t>
                      </a:r>
                      <a:r>
                        <a:rPr lang="en-US" sz="1200" baseline="0" dirty="0" smtClean="0"/>
                        <a:t> </a:t>
                      </a:r>
                      <a:r>
                        <a:rPr lang="en-US" sz="1200" dirty="0" smtClean="0"/>
                        <a:t>0102</a:t>
                      </a:r>
                      <a:endParaRPr lang="en-US" sz="1200" dirty="0"/>
                    </a:p>
                  </a:txBody>
                  <a:tcPr/>
                </a:tc>
                <a:tc>
                  <a:txBody>
                    <a:bodyPr/>
                    <a:lstStyle/>
                    <a:p>
                      <a:r>
                        <a:rPr lang="en-US" sz="1200" dirty="0" smtClean="0"/>
                        <a:t>432</a:t>
                      </a:r>
                      <a:r>
                        <a:rPr lang="en-US" sz="1200" baseline="0" dirty="0" smtClean="0"/>
                        <a:t> Smithson Street</a:t>
                      </a:r>
                    </a:p>
                    <a:p>
                      <a:r>
                        <a:rPr lang="en-US" sz="1200" baseline="0" dirty="0" smtClean="0"/>
                        <a:t>Mount Pleasant, SC 29464</a:t>
                      </a:r>
                      <a:endParaRPr lang="en-US" sz="1200" dirty="0"/>
                    </a:p>
                  </a:txBody>
                  <a:tcPr/>
                </a:tc>
                <a:tc>
                  <a:txBody>
                    <a:bodyPr/>
                    <a:lstStyle/>
                    <a:p>
                      <a:r>
                        <a:rPr lang="en-US" sz="1200" dirty="0" smtClean="0"/>
                        <a:t>2000 Daniel Island Drive</a:t>
                      </a:r>
                    </a:p>
                    <a:p>
                      <a:r>
                        <a:rPr lang="en-US" sz="1200" dirty="0" smtClean="0"/>
                        <a:t>Charleston,</a:t>
                      </a:r>
                      <a:r>
                        <a:rPr lang="en-US" sz="1200" baseline="0" dirty="0" smtClean="0"/>
                        <a:t> SC</a:t>
                      </a:r>
                    </a:p>
                    <a:p>
                      <a:r>
                        <a:rPr lang="en-US" sz="1200" baseline="0" dirty="0" smtClean="0"/>
                        <a:t>29492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843 910</a:t>
                      </a:r>
                      <a:r>
                        <a:rPr lang="en-US" sz="1200" baseline="0" dirty="0" smtClean="0"/>
                        <a:t> </a:t>
                      </a:r>
                      <a:r>
                        <a:rPr lang="en-US" sz="1200" dirty="0" smtClean="0"/>
                        <a:t>0103</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843 910</a:t>
                      </a:r>
                      <a:r>
                        <a:rPr lang="en-US" sz="1200" baseline="0" dirty="0" smtClean="0"/>
                        <a:t> </a:t>
                      </a:r>
                      <a:r>
                        <a:rPr lang="en-US" sz="1200" dirty="0" smtClean="0"/>
                        <a:t>0103</a:t>
                      </a:r>
                    </a:p>
                  </a:txBody>
                  <a:tcPr/>
                </a:tc>
                <a:tc>
                  <a:txBody>
                    <a:bodyPr/>
                    <a:lstStyle/>
                    <a:p>
                      <a:endParaRPr lang="en-US" sz="1200" dirty="0"/>
                    </a:p>
                  </a:txBody>
                  <a:tcPr/>
                </a:tc>
              </a:tr>
            </a:tbl>
          </a:graphicData>
        </a:graphic>
      </p:graphicFrame>
    </p:spTree>
    <p:extLst>
      <p:ext uri="{BB962C8B-B14F-4D97-AF65-F5344CB8AC3E}">
        <p14:creationId xmlns:p14="http://schemas.microsoft.com/office/powerpoint/2010/main" val="41147069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First Normal Form</a:t>
            </a:r>
            <a:endParaRPr lang="en-US" dirty="0"/>
          </a:p>
        </p:txBody>
      </p:sp>
      <p:sp>
        <p:nvSpPr>
          <p:cNvPr id="3" name="Content Placeholder 2"/>
          <p:cNvSpPr>
            <a:spLocks noGrp="1"/>
          </p:cNvSpPr>
          <p:nvPr>
            <p:ph idx="1"/>
          </p:nvPr>
        </p:nvSpPr>
        <p:spPr>
          <a:xfrm>
            <a:off x="304800" y="990600"/>
            <a:ext cx="8229600" cy="1752600"/>
          </a:xfrm>
        </p:spPr>
        <p:txBody>
          <a:bodyPr>
            <a:normAutofit fontScale="77500" lnSpcReduction="20000"/>
          </a:bodyPr>
          <a:lstStyle/>
          <a:p>
            <a:r>
              <a:rPr lang="en-US" dirty="0"/>
              <a:t>Identify each set of related data with a primary </a:t>
            </a:r>
            <a:r>
              <a:rPr lang="en-US" dirty="0" smtClean="0"/>
              <a:t>key</a:t>
            </a:r>
            <a:r>
              <a:rPr lang="en-US" dirty="0"/>
              <a:t> </a:t>
            </a:r>
            <a:r>
              <a:rPr lang="en-US" dirty="0" smtClean="0"/>
              <a:t>(PK).</a:t>
            </a:r>
          </a:p>
          <a:p>
            <a:r>
              <a:rPr lang="en-US" dirty="0" smtClean="0"/>
              <a:t>Any columns here that are candidates for a primary key?</a:t>
            </a:r>
          </a:p>
          <a:p>
            <a:r>
              <a:rPr lang="en-US" dirty="0"/>
              <a:t>Table:  </a:t>
            </a:r>
            <a:r>
              <a:rPr lang="en-US" dirty="0" smtClean="0"/>
              <a:t>Employee</a:t>
            </a: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30920100"/>
              </p:ext>
            </p:extLst>
          </p:nvPr>
        </p:nvGraphicFramePr>
        <p:xfrm>
          <a:off x="152400" y="3200400"/>
          <a:ext cx="8686800" cy="1793240"/>
        </p:xfrm>
        <a:graphic>
          <a:graphicData uri="http://schemas.openxmlformats.org/drawingml/2006/table">
            <a:tbl>
              <a:tblPr firstRow="1" bandRow="1">
                <a:tableStyleId>{5C22544A-7EE6-4342-B048-85BDC9FD1C3A}</a:tableStyleId>
              </a:tblPr>
              <a:tblGrid>
                <a:gridCol w="1219200"/>
                <a:gridCol w="1219200"/>
                <a:gridCol w="2209800"/>
                <a:gridCol w="1752600"/>
                <a:gridCol w="914400"/>
                <a:gridCol w="969433"/>
                <a:gridCol w="402167"/>
              </a:tblGrid>
              <a:tr h="370840">
                <a:tc>
                  <a:txBody>
                    <a:bodyPr/>
                    <a:lstStyle/>
                    <a:p>
                      <a:r>
                        <a:rPr lang="en-US" sz="1200" dirty="0" smtClean="0"/>
                        <a:t>Name</a:t>
                      </a:r>
                      <a:endParaRPr lang="en-US" sz="1200" dirty="0"/>
                    </a:p>
                  </a:txBody>
                  <a:tcPr/>
                </a:tc>
                <a:tc>
                  <a:txBody>
                    <a:bodyPr/>
                    <a:lstStyle/>
                    <a:p>
                      <a:r>
                        <a:rPr lang="en-US" sz="1200" dirty="0" smtClean="0"/>
                        <a:t>Phone Number</a:t>
                      </a:r>
                      <a:endParaRPr lang="en-US" sz="1200" dirty="0"/>
                    </a:p>
                  </a:txBody>
                  <a:tcPr/>
                </a:tc>
                <a:tc>
                  <a:txBody>
                    <a:bodyPr/>
                    <a:lstStyle/>
                    <a:p>
                      <a:r>
                        <a:rPr lang="en-US" sz="1200" dirty="0" smtClean="0"/>
                        <a:t>Home Address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Work Address</a:t>
                      </a:r>
                    </a:p>
                  </a:txBody>
                  <a:tcPr/>
                </a:tc>
                <a:tc>
                  <a:txBody>
                    <a:bodyPr/>
                    <a:lstStyle/>
                    <a:p>
                      <a:r>
                        <a:rPr lang="en-US" sz="1200" dirty="0" smtClean="0"/>
                        <a:t>Work </a:t>
                      </a:r>
                      <a:r>
                        <a:rPr lang="en-US" sz="1200" baseline="0" dirty="0" smtClean="0"/>
                        <a:t>Phone</a:t>
                      </a:r>
                      <a:endParaRPr lang="en-US" sz="1200" dirty="0"/>
                    </a:p>
                  </a:txBody>
                  <a:tcPr/>
                </a:tc>
                <a:tc>
                  <a:txBody>
                    <a:bodyPr/>
                    <a:lstStyle/>
                    <a:p>
                      <a:r>
                        <a:rPr lang="en-US" sz="1200" dirty="0" smtClean="0"/>
                        <a:t>Cell Phone</a:t>
                      </a:r>
                      <a:endParaRPr lang="en-US" sz="1200" dirty="0"/>
                    </a:p>
                  </a:txBody>
                  <a:tcPr/>
                </a:tc>
                <a:tc>
                  <a:txBody>
                    <a:bodyPr/>
                    <a:lstStyle/>
                    <a:p>
                      <a:endParaRPr lang="en-US" sz="1200"/>
                    </a:p>
                  </a:txBody>
                  <a:tcPr/>
                </a:tc>
              </a:tr>
              <a:tr h="695960">
                <a:tc>
                  <a:txBody>
                    <a:bodyPr/>
                    <a:lstStyle/>
                    <a:p>
                      <a:r>
                        <a:rPr lang="en-US" sz="1200" dirty="0" smtClean="0"/>
                        <a:t>John Ford</a:t>
                      </a:r>
                      <a:endParaRPr lang="en-US" sz="1200" dirty="0"/>
                    </a:p>
                  </a:txBody>
                  <a:tcPr/>
                </a:tc>
                <a:tc>
                  <a:txBody>
                    <a:bodyPr/>
                    <a:lstStyle/>
                    <a:p>
                      <a:r>
                        <a:rPr lang="en-US" sz="1200" dirty="0" smtClean="0"/>
                        <a:t>404 555 1212</a:t>
                      </a:r>
                      <a:endParaRPr lang="en-US" sz="1200" dirty="0"/>
                    </a:p>
                  </a:txBody>
                  <a:tcPr/>
                </a:tc>
                <a:tc>
                  <a:txBody>
                    <a:bodyPr/>
                    <a:lstStyle/>
                    <a:p>
                      <a:r>
                        <a:rPr lang="en-US" sz="1200" dirty="0" smtClean="0"/>
                        <a:t>111 Flower Lane</a:t>
                      </a:r>
                    </a:p>
                    <a:p>
                      <a:r>
                        <a:rPr lang="en-US" sz="1200" dirty="0" smtClean="0"/>
                        <a:t>Charleston, SC 29490</a:t>
                      </a:r>
                      <a:endParaRPr lang="en-US" sz="1200" dirty="0"/>
                    </a:p>
                  </a:txBody>
                  <a:tcPr/>
                </a:tc>
                <a:tc>
                  <a:txBody>
                    <a:bodyPr/>
                    <a:lstStyle/>
                    <a:p>
                      <a:r>
                        <a:rPr lang="en-US" sz="1200" dirty="0" smtClean="0"/>
                        <a:t>1212 King Street </a:t>
                      </a:r>
                    </a:p>
                    <a:p>
                      <a:r>
                        <a:rPr lang="en-US" sz="1200" dirty="0" smtClean="0"/>
                        <a:t>Charleston, SC 29490</a:t>
                      </a:r>
                    </a:p>
                  </a:txBody>
                  <a:tcPr/>
                </a:tc>
                <a:tc>
                  <a:txBody>
                    <a:bodyPr/>
                    <a:lstStyle/>
                    <a:p>
                      <a:r>
                        <a:rPr lang="en-US" sz="1200" dirty="0" smtClean="0"/>
                        <a:t>843</a:t>
                      </a:r>
                      <a:r>
                        <a:rPr lang="en-US" sz="1200" baseline="0" dirty="0" smtClean="0"/>
                        <a:t> 222 1121</a:t>
                      </a:r>
                      <a:endParaRPr lang="en-US" sz="1200" dirty="0"/>
                    </a:p>
                  </a:txBody>
                  <a:tcPr/>
                </a:tc>
                <a:tc>
                  <a:txBody>
                    <a:bodyPr/>
                    <a:lstStyle/>
                    <a:p>
                      <a:r>
                        <a:rPr lang="en-US" sz="1200" dirty="0" smtClean="0"/>
                        <a:t>843 222 1111</a:t>
                      </a:r>
                      <a:endParaRPr lang="en-US" sz="1200" dirty="0"/>
                    </a:p>
                  </a:txBody>
                  <a:tcPr/>
                </a:tc>
                <a:tc>
                  <a:txBody>
                    <a:bodyPr/>
                    <a:lstStyle/>
                    <a:p>
                      <a:endParaRPr lang="en-US" sz="1200"/>
                    </a:p>
                  </a:txBody>
                  <a:tcPr/>
                </a:tc>
              </a:tr>
              <a:tr h="370840">
                <a:tc>
                  <a:txBody>
                    <a:bodyPr/>
                    <a:lstStyle/>
                    <a:p>
                      <a:r>
                        <a:rPr lang="en-US" sz="1200" dirty="0" smtClean="0"/>
                        <a:t>Mary </a:t>
                      </a:r>
                      <a:r>
                        <a:rPr lang="en-US" sz="1200" dirty="0" err="1" smtClean="0"/>
                        <a:t>Jeffs</a:t>
                      </a:r>
                      <a:endParaRPr lang="en-US" sz="1200" dirty="0"/>
                    </a:p>
                  </a:txBody>
                  <a:tcPr/>
                </a:tc>
                <a:tc>
                  <a:txBody>
                    <a:bodyPr/>
                    <a:lstStyle/>
                    <a:p>
                      <a:r>
                        <a:rPr lang="en-US" sz="1200" dirty="0" smtClean="0"/>
                        <a:t>843 910</a:t>
                      </a:r>
                      <a:r>
                        <a:rPr lang="en-US" sz="1200" baseline="0" dirty="0" smtClean="0"/>
                        <a:t> </a:t>
                      </a:r>
                      <a:r>
                        <a:rPr lang="en-US" sz="1200" dirty="0" smtClean="0"/>
                        <a:t>0102</a:t>
                      </a:r>
                      <a:endParaRPr lang="en-US" sz="1200" dirty="0"/>
                    </a:p>
                  </a:txBody>
                  <a:tcPr/>
                </a:tc>
                <a:tc>
                  <a:txBody>
                    <a:bodyPr/>
                    <a:lstStyle/>
                    <a:p>
                      <a:r>
                        <a:rPr lang="en-US" sz="1200" dirty="0" smtClean="0"/>
                        <a:t>432</a:t>
                      </a:r>
                      <a:r>
                        <a:rPr lang="en-US" sz="1200" baseline="0" dirty="0" smtClean="0"/>
                        <a:t> Smithson Street</a:t>
                      </a:r>
                    </a:p>
                    <a:p>
                      <a:r>
                        <a:rPr lang="en-US" sz="1200" baseline="0" dirty="0" smtClean="0"/>
                        <a:t>Mount Pleasant, SC 29464</a:t>
                      </a:r>
                      <a:endParaRPr lang="en-US" sz="1200" dirty="0"/>
                    </a:p>
                  </a:txBody>
                  <a:tcPr/>
                </a:tc>
                <a:tc>
                  <a:txBody>
                    <a:bodyPr/>
                    <a:lstStyle/>
                    <a:p>
                      <a:r>
                        <a:rPr lang="en-US" sz="1200" dirty="0" smtClean="0"/>
                        <a:t>2000 Daniel Island Drive</a:t>
                      </a:r>
                    </a:p>
                    <a:p>
                      <a:r>
                        <a:rPr lang="en-US" sz="1200" dirty="0" smtClean="0"/>
                        <a:t>Charleston,</a:t>
                      </a:r>
                      <a:r>
                        <a:rPr lang="en-US" sz="1200" baseline="0" dirty="0" smtClean="0"/>
                        <a:t> SC</a:t>
                      </a:r>
                    </a:p>
                    <a:p>
                      <a:r>
                        <a:rPr lang="en-US" sz="1200" baseline="0" dirty="0" smtClean="0"/>
                        <a:t>29492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843 910</a:t>
                      </a:r>
                      <a:r>
                        <a:rPr lang="en-US" sz="1200" baseline="0" dirty="0" smtClean="0"/>
                        <a:t> </a:t>
                      </a:r>
                      <a:r>
                        <a:rPr lang="en-US" sz="1200" dirty="0" smtClean="0"/>
                        <a:t>0103</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843 910</a:t>
                      </a:r>
                      <a:r>
                        <a:rPr lang="en-US" sz="1200" baseline="0" dirty="0" smtClean="0"/>
                        <a:t> </a:t>
                      </a:r>
                      <a:r>
                        <a:rPr lang="en-US" sz="1200" dirty="0" smtClean="0"/>
                        <a:t>0103</a:t>
                      </a:r>
                    </a:p>
                  </a:txBody>
                  <a:tcPr/>
                </a:tc>
                <a:tc>
                  <a:txBody>
                    <a:bodyPr/>
                    <a:lstStyle/>
                    <a:p>
                      <a:endParaRPr lang="en-US" sz="1200" dirty="0"/>
                    </a:p>
                  </a:txBody>
                  <a:tcPr/>
                </a:tc>
              </a:tr>
            </a:tbl>
          </a:graphicData>
        </a:graphic>
      </p:graphicFrame>
    </p:spTree>
    <p:extLst>
      <p:ext uri="{BB962C8B-B14F-4D97-AF65-F5344CB8AC3E}">
        <p14:creationId xmlns:p14="http://schemas.microsoft.com/office/powerpoint/2010/main" val="11204693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First Normal Form</a:t>
            </a:r>
            <a:endParaRPr lang="en-US" dirty="0"/>
          </a:p>
        </p:txBody>
      </p:sp>
      <p:sp>
        <p:nvSpPr>
          <p:cNvPr id="3" name="Content Placeholder 2"/>
          <p:cNvSpPr>
            <a:spLocks noGrp="1"/>
          </p:cNvSpPr>
          <p:nvPr>
            <p:ph idx="1"/>
          </p:nvPr>
        </p:nvSpPr>
        <p:spPr>
          <a:xfrm>
            <a:off x="304800" y="1066800"/>
            <a:ext cx="8229600" cy="1600200"/>
          </a:xfrm>
        </p:spPr>
        <p:txBody>
          <a:bodyPr>
            <a:normAutofit lnSpcReduction="10000"/>
          </a:bodyPr>
          <a:lstStyle/>
          <a:p>
            <a:r>
              <a:rPr lang="en-US" dirty="0" smtClean="0"/>
              <a:t>A new ID column as been created as a primary key.  Note the underline. </a:t>
            </a:r>
          </a:p>
          <a:p>
            <a:r>
              <a:rPr lang="en-US" dirty="0" smtClean="0"/>
              <a:t>Table:  Employee</a:t>
            </a:r>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17215244"/>
              </p:ext>
            </p:extLst>
          </p:nvPr>
        </p:nvGraphicFramePr>
        <p:xfrm>
          <a:off x="228600" y="2743200"/>
          <a:ext cx="8458200" cy="1889760"/>
        </p:xfrm>
        <a:graphic>
          <a:graphicData uri="http://schemas.openxmlformats.org/drawingml/2006/table">
            <a:tbl>
              <a:tblPr firstRow="1" bandRow="1">
                <a:tableStyleId>{5C22544A-7EE6-4342-B048-85BDC9FD1C3A}</a:tableStyleId>
              </a:tblPr>
              <a:tblGrid>
                <a:gridCol w="483326"/>
                <a:gridCol w="966651"/>
                <a:gridCol w="1288869"/>
                <a:gridCol w="1933303"/>
                <a:gridCol w="1369423"/>
                <a:gridCol w="1208314"/>
                <a:gridCol w="1208314"/>
              </a:tblGrid>
              <a:tr h="370840">
                <a:tc>
                  <a:txBody>
                    <a:bodyPr/>
                    <a:lstStyle/>
                    <a:p>
                      <a:r>
                        <a:rPr lang="en-US" sz="1200" b="1" u="sng" dirty="0" smtClean="0">
                          <a:solidFill>
                            <a:srgbClr val="FF0000"/>
                          </a:solidFill>
                        </a:rPr>
                        <a:t>ID</a:t>
                      </a:r>
                      <a:endParaRPr lang="en-US" sz="1200" b="1" u="sng" dirty="0">
                        <a:solidFill>
                          <a:srgbClr val="FF0000"/>
                        </a:solidFill>
                      </a:endParaRPr>
                    </a:p>
                  </a:txBody>
                  <a:tcPr/>
                </a:tc>
                <a:tc>
                  <a:txBody>
                    <a:bodyPr/>
                    <a:lstStyle/>
                    <a:p>
                      <a:r>
                        <a:rPr lang="en-US" sz="1200" dirty="0" smtClean="0"/>
                        <a:t>Name</a:t>
                      </a:r>
                      <a:endParaRPr lang="en-US" sz="1200" dirty="0"/>
                    </a:p>
                  </a:txBody>
                  <a:tcPr/>
                </a:tc>
                <a:tc>
                  <a:txBody>
                    <a:bodyPr/>
                    <a:lstStyle/>
                    <a:p>
                      <a:r>
                        <a:rPr lang="en-US" sz="1200" dirty="0" smtClean="0"/>
                        <a:t>Phone Number</a:t>
                      </a:r>
                      <a:endParaRPr lang="en-US" sz="1200" dirty="0"/>
                    </a:p>
                  </a:txBody>
                  <a:tcPr/>
                </a:tc>
                <a:tc>
                  <a:txBody>
                    <a:bodyPr/>
                    <a:lstStyle/>
                    <a:p>
                      <a:r>
                        <a:rPr lang="en-US" sz="1200" dirty="0" smtClean="0"/>
                        <a:t>Home Address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Work Address</a:t>
                      </a:r>
                    </a:p>
                  </a:txBody>
                  <a:tcPr/>
                </a:tc>
                <a:tc>
                  <a:txBody>
                    <a:bodyPr/>
                    <a:lstStyle/>
                    <a:p>
                      <a:r>
                        <a:rPr lang="en-US" sz="1200" dirty="0" smtClean="0"/>
                        <a:t>Work </a:t>
                      </a:r>
                      <a:r>
                        <a:rPr lang="en-US" sz="1200" baseline="0" dirty="0" smtClean="0"/>
                        <a:t>Phone</a:t>
                      </a:r>
                      <a:endParaRPr lang="en-US" sz="1200" dirty="0"/>
                    </a:p>
                  </a:txBody>
                  <a:tcPr/>
                </a:tc>
                <a:tc>
                  <a:txBody>
                    <a:bodyPr/>
                    <a:lstStyle/>
                    <a:p>
                      <a:r>
                        <a:rPr lang="en-US" sz="1200" dirty="0" smtClean="0"/>
                        <a:t>Cell Phone</a:t>
                      </a:r>
                      <a:endParaRPr lang="en-US" sz="1200" dirty="0"/>
                    </a:p>
                  </a:txBody>
                  <a:tcPr/>
                </a:tc>
              </a:tr>
              <a:tr h="695960">
                <a:tc>
                  <a:txBody>
                    <a:bodyPr/>
                    <a:lstStyle/>
                    <a:p>
                      <a:r>
                        <a:rPr lang="en-US" sz="1200" b="1" dirty="0" smtClean="0">
                          <a:solidFill>
                            <a:srgbClr val="FF0000"/>
                          </a:solidFill>
                        </a:rPr>
                        <a:t>1</a:t>
                      </a:r>
                      <a:endParaRPr lang="en-US" sz="1200" b="1" dirty="0">
                        <a:solidFill>
                          <a:srgbClr val="FF0000"/>
                        </a:solidFill>
                      </a:endParaRPr>
                    </a:p>
                  </a:txBody>
                  <a:tcPr/>
                </a:tc>
                <a:tc>
                  <a:txBody>
                    <a:bodyPr/>
                    <a:lstStyle/>
                    <a:p>
                      <a:r>
                        <a:rPr lang="en-US" sz="1200" dirty="0" smtClean="0"/>
                        <a:t>John Ford</a:t>
                      </a:r>
                      <a:endParaRPr lang="en-US" sz="1200" dirty="0"/>
                    </a:p>
                  </a:txBody>
                  <a:tcPr/>
                </a:tc>
                <a:tc>
                  <a:txBody>
                    <a:bodyPr/>
                    <a:lstStyle/>
                    <a:p>
                      <a:r>
                        <a:rPr lang="en-US" sz="1200" dirty="0" smtClean="0"/>
                        <a:t>404 555 1212</a:t>
                      </a:r>
                      <a:endParaRPr lang="en-US" sz="1200" dirty="0"/>
                    </a:p>
                  </a:txBody>
                  <a:tcPr/>
                </a:tc>
                <a:tc>
                  <a:txBody>
                    <a:bodyPr/>
                    <a:lstStyle/>
                    <a:p>
                      <a:r>
                        <a:rPr lang="en-US" sz="1200" dirty="0" smtClean="0"/>
                        <a:t>111 Flower Lane</a:t>
                      </a:r>
                    </a:p>
                    <a:p>
                      <a:r>
                        <a:rPr lang="en-US" sz="1200" dirty="0" smtClean="0"/>
                        <a:t>Charleston, SC 29490</a:t>
                      </a:r>
                      <a:endParaRPr lang="en-US" sz="1200" dirty="0"/>
                    </a:p>
                  </a:txBody>
                  <a:tcPr/>
                </a:tc>
                <a:tc>
                  <a:txBody>
                    <a:bodyPr/>
                    <a:lstStyle/>
                    <a:p>
                      <a:r>
                        <a:rPr lang="en-US" sz="1200" dirty="0" smtClean="0"/>
                        <a:t>1212 King Street </a:t>
                      </a:r>
                    </a:p>
                    <a:p>
                      <a:r>
                        <a:rPr lang="en-US" sz="1200" dirty="0" smtClean="0"/>
                        <a:t>Charleston, SC 29490</a:t>
                      </a:r>
                    </a:p>
                  </a:txBody>
                  <a:tcPr/>
                </a:tc>
                <a:tc>
                  <a:txBody>
                    <a:bodyPr/>
                    <a:lstStyle/>
                    <a:p>
                      <a:r>
                        <a:rPr lang="en-US" sz="1200" dirty="0" smtClean="0"/>
                        <a:t>843</a:t>
                      </a:r>
                      <a:r>
                        <a:rPr lang="en-US" sz="1200" baseline="0" dirty="0" smtClean="0"/>
                        <a:t> 222 1121</a:t>
                      </a:r>
                      <a:endParaRPr lang="en-US" sz="1200" dirty="0"/>
                    </a:p>
                  </a:txBody>
                  <a:tcPr/>
                </a:tc>
                <a:tc>
                  <a:txBody>
                    <a:bodyPr/>
                    <a:lstStyle/>
                    <a:p>
                      <a:r>
                        <a:rPr lang="en-US" sz="1200" dirty="0" smtClean="0"/>
                        <a:t>843 222 1111</a:t>
                      </a:r>
                      <a:endParaRPr lang="en-US" sz="1200" dirty="0"/>
                    </a:p>
                  </a:txBody>
                  <a:tcPr/>
                </a:tc>
              </a:tr>
              <a:tr h="370840">
                <a:tc>
                  <a:txBody>
                    <a:bodyPr/>
                    <a:lstStyle/>
                    <a:p>
                      <a:r>
                        <a:rPr lang="en-US" sz="1200" b="1" dirty="0" smtClean="0">
                          <a:solidFill>
                            <a:srgbClr val="FF0000"/>
                          </a:solidFill>
                        </a:rPr>
                        <a:t>2</a:t>
                      </a:r>
                      <a:endParaRPr lang="en-US" sz="1200" b="1" dirty="0">
                        <a:solidFill>
                          <a:srgbClr val="FF0000"/>
                        </a:solidFill>
                      </a:endParaRPr>
                    </a:p>
                  </a:txBody>
                  <a:tcPr/>
                </a:tc>
                <a:tc>
                  <a:txBody>
                    <a:bodyPr/>
                    <a:lstStyle/>
                    <a:p>
                      <a:r>
                        <a:rPr lang="en-US" sz="1200" dirty="0" smtClean="0"/>
                        <a:t>Mary </a:t>
                      </a:r>
                      <a:r>
                        <a:rPr lang="en-US" sz="1200" dirty="0" err="1" smtClean="0"/>
                        <a:t>Jeffs</a:t>
                      </a:r>
                      <a:endParaRPr lang="en-US" sz="1200" dirty="0"/>
                    </a:p>
                  </a:txBody>
                  <a:tcPr/>
                </a:tc>
                <a:tc>
                  <a:txBody>
                    <a:bodyPr/>
                    <a:lstStyle/>
                    <a:p>
                      <a:r>
                        <a:rPr lang="en-US" sz="1200" dirty="0" smtClean="0"/>
                        <a:t>843 910</a:t>
                      </a:r>
                      <a:r>
                        <a:rPr lang="en-US" sz="1200" baseline="0" dirty="0" smtClean="0"/>
                        <a:t> </a:t>
                      </a:r>
                      <a:r>
                        <a:rPr lang="en-US" sz="1200" dirty="0" smtClean="0"/>
                        <a:t>0102</a:t>
                      </a:r>
                      <a:endParaRPr lang="en-US" sz="1200" dirty="0"/>
                    </a:p>
                  </a:txBody>
                  <a:tcPr/>
                </a:tc>
                <a:tc>
                  <a:txBody>
                    <a:bodyPr/>
                    <a:lstStyle/>
                    <a:p>
                      <a:r>
                        <a:rPr lang="en-US" sz="1200" dirty="0" smtClean="0"/>
                        <a:t>432</a:t>
                      </a:r>
                      <a:r>
                        <a:rPr lang="en-US" sz="1200" baseline="0" dirty="0" smtClean="0"/>
                        <a:t> Smithson Street</a:t>
                      </a:r>
                    </a:p>
                    <a:p>
                      <a:r>
                        <a:rPr lang="en-US" sz="1200" baseline="0" dirty="0" smtClean="0"/>
                        <a:t>Mount Pleasant, SC 29464</a:t>
                      </a:r>
                      <a:endParaRPr lang="en-US" sz="1200" dirty="0"/>
                    </a:p>
                  </a:txBody>
                  <a:tcPr/>
                </a:tc>
                <a:tc>
                  <a:txBody>
                    <a:bodyPr/>
                    <a:lstStyle/>
                    <a:p>
                      <a:r>
                        <a:rPr lang="en-US" sz="1200" dirty="0" smtClean="0"/>
                        <a:t>2000 Daniel Island Drive</a:t>
                      </a:r>
                    </a:p>
                    <a:p>
                      <a:r>
                        <a:rPr lang="en-US" sz="1200" dirty="0" smtClean="0"/>
                        <a:t>Charleston,</a:t>
                      </a:r>
                      <a:r>
                        <a:rPr lang="en-US" sz="1200" baseline="0" dirty="0" smtClean="0"/>
                        <a:t> SC</a:t>
                      </a:r>
                    </a:p>
                    <a:p>
                      <a:r>
                        <a:rPr lang="en-US" sz="1200" baseline="0" dirty="0" smtClean="0"/>
                        <a:t>29492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843 910</a:t>
                      </a:r>
                      <a:r>
                        <a:rPr lang="en-US" sz="1200" baseline="0" dirty="0" smtClean="0"/>
                        <a:t> </a:t>
                      </a:r>
                      <a:r>
                        <a:rPr lang="en-US" sz="1200" dirty="0" smtClean="0"/>
                        <a:t>0103</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843 910</a:t>
                      </a:r>
                      <a:r>
                        <a:rPr lang="en-US" sz="1200" baseline="0" dirty="0" smtClean="0"/>
                        <a:t> </a:t>
                      </a:r>
                      <a:r>
                        <a:rPr lang="en-US" sz="1200" dirty="0" smtClean="0"/>
                        <a:t>0103</a:t>
                      </a:r>
                    </a:p>
                  </a:txBody>
                  <a:tcPr/>
                </a:tc>
              </a:tr>
            </a:tbl>
          </a:graphicData>
        </a:graphic>
      </p:graphicFrame>
    </p:spTree>
    <p:extLst>
      <p:ext uri="{BB962C8B-B14F-4D97-AF65-F5344CB8AC3E}">
        <p14:creationId xmlns:p14="http://schemas.microsoft.com/office/powerpoint/2010/main" val="19972383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Second Normal Form</a:t>
            </a:r>
            <a:endParaRPr lang="en-US" dirty="0"/>
          </a:p>
        </p:txBody>
      </p:sp>
      <p:sp>
        <p:nvSpPr>
          <p:cNvPr id="3" name="Content Placeholder 2"/>
          <p:cNvSpPr>
            <a:spLocks noGrp="1"/>
          </p:cNvSpPr>
          <p:nvPr>
            <p:ph idx="1"/>
          </p:nvPr>
        </p:nvSpPr>
        <p:spPr>
          <a:xfrm>
            <a:off x="228600" y="1066800"/>
            <a:ext cx="8610600" cy="5486400"/>
          </a:xfrm>
        </p:spPr>
        <p:txBody>
          <a:bodyPr/>
          <a:lstStyle/>
          <a:p>
            <a:r>
              <a:rPr lang="en-US" dirty="0" smtClean="0"/>
              <a:t>Non key attributes must depend on every part of the key.</a:t>
            </a:r>
          </a:p>
          <a:p>
            <a:r>
              <a:rPr lang="en-US" dirty="0" smtClean="0"/>
              <a:t>Compound key primary key</a:t>
            </a:r>
          </a:p>
          <a:p>
            <a:pPr marL="0" indent="0">
              <a:buNone/>
            </a:pPr>
            <a:r>
              <a:rPr lang="en-US" dirty="0" smtClean="0"/>
              <a:t>Table:  </a:t>
            </a:r>
            <a:r>
              <a:rPr lang="en-US" dirty="0" err="1" smtClean="0"/>
              <a:t>NASCARRaceStat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51608009"/>
              </p:ext>
            </p:extLst>
          </p:nvPr>
        </p:nvGraphicFramePr>
        <p:xfrm>
          <a:off x="381000" y="3505200"/>
          <a:ext cx="8458199" cy="1737360"/>
        </p:xfrm>
        <a:graphic>
          <a:graphicData uri="http://schemas.openxmlformats.org/drawingml/2006/table">
            <a:tbl>
              <a:tblPr firstRow="1" bandRow="1">
                <a:tableStyleId>{5C22544A-7EE6-4342-B048-85BDC9FD1C3A}</a:tableStyleId>
              </a:tblPr>
              <a:tblGrid>
                <a:gridCol w="838200"/>
                <a:gridCol w="762000"/>
                <a:gridCol w="914400"/>
                <a:gridCol w="762000"/>
                <a:gridCol w="990600"/>
                <a:gridCol w="990600"/>
                <a:gridCol w="3200399"/>
              </a:tblGrid>
              <a:tr h="370840">
                <a:tc>
                  <a:txBody>
                    <a:bodyPr/>
                    <a:lstStyle/>
                    <a:p>
                      <a:r>
                        <a:rPr lang="en-US" sz="1200" u="sng" dirty="0" smtClean="0"/>
                        <a:t>Driver Last Name</a:t>
                      </a:r>
                      <a:endParaRPr lang="en-US" sz="1200" u="sng" dirty="0"/>
                    </a:p>
                  </a:txBody>
                  <a:tcPr/>
                </a:tc>
                <a:tc>
                  <a:txBody>
                    <a:bodyPr/>
                    <a:lstStyle/>
                    <a:p>
                      <a:r>
                        <a:rPr lang="en-US" sz="1200" u="sng" dirty="0" smtClean="0"/>
                        <a:t>Driver</a:t>
                      </a:r>
                      <a:r>
                        <a:rPr lang="en-US" sz="1200" u="sng" baseline="0" dirty="0" smtClean="0"/>
                        <a:t> First Name</a:t>
                      </a:r>
                      <a:endParaRPr lang="en-US" sz="1200" u="sng" dirty="0"/>
                    </a:p>
                  </a:txBody>
                  <a:tcPr/>
                </a:tc>
                <a:tc>
                  <a:txBody>
                    <a:bodyPr/>
                    <a:lstStyle/>
                    <a:p>
                      <a:r>
                        <a:rPr lang="en-US" sz="1200" u="sng" dirty="0" smtClean="0"/>
                        <a:t>Track</a:t>
                      </a:r>
                      <a:endParaRPr lang="en-US" sz="1200" u="sng" dirty="0"/>
                    </a:p>
                  </a:txBody>
                  <a:tcPr/>
                </a:tc>
                <a:tc>
                  <a:txBody>
                    <a:bodyPr/>
                    <a:lstStyle/>
                    <a:p>
                      <a:r>
                        <a:rPr lang="en-US" sz="1200" u="sng" dirty="0" smtClean="0"/>
                        <a:t>Season</a:t>
                      </a:r>
                      <a:endParaRPr lang="en-US" sz="1200" u="sng"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Laps Completed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Caution</a:t>
                      </a:r>
                      <a:r>
                        <a:rPr lang="en-US" sz="1200" baseline="0" dirty="0" smtClean="0"/>
                        <a:t> Flags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Driver</a:t>
                      </a:r>
                      <a:r>
                        <a:rPr lang="en-US" sz="1200" baseline="0" dirty="0" smtClean="0"/>
                        <a:t> Birth Date</a:t>
                      </a:r>
                      <a:endParaRPr lang="en-US" sz="1200" dirty="0" smtClean="0"/>
                    </a:p>
                    <a:p>
                      <a:endParaRPr lang="en-US" sz="1200" dirty="0"/>
                    </a:p>
                  </a:txBody>
                  <a:tcPr/>
                </a:tc>
              </a:tr>
              <a:tr h="198120">
                <a:tc>
                  <a:txBody>
                    <a:bodyPr/>
                    <a:lstStyle/>
                    <a:p>
                      <a:r>
                        <a:rPr lang="en-US" sz="1200" dirty="0" smtClean="0"/>
                        <a:t>Petty</a:t>
                      </a:r>
                      <a:endParaRPr lang="en-US" sz="1200" dirty="0"/>
                    </a:p>
                  </a:txBody>
                  <a:tcPr/>
                </a:tc>
                <a:tc>
                  <a:txBody>
                    <a:bodyPr/>
                    <a:lstStyle/>
                    <a:p>
                      <a:r>
                        <a:rPr lang="en-US" sz="1200" dirty="0" smtClean="0"/>
                        <a:t>Richard</a:t>
                      </a:r>
                      <a:endParaRPr lang="en-US" sz="1200" dirty="0"/>
                    </a:p>
                  </a:txBody>
                  <a:tcPr/>
                </a:tc>
                <a:tc>
                  <a:txBody>
                    <a:bodyPr/>
                    <a:lstStyle/>
                    <a:p>
                      <a:r>
                        <a:rPr lang="en-US" sz="1200" dirty="0" smtClean="0"/>
                        <a:t>Darlington</a:t>
                      </a:r>
                      <a:endParaRPr lang="en-US" sz="1200" dirty="0"/>
                    </a:p>
                  </a:txBody>
                  <a:tcPr/>
                </a:tc>
                <a:tc>
                  <a:txBody>
                    <a:bodyPr/>
                    <a:lstStyle/>
                    <a:p>
                      <a:r>
                        <a:rPr lang="en-US" sz="1200" dirty="0" smtClean="0"/>
                        <a:t>1985</a:t>
                      </a:r>
                      <a:endParaRPr lang="en-US" sz="1200" dirty="0"/>
                    </a:p>
                  </a:txBody>
                  <a:tcPr/>
                </a:tc>
                <a:tc>
                  <a:txBody>
                    <a:bodyPr/>
                    <a:lstStyle/>
                    <a:p>
                      <a:r>
                        <a:rPr lang="en-US" sz="1200" dirty="0" smtClean="0"/>
                        <a:t>500</a:t>
                      </a:r>
                    </a:p>
                  </a:txBody>
                  <a:tcPr/>
                </a:tc>
                <a:tc>
                  <a:txBody>
                    <a:bodyPr/>
                    <a:lstStyle/>
                    <a:p>
                      <a:r>
                        <a:rPr lang="en-US" sz="1200" dirty="0" smtClean="0"/>
                        <a:t>5</a:t>
                      </a:r>
                      <a:endParaRPr lang="en-US" sz="1200" dirty="0"/>
                    </a:p>
                  </a:txBody>
                  <a:tcPr/>
                </a:tc>
                <a:tc>
                  <a:txBody>
                    <a:bodyPr/>
                    <a:lstStyle/>
                    <a:p>
                      <a:r>
                        <a:rPr lang="en-US" sz="1200" dirty="0" smtClean="0"/>
                        <a:t>11/2/1949</a:t>
                      </a:r>
                      <a:endParaRPr lang="en-US" sz="1200" dirty="0"/>
                    </a:p>
                  </a:txBody>
                  <a:tcPr/>
                </a:tc>
              </a:tr>
              <a:tr h="152400">
                <a:tc>
                  <a:txBody>
                    <a:bodyPr/>
                    <a:lstStyle/>
                    <a:p>
                      <a:r>
                        <a:rPr lang="en-US" sz="1200" dirty="0" smtClean="0"/>
                        <a:t>Elliot</a:t>
                      </a:r>
                      <a:endParaRPr lang="en-US" sz="1200" dirty="0"/>
                    </a:p>
                  </a:txBody>
                  <a:tcPr/>
                </a:tc>
                <a:tc>
                  <a:txBody>
                    <a:bodyPr/>
                    <a:lstStyle/>
                    <a:p>
                      <a:r>
                        <a:rPr lang="en-US" sz="1200" dirty="0" smtClean="0"/>
                        <a:t>Bill</a:t>
                      </a:r>
                      <a:endParaRPr lang="en-US" sz="1200" dirty="0"/>
                    </a:p>
                  </a:txBody>
                  <a:tcPr/>
                </a:tc>
                <a:tc>
                  <a:txBody>
                    <a:bodyPr/>
                    <a:lstStyle/>
                    <a:p>
                      <a:r>
                        <a:rPr lang="en-US" sz="1200" dirty="0" smtClean="0"/>
                        <a:t>Darlington</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1985</a:t>
                      </a:r>
                    </a:p>
                  </a:txBody>
                  <a:tcPr/>
                </a:tc>
                <a:tc>
                  <a:txBody>
                    <a:bodyPr/>
                    <a:lstStyle/>
                    <a:p>
                      <a:r>
                        <a:rPr lang="en-US" sz="1200" dirty="0" smtClean="0"/>
                        <a:t>302</a:t>
                      </a:r>
                      <a:endParaRPr lang="en-US" sz="1200" dirty="0"/>
                    </a:p>
                  </a:txBody>
                  <a:tcPr/>
                </a:tc>
                <a:tc>
                  <a:txBody>
                    <a:bodyPr/>
                    <a:lstStyle/>
                    <a:p>
                      <a:r>
                        <a:rPr lang="en-US" sz="1200" dirty="0" smtClean="0"/>
                        <a:t>5</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10/13/1958</a:t>
                      </a:r>
                    </a:p>
                  </a:txBody>
                  <a:tcPr/>
                </a:tc>
              </a:tr>
              <a:tr h="152400">
                <a:tc>
                  <a:txBody>
                    <a:bodyPr/>
                    <a:lstStyle/>
                    <a:p>
                      <a:r>
                        <a:rPr lang="en-US" sz="1200" dirty="0" smtClean="0"/>
                        <a:t>Petty</a:t>
                      </a:r>
                      <a:endParaRPr lang="en-US" sz="1200" dirty="0"/>
                    </a:p>
                  </a:txBody>
                  <a:tcPr/>
                </a:tc>
                <a:tc>
                  <a:txBody>
                    <a:bodyPr/>
                    <a:lstStyle/>
                    <a:p>
                      <a:r>
                        <a:rPr lang="en-US" sz="1200" dirty="0" smtClean="0"/>
                        <a:t>Richard</a:t>
                      </a:r>
                      <a:endParaRPr lang="en-US" sz="1200" dirty="0"/>
                    </a:p>
                  </a:txBody>
                  <a:tcPr/>
                </a:tc>
                <a:tc>
                  <a:txBody>
                    <a:bodyPr/>
                    <a:lstStyle/>
                    <a:p>
                      <a:r>
                        <a:rPr lang="en-US" sz="1200" dirty="0" smtClean="0"/>
                        <a:t>Darlington</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1986</a:t>
                      </a:r>
                    </a:p>
                  </a:txBody>
                  <a:tcPr/>
                </a:tc>
                <a:tc>
                  <a:txBody>
                    <a:bodyPr/>
                    <a:lstStyle/>
                    <a:p>
                      <a:r>
                        <a:rPr lang="en-US" sz="1200" dirty="0" smtClean="0"/>
                        <a:t>456</a:t>
                      </a:r>
                      <a:endParaRPr lang="en-US" sz="1200" dirty="0"/>
                    </a:p>
                  </a:txBody>
                  <a:tcPr/>
                </a:tc>
                <a:tc>
                  <a:txBody>
                    <a:bodyPr/>
                    <a:lstStyle/>
                    <a:p>
                      <a:r>
                        <a:rPr lang="en-US" sz="1200" dirty="0" smtClean="0"/>
                        <a:t>5</a:t>
                      </a:r>
                      <a:endParaRPr lang="en-US" sz="1200" dirty="0"/>
                    </a:p>
                  </a:txBody>
                  <a:tcPr/>
                </a:tc>
                <a:tc>
                  <a:txBody>
                    <a:bodyPr/>
                    <a:lstStyle/>
                    <a:p>
                      <a:r>
                        <a:rPr lang="en-US" sz="1200" dirty="0" smtClean="0"/>
                        <a:t>11/2/1949</a:t>
                      </a:r>
                    </a:p>
                  </a:txBody>
                  <a:tcPr/>
                </a:tc>
              </a:tr>
              <a:tr h="152400">
                <a:tc>
                  <a:txBody>
                    <a:bodyPr/>
                    <a:lstStyle/>
                    <a:p>
                      <a:r>
                        <a:rPr lang="en-US" sz="1200" dirty="0" err="1" smtClean="0"/>
                        <a:t>Earnhart</a:t>
                      </a:r>
                      <a:endParaRPr lang="en-US" sz="1200" dirty="0"/>
                    </a:p>
                  </a:txBody>
                  <a:tcPr/>
                </a:tc>
                <a:tc>
                  <a:txBody>
                    <a:bodyPr/>
                    <a:lstStyle/>
                    <a:p>
                      <a:r>
                        <a:rPr lang="en-US" sz="1200" dirty="0" smtClean="0"/>
                        <a:t>Dale</a:t>
                      </a:r>
                      <a:endParaRPr lang="en-US" sz="1200" dirty="0"/>
                    </a:p>
                  </a:txBody>
                  <a:tcPr/>
                </a:tc>
                <a:tc>
                  <a:txBody>
                    <a:bodyPr/>
                    <a:lstStyle/>
                    <a:p>
                      <a:r>
                        <a:rPr lang="en-US" sz="1200" dirty="0" smtClean="0"/>
                        <a:t>Daytona</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1987</a:t>
                      </a:r>
                    </a:p>
                  </a:txBody>
                  <a:tcPr/>
                </a:tc>
                <a:tc>
                  <a:txBody>
                    <a:bodyPr/>
                    <a:lstStyle/>
                    <a:p>
                      <a:r>
                        <a:rPr lang="en-US" sz="1200" dirty="0" smtClean="0"/>
                        <a:t>300</a:t>
                      </a:r>
                      <a:endParaRPr lang="en-US" sz="1200" dirty="0"/>
                    </a:p>
                  </a:txBody>
                  <a:tcPr/>
                </a:tc>
                <a:tc>
                  <a:txBody>
                    <a:bodyPr/>
                    <a:lstStyle/>
                    <a:p>
                      <a:r>
                        <a:rPr lang="en-US" sz="1200" dirty="0" smtClean="0"/>
                        <a:t>6</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5/1/1957</a:t>
                      </a:r>
                    </a:p>
                  </a:txBody>
                  <a:tcPr/>
                </a:tc>
              </a:tr>
            </a:tbl>
          </a:graphicData>
        </a:graphic>
      </p:graphicFrame>
    </p:spTree>
    <p:extLst>
      <p:ext uri="{BB962C8B-B14F-4D97-AF65-F5344CB8AC3E}">
        <p14:creationId xmlns:p14="http://schemas.microsoft.com/office/powerpoint/2010/main" val="12256319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Third Normal Form</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Make sure there aren’t any non key attributes that depend on another non key attribute</a:t>
            </a:r>
          </a:p>
          <a:p>
            <a:r>
              <a:rPr lang="en-US" dirty="0" smtClean="0"/>
              <a:t>Can you spot the error?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56768408"/>
              </p:ext>
            </p:extLst>
          </p:nvPr>
        </p:nvGraphicFramePr>
        <p:xfrm>
          <a:off x="762000" y="3505200"/>
          <a:ext cx="6400800" cy="1737360"/>
        </p:xfrm>
        <a:graphic>
          <a:graphicData uri="http://schemas.openxmlformats.org/drawingml/2006/table">
            <a:tbl>
              <a:tblPr firstRow="1" bandRow="1">
                <a:tableStyleId>{5C22544A-7EE6-4342-B048-85BDC9FD1C3A}</a:tableStyleId>
              </a:tblPr>
              <a:tblGrid>
                <a:gridCol w="808264"/>
                <a:gridCol w="734786"/>
                <a:gridCol w="955221"/>
                <a:gridCol w="734786"/>
                <a:gridCol w="881743"/>
                <a:gridCol w="1295400"/>
                <a:gridCol w="990600"/>
              </a:tblGrid>
              <a:tr h="370840">
                <a:tc>
                  <a:txBody>
                    <a:bodyPr/>
                    <a:lstStyle/>
                    <a:p>
                      <a:r>
                        <a:rPr lang="en-US" sz="1200" u="sng" dirty="0" smtClean="0"/>
                        <a:t>Driver Last Name</a:t>
                      </a:r>
                      <a:endParaRPr lang="en-US" sz="1200" u="sng" dirty="0"/>
                    </a:p>
                  </a:txBody>
                  <a:tcPr/>
                </a:tc>
                <a:tc>
                  <a:txBody>
                    <a:bodyPr/>
                    <a:lstStyle/>
                    <a:p>
                      <a:r>
                        <a:rPr lang="en-US" sz="1200" u="sng" dirty="0" smtClean="0"/>
                        <a:t>Driver</a:t>
                      </a:r>
                      <a:r>
                        <a:rPr lang="en-US" sz="1200" u="sng" baseline="0" dirty="0" smtClean="0"/>
                        <a:t> First Name</a:t>
                      </a:r>
                      <a:endParaRPr lang="en-US" sz="1200" u="sng" dirty="0"/>
                    </a:p>
                  </a:txBody>
                  <a:tcPr/>
                </a:tc>
                <a:tc>
                  <a:txBody>
                    <a:bodyPr/>
                    <a:lstStyle/>
                    <a:p>
                      <a:r>
                        <a:rPr lang="en-US" sz="1200" u="sng" dirty="0" smtClean="0"/>
                        <a:t>Track</a:t>
                      </a:r>
                      <a:endParaRPr lang="en-US" sz="1200" u="sng" dirty="0"/>
                    </a:p>
                  </a:txBody>
                  <a:tcPr/>
                </a:tc>
                <a:tc>
                  <a:txBody>
                    <a:bodyPr/>
                    <a:lstStyle/>
                    <a:p>
                      <a:r>
                        <a:rPr lang="en-US" sz="1200" u="sng" dirty="0" smtClean="0"/>
                        <a:t>Season</a:t>
                      </a:r>
                      <a:endParaRPr lang="en-US" sz="1200" u="sng"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Laps Completed</a:t>
                      </a:r>
                    </a:p>
                  </a:txBody>
                  <a:tcPr/>
                </a:tc>
                <a:tc>
                  <a:txBody>
                    <a:bodyPr/>
                    <a:lstStyle/>
                    <a:p>
                      <a:r>
                        <a:rPr lang="en-US" sz="1200" dirty="0" smtClean="0"/>
                        <a:t>City</a:t>
                      </a:r>
                      <a:endParaRPr lang="en-US" sz="1200" dirty="0"/>
                    </a:p>
                  </a:txBody>
                  <a:tcPr/>
                </a:tc>
                <a:tc>
                  <a:txBody>
                    <a:bodyPr/>
                    <a:lstStyle/>
                    <a:p>
                      <a:r>
                        <a:rPr lang="en-US" sz="1200" dirty="0" smtClean="0"/>
                        <a:t>State</a:t>
                      </a:r>
                      <a:endParaRPr lang="en-US" sz="1200" dirty="0"/>
                    </a:p>
                  </a:txBody>
                  <a:tcPr/>
                </a:tc>
              </a:tr>
              <a:tr h="198120">
                <a:tc>
                  <a:txBody>
                    <a:bodyPr/>
                    <a:lstStyle/>
                    <a:p>
                      <a:r>
                        <a:rPr lang="en-US" sz="1200" dirty="0" smtClean="0"/>
                        <a:t>Petty</a:t>
                      </a:r>
                      <a:endParaRPr lang="en-US" sz="1200" dirty="0"/>
                    </a:p>
                  </a:txBody>
                  <a:tcPr/>
                </a:tc>
                <a:tc>
                  <a:txBody>
                    <a:bodyPr/>
                    <a:lstStyle/>
                    <a:p>
                      <a:r>
                        <a:rPr lang="en-US" sz="1200" dirty="0" smtClean="0"/>
                        <a:t>Richard</a:t>
                      </a:r>
                      <a:endParaRPr lang="en-US" sz="1200" dirty="0"/>
                    </a:p>
                  </a:txBody>
                  <a:tcPr/>
                </a:tc>
                <a:tc>
                  <a:txBody>
                    <a:bodyPr/>
                    <a:lstStyle/>
                    <a:p>
                      <a:r>
                        <a:rPr lang="en-US" sz="1200" dirty="0" smtClean="0"/>
                        <a:t>Darlington</a:t>
                      </a:r>
                      <a:endParaRPr lang="en-US" sz="1200" dirty="0"/>
                    </a:p>
                  </a:txBody>
                  <a:tcPr/>
                </a:tc>
                <a:tc>
                  <a:txBody>
                    <a:bodyPr/>
                    <a:lstStyle/>
                    <a:p>
                      <a:r>
                        <a:rPr lang="en-US" sz="1200" dirty="0" smtClean="0"/>
                        <a:t>1985</a:t>
                      </a:r>
                      <a:endParaRPr lang="en-US" sz="1200" dirty="0"/>
                    </a:p>
                  </a:txBody>
                  <a:tcPr/>
                </a:tc>
                <a:tc>
                  <a:txBody>
                    <a:bodyPr/>
                    <a:lstStyle/>
                    <a:p>
                      <a:r>
                        <a:rPr lang="en-US" sz="1200" dirty="0" smtClean="0"/>
                        <a:t>500</a:t>
                      </a:r>
                    </a:p>
                  </a:txBody>
                  <a:tcPr/>
                </a:tc>
                <a:tc>
                  <a:txBody>
                    <a:bodyPr/>
                    <a:lstStyle/>
                    <a:p>
                      <a:r>
                        <a:rPr lang="en-US" sz="1200" dirty="0" smtClean="0"/>
                        <a:t>Charlotte</a:t>
                      </a:r>
                      <a:endParaRPr lang="en-US" sz="1200" dirty="0"/>
                    </a:p>
                  </a:txBody>
                  <a:tcPr/>
                </a:tc>
                <a:tc>
                  <a:txBody>
                    <a:bodyPr/>
                    <a:lstStyle/>
                    <a:p>
                      <a:r>
                        <a:rPr lang="en-US" sz="1200" dirty="0" smtClean="0"/>
                        <a:t>NC</a:t>
                      </a:r>
                      <a:endParaRPr lang="en-US" sz="1200" dirty="0"/>
                    </a:p>
                  </a:txBody>
                  <a:tcPr/>
                </a:tc>
              </a:tr>
              <a:tr h="152400">
                <a:tc>
                  <a:txBody>
                    <a:bodyPr/>
                    <a:lstStyle/>
                    <a:p>
                      <a:r>
                        <a:rPr lang="en-US" sz="1200" dirty="0" smtClean="0"/>
                        <a:t>Elliot</a:t>
                      </a:r>
                      <a:endParaRPr lang="en-US" sz="1200" dirty="0"/>
                    </a:p>
                  </a:txBody>
                  <a:tcPr/>
                </a:tc>
                <a:tc>
                  <a:txBody>
                    <a:bodyPr/>
                    <a:lstStyle/>
                    <a:p>
                      <a:r>
                        <a:rPr lang="en-US" sz="1200" dirty="0" smtClean="0"/>
                        <a:t>Bill</a:t>
                      </a:r>
                      <a:endParaRPr lang="en-US" sz="1200" dirty="0"/>
                    </a:p>
                  </a:txBody>
                  <a:tcPr/>
                </a:tc>
                <a:tc>
                  <a:txBody>
                    <a:bodyPr/>
                    <a:lstStyle/>
                    <a:p>
                      <a:r>
                        <a:rPr lang="en-US" sz="1200" dirty="0" smtClean="0"/>
                        <a:t>Darlington</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1985</a:t>
                      </a:r>
                    </a:p>
                  </a:txBody>
                  <a:tcPr/>
                </a:tc>
                <a:tc>
                  <a:txBody>
                    <a:bodyPr/>
                    <a:lstStyle/>
                    <a:p>
                      <a:r>
                        <a:rPr lang="en-US" sz="1200" dirty="0" smtClean="0"/>
                        <a:t>302</a:t>
                      </a:r>
                      <a:endParaRPr lang="en-US" sz="1200" dirty="0"/>
                    </a:p>
                  </a:txBody>
                  <a:tcPr/>
                </a:tc>
                <a:tc>
                  <a:txBody>
                    <a:bodyPr/>
                    <a:lstStyle/>
                    <a:p>
                      <a:r>
                        <a:rPr lang="en-US" sz="1200" dirty="0" smtClean="0"/>
                        <a:t>Charlotte</a:t>
                      </a:r>
                      <a:endParaRPr lang="en-US" sz="1200" dirty="0"/>
                    </a:p>
                  </a:txBody>
                  <a:tcPr/>
                </a:tc>
                <a:tc>
                  <a:txBody>
                    <a:bodyPr/>
                    <a:lstStyle/>
                    <a:p>
                      <a:r>
                        <a:rPr lang="en-US" sz="1200" dirty="0" smtClean="0"/>
                        <a:t>NC</a:t>
                      </a:r>
                      <a:endParaRPr lang="en-US" sz="1200" dirty="0"/>
                    </a:p>
                  </a:txBody>
                  <a:tcPr/>
                </a:tc>
              </a:tr>
              <a:tr h="152400">
                <a:tc>
                  <a:txBody>
                    <a:bodyPr/>
                    <a:lstStyle/>
                    <a:p>
                      <a:r>
                        <a:rPr lang="en-US" sz="1200" dirty="0" smtClean="0"/>
                        <a:t>Petty</a:t>
                      </a:r>
                      <a:endParaRPr lang="en-US" sz="1200" dirty="0"/>
                    </a:p>
                  </a:txBody>
                  <a:tcPr/>
                </a:tc>
                <a:tc>
                  <a:txBody>
                    <a:bodyPr/>
                    <a:lstStyle/>
                    <a:p>
                      <a:r>
                        <a:rPr lang="en-US" sz="1200" dirty="0" smtClean="0"/>
                        <a:t>Richard</a:t>
                      </a:r>
                      <a:endParaRPr lang="en-US" sz="1200" dirty="0"/>
                    </a:p>
                  </a:txBody>
                  <a:tcPr/>
                </a:tc>
                <a:tc>
                  <a:txBody>
                    <a:bodyPr/>
                    <a:lstStyle/>
                    <a:p>
                      <a:r>
                        <a:rPr lang="en-US" sz="1200" dirty="0" smtClean="0"/>
                        <a:t>Darlington</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1986</a:t>
                      </a:r>
                    </a:p>
                  </a:txBody>
                  <a:tcPr/>
                </a:tc>
                <a:tc>
                  <a:txBody>
                    <a:bodyPr/>
                    <a:lstStyle/>
                    <a:p>
                      <a:r>
                        <a:rPr lang="en-US" sz="1200" dirty="0" smtClean="0"/>
                        <a:t>456</a:t>
                      </a:r>
                      <a:endParaRPr lang="en-US" sz="1200" dirty="0"/>
                    </a:p>
                  </a:txBody>
                  <a:tcPr/>
                </a:tc>
                <a:tc>
                  <a:txBody>
                    <a:bodyPr/>
                    <a:lstStyle/>
                    <a:p>
                      <a:r>
                        <a:rPr lang="en-US" sz="1200" dirty="0" smtClean="0"/>
                        <a:t>Charlotte</a:t>
                      </a:r>
                      <a:endParaRPr lang="en-US" sz="1200" dirty="0"/>
                    </a:p>
                  </a:txBody>
                  <a:tcPr/>
                </a:tc>
                <a:tc>
                  <a:txBody>
                    <a:bodyPr/>
                    <a:lstStyle/>
                    <a:p>
                      <a:r>
                        <a:rPr lang="en-US" sz="1200" dirty="0" smtClean="0"/>
                        <a:t>NC</a:t>
                      </a:r>
                      <a:endParaRPr lang="en-US" sz="1200" dirty="0"/>
                    </a:p>
                  </a:txBody>
                  <a:tcPr/>
                </a:tc>
              </a:tr>
              <a:tr h="152400">
                <a:tc>
                  <a:txBody>
                    <a:bodyPr/>
                    <a:lstStyle/>
                    <a:p>
                      <a:r>
                        <a:rPr lang="en-US" sz="1200" dirty="0" err="1" smtClean="0"/>
                        <a:t>Earnhart</a:t>
                      </a:r>
                      <a:endParaRPr lang="en-US" sz="1200" dirty="0"/>
                    </a:p>
                  </a:txBody>
                  <a:tcPr/>
                </a:tc>
                <a:tc>
                  <a:txBody>
                    <a:bodyPr/>
                    <a:lstStyle/>
                    <a:p>
                      <a:r>
                        <a:rPr lang="en-US" sz="1200" dirty="0" smtClean="0"/>
                        <a:t>Dale</a:t>
                      </a:r>
                      <a:endParaRPr lang="en-US" sz="1200" dirty="0"/>
                    </a:p>
                  </a:txBody>
                  <a:tcPr/>
                </a:tc>
                <a:tc>
                  <a:txBody>
                    <a:bodyPr/>
                    <a:lstStyle/>
                    <a:p>
                      <a:r>
                        <a:rPr lang="en-US" sz="1200" dirty="0" smtClean="0"/>
                        <a:t>Daytona</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1987</a:t>
                      </a:r>
                    </a:p>
                  </a:txBody>
                  <a:tcPr/>
                </a:tc>
                <a:tc>
                  <a:txBody>
                    <a:bodyPr/>
                    <a:lstStyle/>
                    <a:p>
                      <a:r>
                        <a:rPr lang="en-US" sz="1200" dirty="0" smtClean="0"/>
                        <a:t>300</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Daytona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FL</a:t>
                      </a:r>
                    </a:p>
                  </a:txBody>
                  <a:tcPr/>
                </a:tc>
              </a:tr>
            </a:tbl>
          </a:graphicData>
        </a:graphic>
      </p:graphicFrame>
    </p:spTree>
    <p:extLst>
      <p:ext uri="{BB962C8B-B14F-4D97-AF65-F5344CB8AC3E}">
        <p14:creationId xmlns:p14="http://schemas.microsoft.com/office/powerpoint/2010/main" val="32401169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Types</a:t>
            </a:r>
            <a:endParaRPr lang="en-US" b="1" dirty="0"/>
          </a:p>
        </p:txBody>
      </p:sp>
      <p:sp>
        <p:nvSpPr>
          <p:cNvPr id="3" name="Content Placeholder 2"/>
          <p:cNvSpPr>
            <a:spLocks noGrp="1"/>
          </p:cNvSpPr>
          <p:nvPr>
            <p:ph idx="1"/>
          </p:nvPr>
        </p:nvSpPr>
        <p:spPr/>
        <p:txBody>
          <a:bodyPr/>
          <a:lstStyle/>
          <a:p>
            <a:r>
              <a:rPr lang="en-US" dirty="0" smtClean="0"/>
              <a:t>A </a:t>
            </a:r>
            <a:r>
              <a:rPr lang="en-US" dirty="0"/>
              <a:t>database contains </a:t>
            </a:r>
            <a:r>
              <a:rPr lang="en-US" dirty="0" smtClean="0"/>
              <a:t>table(s) </a:t>
            </a:r>
            <a:r>
              <a:rPr lang="en-US" dirty="0"/>
              <a:t>and a table contains </a:t>
            </a:r>
            <a:r>
              <a:rPr lang="en-US" dirty="0" smtClean="0"/>
              <a:t>column(s).</a:t>
            </a:r>
          </a:p>
          <a:p>
            <a:r>
              <a:rPr lang="en-US" dirty="0" smtClean="0"/>
              <a:t>Each </a:t>
            </a:r>
            <a:r>
              <a:rPr lang="en-US" dirty="0"/>
              <a:t>column of data is associated with a </a:t>
            </a:r>
            <a:r>
              <a:rPr lang="en-US" i="1" dirty="0"/>
              <a:t>data type</a:t>
            </a:r>
            <a:r>
              <a:rPr lang="en-US" dirty="0" smtClean="0"/>
              <a:t>.</a:t>
            </a:r>
          </a:p>
          <a:p>
            <a:r>
              <a:rPr lang="en-US" dirty="0" smtClean="0"/>
              <a:t>Defining table column entails creating a data type</a:t>
            </a:r>
          </a:p>
          <a:p>
            <a:endParaRPr lang="en-US" dirty="0"/>
          </a:p>
        </p:txBody>
      </p:sp>
    </p:spTree>
    <p:extLst>
      <p:ext uri="{BB962C8B-B14F-4D97-AF65-F5344CB8AC3E}">
        <p14:creationId xmlns:p14="http://schemas.microsoft.com/office/powerpoint/2010/main" val="251288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smtClean="0"/>
              <a:t>MySQL Architecture and Programs</a:t>
            </a:r>
            <a:endParaRPr lang="en-US" dirty="0"/>
          </a:p>
        </p:txBody>
      </p:sp>
      <p:sp>
        <p:nvSpPr>
          <p:cNvPr id="3" name="Content Placeholder 2"/>
          <p:cNvSpPr>
            <a:spLocks noGrp="1"/>
          </p:cNvSpPr>
          <p:nvPr>
            <p:ph idx="1"/>
          </p:nvPr>
        </p:nvSpPr>
        <p:spPr>
          <a:xfrm>
            <a:off x="457200" y="990600"/>
            <a:ext cx="8229600" cy="5638800"/>
          </a:xfrm>
        </p:spPr>
        <p:txBody>
          <a:bodyPr>
            <a:normAutofit fontScale="77500" lnSpcReduction="20000"/>
          </a:bodyPr>
          <a:lstStyle/>
          <a:p>
            <a:r>
              <a:rPr lang="en-US" dirty="0" smtClean="0"/>
              <a:t>MySQL is a client/server architecture</a:t>
            </a:r>
          </a:p>
          <a:p>
            <a:r>
              <a:rPr lang="en-US" dirty="0" err="1" smtClean="0"/>
              <a:t>mysqld</a:t>
            </a:r>
            <a:r>
              <a:rPr lang="en-US" dirty="0" smtClean="0"/>
              <a:t> is the MySQL Server.</a:t>
            </a:r>
          </a:p>
          <a:p>
            <a:pPr lvl="1"/>
            <a:r>
              <a:rPr lang="en-US" dirty="0" smtClean="0"/>
              <a:t>Databases are stored here</a:t>
            </a:r>
          </a:p>
          <a:p>
            <a:pPr lvl="1"/>
            <a:r>
              <a:rPr lang="en-US" dirty="0" smtClean="0"/>
              <a:t>Listens for clients and controls access to the data</a:t>
            </a:r>
          </a:p>
          <a:p>
            <a:pPr lvl="1"/>
            <a:r>
              <a:rPr lang="en-US" dirty="0" smtClean="0"/>
              <a:t>Server determines who gets to do what.</a:t>
            </a:r>
          </a:p>
          <a:p>
            <a:pPr lvl="1"/>
            <a:r>
              <a:rPr lang="en-US" dirty="0" smtClean="0"/>
              <a:t>Provides clients with information from the </a:t>
            </a:r>
            <a:r>
              <a:rPr lang="en-US" dirty="0" err="1" smtClean="0"/>
              <a:t>db</a:t>
            </a:r>
            <a:endParaRPr lang="en-US" dirty="0" smtClean="0"/>
          </a:p>
          <a:p>
            <a:pPr marL="514350" indent="-457200"/>
            <a:r>
              <a:rPr lang="en-US" dirty="0"/>
              <a:t>m</a:t>
            </a:r>
            <a:r>
              <a:rPr lang="en-US" dirty="0" smtClean="0"/>
              <a:t>ysql is an interactive client program</a:t>
            </a:r>
          </a:p>
          <a:p>
            <a:pPr marL="914400" lvl="1" indent="-457200"/>
            <a:r>
              <a:rPr lang="en-US" dirty="0" smtClean="0"/>
              <a:t>Issue queries and see results</a:t>
            </a:r>
          </a:p>
          <a:p>
            <a:pPr marL="514350" indent="-457200"/>
            <a:r>
              <a:rPr lang="en-US" dirty="0" err="1" smtClean="0"/>
              <a:t>Mysqldump</a:t>
            </a:r>
            <a:r>
              <a:rPr lang="en-US" dirty="0" smtClean="0"/>
              <a:t> is a backup program to dumb table contents into a file</a:t>
            </a:r>
          </a:p>
          <a:p>
            <a:pPr marL="514350" indent="-457200"/>
            <a:r>
              <a:rPr lang="en-US" dirty="0" err="1" smtClean="0"/>
              <a:t>Mysqladmin</a:t>
            </a:r>
            <a:r>
              <a:rPr lang="en-US" dirty="0"/>
              <a:t> </a:t>
            </a:r>
            <a:r>
              <a:rPr lang="en-US" dirty="0" smtClean="0"/>
              <a:t>allows you to check the status of the server.</a:t>
            </a:r>
          </a:p>
          <a:p>
            <a:pPr marL="914400" lvl="1" indent="-457200"/>
            <a:r>
              <a:rPr lang="en-US" dirty="0" smtClean="0"/>
              <a:t>Tell the server to shut down</a:t>
            </a:r>
          </a:p>
          <a:p>
            <a:pPr marL="514350" indent="-457200"/>
            <a:r>
              <a:rPr lang="en-US" dirty="0" smtClean="0"/>
              <a:t>Client programming libraries C, Perl, PHP, Python, Ruby, Java…</a:t>
            </a:r>
          </a:p>
          <a:p>
            <a:pPr marL="914400" lvl="1" indent="-457200"/>
            <a:r>
              <a:rPr lang="en-US" dirty="0" smtClean="0"/>
              <a:t>Create your own programs that talk to MySQL Server</a:t>
            </a:r>
          </a:p>
          <a:p>
            <a:pPr marL="514350" indent="-457200"/>
            <a:r>
              <a:rPr lang="en-US" dirty="0" smtClean="0"/>
              <a:t>MySQL Workbench – a GUI</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74" y="1028700"/>
            <a:ext cx="9025817"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809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Data Types and </a:t>
            </a:r>
            <a:r>
              <a:rPr lang="en-US" b="1" cap="all" dirty="0" smtClean="0"/>
              <a:t>Performance</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Choosing the correct type to store your data is crucial to getting good </a:t>
            </a:r>
            <a:r>
              <a:rPr lang="en-US" dirty="0" smtClean="0"/>
              <a:t>performance</a:t>
            </a:r>
          </a:p>
          <a:p>
            <a:pPr lvl="0"/>
            <a:r>
              <a:rPr lang="en-US" dirty="0"/>
              <a:t>U</a:t>
            </a:r>
            <a:r>
              <a:rPr lang="en-US" dirty="0" smtClean="0"/>
              <a:t>se </a:t>
            </a:r>
            <a:r>
              <a:rPr lang="en-US" dirty="0"/>
              <a:t>the smallest data type that can correctly store and represent your data </a:t>
            </a:r>
          </a:p>
          <a:p>
            <a:pPr lvl="0"/>
            <a:r>
              <a:rPr lang="en-US" dirty="0"/>
              <a:t>Choose the smallest one that you don’t think you’ll exceed</a:t>
            </a:r>
          </a:p>
          <a:p>
            <a:pPr lvl="0"/>
            <a:r>
              <a:rPr lang="en-US" dirty="0"/>
              <a:t>Smaller data types are usually faster, because they use less space on the disk, in memory, and in the CPU cache .</a:t>
            </a:r>
          </a:p>
          <a:p>
            <a:pPr lvl="0"/>
            <a:r>
              <a:rPr lang="en-US" dirty="0"/>
              <a:t>Fewer CPU cycles to process </a:t>
            </a:r>
          </a:p>
          <a:p>
            <a:endParaRPr lang="en-US" dirty="0"/>
          </a:p>
        </p:txBody>
      </p:sp>
    </p:spTree>
    <p:extLst>
      <p:ext uri="{BB962C8B-B14F-4D97-AF65-F5344CB8AC3E}">
        <p14:creationId xmlns:p14="http://schemas.microsoft.com/office/powerpoint/2010/main" val="17840774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b="1" dirty="0" smtClean="0"/>
              <a:t>Basic Data Types: String</a:t>
            </a:r>
            <a:endParaRPr lang="en-US" b="1" dirty="0"/>
          </a:p>
        </p:txBody>
      </p:sp>
      <p:sp>
        <p:nvSpPr>
          <p:cNvPr id="3" name="Content Placeholder 2"/>
          <p:cNvSpPr>
            <a:spLocks noGrp="1"/>
          </p:cNvSpPr>
          <p:nvPr>
            <p:ph idx="1"/>
          </p:nvPr>
        </p:nvSpPr>
        <p:spPr>
          <a:xfrm>
            <a:off x="457200" y="1066800"/>
            <a:ext cx="8305800" cy="5638800"/>
          </a:xfrm>
        </p:spPr>
        <p:txBody>
          <a:bodyPr>
            <a:normAutofit fontScale="70000" lnSpcReduction="20000"/>
          </a:bodyPr>
          <a:lstStyle/>
          <a:p>
            <a:r>
              <a:rPr lang="en-US" dirty="0" smtClean="0"/>
              <a:t>String Data Type holds text.  </a:t>
            </a:r>
          </a:p>
          <a:p>
            <a:r>
              <a:rPr lang="en-US" dirty="0" smtClean="0"/>
              <a:t>The name of your dog…that’s a String</a:t>
            </a:r>
          </a:p>
          <a:p>
            <a:r>
              <a:rPr lang="en-US" dirty="0" smtClean="0"/>
              <a:t>A person’s last name…String</a:t>
            </a:r>
          </a:p>
          <a:p>
            <a:r>
              <a:rPr lang="en-US" dirty="0" smtClean="0"/>
              <a:t>The name of a city…String</a:t>
            </a:r>
          </a:p>
          <a:p>
            <a:r>
              <a:rPr lang="en-US" dirty="0" smtClean="0"/>
              <a:t>Two common data types that hold strings:</a:t>
            </a:r>
          </a:p>
          <a:p>
            <a:pPr lvl="1"/>
            <a:r>
              <a:rPr lang="en-US" dirty="0" smtClean="0"/>
              <a:t>CHAR, VARCHAR</a:t>
            </a:r>
          </a:p>
          <a:p>
            <a:r>
              <a:rPr lang="en-US" dirty="0" smtClean="0"/>
              <a:t>CHAR is short for character, VARCHAR is short of variable character</a:t>
            </a:r>
          </a:p>
          <a:p>
            <a:r>
              <a:rPr lang="en-US" dirty="0" smtClean="0"/>
              <a:t>CHAR is fixed length… Ex:  CHAR(3) or CHAR(50)</a:t>
            </a:r>
          </a:p>
          <a:p>
            <a:pPr lvl="1"/>
            <a:r>
              <a:rPr lang="en-US" dirty="0" smtClean="0"/>
              <a:t>Ex: CHAR(30) will hold up to 30 characters</a:t>
            </a:r>
          </a:p>
          <a:p>
            <a:pPr lvl="2"/>
            <a:r>
              <a:rPr lang="en-US" dirty="0" smtClean="0"/>
              <a:t>Data is padded out to 30 characters</a:t>
            </a:r>
          </a:p>
          <a:p>
            <a:pPr lvl="1"/>
            <a:r>
              <a:rPr lang="en-US" dirty="0" smtClean="0"/>
              <a:t>Use when data length is relatively fixed</a:t>
            </a:r>
          </a:p>
          <a:p>
            <a:r>
              <a:rPr lang="en-US" dirty="0" smtClean="0"/>
              <a:t>VARCHAR</a:t>
            </a:r>
          </a:p>
          <a:p>
            <a:pPr lvl="1"/>
            <a:r>
              <a:rPr lang="en-US" dirty="0" smtClean="0"/>
              <a:t>Not padded</a:t>
            </a:r>
          </a:p>
          <a:p>
            <a:pPr lvl="1"/>
            <a:r>
              <a:rPr lang="en-US" dirty="0" smtClean="0"/>
              <a:t>Use with data length is variable.</a:t>
            </a:r>
          </a:p>
          <a:p>
            <a:pPr lvl="1"/>
            <a:r>
              <a:rPr lang="en-US" dirty="0" smtClean="0"/>
              <a:t>Ex:  VARCHAR(20) would be used to hold characters up to a length of 20.</a:t>
            </a:r>
            <a:endParaRPr lang="en-US" dirty="0"/>
          </a:p>
        </p:txBody>
      </p:sp>
    </p:spTree>
    <p:extLst>
      <p:ext uri="{BB962C8B-B14F-4D97-AF65-F5344CB8AC3E}">
        <p14:creationId xmlns:p14="http://schemas.microsoft.com/office/powerpoint/2010/main" val="9186215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1143000"/>
          </a:xfrm>
        </p:spPr>
        <p:txBody>
          <a:bodyPr>
            <a:normAutofit/>
          </a:bodyPr>
          <a:lstStyle/>
          <a:p>
            <a:r>
              <a:rPr lang="en-US" b="1" i="1" dirty="0" smtClean="0"/>
              <a:t>Exercise 4:  Creating Tables</a:t>
            </a:r>
            <a:endParaRPr lang="en-US" b="1" i="1" dirty="0"/>
          </a:p>
        </p:txBody>
      </p:sp>
    </p:spTree>
    <p:extLst>
      <p:ext uri="{BB962C8B-B14F-4D97-AF65-F5344CB8AC3E}">
        <p14:creationId xmlns:p14="http://schemas.microsoft.com/office/powerpoint/2010/main" val="18956426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NOT </a:t>
            </a:r>
            <a:r>
              <a:rPr lang="en-US" b="1" cap="all" dirty="0" smtClean="0"/>
              <a:t>NULL</a:t>
            </a:r>
            <a:endParaRPr lang="en-US" dirty="0"/>
          </a:p>
        </p:txBody>
      </p:sp>
      <p:sp>
        <p:nvSpPr>
          <p:cNvPr id="3" name="Content Placeholder 2"/>
          <p:cNvSpPr>
            <a:spLocks noGrp="1"/>
          </p:cNvSpPr>
          <p:nvPr>
            <p:ph idx="1"/>
          </p:nvPr>
        </p:nvSpPr>
        <p:spPr/>
        <p:txBody>
          <a:bodyPr/>
          <a:lstStyle/>
          <a:p>
            <a:r>
              <a:rPr lang="en-US" dirty="0"/>
              <a:t>unknown or missing value </a:t>
            </a:r>
            <a:endParaRPr lang="en-US" dirty="0" smtClean="0"/>
          </a:p>
          <a:p>
            <a:r>
              <a:rPr lang="en-US" dirty="0" smtClean="0"/>
              <a:t>If you mark a column with NOT NULL then you can’t enter a value of NULL.</a:t>
            </a:r>
          </a:p>
          <a:p>
            <a:r>
              <a:rPr lang="en-US" dirty="0" smtClean="0"/>
              <a:t>Empty string within a CHAR/VARCHAR isn’t NULL.</a:t>
            </a:r>
          </a:p>
          <a:p>
            <a:r>
              <a:rPr lang="en-US" dirty="0" smtClean="0"/>
              <a:t>Test for NULLs using IS NULL and IS NOT NULL</a:t>
            </a:r>
          </a:p>
          <a:p>
            <a:r>
              <a:rPr lang="en-US" dirty="0" smtClean="0"/>
              <a:t>I don’t like nulls.</a:t>
            </a:r>
            <a:endParaRPr lang="en-US" dirty="0"/>
          </a:p>
        </p:txBody>
      </p:sp>
    </p:spTree>
    <p:extLst>
      <p:ext uri="{BB962C8B-B14F-4D97-AF65-F5344CB8AC3E}">
        <p14:creationId xmlns:p14="http://schemas.microsoft.com/office/powerpoint/2010/main" val="18925056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cap="all" dirty="0"/>
              <a:t>Date and Time Data </a:t>
            </a:r>
            <a:r>
              <a:rPr lang="en-US" b="1" cap="all" dirty="0" smtClean="0"/>
              <a:t>Types</a:t>
            </a:r>
            <a:endParaRPr lang="en-US" dirty="0"/>
          </a:p>
        </p:txBody>
      </p:sp>
      <p:sp>
        <p:nvSpPr>
          <p:cNvPr id="3" name="Content Placeholder 2"/>
          <p:cNvSpPr>
            <a:spLocks noGrp="1"/>
          </p:cNvSpPr>
          <p:nvPr>
            <p:ph idx="1"/>
          </p:nvPr>
        </p:nvSpPr>
        <p:spPr>
          <a:xfrm>
            <a:off x="457200" y="1143001"/>
            <a:ext cx="8229600" cy="2590800"/>
          </a:xfrm>
        </p:spPr>
        <p:txBody>
          <a:bodyPr/>
          <a:lstStyle/>
          <a:p>
            <a:r>
              <a:rPr lang="en-US" b="1" dirty="0"/>
              <a:t>DATE, TIME, DATETIME, TIMESTAMP</a:t>
            </a:r>
            <a:r>
              <a:rPr lang="en-US" dirty="0"/>
              <a:t>, and </a:t>
            </a:r>
            <a:r>
              <a:rPr lang="en-US" b="1" dirty="0" smtClean="0"/>
              <a:t>YEAR</a:t>
            </a:r>
          </a:p>
          <a:p>
            <a:r>
              <a:rPr lang="en-US" dirty="0" smtClean="0"/>
              <a:t>July 4, 1776 is a </a:t>
            </a:r>
            <a:r>
              <a:rPr lang="en-US" b="1" dirty="0" smtClean="0"/>
              <a:t>DATE</a:t>
            </a:r>
            <a:r>
              <a:rPr lang="en-US" dirty="0" smtClean="0"/>
              <a:t> data type</a:t>
            </a:r>
          </a:p>
          <a:p>
            <a:r>
              <a:rPr lang="en-US" dirty="0"/>
              <a:t>1776-07-04 or </a:t>
            </a:r>
            <a:r>
              <a:rPr lang="en-US" dirty="0" smtClean="0"/>
              <a:t>1776-7-4..ISO standard format</a:t>
            </a:r>
            <a:endParaRPr lang="en-US" dirty="0"/>
          </a:p>
        </p:txBody>
      </p:sp>
      <p:pic>
        <p:nvPicPr>
          <p:cNvPr id="4" name="Picture" descr="A description..."/>
          <p:cNvPicPr/>
          <p:nvPr/>
        </p:nvPicPr>
        <p:blipFill>
          <a:blip r:embed="rId2"/>
          <a:srcRect/>
          <a:stretch>
            <a:fillRect/>
          </a:stretch>
        </p:blipFill>
        <p:spPr bwMode="auto">
          <a:xfrm>
            <a:off x="457200" y="3581400"/>
            <a:ext cx="8229600" cy="2514600"/>
          </a:xfrm>
          <a:prstGeom prst="rect">
            <a:avLst/>
          </a:prstGeom>
          <a:noFill/>
          <a:ln w="9525">
            <a:noFill/>
            <a:miter lim="800000"/>
            <a:headEnd/>
            <a:tailEnd/>
          </a:ln>
        </p:spPr>
      </p:pic>
    </p:spTree>
    <p:extLst>
      <p:ext uri="{BB962C8B-B14F-4D97-AF65-F5344CB8AC3E}">
        <p14:creationId xmlns:p14="http://schemas.microsoft.com/office/powerpoint/2010/main" val="21797924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877" y="457200"/>
            <a:ext cx="8229600" cy="1524000"/>
          </a:xfrm>
        </p:spPr>
        <p:txBody>
          <a:bodyPr>
            <a:normAutofit/>
          </a:bodyPr>
          <a:lstStyle/>
          <a:p>
            <a:r>
              <a:rPr lang="en-US" b="1" i="1" cap="all" dirty="0" smtClean="0"/>
              <a:t>Exercise 5:  Creating Tables with date columns</a:t>
            </a:r>
            <a:endParaRPr lang="en-US" dirty="0"/>
          </a:p>
        </p:txBody>
      </p:sp>
      <p:sp>
        <p:nvSpPr>
          <p:cNvPr id="5" name="Title 1"/>
          <p:cNvSpPr txBox="1">
            <a:spLocks/>
          </p:cNvSpPr>
          <p:nvPr/>
        </p:nvSpPr>
        <p:spPr>
          <a:xfrm>
            <a:off x="368877" y="2286000"/>
            <a:ext cx="8229600" cy="1143000"/>
          </a:xfrm>
          <a:prstGeom prst="rect">
            <a:avLst/>
          </a:prstGeom>
        </p:spPr>
        <p:txBody>
          <a:bodyPr vert="horz" lIns="91440" tIns="45720" rIns="91440" bIns="45720" rtlCol="0" anchor="ctr">
            <a:normAutofit fontScale="92500" lnSpcReduction="20000"/>
          </a:bodyPr>
          <a:lstStyle>
            <a:lvl1pPr algn="ctr">
              <a:spcBef>
                <a:spcPct val="0"/>
              </a:spcBef>
              <a:buNone/>
              <a:defRPr sz="4400" b="1" i="1" cap="all">
                <a:latin typeface="+mj-lt"/>
                <a:ea typeface="+mj-ea"/>
                <a:cs typeface="+mj-cs"/>
              </a:defRPr>
            </a:lvl1pPr>
          </a:lstStyle>
          <a:p>
            <a:r>
              <a:rPr lang="en-US" dirty="0"/>
              <a:t>Exercise 6:  DESCRIBE lists a Table’s Structure</a:t>
            </a:r>
          </a:p>
        </p:txBody>
      </p:sp>
      <p:sp>
        <p:nvSpPr>
          <p:cNvPr id="6" name="Title 1"/>
          <p:cNvSpPr txBox="1">
            <a:spLocks/>
          </p:cNvSpPr>
          <p:nvPr/>
        </p:nvSpPr>
        <p:spPr>
          <a:xfrm>
            <a:off x="368877" y="3733800"/>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600" b="1" i="1" cap="all" dirty="0" smtClean="0"/>
              <a:t>Exercise 7</a:t>
            </a:r>
            <a:r>
              <a:rPr lang="en-US" b="1" i="1" cap="all" dirty="0" smtClean="0"/>
              <a:t>: ALTER TABLE</a:t>
            </a:r>
            <a:endParaRPr lang="en-US" dirty="0"/>
          </a:p>
        </p:txBody>
      </p:sp>
      <p:sp>
        <p:nvSpPr>
          <p:cNvPr id="7" name="Title 1"/>
          <p:cNvSpPr txBox="1">
            <a:spLocks/>
          </p:cNvSpPr>
          <p:nvPr/>
        </p:nvSpPr>
        <p:spPr>
          <a:xfrm>
            <a:off x="368877" y="5105400"/>
            <a:ext cx="8229600" cy="1524000"/>
          </a:xfrm>
          <a:prstGeom prst="rect">
            <a:avLst/>
          </a:prstGeom>
        </p:spPr>
        <p:txBody>
          <a:bodyPr vert="horz" lIns="91440" tIns="45720" rIns="91440" bIns="45720" rtlCol="0" anchor="ctr">
            <a:normAutofit fontScale="82500" lnSpcReduction="20000"/>
          </a:bodyPr>
          <a:lstStyle>
            <a:defPPr>
              <a:defRPr lang="en-US"/>
            </a:defPPr>
            <a:lvl1pPr algn="ctr">
              <a:spcBef>
                <a:spcPct val="0"/>
              </a:spcBef>
              <a:buNone/>
              <a:defRPr sz="4600" b="1" i="1" cap="all">
                <a:latin typeface="+mj-lt"/>
                <a:ea typeface="+mj-ea"/>
                <a:cs typeface="+mj-cs"/>
              </a:defRPr>
            </a:lvl1pPr>
          </a:lstStyle>
          <a:p>
            <a:r>
              <a:rPr lang="en-US" dirty="0"/>
              <a:t>Exercise 8: Adding a Column as the Primary Key and using the INT data </a:t>
            </a:r>
            <a:r>
              <a:rPr lang="en-US" dirty="0" err="1" smtClean="0"/>
              <a:t>TyPE</a:t>
            </a:r>
            <a:endParaRPr lang="en-US" dirty="0"/>
          </a:p>
        </p:txBody>
      </p:sp>
    </p:spTree>
    <p:extLst>
      <p:ext uri="{BB962C8B-B14F-4D97-AF65-F5344CB8AC3E}">
        <p14:creationId xmlns:p14="http://schemas.microsoft.com/office/powerpoint/2010/main" val="5780813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for Numbers</a:t>
            </a:r>
            <a:endParaRPr lang="en-US" dirty="0"/>
          </a:p>
        </p:txBody>
      </p:sp>
      <p:sp>
        <p:nvSpPr>
          <p:cNvPr id="3" name="Content Placeholder 2"/>
          <p:cNvSpPr>
            <a:spLocks noGrp="1"/>
          </p:cNvSpPr>
          <p:nvPr>
            <p:ph idx="1"/>
          </p:nvPr>
        </p:nvSpPr>
        <p:spPr/>
        <p:txBody>
          <a:bodyPr>
            <a:normAutofit lnSpcReduction="10000"/>
          </a:bodyPr>
          <a:lstStyle/>
          <a:p>
            <a:r>
              <a:rPr lang="en-US" dirty="0" smtClean="0"/>
              <a:t>123.45 is a number .. It’s a fixed point number</a:t>
            </a:r>
          </a:p>
          <a:p>
            <a:pPr lvl="1"/>
            <a:r>
              <a:rPr lang="en-US" dirty="0" smtClean="0"/>
              <a:t>DECIMAL data type</a:t>
            </a:r>
          </a:p>
          <a:p>
            <a:r>
              <a:rPr lang="en-US" dirty="0"/>
              <a:t>123 is a number… it’s an INTEGER  (INT)</a:t>
            </a:r>
          </a:p>
          <a:p>
            <a:r>
              <a:rPr lang="en-US" dirty="0" smtClean="0"/>
              <a:t>Integers come in different sizes</a:t>
            </a:r>
          </a:p>
          <a:p>
            <a:pPr lvl="1"/>
            <a:r>
              <a:rPr lang="en-US" dirty="0" smtClean="0"/>
              <a:t>TINYINT</a:t>
            </a:r>
          </a:p>
          <a:p>
            <a:pPr lvl="1"/>
            <a:r>
              <a:rPr lang="en-US" dirty="0" smtClean="0"/>
              <a:t>SMALLINT</a:t>
            </a:r>
          </a:p>
          <a:p>
            <a:pPr lvl="1"/>
            <a:r>
              <a:rPr lang="en-US" dirty="0" smtClean="0"/>
              <a:t>MEDIUMINT</a:t>
            </a:r>
          </a:p>
          <a:p>
            <a:pPr lvl="1"/>
            <a:r>
              <a:rPr lang="en-US" dirty="0" smtClean="0"/>
              <a:t>INT</a:t>
            </a:r>
          </a:p>
          <a:p>
            <a:pPr lvl="1"/>
            <a:r>
              <a:rPr lang="en-US" dirty="0" smtClean="0"/>
              <a:t>BIGINT</a:t>
            </a:r>
            <a:endParaRPr lang="en-US" dirty="0"/>
          </a:p>
        </p:txBody>
      </p:sp>
    </p:spTree>
    <p:extLst>
      <p:ext uri="{BB962C8B-B14F-4D97-AF65-F5344CB8AC3E}">
        <p14:creationId xmlns:p14="http://schemas.microsoft.com/office/powerpoint/2010/main" val="18392058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YEAR Data Type</a:t>
            </a:r>
            <a:endParaRPr lang="en-US" dirty="0"/>
          </a:p>
        </p:txBody>
      </p:sp>
      <p:sp>
        <p:nvSpPr>
          <p:cNvPr id="3" name="Content Placeholder 2"/>
          <p:cNvSpPr>
            <a:spLocks noGrp="1"/>
          </p:cNvSpPr>
          <p:nvPr>
            <p:ph idx="1"/>
          </p:nvPr>
        </p:nvSpPr>
        <p:spPr/>
        <p:txBody>
          <a:bodyPr/>
          <a:lstStyle/>
          <a:p>
            <a:r>
              <a:rPr lang="en-US" dirty="0"/>
              <a:t>YEAR is a 1-byte type used to represent year values</a:t>
            </a:r>
            <a:r>
              <a:rPr lang="en-US" dirty="0" smtClean="0"/>
              <a:t>.</a:t>
            </a:r>
          </a:p>
          <a:p>
            <a:r>
              <a:rPr lang="en-US" dirty="0" smtClean="0"/>
              <a:t>Declared s YEAR(4) or YEAR(2).</a:t>
            </a:r>
          </a:p>
          <a:p>
            <a:r>
              <a:rPr lang="en-US" dirty="0" smtClean="0"/>
              <a:t>Default is YEAR with 4 characters if no width is given… so YEAR is the name as YEAR(4)</a:t>
            </a:r>
          </a:p>
          <a:p>
            <a:r>
              <a:rPr lang="en-US" dirty="0" smtClean="0"/>
              <a:t>The value for a year can be specified as a number or a string.</a:t>
            </a:r>
          </a:p>
          <a:p>
            <a:r>
              <a:rPr lang="en-US" dirty="0" smtClean="0"/>
              <a:t>‘1999’ is the same as 1999</a:t>
            </a:r>
            <a:endParaRPr lang="en-US" dirty="0"/>
          </a:p>
        </p:txBody>
      </p:sp>
    </p:spTree>
    <p:extLst>
      <p:ext uri="{BB962C8B-B14F-4D97-AF65-F5344CB8AC3E}">
        <p14:creationId xmlns:p14="http://schemas.microsoft.com/office/powerpoint/2010/main" val="25313326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 Data Type</a:t>
            </a:r>
            <a:endParaRPr lang="en-US" dirty="0"/>
          </a:p>
        </p:txBody>
      </p:sp>
      <p:sp>
        <p:nvSpPr>
          <p:cNvPr id="3" name="Content Placeholder 2"/>
          <p:cNvSpPr>
            <a:spLocks noGrp="1"/>
          </p:cNvSpPr>
          <p:nvPr>
            <p:ph idx="1"/>
          </p:nvPr>
        </p:nvSpPr>
        <p:spPr>
          <a:xfrm>
            <a:off x="457200" y="1295400"/>
            <a:ext cx="8229600" cy="3886200"/>
          </a:xfrm>
        </p:spPr>
        <p:txBody>
          <a:bodyPr/>
          <a:lstStyle/>
          <a:p>
            <a:r>
              <a:rPr lang="en-US" dirty="0"/>
              <a:t>ENUM is a string object with a numeric value chosen from a defined, static list of possible </a:t>
            </a:r>
            <a:r>
              <a:rPr lang="en-US" dirty="0" smtClean="0"/>
              <a:t>values</a:t>
            </a:r>
          </a:p>
          <a:p>
            <a:r>
              <a:rPr lang="en-US" dirty="0" smtClean="0"/>
              <a:t>The </a:t>
            </a:r>
            <a:r>
              <a:rPr lang="en-US" dirty="0"/>
              <a:t>strings you specify as input values are translated by the database server as numbers. </a:t>
            </a:r>
            <a:endParaRPr lang="en-US" dirty="0" smtClean="0"/>
          </a:p>
          <a:p>
            <a:r>
              <a:rPr lang="en-US" dirty="0" smtClean="0"/>
              <a:t>Numbers in the column </a:t>
            </a:r>
            <a:r>
              <a:rPr lang="en-US" dirty="0"/>
              <a:t>are converted back to the corresponding strings in query results</a:t>
            </a:r>
          </a:p>
        </p:txBody>
      </p:sp>
      <p:sp>
        <p:nvSpPr>
          <p:cNvPr id="4" name="Rectangle 3"/>
          <p:cNvSpPr/>
          <p:nvPr/>
        </p:nvSpPr>
        <p:spPr>
          <a:xfrm>
            <a:off x="1899634" y="5029200"/>
            <a:ext cx="5339366" cy="1323439"/>
          </a:xfrm>
          <a:prstGeom prst="rect">
            <a:avLst/>
          </a:prstGeom>
        </p:spPr>
        <p:txBody>
          <a:bodyPr wrap="square">
            <a:spAutoFit/>
          </a:bodyPr>
          <a:lstStyle/>
          <a:p>
            <a:r>
              <a:rPr lang="en-US" sz="2000" dirty="0"/>
              <a:t>CREATE TABLE </a:t>
            </a:r>
            <a:r>
              <a:rPr lang="en-US" sz="2000" dirty="0" err="1"/>
              <a:t>DrinkMenu</a:t>
            </a:r>
            <a:r>
              <a:rPr lang="en-US" sz="2000" dirty="0"/>
              <a:t> (</a:t>
            </a:r>
          </a:p>
          <a:p>
            <a:r>
              <a:rPr lang="en-US" sz="2000" dirty="0"/>
              <a:t>    name VARCHAR(40),</a:t>
            </a:r>
          </a:p>
          <a:p>
            <a:r>
              <a:rPr lang="en-US" sz="2000" dirty="0"/>
              <a:t>    size ENUM(’12 </a:t>
            </a:r>
            <a:r>
              <a:rPr lang="en-US" sz="2000" dirty="0" err="1"/>
              <a:t>oz</a:t>
            </a:r>
            <a:r>
              <a:rPr lang="en-US" sz="2000" dirty="0"/>
              <a:t>’, '16 </a:t>
            </a:r>
            <a:r>
              <a:rPr lang="en-US" sz="2000" dirty="0" err="1"/>
              <a:t>oz</a:t>
            </a:r>
            <a:r>
              <a:rPr lang="en-US" sz="2000" dirty="0"/>
              <a:t>', '24 </a:t>
            </a:r>
            <a:r>
              <a:rPr lang="en-US" sz="2000" dirty="0" err="1"/>
              <a:t>oz</a:t>
            </a:r>
            <a:r>
              <a:rPr lang="en-US" sz="2000" dirty="0"/>
              <a:t>', '32 </a:t>
            </a:r>
            <a:r>
              <a:rPr lang="en-US" sz="2000" dirty="0" err="1"/>
              <a:t>oz</a:t>
            </a:r>
            <a:r>
              <a:rPr lang="en-US" sz="2000" dirty="0"/>
              <a:t>')</a:t>
            </a:r>
          </a:p>
          <a:p>
            <a:r>
              <a:rPr lang="en-US" sz="2000" dirty="0"/>
              <a:t>);</a:t>
            </a:r>
          </a:p>
        </p:txBody>
      </p:sp>
    </p:spTree>
    <p:extLst>
      <p:ext uri="{BB962C8B-B14F-4D97-AF65-F5344CB8AC3E}">
        <p14:creationId xmlns:p14="http://schemas.microsoft.com/office/powerpoint/2010/main" val="16524742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True and False</a:t>
            </a:r>
            <a:endParaRPr lang="en-US" dirty="0"/>
          </a:p>
        </p:txBody>
      </p:sp>
      <p:sp>
        <p:nvSpPr>
          <p:cNvPr id="3" name="Content Placeholder 2"/>
          <p:cNvSpPr>
            <a:spLocks noGrp="1"/>
          </p:cNvSpPr>
          <p:nvPr>
            <p:ph idx="1"/>
          </p:nvPr>
        </p:nvSpPr>
        <p:spPr/>
        <p:txBody>
          <a:bodyPr>
            <a:normAutofit fontScale="85000" lnSpcReduction="10000"/>
          </a:bodyPr>
          <a:lstStyle/>
          <a:p>
            <a:r>
              <a:rPr lang="en-US" dirty="0"/>
              <a:t>N</a:t>
            </a:r>
            <a:r>
              <a:rPr lang="en-US" dirty="0" smtClean="0"/>
              <a:t>ot </a:t>
            </a:r>
            <a:r>
              <a:rPr lang="en-US" dirty="0"/>
              <a:t>an exact way to represent True and False in </a:t>
            </a:r>
            <a:r>
              <a:rPr lang="en-US" dirty="0" smtClean="0"/>
              <a:t>MySQL</a:t>
            </a:r>
          </a:p>
          <a:p>
            <a:r>
              <a:rPr lang="en-US" dirty="0"/>
              <a:t>BOOL, BOOLEAN, TINYINT(1) data types are ways to implement a true/false value within a table </a:t>
            </a:r>
            <a:r>
              <a:rPr lang="en-US" dirty="0" smtClean="0"/>
              <a:t>column</a:t>
            </a:r>
          </a:p>
          <a:p>
            <a:r>
              <a:rPr lang="en-US" dirty="0" smtClean="0"/>
              <a:t>Each </a:t>
            </a:r>
            <a:r>
              <a:rPr lang="en-US" dirty="0"/>
              <a:t>column can store a 0 for false or a 1 for true. </a:t>
            </a:r>
            <a:endParaRPr lang="en-US" dirty="0" smtClean="0"/>
          </a:p>
          <a:p>
            <a:r>
              <a:rPr lang="en-US" dirty="0"/>
              <a:t>BOOL and BOOLEAN get translated to TINYINT(1) </a:t>
            </a:r>
            <a:endParaRPr lang="en-US" dirty="0" smtClean="0"/>
          </a:p>
          <a:p>
            <a:pPr lvl="1"/>
            <a:r>
              <a:rPr lang="en-US" dirty="0"/>
              <a:t>very small integer value with a signed range is -128 to 127 </a:t>
            </a:r>
            <a:endParaRPr lang="en-US" dirty="0" smtClean="0"/>
          </a:p>
          <a:p>
            <a:pPr lvl="1"/>
            <a:r>
              <a:rPr lang="en-US" dirty="0"/>
              <a:t>unsigned range is 0 to </a:t>
            </a:r>
            <a:r>
              <a:rPr lang="en-US" dirty="0" smtClean="0"/>
              <a:t>255</a:t>
            </a:r>
          </a:p>
          <a:p>
            <a:pPr lvl="1"/>
            <a:r>
              <a:rPr lang="en-US" dirty="0" smtClean="0"/>
              <a:t>You should interpret 0 as False in your client app</a:t>
            </a:r>
          </a:p>
          <a:p>
            <a:pPr lvl="1"/>
            <a:r>
              <a:rPr lang="en-US" dirty="0" smtClean="0"/>
              <a:t>Anything other than 0 should be interpreted as True</a:t>
            </a:r>
            <a:endParaRPr lang="en-US" dirty="0"/>
          </a:p>
        </p:txBody>
      </p:sp>
    </p:spTree>
    <p:extLst>
      <p:ext uri="{BB962C8B-B14F-4D97-AF65-F5344CB8AC3E}">
        <p14:creationId xmlns:p14="http://schemas.microsoft.com/office/powerpoint/2010/main" val="3861395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itle"/>
          <p:cNvSpPr txBox="1"/>
          <p:nvPr/>
        </p:nvSpPr>
        <p:spPr>
          <a:xfrm>
            <a:off x="1081668" y="134250"/>
            <a:ext cx="6980664" cy="600164"/>
          </a:xfrm>
          <a:prstGeom prst="rect">
            <a:avLst/>
          </a:prstGeom>
          <a:effectLst/>
        </p:spPr>
        <p:txBody>
          <a:bodyPr wrap="square" rtlCol="0" anchor="ctr">
            <a:spAutoFit/>
          </a:bodyPr>
          <a:lstStyle/>
          <a:p>
            <a:pPr algn="ctr"/>
            <a:r>
              <a:rPr lang="en-US" sz="3300" b="1" i="0" u="none" spc="0" dirty="0" smtClean="0">
                <a:solidFill>
                  <a:srgbClr val="000000"/>
                </a:solidFill>
                <a:latin typeface="Nina Compressed"/>
              </a:rPr>
              <a:t>What is a relational database?</a:t>
            </a:r>
          </a:p>
        </p:txBody>
      </p:sp>
      <p:sp>
        <p:nvSpPr>
          <p:cNvPr id="268" name="Body"/>
          <p:cNvSpPr txBox="1"/>
          <p:nvPr/>
        </p:nvSpPr>
        <p:spPr>
          <a:xfrm>
            <a:off x="320407" y="734414"/>
            <a:ext cx="8534400" cy="3170099"/>
          </a:xfrm>
          <a:prstGeom prst="rect">
            <a:avLst/>
          </a:prstGeom>
          <a:effectLst/>
        </p:spPr>
        <p:txBody>
          <a:bodyPr wrap="square" rtlCol="0" anchor="t">
            <a:spAutoFit/>
          </a:bodyPr>
          <a:lstStyle/>
          <a:p>
            <a:pPr marL="285750" indent="-285750" algn="l">
              <a:buFont typeface="Arial" panose="020B0604020202020204" pitchFamily="34" charset="0"/>
              <a:buChar char="•"/>
            </a:pPr>
            <a:r>
              <a:rPr lang="en-US" sz="2000" b="0" i="0" u="none" spc="0" dirty="0" smtClean="0">
                <a:solidFill>
                  <a:srgbClr val="000000"/>
                </a:solidFill>
                <a:latin typeface="Nina Compressed"/>
              </a:rPr>
              <a:t>A relational database is a collection of data items organized as a set of formally described tables from which data can be accessed easily through SQL, the structured query language.</a:t>
            </a:r>
          </a:p>
          <a:p>
            <a:pPr marL="285750" indent="-285750" algn="l">
              <a:buFont typeface="Arial" panose="020B0604020202020204" pitchFamily="34" charset="0"/>
              <a:buChar char="•"/>
            </a:pPr>
            <a:r>
              <a:rPr lang="en-US" sz="2000" b="0" i="0" u="none" spc="0" dirty="0" smtClean="0">
                <a:solidFill>
                  <a:srgbClr val="000000"/>
                </a:solidFill>
                <a:latin typeface="Nina Compressed"/>
              </a:rPr>
              <a:t>A relational database is created using the relational model.</a:t>
            </a:r>
          </a:p>
          <a:p>
            <a:pPr marL="285750" indent="-285750" algn="l">
              <a:buFont typeface="Arial" panose="020B0604020202020204" pitchFamily="34" charset="0"/>
              <a:buChar char="•"/>
            </a:pPr>
            <a:r>
              <a:rPr lang="en-US" sz="2000" b="0" i="0" u="none" spc="0" dirty="0" smtClean="0">
                <a:solidFill>
                  <a:srgbClr val="000000"/>
                </a:solidFill>
                <a:latin typeface="Nina Compressed"/>
              </a:rPr>
              <a:t>In the relational model of a database, all data is represented in terms of rows, grouped into </a:t>
            </a:r>
            <a:r>
              <a:rPr lang="en-US" sz="2000" dirty="0" smtClean="0">
                <a:solidFill>
                  <a:srgbClr val="000000"/>
                </a:solidFill>
                <a:latin typeface="Nina Compressed"/>
              </a:rPr>
              <a:t>tables</a:t>
            </a:r>
            <a:r>
              <a:rPr lang="en-US" sz="2000" b="0" i="0" u="none" spc="0" dirty="0" smtClean="0">
                <a:solidFill>
                  <a:srgbClr val="000000"/>
                </a:solidFill>
                <a:latin typeface="Nina Compressed"/>
              </a:rPr>
              <a:t>. A database organized in terms of the relational model is a relational database.</a:t>
            </a:r>
          </a:p>
          <a:p>
            <a:pPr marL="285750" indent="-285750" algn="l">
              <a:buFont typeface="Arial" panose="020B0604020202020204" pitchFamily="34" charset="0"/>
              <a:buChar char="•"/>
            </a:pPr>
            <a:r>
              <a:rPr lang="en-US" sz="2000" b="0" i="0" u="none" spc="0" dirty="0" smtClean="0">
                <a:solidFill>
                  <a:srgbClr val="000000"/>
                </a:solidFill>
                <a:latin typeface="Nina Compressed"/>
              </a:rPr>
              <a:t>In SQL, a query language for relational databases, relations are represented by tables, where each row of a table represents a single tuple, and where the values of each attribute form a column.</a:t>
            </a:r>
          </a:p>
        </p:txBody>
      </p:sp>
      <p:sp>
        <p:nvSpPr>
          <p:cNvPr id="272" name="TextBox 2"/>
          <p:cNvSpPr txBox="1"/>
          <p:nvPr/>
        </p:nvSpPr>
        <p:spPr>
          <a:xfrm>
            <a:off x="379284" y="4849223"/>
            <a:ext cx="1423782" cy="346249"/>
          </a:xfrm>
          <a:prstGeom prst="rect">
            <a:avLst/>
          </a:prstGeom>
          <a:effectLst/>
        </p:spPr>
        <p:txBody>
          <a:bodyPr wrap="square" rtlCol="0" anchor="t">
            <a:spAutoFit/>
          </a:bodyPr>
          <a:lstStyle/>
          <a:p>
            <a:pPr algn="l"/>
            <a:r>
              <a:rPr lang="en-US" sz="1650" b="1" i="0" u="none" spc="0" dirty="0" smtClean="0">
                <a:solidFill>
                  <a:srgbClr val="07364D"/>
                </a:solidFill>
                <a:latin typeface="Nina Compressed"/>
              </a:rPr>
              <a:t>Row (Tuple)</a:t>
            </a:r>
          </a:p>
        </p:txBody>
      </p:sp>
      <p:sp>
        <p:nvSpPr>
          <p:cNvPr id="276" name="TextBox 3"/>
          <p:cNvSpPr txBox="1"/>
          <p:nvPr/>
        </p:nvSpPr>
        <p:spPr>
          <a:xfrm>
            <a:off x="3882857" y="4059041"/>
            <a:ext cx="2133600" cy="346249"/>
          </a:xfrm>
          <a:prstGeom prst="rect">
            <a:avLst/>
          </a:prstGeom>
          <a:effectLst/>
        </p:spPr>
        <p:txBody>
          <a:bodyPr wrap="square" rtlCol="0" anchor="t">
            <a:spAutoFit/>
          </a:bodyPr>
          <a:lstStyle/>
          <a:p>
            <a:pPr algn="l"/>
            <a:r>
              <a:rPr lang="en-US" sz="1650" b="1" i="0" u="none" spc="0" dirty="0" smtClean="0">
                <a:solidFill>
                  <a:srgbClr val="EE2D2D"/>
                </a:solidFill>
                <a:latin typeface="Nina Compressed"/>
              </a:rPr>
              <a:t>Table (Relation)</a:t>
            </a:r>
          </a:p>
        </p:txBody>
      </p:sp>
      <p:graphicFrame>
        <p:nvGraphicFramePr>
          <p:cNvPr id="2" name="Table 1"/>
          <p:cNvGraphicFramePr>
            <a:graphicFrameLocks noGrp="1"/>
          </p:cNvGraphicFramePr>
          <p:nvPr>
            <p:extLst>
              <p:ext uri="{D42A27DB-BD31-4B8C-83A1-F6EECF244321}">
                <p14:modId xmlns:p14="http://schemas.microsoft.com/office/powerpoint/2010/main" val="3894746506"/>
              </p:ext>
            </p:extLst>
          </p:nvPr>
        </p:nvGraphicFramePr>
        <p:xfrm>
          <a:off x="1929562" y="4495800"/>
          <a:ext cx="6096000" cy="2219960"/>
        </p:xfrm>
        <a:graphic>
          <a:graphicData uri="http://schemas.openxmlformats.org/drawingml/2006/table">
            <a:tbl>
              <a:tblPr firstRow="1" bandRow="1">
                <a:tableStyleId>{00A15C55-8517-42AA-B614-E9B94910E393}</a:tableStyleId>
              </a:tblPr>
              <a:tblGrid>
                <a:gridCol w="457200"/>
                <a:gridCol w="1219200"/>
                <a:gridCol w="1981200"/>
                <a:gridCol w="1219200"/>
                <a:gridCol w="1219200"/>
              </a:tblGrid>
              <a:tr h="370840">
                <a:tc>
                  <a:txBody>
                    <a:bodyPr/>
                    <a:lstStyle/>
                    <a:p>
                      <a:r>
                        <a:rPr lang="en-US" dirty="0" smtClean="0"/>
                        <a:t>ID</a:t>
                      </a:r>
                      <a:endParaRPr lang="en-US" dirty="0"/>
                    </a:p>
                  </a:txBody>
                  <a:tcPr/>
                </a:tc>
                <a:tc>
                  <a:txBody>
                    <a:bodyPr/>
                    <a:lstStyle/>
                    <a:p>
                      <a:r>
                        <a:rPr lang="en-US" dirty="0" err="1" smtClean="0"/>
                        <a:t>FirstName</a:t>
                      </a:r>
                      <a:endParaRPr lang="en-US" dirty="0"/>
                    </a:p>
                  </a:txBody>
                  <a:tcPr/>
                </a:tc>
                <a:tc>
                  <a:txBody>
                    <a:bodyPr/>
                    <a:lstStyle/>
                    <a:p>
                      <a:r>
                        <a:rPr lang="en-US" dirty="0" err="1" smtClean="0"/>
                        <a:t>LastName</a:t>
                      </a:r>
                      <a:endParaRPr lang="en-US" dirty="0"/>
                    </a:p>
                  </a:txBody>
                  <a:tcPr/>
                </a:tc>
                <a:tc>
                  <a:txBody>
                    <a:bodyPr/>
                    <a:lstStyle/>
                    <a:p>
                      <a:r>
                        <a:rPr lang="en-US" dirty="0" smtClean="0"/>
                        <a:t>Gender</a:t>
                      </a:r>
                      <a:endParaRPr lang="en-US" dirty="0"/>
                    </a:p>
                  </a:txBody>
                  <a:tcPr/>
                </a:tc>
                <a:tc>
                  <a:txBody>
                    <a:bodyPr/>
                    <a:lstStyle/>
                    <a:p>
                      <a:r>
                        <a:rPr lang="en-US" dirty="0" err="1" smtClean="0"/>
                        <a:t>IsActive</a:t>
                      </a:r>
                      <a:endParaRPr lang="en-US" dirty="0"/>
                    </a:p>
                  </a:txBody>
                  <a:tcPr/>
                </a:tc>
              </a:tr>
              <a:tr h="370840">
                <a:tc>
                  <a:txBody>
                    <a:bodyPr/>
                    <a:lstStyle/>
                    <a:p>
                      <a:r>
                        <a:rPr lang="en-US" dirty="0" smtClean="0"/>
                        <a:t>1</a:t>
                      </a:r>
                      <a:endParaRPr lang="en-US" dirty="0"/>
                    </a:p>
                  </a:txBody>
                  <a:tcPr/>
                </a:tc>
                <a:tc>
                  <a:txBody>
                    <a:bodyPr/>
                    <a:lstStyle/>
                    <a:p>
                      <a:r>
                        <a:rPr lang="en-US" dirty="0" smtClean="0"/>
                        <a:t>Wally</a:t>
                      </a:r>
                      <a:endParaRPr lang="en-US" dirty="0"/>
                    </a:p>
                  </a:txBody>
                  <a:tcPr/>
                </a:tc>
                <a:tc>
                  <a:txBody>
                    <a:bodyPr/>
                    <a:lstStyle/>
                    <a:p>
                      <a:r>
                        <a:rPr lang="en-US" dirty="0" smtClean="0"/>
                        <a:t>Moose</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370840">
                <a:tc>
                  <a:txBody>
                    <a:bodyPr/>
                    <a:lstStyle/>
                    <a:p>
                      <a:r>
                        <a:rPr lang="en-US" dirty="0" smtClean="0"/>
                        <a:t>2</a:t>
                      </a:r>
                      <a:endParaRPr lang="en-US" dirty="0"/>
                    </a:p>
                  </a:txBody>
                  <a:tcPr/>
                </a:tc>
                <a:tc>
                  <a:txBody>
                    <a:bodyPr/>
                    <a:lstStyle/>
                    <a:p>
                      <a:r>
                        <a:rPr lang="en-US" dirty="0" smtClean="0"/>
                        <a:t>Michael</a:t>
                      </a:r>
                      <a:endParaRPr lang="en-US" dirty="0"/>
                    </a:p>
                  </a:txBody>
                  <a:tcPr/>
                </a:tc>
                <a:tc>
                  <a:txBody>
                    <a:bodyPr/>
                    <a:lstStyle/>
                    <a:p>
                      <a:r>
                        <a:rPr lang="en-US" dirty="0" smtClean="0"/>
                        <a:t>Mouse</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241845">
                <a:tc>
                  <a:txBody>
                    <a:bodyPr/>
                    <a:lstStyle/>
                    <a:p>
                      <a:r>
                        <a:rPr lang="en-US" dirty="0" smtClean="0"/>
                        <a:t>3</a:t>
                      </a:r>
                      <a:endParaRPr lang="en-US" dirty="0"/>
                    </a:p>
                  </a:txBody>
                  <a:tcPr/>
                </a:tc>
                <a:tc>
                  <a:txBody>
                    <a:bodyPr/>
                    <a:lstStyle/>
                    <a:p>
                      <a:r>
                        <a:rPr lang="en-US" dirty="0" smtClean="0"/>
                        <a:t>Thomas</a:t>
                      </a:r>
                      <a:endParaRPr lang="en-US" dirty="0"/>
                    </a:p>
                  </a:txBody>
                  <a:tcPr/>
                </a:tc>
                <a:tc>
                  <a:txBody>
                    <a:bodyPr/>
                    <a:lstStyle/>
                    <a:p>
                      <a:r>
                        <a:rPr lang="en-US" dirty="0" smtClean="0"/>
                        <a:t>Cat</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370840">
                <a:tc>
                  <a:txBody>
                    <a:bodyPr/>
                    <a:lstStyle/>
                    <a:p>
                      <a:r>
                        <a:rPr lang="en-US" dirty="0" smtClean="0"/>
                        <a:t>4</a:t>
                      </a:r>
                      <a:endParaRPr lang="en-US" dirty="0"/>
                    </a:p>
                  </a:txBody>
                  <a:tcPr/>
                </a:tc>
                <a:tc>
                  <a:txBody>
                    <a:bodyPr/>
                    <a:lstStyle/>
                    <a:p>
                      <a:r>
                        <a:rPr lang="en-US" dirty="0" smtClean="0"/>
                        <a:t>Gerald</a:t>
                      </a:r>
                      <a:endParaRPr lang="en-US" dirty="0"/>
                    </a:p>
                  </a:txBody>
                  <a:tcPr/>
                </a:tc>
                <a:tc>
                  <a:txBody>
                    <a:bodyPr/>
                    <a:lstStyle/>
                    <a:p>
                      <a:r>
                        <a:rPr lang="en-US" dirty="0" smtClean="0"/>
                        <a:t>Mouse</a:t>
                      </a:r>
                      <a:endParaRPr lang="en-US" dirty="0"/>
                    </a:p>
                  </a:txBody>
                  <a:tcPr/>
                </a:tc>
                <a:tc>
                  <a:txBody>
                    <a:bodyPr/>
                    <a:lstStyle/>
                    <a:p>
                      <a:r>
                        <a:rPr lang="en-US" dirty="0" smtClean="0"/>
                        <a:t>M</a:t>
                      </a:r>
                      <a:endParaRPr lang="en-US" dirty="0"/>
                    </a:p>
                  </a:txBody>
                  <a:tcPr/>
                </a:tc>
                <a:tc>
                  <a:txBody>
                    <a:bodyPr/>
                    <a:lstStyle/>
                    <a:p>
                      <a:r>
                        <a:rPr lang="en-US" dirty="0" smtClean="0"/>
                        <a:t>True</a:t>
                      </a:r>
                      <a:endParaRPr lang="en-US" dirty="0"/>
                    </a:p>
                  </a:txBody>
                  <a:tcPr/>
                </a:tc>
              </a:tr>
              <a:tr h="370840">
                <a:tc>
                  <a:txBody>
                    <a:bodyPr/>
                    <a:lstStyle/>
                    <a:p>
                      <a:r>
                        <a:rPr lang="en-US" dirty="0" smtClean="0"/>
                        <a:t>5</a:t>
                      </a:r>
                      <a:endParaRPr lang="en-US" dirty="0"/>
                    </a:p>
                  </a:txBody>
                  <a:tcPr/>
                </a:tc>
                <a:tc>
                  <a:txBody>
                    <a:bodyPr/>
                    <a:lstStyle/>
                    <a:p>
                      <a:r>
                        <a:rPr lang="en-US" dirty="0" smtClean="0"/>
                        <a:t>Millicent</a:t>
                      </a:r>
                      <a:endParaRPr lang="en-US" dirty="0"/>
                    </a:p>
                  </a:txBody>
                  <a:tcPr/>
                </a:tc>
                <a:tc>
                  <a:txBody>
                    <a:bodyPr/>
                    <a:lstStyle/>
                    <a:p>
                      <a:r>
                        <a:rPr lang="en-US" dirty="0" smtClean="0"/>
                        <a:t>Mouse </a:t>
                      </a:r>
                      <a:endParaRPr lang="en-US" dirty="0"/>
                    </a:p>
                  </a:txBody>
                  <a:tcPr/>
                </a:tc>
                <a:tc>
                  <a:txBody>
                    <a:bodyPr/>
                    <a:lstStyle/>
                    <a:p>
                      <a:r>
                        <a:rPr lang="en-US" dirty="0" smtClean="0"/>
                        <a:t>F</a:t>
                      </a:r>
                      <a:endParaRPr lang="en-US" dirty="0"/>
                    </a:p>
                  </a:txBody>
                  <a:tcPr/>
                </a:tc>
                <a:tc>
                  <a:txBody>
                    <a:bodyPr/>
                    <a:lstStyle/>
                    <a:p>
                      <a:r>
                        <a:rPr lang="en-US" dirty="0" smtClean="0"/>
                        <a:t>False</a:t>
                      </a:r>
                      <a:endParaRPr lang="en-US" dirty="0"/>
                    </a:p>
                  </a:txBody>
                  <a:tcPr/>
                </a:tc>
              </a:tr>
            </a:tbl>
          </a:graphicData>
        </a:graphic>
      </p:graphicFrame>
      <p:sp>
        <p:nvSpPr>
          <p:cNvPr id="271" name="Path2 2"/>
          <p:cNvSpPr/>
          <p:nvPr/>
        </p:nvSpPr>
        <p:spPr>
          <a:xfrm>
            <a:off x="405562" y="4875654"/>
            <a:ext cx="7586377" cy="285750"/>
          </a:xfrm>
          <a:prstGeom prst="rect">
            <a:avLst/>
          </a:prstGeom>
          <a:solidFill>
            <a:srgbClr val="FFAA00">
              <a:alpha val="25000"/>
            </a:srgbClr>
          </a:solidFill>
          <a:ln w="38100">
            <a:solidFill>
              <a:srgbClr val="0B5B80"/>
            </a:solidFill>
          </a:ln>
          <a:effectLst/>
        </p:spPr>
      </p:sp>
      <p:sp>
        <p:nvSpPr>
          <p:cNvPr id="274" name="Rectangle2 2"/>
          <p:cNvSpPr/>
          <p:nvPr/>
        </p:nvSpPr>
        <p:spPr>
          <a:xfrm>
            <a:off x="1868969" y="4419600"/>
            <a:ext cx="6248400" cy="2438399"/>
          </a:xfrm>
          <a:prstGeom prst="rect">
            <a:avLst/>
          </a:prstGeom>
          <a:ln w="66675">
            <a:solidFill>
              <a:srgbClr val="EE2D2D"/>
            </a:solidFill>
          </a:ln>
          <a:effectLst/>
        </p:spPr>
        <p:txBody>
          <a:bodyPr wrap="square" rtlCol="0" anchor="ctr">
            <a:spAutoFit/>
          </a:bodyPr>
          <a:lstStyle/>
          <a:p>
            <a:pPr algn="ctr"/>
            <a:endParaRPr/>
          </a:p>
        </p:txBody>
      </p:sp>
      <p:sp>
        <p:nvSpPr>
          <p:cNvPr id="277" name="Path2 1"/>
          <p:cNvSpPr/>
          <p:nvPr/>
        </p:nvSpPr>
        <p:spPr>
          <a:xfrm>
            <a:off x="6785517" y="3819436"/>
            <a:ext cx="1179798" cy="2962364"/>
          </a:xfrm>
          <a:prstGeom prst="rect">
            <a:avLst/>
          </a:prstGeom>
          <a:solidFill>
            <a:schemeClr val="tx2">
              <a:lumMod val="20000"/>
              <a:lumOff val="80000"/>
              <a:alpha val="25000"/>
            </a:schemeClr>
          </a:solidFill>
          <a:ln w="38100">
            <a:solidFill>
              <a:srgbClr val="000000"/>
            </a:solidFill>
          </a:ln>
          <a:effectLst/>
        </p:spPr>
      </p:sp>
      <p:sp>
        <p:nvSpPr>
          <p:cNvPr id="270" name="TextBox 1"/>
          <p:cNvSpPr txBox="1"/>
          <p:nvPr/>
        </p:nvSpPr>
        <p:spPr>
          <a:xfrm>
            <a:off x="6785518" y="3819436"/>
            <a:ext cx="1276814" cy="600164"/>
          </a:xfrm>
          <a:prstGeom prst="rect">
            <a:avLst/>
          </a:prstGeom>
          <a:effectLst/>
        </p:spPr>
        <p:txBody>
          <a:bodyPr wrap="square" rtlCol="0" anchor="t">
            <a:spAutoFit/>
          </a:bodyPr>
          <a:lstStyle/>
          <a:p>
            <a:pPr algn="l"/>
            <a:r>
              <a:rPr lang="en-US" sz="1650" b="1" i="0" u="none" spc="0" dirty="0" smtClean="0">
                <a:solidFill>
                  <a:srgbClr val="000000"/>
                </a:solidFill>
                <a:latin typeface="Nina Compressed"/>
              </a:rPr>
              <a:t>Column (Attribute)</a:t>
            </a:r>
          </a:p>
        </p:txBody>
      </p:sp>
    </p:spTree>
    <p:extLst>
      <p:ext uri="{BB962C8B-B14F-4D97-AF65-F5344CB8AC3E}">
        <p14:creationId xmlns:p14="http://schemas.microsoft.com/office/powerpoint/2010/main" val="12915958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normAutofit fontScale="90000"/>
          </a:bodyPr>
          <a:lstStyle/>
          <a:p>
            <a:r>
              <a:rPr lang="en-US" b="1" i="1" dirty="0" smtClean="0"/>
              <a:t>Exercise 9:  </a:t>
            </a:r>
            <a:r>
              <a:rPr lang="en-US" b="1" i="1" dirty="0"/>
              <a:t>Using the Year, </a:t>
            </a:r>
            <a:r>
              <a:rPr lang="en-US" b="1" i="1" dirty="0" err="1"/>
              <a:t>Enum</a:t>
            </a:r>
            <a:r>
              <a:rPr lang="en-US" b="1" i="1" dirty="0"/>
              <a:t>, and Boolean data types</a:t>
            </a:r>
            <a:r>
              <a:rPr lang="en-US" i="1" dirty="0"/>
              <a:t/>
            </a:r>
            <a:br>
              <a:rPr lang="en-US" i="1" dirty="0"/>
            </a:br>
            <a:endParaRPr lang="en-US" dirty="0"/>
          </a:p>
        </p:txBody>
      </p:sp>
      <p:sp>
        <p:nvSpPr>
          <p:cNvPr id="3" name="Content Placeholder 2"/>
          <p:cNvSpPr>
            <a:spLocks noGrp="1"/>
          </p:cNvSpPr>
          <p:nvPr>
            <p:ph idx="1"/>
          </p:nvPr>
        </p:nvSpPr>
        <p:spPr>
          <a:xfrm>
            <a:off x="457200" y="1287887"/>
            <a:ext cx="8229600" cy="2133600"/>
          </a:xfrm>
        </p:spPr>
        <p:txBody>
          <a:bodyPr>
            <a:normAutofit/>
          </a:bodyPr>
          <a:lstStyle/>
          <a:p>
            <a:r>
              <a:rPr lang="en-US" dirty="0"/>
              <a:t>Create a new table called </a:t>
            </a:r>
            <a:r>
              <a:rPr lang="en-US" b="1" dirty="0"/>
              <a:t>Band</a:t>
            </a:r>
            <a:r>
              <a:rPr lang="en-US" dirty="0"/>
              <a:t> within the </a:t>
            </a:r>
            <a:r>
              <a:rPr lang="en-US" b="1" dirty="0" err="1"/>
              <a:t>RockStar</a:t>
            </a:r>
            <a:r>
              <a:rPr lang="en-US" dirty="0"/>
              <a:t> </a:t>
            </a:r>
            <a:r>
              <a:rPr lang="en-US" dirty="0" smtClean="0"/>
              <a:t>database</a:t>
            </a:r>
          </a:p>
          <a:p>
            <a:r>
              <a:rPr lang="en-US" dirty="0" smtClean="0"/>
              <a:t>INSERT statements </a:t>
            </a:r>
            <a:r>
              <a:rPr lang="en-US" dirty="0"/>
              <a:t>to add some </a:t>
            </a:r>
            <a:r>
              <a:rPr lang="en-US" dirty="0" smtClean="0"/>
              <a:t>bands</a:t>
            </a:r>
          </a:p>
        </p:txBody>
      </p:sp>
      <p:pic>
        <p:nvPicPr>
          <p:cNvPr id="4" name="Picture" descr="A description..."/>
          <p:cNvPicPr/>
          <p:nvPr/>
        </p:nvPicPr>
        <p:blipFill>
          <a:blip r:embed="rId2"/>
          <a:srcRect/>
          <a:stretch>
            <a:fillRect/>
          </a:stretch>
        </p:blipFill>
        <p:spPr bwMode="auto">
          <a:xfrm>
            <a:off x="457200" y="3429000"/>
            <a:ext cx="7848600" cy="2895600"/>
          </a:xfrm>
          <a:prstGeom prst="rect">
            <a:avLst/>
          </a:prstGeom>
          <a:noFill/>
          <a:ln w="9525">
            <a:noFill/>
            <a:miter lim="800000"/>
            <a:headEnd/>
            <a:tailEnd/>
          </a:ln>
        </p:spPr>
      </p:pic>
    </p:spTree>
    <p:extLst>
      <p:ext uri="{BB962C8B-B14F-4D97-AF65-F5344CB8AC3E}">
        <p14:creationId xmlns:p14="http://schemas.microsoft.com/office/powerpoint/2010/main" val="26485752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420" y="152400"/>
            <a:ext cx="8229600" cy="1143000"/>
          </a:xfrm>
        </p:spPr>
        <p:txBody>
          <a:bodyPr>
            <a:normAutofit fontScale="90000"/>
          </a:bodyPr>
          <a:lstStyle/>
          <a:p>
            <a:r>
              <a:rPr lang="en-US" b="1" cap="all" dirty="0"/>
              <a:t>Foreign Keys: Relating Tables Together</a:t>
            </a:r>
          </a:p>
        </p:txBody>
      </p:sp>
      <p:sp>
        <p:nvSpPr>
          <p:cNvPr id="3" name="Content Placeholder 2"/>
          <p:cNvSpPr>
            <a:spLocks noGrp="1"/>
          </p:cNvSpPr>
          <p:nvPr>
            <p:ph idx="1"/>
          </p:nvPr>
        </p:nvSpPr>
        <p:spPr>
          <a:xfrm>
            <a:off x="381000" y="1219200"/>
            <a:ext cx="8229600" cy="4525963"/>
          </a:xfrm>
        </p:spPr>
        <p:txBody>
          <a:bodyPr>
            <a:normAutofit/>
          </a:bodyPr>
          <a:lstStyle/>
          <a:p>
            <a:r>
              <a:rPr lang="en-US" sz="2800" dirty="0"/>
              <a:t>You can have many tables within a relational database </a:t>
            </a:r>
            <a:endParaRPr lang="en-US" sz="2800" dirty="0" smtClean="0"/>
          </a:p>
          <a:p>
            <a:r>
              <a:rPr lang="en-US" sz="2800" dirty="0"/>
              <a:t>R</a:t>
            </a:r>
            <a:r>
              <a:rPr lang="en-US" sz="2800" dirty="0" smtClean="0"/>
              <a:t>elate </a:t>
            </a:r>
            <a:r>
              <a:rPr lang="en-US" sz="2800" dirty="0"/>
              <a:t>tables to one </a:t>
            </a:r>
            <a:r>
              <a:rPr lang="en-US" sz="2800" dirty="0" smtClean="0"/>
              <a:t>another</a:t>
            </a:r>
          </a:p>
          <a:p>
            <a:r>
              <a:rPr lang="en-US" sz="2800" dirty="0" smtClean="0"/>
              <a:t>An “Order” </a:t>
            </a:r>
            <a:r>
              <a:rPr lang="en-US" sz="2800" dirty="0"/>
              <a:t>table could be related to the </a:t>
            </a:r>
            <a:r>
              <a:rPr lang="en-US" sz="2800" dirty="0" smtClean="0"/>
              <a:t>“Customer” table</a:t>
            </a:r>
          </a:p>
          <a:p>
            <a:pPr marL="0" indent="0">
              <a:buNone/>
            </a:pPr>
            <a:endParaRPr lang="en-US" sz="2800" dirty="0"/>
          </a:p>
        </p:txBody>
      </p:sp>
      <p:pic>
        <p:nvPicPr>
          <p:cNvPr id="4" name="Picture" descr="A description..."/>
          <p:cNvPicPr/>
          <p:nvPr/>
        </p:nvPicPr>
        <p:blipFill>
          <a:blip r:embed="rId2"/>
          <a:srcRect/>
          <a:stretch>
            <a:fillRect/>
          </a:stretch>
        </p:blipFill>
        <p:spPr bwMode="auto">
          <a:xfrm>
            <a:off x="4953000" y="4546791"/>
            <a:ext cx="3962400" cy="1701609"/>
          </a:xfrm>
          <a:prstGeom prst="rect">
            <a:avLst/>
          </a:prstGeom>
          <a:noFill/>
          <a:ln w="9525">
            <a:solidFill>
              <a:srgbClr val="0070C0"/>
            </a:solidFill>
            <a:miter lim="800000"/>
            <a:headEnd/>
            <a:tailEnd/>
          </a:ln>
        </p:spPr>
      </p:pic>
      <p:pic>
        <p:nvPicPr>
          <p:cNvPr id="5" name="Picture" descr="A description..."/>
          <p:cNvPicPr/>
          <p:nvPr/>
        </p:nvPicPr>
        <p:blipFill>
          <a:blip r:embed="rId3"/>
          <a:srcRect/>
          <a:stretch>
            <a:fillRect/>
          </a:stretch>
        </p:blipFill>
        <p:spPr bwMode="auto">
          <a:xfrm>
            <a:off x="295408" y="3581400"/>
            <a:ext cx="4312812" cy="1915716"/>
          </a:xfrm>
          <a:prstGeom prst="rect">
            <a:avLst/>
          </a:prstGeom>
          <a:noFill/>
          <a:ln w="9525">
            <a:solidFill>
              <a:srgbClr val="FF0000"/>
            </a:solidFill>
            <a:miter lim="800000"/>
            <a:headEnd/>
            <a:tailEnd/>
          </a:ln>
        </p:spPr>
      </p:pic>
      <p:cxnSp>
        <p:nvCxnSpPr>
          <p:cNvPr id="7" name="Elbow Connector 6"/>
          <p:cNvCxnSpPr>
            <a:stCxn id="5" idx="3"/>
            <a:endCxn id="4" idx="1"/>
          </p:cNvCxnSpPr>
          <p:nvPr/>
        </p:nvCxnSpPr>
        <p:spPr>
          <a:xfrm>
            <a:off x="4608220" y="4539258"/>
            <a:ext cx="344780" cy="85833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95408" y="4076162"/>
            <a:ext cx="4312812" cy="572037"/>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66952" y="5181600"/>
            <a:ext cx="3948448" cy="914400"/>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73381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FOREIGN KEYS</a:t>
            </a:r>
            <a:endParaRPr lang="en-US" dirty="0"/>
          </a:p>
        </p:txBody>
      </p:sp>
      <p:sp>
        <p:nvSpPr>
          <p:cNvPr id="3" name="Content Placeholder 2"/>
          <p:cNvSpPr>
            <a:spLocks noGrp="1"/>
          </p:cNvSpPr>
          <p:nvPr>
            <p:ph idx="1"/>
          </p:nvPr>
        </p:nvSpPr>
        <p:spPr>
          <a:xfrm>
            <a:off x="228600" y="762000"/>
            <a:ext cx="3886200" cy="3429000"/>
          </a:xfrm>
        </p:spPr>
        <p:txBody>
          <a:bodyPr>
            <a:noAutofit/>
          </a:bodyPr>
          <a:lstStyle/>
          <a:p>
            <a:pPr marL="0" indent="0">
              <a:buNone/>
            </a:pPr>
            <a:r>
              <a:rPr lang="en-US" sz="2800" b="1" dirty="0"/>
              <a:t>Automobile Table</a:t>
            </a:r>
          </a:p>
          <a:p>
            <a:pPr marL="0" indent="0">
              <a:buNone/>
            </a:pPr>
            <a:r>
              <a:rPr lang="en-US" sz="2800" dirty="0"/>
              <a:t>CREATE TABLE Automobile (</a:t>
            </a:r>
          </a:p>
          <a:p>
            <a:pPr marL="0" indent="0">
              <a:buNone/>
            </a:pPr>
            <a:r>
              <a:rPr lang="en-US" sz="2800" dirty="0"/>
              <a:t>ID INT NOT NULL</a:t>
            </a:r>
          </a:p>
          <a:p>
            <a:pPr marL="0" indent="0">
              <a:buNone/>
            </a:pPr>
            <a:r>
              <a:rPr lang="en-US" sz="2800" dirty="0"/>
              <a:t>, NAME VARCHAR(25) NOT NULL</a:t>
            </a:r>
          </a:p>
          <a:p>
            <a:pPr marL="0" indent="0">
              <a:buNone/>
            </a:pPr>
            <a:r>
              <a:rPr lang="en-US" sz="2800" dirty="0"/>
              <a:t>, PRIMARY KEY (ID)</a:t>
            </a:r>
          </a:p>
          <a:p>
            <a:pPr marL="0" indent="0">
              <a:buNone/>
            </a:pPr>
            <a:r>
              <a:rPr lang="en-US" sz="2800" dirty="0"/>
              <a:t>) ENGINE=INNODB</a:t>
            </a:r>
            <a:r>
              <a:rPr lang="en-US" sz="2800" dirty="0" smtClean="0"/>
              <a:t>;</a:t>
            </a:r>
          </a:p>
          <a:p>
            <a:pPr marL="0" indent="0">
              <a:buNone/>
            </a:pPr>
            <a:endParaRPr lang="en-US" sz="2800" dirty="0"/>
          </a:p>
          <a:p>
            <a:pPr marL="0" indent="0">
              <a:buNone/>
            </a:pPr>
            <a:endParaRPr lang="en-US" sz="2800" dirty="0"/>
          </a:p>
          <a:p>
            <a:pPr marL="0" indent="0">
              <a:buNone/>
            </a:pPr>
            <a:endParaRPr lang="en-US" sz="2800" dirty="0"/>
          </a:p>
        </p:txBody>
      </p:sp>
      <p:sp>
        <p:nvSpPr>
          <p:cNvPr id="5" name="Rectangle 4"/>
          <p:cNvSpPr/>
          <p:nvPr/>
        </p:nvSpPr>
        <p:spPr>
          <a:xfrm>
            <a:off x="3799114" y="762000"/>
            <a:ext cx="4953000" cy="5693866"/>
          </a:xfrm>
          <a:prstGeom prst="rect">
            <a:avLst/>
          </a:prstGeom>
        </p:spPr>
        <p:txBody>
          <a:bodyPr wrap="square">
            <a:spAutoFit/>
          </a:bodyPr>
          <a:lstStyle/>
          <a:p>
            <a:r>
              <a:rPr lang="en-US" sz="2800" b="1" dirty="0"/>
              <a:t>Engine</a:t>
            </a:r>
            <a:r>
              <a:rPr lang="en-US" sz="2800" dirty="0"/>
              <a:t> Table</a:t>
            </a:r>
          </a:p>
          <a:p>
            <a:r>
              <a:rPr lang="en-US" sz="2800" dirty="0" smtClean="0"/>
              <a:t>CREATE </a:t>
            </a:r>
            <a:r>
              <a:rPr lang="en-US" sz="2800" dirty="0"/>
              <a:t>TABLE Engine </a:t>
            </a:r>
          </a:p>
          <a:p>
            <a:r>
              <a:rPr lang="en-US" sz="2800" dirty="0"/>
              <a:t>(ID INT NOT NULL</a:t>
            </a:r>
          </a:p>
          <a:p>
            <a:r>
              <a:rPr lang="en-US" sz="2800" dirty="0"/>
              <a:t>, </a:t>
            </a:r>
            <a:r>
              <a:rPr lang="en-US" sz="2800" dirty="0" err="1"/>
              <a:t>AutomobileID</a:t>
            </a:r>
            <a:r>
              <a:rPr lang="en-US" sz="2800" dirty="0"/>
              <a:t> INT NOT NULL</a:t>
            </a:r>
          </a:p>
          <a:p>
            <a:r>
              <a:rPr lang="en-US" sz="2800" dirty="0"/>
              <a:t>, </a:t>
            </a:r>
            <a:r>
              <a:rPr lang="en-US" sz="2800" dirty="0" err="1"/>
              <a:t>EngineSize</a:t>
            </a:r>
            <a:r>
              <a:rPr lang="en-US" sz="2800" dirty="0"/>
              <a:t> DECIMAL (2,1) NOT NULL</a:t>
            </a:r>
          </a:p>
          <a:p>
            <a:r>
              <a:rPr lang="en-US" sz="2800" dirty="0"/>
              <a:t>,INDEX </a:t>
            </a:r>
            <a:r>
              <a:rPr lang="en-US" sz="2800" dirty="0" err="1"/>
              <a:t>AutomobileID_idx</a:t>
            </a:r>
            <a:r>
              <a:rPr lang="en-US" sz="2800" dirty="0"/>
              <a:t> (</a:t>
            </a:r>
            <a:r>
              <a:rPr lang="en-US" sz="2800" dirty="0" err="1"/>
              <a:t>AutomobileID</a:t>
            </a:r>
            <a:r>
              <a:rPr lang="en-US" sz="2800" dirty="0"/>
              <a:t>),</a:t>
            </a:r>
          </a:p>
          <a:p>
            <a:r>
              <a:rPr lang="en-US" sz="2800" dirty="0"/>
              <a:t>FOREIGN KEY (</a:t>
            </a:r>
            <a:r>
              <a:rPr lang="en-US" sz="2800" dirty="0" err="1"/>
              <a:t>AutomobileID</a:t>
            </a:r>
            <a:r>
              <a:rPr lang="en-US" sz="2800" dirty="0"/>
              <a:t>) REFERENCES Automobile(ID)</a:t>
            </a:r>
          </a:p>
          <a:p>
            <a:r>
              <a:rPr lang="en-US" sz="2800" dirty="0"/>
              <a:t>                      ON DELETE CASCADE</a:t>
            </a:r>
          </a:p>
          <a:p>
            <a:r>
              <a:rPr lang="en-US" sz="2800" dirty="0"/>
              <a:t>) ENGINE=INNODB;</a:t>
            </a:r>
            <a:endParaRPr lang="en-US" sz="2800" dirty="0"/>
          </a:p>
        </p:txBody>
      </p:sp>
    </p:spTree>
    <p:extLst>
      <p:ext uri="{BB962C8B-B14F-4D97-AF65-F5344CB8AC3E}">
        <p14:creationId xmlns:p14="http://schemas.microsoft.com/office/powerpoint/2010/main" val="5621232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2" y="304800"/>
            <a:ext cx="9139707" cy="762000"/>
          </a:xfrm>
        </p:spPr>
        <p:txBody>
          <a:bodyPr/>
          <a:lstStyle/>
          <a:p>
            <a:r>
              <a:rPr lang="en-US" b="1" dirty="0" smtClean="0"/>
              <a:t>Customers and Orders</a:t>
            </a:r>
            <a:endParaRPr lang="en-US" b="1" dirty="0"/>
          </a:p>
        </p:txBody>
      </p:sp>
      <p:pic>
        <p:nvPicPr>
          <p:cNvPr id="4" name="Picture" descr="A description..."/>
          <p:cNvPicPr/>
          <p:nvPr/>
        </p:nvPicPr>
        <p:blipFill rotWithShape="1">
          <a:blip r:embed="rId2"/>
          <a:srcRect r="1258"/>
          <a:stretch/>
        </p:blipFill>
        <p:spPr bwMode="auto">
          <a:xfrm>
            <a:off x="653603" y="1219200"/>
            <a:ext cx="7749862" cy="5105400"/>
          </a:xfrm>
          <a:prstGeom prst="rect">
            <a:avLst/>
          </a:prstGeom>
          <a:noFill/>
          <a:ln w="9525">
            <a:noFill/>
            <a:miter lim="800000"/>
            <a:headEnd/>
            <a:tailEnd/>
          </a:ln>
        </p:spPr>
      </p:pic>
    </p:spTree>
    <p:extLst>
      <p:ext uri="{BB962C8B-B14F-4D97-AF65-F5344CB8AC3E}">
        <p14:creationId xmlns:p14="http://schemas.microsoft.com/office/powerpoint/2010/main" val="34633726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One way to relate bands to individuals…not the best way….</a:t>
            </a:r>
            <a:endParaRPr lang="en-US" b="1" dirty="0"/>
          </a:p>
        </p:txBody>
      </p:sp>
      <p:pic>
        <p:nvPicPr>
          <p:cNvPr id="4" name="Picture" descr="A description..."/>
          <p:cNvPicPr/>
          <p:nvPr/>
        </p:nvPicPr>
        <p:blipFill>
          <a:blip r:embed="rId2"/>
          <a:srcRect/>
          <a:stretch>
            <a:fillRect/>
          </a:stretch>
        </p:blipFill>
        <p:spPr bwMode="auto">
          <a:xfrm>
            <a:off x="469006" y="1524000"/>
            <a:ext cx="5967730" cy="2409190"/>
          </a:xfrm>
          <a:prstGeom prst="rect">
            <a:avLst/>
          </a:prstGeom>
          <a:noFill/>
          <a:ln w="9525">
            <a:noFill/>
            <a:miter lim="800000"/>
            <a:headEnd/>
            <a:tailEnd/>
          </a:ln>
        </p:spPr>
      </p:pic>
      <p:pic>
        <p:nvPicPr>
          <p:cNvPr id="5" name="Picture" descr="A description..."/>
          <p:cNvPicPr/>
          <p:nvPr/>
        </p:nvPicPr>
        <p:blipFill>
          <a:blip r:embed="rId3"/>
          <a:srcRect/>
          <a:stretch>
            <a:fillRect/>
          </a:stretch>
        </p:blipFill>
        <p:spPr bwMode="auto">
          <a:xfrm>
            <a:off x="1143000" y="4084517"/>
            <a:ext cx="5943600" cy="2620645"/>
          </a:xfrm>
          <a:prstGeom prst="rect">
            <a:avLst/>
          </a:prstGeom>
          <a:noFill/>
          <a:ln w="9525">
            <a:noFill/>
            <a:miter lim="800000"/>
            <a:headEnd/>
            <a:tailEnd/>
          </a:ln>
        </p:spPr>
      </p:pic>
    </p:spTree>
    <p:extLst>
      <p:ext uri="{BB962C8B-B14F-4D97-AF65-F5344CB8AC3E}">
        <p14:creationId xmlns:p14="http://schemas.microsoft.com/office/powerpoint/2010/main" val="623529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Entity Relationship Diagrams (ERD)</a:t>
            </a:r>
            <a:endParaRPr lang="en-US" b="1" dirty="0"/>
          </a:p>
        </p:txBody>
      </p:sp>
      <p:sp>
        <p:nvSpPr>
          <p:cNvPr id="3" name="Content Placeholder 2"/>
          <p:cNvSpPr>
            <a:spLocks noGrp="1"/>
          </p:cNvSpPr>
          <p:nvPr>
            <p:ph idx="1"/>
          </p:nvPr>
        </p:nvSpPr>
        <p:spPr>
          <a:xfrm>
            <a:off x="533400" y="1066800"/>
            <a:ext cx="8229600" cy="3048000"/>
          </a:xfrm>
        </p:spPr>
        <p:txBody>
          <a:bodyPr>
            <a:noAutofit/>
          </a:bodyPr>
          <a:lstStyle/>
          <a:p>
            <a:r>
              <a:rPr lang="en-US" dirty="0" smtClean="0"/>
              <a:t>Here is one way to model the relationship between a band and individuals.</a:t>
            </a:r>
          </a:p>
          <a:p>
            <a:r>
              <a:rPr lang="en-US" dirty="0" smtClean="0"/>
              <a:t>“Crow Foot” Notation</a:t>
            </a:r>
          </a:p>
          <a:p>
            <a:r>
              <a:rPr lang="en-US" dirty="0"/>
              <a:t>One </a:t>
            </a:r>
            <a:r>
              <a:rPr lang="en-US" dirty="0" smtClean="0"/>
              <a:t>Band </a:t>
            </a:r>
            <a:r>
              <a:rPr lang="en-US" dirty="0"/>
              <a:t>is comprised of many </a:t>
            </a:r>
            <a:r>
              <a:rPr lang="en-US" dirty="0" smtClean="0"/>
              <a:t>Individuals</a:t>
            </a:r>
            <a:r>
              <a:rPr lang="en-US" dirty="0"/>
              <a:t>. </a:t>
            </a:r>
            <a:endParaRPr lang="en-US" dirty="0" smtClean="0"/>
          </a:p>
          <a:p>
            <a:r>
              <a:rPr lang="en-US" dirty="0" smtClean="0"/>
              <a:t>An Individual </a:t>
            </a:r>
            <a:r>
              <a:rPr lang="en-US" dirty="0"/>
              <a:t>belongs to a single </a:t>
            </a:r>
            <a:r>
              <a:rPr lang="en-US" dirty="0" smtClean="0"/>
              <a:t>Band</a:t>
            </a:r>
            <a:r>
              <a:rPr lang="en-US" dirty="0"/>
              <a:t>.  </a:t>
            </a:r>
            <a:endParaRPr lang="en-US" dirty="0" smtClean="0"/>
          </a:p>
          <a:p>
            <a:r>
              <a:rPr lang="en-US" dirty="0" smtClean="0"/>
              <a:t>One-to-Many relationship</a:t>
            </a:r>
          </a:p>
          <a:p>
            <a:pPr marL="0" indent="0">
              <a:buNone/>
            </a:pPr>
            <a:endParaRPr lang="en-US" dirty="0"/>
          </a:p>
        </p:txBody>
      </p:sp>
      <p:pic>
        <p:nvPicPr>
          <p:cNvPr id="4" name="Picture" descr="A description..."/>
          <p:cNvPicPr/>
          <p:nvPr/>
        </p:nvPicPr>
        <p:blipFill>
          <a:blip r:embed="rId2"/>
          <a:srcRect/>
          <a:stretch>
            <a:fillRect/>
          </a:stretch>
        </p:blipFill>
        <p:spPr bwMode="auto">
          <a:xfrm>
            <a:off x="911180" y="4419600"/>
            <a:ext cx="7332345" cy="2272048"/>
          </a:xfrm>
          <a:prstGeom prst="rect">
            <a:avLst/>
          </a:prstGeom>
          <a:noFill/>
          <a:ln w="9525">
            <a:noFill/>
            <a:miter lim="800000"/>
            <a:headEnd/>
            <a:tailEnd/>
          </a:ln>
        </p:spPr>
      </p:pic>
    </p:spTree>
    <p:extLst>
      <p:ext uri="{BB962C8B-B14F-4D97-AF65-F5344CB8AC3E}">
        <p14:creationId xmlns:p14="http://schemas.microsoft.com/office/powerpoint/2010/main" val="38319074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Many-to-Many Relationships</a:t>
            </a:r>
            <a:endParaRPr lang="en-US" b="1" dirty="0"/>
          </a:p>
        </p:txBody>
      </p:sp>
      <p:sp>
        <p:nvSpPr>
          <p:cNvPr id="3" name="Content Placeholder 2"/>
          <p:cNvSpPr>
            <a:spLocks noGrp="1"/>
          </p:cNvSpPr>
          <p:nvPr>
            <p:ph idx="1"/>
          </p:nvPr>
        </p:nvSpPr>
        <p:spPr>
          <a:xfrm>
            <a:off x="457200" y="1524001"/>
            <a:ext cx="8229600" cy="2819400"/>
          </a:xfrm>
        </p:spPr>
        <p:txBody>
          <a:bodyPr/>
          <a:lstStyle/>
          <a:p>
            <a:r>
              <a:rPr lang="en-US" dirty="0" smtClean="0"/>
              <a:t>So, a band is comprised of many individuals.</a:t>
            </a:r>
          </a:p>
          <a:p>
            <a:pPr lvl="1"/>
            <a:r>
              <a:rPr lang="en-US" dirty="0" smtClean="0"/>
              <a:t>Does this statement hold true?</a:t>
            </a:r>
          </a:p>
          <a:p>
            <a:r>
              <a:rPr lang="en-US" dirty="0" smtClean="0"/>
              <a:t>Does the converse hold true?</a:t>
            </a:r>
          </a:p>
          <a:p>
            <a:pPr lvl="1"/>
            <a:r>
              <a:rPr lang="en-US" dirty="0"/>
              <a:t>Is it true to say that one individual belongs to one and only one band?</a:t>
            </a:r>
          </a:p>
        </p:txBody>
      </p:sp>
      <p:pic>
        <p:nvPicPr>
          <p:cNvPr id="4" name="Picture" descr="A description..."/>
          <p:cNvPicPr/>
          <p:nvPr/>
        </p:nvPicPr>
        <p:blipFill>
          <a:blip r:embed="rId2"/>
          <a:srcRect/>
          <a:stretch>
            <a:fillRect/>
          </a:stretch>
        </p:blipFill>
        <p:spPr bwMode="auto">
          <a:xfrm>
            <a:off x="868251" y="4267200"/>
            <a:ext cx="7332345" cy="2286000"/>
          </a:xfrm>
          <a:prstGeom prst="rect">
            <a:avLst/>
          </a:prstGeom>
          <a:noFill/>
          <a:ln w="9525">
            <a:noFill/>
            <a:miter lim="800000"/>
            <a:headEnd/>
            <a:tailEnd/>
          </a:ln>
        </p:spPr>
      </p:pic>
    </p:spTree>
    <p:extLst>
      <p:ext uri="{BB962C8B-B14F-4D97-AF65-F5344CB8AC3E}">
        <p14:creationId xmlns:p14="http://schemas.microsoft.com/office/powerpoint/2010/main" val="2130428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descr="A description..."/>
          <p:cNvPicPr/>
          <p:nvPr/>
        </p:nvPicPr>
        <p:blipFill>
          <a:blip r:embed="rId3"/>
          <a:srcRect/>
          <a:stretch>
            <a:fillRect/>
          </a:stretch>
        </p:blipFill>
        <p:spPr bwMode="auto">
          <a:xfrm>
            <a:off x="1203387" y="4953000"/>
            <a:ext cx="6715760" cy="2191385"/>
          </a:xfrm>
          <a:prstGeom prst="rect">
            <a:avLst/>
          </a:prstGeom>
          <a:noFill/>
          <a:ln w="9525">
            <a:noFill/>
            <a:miter lim="800000"/>
            <a:headEnd/>
            <a:tailEnd/>
          </a:ln>
        </p:spPr>
      </p:pic>
      <p:sp>
        <p:nvSpPr>
          <p:cNvPr id="2" name="Title 1"/>
          <p:cNvSpPr>
            <a:spLocks noGrp="1"/>
          </p:cNvSpPr>
          <p:nvPr>
            <p:ph type="title"/>
          </p:nvPr>
        </p:nvSpPr>
        <p:spPr>
          <a:xfrm>
            <a:off x="24684" y="152400"/>
            <a:ext cx="9144000" cy="1143000"/>
          </a:xfrm>
        </p:spPr>
        <p:txBody>
          <a:bodyPr>
            <a:normAutofit fontScale="90000"/>
          </a:bodyPr>
          <a:lstStyle/>
          <a:p>
            <a:r>
              <a:rPr lang="en-US" b="1" dirty="0" smtClean="0"/>
              <a:t>Let </a:t>
            </a:r>
            <a:r>
              <a:rPr lang="en-US" b="1" dirty="0"/>
              <a:t>i</a:t>
            </a:r>
            <a:r>
              <a:rPr lang="en-US" b="1" dirty="0" smtClean="0"/>
              <a:t>t be </a:t>
            </a:r>
            <a:br>
              <a:rPr lang="en-US" b="1" dirty="0" smtClean="0"/>
            </a:br>
            <a:r>
              <a:rPr lang="en-US" b="1" dirty="0" smtClean="0"/>
              <a:t>Band on the Run</a:t>
            </a:r>
            <a:endParaRPr lang="en-US" b="1" dirty="0"/>
          </a:p>
        </p:txBody>
      </p:sp>
      <p:sp>
        <p:nvSpPr>
          <p:cNvPr id="3" name="Content Placeholder 2"/>
          <p:cNvSpPr>
            <a:spLocks noGrp="1"/>
          </p:cNvSpPr>
          <p:nvPr>
            <p:ph idx="1"/>
          </p:nvPr>
        </p:nvSpPr>
        <p:spPr>
          <a:xfrm>
            <a:off x="485104" y="1447800"/>
            <a:ext cx="8229600" cy="4038600"/>
          </a:xfrm>
        </p:spPr>
        <p:txBody>
          <a:bodyPr>
            <a:normAutofit/>
          </a:bodyPr>
          <a:lstStyle/>
          <a:p>
            <a:r>
              <a:rPr lang="en-US" dirty="0"/>
              <a:t>Paul </a:t>
            </a:r>
            <a:r>
              <a:rPr lang="en-US" dirty="0" smtClean="0"/>
              <a:t>McCartney was </a:t>
            </a:r>
            <a:r>
              <a:rPr lang="en-US" dirty="0"/>
              <a:t>a member of the Beatles and he was also a member of the band Wings</a:t>
            </a:r>
            <a:r>
              <a:rPr lang="en-US" dirty="0" smtClean="0"/>
              <a:t>.</a:t>
            </a:r>
          </a:p>
          <a:p>
            <a:r>
              <a:rPr lang="en-US" dirty="0" smtClean="0"/>
              <a:t>So</a:t>
            </a:r>
            <a:r>
              <a:rPr lang="en-US" dirty="0"/>
              <a:t>, the individual can belong to many bands and a band is comprised of many individuals. </a:t>
            </a:r>
            <a:endParaRPr lang="en-US" dirty="0" smtClean="0"/>
          </a:p>
          <a:p>
            <a:r>
              <a:rPr lang="en-US" dirty="0" smtClean="0"/>
              <a:t>This is called a Many-to-Many relationship.</a:t>
            </a:r>
          </a:p>
          <a:p>
            <a:r>
              <a:rPr lang="en-US" i="1" u="sng" dirty="0" smtClean="0"/>
              <a:t>Logically</a:t>
            </a:r>
            <a:r>
              <a:rPr lang="en-US" i="1" dirty="0" smtClean="0"/>
              <a:t>, </a:t>
            </a:r>
            <a:r>
              <a:rPr lang="en-US" dirty="0" smtClean="0"/>
              <a:t>the Many-to-Many relationship looks like this:</a:t>
            </a:r>
            <a:endParaRPr lang="en-US" dirty="0"/>
          </a:p>
        </p:txBody>
      </p:sp>
    </p:spTree>
    <p:extLst>
      <p:ext uri="{BB962C8B-B14F-4D97-AF65-F5344CB8AC3E}">
        <p14:creationId xmlns:p14="http://schemas.microsoft.com/office/powerpoint/2010/main" val="1024720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Physically implementing Many-to-Many</a:t>
            </a:r>
            <a:endParaRPr lang="en-US" dirty="0"/>
          </a:p>
        </p:txBody>
      </p:sp>
      <p:pic>
        <p:nvPicPr>
          <p:cNvPr id="4" name="Picture" descr="A description..."/>
          <p:cNvPicPr/>
          <p:nvPr/>
        </p:nvPicPr>
        <p:blipFill>
          <a:blip r:embed="rId2"/>
          <a:srcRect/>
          <a:stretch>
            <a:fillRect/>
          </a:stretch>
        </p:blipFill>
        <p:spPr bwMode="auto">
          <a:xfrm>
            <a:off x="1125828" y="1404674"/>
            <a:ext cx="6715760" cy="1867633"/>
          </a:xfrm>
          <a:prstGeom prst="rect">
            <a:avLst/>
          </a:prstGeom>
          <a:noFill/>
          <a:ln w="9525">
            <a:noFill/>
            <a:miter lim="800000"/>
            <a:headEnd/>
            <a:tailEnd/>
          </a:ln>
        </p:spPr>
      </p:pic>
      <p:sp>
        <p:nvSpPr>
          <p:cNvPr id="5" name="Content Placeholder 2"/>
          <p:cNvSpPr txBox="1">
            <a:spLocks/>
          </p:cNvSpPr>
          <p:nvPr/>
        </p:nvSpPr>
        <p:spPr>
          <a:xfrm>
            <a:off x="533400" y="2857500"/>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Physical Model (tables in the database)</a:t>
            </a:r>
            <a:endParaRPr lang="en-US" dirty="0"/>
          </a:p>
        </p:txBody>
      </p:sp>
      <p:pic>
        <p:nvPicPr>
          <p:cNvPr id="6" name="Picture" descr="A description..."/>
          <p:cNvPicPr/>
          <p:nvPr/>
        </p:nvPicPr>
        <p:blipFill>
          <a:blip r:embed="rId3"/>
          <a:srcRect/>
          <a:stretch>
            <a:fillRect/>
          </a:stretch>
        </p:blipFill>
        <p:spPr bwMode="auto">
          <a:xfrm>
            <a:off x="1285535" y="3429000"/>
            <a:ext cx="6351270" cy="1102995"/>
          </a:xfrm>
          <a:prstGeom prst="rect">
            <a:avLst/>
          </a:prstGeom>
          <a:noFill/>
          <a:ln w="9525">
            <a:noFill/>
            <a:miter lim="800000"/>
            <a:headEnd/>
            <a:tailEnd/>
          </a:ln>
        </p:spPr>
      </p:pic>
      <p:sp>
        <p:nvSpPr>
          <p:cNvPr id="3" name="Content Placeholder 2"/>
          <p:cNvSpPr>
            <a:spLocks noGrp="1"/>
          </p:cNvSpPr>
          <p:nvPr>
            <p:ph idx="1"/>
          </p:nvPr>
        </p:nvSpPr>
        <p:spPr>
          <a:xfrm>
            <a:off x="533400" y="1181100"/>
            <a:ext cx="8229600" cy="838200"/>
          </a:xfrm>
        </p:spPr>
        <p:txBody>
          <a:bodyPr/>
          <a:lstStyle/>
          <a:p>
            <a:r>
              <a:rPr lang="en-US" dirty="0" smtClean="0"/>
              <a:t>Logical Model</a:t>
            </a:r>
            <a:endParaRPr lang="en-US" dirty="0"/>
          </a:p>
        </p:txBody>
      </p:sp>
      <p:sp>
        <p:nvSpPr>
          <p:cNvPr id="7" name="Content Placeholder 2"/>
          <p:cNvSpPr txBox="1">
            <a:spLocks/>
          </p:cNvSpPr>
          <p:nvPr/>
        </p:nvSpPr>
        <p:spPr>
          <a:xfrm>
            <a:off x="547352" y="4553996"/>
            <a:ext cx="8229600" cy="1008604"/>
          </a:xfrm>
          <a:prstGeom prst="rect">
            <a:avLst/>
          </a:prstGeom>
        </p:spPr>
        <p:txBody>
          <a:bodyPr vert="horz" lIns="91440" tIns="45720" rIns="91440" bIns="45720" rtlCol="0">
            <a:noAutofit/>
          </a:bodyPr>
          <a:lstStyle>
            <a:defPPr>
              <a:defRPr lang="en-US"/>
            </a:defPPr>
            <a:lvl1pPr marL="342900" indent="-342900">
              <a:spcBef>
                <a:spcPct val="20000"/>
              </a:spcBef>
              <a:buFont typeface="Arial" pitchFamily="34" charset="0"/>
              <a:buChar char="•"/>
              <a:defRPr sz="32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A junction or cross-reference table helps implement the Many-to-Many relationship between Band and Individual</a:t>
            </a:r>
          </a:p>
        </p:txBody>
      </p:sp>
    </p:spTree>
    <p:extLst>
      <p:ext uri="{BB962C8B-B14F-4D97-AF65-F5344CB8AC3E}">
        <p14:creationId xmlns:p14="http://schemas.microsoft.com/office/powerpoint/2010/main" val="5361173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t>Modeling the cross reference table</a:t>
            </a:r>
            <a:endParaRPr lang="en-US" b="1" dirty="0"/>
          </a:p>
        </p:txBody>
      </p:sp>
      <p:sp>
        <p:nvSpPr>
          <p:cNvPr id="5" name="Content Placeholder 4"/>
          <p:cNvSpPr>
            <a:spLocks noGrp="1"/>
          </p:cNvSpPr>
          <p:nvPr>
            <p:ph idx="1"/>
          </p:nvPr>
        </p:nvSpPr>
        <p:spPr>
          <a:xfrm>
            <a:off x="457200" y="1524000"/>
            <a:ext cx="8229600" cy="4800600"/>
          </a:xfrm>
        </p:spPr>
        <p:txBody>
          <a:bodyPr>
            <a:noAutofit/>
          </a:bodyPr>
          <a:lstStyle/>
          <a:p>
            <a:r>
              <a:rPr lang="en-US" sz="3600" dirty="0" smtClean="0"/>
              <a:t>The </a:t>
            </a:r>
            <a:r>
              <a:rPr lang="en-US" sz="3600" dirty="0" err="1" smtClean="0"/>
              <a:t>IndividualBand</a:t>
            </a:r>
            <a:r>
              <a:rPr lang="en-US" sz="3600" dirty="0" smtClean="0"/>
              <a:t> table needs the following columns:</a:t>
            </a:r>
          </a:p>
          <a:p>
            <a:pPr lvl="1"/>
            <a:r>
              <a:rPr lang="en-US" sz="3600" dirty="0" smtClean="0"/>
              <a:t>An ID for the Primary Key (PK)</a:t>
            </a:r>
          </a:p>
          <a:p>
            <a:pPr lvl="1"/>
            <a:r>
              <a:rPr lang="en-US" sz="3600" dirty="0" smtClean="0"/>
              <a:t>A </a:t>
            </a:r>
            <a:r>
              <a:rPr lang="en-US" sz="3600" dirty="0" err="1" smtClean="0"/>
              <a:t>BandID</a:t>
            </a:r>
            <a:r>
              <a:rPr lang="en-US" sz="3600" dirty="0" smtClean="0"/>
              <a:t> column as a Foreign Key (FK) to the Band table’s ID Column</a:t>
            </a:r>
          </a:p>
          <a:p>
            <a:pPr lvl="1"/>
            <a:r>
              <a:rPr lang="en-US" sz="3600" dirty="0" smtClean="0"/>
              <a:t>An </a:t>
            </a:r>
            <a:r>
              <a:rPr lang="en-US" sz="3600" dirty="0" err="1" smtClean="0"/>
              <a:t>IndividualID</a:t>
            </a:r>
            <a:r>
              <a:rPr lang="en-US" sz="3600" dirty="0" smtClean="0"/>
              <a:t> column as a Foreign Key (FK) to the Individual table’s ID column.</a:t>
            </a:r>
            <a:endParaRPr lang="en-US" sz="3600" dirty="0"/>
          </a:p>
        </p:txBody>
      </p:sp>
    </p:spTree>
    <p:extLst>
      <p:ext uri="{BB962C8B-B14F-4D97-AF65-F5344CB8AC3E}">
        <p14:creationId xmlns:p14="http://schemas.microsoft.com/office/powerpoint/2010/main" val="566168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itle"/>
          <p:cNvSpPr txBox="1"/>
          <p:nvPr/>
        </p:nvSpPr>
        <p:spPr>
          <a:xfrm>
            <a:off x="685800" y="220162"/>
            <a:ext cx="7886485" cy="769441"/>
          </a:xfrm>
          <a:prstGeom prst="rect">
            <a:avLst/>
          </a:prstGeom>
        </p:spPr>
        <p:txBody>
          <a:bodyPr vert="horz" lIns="91440" tIns="45720" rIns="91440" bIns="45720" rtlCol="0" anchor="ctr">
            <a:normAutofit/>
          </a:bodyPr>
          <a:lstStyle>
            <a:lvl1pPr algn="ctr">
              <a:spcBef>
                <a:spcPct val="0"/>
              </a:spcBef>
              <a:buNone/>
              <a:defRPr sz="4400" b="1">
                <a:latin typeface="+mj-lt"/>
                <a:ea typeface="+mj-ea"/>
                <a:cs typeface="+mj-cs"/>
              </a:defRPr>
            </a:lvl1pPr>
          </a:lstStyle>
          <a:p>
            <a:r>
              <a:rPr lang="en-US" dirty="0" smtClean="0"/>
              <a:t>MySQL </a:t>
            </a:r>
            <a:r>
              <a:rPr lang="en-US" dirty="0"/>
              <a:t>Workbench</a:t>
            </a:r>
          </a:p>
        </p:txBody>
      </p:sp>
      <p:sp>
        <p:nvSpPr>
          <p:cNvPr id="283" name="Body"/>
          <p:cNvSpPr txBox="1"/>
          <p:nvPr/>
        </p:nvSpPr>
        <p:spPr>
          <a:xfrm>
            <a:off x="302089" y="1219200"/>
            <a:ext cx="8246326" cy="2308324"/>
          </a:xfrm>
          <a:prstGeom prst="rect">
            <a:avLst/>
          </a:prstGeom>
          <a:effectLst/>
        </p:spPr>
        <p:txBody>
          <a:bodyPr wrap="square" rtlCol="0" anchor="t">
            <a:spAutoFit/>
          </a:bodyPr>
          <a:lstStyle/>
          <a:p>
            <a:pPr marL="285750" indent="-285750" algn="l">
              <a:buFont typeface="Arial" panose="020B0604020202020204" pitchFamily="34" charset="0"/>
              <a:buChar char="•"/>
            </a:pPr>
            <a:r>
              <a:rPr lang="en-US" sz="2400" b="0" i="0" u="none" spc="0" dirty="0" smtClean="0">
                <a:solidFill>
                  <a:srgbClr val="000000"/>
                </a:solidFill>
                <a:latin typeface="Nina Compressed"/>
              </a:rPr>
              <a:t>MySQL Workbench is a visual database design tool that integrates SQL development, administration, database design, creation and maintenance into a single integrated development environment.</a:t>
            </a:r>
          </a:p>
          <a:p>
            <a:pPr marL="285750" indent="-285750" algn="l">
              <a:buFont typeface="Arial" panose="020B0604020202020204" pitchFamily="34" charset="0"/>
              <a:buChar char="•"/>
            </a:pPr>
            <a:endParaRPr lang="en-US" sz="2400" b="0" i="0" u="none" spc="0" dirty="0" smtClean="0">
              <a:solidFill>
                <a:srgbClr val="000000"/>
              </a:solidFill>
              <a:latin typeface="Nina Compressed"/>
            </a:endParaRPr>
          </a:p>
          <a:p>
            <a:pPr marL="285750" indent="-285750" algn="l">
              <a:buFont typeface="Arial" panose="020B0604020202020204" pitchFamily="34" charset="0"/>
              <a:buChar char="•"/>
            </a:pPr>
            <a:endParaRPr lang="en-US" sz="2400" b="0" i="0" u="none" spc="0" dirty="0" smtClean="0">
              <a:solidFill>
                <a:srgbClr val="000000"/>
              </a:solidFill>
              <a:latin typeface="Nina Compressed"/>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89" y="220162"/>
            <a:ext cx="8528389" cy="6274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650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normAutofit fontScale="90000"/>
          </a:bodyPr>
          <a:lstStyle/>
          <a:p>
            <a:r>
              <a:rPr lang="en-US" dirty="0" smtClean="0"/>
              <a:t>Copy over the Primary Keys into the cross reference table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228600" y="1371600"/>
            <a:ext cx="8763000" cy="5334000"/>
          </a:xfrm>
          <a:prstGeom prst="rect">
            <a:avLst/>
          </a:prstGeom>
        </p:spPr>
      </p:pic>
    </p:spTree>
    <p:extLst>
      <p:ext uri="{BB962C8B-B14F-4D97-AF65-F5344CB8AC3E}">
        <p14:creationId xmlns:p14="http://schemas.microsoft.com/office/powerpoint/2010/main" val="26142534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15962"/>
          </a:xfrm>
        </p:spPr>
        <p:txBody>
          <a:bodyPr>
            <a:normAutofit fontScale="90000"/>
          </a:bodyPr>
          <a:lstStyle/>
          <a:p>
            <a:r>
              <a:rPr lang="en-US" dirty="0"/>
              <a:t>S</a:t>
            </a:r>
            <a:r>
              <a:rPr lang="en-US" dirty="0" smtClean="0"/>
              <a:t>ample </a:t>
            </a:r>
            <a:r>
              <a:rPr lang="en-US" dirty="0"/>
              <a:t>data</a:t>
            </a:r>
          </a:p>
        </p:txBody>
      </p:sp>
      <p:pic>
        <p:nvPicPr>
          <p:cNvPr id="4" name="Picture" descr="A description..."/>
          <p:cNvPicPr/>
          <p:nvPr/>
        </p:nvPicPr>
        <p:blipFill>
          <a:blip r:embed="rId2"/>
          <a:srcRect/>
          <a:stretch>
            <a:fillRect/>
          </a:stretch>
        </p:blipFill>
        <p:spPr bwMode="auto">
          <a:xfrm>
            <a:off x="533400" y="1066800"/>
            <a:ext cx="8305800" cy="5410200"/>
          </a:xfrm>
          <a:prstGeom prst="rect">
            <a:avLst/>
          </a:prstGeom>
          <a:noFill/>
          <a:ln w="9525">
            <a:noFill/>
            <a:miter lim="800000"/>
            <a:headEnd/>
            <a:tailEnd/>
          </a:ln>
        </p:spPr>
      </p:pic>
    </p:spTree>
    <p:extLst>
      <p:ext uri="{BB962C8B-B14F-4D97-AF65-F5344CB8AC3E}">
        <p14:creationId xmlns:p14="http://schemas.microsoft.com/office/powerpoint/2010/main" val="16356783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b="1" dirty="0" smtClean="0"/>
              <a:t>Essential Info: Foreign Keys</a:t>
            </a:r>
            <a:endParaRPr lang="en-US" b="1" dirty="0"/>
          </a:p>
        </p:txBody>
      </p:sp>
      <p:sp>
        <p:nvSpPr>
          <p:cNvPr id="3" name="Content Placeholder 2"/>
          <p:cNvSpPr>
            <a:spLocks noGrp="1"/>
          </p:cNvSpPr>
          <p:nvPr>
            <p:ph idx="1"/>
          </p:nvPr>
        </p:nvSpPr>
        <p:spPr>
          <a:xfrm>
            <a:off x="381000" y="1143000"/>
            <a:ext cx="8229600" cy="5257800"/>
          </a:xfrm>
        </p:spPr>
        <p:txBody>
          <a:bodyPr>
            <a:noAutofit/>
          </a:bodyPr>
          <a:lstStyle/>
          <a:p>
            <a:r>
              <a:rPr lang="en-US" sz="2000" dirty="0"/>
              <a:t>Foreign keys allow you to relate data together between two </a:t>
            </a:r>
            <a:r>
              <a:rPr lang="en-US" sz="2000" dirty="0" smtClean="0"/>
              <a:t>tables</a:t>
            </a:r>
          </a:p>
          <a:p>
            <a:r>
              <a:rPr lang="en-US" sz="2000" dirty="0"/>
              <a:t>create a foreign key by creating a foreign key constraint which helps prevent orphaning </a:t>
            </a:r>
            <a:r>
              <a:rPr lang="en-US" sz="2000" dirty="0" smtClean="0"/>
              <a:t>records</a:t>
            </a:r>
          </a:p>
          <a:p>
            <a:pPr lvl="0"/>
            <a:r>
              <a:rPr lang="en-US" sz="2000" dirty="0"/>
              <a:t>The foreign key references a parent table and a child table. </a:t>
            </a:r>
            <a:endParaRPr lang="en-US" sz="2000" dirty="0" smtClean="0"/>
          </a:p>
          <a:p>
            <a:pPr lvl="0"/>
            <a:r>
              <a:rPr lang="en-US" sz="2000" dirty="0"/>
              <a:t>Creating a foreign key requires relating a column within a child table to a column within a parent table. </a:t>
            </a:r>
            <a:endParaRPr lang="en-US" sz="2000" dirty="0" smtClean="0"/>
          </a:p>
          <a:p>
            <a:r>
              <a:rPr lang="en-US" sz="2000" dirty="0"/>
              <a:t>The FOREIGN KEY clause must be placed on the child table.  </a:t>
            </a:r>
            <a:endParaRPr lang="en-US" sz="2000" dirty="0" smtClean="0"/>
          </a:p>
          <a:p>
            <a:pPr lvl="0"/>
            <a:r>
              <a:rPr lang="en-US" sz="2000" dirty="0"/>
              <a:t>Both tables referenced by the foreign key must be stored within the INNODB database engine.</a:t>
            </a:r>
          </a:p>
          <a:p>
            <a:pPr lvl="0"/>
            <a:r>
              <a:rPr lang="en-US" sz="2000" dirty="0"/>
              <a:t>The two referenced columns must be of the same data type.</a:t>
            </a:r>
          </a:p>
          <a:p>
            <a:pPr lvl="0"/>
            <a:r>
              <a:rPr lang="en-US" sz="2000" dirty="0" err="1"/>
              <a:t>InnoDB</a:t>
            </a:r>
            <a:r>
              <a:rPr lang="en-US" sz="2000" dirty="0"/>
              <a:t> requires indexes on the columns within both tables referenced by the foreign key.</a:t>
            </a:r>
          </a:p>
          <a:p>
            <a:pPr lvl="0"/>
            <a:r>
              <a:rPr lang="en-US" sz="2000" dirty="0"/>
              <a:t>Creating a row in the child table will be rejected if there is not a matching value in the parent table</a:t>
            </a:r>
            <a:r>
              <a:rPr lang="en-US" sz="2000" dirty="0" smtClean="0"/>
              <a:t>.</a:t>
            </a:r>
            <a:endParaRPr lang="en-US" sz="2000" dirty="0"/>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18975068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2895600"/>
          </a:xfrm>
        </p:spPr>
        <p:txBody>
          <a:bodyPr>
            <a:normAutofit/>
          </a:bodyPr>
          <a:lstStyle/>
          <a:p>
            <a:r>
              <a:rPr lang="en-US" b="1" i="1" dirty="0" smtClean="0"/>
              <a:t>Exercise 10: </a:t>
            </a:r>
            <a:r>
              <a:rPr lang="en-US" b="1" i="1" cap="all" dirty="0" smtClean="0"/>
              <a:t>Create </a:t>
            </a:r>
            <a:r>
              <a:rPr lang="en-US" b="1" i="1" cap="all" dirty="0"/>
              <a:t>an Album table.  Relate the Album table to the Band table using a Foreign </a:t>
            </a:r>
            <a:r>
              <a:rPr lang="en-US" b="1" i="1" cap="all" dirty="0" smtClean="0"/>
              <a:t>Key</a:t>
            </a:r>
            <a:endParaRPr lang="en-US" i="1" dirty="0"/>
          </a:p>
        </p:txBody>
      </p:sp>
      <p:sp>
        <p:nvSpPr>
          <p:cNvPr id="3" name="Content Placeholder 2"/>
          <p:cNvSpPr>
            <a:spLocks noGrp="1"/>
          </p:cNvSpPr>
          <p:nvPr>
            <p:ph idx="1"/>
          </p:nvPr>
        </p:nvSpPr>
        <p:spPr>
          <a:xfrm>
            <a:off x="398318" y="2971800"/>
            <a:ext cx="8229600" cy="1066800"/>
          </a:xfrm>
        </p:spPr>
        <p:txBody>
          <a:bodyPr>
            <a:normAutofit/>
          </a:bodyPr>
          <a:lstStyle/>
          <a:p>
            <a:r>
              <a:rPr lang="en-US" dirty="0"/>
              <a:t>Let’s create the Album </a:t>
            </a:r>
            <a:r>
              <a:rPr lang="en-US" dirty="0" smtClean="0"/>
              <a:t>table</a:t>
            </a:r>
          </a:p>
        </p:txBody>
      </p:sp>
      <p:pic>
        <p:nvPicPr>
          <p:cNvPr id="5" name="Picture" descr="A description..."/>
          <p:cNvPicPr/>
          <p:nvPr/>
        </p:nvPicPr>
        <p:blipFill>
          <a:blip r:embed="rId2"/>
          <a:srcRect/>
          <a:stretch>
            <a:fillRect/>
          </a:stretch>
        </p:blipFill>
        <p:spPr bwMode="auto">
          <a:xfrm>
            <a:off x="381000" y="4191000"/>
            <a:ext cx="8229600" cy="2362200"/>
          </a:xfrm>
          <a:prstGeom prst="rect">
            <a:avLst/>
          </a:prstGeom>
          <a:noFill/>
          <a:ln w="9525">
            <a:noFill/>
            <a:miter lim="800000"/>
            <a:headEnd/>
            <a:tailEnd/>
          </a:ln>
        </p:spPr>
      </p:pic>
    </p:spTree>
    <p:extLst>
      <p:ext uri="{BB962C8B-B14F-4D97-AF65-F5344CB8AC3E}">
        <p14:creationId xmlns:p14="http://schemas.microsoft.com/office/powerpoint/2010/main" val="33530745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b="1" i="1" cap="all" dirty="0" smtClean="0"/>
              <a:t>Exercise 11:  </a:t>
            </a:r>
            <a:r>
              <a:rPr lang="en-US" b="1" i="1" cap="all" dirty="0"/>
              <a:t>Building a cross reference table to form the many to many relationship</a:t>
            </a:r>
            <a:br>
              <a:rPr lang="en-US" b="1" i="1" cap="all" dirty="0"/>
            </a:br>
            <a:endParaRPr lang="en-US" i="1" dirty="0"/>
          </a:p>
        </p:txBody>
      </p:sp>
      <p:sp>
        <p:nvSpPr>
          <p:cNvPr id="3" name="Content Placeholder 2"/>
          <p:cNvSpPr>
            <a:spLocks noGrp="1"/>
          </p:cNvSpPr>
          <p:nvPr>
            <p:ph idx="1"/>
          </p:nvPr>
        </p:nvSpPr>
        <p:spPr>
          <a:xfrm>
            <a:off x="457200" y="2286000"/>
            <a:ext cx="8229600" cy="3840163"/>
          </a:xfrm>
        </p:spPr>
        <p:txBody>
          <a:bodyPr/>
          <a:lstStyle/>
          <a:p>
            <a:r>
              <a:rPr lang="en-US" dirty="0" smtClean="0"/>
              <a:t>Read page 22 – 24</a:t>
            </a:r>
          </a:p>
          <a:p>
            <a:r>
              <a:rPr lang="en-US" dirty="0" smtClean="0"/>
              <a:t>Exercise on Page 25</a:t>
            </a:r>
            <a:endParaRPr lang="en-US" dirty="0"/>
          </a:p>
        </p:txBody>
      </p:sp>
    </p:spTree>
    <p:extLst>
      <p:ext uri="{BB962C8B-B14F-4D97-AF65-F5344CB8AC3E}">
        <p14:creationId xmlns:p14="http://schemas.microsoft.com/office/powerpoint/2010/main" val="30828534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25940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t>Connecting </a:t>
            </a:r>
            <a:r>
              <a:rPr lang="en-US" b="1" dirty="0"/>
              <a:t>to </a:t>
            </a:r>
            <a:r>
              <a:rPr lang="en-US" b="1" dirty="0" err="1" smtClean="0"/>
              <a:t>mysql</a:t>
            </a:r>
            <a:endParaRPr lang="en-US" b="1" dirty="0"/>
          </a:p>
        </p:txBody>
      </p:sp>
      <p:sp>
        <p:nvSpPr>
          <p:cNvPr id="3" name="Content Placeholder 2"/>
          <p:cNvSpPr>
            <a:spLocks noGrp="1"/>
          </p:cNvSpPr>
          <p:nvPr>
            <p:ph idx="1"/>
          </p:nvPr>
        </p:nvSpPr>
        <p:spPr>
          <a:xfrm>
            <a:off x="228600" y="1143001"/>
            <a:ext cx="8610600" cy="3429000"/>
          </a:xfrm>
        </p:spPr>
        <p:txBody>
          <a:bodyPr>
            <a:noAutofit/>
          </a:bodyPr>
          <a:lstStyle/>
          <a:p>
            <a:r>
              <a:rPr lang="en-US" sz="2400" dirty="0" smtClean="0">
                <a:solidFill>
                  <a:srgbClr val="000000"/>
                </a:solidFill>
                <a:latin typeface="Nina Compressed"/>
              </a:rPr>
              <a:t>Command </a:t>
            </a:r>
            <a:r>
              <a:rPr lang="en-US" sz="2400" dirty="0">
                <a:solidFill>
                  <a:srgbClr val="000000"/>
                </a:solidFill>
                <a:latin typeface="Nina Compressed"/>
              </a:rPr>
              <a:t>line interface client called </a:t>
            </a:r>
            <a:r>
              <a:rPr lang="en-US" sz="2400" dirty="0" smtClean="0">
                <a:solidFill>
                  <a:srgbClr val="000000"/>
                </a:solidFill>
                <a:latin typeface="Nina Compressed"/>
              </a:rPr>
              <a:t>“</a:t>
            </a:r>
            <a:r>
              <a:rPr lang="en-US" sz="2400" dirty="0" err="1" smtClean="0">
                <a:solidFill>
                  <a:srgbClr val="000000"/>
                </a:solidFill>
                <a:latin typeface="Nina Compressed"/>
              </a:rPr>
              <a:t>mysql</a:t>
            </a:r>
            <a:r>
              <a:rPr lang="en-US" sz="2400" dirty="0" smtClean="0">
                <a:solidFill>
                  <a:srgbClr val="000000"/>
                </a:solidFill>
                <a:latin typeface="Nina Compressed"/>
              </a:rPr>
              <a:t>”</a:t>
            </a:r>
          </a:p>
          <a:p>
            <a:r>
              <a:rPr lang="en-US" sz="2400" dirty="0" smtClean="0">
                <a:solidFill>
                  <a:srgbClr val="000000"/>
                </a:solidFill>
                <a:latin typeface="Nina Compressed"/>
              </a:rPr>
              <a:t>Use OSX terminal application</a:t>
            </a:r>
          </a:p>
          <a:p>
            <a:r>
              <a:rPr lang="en-US" sz="2400" dirty="0" smtClean="0">
                <a:solidFill>
                  <a:srgbClr val="000000"/>
                </a:solidFill>
                <a:latin typeface="Nina Compressed"/>
              </a:rPr>
              <a:t>Text based</a:t>
            </a:r>
          </a:p>
          <a:p>
            <a:r>
              <a:rPr lang="en-US" sz="2400" dirty="0" smtClean="0">
                <a:solidFill>
                  <a:srgbClr val="000000"/>
                </a:solidFill>
                <a:latin typeface="Nina Compressed"/>
              </a:rPr>
              <a:t>Applications\Utilities\Terminal</a:t>
            </a:r>
          </a:p>
          <a:p>
            <a:r>
              <a:rPr lang="en-US" sz="2400" dirty="0" smtClean="0">
                <a:solidFill>
                  <a:srgbClr val="000000"/>
                </a:solidFill>
                <a:latin typeface="Nina Compressed"/>
              </a:rPr>
              <a:t>MySQL and client applications installed already</a:t>
            </a:r>
          </a:p>
          <a:p>
            <a:r>
              <a:rPr lang="en-US" sz="2400" dirty="0" smtClean="0">
                <a:solidFill>
                  <a:srgbClr val="000000"/>
                </a:solidFill>
                <a:latin typeface="Nina Compressed"/>
              </a:rPr>
              <a:t>Users and permissions established for creating database and issuing queries</a:t>
            </a:r>
            <a:endParaRPr lang="en-US" sz="2400" dirty="0"/>
          </a:p>
        </p:txBody>
      </p:sp>
    </p:spTree>
    <p:extLst>
      <p:ext uri="{BB962C8B-B14F-4D97-AF65-F5344CB8AC3E}">
        <p14:creationId xmlns:p14="http://schemas.microsoft.com/office/powerpoint/2010/main" val="3583128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itle"/>
          <p:cNvSpPr txBox="1"/>
          <p:nvPr/>
        </p:nvSpPr>
        <p:spPr>
          <a:xfrm>
            <a:off x="1431845" y="255734"/>
            <a:ext cx="6133171" cy="600164"/>
          </a:xfrm>
          <a:prstGeom prst="rect">
            <a:avLst/>
          </a:prstGeom>
          <a:effectLst/>
        </p:spPr>
        <p:txBody>
          <a:bodyPr wrap="square" rtlCol="0" anchor="ctr">
            <a:spAutoFit/>
          </a:bodyPr>
          <a:lstStyle/>
          <a:p>
            <a:pPr algn="ctr"/>
            <a:r>
              <a:rPr lang="en-US" sz="3300" b="1" i="0" u="none" spc="0" dirty="0" smtClean="0">
                <a:solidFill>
                  <a:srgbClr val="000000"/>
                </a:solidFill>
                <a:latin typeface="Nina Compressed"/>
              </a:rPr>
              <a:t>MySQL Server and Clients</a:t>
            </a:r>
          </a:p>
        </p:txBody>
      </p:sp>
      <p:sp>
        <p:nvSpPr>
          <p:cNvPr id="265" name="Body"/>
          <p:cNvSpPr txBox="1"/>
          <p:nvPr/>
        </p:nvSpPr>
        <p:spPr>
          <a:xfrm>
            <a:off x="343114" y="1066800"/>
            <a:ext cx="8343685" cy="5016758"/>
          </a:xfrm>
          <a:prstGeom prst="rect">
            <a:avLst/>
          </a:prstGeom>
          <a:effectLst/>
        </p:spPr>
        <p:txBody>
          <a:bodyPr wrap="square" rtlCol="0" anchor="t">
            <a:spAutoFit/>
          </a:bodyPr>
          <a:lstStyle/>
          <a:p>
            <a:pPr marL="285750" indent="-285750" algn="l">
              <a:buFont typeface="Arial" panose="020B0604020202020204" pitchFamily="34" charset="0"/>
              <a:buChar char="•"/>
            </a:pPr>
            <a:r>
              <a:rPr lang="en-US" sz="2000" b="0" i="0" u="none" spc="0" dirty="0" smtClean="0">
                <a:solidFill>
                  <a:srgbClr val="000000"/>
                </a:solidFill>
                <a:latin typeface="Nina Compressed"/>
              </a:rPr>
              <a:t>A MySQL installation includes a database server and mysql client applications.  </a:t>
            </a:r>
          </a:p>
          <a:p>
            <a:pPr marL="285750" indent="-285750" algn="l">
              <a:buFont typeface="Arial" panose="020B0604020202020204" pitchFamily="34" charset="0"/>
              <a:buChar char="•"/>
            </a:pPr>
            <a:r>
              <a:rPr lang="en-US" sz="2000" b="0" i="0" u="none" spc="0" dirty="0" smtClean="0">
                <a:solidFill>
                  <a:srgbClr val="000000"/>
                </a:solidFill>
                <a:latin typeface="Nina Compressed"/>
              </a:rPr>
              <a:t>The database server stores data and manages data within databases and processes SQL queries on the database.  </a:t>
            </a:r>
          </a:p>
          <a:p>
            <a:pPr marL="285750" indent="-285750" algn="l">
              <a:buFont typeface="Arial" panose="020B0604020202020204" pitchFamily="34" charset="0"/>
              <a:buChar char="•"/>
            </a:pPr>
            <a:r>
              <a:rPr lang="en-US" sz="2000" b="0" i="0" u="none" spc="0" dirty="0" smtClean="0">
                <a:solidFill>
                  <a:srgbClr val="000000"/>
                </a:solidFill>
                <a:latin typeface="Nina Compressed"/>
              </a:rPr>
              <a:t>Use the client to connect and send SQL commands to the database server. </a:t>
            </a:r>
          </a:p>
          <a:p>
            <a:pPr marL="285750" indent="-285750" algn="l">
              <a:buFont typeface="Arial" panose="020B0604020202020204" pitchFamily="34" charset="0"/>
              <a:buChar char="•"/>
            </a:pPr>
            <a:r>
              <a:rPr lang="en-US" sz="2000" b="0" i="0" u="none" spc="0" dirty="0" smtClean="0">
                <a:solidFill>
                  <a:srgbClr val="000000"/>
                </a:solidFill>
                <a:latin typeface="Nina Compressed"/>
              </a:rPr>
              <a:t>There are different ways to communicate with the database server.</a:t>
            </a:r>
          </a:p>
          <a:p>
            <a:pPr marL="285750" indent="-285750" algn="l">
              <a:buFont typeface="Arial" panose="020B0604020202020204" pitchFamily="34" charset="0"/>
              <a:buChar char="•"/>
            </a:pPr>
            <a:r>
              <a:rPr lang="en-US" sz="2000" b="0" i="0" u="none" spc="0" dirty="0" smtClean="0">
                <a:solidFill>
                  <a:srgbClr val="000000"/>
                </a:solidFill>
                <a:latin typeface="Nina Compressed"/>
              </a:rPr>
              <a:t>A command line interface client called </a:t>
            </a:r>
            <a:r>
              <a:rPr lang="en-US" sz="2000" b="1" i="0" u="none" spc="0" dirty="0" smtClean="0">
                <a:solidFill>
                  <a:srgbClr val="000000"/>
                </a:solidFill>
                <a:latin typeface="Nina Compressed"/>
              </a:rPr>
              <a:t>mysql </a:t>
            </a:r>
            <a:r>
              <a:rPr lang="en-US" sz="2000" b="0" i="0" u="none" spc="0" dirty="0" smtClean="0">
                <a:solidFill>
                  <a:srgbClr val="000000"/>
                </a:solidFill>
                <a:latin typeface="Nina Compressed"/>
              </a:rPr>
              <a:t>allows you to issue SQL statements and displays the results.  We will use this a lot in this class.</a:t>
            </a:r>
          </a:p>
          <a:p>
            <a:pPr marL="285750" indent="-285750" algn="l">
              <a:buFont typeface="Arial" panose="020B0604020202020204" pitchFamily="34" charset="0"/>
              <a:buChar char="•"/>
            </a:pPr>
            <a:r>
              <a:rPr lang="en-US" sz="2000" b="0" i="0" u="none" spc="0" dirty="0" smtClean="0">
                <a:solidFill>
                  <a:srgbClr val="000000"/>
                </a:solidFill>
                <a:latin typeface="Nina Compressed"/>
              </a:rPr>
              <a:t>MySQL Workbench is a visual tool for database architects, developers, and DBAs used for database design and modeling, SQL Development, Database administration...</a:t>
            </a:r>
          </a:p>
          <a:p>
            <a:pPr marL="285750" indent="-285750" algn="l">
              <a:buFont typeface="Arial" panose="020B0604020202020204" pitchFamily="34" charset="0"/>
              <a:buChar char="•"/>
            </a:pPr>
            <a:r>
              <a:rPr lang="en-US" sz="2000" b="0" i="0" u="none" spc="0" dirty="0" smtClean="0">
                <a:solidFill>
                  <a:srgbClr val="000000"/>
                </a:solidFill>
                <a:latin typeface="Nina Compressed"/>
              </a:rPr>
              <a:t>Client libraries that help you write applications that communicate with the database server.  </a:t>
            </a:r>
          </a:p>
          <a:p>
            <a:pPr marL="742950" lvl="1" indent="-285750">
              <a:buFont typeface="Arial" panose="020B0604020202020204" pitchFamily="34" charset="0"/>
              <a:buChar char="•"/>
            </a:pPr>
            <a:r>
              <a:rPr lang="en-US" sz="2000" b="0" i="0" u="none" spc="0" dirty="0" smtClean="0">
                <a:solidFill>
                  <a:srgbClr val="000000"/>
                </a:solidFill>
                <a:latin typeface="Nina Compressed"/>
              </a:rPr>
              <a:t>Add, edit, delete, and update data within tables...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167" y="172607"/>
            <a:ext cx="6486525" cy="664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287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itle"/>
          <p:cNvSpPr txBox="1"/>
          <p:nvPr/>
        </p:nvSpPr>
        <p:spPr>
          <a:xfrm>
            <a:off x="212831" y="99035"/>
            <a:ext cx="8532807" cy="1446550"/>
          </a:xfrm>
          <a:prstGeom prst="rect">
            <a:avLst/>
          </a:prstGeom>
        </p:spPr>
        <p:txBody>
          <a:bodyPr vert="horz" lIns="91440" tIns="45720" rIns="91440" bIns="45720" rtlCol="0" anchor="ctr">
            <a:normAutofit fontScale="97500"/>
          </a:bodyPr>
          <a:lstStyle>
            <a:lvl1pPr algn="ctr">
              <a:spcBef>
                <a:spcPct val="0"/>
              </a:spcBef>
              <a:buNone/>
              <a:defRPr sz="4400" b="1">
                <a:latin typeface="+mj-lt"/>
                <a:ea typeface="+mj-ea"/>
                <a:cs typeface="+mj-cs"/>
              </a:defRPr>
            </a:lvl1pPr>
          </a:lstStyle>
          <a:p>
            <a:r>
              <a:rPr lang="en-US" dirty="0"/>
              <a:t>Demo: Connecting and Creating a Database</a:t>
            </a:r>
          </a:p>
        </p:txBody>
      </p:sp>
      <p:sp>
        <p:nvSpPr>
          <p:cNvPr id="286" name="Body"/>
          <p:cNvSpPr txBox="1"/>
          <p:nvPr/>
        </p:nvSpPr>
        <p:spPr>
          <a:xfrm>
            <a:off x="306392" y="1379863"/>
            <a:ext cx="8345687" cy="5262979"/>
          </a:xfrm>
          <a:prstGeom prst="rect">
            <a:avLst/>
          </a:prstGeom>
          <a:effectLst/>
        </p:spPr>
        <p:txBody>
          <a:bodyPr wrap="square" rtlCol="0" anchor="t">
            <a:spAutoFit/>
          </a:bodyPr>
          <a:lstStyle/>
          <a:p>
            <a:pPr marL="285750" indent="-285750" algn="l">
              <a:buFont typeface="Arial" panose="020B0604020202020204" pitchFamily="34" charset="0"/>
              <a:buChar char="•"/>
            </a:pPr>
            <a:r>
              <a:rPr lang="en-US" sz="2800" b="0" i="0" u="none" spc="0" dirty="0" smtClean="0">
                <a:solidFill>
                  <a:srgbClr val="000000"/>
                </a:solidFill>
                <a:latin typeface="Nina Compressed"/>
              </a:rPr>
              <a:t>Connect to MySQL Database Server using MySQL Workbench</a:t>
            </a:r>
          </a:p>
          <a:p>
            <a:pPr marL="285750" indent="-285750" algn="l">
              <a:buFont typeface="Arial" panose="020B0604020202020204" pitchFamily="34" charset="0"/>
              <a:buChar char="•"/>
            </a:pPr>
            <a:r>
              <a:rPr lang="en-US" sz="2800" b="0" i="0" u="none" spc="0" dirty="0" smtClean="0">
                <a:solidFill>
                  <a:srgbClr val="000000"/>
                </a:solidFill>
                <a:latin typeface="Nina Compressed"/>
              </a:rPr>
              <a:t>Create a server instance</a:t>
            </a:r>
          </a:p>
          <a:p>
            <a:pPr marL="285750" indent="-285750" algn="l">
              <a:buFont typeface="Arial" panose="020B0604020202020204" pitchFamily="34" charset="0"/>
              <a:buChar char="•"/>
            </a:pPr>
            <a:r>
              <a:rPr lang="en-US" sz="2800" b="0" i="0" u="none" spc="0" dirty="0" smtClean="0">
                <a:solidFill>
                  <a:srgbClr val="000000"/>
                </a:solidFill>
                <a:latin typeface="Nina Compressed"/>
              </a:rPr>
              <a:t>A server instance is created to provide a way of connecting to a server to be managed.</a:t>
            </a:r>
          </a:p>
          <a:p>
            <a:pPr marL="285750" indent="-285750" algn="l">
              <a:buFont typeface="Arial" panose="020B0604020202020204" pitchFamily="34" charset="0"/>
              <a:buChar char="•"/>
            </a:pPr>
            <a:r>
              <a:rPr lang="en-US" sz="2800" b="0" i="0" u="none" spc="0" dirty="0" smtClean="0">
                <a:solidFill>
                  <a:srgbClr val="000000"/>
                </a:solidFill>
                <a:latin typeface="Nina Compressed"/>
              </a:rPr>
              <a:t>Create a new database named OutdoorOutfitters</a:t>
            </a:r>
          </a:p>
          <a:p>
            <a:pPr marL="285750" indent="-285750" algn="l">
              <a:buFont typeface="Arial" panose="020B0604020202020204" pitchFamily="34" charset="0"/>
              <a:buChar char="•"/>
            </a:pPr>
            <a:endParaRPr lang="en-US" sz="2800" b="0" i="0" u="none" spc="0" dirty="0" smtClean="0">
              <a:solidFill>
                <a:srgbClr val="000000"/>
              </a:solidFill>
              <a:latin typeface="Nina Compressed"/>
            </a:endParaRPr>
          </a:p>
          <a:p>
            <a:pPr algn="l"/>
            <a:r>
              <a:rPr lang="en-US" sz="2800" b="0" i="0" u="none" spc="0" dirty="0" smtClean="0">
                <a:solidFill>
                  <a:srgbClr val="0D668F"/>
                </a:solidFill>
                <a:latin typeface="Delicious"/>
              </a:rPr>
              <a:t>DROP SCHEMA IF EXISTS </a:t>
            </a:r>
            <a:r>
              <a:rPr lang="en-US" sz="2800" b="0" i="0" u="none" spc="0" dirty="0" err="1" smtClean="0">
                <a:solidFill>
                  <a:srgbClr val="0D668F"/>
                </a:solidFill>
                <a:latin typeface="Delicious"/>
              </a:rPr>
              <a:t>OutdoorOutfitters</a:t>
            </a:r>
            <a:r>
              <a:rPr lang="en-US" sz="2800" b="0" i="0" u="none" spc="0" dirty="0" smtClean="0">
                <a:solidFill>
                  <a:srgbClr val="0D668F"/>
                </a:solidFill>
                <a:latin typeface="Delicious"/>
              </a:rPr>
              <a:t>;</a:t>
            </a:r>
          </a:p>
          <a:p>
            <a:pPr algn="l"/>
            <a:r>
              <a:rPr lang="en-US" sz="2800" b="0" i="0" u="none" spc="0" dirty="0" smtClean="0">
                <a:solidFill>
                  <a:srgbClr val="0D668F"/>
                </a:solidFill>
                <a:latin typeface="Delicious"/>
              </a:rPr>
              <a:t>CREATE SCHEMA IF NOT EXISTS </a:t>
            </a:r>
            <a:r>
              <a:rPr lang="en-US" sz="2800" b="0" i="0" u="none" spc="0" dirty="0" err="1" smtClean="0">
                <a:solidFill>
                  <a:srgbClr val="0D668F"/>
                </a:solidFill>
                <a:latin typeface="Delicious"/>
              </a:rPr>
              <a:t>OutdoorOutfitters</a:t>
            </a:r>
            <a:r>
              <a:rPr lang="en-US" sz="2800" b="0" i="0" u="none" spc="0" dirty="0" smtClean="0">
                <a:solidFill>
                  <a:srgbClr val="0D668F"/>
                </a:solidFill>
                <a:latin typeface="Delicious"/>
              </a:rPr>
              <a:t>;</a:t>
            </a:r>
          </a:p>
          <a:p>
            <a:pPr algn="l"/>
            <a:r>
              <a:rPr lang="en-US" sz="2800" b="0" i="0" u="none" spc="0" dirty="0" smtClean="0">
                <a:solidFill>
                  <a:srgbClr val="0D668F"/>
                </a:solidFill>
                <a:latin typeface="Delicious"/>
              </a:rPr>
              <a:t>SHOW WARNINGS;</a:t>
            </a:r>
          </a:p>
          <a:p>
            <a:pPr algn="l"/>
            <a:r>
              <a:rPr lang="en-US" sz="2800" b="0" i="0" u="none" spc="0" dirty="0" smtClean="0">
                <a:solidFill>
                  <a:srgbClr val="0D668F"/>
                </a:solidFill>
                <a:latin typeface="Delicious"/>
              </a:rPr>
              <a:t>USE </a:t>
            </a:r>
            <a:r>
              <a:rPr lang="en-US" sz="2800" b="0" i="0" u="none" spc="0" dirty="0" err="1" smtClean="0">
                <a:solidFill>
                  <a:srgbClr val="0D668F"/>
                </a:solidFill>
                <a:latin typeface="Delicious"/>
              </a:rPr>
              <a:t>OutdoorOutfitters</a:t>
            </a:r>
            <a:r>
              <a:rPr lang="en-US" sz="2800" b="0" i="0" u="none" spc="0" dirty="0" smtClean="0">
                <a:solidFill>
                  <a:srgbClr val="0D668F"/>
                </a:solidFill>
                <a:latin typeface="Delicious"/>
              </a:rPr>
              <a:t>;</a:t>
            </a:r>
          </a:p>
        </p:txBody>
      </p:sp>
    </p:spTree>
    <p:extLst>
      <p:ext uri="{BB962C8B-B14F-4D97-AF65-F5344CB8AC3E}">
        <p14:creationId xmlns:p14="http://schemas.microsoft.com/office/powerpoint/2010/main" val="497856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12" y="228600"/>
            <a:ext cx="8686800" cy="792162"/>
          </a:xfrm>
        </p:spPr>
        <p:txBody>
          <a:bodyPr>
            <a:normAutofit fontScale="90000"/>
          </a:bodyPr>
          <a:lstStyle/>
          <a:p>
            <a:r>
              <a:rPr lang="en-US" b="1" dirty="0" smtClean="0"/>
              <a:t>Connecting with </a:t>
            </a:r>
            <a:r>
              <a:rPr lang="en-US" b="1" dirty="0" err="1" smtClean="0"/>
              <a:t>mysql</a:t>
            </a:r>
            <a:r>
              <a:rPr lang="en-US" b="1" dirty="0" smtClean="0"/>
              <a:t>: common options</a:t>
            </a:r>
            <a:endParaRPr lang="en-US" b="1" dirty="0"/>
          </a:p>
        </p:txBody>
      </p:sp>
      <p:sp>
        <p:nvSpPr>
          <p:cNvPr id="3" name="Content Placeholder 2"/>
          <p:cNvSpPr>
            <a:spLocks noGrp="1"/>
          </p:cNvSpPr>
          <p:nvPr>
            <p:ph idx="1"/>
          </p:nvPr>
        </p:nvSpPr>
        <p:spPr>
          <a:xfrm>
            <a:off x="313911" y="1981200"/>
            <a:ext cx="8458200" cy="4572000"/>
          </a:xfrm>
        </p:spPr>
        <p:txBody>
          <a:bodyPr>
            <a:normAutofit fontScale="85000" lnSpcReduction="20000"/>
          </a:bodyPr>
          <a:lstStyle/>
          <a:p>
            <a:r>
              <a:rPr lang="en-US" b="1" dirty="0"/>
              <a:t>–h </a:t>
            </a:r>
            <a:r>
              <a:rPr lang="en-US" dirty="0"/>
              <a:t>this is the host where the MySQL Server application is running.  In this course, the MySQL Database Server is your host (local) machine.  Since the host is the same computer from where you are running the </a:t>
            </a:r>
            <a:r>
              <a:rPr lang="en-US" b="1" dirty="0" err="1"/>
              <a:t>mysql</a:t>
            </a:r>
            <a:r>
              <a:rPr lang="en-US" dirty="0"/>
              <a:t> program, you can omit the -h option. </a:t>
            </a:r>
          </a:p>
          <a:p>
            <a:r>
              <a:rPr lang="en-US" b="1" dirty="0"/>
              <a:t>–p </a:t>
            </a:r>
            <a:r>
              <a:rPr lang="en-US" dirty="0"/>
              <a:t>you </a:t>
            </a:r>
            <a:r>
              <a:rPr lang="en-US" i="1" dirty="0"/>
              <a:t>could</a:t>
            </a:r>
            <a:r>
              <a:rPr lang="en-US" dirty="0"/>
              <a:t> provide the password directly as part of the command (be careful! no spaces after –</a:t>
            </a:r>
            <a:r>
              <a:rPr lang="en-US" b="1" dirty="0"/>
              <a:t>p)</a:t>
            </a:r>
            <a:r>
              <a:rPr lang="en-US" dirty="0"/>
              <a:t> BUT for security purpose </a:t>
            </a:r>
            <a:r>
              <a:rPr lang="en-US" i="1" dirty="0"/>
              <a:t>don’t do this</a:t>
            </a:r>
            <a:r>
              <a:rPr lang="en-US" dirty="0"/>
              <a:t>.  By not providing the value for –p, </a:t>
            </a:r>
            <a:r>
              <a:rPr lang="en-US" b="1" dirty="0" err="1"/>
              <a:t>mysql</a:t>
            </a:r>
            <a:r>
              <a:rPr lang="en-US" dirty="0"/>
              <a:t> will prompt you for the password without echoing the password to the screen.</a:t>
            </a:r>
          </a:p>
          <a:p>
            <a:r>
              <a:rPr lang="en-US" b="1" dirty="0" smtClean="0"/>
              <a:t>–</a:t>
            </a:r>
            <a:r>
              <a:rPr lang="en-US" b="1" dirty="0"/>
              <a:t>u </a:t>
            </a:r>
            <a:r>
              <a:rPr lang="en-US" dirty="0"/>
              <a:t>the MySQL user name.  If using Unix this is the same as the Unix login name.  If you want to use the Unix login name as the user name, you can omit the –u option.</a:t>
            </a:r>
            <a:r>
              <a:rPr lang="en-US" b="1" dirty="0"/>
              <a:t> </a:t>
            </a:r>
            <a:endParaRPr lang="en-US" dirty="0"/>
          </a:p>
        </p:txBody>
      </p:sp>
      <p:sp>
        <p:nvSpPr>
          <p:cNvPr id="4" name="Rectangle 3"/>
          <p:cNvSpPr/>
          <p:nvPr/>
        </p:nvSpPr>
        <p:spPr>
          <a:xfrm>
            <a:off x="1419496" y="1143000"/>
            <a:ext cx="6247031" cy="523220"/>
          </a:xfrm>
          <a:prstGeom prst="rect">
            <a:avLst/>
          </a:prstGeom>
        </p:spPr>
        <p:txBody>
          <a:bodyPr wrap="none">
            <a:spAutoFit/>
          </a:bodyPr>
          <a:lstStyle/>
          <a:p>
            <a:r>
              <a:rPr lang="en-US" sz="2800" b="1" dirty="0"/>
              <a:t>% </a:t>
            </a:r>
            <a:r>
              <a:rPr lang="en-US" sz="2800" b="1" dirty="0" err="1"/>
              <a:t>mysql</a:t>
            </a:r>
            <a:r>
              <a:rPr lang="en-US" sz="2800" b="1" dirty="0"/>
              <a:t> –h </a:t>
            </a:r>
            <a:r>
              <a:rPr lang="en-US" sz="2800" b="1" i="1" dirty="0" err="1"/>
              <a:t>host_name</a:t>
            </a:r>
            <a:r>
              <a:rPr lang="en-US" sz="2800" b="1" dirty="0"/>
              <a:t> –p –u </a:t>
            </a:r>
            <a:r>
              <a:rPr lang="en-US" sz="2800" b="1" i="1" dirty="0" err="1"/>
              <a:t>user_name</a:t>
            </a:r>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66220"/>
            <a:ext cx="8538592" cy="3667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247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3453</TotalTime>
  <Words>2997</Words>
  <Application>Microsoft Office PowerPoint</Application>
  <PresentationFormat>On-screen Show (4:3)</PresentationFormat>
  <Paragraphs>530</Paragraphs>
  <Slides>55</Slides>
  <Notes>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Introduction to Relational Databases with MySQL</vt:lpstr>
      <vt:lpstr>PowerPoint Presentation</vt:lpstr>
      <vt:lpstr>MySQL Architecture and Programs</vt:lpstr>
      <vt:lpstr>PowerPoint Presentation</vt:lpstr>
      <vt:lpstr>PowerPoint Presentation</vt:lpstr>
      <vt:lpstr>Connecting to mysql</vt:lpstr>
      <vt:lpstr>PowerPoint Presentation</vt:lpstr>
      <vt:lpstr>PowerPoint Presentation</vt:lpstr>
      <vt:lpstr>Connecting with mysql: common options</vt:lpstr>
      <vt:lpstr>GitHub</vt:lpstr>
      <vt:lpstr>Exercise 1: Connecting to mysql Exercise 2: Simple SQL Commands Exercise 3:  Creating and Deleting Databases</vt:lpstr>
      <vt:lpstr>Steps to Designing a Data Model</vt:lpstr>
      <vt:lpstr>Use Case Diagram</vt:lpstr>
      <vt:lpstr>Creating Tables</vt:lpstr>
      <vt:lpstr>Customer Table</vt:lpstr>
      <vt:lpstr>PowerPoint Presentation</vt:lpstr>
      <vt:lpstr>PowerPoint Presentation</vt:lpstr>
      <vt:lpstr>Relating Tables Together</vt:lpstr>
      <vt:lpstr>Customers and Orders</vt:lpstr>
      <vt:lpstr>Primary Key (PK) Columns</vt:lpstr>
      <vt:lpstr>PowerPoint Presentation</vt:lpstr>
      <vt:lpstr>Normalization</vt:lpstr>
      <vt:lpstr>First Normal Form</vt:lpstr>
      <vt:lpstr>First Normal Form</vt:lpstr>
      <vt:lpstr>First Normal Form</vt:lpstr>
      <vt:lpstr>First Normal Form</vt:lpstr>
      <vt:lpstr>Second Normal Form</vt:lpstr>
      <vt:lpstr>Third Normal Form</vt:lpstr>
      <vt:lpstr>Data Types</vt:lpstr>
      <vt:lpstr>Data Types and Performance</vt:lpstr>
      <vt:lpstr>Basic Data Types: String</vt:lpstr>
      <vt:lpstr>Exercise 4:  Creating Tables</vt:lpstr>
      <vt:lpstr>NOT NULL</vt:lpstr>
      <vt:lpstr>Date and Time Data Types</vt:lpstr>
      <vt:lpstr>Exercise 5:  Creating Tables with date columns</vt:lpstr>
      <vt:lpstr>Data Types for Numbers</vt:lpstr>
      <vt:lpstr>YEAR Data Type</vt:lpstr>
      <vt:lpstr>ENUM Data Type</vt:lpstr>
      <vt:lpstr>True and False</vt:lpstr>
      <vt:lpstr>Exercise 9:  Using the Year, Enum, and Boolean data types </vt:lpstr>
      <vt:lpstr>Foreign Keys: Relating Tables Together</vt:lpstr>
      <vt:lpstr>FOREIGN KEYS</vt:lpstr>
      <vt:lpstr>Customers and Orders</vt:lpstr>
      <vt:lpstr>One way to relate bands to individuals…not the best way….</vt:lpstr>
      <vt:lpstr>Entity Relationship Diagrams (ERD)</vt:lpstr>
      <vt:lpstr>Many-to-Many Relationships</vt:lpstr>
      <vt:lpstr>Let it be  Band on the Run</vt:lpstr>
      <vt:lpstr>Physically implementing Many-to-Many</vt:lpstr>
      <vt:lpstr>Modeling the cross reference table</vt:lpstr>
      <vt:lpstr>Copy over the Primary Keys into the cross reference table</vt:lpstr>
      <vt:lpstr>Sample data</vt:lpstr>
      <vt:lpstr>Essential Info: Foreign Keys</vt:lpstr>
      <vt:lpstr>Exercise 10: Create an Album table.  Relate the Album table to the Band table using a Foreign Key</vt:lpstr>
      <vt:lpstr>Exercise 11:  Building a cross reference table to form the many to many relationship </vt:lpstr>
      <vt:lpstr>PowerPoint Presentation</vt:lpstr>
    </vt:vector>
  </TitlesOfParts>
  <Company>Blackbaud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Relational Databases with MySQL</dc:title>
  <dc:creator>TripOt_OLD</dc:creator>
  <cp:lastModifiedBy>TripOt_OLD</cp:lastModifiedBy>
  <cp:revision>36</cp:revision>
  <dcterms:created xsi:type="dcterms:W3CDTF">2014-03-30T18:47:03Z</dcterms:created>
  <dcterms:modified xsi:type="dcterms:W3CDTF">2014-04-02T04:48:43Z</dcterms:modified>
</cp:coreProperties>
</file>