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97" r:id="rId2"/>
    <p:sldId id="338" r:id="rId3"/>
    <p:sldId id="402" r:id="rId4"/>
    <p:sldId id="403" r:id="rId5"/>
    <p:sldId id="404" r:id="rId6"/>
    <p:sldId id="405" r:id="rId7"/>
    <p:sldId id="406" r:id="rId8"/>
    <p:sldId id="344" r:id="rId9"/>
    <p:sldId id="345" r:id="rId10"/>
    <p:sldId id="343" r:id="rId11"/>
    <p:sldId id="349" r:id="rId12"/>
    <p:sldId id="348" r:id="rId13"/>
    <p:sldId id="346" r:id="rId14"/>
    <p:sldId id="350" r:id="rId15"/>
    <p:sldId id="352" r:id="rId16"/>
    <p:sldId id="351" r:id="rId17"/>
    <p:sldId id="294" r:id="rId18"/>
    <p:sldId id="275" r:id="rId19"/>
    <p:sldId id="358" r:id="rId20"/>
    <p:sldId id="354" r:id="rId21"/>
    <p:sldId id="357" r:id="rId22"/>
    <p:sldId id="355" r:id="rId23"/>
    <p:sldId id="359" r:id="rId24"/>
    <p:sldId id="360" r:id="rId25"/>
    <p:sldId id="356" r:id="rId26"/>
    <p:sldId id="361" r:id="rId27"/>
    <p:sldId id="362" r:id="rId28"/>
    <p:sldId id="363" r:id="rId29"/>
    <p:sldId id="364" r:id="rId30"/>
    <p:sldId id="365" r:id="rId31"/>
    <p:sldId id="366" r:id="rId32"/>
    <p:sldId id="367" r:id="rId33"/>
    <p:sldId id="368" r:id="rId34"/>
    <p:sldId id="398" r:id="rId35"/>
    <p:sldId id="400" r:id="rId36"/>
    <p:sldId id="401" r:id="rId37"/>
    <p:sldId id="370" r:id="rId38"/>
    <p:sldId id="369" r:id="rId39"/>
    <p:sldId id="372" r:id="rId40"/>
    <p:sldId id="371" r:id="rId41"/>
    <p:sldId id="381" r:id="rId42"/>
    <p:sldId id="376" r:id="rId43"/>
    <p:sldId id="375" r:id="rId44"/>
    <p:sldId id="373" r:id="rId45"/>
    <p:sldId id="374" r:id="rId46"/>
    <p:sldId id="37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4260" autoAdjust="0"/>
  </p:normalViewPr>
  <p:slideViewPr>
    <p:cSldViewPr>
      <p:cViewPr varScale="1">
        <p:scale>
          <a:sx n="62" d="100"/>
          <a:sy n="62"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1421D-D1D7-43CF-8189-F1719A8EF528}" type="datetimeFigureOut">
              <a:rPr lang="en-US" smtClean="0"/>
              <a:t>04/09/2014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37CA1B-7234-4422-883F-EABE7D9EA51B}" type="slidenum">
              <a:rPr lang="en-US" smtClean="0"/>
              <a:t>‹#›</a:t>
            </a:fld>
            <a:endParaRPr lang="en-US"/>
          </a:p>
        </p:txBody>
      </p:sp>
    </p:spTree>
    <p:extLst>
      <p:ext uri="{BB962C8B-B14F-4D97-AF65-F5344CB8AC3E}">
        <p14:creationId xmlns:p14="http://schemas.microsoft.com/office/powerpoint/2010/main" val="249330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9444E-84D0-4282-A3BA-51F93019E7F6}" type="datetimeFigureOut">
              <a:rPr lang="en-US" smtClean="0"/>
              <a:pPr/>
              <a:t>04/09/2014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90854-00AE-488B-A1D1-4CBE04D87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00"/>
                </a:solidFill>
                <a:latin typeface="Nina Compressed"/>
              </a:rPr>
              <a:t>Introduction to Relational Databases with </a:t>
            </a:r>
            <a:r>
              <a:rPr lang="en-US" b="1" dirty="0" smtClean="0">
                <a:solidFill>
                  <a:srgbClr val="000000"/>
                </a:solidFill>
                <a:latin typeface="Nina Compressed"/>
              </a:rPr>
              <a:t>MySQL</a:t>
            </a:r>
            <a:endParaRPr lang="en-US" dirty="0"/>
          </a:p>
        </p:txBody>
      </p:sp>
      <p:sp>
        <p:nvSpPr>
          <p:cNvPr id="3" name="Subtitle 2"/>
          <p:cNvSpPr>
            <a:spLocks noGrp="1"/>
          </p:cNvSpPr>
          <p:nvPr>
            <p:ph type="subTitle" idx="1"/>
          </p:nvPr>
        </p:nvSpPr>
        <p:spPr/>
        <p:txBody>
          <a:bodyPr/>
          <a:lstStyle/>
          <a:p>
            <a:r>
              <a:rPr lang="en-US" dirty="0" smtClean="0"/>
              <a:t>Trip </a:t>
            </a:r>
            <a:r>
              <a:rPr lang="en-US" dirty="0" err="1" smtClean="0"/>
              <a:t>Ottinger</a:t>
            </a:r>
            <a:endParaRPr lang="en-US" dirty="0"/>
          </a:p>
        </p:txBody>
      </p:sp>
    </p:spTree>
    <p:extLst>
      <p:ext uri="{BB962C8B-B14F-4D97-AF65-F5344CB8AC3E}">
        <p14:creationId xmlns:p14="http://schemas.microsoft.com/office/powerpoint/2010/main" val="4139441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Select </a:t>
            </a:r>
            <a:r>
              <a:rPr lang="en-US" b="1" cap="all" dirty="0" smtClean="0"/>
              <a:t>Statements</a:t>
            </a:r>
            <a:endParaRPr lang="en-US" dirty="0"/>
          </a:p>
        </p:txBody>
      </p:sp>
      <p:sp>
        <p:nvSpPr>
          <p:cNvPr id="3" name="Content Placeholder 2"/>
          <p:cNvSpPr>
            <a:spLocks noGrp="1"/>
          </p:cNvSpPr>
          <p:nvPr>
            <p:ph idx="1"/>
          </p:nvPr>
        </p:nvSpPr>
        <p:spPr/>
        <p:txBody>
          <a:bodyPr/>
          <a:lstStyle/>
          <a:p>
            <a:r>
              <a:rPr lang="en-US" dirty="0" smtClean="0"/>
              <a:t>Using </a:t>
            </a:r>
            <a:r>
              <a:rPr lang="en-US" dirty="0"/>
              <a:t>SQL you can retrieve data and even change </a:t>
            </a:r>
            <a:r>
              <a:rPr lang="en-US" dirty="0" smtClean="0"/>
              <a:t>data</a:t>
            </a:r>
          </a:p>
          <a:p>
            <a:pPr lvl="1"/>
            <a:r>
              <a:rPr lang="en-US" dirty="0"/>
              <a:t>Data Manipulation Language statements (DML</a:t>
            </a:r>
            <a:r>
              <a:rPr lang="en-US" dirty="0" smtClean="0"/>
              <a:t>)</a:t>
            </a:r>
          </a:p>
          <a:p>
            <a:pPr lvl="1"/>
            <a:r>
              <a:rPr lang="en-US" dirty="0" smtClean="0"/>
              <a:t>Ex: SELECT * FROM CUSTOMER</a:t>
            </a:r>
          </a:p>
          <a:p>
            <a:r>
              <a:rPr lang="en-US" dirty="0" smtClean="0"/>
              <a:t>define </a:t>
            </a:r>
            <a:r>
              <a:rPr lang="en-US" dirty="0"/>
              <a:t>the data </a:t>
            </a:r>
            <a:r>
              <a:rPr lang="en-US" dirty="0" smtClean="0"/>
              <a:t>structures i.e. create tables</a:t>
            </a:r>
          </a:p>
          <a:p>
            <a:pPr lvl="1"/>
            <a:r>
              <a:rPr lang="en-US" dirty="0"/>
              <a:t>Data Definition Language (DDL)</a:t>
            </a:r>
          </a:p>
        </p:txBody>
      </p:sp>
    </p:spTree>
    <p:extLst>
      <p:ext uri="{BB962C8B-B14F-4D97-AF65-F5344CB8AC3E}">
        <p14:creationId xmlns:p14="http://schemas.microsoft.com/office/powerpoint/2010/main" val="135138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The SELECT </a:t>
            </a:r>
            <a:r>
              <a:rPr lang="en-US" b="1" cap="all" dirty="0" smtClean="0"/>
              <a:t>Clause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the SELECT clause to retrieve data</a:t>
            </a:r>
          </a:p>
          <a:p>
            <a:r>
              <a:rPr lang="en-US" dirty="0" smtClean="0"/>
              <a:t>Use * to grab all the columns.  Not usually a good idea.</a:t>
            </a:r>
          </a:p>
          <a:p>
            <a:r>
              <a:rPr lang="en-US" dirty="0" smtClean="0"/>
              <a:t>Specify columns in SELECT </a:t>
            </a:r>
          </a:p>
          <a:p>
            <a:r>
              <a:rPr lang="en-US" b="1" dirty="0"/>
              <a:t>SELECT ID, </a:t>
            </a:r>
            <a:r>
              <a:rPr lang="en-US" b="1" dirty="0" err="1"/>
              <a:t>FirstName</a:t>
            </a:r>
            <a:r>
              <a:rPr lang="en-US" b="1" dirty="0"/>
              <a:t>, </a:t>
            </a:r>
            <a:r>
              <a:rPr lang="en-US" b="1" dirty="0" err="1"/>
              <a:t>LastName</a:t>
            </a:r>
            <a:r>
              <a:rPr lang="en-US" b="1" dirty="0"/>
              <a:t>, </a:t>
            </a:r>
            <a:r>
              <a:rPr lang="en-US" b="1" dirty="0" err="1"/>
              <a:t>BirthDate</a:t>
            </a:r>
            <a:r>
              <a:rPr lang="en-US" b="1" dirty="0"/>
              <a:t> FROM Individual</a:t>
            </a:r>
            <a:r>
              <a:rPr lang="en-US" b="1" dirty="0" smtClean="0"/>
              <a:t>;</a:t>
            </a:r>
          </a:p>
          <a:p>
            <a:r>
              <a:rPr lang="en-US" dirty="0"/>
              <a:t>U</a:t>
            </a:r>
            <a:r>
              <a:rPr lang="en-US" dirty="0" smtClean="0"/>
              <a:t>se </a:t>
            </a:r>
            <a:r>
              <a:rPr lang="en-US" dirty="0"/>
              <a:t>only use the least amount of columns in your SELECT </a:t>
            </a:r>
            <a:r>
              <a:rPr lang="en-US" dirty="0" smtClean="0"/>
              <a:t>statement</a:t>
            </a:r>
          </a:p>
          <a:p>
            <a:r>
              <a:rPr lang="en-US" dirty="0"/>
              <a:t>SHOW COLUMNS FROM Band</a:t>
            </a:r>
          </a:p>
          <a:p>
            <a:endParaRPr lang="en-US" dirty="0"/>
          </a:p>
        </p:txBody>
      </p:sp>
    </p:spTree>
    <p:extLst>
      <p:ext uri="{BB962C8B-B14F-4D97-AF65-F5344CB8AC3E}">
        <p14:creationId xmlns:p14="http://schemas.microsoft.com/office/powerpoint/2010/main" val="2114644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i="1" cap="all" dirty="0" smtClean="0"/>
              <a:t>Exercise 2:  </a:t>
            </a:r>
            <a:r>
              <a:rPr lang="en-US" b="1" i="1" cap="all" dirty="0"/>
              <a:t>Building a SELECT Statement</a:t>
            </a:r>
            <a:r>
              <a:rPr lang="en-US" b="1" cap="all" dirty="0"/>
              <a:t/>
            </a:r>
            <a:br>
              <a:rPr lang="en-US" b="1" cap="all" dirty="0"/>
            </a:br>
            <a:r>
              <a:rPr lang="en-US" b="1" cap="all" dirty="0" smtClean="0"/>
              <a:t> </a:t>
            </a:r>
            <a:endParaRPr lang="en-US" dirty="0"/>
          </a:p>
        </p:txBody>
      </p:sp>
      <p:sp>
        <p:nvSpPr>
          <p:cNvPr id="3" name="Content Placeholder 2"/>
          <p:cNvSpPr>
            <a:spLocks noGrp="1"/>
          </p:cNvSpPr>
          <p:nvPr>
            <p:ph idx="1"/>
          </p:nvPr>
        </p:nvSpPr>
        <p:spPr/>
        <p:txBody>
          <a:bodyPr/>
          <a:lstStyle/>
          <a:p>
            <a:r>
              <a:rPr lang="en-US" b="1" dirty="0"/>
              <a:t>USE RockStarDay2;</a:t>
            </a:r>
          </a:p>
          <a:p>
            <a:r>
              <a:rPr lang="en-US" b="1" dirty="0"/>
              <a:t>SELECT * FROM INDIVIDUAL</a:t>
            </a:r>
            <a:r>
              <a:rPr lang="en-US" b="1" dirty="0" smtClean="0"/>
              <a:t>;</a:t>
            </a:r>
          </a:p>
        </p:txBody>
      </p:sp>
    </p:spTree>
    <p:extLst>
      <p:ext uri="{BB962C8B-B14F-4D97-AF65-F5344CB8AC3E}">
        <p14:creationId xmlns:p14="http://schemas.microsoft.com/office/powerpoint/2010/main" val="3166139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Restricting the Rows </a:t>
            </a:r>
            <a:r>
              <a:rPr lang="en-US" b="1" cap="all" dirty="0" smtClean="0"/>
              <a:t>Returned</a:t>
            </a:r>
            <a:endParaRPr lang="en-US" dirty="0"/>
          </a:p>
        </p:txBody>
      </p:sp>
      <p:sp>
        <p:nvSpPr>
          <p:cNvPr id="3" name="Content Placeholder 2"/>
          <p:cNvSpPr>
            <a:spLocks noGrp="1"/>
          </p:cNvSpPr>
          <p:nvPr>
            <p:ph idx="1"/>
          </p:nvPr>
        </p:nvSpPr>
        <p:spPr/>
        <p:txBody>
          <a:bodyPr/>
          <a:lstStyle/>
          <a:p>
            <a:r>
              <a:rPr lang="en-US" dirty="0" smtClean="0"/>
              <a:t>SELECT identified the columns to return</a:t>
            </a:r>
          </a:p>
          <a:p>
            <a:r>
              <a:rPr lang="en-US" dirty="0" smtClean="0"/>
              <a:t>WHERE clause determines the rows to return</a:t>
            </a:r>
            <a:endParaRPr lang="en-US" dirty="0"/>
          </a:p>
        </p:txBody>
      </p:sp>
    </p:spTree>
    <p:extLst>
      <p:ext uri="{BB962C8B-B14F-4D97-AF65-F5344CB8AC3E}">
        <p14:creationId xmlns:p14="http://schemas.microsoft.com/office/powerpoint/2010/main" val="1831350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b="1" cap="all" dirty="0" smtClean="0"/>
              <a:t>Exercise 3:  </a:t>
            </a:r>
            <a:r>
              <a:rPr lang="en-US" b="1" cap="all" dirty="0"/>
              <a:t>Taking the WHERE clause for a spin</a:t>
            </a:r>
            <a:br>
              <a:rPr lang="en-US" b="1" cap="all" dirty="0"/>
            </a:br>
            <a:endParaRPr lang="en-US" dirty="0"/>
          </a:p>
        </p:txBody>
      </p:sp>
      <p:sp>
        <p:nvSpPr>
          <p:cNvPr id="3" name="Content Placeholder 2"/>
          <p:cNvSpPr>
            <a:spLocks noGrp="1"/>
          </p:cNvSpPr>
          <p:nvPr>
            <p:ph idx="1"/>
          </p:nvPr>
        </p:nvSpPr>
        <p:spPr>
          <a:xfrm>
            <a:off x="457200" y="4953000"/>
            <a:ext cx="8229600" cy="1173163"/>
          </a:xfrm>
        </p:spPr>
        <p:txBody>
          <a:bodyPr/>
          <a:lstStyle/>
          <a:p>
            <a:r>
              <a:rPr lang="en-US" dirty="0" smtClean="0"/>
              <a:t>Page 34</a:t>
            </a:r>
            <a:endParaRPr lang="en-US" dirty="0"/>
          </a:p>
        </p:txBody>
      </p:sp>
      <p:sp>
        <p:nvSpPr>
          <p:cNvPr id="4" name="Title 1"/>
          <p:cNvSpPr txBox="1">
            <a:spLocks/>
          </p:cNvSpPr>
          <p:nvPr/>
        </p:nvSpPr>
        <p:spPr>
          <a:xfrm>
            <a:off x="457200" y="34290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t>Exercise 4:  </a:t>
            </a:r>
            <a:r>
              <a:rPr lang="en-US" sz="4000" b="1" cap="all" dirty="0"/>
              <a:t>Translating Requirements to SQL statements</a:t>
            </a:r>
          </a:p>
          <a:p>
            <a:r>
              <a:rPr lang="en-US" sz="4000" b="1" cap="all" dirty="0" smtClean="0"/>
              <a:t/>
            </a:r>
            <a:br>
              <a:rPr lang="en-US" sz="4000" b="1" cap="all" dirty="0" smtClean="0"/>
            </a:br>
            <a:endParaRPr lang="en-US" sz="4000" dirty="0"/>
          </a:p>
        </p:txBody>
      </p:sp>
    </p:spTree>
    <p:extLst>
      <p:ext uri="{BB962C8B-B14F-4D97-AF65-F5344CB8AC3E}">
        <p14:creationId xmlns:p14="http://schemas.microsoft.com/office/powerpoint/2010/main" val="84830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cap="all" dirty="0"/>
              <a:t>SQL </a:t>
            </a:r>
            <a:r>
              <a:rPr lang="en-US" b="1" cap="all" dirty="0" smtClean="0"/>
              <a:t>Wildcards</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Use Wildcards with the LIKE operator within a WHERE clause</a:t>
            </a:r>
          </a:p>
          <a:p>
            <a:r>
              <a:rPr lang="en-US" dirty="0" smtClean="0"/>
              <a:t>Wildcards enable pattern matching</a:t>
            </a:r>
          </a:p>
          <a:p>
            <a:r>
              <a:rPr lang="en-US" b="1" dirty="0"/>
              <a:t>Select * from Individual WHERE </a:t>
            </a:r>
            <a:r>
              <a:rPr lang="en-US" b="1" dirty="0" err="1"/>
              <a:t>FirstName</a:t>
            </a:r>
            <a:r>
              <a:rPr lang="en-US" b="1" dirty="0"/>
              <a:t> LIKE ‘L</a:t>
            </a:r>
            <a:r>
              <a:rPr lang="en-US" b="1" dirty="0" smtClean="0"/>
              <a:t>%’;</a:t>
            </a:r>
          </a:p>
          <a:p>
            <a:r>
              <a:rPr lang="en-US" b="1" dirty="0"/>
              <a:t>SELECT * FROM Band WHERE Name LIKE ‘%Stones</a:t>
            </a:r>
            <a:r>
              <a:rPr lang="en-US" b="1" dirty="0" smtClean="0"/>
              <a:t>’;</a:t>
            </a:r>
          </a:p>
          <a:p>
            <a:r>
              <a:rPr lang="en-US" b="1" dirty="0"/>
              <a:t>Select * from Individual WHERE </a:t>
            </a:r>
            <a:r>
              <a:rPr lang="en-US" b="1" dirty="0" err="1"/>
              <a:t>FirstName</a:t>
            </a:r>
            <a:r>
              <a:rPr lang="en-US" b="1" dirty="0"/>
              <a:t> Like ‘_</a:t>
            </a:r>
            <a:r>
              <a:rPr lang="en-US" b="1" dirty="0" err="1"/>
              <a:t>ob</a:t>
            </a:r>
            <a:r>
              <a:rPr lang="en-US" b="1" dirty="0"/>
              <a:t>’;</a:t>
            </a:r>
            <a:r>
              <a:rPr lang="en-US" dirty="0"/>
              <a:t> </a:t>
            </a:r>
            <a:r>
              <a:rPr lang="en-US" b="1" dirty="0" smtClean="0"/>
              <a:t>  </a:t>
            </a:r>
            <a:endParaRPr lang="en-US" dirty="0"/>
          </a:p>
          <a:p>
            <a:endParaRPr lang="en-US" dirty="0"/>
          </a:p>
        </p:txBody>
      </p:sp>
    </p:spTree>
    <p:extLst>
      <p:ext uri="{BB962C8B-B14F-4D97-AF65-F5344CB8AC3E}">
        <p14:creationId xmlns:p14="http://schemas.microsoft.com/office/powerpoint/2010/main" val="1568647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smtClean="0"/>
              <a:t>Exercise 5:  </a:t>
            </a:r>
            <a:r>
              <a:rPr lang="en-US" b="1" i="1" cap="all" dirty="0"/>
              <a:t>Using Wildcards in a </a:t>
            </a:r>
            <a:r>
              <a:rPr lang="en-US" b="1" i="1" cap="all" dirty="0" smtClean="0"/>
              <a:t>WHERE</a:t>
            </a:r>
            <a:endParaRPr lang="en-US" i="1" dirty="0"/>
          </a:p>
        </p:txBody>
      </p:sp>
      <p:sp>
        <p:nvSpPr>
          <p:cNvPr id="3" name="Content Placeholder 2"/>
          <p:cNvSpPr>
            <a:spLocks noGrp="1"/>
          </p:cNvSpPr>
          <p:nvPr>
            <p:ph idx="1"/>
          </p:nvPr>
        </p:nvSpPr>
        <p:spPr/>
        <p:txBody>
          <a:bodyPr/>
          <a:lstStyle/>
          <a:p>
            <a:r>
              <a:rPr lang="en-US" dirty="0"/>
              <a:t>T</a:t>
            </a:r>
            <a:r>
              <a:rPr lang="en-US" dirty="0" smtClean="0"/>
              <a:t>ry </a:t>
            </a:r>
            <a:r>
              <a:rPr lang="en-US" dirty="0"/>
              <a:t>out some wildcard characters in your WHERE </a:t>
            </a:r>
            <a:r>
              <a:rPr lang="en-US" dirty="0" smtClean="0"/>
              <a:t>clauses</a:t>
            </a:r>
          </a:p>
          <a:p>
            <a:r>
              <a:rPr lang="en-US" dirty="0"/>
              <a:t>T</a:t>
            </a:r>
            <a:r>
              <a:rPr lang="en-US" dirty="0" smtClean="0"/>
              <a:t>ry </a:t>
            </a:r>
            <a:r>
              <a:rPr lang="en-US" dirty="0"/>
              <a:t>your hand at deciphering the requirements into your own SQL statements</a:t>
            </a:r>
          </a:p>
        </p:txBody>
      </p:sp>
    </p:spTree>
    <p:extLst>
      <p:ext uri="{BB962C8B-B14F-4D97-AF65-F5344CB8AC3E}">
        <p14:creationId xmlns:p14="http://schemas.microsoft.com/office/powerpoint/2010/main" val="1641295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JOIN</a:t>
            </a:r>
            <a:endParaRPr lang="en-US" dirty="0"/>
          </a:p>
        </p:txBody>
      </p:sp>
      <p:sp>
        <p:nvSpPr>
          <p:cNvPr id="5" name="Oval 4"/>
          <p:cNvSpPr/>
          <p:nvPr/>
        </p:nvSpPr>
        <p:spPr>
          <a:xfrm>
            <a:off x="2473960" y="4267200"/>
            <a:ext cx="2209800" cy="2133600"/>
          </a:xfrm>
          <a:prstGeom prst="ellipse">
            <a:avLst/>
          </a:prstGeom>
          <a:solidFill>
            <a:srgbClr val="FFFF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lang="en-US" sz="2000" kern="0" dirty="0">
                <a:solidFill>
                  <a:srgbClr val="000000"/>
                </a:solidFill>
                <a:latin typeface="Calibri"/>
                <a:ea typeface="Times New Roman"/>
                <a:cs typeface="Times New Roman"/>
              </a:rPr>
              <a:t>P</a:t>
            </a:r>
            <a:r>
              <a:rPr kumimoji="0" lang="en-US" sz="2000" b="0" i="0" u="none" strike="noStrike" kern="0" cap="none" spc="0" normalizeH="0" baseline="0" noProof="0" dirty="0" err="1" smtClean="0">
                <a:ln>
                  <a:noFill/>
                </a:ln>
                <a:solidFill>
                  <a:srgbClr val="000000"/>
                </a:solidFill>
                <a:effectLst/>
                <a:uLnTx/>
                <a:uFillTx/>
                <a:latin typeface="Calibri"/>
                <a:ea typeface="Times New Roman"/>
                <a:cs typeface="Times New Roman"/>
              </a:rPr>
              <a:t>roduct</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6" name="Oval 5"/>
          <p:cNvSpPr/>
          <p:nvPr/>
        </p:nvSpPr>
        <p:spPr>
          <a:xfrm>
            <a:off x="4114800" y="4267200"/>
            <a:ext cx="2209800" cy="2133600"/>
          </a:xfrm>
          <a:prstGeom prst="ellipse">
            <a:avLst/>
          </a:prstGeom>
          <a:solidFill>
            <a:srgbClr val="4BACC6">
              <a:lumMod val="60000"/>
              <a:lumOff val="400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Calibri"/>
                <a:ea typeface="Times New Roman"/>
                <a:cs typeface="Times New Roman"/>
              </a:rPr>
              <a:t>Product</a:t>
            </a:r>
            <a:r>
              <a:rPr kumimoji="0" lang="en-US" sz="2000" b="0" i="0" u="none" strike="noStrike" kern="0" cap="none" spc="0" normalizeH="0" noProof="0" dirty="0" smtClean="0">
                <a:ln>
                  <a:noFill/>
                </a:ln>
                <a:solidFill>
                  <a:srgbClr val="000000"/>
                </a:solidFill>
                <a:effectLst/>
                <a:uLnTx/>
                <a:uFillTx/>
                <a:latin typeface="Calibri"/>
                <a:ea typeface="Times New Roman"/>
                <a:cs typeface="Times New Roman"/>
              </a:rPr>
              <a:t> options</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4" name="Content Placeholder 3"/>
          <p:cNvSpPr>
            <a:spLocks noGrp="1"/>
          </p:cNvSpPr>
          <p:nvPr>
            <p:ph idx="1"/>
          </p:nvPr>
        </p:nvSpPr>
        <p:spPr>
          <a:xfrm>
            <a:off x="302260" y="1066800"/>
            <a:ext cx="8460740" cy="3393577"/>
          </a:xfrm>
        </p:spPr>
        <p:txBody>
          <a:bodyPr/>
          <a:lstStyle/>
          <a:p>
            <a:r>
              <a:rPr lang="en-US" dirty="0"/>
              <a:t>An INNER JOIN is the most common type of </a:t>
            </a:r>
            <a:r>
              <a:rPr lang="en-US" dirty="0" smtClean="0"/>
              <a:t>join.</a:t>
            </a:r>
          </a:p>
          <a:p>
            <a:r>
              <a:rPr lang="en-US" dirty="0" smtClean="0"/>
              <a:t>Only </a:t>
            </a:r>
            <a:r>
              <a:rPr lang="en-US" dirty="0"/>
              <a:t>o</a:t>
            </a:r>
            <a:r>
              <a:rPr lang="en-US" dirty="0" smtClean="0"/>
              <a:t>utput rows </a:t>
            </a:r>
            <a:r>
              <a:rPr lang="en-US" dirty="0"/>
              <a:t>that match between </a:t>
            </a:r>
            <a:r>
              <a:rPr lang="en-US" dirty="0" smtClean="0"/>
              <a:t>tables</a:t>
            </a:r>
          </a:p>
          <a:p>
            <a:r>
              <a:rPr lang="en-US" dirty="0" smtClean="0"/>
              <a:t>An </a:t>
            </a:r>
            <a:r>
              <a:rPr lang="en-US" dirty="0"/>
              <a:t>INNER JOIN clause is used to join two or more tables together based on a common field to produce a result set. </a:t>
            </a:r>
          </a:p>
        </p:txBody>
      </p:sp>
      <p:cxnSp>
        <p:nvCxnSpPr>
          <p:cNvPr id="8" name="Straight Arrow Connector 7"/>
          <p:cNvCxnSpPr/>
          <p:nvPr/>
        </p:nvCxnSpPr>
        <p:spPr>
          <a:xfrm flipH="1">
            <a:off x="4327072" y="2667000"/>
            <a:ext cx="1464128" cy="266264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1436" y="2209800"/>
            <a:ext cx="382632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34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itle"/>
          <p:cNvSpPr txBox="1"/>
          <p:nvPr/>
        </p:nvSpPr>
        <p:spPr>
          <a:xfrm>
            <a:off x="343115" y="199936"/>
            <a:ext cx="8267485"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Base and Derived Relations (Tables)</a:t>
            </a:r>
          </a:p>
        </p:txBody>
      </p:sp>
      <p:sp>
        <p:nvSpPr>
          <p:cNvPr id="301" name="Body"/>
          <p:cNvSpPr txBox="1"/>
          <p:nvPr/>
        </p:nvSpPr>
        <p:spPr>
          <a:xfrm>
            <a:off x="457200" y="1371600"/>
            <a:ext cx="8267485" cy="4832092"/>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800" b="0" i="0" u="none" spc="0" dirty="0" smtClean="0">
                <a:solidFill>
                  <a:srgbClr val="000000"/>
                </a:solidFill>
                <a:latin typeface="Nina Compressed"/>
              </a:rPr>
              <a:t>Tables are called "base relations" because they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You can create a derived relation by relating one or more relations together.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do not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implemented in the database as a </a:t>
            </a:r>
            <a:r>
              <a:rPr lang="en-US" sz="2800" b="1" i="0" u="none" spc="0" dirty="0" smtClean="0">
                <a:solidFill>
                  <a:srgbClr val="EE2D2D"/>
                </a:solidFill>
                <a:latin typeface="Nina Compressed"/>
              </a:rPr>
              <a:t>View</a:t>
            </a:r>
            <a:r>
              <a:rPr lang="en-US" sz="2800" b="0" i="0" u="none" spc="0" dirty="0" smtClean="0">
                <a:solidFill>
                  <a:srgbClr val="000000"/>
                </a:solidFill>
                <a:latin typeface="Nina Compressed"/>
              </a:rPr>
              <a:t>.  A view can be created with a SQL SELECT query.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convenient in that they act as a single relation, even though they may grab information from several relations (tables).</a:t>
            </a:r>
          </a:p>
        </p:txBody>
      </p:sp>
    </p:spTree>
    <p:extLst>
      <p:ext uri="{BB962C8B-B14F-4D97-AF65-F5344CB8AC3E}">
        <p14:creationId xmlns:p14="http://schemas.microsoft.com/office/powerpoint/2010/main" val="3541261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JOIN two tables together</a:t>
            </a:r>
            <a:endParaRPr lang="en-US" b="1"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Using the </a:t>
            </a:r>
            <a:r>
              <a:rPr lang="en-US" dirty="0" err="1" smtClean="0"/>
              <a:t>CreateOutdoorOutfitters.sql</a:t>
            </a:r>
            <a:endParaRPr lang="en-US" dirty="0" smtClean="0"/>
          </a:p>
          <a:p>
            <a:r>
              <a:rPr lang="en-US" dirty="0" smtClean="0"/>
              <a:t>Open the script and </a:t>
            </a:r>
            <a:r>
              <a:rPr lang="en-US" dirty="0" err="1" smtClean="0"/>
              <a:t>executue</a:t>
            </a:r>
            <a:r>
              <a:rPr lang="en-US" dirty="0" smtClean="0"/>
              <a:t> piece of the script</a:t>
            </a:r>
          </a:p>
          <a:p>
            <a:r>
              <a:rPr lang="en-US" dirty="0" smtClean="0"/>
              <a:t>Let’s create a new </a:t>
            </a:r>
            <a:r>
              <a:rPr lang="en-US" dirty="0"/>
              <a:t>table named </a:t>
            </a:r>
            <a:r>
              <a:rPr lang="en-US" dirty="0" err="1" smtClean="0"/>
              <a:t>ProductOption</a:t>
            </a:r>
            <a:r>
              <a:rPr lang="en-US" dirty="0" smtClean="0"/>
              <a:t> that displays product options for a product like a bicycle.</a:t>
            </a:r>
          </a:p>
          <a:p>
            <a:r>
              <a:rPr lang="en-US" dirty="0" smtClean="0"/>
              <a:t>Create a Foreign Key back to Product</a:t>
            </a:r>
          </a:p>
          <a:p>
            <a:r>
              <a:rPr lang="en-US" dirty="0" smtClean="0"/>
              <a:t>Let’s use the JOIN statement within a SELECT to JOIN two tables together</a:t>
            </a:r>
          </a:p>
          <a:p>
            <a:r>
              <a:rPr lang="en-US" dirty="0" smtClean="0"/>
              <a:t>Let’s take the SELECT statement as the basis for a VIEW</a:t>
            </a:r>
            <a:endParaRPr lang="en-US" dirty="0"/>
          </a:p>
        </p:txBody>
      </p:sp>
    </p:spTree>
    <p:extLst>
      <p:ext uri="{BB962C8B-B14F-4D97-AF65-F5344CB8AC3E}">
        <p14:creationId xmlns:p14="http://schemas.microsoft.com/office/powerpoint/2010/main" val="227641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r>
              <a:rPr lang="en-US" dirty="0" smtClean="0"/>
              <a:t>Basic SQL Statements</a:t>
            </a:r>
          </a:p>
          <a:p>
            <a:r>
              <a:rPr lang="en-US" dirty="0" smtClean="0"/>
              <a:t>SELECT</a:t>
            </a:r>
          </a:p>
          <a:p>
            <a:r>
              <a:rPr lang="en-US" dirty="0" smtClean="0"/>
              <a:t>JOINS</a:t>
            </a:r>
          </a:p>
          <a:p>
            <a:r>
              <a:rPr lang="en-US" dirty="0" smtClean="0"/>
              <a:t>GROUP BY</a:t>
            </a:r>
          </a:p>
          <a:p>
            <a:r>
              <a:rPr lang="en-US" dirty="0" smtClean="0"/>
              <a:t>HAVING</a:t>
            </a:r>
          </a:p>
        </p:txBody>
      </p:sp>
    </p:spTree>
    <p:extLst>
      <p:ext uri="{BB962C8B-B14F-4D97-AF65-F5344CB8AC3E}">
        <p14:creationId xmlns:p14="http://schemas.microsoft.com/office/powerpoint/2010/main" val="245039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rmAutofit/>
          </a:bodyPr>
          <a:lstStyle/>
          <a:p>
            <a:r>
              <a:rPr lang="en-US" b="1" cap="all" dirty="0"/>
              <a:t>INNER </a:t>
            </a:r>
            <a:r>
              <a:rPr lang="en-US" b="1" cap="all" dirty="0" smtClean="0"/>
              <a:t>JOIN</a:t>
            </a:r>
            <a:endParaRPr lang="en-US" dirty="0"/>
          </a:p>
        </p:txBody>
      </p:sp>
      <p:sp>
        <p:nvSpPr>
          <p:cNvPr id="3" name="Content Placeholder 2"/>
          <p:cNvSpPr>
            <a:spLocks noGrp="1"/>
          </p:cNvSpPr>
          <p:nvPr>
            <p:ph idx="1"/>
          </p:nvPr>
        </p:nvSpPr>
        <p:spPr>
          <a:xfrm>
            <a:off x="457200" y="914400"/>
            <a:ext cx="8229600" cy="3352800"/>
          </a:xfrm>
        </p:spPr>
        <p:txBody>
          <a:bodyPr>
            <a:normAutofit fontScale="92500" lnSpcReduction="10000"/>
          </a:bodyPr>
          <a:lstStyle/>
          <a:p>
            <a:pPr marL="0" indent="0">
              <a:buNone/>
            </a:pPr>
            <a:r>
              <a:rPr lang="en-US" dirty="0" smtClean="0"/>
              <a:t>Demo:  Joining the Team table to the Batting table via the Team ID.</a:t>
            </a:r>
          </a:p>
          <a:p>
            <a:pPr marL="0" indent="0">
              <a:buNone/>
            </a:pPr>
            <a:endParaRPr lang="en-US" dirty="0" smtClean="0"/>
          </a:p>
          <a:p>
            <a:pPr marL="0" indent="0">
              <a:buNone/>
            </a:pPr>
            <a:r>
              <a:rPr lang="en-US" b="1" dirty="0" smtClean="0"/>
              <a:t>SELECT </a:t>
            </a:r>
            <a:r>
              <a:rPr lang="en-US" b="1" dirty="0"/>
              <a:t>&lt;Column List&gt; </a:t>
            </a:r>
            <a:endParaRPr lang="en-US" dirty="0"/>
          </a:p>
          <a:p>
            <a:pPr marL="0" indent="0">
              <a:buNone/>
            </a:pPr>
            <a:r>
              <a:rPr lang="en-US" b="1" dirty="0" smtClean="0"/>
              <a:t>FROM </a:t>
            </a:r>
            <a:r>
              <a:rPr lang="en-US" b="1" dirty="0"/>
              <a:t>&lt;</a:t>
            </a:r>
            <a:r>
              <a:rPr lang="en-US" b="1" dirty="0" err="1"/>
              <a:t>Table_A</a:t>
            </a:r>
            <a:r>
              <a:rPr lang="en-US" b="1" dirty="0"/>
              <a:t>&gt; INNER JOIN &lt;TABLE_B&gt; ON &lt;</a:t>
            </a:r>
            <a:r>
              <a:rPr lang="en-US" b="1" dirty="0" err="1"/>
              <a:t>Table_A</a:t>
            </a:r>
            <a:r>
              <a:rPr lang="en-US" b="1" dirty="0"/>
              <a:t>&gt;.&lt;</a:t>
            </a:r>
            <a:r>
              <a:rPr lang="en-US" b="1" dirty="0" err="1"/>
              <a:t>Column_Name</a:t>
            </a:r>
            <a:r>
              <a:rPr lang="en-US" b="1" dirty="0"/>
              <a:t>&gt; = &lt;</a:t>
            </a:r>
            <a:r>
              <a:rPr lang="en-US" b="1" dirty="0" err="1"/>
              <a:t>TableB</a:t>
            </a:r>
            <a:r>
              <a:rPr lang="en-US" b="1" dirty="0"/>
              <a:t>&gt;.&lt;</a:t>
            </a:r>
            <a:r>
              <a:rPr lang="en-US" b="1" dirty="0" err="1"/>
              <a:t>Column_Name</a:t>
            </a:r>
            <a:r>
              <a:rPr lang="en-US" b="1" dirty="0"/>
              <a:t>&gt;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91000"/>
            <a:ext cx="3657600" cy="2286000"/>
          </a:xfrm>
          <a:prstGeom prst="rect">
            <a:avLst/>
          </a:prstGeom>
          <a:noFill/>
          <a:ln>
            <a:noFill/>
          </a:ln>
        </p:spPr>
      </p:pic>
    </p:spTree>
    <p:extLst>
      <p:ext uri="{BB962C8B-B14F-4D97-AF65-F5344CB8AC3E}">
        <p14:creationId xmlns:p14="http://schemas.microsoft.com/office/powerpoint/2010/main" val="143260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smtClean="0"/>
              <a:t>Exercise 6:  </a:t>
            </a:r>
            <a:r>
              <a:rPr lang="en-US" b="1" i="1" cap="all" dirty="0"/>
              <a:t>Using an INNER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Let’s create and populate a new database named ‘baseball</a:t>
            </a:r>
            <a:r>
              <a:rPr lang="en-US" dirty="0" smtClean="0"/>
              <a:t>’ via </a:t>
            </a:r>
            <a:r>
              <a:rPr lang="en-US" dirty="0"/>
              <a:t>a </a:t>
            </a:r>
            <a:r>
              <a:rPr lang="en-US" dirty="0" err="1"/>
              <a:t>sql</a:t>
            </a:r>
            <a:r>
              <a:rPr lang="en-US" dirty="0"/>
              <a:t> script file named ‘</a:t>
            </a:r>
            <a:r>
              <a:rPr lang="en-US" dirty="0" err="1"/>
              <a:t>baseball.sql</a:t>
            </a:r>
            <a:r>
              <a:rPr lang="en-US" dirty="0" smtClean="0"/>
              <a:t>’.</a:t>
            </a:r>
          </a:p>
          <a:p>
            <a:r>
              <a:rPr lang="en-US" dirty="0" smtClean="0"/>
              <a:t>Explore some tables in the database</a:t>
            </a:r>
          </a:p>
          <a:p>
            <a:r>
              <a:rPr lang="en-US" dirty="0" smtClean="0"/>
              <a:t>Try some joins.</a:t>
            </a:r>
          </a:p>
          <a:p>
            <a:r>
              <a:rPr lang="en-US" dirty="0" smtClean="0"/>
              <a:t>Learn about Views</a:t>
            </a:r>
            <a:endParaRPr lang="en-US" dirty="0"/>
          </a:p>
        </p:txBody>
      </p:sp>
    </p:spTree>
    <p:extLst>
      <p:ext uri="{BB962C8B-B14F-4D97-AF65-F5344CB8AC3E}">
        <p14:creationId xmlns:p14="http://schemas.microsoft.com/office/powerpoint/2010/main" val="597729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dirty="0" smtClean="0"/>
              <a:t>LEFT JOIN</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Produces a complete set of records from the table on the LEFT side of the JOIN</a:t>
            </a:r>
          </a:p>
          <a:p>
            <a:r>
              <a:rPr lang="en-US" dirty="0" smtClean="0"/>
              <a:t>LEFT JOIN  is the same as LEFT OUTER JOIN</a:t>
            </a:r>
          </a:p>
          <a:p>
            <a:r>
              <a:rPr lang="en-US" dirty="0" smtClean="0"/>
              <a:t>In the following statement which table will have all rows returned?  Which one is on the LEFT side of the JOIN?</a:t>
            </a:r>
          </a:p>
          <a:p>
            <a:pPr lvl="1"/>
            <a:r>
              <a:rPr lang="en-US" dirty="0" smtClean="0"/>
              <a:t>Answer on the next slide.</a:t>
            </a:r>
          </a:p>
          <a:p>
            <a:endParaRPr lang="en-US" dirty="0"/>
          </a:p>
        </p:txBody>
      </p:sp>
    </p:spTree>
    <p:extLst>
      <p:ext uri="{BB962C8B-B14F-4D97-AF65-F5344CB8AC3E}">
        <p14:creationId xmlns:p14="http://schemas.microsoft.com/office/powerpoint/2010/main" val="2800424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a:t>
            </a:r>
            <a:r>
              <a:rPr lang="en-US" dirty="0"/>
              <a:t>table will have all rows returned?</a:t>
            </a:r>
          </a:p>
        </p:txBody>
      </p:sp>
      <p:sp>
        <p:nvSpPr>
          <p:cNvPr id="3" name="Content Placeholder 2"/>
          <p:cNvSpPr>
            <a:spLocks noGrp="1"/>
          </p:cNvSpPr>
          <p:nvPr>
            <p:ph idx="1"/>
          </p:nvPr>
        </p:nvSpPr>
        <p:spPr/>
        <p:txBody>
          <a:bodyPr/>
          <a:lstStyle/>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team.ID = </a:t>
            </a:r>
            <a:r>
              <a:rPr lang="en-US" b="1" dirty="0" err="1"/>
              <a:t>batting.TeamID</a:t>
            </a:r>
            <a:r>
              <a:rPr lang="en-US" b="1" dirty="0"/>
              <a: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10292"/>
            <a:ext cx="4343400" cy="2714308"/>
          </a:xfrm>
          <a:prstGeom prst="rect">
            <a:avLst/>
          </a:prstGeom>
          <a:noFill/>
          <a:ln>
            <a:noFill/>
          </a:ln>
        </p:spPr>
      </p:pic>
      <p:pic>
        <p:nvPicPr>
          <p:cNvPr id="5" name="Picture 4"/>
          <p:cNvPicPr/>
          <p:nvPr/>
        </p:nvPicPr>
        <p:blipFill>
          <a:blip r:embed="rId3"/>
          <a:stretch>
            <a:fillRect/>
          </a:stretch>
        </p:blipFill>
        <p:spPr>
          <a:xfrm>
            <a:off x="304800" y="1447800"/>
            <a:ext cx="8686800" cy="5181600"/>
          </a:xfrm>
          <a:prstGeom prst="rect">
            <a:avLst/>
          </a:prstGeom>
        </p:spPr>
      </p:pic>
    </p:spTree>
    <p:extLst>
      <p:ext uri="{BB962C8B-B14F-4D97-AF65-F5344CB8AC3E}">
        <p14:creationId xmlns:p14="http://schemas.microsoft.com/office/powerpoint/2010/main" val="33334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751294" y="2590800"/>
            <a:ext cx="3733800" cy="3048000"/>
          </a:xfrm>
          <a:prstGeom prst="rect">
            <a:avLst/>
          </a:prstGeom>
          <a:noFill/>
          <a:ln>
            <a:noFill/>
          </a:ln>
        </p:spPr>
      </p:pic>
      <p:sp>
        <p:nvSpPr>
          <p:cNvPr id="2" name="Title 1"/>
          <p:cNvSpPr>
            <a:spLocks noGrp="1"/>
          </p:cNvSpPr>
          <p:nvPr>
            <p:ph type="title"/>
          </p:nvPr>
        </p:nvSpPr>
        <p:spPr>
          <a:xfrm>
            <a:off x="457200" y="152400"/>
            <a:ext cx="8229600" cy="1143000"/>
          </a:xfrm>
        </p:spPr>
        <p:txBody>
          <a:bodyPr/>
          <a:lstStyle/>
          <a:p>
            <a:r>
              <a:rPr lang="en-US" dirty="0" smtClean="0"/>
              <a:t>Consider this query…</a:t>
            </a:r>
            <a:endParaRPr lang="en-US" dirty="0"/>
          </a:p>
        </p:txBody>
      </p:sp>
      <p:sp>
        <p:nvSpPr>
          <p:cNvPr id="3" name="Content Placeholder 2"/>
          <p:cNvSpPr>
            <a:spLocks noGrp="1"/>
          </p:cNvSpPr>
          <p:nvPr>
            <p:ph idx="1"/>
          </p:nvPr>
        </p:nvSpPr>
        <p:spPr>
          <a:xfrm>
            <a:off x="457200" y="1219200"/>
            <a:ext cx="8153400" cy="4525963"/>
          </a:xfrm>
        </p:spPr>
        <p:txBody>
          <a:bodyPr>
            <a:normAutofit fontScale="92500" lnSpcReduction="10000"/>
          </a:bodyPr>
          <a:lstStyle/>
          <a:p>
            <a:r>
              <a:rPr lang="en-US" dirty="0"/>
              <a:t>What if we wanted to produce a listing of teams that did NOT have any batting leaders?</a:t>
            </a:r>
            <a:endParaRPr lang="en-US" dirty="0" smtClean="0"/>
          </a:p>
          <a:p>
            <a:r>
              <a:rPr lang="en-US" dirty="0" smtClean="0"/>
              <a:t>We </a:t>
            </a:r>
            <a:r>
              <a:rPr lang="en-US" dirty="0"/>
              <a:t>could use a where clause to only show NULL rows from the batting table:</a:t>
            </a:r>
          </a:p>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a:t>
            </a:r>
            <a:endParaRPr lang="en-US" b="1" dirty="0" smtClean="0"/>
          </a:p>
          <a:p>
            <a:pPr marL="0" indent="0">
              <a:buNone/>
            </a:pPr>
            <a:r>
              <a:rPr lang="en-US" b="1" dirty="0" smtClean="0"/>
              <a:t>team.ID </a:t>
            </a:r>
            <a:r>
              <a:rPr lang="en-US" b="1" dirty="0"/>
              <a:t>= </a:t>
            </a:r>
            <a:r>
              <a:rPr lang="en-US" b="1" dirty="0" err="1"/>
              <a:t>batting.TeamID</a:t>
            </a:r>
            <a:endParaRPr lang="en-US" dirty="0"/>
          </a:p>
          <a:p>
            <a:pPr marL="0" indent="0">
              <a:buNone/>
            </a:pPr>
            <a:r>
              <a:rPr lang="en-US" b="1" dirty="0"/>
              <a:t>WHERE batting.ID IS NULL;</a:t>
            </a:r>
            <a:endParaRPr lang="en-US" dirty="0"/>
          </a:p>
          <a:p>
            <a:pPr marL="0" indent="0">
              <a:buNone/>
            </a:pPr>
            <a:endParaRPr lang="en-US" dirty="0"/>
          </a:p>
        </p:txBody>
      </p:sp>
      <p:pic>
        <p:nvPicPr>
          <p:cNvPr id="5" name="Picture 4"/>
          <p:cNvPicPr/>
          <p:nvPr/>
        </p:nvPicPr>
        <p:blipFill>
          <a:blip r:embed="rId3"/>
          <a:stretch>
            <a:fillRect/>
          </a:stretch>
        </p:blipFill>
        <p:spPr>
          <a:xfrm>
            <a:off x="228600" y="1087251"/>
            <a:ext cx="8686800" cy="5086910"/>
          </a:xfrm>
          <a:prstGeom prst="rect">
            <a:avLst/>
          </a:prstGeom>
        </p:spPr>
      </p:pic>
    </p:spTree>
    <p:extLst>
      <p:ext uri="{BB962C8B-B14F-4D97-AF65-F5344CB8AC3E}">
        <p14:creationId xmlns:p14="http://schemas.microsoft.com/office/powerpoint/2010/main" val="255395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all" dirty="0" smtClean="0"/>
              <a:t>Exercise 7:  </a:t>
            </a:r>
            <a:r>
              <a:rPr lang="en-US" b="1" i="1" cap="all" dirty="0"/>
              <a:t>LEFT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Create a SELECT statement that joins the player table and the batting table.  </a:t>
            </a:r>
            <a:endParaRPr lang="en-US" dirty="0" smtClean="0"/>
          </a:p>
          <a:p>
            <a:r>
              <a:rPr lang="en-US" dirty="0" smtClean="0"/>
              <a:t>The </a:t>
            </a:r>
            <a:r>
              <a:rPr lang="en-US" dirty="0"/>
              <a:t>query should show all the players and any matching players that exist within the batting table.  </a:t>
            </a:r>
            <a:endParaRPr lang="en-US" dirty="0" smtClean="0"/>
          </a:p>
          <a:p>
            <a:r>
              <a:rPr lang="en-US" dirty="0" smtClean="0"/>
              <a:t>You </a:t>
            </a:r>
            <a:r>
              <a:rPr lang="en-US" dirty="0"/>
              <a:t>should see NULL when there are no matches in the batting table.</a:t>
            </a:r>
          </a:p>
        </p:txBody>
      </p:sp>
    </p:spTree>
    <p:extLst>
      <p:ext uri="{BB962C8B-B14F-4D97-AF65-F5344CB8AC3E}">
        <p14:creationId xmlns:p14="http://schemas.microsoft.com/office/powerpoint/2010/main" val="2133038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Right Join</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With a Right Join, the Right hand side table is dominant and all its rows will be returned.</a:t>
            </a:r>
          </a:p>
          <a:p>
            <a:r>
              <a:rPr lang="en-US" dirty="0" smtClean="0"/>
              <a:t>These two queries are basically the same:</a:t>
            </a:r>
          </a:p>
          <a:p>
            <a:pPr marL="0" indent="0">
              <a:buNone/>
            </a:pPr>
            <a:endParaRPr lang="en-US" sz="2400" b="1" dirty="0" smtClean="0"/>
          </a:p>
          <a:p>
            <a:pPr marL="0" indent="0">
              <a:buNone/>
            </a:pPr>
            <a:r>
              <a:rPr lang="en-US" sz="2400" b="1" dirty="0" smtClean="0"/>
              <a:t>SELECT </a:t>
            </a:r>
            <a:r>
              <a:rPr lang="en-US" sz="2400" b="1" dirty="0"/>
              <a:t>*</a:t>
            </a:r>
            <a:endParaRPr lang="en-US" sz="2400" dirty="0"/>
          </a:p>
          <a:p>
            <a:pPr marL="0" indent="0">
              <a:buNone/>
            </a:pPr>
            <a:r>
              <a:rPr lang="en-US" sz="2400" b="1" dirty="0"/>
              <a:t>FROM </a:t>
            </a:r>
            <a:r>
              <a:rPr lang="en-US" sz="2400" b="1" u="sng" dirty="0">
                <a:solidFill>
                  <a:srgbClr val="FF0000"/>
                </a:solidFill>
              </a:rPr>
              <a:t>Team</a:t>
            </a:r>
            <a:endParaRPr lang="en-US" sz="2400" u="sng" dirty="0">
              <a:solidFill>
                <a:srgbClr val="FF0000"/>
              </a:solidFill>
            </a:endParaRPr>
          </a:p>
          <a:p>
            <a:pPr marL="0" indent="0">
              <a:buNone/>
            </a:pPr>
            <a:r>
              <a:rPr lang="en-US" sz="2400" b="1" u="sng" dirty="0"/>
              <a:t>left join </a:t>
            </a:r>
            <a:r>
              <a:rPr lang="en-US" sz="2400" b="1" dirty="0"/>
              <a:t>Batting on Team.ID = </a:t>
            </a:r>
            <a:r>
              <a:rPr lang="en-US" sz="2400" b="1" dirty="0" err="1"/>
              <a:t>Batting.TeamID</a:t>
            </a:r>
            <a:r>
              <a:rPr lang="en-US" sz="2400" b="1" dirty="0"/>
              <a:t>;</a:t>
            </a:r>
            <a:r>
              <a:rPr lang="en-US" sz="2400" dirty="0"/>
              <a:t> </a:t>
            </a:r>
            <a:endParaRPr lang="en-US" sz="2400" dirty="0" smtClean="0"/>
          </a:p>
          <a:p>
            <a:pPr marL="0" indent="0">
              <a:buNone/>
            </a:pPr>
            <a:endParaRPr lang="en-US" sz="2400" dirty="0"/>
          </a:p>
          <a:p>
            <a:pPr marL="0" indent="0">
              <a:buNone/>
            </a:pPr>
            <a:r>
              <a:rPr lang="en-US" sz="2400" b="1" dirty="0"/>
              <a:t>SELECT *</a:t>
            </a:r>
            <a:endParaRPr lang="en-US" sz="2400" dirty="0"/>
          </a:p>
          <a:p>
            <a:pPr marL="0" indent="0">
              <a:buNone/>
            </a:pPr>
            <a:r>
              <a:rPr lang="en-US" sz="2400" b="1" dirty="0"/>
              <a:t>FROM batting</a:t>
            </a:r>
            <a:endParaRPr lang="en-US" sz="2400" dirty="0"/>
          </a:p>
          <a:p>
            <a:pPr marL="0" indent="0">
              <a:buNone/>
            </a:pPr>
            <a:r>
              <a:rPr lang="en-US" sz="2400" b="1" u="sng" dirty="0"/>
              <a:t>RIGHT JOIN </a:t>
            </a:r>
            <a:r>
              <a:rPr lang="en-US" sz="2400" b="1" u="sng" dirty="0">
                <a:solidFill>
                  <a:srgbClr val="FF0000"/>
                </a:solidFill>
              </a:rPr>
              <a:t>Team</a:t>
            </a:r>
            <a:r>
              <a:rPr lang="en-US" sz="2400" b="1" dirty="0">
                <a:solidFill>
                  <a:srgbClr val="FF0000"/>
                </a:solidFill>
              </a:rPr>
              <a:t> </a:t>
            </a:r>
            <a:r>
              <a:rPr lang="en-US" sz="2400" b="1" dirty="0"/>
              <a:t>ON Team.ID = </a:t>
            </a:r>
            <a:r>
              <a:rPr lang="en-US" sz="2400" b="1" dirty="0" err="1"/>
              <a:t>Batting.TeamID</a:t>
            </a:r>
            <a:r>
              <a:rPr lang="en-US" sz="2400" b="1" dirty="0"/>
              <a:t>;</a:t>
            </a:r>
            <a:endParaRPr lang="en-US" sz="2400" dirty="0"/>
          </a:p>
          <a:p>
            <a:pPr marL="0" indent="0">
              <a:buNone/>
            </a:pPr>
            <a:endParaRPr lang="en-US" sz="2400" dirty="0"/>
          </a:p>
          <a:p>
            <a:pPr marL="0" indent="0">
              <a:buNone/>
            </a:pPr>
            <a:endParaRPr lang="en-US" dirty="0"/>
          </a:p>
        </p:txBody>
      </p:sp>
      <p:pic>
        <p:nvPicPr>
          <p:cNvPr id="4" name="Picture 3"/>
          <p:cNvPicPr/>
          <p:nvPr/>
        </p:nvPicPr>
        <p:blipFill>
          <a:blip r:embed="rId2"/>
          <a:stretch>
            <a:fillRect/>
          </a:stretch>
        </p:blipFill>
        <p:spPr>
          <a:xfrm>
            <a:off x="304800" y="1143000"/>
            <a:ext cx="8686800" cy="5334000"/>
          </a:xfrm>
          <a:prstGeom prst="rect">
            <a:avLst/>
          </a:prstGeom>
        </p:spPr>
      </p:pic>
      <p:pic>
        <p:nvPicPr>
          <p:cNvPr id="5" name="Picture 4"/>
          <p:cNvPicPr/>
          <p:nvPr/>
        </p:nvPicPr>
        <p:blipFill>
          <a:blip r:embed="rId3"/>
          <a:stretch>
            <a:fillRect/>
          </a:stretch>
        </p:blipFill>
        <p:spPr>
          <a:xfrm>
            <a:off x="304800" y="1143000"/>
            <a:ext cx="8686800" cy="5334000"/>
          </a:xfrm>
          <a:prstGeom prst="rect">
            <a:avLst/>
          </a:prstGeom>
        </p:spPr>
      </p:pic>
    </p:spTree>
    <p:extLst>
      <p:ext uri="{BB962C8B-B14F-4D97-AF65-F5344CB8AC3E}">
        <p14:creationId xmlns:p14="http://schemas.microsoft.com/office/powerpoint/2010/main" val="348329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cap="all" dirty="0"/>
              <a:t>Order By </a:t>
            </a:r>
            <a:r>
              <a:rPr lang="en-US" b="1" cap="all" dirty="0" smtClean="0"/>
              <a:t>Clause</a:t>
            </a:r>
            <a:endParaRPr lang="en-US" dirty="0"/>
          </a:p>
        </p:txBody>
      </p:sp>
      <p:sp>
        <p:nvSpPr>
          <p:cNvPr id="3" name="Content Placeholder 2"/>
          <p:cNvSpPr>
            <a:spLocks noGrp="1"/>
          </p:cNvSpPr>
          <p:nvPr>
            <p:ph idx="1"/>
          </p:nvPr>
        </p:nvSpPr>
        <p:spPr>
          <a:xfrm>
            <a:off x="304800" y="1066800"/>
            <a:ext cx="8382000" cy="5059363"/>
          </a:xfrm>
        </p:spPr>
        <p:txBody>
          <a:bodyPr>
            <a:normAutofit fontScale="92500" lnSpcReduction="20000"/>
          </a:bodyPr>
          <a:lstStyle/>
          <a:p>
            <a:r>
              <a:rPr lang="en-US" dirty="0"/>
              <a:t>order the results of a query using a listing of </a:t>
            </a:r>
            <a:r>
              <a:rPr lang="en-US" dirty="0" smtClean="0"/>
              <a:t>columns</a:t>
            </a:r>
          </a:p>
          <a:p>
            <a:r>
              <a:rPr lang="en-US" dirty="0"/>
              <a:t>A</a:t>
            </a:r>
            <a:r>
              <a:rPr lang="en-US" dirty="0" smtClean="0"/>
              <a:t>scending order is the default</a:t>
            </a:r>
          </a:p>
          <a:p>
            <a:r>
              <a:rPr lang="en-US" dirty="0"/>
              <a:t>To sort in descending order use </a:t>
            </a:r>
            <a:r>
              <a:rPr lang="en-US" dirty="0" smtClean="0"/>
              <a:t>DESC</a:t>
            </a:r>
          </a:p>
          <a:p>
            <a:r>
              <a:rPr lang="en-US" dirty="0" smtClean="0"/>
              <a:t>Demo:</a:t>
            </a:r>
          </a:p>
          <a:p>
            <a:pPr lvl="1"/>
            <a:r>
              <a:rPr lang="en-US" dirty="0" smtClean="0"/>
              <a:t>Let’s order some baseball info</a:t>
            </a:r>
          </a:p>
          <a:p>
            <a:pPr lvl="1"/>
            <a:r>
              <a:rPr lang="en-US" dirty="0" smtClean="0"/>
              <a:t>Ascending</a:t>
            </a:r>
          </a:p>
          <a:p>
            <a:pPr lvl="1"/>
            <a:r>
              <a:rPr lang="en-US" dirty="0" smtClean="0"/>
              <a:t>Descending</a:t>
            </a:r>
          </a:p>
          <a:p>
            <a:pPr lvl="1"/>
            <a:r>
              <a:rPr lang="en-US" dirty="0" smtClean="0"/>
              <a:t>Both!</a:t>
            </a:r>
          </a:p>
          <a:p>
            <a:pPr lvl="2"/>
            <a:r>
              <a:rPr lang="en-US" dirty="0" err="1" smtClean="0"/>
              <a:t>vTeamRoster</a:t>
            </a:r>
            <a:endParaRPr lang="en-US" dirty="0" smtClean="0"/>
          </a:p>
          <a:p>
            <a:pPr lvl="2"/>
            <a:r>
              <a:rPr lang="en-US" dirty="0"/>
              <a:t>League, </a:t>
            </a:r>
            <a:r>
              <a:rPr lang="en-US" dirty="0" err="1"/>
              <a:t>DivisionName</a:t>
            </a:r>
            <a:r>
              <a:rPr lang="en-US" dirty="0"/>
              <a:t>, and </a:t>
            </a:r>
            <a:r>
              <a:rPr lang="en-US" dirty="0" err="1"/>
              <a:t>TeamName</a:t>
            </a:r>
            <a:r>
              <a:rPr lang="en-US" dirty="0"/>
              <a:t> are ordered in ASCENDING order AND the </a:t>
            </a:r>
            <a:r>
              <a:rPr lang="en-US" dirty="0" err="1"/>
              <a:t>HeightInches</a:t>
            </a:r>
            <a:r>
              <a:rPr lang="en-US" dirty="0"/>
              <a:t> column is ordered in DESCENDING order</a:t>
            </a:r>
          </a:p>
        </p:txBody>
      </p:sp>
    </p:spTree>
    <p:extLst>
      <p:ext uri="{BB962C8B-B14F-4D97-AF65-F5344CB8AC3E}">
        <p14:creationId xmlns:p14="http://schemas.microsoft.com/office/powerpoint/2010/main" val="3114371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smtClean="0"/>
              <a:t>Exercise 8:  </a:t>
            </a:r>
            <a:r>
              <a:rPr lang="en-US" b="1" i="1" cap="all" dirty="0"/>
              <a:t>Trying out the ORDER BY clause</a:t>
            </a:r>
            <a:r>
              <a:rPr lang="en-US" b="1" cap="all" dirty="0"/>
              <a:t/>
            </a:r>
            <a:br>
              <a:rPr lang="en-US" b="1" cap="all"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21155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GROUP BY</a:t>
            </a:r>
          </a:p>
        </p:txBody>
      </p:sp>
      <p:sp>
        <p:nvSpPr>
          <p:cNvPr id="3" name="Content Placeholder 2"/>
          <p:cNvSpPr>
            <a:spLocks noGrp="1"/>
          </p:cNvSpPr>
          <p:nvPr>
            <p:ph idx="1"/>
          </p:nvPr>
        </p:nvSpPr>
        <p:spPr>
          <a:xfrm>
            <a:off x="457200" y="838200"/>
            <a:ext cx="8229600" cy="3276600"/>
          </a:xfrm>
        </p:spPr>
        <p:txBody>
          <a:bodyPr/>
          <a:lstStyle/>
          <a:p>
            <a:r>
              <a:rPr lang="en-US" dirty="0" smtClean="0"/>
              <a:t>Used to aggregate (Max, Min, </a:t>
            </a:r>
            <a:r>
              <a:rPr lang="en-US" dirty="0" err="1" smtClean="0"/>
              <a:t>Avg</a:t>
            </a:r>
            <a:r>
              <a:rPr lang="en-US" dirty="0" smtClean="0"/>
              <a:t>, Count…) rows together by one or more columns.  </a:t>
            </a:r>
          </a:p>
          <a:p>
            <a:r>
              <a:rPr lang="en-US" dirty="0" smtClean="0"/>
              <a:t>Use after WHERE</a:t>
            </a:r>
          </a:p>
          <a:p>
            <a:r>
              <a:rPr lang="en-US" dirty="0" smtClean="0"/>
              <a:t>Average the batting averages to calculate a team batting average. GROUP the data BY </a:t>
            </a:r>
            <a:r>
              <a:rPr lang="en-US" dirty="0" err="1" smtClean="0"/>
              <a:t>TeamName</a:t>
            </a:r>
            <a:r>
              <a:rPr lang="en-US" dirty="0" smtClean="0"/>
              <a:t>.</a:t>
            </a:r>
            <a:endParaRPr lang="en-US" dirty="0"/>
          </a:p>
        </p:txBody>
      </p:sp>
      <p:pic>
        <p:nvPicPr>
          <p:cNvPr id="4" name="Picture 3"/>
          <p:cNvPicPr/>
          <p:nvPr/>
        </p:nvPicPr>
        <p:blipFill>
          <a:blip r:embed="rId2"/>
          <a:stretch>
            <a:fillRect/>
          </a:stretch>
        </p:blipFill>
        <p:spPr>
          <a:xfrm>
            <a:off x="1600200" y="4038600"/>
            <a:ext cx="5943600" cy="2514600"/>
          </a:xfrm>
          <a:prstGeom prst="rect">
            <a:avLst/>
          </a:prstGeom>
        </p:spPr>
      </p:pic>
    </p:spTree>
    <p:extLst>
      <p:ext uri="{BB962C8B-B14F-4D97-AF65-F5344CB8AC3E}">
        <p14:creationId xmlns:p14="http://schemas.microsoft.com/office/powerpoint/2010/main" val="1589485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0"/>
          </a:xfrm>
        </p:spPr>
        <p:txBody>
          <a:bodyPr>
            <a:normAutofit fontScale="90000"/>
          </a:bodyPr>
          <a:lstStyle/>
          <a:p>
            <a:r>
              <a:rPr lang="en-US" b="1" cap="all" dirty="0" err="1"/>
              <a:t>Git</a:t>
            </a:r>
            <a:r>
              <a:rPr lang="en-US" b="1" cap="all" dirty="0"/>
              <a:t> Hub Exercise:  Syncing your Local Fork with the Instructor’s new files.</a:t>
            </a:r>
            <a:br>
              <a:rPr lang="en-US" b="1" cap="all" dirty="0"/>
            </a:br>
            <a:r>
              <a:rPr lang="en-US" dirty="0"/>
              <a:t>In this exercise we will </a:t>
            </a:r>
            <a:r>
              <a:rPr lang="en-US" dirty="0" smtClean="0"/>
              <a:t>sync </a:t>
            </a:r>
            <a:r>
              <a:rPr lang="en-US" dirty="0"/>
              <a:t>your </a:t>
            </a:r>
            <a:r>
              <a:rPr lang="en-US" dirty="0" smtClean="0"/>
              <a:t>local fork </a:t>
            </a:r>
            <a:r>
              <a:rPr lang="en-US" dirty="0"/>
              <a:t>to the changes made in the instructor’s </a:t>
            </a:r>
            <a:r>
              <a:rPr lang="en-US" b="1" dirty="0" err="1"/>
              <a:t>chscodecamp</a:t>
            </a:r>
            <a:r>
              <a:rPr lang="en-US" b="1" dirty="0"/>
              <a:t>/mysql101</a:t>
            </a:r>
            <a:r>
              <a:rPr lang="en-US" dirty="0"/>
              <a:t> repository’s master branch. </a:t>
            </a:r>
            <a:br>
              <a:rPr lang="en-US" dirty="0"/>
            </a:br>
            <a:endParaRPr lang="en-US" dirty="0"/>
          </a:p>
        </p:txBody>
      </p:sp>
    </p:spTree>
    <p:extLst>
      <p:ext uri="{BB962C8B-B14F-4D97-AF65-F5344CB8AC3E}">
        <p14:creationId xmlns:p14="http://schemas.microsoft.com/office/powerpoint/2010/main" val="88863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376"/>
            <a:ext cx="8229600" cy="838200"/>
          </a:xfrm>
        </p:spPr>
        <p:txBody>
          <a:bodyPr/>
          <a:lstStyle/>
          <a:p>
            <a:r>
              <a:rPr lang="en-US" dirty="0" smtClean="0"/>
              <a:t>HAVING</a:t>
            </a:r>
            <a:endParaRPr lang="en-US" dirty="0"/>
          </a:p>
        </p:txBody>
      </p:sp>
      <p:sp>
        <p:nvSpPr>
          <p:cNvPr id="3" name="Content Placeholder 2"/>
          <p:cNvSpPr>
            <a:spLocks noGrp="1"/>
          </p:cNvSpPr>
          <p:nvPr>
            <p:ph idx="1"/>
          </p:nvPr>
        </p:nvSpPr>
        <p:spPr>
          <a:xfrm>
            <a:off x="0" y="990600"/>
            <a:ext cx="4495800" cy="5562600"/>
          </a:xfrm>
        </p:spPr>
        <p:txBody>
          <a:bodyPr>
            <a:normAutofit fontScale="85000" lnSpcReduction="20000"/>
          </a:bodyPr>
          <a:lstStyle/>
          <a:p>
            <a:r>
              <a:rPr lang="en-US" dirty="0"/>
              <a:t>Use WHERE to filter the </a:t>
            </a:r>
            <a:r>
              <a:rPr lang="en-US" dirty="0" smtClean="0"/>
              <a:t>rows </a:t>
            </a:r>
            <a:r>
              <a:rPr lang="en-US" dirty="0"/>
              <a:t>before they are grouped</a:t>
            </a:r>
            <a:r>
              <a:rPr lang="en-US" dirty="0" smtClean="0"/>
              <a:t>.</a:t>
            </a:r>
          </a:p>
          <a:p>
            <a:r>
              <a:rPr lang="en-US" dirty="0" smtClean="0"/>
              <a:t>Use HAVING to FILTER the results after </a:t>
            </a:r>
            <a:r>
              <a:rPr lang="en-US" i="1" dirty="0" smtClean="0"/>
              <a:t>having been grouped</a:t>
            </a:r>
            <a:r>
              <a:rPr lang="en-US" dirty="0" smtClean="0"/>
              <a:t>.  </a:t>
            </a:r>
          </a:p>
          <a:p>
            <a:r>
              <a:rPr lang="en-US" dirty="0"/>
              <a:t>list all the players from the </a:t>
            </a:r>
            <a:r>
              <a:rPr lang="en-US" dirty="0" err="1"/>
              <a:t>vTeamRoster</a:t>
            </a:r>
            <a:r>
              <a:rPr lang="en-US" dirty="0"/>
              <a:t> view who bat left </a:t>
            </a:r>
            <a:r>
              <a:rPr lang="en-US" dirty="0" smtClean="0"/>
              <a:t>handed</a:t>
            </a:r>
          </a:p>
          <a:p>
            <a:r>
              <a:rPr lang="en-US" dirty="0" smtClean="0"/>
              <a:t>Determine which team has the most lefties.</a:t>
            </a:r>
          </a:p>
          <a:p>
            <a:r>
              <a:rPr lang="en-US" dirty="0"/>
              <a:t>limiting the grouped rows to those </a:t>
            </a:r>
            <a:r>
              <a:rPr lang="en-US" dirty="0" smtClean="0"/>
              <a:t>HAVING a </a:t>
            </a:r>
            <a:r>
              <a:rPr lang="en-US" dirty="0"/>
              <a:t>PLAYERCOUNT greater than 2</a:t>
            </a:r>
            <a:endParaRPr lang="en-US" dirty="0" smtClean="0"/>
          </a:p>
        </p:txBody>
      </p:sp>
      <p:pic>
        <p:nvPicPr>
          <p:cNvPr id="4" name="Picture 3"/>
          <p:cNvPicPr/>
          <p:nvPr/>
        </p:nvPicPr>
        <p:blipFill>
          <a:blip r:embed="rId2"/>
          <a:stretch>
            <a:fillRect/>
          </a:stretch>
        </p:blipFill>
        <p:spPr>
          <a:xfrm>
            <a:off x="4419600" y="990600"/>
            <a:ext cx="4495800" cy="2057400"/>
          </a:xfrm>
          <a:prstGeom prst="rect">
            <a:avLst/>
          </a:prstGeom>
        </p:spPr>
      </p:pic>
      <p:pic>
        <p:nvPicPr>
          <p:cNvPr id="5" name="Picture 4"/>
          <p:cNvPicPr/>
          <p:nvPr/>
        </p:nvPicPr>
        <p:blipFill>
          <a:blip r:embed="rId3"/>
          <a:stretch>
            <a:fillRect/>
          </a:stretch>
        </p:blipFill>
        <p:spPr>
          <a:xfrm>
            <a:off x="4895850" y="3074895"/>
            <a:ext cx="3543300" cy="1725706"/>
          </a:xfrm>
          <a:prstGeom prst="rect">
            <a:avLst/>
          </a:prstGeom>
        </p:spPr>
      </p:pic>
      <p:pic>
        <p:nvPicPr>
          <p:cNvPr id="6" name="Picture 5"/>
          <p:cNvPicPr/>
          <p:nvPr/>
        </p:nvPicPr>
        <p:blipFill>
          <a:blip r:embed="rId4"/>
          <a:stretch>
            <a:fillRect/>
          </a:stretch>
        </p:blipFill>
        <p:spPr>
          <a:xfrm>
            <a:off x="4572000" y="5029200"/>
            <a:ext cx="4286250" cy="1295400"/>
          </a:xfrm>
          <a:prstGeom prst="rect">
            <a:avLst/>
          </a:prstGeom>
        </p:spPr>
      </p:pic>
    </p:spTree>
    <p:extLst>
      <p:ext uri="{BB962C8B-B14F-4D97-AF65-F5344CB8AC3E}">
        <p14:creationId xmlns:p14="http://schemas.microsoft.com/office/powerpoint/2010/main" val="1717026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Any remaining exercises or homework for Day 2.</a:t>
            </a:r>
          </a:p>
          <a:p>
            <a:r>
              <a:rPr lang="en-US" dirty="0" smtClean="0"/>
              <a:t>You will need to clone your fork to your home machine.</a:t>
            </a:r>
          </a:p>
          <a:p>
            <a:r>
              <a:rPr lang="en-US" dirty="0" smtClean="0"/>
              <a:t>Create a new folder.</a:t>
            </a:r>
          </a:p>
          <a:p>
            <a:r>
              <a:rPr lang="en-US" dirty="0" smtClean="0"/>
              <a:t>Put folder and files within “SQL Scripts” folder within your local repo.</a:t>
            </a:r>
          </a:p>
          <a:p>
            <a:r>
              <a:rPr lang="en-US" dirty="0" smtClean="0"/>
              <a:t>Commit your local changes to your fork up to GitHub.com</a:t>
            </a:r>
          </a:p>
          <a:p>
            <a:r>
              <a:rPr lang="en-US" dirty="0" smtClean="0"/>
              <a:t>Submit a pull request</a:t>
            </a:r>
          </a:p>
        </p:txBody>
      </p:sp>
    </p:spTree>
    <p:extLst>
      <p:ext uri="{BB962C8B-B14F-4D97-AF65-F5344CB8AC3E}">
        <p14:creationId xmlns:p14="http://schemas.microsoft.com/office/powerpoint/2010/main" val="223303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r>
              <a:rPr lang="en-US" dirty="0" smtClean="0"/>
              <a:t>INSERT</a:t>
            </a:r>
          </a:p>
          <a:p>
            <a:r>
              <a:rPr lang="en-US" dirty="0" smtClean="0"/>
              <a:t>DELETE</a:t>
            </a:r>
          </a:p>
          <a:p>
            <a:r>
              <a:rPr lang="en-US" dirty="0" smtClean="0"/>
              <a:t>UPDATE</a:t>
            </a:r>
          </a:p>
          <a:p>
            <a:r>
              <a:rPr lang="en-US" dirty="0" smtClean="0"/>
              <a:t>VIEWS</a:t>
            </a:r>
          </a:p>
          <a:p>
            <a:r>
              <a:rPr lang="en-US" dirty="0" smtClean="0"/>
              <a:t>DISTINCT ROWS</a:t>
            </a:r>
          </a:p>
          <a:p>
            <a:r>
              <a:rPr lang="en-US" dirty="0" smtClean="0"/>
              <a:t>COLUMN ALIASES</a:t>
            </a:r>
          </a:p>
          <a:p>
            <a:r>
              <a:rPr lang="en-US" dirty="0" smtClean="0"/>
              <a:t>OPERATORS AND FUNCTIONS</a:t>
            </a:r>
            <a:endParaRPr lang="en-US" dirty="0"/>
          </a:p>
        </p:txBody>
      </p:sp>
    </p:spTree>
    <p:extLst>
      <p:ext uri="{BB962C8B-B14F-4D97-AF65-F5344CB8AC3E}">
        <p14:creationId xmlns:p14="http://schemas.microsoft.com/office/powerpoint/2010/main" val="2134087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a:t>
            </a:r>
            <a:endParaRPr lang="en-US" dirty="0"/>
          </a:p>
        </p:txBody>
      </p:sp>
      <p:sp>
        <p:nvSpPr>
          <p:cNvPr id="3" name="Content Placeholder 2"/>
          <p:cNvSpPr>
            <a:spLocks noGrp="1"/>
          </p:cNvSpPr>
          <p:nvPr>
            <p:ph idx="1"/>
          </p:nvPr>
        </p:nvSpPr>
        <p:spPr/>
        <p:txBody>
          <a:bodyPr/>
          <a:lstStyle/>
          <a:p>
            <a:r>
              <a:rPr lang="en-US" b="1" dirty="0"/>
              <a:t>INSERT INTO </a:t>
            </a:r>
            <a:r>
              <a:rPr lang="en-US" b="1" dirty="0" err="1"/>
              <a:t>tablename</a:t>
            </a:r>
            <a:r>
              <a:rPr lang="en-US" b="1" dirty="0"/>
              <a:t> (Col1, Col2, Col3, ...) VALUES (Value1, Value2, Value3, </a:t>
            </a:r>
            <a:r>
              <a:rPr lang="en-US" b="1" dirty="0" smtClean="0"/>
              <a:t>…)</a:t>
            </a:r>
          </a:p>
          <a:p>
            <a:r>
              <a:rPr lang="en-US" dirty="0"/>
              <a:t>The order of the values should correspond to the column names.</a:t>
            </a:r>
          </a:p>
        </p:txBody>
      </p:sp>
    </p:spTree>
    <p:extLst>
      <p:ext uri="{BB962C8B-B14F-4D97-AF65-F5344CB8AC3E}">
        <p14:creationId xmlns:p14="http://schemas.microsoft.com/office/powerpoint/2010/main" val="3325655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cap="all" dirty="0"/>
              <a:t>INSERT Statements Add Rows to a Table</a:t>
            </a:r>
            <a:br>
              <a:rPr lang="en-US" cap="all" dirty="0"/>
            </a:br>
            <a:endParaRPr lang="en-US" dirty="0"/>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r>
              <a:rPr lang="en-US" dirty="0" smtClean="0"/>
              <a:t>Use SQL to add rows to a table</a:t>
            </a:r>
          </a:p>
          <a:p>
            <a:r>
              <a:rPr lang="en-US" dirty="0" smtClean="0"/>
              <a:t>INSERT statement </a:t>
            </a:r>
          </a:p>
          <a:p>
            <a:r>
              <a:rPr lang="en-US" dirty="0" smtClean="0"/>
              <a:t>With </a:t>
            </a:r>
            <a:r>
              <a:rPr lang="en-US" dirty="0"/>
              <a:t>this </a:t>
            </a:r>
            <a:r>
              <a:rPr lang="en-US" dirty="0" smtClean="0"/>
              <a:t>syntax, values </a:t>
            </a:r>
            <a:r>
              <a:rPr lang="en-US" dirty="0"/>
              <a:t>must contain a value for each column.  </a:t>
            </a:r>
            <a:endParaRPr lang="en-US" dirty="0" smtClean="0"/>
          </a:p>
          <a:p>
            <a:r>
              <a:rPr lang="en-US" dirty="0"/>
              <a:t>V</a:t>
            </a:r>
            <a:r>
              <a:rPr lang="en-US" dirty="0" smtClean="0"/>
              <a:t>alues </a:t>
            </a:r>
            <a:r>
              <a:rPr lang="en-US" dirty="0"/>
              <a:t>should be in the order in which you created the </a:t>
            </a:r>
            <a:r>
              <a:rPr lang="en-US" dirty="0" smtClean="0"/>
              <a:t>table:</a:t>
            </a:r>
          </a:p>
          <a:p>
            <a:endParaRPr lang="en-US" dirty="0"/>
          </a:p>
          <a:p>
            <a:pPr marL="0" indent="0">
              <a:buNone/>
            </a:pPr>
            <a:r>
              <a:rPr lang="en-US" dirty="0"/>
              <a:t>INSERT INTO </a:t>
            </a:r>
            <a:r>
              <a:rPr lang="en-US" dirty="0" err="1"/>
              <a:t>table_name</a:t>
            </a:r>
            <a:r>
              <a:rPr lang="en-US" dirty="0"/>
              <a:t> VALUES (value1, value2,…);</a:t>
            </a:r>
          </a:p>
          <a:p>
            <a:pPr marL="0" indent="0">
              <a:buNone/>
            </a:pPr>
            <a:endParaRPr lang="en-US" dirty="0" smtClean="0"/>
          </a:p>
          <a:p>
            <a:pPr marL="0" indent="0">
              <a:buNone/>
            </a:pPr>
            <a:r>
              <a:rPr lang="en-US" dirty="0" smtClean="0"/>
              <a:t>An </a:t>
            </a:r>
            <a:r>
              <a:rPr lang="en-US" dirty="0"/>
              <a:t>example would be:</a:t>
            </a:r>
          </a:p>
          <a:p>
            <a:pPr marL="0" indent="0">
              <a:buNone/>
            </a:pPr>
            <a:endParaRPr lang="en-US" dirty="0" smtClean="0"/>
          </a:p>
          <a:p>
            <a:pPr marL="0" indent="0">
              <a:buNone/>
            </a:pPr>
            <a:r>
              <a:rPr lang="en-US" dirty="0" smtClean="0"/>
              <a:t>INSERT </a:t>
            </a:r>
            <a:r>
              <a:rPr lang="en-US" dirty="0"/>
              <a:t>INTO Individual Values (’Hendrix’,’Jimi’,’1942-11-27’);</a:t>
            </a:r>
          </a:p>
          <a:p>
            <a:endParaRPr lang="en-US" dirty="0"/>
          </a:p>
        </p:txBody>
      </p:sp>
    </p:spTree>
    <p:extLst>
      <p:ext uri="{BB962C8B-B14F-4D97-AF65-F5344CB8AC3E}">
        <p14:creationId xmlns:p14="http://schemas.microsoft.com/office/powerpoint/2010/main" val="1371765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INSERT Syntax</a:t>
            </a:r>
            <a:endParaRPr lang="en-US" dirty="0"/>
          </a:p>
        </p:txBody>
      </p:sp>
      <p:sp>
        <p:nvSpPr>
          <p:cNvPr id="3" name="Content Placeholder 2"/>
          <p:cNvSpPr>
            <a:spLocks noGrp="1"/>
          </p:cNvSpPr>
          <p:nvPr>
            <p:ph idx="1"/>
          </p:nvPr>
        </p:nvSpPr>
        <p:spPr/>
        <p:txBody>
          <a:bodyPr/>
          <a:lstStyle/>
          <a:p>
            <a:pPr marL="0" indent="0">
              <a:buNone/>
            </a:pPr>
            <a:r>
              <a:rPr lang="en-US" dirty="0"/>
              <a:t>INSERT INTO </a:t>
            </a:r>
            <a:r>
              <a:rPr lang="en-US" dirty="0" err="1"/>
              <a:t>table_name</a:t>
            </a:r>
            <a:r>
              <a:rPr lang="en-US" dirty="0"/>
              <a:t> (Column1, Column2, Column3,…) Values (value1, value2, value3,…);</a:t>
            </a:r>
          </a:p>
          <a:p>
            <a:pPr marL="0" indent="0">
              <a:buNone/>
            </a:pPr>
            <a:endParaRPr lang="en-US" dirty="0" smtClean="0"/>
          </a:p>
          <a:p>
            <a:pPr marL="0" indent="0">
              <a:buNone/>
            </a:pPr>
            <a:r>
              <a:rPr lang="en-US" dirty="0" smtClean="0"/>
              <a:t>An </a:t>
            </a:r>
            <a:r>
              <a:rPr lang="en-US" dirty="0"/>
              <a:t>example would be</a:t>
            </a:r>
            <a:r>
              <a:rPr lang="en-US" dirty="0" smtClean="0"/>
              <a:t>:</a:t>
            </a:r>
          </a:p>
          <a:p>
            <a:pPr marL="0" indent="0">
              <a:buNone/>
            </a:pPr>
            <a:endParaRPr lang="en-US" dirty="0"/>
          </a:p>
          <a:p>
            <a:pPr marL="0" indent="0">
              <a:buNone/>
            </a:pPr>
            <a:r>
              <a:rPr lang="en-US" dirty="0"/>
              <a:t>INSERT INTO Individual (</a:t>
            </a:r>
            <a:r>
              <a:rPr lang="en-US" dirty="0" err="1"/>
              <a:t>LastName</a:t>
            </a:r>
            <a:r>
              <a:rPr lang="en-US" dirty="0"/>
              <a:t>, </a:t>
            </a:r>
            <a:r>
              <a:rPr lang="en-US" dirty="0" err="1"/>
              <a:t>FirstName</a:t>
            </a:r>
            <a:r>
              <a:rPr lang="en-US" dirty="0"/>
              <a:t>, </a:t>
            </a:r>
            <a:r>
              <a:rPr lang="en-US" dirty="0" err="1"/>
              <a:t>BirthDate</a:t>
            </a:r>
            <a:r>
              <a:rPr lang="en-US" dirty="0"/>
              <a:t>) VALUES (‘Jagger’, ‘Mick’, ‘1943-07-26’);</a:t>
            </a:r>
          </a:p>
          <a:p>
            <a:endParaRPr lang="en-US" dirty="0"/>
          </a:p>
        </p:txBody>
      </p:sp>
    </p:spTree>
    <p:extLst>
      <p:ext uri="{BB962C8B-B14F-4D97-AF65-F5344CB8AC3E}">
        <p14:creationId xmlns:p14="http://schemas.microsoft.com/office/powerpoint/2010/main" val="4198004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Third way to INSERT</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dirty="0"/>
              <a:t>INSERT INTO </a:t>
            </a:r>
            <a:r>
              <a:rPr lang="en-US" dirty="0" err="1"/>
              <a:t>table_name</a:t>
            </a:r>
            <a:r>
              <a:rPr lang="en-US" dirty="0"/>
              <a:t> VALUES (,,,),(,,,),(,,,),…;</a:t>
            </a:r>
          </a:p>
          <a:p>
            <a:pPr marL="0" indent="0">
              <a:buNone/>
            </a:pPr>
            <a:endParaRPr lang="en-US" dirty="0" smtClean="0"/>
          </a:p>
          <a:p>
            <a:pPr marL="0" indent="0">
              <a:buNone/>
            </a:pPr>
            <a:r>
              <a:rPr lang="en-US" dirty="0" smtClean="0"/>
              <a:t>And </a:t>
            </a:r>
            <a:r>
              <a:rPr lang="en-US" dirty="0"/>
              <a:t>an example would be:</a:t>
            </a:r>
          </a:p>
          <a:p>
            <a:pPr marL="0" indent="0">
              <a:buNone/>
            </a:pPr>
            <a:endParaRPr lang="en-US" dirty="0" smtClean="0"/>
          </a:p>
          <a:p>
            <a:pPr marL="0" indent="0">
              <a:buNone/>
            </a:pPr>
            <a:r>
              <a:rPr lang="en-US" dirty="0" smtClean="0"/>
              <a:t>INSERT </a:t>
            </a:r>
            <a:r>
              <a:rPr lang="en-US" dirty="0"/>
              <a:t>INTO Individual VALUES </a:t>
            </a:r>
            <a:endParaRPr lang="en-US" dirty="0" smtClean="0"/>
          </a:p>
          <a:p>
            <a:pPr marL="0" indent="0">
              <a:buNone/>
            </a:pPr>
            <a:r>
              <a:rPr lang="en-US" dirty="0" smtClean="0"/>
              <a:t>(‘</a:t>
            </a:r>
            <a:r>
              <a:rPr lang="en-US" dirty="0"/>
              <a:t>Jagger’, ‘Mick’, ‘1943-07-26</a:t>
            </a:r>
            <a:r>
              <a:rPr lang="en-US" dirty="0" smtClean="0"/>
              <a:t>’)</a:t>
            </a:r>
          </a:p>
          <a:p>
            <a:pPr marL="0" indent="0">
              <a:buNone/>
            </a:pPr>
            <a:r>
              <a:rPr lang="en-US" dirty="0" smtClean="0"/>
              <a:t>, </a:t>
            </a:r>
            <a:r>
              <a:rPr lang="en-US" dirty="0"/>
              <a:t>(‘Zimmerman’, ‘Robert’, ‘1942-05-25</a:t>
            </a:r>
            <a:r>
              <a:rPr lang="en-US" dirty="0" smtClean="0"/>
              <a:t>’)</a:t>
            </a:r>
          </a:p>
          <a:p>
            <a:pPr marL="0" indent="0">
              <a:buNone/>
            </a:pPr>
            <a:r>
              <a:rPr lang="en-US" dirty="0" smtClean="0"/>
              <a:t>, (‘</a:t>
            </a:r>
            <a:r>
              <a:rPr lang="en-US" dirty="0"/>
              <a:t>Cobain’, ‘Kurt’, ‘1967-02-20’);</a:t>
            </a:r>
          </a:p>
        </p:txBody>
      </p:sp>
    </p:spTree>
    <p:extLst>
      <p:ext uri="{BB962C8B-B14F-4D97-AF65-F5344CB8AC3E}">
        <p14:creationId xmlns:p14="http://schemas.microsoft.com/office/powerpoint/2010/main" val="3613386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a:t>Exercise:  Add an Individual to a Band</a:t>
            </a:r>
            <a:br>
              <a:rPr lang="en-US" b="1" i="1" cap="all" dirty="0"/>
            </a:br>
            <a:endParaRPr lang="en-US" i="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8350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t>
            </a:r>
            <a:r>
              <a:rPr lang="en-US" dirty="0"/>
              <a:t>multiple records at once</a:t>
            </a:r>
          </a:p>
        </p:txBody>
      </p:sp>
      <p:sp>
        <p:nvSpPr>
          <p:cNvPr id="3" name="Content Placeholder 2"/>
          <p:cNvSpPr>
            <a:spLocks noGrp="1"/>
          </p:cNvSpPr>
          <p:nvPr>
            <p:ph idx="1"/>
          </p:nvPr>
        </p:nvSpPr>
        <p:spPr/>
        <p:txBody>
          <a:bodyPr>
            <a:normAutofit fontScale="92500" lnSpcReduction="20000"/>
          </a:bodyPr>
          <a:lstStyle/>
          <a:p>
            <a:r>
              <a:rPr lang="en-US" dirty="0"/>
              <a:t>Each data set is wrapped in parenthesis and </a:t>
            </a:r>
            <a:r>
              <a:rPr lang="en-US" dirty="0" smtClean="0"/>
              <a:t>separated </a:t>
            </a:r>
            <a:r>
              <a:rPr lang="en-US" dirty="0"/>
              <a:t>by a </a:t>
            </a:r>
            <a:r>
              <a:rPr lang="en-US" dirty="0" smtClean="0"/>
              <a:t>comma</a:t>
            </a:r>
          </a:p>
          <a:p>
            <a:pPr marL="0" indent="0">
              <a:buNone/>
            </a:pPr>
            <a:r>
              <a:rPr lang="en-US" b="1" dirty="0"/>
              <a:t>INSERT INTO Band</a:t>
            </a:r>
            <a:endParaRPr lang="en-US" dirty="0"/>
          </a:p>
          <a:p>
            <a:pPr marL="0" indent="0">
              <a:buNone/>
            </a:pPr>
            <a:r>
              <a:rPr lang="en-US" b="1" dirty="0"/>
              <a:t>(</a:t>
            </a:r>
            <a:r>
              <a:rPr lang="en-US" b="1" dirty="0" err="1"/>
              <a:t>Name,YearFormed,IsTogether,Genre</a:t>
            </a:r>
            <a:r>
              <a:rPr lang="en-US" b="1" dirty="0"/>
              <a:t>)</a:t>
            </a:r>
            <a:endParaRPr lang="en-US" dirty="0"/>
          </a:p>
          <a:p>
            <a:pPr marL="0" indent="0">
              <a:buNone/>
            </a:pPr>
            <a:r>
              <a:rPr lang="en-US" b="1" dirty="0"/>
              <a:t>VALUES</a:t>
            </a:r>
            <a:endParaRPr lang="en-US" dirty="0"/>
          </a:p>
          <a:p>
            <a:pPr marL="0" indent="0">
              <a:buNone/>
            </a:pPr>
            <a:r>
              <a:rPr lang="en-US" b="1" dirty="0"/>
              <a:t>('Rolling Stones', '1962', 1, 'Rock')</a:t>
            </a:r>
            <a:endParaRPr lang="en-US" dirty="0"/>
          </a:p>
          <a:p>
            <a:pPr marL="0" indent="0">
              <a:buNone/>
            </a:pPr>
            <a:r>
              <a:rPr lang="en-US" b="1" dirty="0"/>
              <a:t>, ('Beatles', '1960', 0, 'Rock')</a:t>
            </a:r>
            <a:endParaRPr lang="en-US" dirty="0"/>
          </a:p>
          <a:p>
            <a:pPr marL="0" indent="0">
              <a:buNone/>
            </a:pPr>
            <a:r>
              <a:rPr lang="en-US" b="1" dirty="0"/>
              <a:t>, ('Traveling </a:t>
            </a:r>
            <a:r>
              <a:rPr lang="en-US" b="1" dirty="0" err="1"/>
              <a:t>Wilburys</a:t>
            </a:r>
            <a:r>
              <a:rPr lang="en-US" b="1" dirty="0"/>
              <a:t>', '1988', 0, 'Rock')</a:t>
            </a:r>
            <a:endParaRPr lang="en-US" dirty="0"/>
          </a:p>
          <a:p>
            <a:pPr marL="0" indent="0">
              <a:buNone/>
            </a:pPr>
            <a:r>
              <a:rPr lang="en-US" b="1" dirty="0"/>
              <a:t>, ('Nirvana', '1987', 0, 'Grunge');</a:t>
            </a:r>
            <a:endParaRPr lang="en-US" dirty="0"/>
          </a:p>
          <a:p>
            <a:pPr marL="0" indent="0">
              <a:buNone/>
            </a:pPr>
            <a:r>
              <a:rPr lang="en-US" b="1" dirty="0"/>
              <a:t>, ('REM', '1980', 0, 'Alternative');</a:t>
            </a:r>
            <a:endParaRPr lang="en-US" dirty="0"/>
          </a:p>
          <a:p>
            <a:pPr marL="0" indent="0">
              <a:buNone/>
            </a:pPr>
            <a:endParaRPr lang="en-US" dirty="0"/>
          </a:p>
        </p:txBody>
      </p:sp>
    </p:spTree>
    <p:extLst>
      <p:ext uri="{BB962C8B-B14F-4D97-AF65-F5344CB8AC3E}">
        <p14:creationId xmlns:p14="http://schemas.microsoft.com/office/powerpoint/2010/main" val="13393653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i="1" dirty="0"/>
              <a:t> </a:t>
            </a:r>
            <a:br>
              <a:rPr lang="en-US" i="1" dirty="0"/>
            </a:br>
            <a:r>
              <a:rPr lang="en-US" b="1" i="1" cap="all" dirty="0"/>
              <a:t>Exercise:  More than one way to INSERT INTO</a:t>
            </a:r>
            <a:br>
              <a:rPr lang="en-US" b="1" i="1" cap="all" dirty="0"/>
            </a:br>
            <a:endParaRPr lang="en-US" i="1" dirty="0"/>
          </a:p>
        </p:txBody>
      </p:sp>
      <p:sp>
        <p:nvSpPr>
          <p:cNvPr id="4" name="Title 1"/>
          <p:cNvSpPr txBox="1">
            <a:spLocks/>
          </p:cNvSpPr>
          <p:nvPr/>
        </p:nvSpPr>
        <p:spPr>
          <a:xfrm>
            <a:off x="286871" y="2561665"/>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i="1" dirty="0" smtClean="0"/>
              <a:t> </a:t>
            </a:r>
            <a:br>
              <a:rPr lang="en-US" sz="4000" i="1" dirty="0" smtClean="0"/>
            </a:br>
            <a:r>
              <a:rPr lang="en-US" sz="4000" b="1" i="1" cap="all" dirty="0"/>
              <a:t>Exercise:  INSERT INTO SELECT </a:t>
            </a:r>
            <a:r>
              <a:rPr lang="en-US" sz="4000" b="1" i="1" cap="all" dirty="0" smtClean="0"/>
              <a:t/>
            </a:r>
            <a:br>
              <a:rPr lang="en-US" sz="4000" b="1" i="1" cap="all" dirty="0" smtClean="0"/>
            </a:br>
            <a:endParaRPr lang="en-US" sz="4000" i="1" dirty="0"/>
          </a:p>
        </p:txBody>
      </p:sp>
      <p:sp>
        <p:nvSpPr>
          <p:cNvPr id="5" name="Title 1"/>
          <p:cNvSpPr txBox="1">
            <a:spLocks/>
          </p:cNvSpPr>
          <p:nvPr/>
        </p:nvSpPr>
        <p:spPr>
          <a:xfrm>
            <a:off x="439271" y="48700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t>Exercise:  inserting a row and discovering the value for the last inserted ID</a:t>
            </a:r>
          </a:p>
          <a:p>
            <a:r>
              <a:rPr lang="en-US" sz="4000" b="1" i="1" cap="all" dirty="0" smtClean="0"/>
              <a:t/>
            </a:r>
            <a:br>
              <a:rPr lang="en-US" sz="4000" b="1" i="1" cap="all" dirty="0" smtClean="0"/>
            </a:br>
            <a:endParaRPr lang="en-US" sz="4000" i="1" dirty="0"/>
          </a:p>
        </p:txBody>
      </p:sp>
    </p:spTree>
    <p:extLst>
      <p:ext uri="{BB962C8B-B14F-4D97-AF65-F5344CB8AC3E}">
        <p14:creationId xmlns:p14="http://schemas.microsoft.com/office/powerpoint/2010/main" val="1344268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r>
              <a:rPr lang="en-US" dirty="0" err="1" smtClean="0"/>
              <a:t>GitHub</a:t>
            </a:r>
            <a:r>
              <a:rPr lang="en-US" dirty="0" smtClean="0"/>
              <a:t> Steps</a:t>
            </a:r>
            <a:endParaRPr lang="en-US" dirty="0"/>
          </a:p>
        </p:txBody>
      </p:sp>
      <p:sp>
        <p:nvSpPr>
          <p:cNvPr id="3" name="Content Placeholder 2"/>
          <p:cNvSpPr>
            <a:spLocks noGrp="1"/>
          </p:cNvSpPr>
          <p:nvPr>
            <p:ph idx="1"/>
          </p:nvPr>
        </p:nvSpPr>
        <p:spPr>
          <a:xfrm>
            <a:off x="457200" y="1219200"/>
            <a:ext cx="8229600" cy="5410200"/>
          </a:xfrm>
        </p:spPr>
        <p:txBody>
          <a:bodyPr>
            <a:normAutofit fontScale="62500" lnSpcReduction="20000"/>
          </a:bodyPr>
          <a:lstStyle/>
          <a:p>
            <a:pPr lvl="0"/>
            <a:r>
              <a:rPr lang="en-US" dirty="0"/>
              <a:t>Open your </a:t>
            </a:r>
            <a:r>
              <a:rPr lang="en-US" dirty="0" err="1"/>
              <a:t>GitHub</a:t>
            </a:r>
            <a:r>
              <a:rPr lang="en-US" dirty="0"/>
              <a:t> GUI client</a:t>
            </a:r>
          </a:p>
          <a:p>
            <a:pPr lvl="0"/>
            <a:r>
              <a:rPr lang="en-US" dirty="0"/>
              <a:t>Within the GUI client, </a:t>
            </a:r>
            <a:r>
              <a:rPr lang="en-US" sz="3800" b="1" dirty="0"/>
              <a:t>open your [</a:t>
            </a:r>
            <a:r>
              <a:rPr lang="en-US" sz="3800" b="1" dirty="0" err="1"/>
              <a:t>GitHub</a:t>
            </a:r>
            <a:r>
              <a:rPr lang="en-US" sz="3800" b="1" dirty="0"/>
              <a:t> user name]/mysql101 </a:t>
            </a:r>
            <a:r>
              <a:rPr lang="en-US" dirty="0"/>
              <a:t>repository.  </a:t>
            </a:r>
            <a:endParaRPr lang="en-US" dirty="0" smtClean="0"/>
          </a:p>
          <a:p>
            <a:pPr lvl="1"/>
            <a:r>
              <a:rPr lang="en-US" dirty="0" smtClean="0"/>
              <a:t>This </a:t>
            </a:r>
            <a:r>
              <a:rPr lang="en-US" dirty="0"/>
              <a:t>is the repo that you forked from the instructor’s </a:t>
            </a:r>
            <a:r>
              <a:rPr lang="en-US" b="1" dirty="0" err="1"/>
              <a:t>chscodecamp</a:t>
            </a:r>
            <a:r>
              <a:rPr lang="en-US" b="1" dirty="0"/>
              <a:t>/mysql101</a:t>
            </a:r>
            <a:r>
              <a:rPr lang="en-US" dirty="0"/>
              <a:t> repository in the first class.</a:t>
            </a:r>
          </a:p>
          <a:p>
            <a:pPr lvl="0"/>
            <a:r>
              <a:rPr lang="en-US" dirty="0"/>
              <a:t>From the </a:t>
            </a:r>
            <a:r>
              <a:rPr lang="en-US" dirty="0" err="1"/>
              <a:t>GitHub</a:t>
            </a:r>
            <a:r>
              <a:rPr lang="en-US" dirty="0"/>
              <a:t> GUI client, </a:t>
            </a:r>
            <a:r>
              <a:rPr lang="en-US" sz="3800" b="1" dirty="0"/>
              <a:t>open the </a:t>
            </a:r>
            <a:r>
              <a:rPr lang="en-US" sz="3800" b="1" dirty="0" err="1"/>
              <a:t>Git</a:t>
            </a:r>
            <a:r>
              <a:rPr lang="en-US" sz="3800" b="1" dirty="0"/>
              <a:t> shell application</a:t>
            </a:r>
            <a:r>
              <a:rPr lang="en-US" dirty="0"/>
              <a:t>.  This will open a separate shell application in a separate window.</a:t>
            </a:r>
          </a:p>
          <a:p>
            <a:r>
              <a:rPr lang="en-US" b="1" dirty="0"/>
              <a:t>The Setup</a:t>
            </a:r>
            <a:endParaRPr lang="en-US" dirty="0"/>
          </a:p>
          <a:p>
            <a:pPr lvl="1"/>
            <a:r>
              <a:rPr lang="en-US" dirty="0"/>
              <a:t>Before you can sync, you need to add a remote that points to the upstream repository. You may have done this when you originally forked.</a:t>
            </a:r>
          </a:p>
          <a:p>
            <a:pPr lvl="0"/>
            <a:r>
              <a:rPr lang="en-US" dirty="0"/>
              <a:t>From within the shell application, enter the following command. This will list your current remotes. </a:t>
            </a:r>
            <a:endParaRPr lang="en-US" dirty="0" smtClean="0"/>
          </a:p>
          <a:p>
            <a:pPr marL="0" lvl="0" indent="0">
              <a:buNone/>
            </a:pPr>
            <a:r>
              <a:rPr lang="en-US" dirty="0" smtClean="0"/>
              <a:t> </a:t>
            </a:r>
            <a:endParaRPr lang="en-US" dirty="0"/>
          </a:p>
          <a:p>
            <a:pPr fontAlgn="base"/>
            <a:r>
              <a:rPr lang="en-US" sz="4500" b="1" dirty="0"/>
              <a:t>$ </a:t>
            </a:r>
            <a:r>
              <a:rPr lang="en-US" sz="4500" b="1" dirty="0" err="1"/>
              <a:t>git</a:t>
            </a:r>
            <a:r>
              <a:rPr lang="en-US" sz="4500" b="1" dirty="0"/>
              <a:t> remote –v</a:t>
            </a:r>
          </a:p>
          <a:p>
            <a:pPr marL="0" indent="0" fontAlgn="base">
              <a:buNone/>
            </a:pPr>
            <a:r>
              <a:rPr lang="en-US" dirty="0"/>
              <a:t># List the current remotes</a:t>
            </a:r>
          </a:p>
          <a:p>
            <a:pPr marL="0" indent="0" fontAlgn="base">
              <a:buNone/>
            </a:pPr>
            <a:r>
              <a:rPr lang="en-US" dirty="0"/>
              <a:t># origin  https://github.com/</a:t>
            </a:r>
            <a:r>
              <a:rPr lang="en-US" i="1" dirty="0"/>
              <a:t>your</a:t>
            </a:r>
            <a:r>
              <a:rPr lang="en-US" dirty="0"/>
              <a:t> </a:t>
            </a:r>
            <a:r>
              <a:rPr lang="en-US" i="1" dirty="0" err="1"/>
              <a:t>git</a:t>
            </a:r>
            <a:r>
              <a:rPr lang="en-US" i="1" dirty="0"/>
              <a:t> hub user name</a:t>
            </a:r>
            <a:r>
              <a:rPr lang="en-US" dirty="0"/>
              <a:t>/</a:t>
            </a:r>
            <a:r>
              <a:rPr lang="en-US" i="1" dirty="0"/>
              <a:t>mysql101</a:t>
            </a:r>
            <a:r>
              <a:rPr lang="en-US" dirty="0"/>
              <a:t>.git (fetch)</a:t>
            </a:r>
          </a:p>
          <a:p>
            <a:pPr marL="0" indent="0" fontAlgn="base">
              <a:buNone/>
            </a:pPr>
            <a:r>
              <a:rPr lang="en-US" dirty="0"/>
              <a:t># origin  https://github.com/</a:t>
            </a:r>
            <a:r>
              <a:rPr lang="en-US" i="1" dirty="0"/>
              <a:t>your </a:t>
            </a:r>
            <a:r>
              <a:rPr lang="en-US" i="1" dirty="0" err="1"/>
              <a:t>git</a:t>
            </a:r>
            <a:r>
              <a:rPr lang="en-US" i="1" dirty="0"/>
              <a:t> hub user name </a:t>
            </a:r>
            <a:r>
              <a:rPr lang="en-US" dirty="0"/>
              <a:t>/</a:t>
            </a:r>
            <a:r>
              <a:rPr lang="en-US" i="1" dirty="0"/>
              <a:t>mysql101</a:t>
            </a:r>
            <a:r>
              <a:rPr lang="en-US" dirty="0"/>
              <a:t>.git (push</a:t>
            </a:r>
            <a:r>
              <a:rPr lang="en-US" dirty="0" smtClean="0"/>
              <a:t>)</a:t>
            </a:r>
            <a:endParaRPr lang="en-US" dirty="0"/>
          </a:p>
        </p:txBody>
      </p:sp>
    </p:spTree>
    <p:extLst>
      <p:ext uri="{BB962C8B-B14F-4D97-AF65-F5344CB8AC3E}">
        <p14:creationId xmlns:p14="http://schemas.microsoft.com/office/powerpoint/2010/main" val="1128914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Statement</a:t>
            </a:r>
          </a:p>
        </p:txBody>
      </p:sp>
      <p:sp>
        <p:nvSpPr>
          <p:cNvPr id="3" name="Content Placeholder 2"/>
          <p:cNvSpPr>
            <a:spLocks noGrp="1"/>
          </p:cNvSpPr>
          <p:nvPr>
            <p:ph idx="1"/>
          </p:nvPr>
        </p:nvSpPr>
        <p:spPr/>
        <p:txBody>
          <a:bodyPr>
            <a:normAutofit lnSpcReduction="10000"/>
          </a:bodyPr>
          <a:lstStyle/>
          <a:p>
            <a:r>
              <a:rPr lang="en-US" dirty="0" smtClean="0"/>
              <a:t>DELETE removes row from a table.</a:t>
            </a:r>
          </a:p>
          <a:p>
            <a:r>
              <a:rPr lang="en-US" dirty="0" smtClean="0"/>
              <a:t>DANGER, YOU REALLY NEED A WHERE CLAUSE!</a:t>
            </a:r>
          </a:p>
          <a:p>
            <a:r>
              <a:rPr lang="en-US" dirty="0" smtClean="0"/>
              <a:t>Try SELECT before DELETE to verify rows affected</a:t>
            </a:r>
          </a:p>
          <a:p>
            <a:r>
              <a:rPr lang="en-US" dirty="0" smtClean="0"/>
              <a:t>Dangerous:</a:t>
            </a:r>
          </a:p>
          <a:p>
            <a:pPr lvl="1"/>
            <a:r>
              <a:rPr lang="en-US" b="1" dirty="0"/>
              <a:t>DELETE FROM &lt;</a:t>
            </a:r>
            <a:r>
              <a:rPr lang="en-US" b="1" dirty="0" err="1"/>
              <a:t>table_name</a:t>
            </a:r>
            <a:r>
              <a:rPr lang="en-US" b="1" dirty="0"/>
              <a:t>&gt;;  </a:t>
            </a:r>
            <a:endParaRPr lang="en-US" b="1" dirty="0" smtClean="0"/>
          </a:p>
          <a:p>
            <a:r>
              <a:rPr lang="en-US" b="1" dirty="0" smtClean="0"/>
              <a:t>Much, much better</a:t>
            </a:r>
          </a:p>
          <a:p>
            <a:pPr lvl="1"/>
            <a:r>
              <a:rPr lang="en-US" b="1" dirty="0" smtClean="0"/>
              <a:t>DELETE FROM </a:t>
            </a:r>
            <a:r>
              <a:rPr lang="en-US" b="1" dirty="0"/>
              <a:t>&lt;</a:t>
            </a:r>
            <a:r>
              <a:rPr lang="en-US" b="1" dirty="0" err="1"/>
              <a:t>table_name</a:t>
            </a:r>
            <a:r>
              <a:rPr lang="en-US" b="1" dirty="0" smtClean="0"/>
              <a:t>&gt; WHERE ID = 234;</a:t>
            </a:r>
            <a:endParaRPr lang="en-US" dirty="0"/>
          </a:p>
          <a:p>
            <a:endParaRPr lang="en-US" dirty="0"/>
          </a:p>
        </p:txBody>
      </p:sp>
    </p:spTree>
    <p:extLst>
      <p:ext uri="{BB962C8B-B14F-4D97-AF65-F5344CB8AC3E}">
        <p14:creationId xmlns:p14="http://schemas.microsoft.com/office/powerpoint/2010/main" val="599712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get nervous</a:t>
            </a:r>
            <a:endParaRPr lang="en-US" dirty="0"/>
          </a:p>
        </p:txBody>
      </p:sp>
      <p:sp>
        <p:nvSpPr>
          <p:cNvPr id="3" name="Content Placeholder 2"/>
          <p:cNvSpPr>
            <a:spLocks noGrp="1"/>
          </p:cNvSpPr>
          <p:nvPr>
            <p:ph idx="1"/>
          </p:nvPr>
        </p:nvSpPr>
        <p:spPr/>
        <p:txBody>
          <a:bodyPr/>
          <a:lstStyle/>
          <a:p>
            <a:r>
              <a:rPr lang="en-US" dirty="0" smtClean="0"/>
              <a:t>Whenever I use delete without a WHERE clause that identifies rows by the primary key</a:t>
            </a:r>
          </a:p>
          <a:p>
            <a:pPr marL="0" indent="0">
              <a:buNone/>
            </a:pPr>
            <a:endParaRPr lang="en-US" dirty="0"/>
          </a:p>
        </p:txBody>
      </p:sp>
    </p:spTree>
    <p:extLst>
      <p:ext uri="{BB962C8B-B14F-4D97-AF65-F5344CB8AC3E}">
        <p14:creationId xmlns:p14="http://schemas.microsoft.com/office/powerpoint/2010/main" val="37508363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Using the IN Operator</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a:t>The </a:t>
            </a:r>
            <a:r>
              <a:rPr lang="en-US" b="1" dirty="0"/>
              <a:t>IN</a:t>
            </a:r>
            <a:r>
              <a:rPr lang="en-US" dirty="0"/>
              <a:t> operation is used to test whether or not a value is ‘in’ the list.  </a:t>
            </a:r>
            <a:endParaRPr lang="en-US" dirty="0" smtClean="0"/>
          </a:p>
          <a:p>
            <a:pPr marL="0" indent="0">
              <a:buNone/>
            </a:pPr>
            <a:endParaRPr lang="en-US" dirty="0"/>
          </a:p>
          <a:p>
            <a:pPr marL="0" indent="0">
              <a:buNone/>
            </a:pPr>
            <a:r>
              <a:rPr lang="en-US" b="1" dirty="0"/>
              <a:t>S</a:t>
            </a:r>
            <a:r>
              <a:rPr lang="en-US" b="1" dirty="0" smtClean="0"/>
              <a:t>ELECT </a:t>
            </a:r>
            <a:r>
              <a:rPr lang="en-US" b="1" dirty="0"/>
              <a:t>ID, </a:t>
            </a:r>
            <a:r>
              <a:rPr lang="en-US" b="1" dirty="0" err="1"/>
              <a:t>FirstName</a:t>
            </a:r>
            <a:r>
              <a:rPr lang="en-US" b="1" dirty="0"/>
              <a:t>, </a:t>
            </a:r>
            <a:r>
              <a:rPr lang="en-US" b="1" dirty="0" err="1"/>
              <a:t>LastName</a:t>
            </a:r>
            <a:endParaRPr lang="en-US" dirty="0"/>
          </a:p>
          <a:p>
            <a:pPr marL="0" indent="0">
              <a:buNone/>
            </a:pPr>
            <a:r>
              <a:rPr lang="en-US" b="1" dirty="0"/>
              <a:t>FROM Individual</a:t>
            </a:r>
            <a:endParaRPr lang="en-US" dirty="0"/>
          </a:p>
          <a:p>
            <a:pPr marL="0" indent="0">
              <a:buNone/>
            </a:pPr>
            <a:r>
              <a:rPr lang="en-US" b="1" dirty="0"/>
              <a:t>WHERE </a:t>
            </a:r>
            <a:r>
              <a:rPr lang="en-US" b="1" dirty="0" err="1"/>
              <a:t>LastName</a:t>
            </a:r>
            <a:r>
              <a:rPr lang="en-US" b="1" dirty="0"/>
              <a:t> IN (‘Ramone’, ‘</a:t>
            </a:r>
            <a:r>
              <a:rPr lang="en-US" b="1" dirty="0" err="1"/>
              <a:t>Jennings’,’Presley</a:t>
            </a:r>
            <a:r>
              <a:rPr lang="en-US" b="1" dirty="0"/>
              <a:t>’); </a:t>
            </a:r>
            <a:endParaRPr lang="en-US" b="1" dirty="0" smtClean="0"/>
          </a:p>
          <a:p>
            <a:pPr marL="0" indent="0">
              <a:buNone/>
            </a:pPr>
            <a:endParaRPr lang="en-US" dirty="0" smtClean="0"/>
          </a:p>
          <a:p>
            <a:pPr marL="0" indent="0">
              <a:buNone/>
            </a:pPr>
            <a:r>
              <a:rPr lang="en-US" dirty="0" smtClean="0"/>
              <a:t>same as:</a:t>
            </a:r>
          </a:p>
          <a:p>
            <a:pPr marL="0" indent="0">
              <a:buNone/>
            </a:pPr>
            <a:endParaRPr lang="en-US" b="1" dirty="0" smtClean="0"/>
          </a:p>
          <a:p>
            <a:pPr marL="0" indent="0">
              <a:buNone/>
            </a:pPr>
            <a:r>
              <a:rPr lang="en-US" b="1" dirty="0" smtClean="0"/>
              <a:t>SELECT </a:t>
            </a:r>
            <a:r>
              <a:rPr lang="en-US" b="1" dirty="0"/>
              <a:t>ID, </a:t>
            </a:r>
            <a:r>
              <a:rPr lang="en-US" b="1" dirty="0" err="1"/>
              <a:t>FirstName</a:t>
            </a:r>
            <a:r>
              <a:rPr lang="en-US" b="1" dirty="0"/>
              <a:t>, </a:t>
            </a:r>
            <a:r>
              <a:rPr lang="en-US" b="1" dirty="0" err="1"/>
              <a:t>LastName</a:t>
            </a:r>
            <a:r>
              <a:rPr lang="en-US" b="1" dirty="0"/>
              <a:t> FROM Individual</a:t>
            </a:r>
          </a:p>
          <a:p>
            <a:pPr marL="0" indent="0">
              <a:buNone/>
            </a:pPr>
            <a:r>
              <a:rPr lang="en-US" b="1" dirty="0"/>
              <a:t>WHERE </a:t>
            </a:r>
            <a:r>
              <a:rPr lang="en-US" b="1" dirty="0" err="1"/>
              <a:t>LastName</a:t>
            </a:r>
            <a:r>
              <a:rPr lang="en-US" b="1" dirty="0"/>
              <a:t> = 'Ramone' OR </a:t>
            </a:r>
            <a:r>
              <a:rPr lang="en-US" b="1" dirty="0" err="1"/>
              <a:t>LastName</a:t>
            </a:r>
            <a:r>
              <a:rPr lang="en-US" b="1" dirty="0"/>
              <a:t> = 'Presley' OR </a:t>
            </a:r>
            <a:r>
              <a:rPr lang="en-US" b="1" dirty="0" err="1"/>
              <a:t>LastName</a:t>
            </a:r>
            <a:r>
              <a:rPr lang="en-US" b="1" dirty="0"/>
              <a:t> = 'Jennings';</a:t>
            </a:r>
          </a:p>
          <a:p>
            <a:pPr marL="0" indent="0">
              <a:buNone/>
            </a:pPr>
            <a:endParaRPr lang="en-US" dirty="0"/>
          </a:p>
        </p:txBody>
      </p:sp>
    </p:spTree>
    <p:extLst>
      <p:ext uri="{BB962C8B-B14F-4D97-AF65-F5344CB8AC3E}">
        <p14:creationId xmlns:p14="http://schemas.microsoft.com/office/powerpoint/2010/main" val="716622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a:t>
            </a:r>
            <a:endParaRPr lang="en-US" dirty="0"/>
          </a:p>
        </p:txBody>
      </p:sp>
      <p:sp>
        <p:nvSpPr>
          <p:cNvPr id="3" name="Content Placeholder 2"/>
          <p:cNvSpPr>
            <a:spLocks noGrp="1"/>
          </p:cNvSpPr>
          <p:nvPr>
            <p:ph idx="1"/>
          </p:nvPr>
        </p:nvSpPr>
        <p:spPr/>
        <p:txBody>
          <a:bodyPr/>
          <a:lstStyle/>
          <a:p>
            <a:r>
              <a:rPr lang="en-US" dirty="0"/>
              <a:t>U</a:t>
            </a:r>
            <a:r>
              <a:rPr lang="en-US" dirty="0" smtClean="0"/>
              <a:t>se</a:t>
            </a:r>
            <a:r>
              <a:rPr lang="en-US" dirty="0"/>
              <a:t> </a:t>
            </a:r>
            <a:r>
              <a:rPr lang="en-US" b="1" dirty="0"/>
              <a:t>NOT IN</a:t>
            </a:r>
            <a:r>
              <a:rPr lang="en-US" dirty="0"/>
              <a:t> to exclude the rows in your list</a:t>
            </a:r>
            <a:endParaRPr lang="en-US" dirty="0" smtClean="0"/>
          </a:p>
          <a:p>
            <a:r>
              <a:rPr lang="en-US" dirty="0" smtClean="0"/>
              <a:t>SELECT </a:t>
            </a:r>
            <a:r>
              <a:rPr lang="en-US" dirty="0"/>
              <a:t>ID, LASTNAME FROM Individual WHERE ID </a:t>
            </a:r>
            <a:r>
              <a:rPr lang="en-US" b="1" dirty="0"/>
              <a:t>NOT</a:t>
            </a:r>
            <a:r>
              <a:rPr lang="en-US" dirty="0"/>
              <a:t> </a:t>
            </a:r>
            <a:r>
              <a:rPr lang="en-US" b="1" dirty="0"/>
              <a:t>IN</a:t>
            </a:r>
            <a:r>
              <a:rPr lang="en-US" dirty="0"/>
              <a:t> ('50','51','52','53');</a:t>
            </a:r>
          </a:p>
        </p:txBody>
      </p:sp>
    </p:spTree>
    <p:extLst>
      <p:ext uri="{BB962C8B-B14F-4D97-AF65-F5344CB8AC3E}">
        <p14:creationId xmlns:p14="http://schemas.microsoft.com/office/powerpoint/2010/main" val="399072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normAutofit fontScale="90000"/>
          </a:bodyPr>
          <a:lstStyle/>
          <a:p>
            <a:r>
              <a:rPr lang="en-US" b="1" cap="all" dirty="0"/>
              <a:t>Exercise:  Using the DELETE </a:t>
            </a:r>
            <a:r>
              <a:rPr lang="en-US" b="1" cap="all" dirty="0" smtClean="0"/>
              <a:t>statement</a:t>
            </a:r>
            <a:endParaRPr lang="en-US" dirty="0"/>
          </a:p>
        </p:txBody>
      </p:sp>
      <p:sp>
        <p:nvSpPr>
          <p:cNvPr id="3" name="Content Placeholder 2"/>
          <p:cNvSpPr>
            <a:spLocks noGrp="1"/>
          </p:cNvSpPr>
          <p:nvPr>
            <p:ph idx="1"/>
          </p:nvPr>
        </p:nvSpPr>
        <p:spPr>
          <a:xfrm>
            <a:off x="457200" y="3962400"/>
            <a:ext cx="8229600" cy="1371600"/>
          </a:xfrm>
        </p:spPr>
        <p:txBody>
          <a:bodyPr vert="horz" lIns="91440" tIns="45720" rIns="91440" bIns="45720" rtlCol="0" anchor="ctr">
            <a:normAutofit fontScale="90000"/>
          </a:bodyPr>
          <a:lstStyle/>
          <a:p>
            <a:pPr algn="ctr">
              <a:spcBef>
                <a:spcPct val="0"/>
              </a:spcBef>
              <a:buNone/>
            </a:pPr>
            <a:r>
              <a:rPr lang="en-US" sz="4400" b="1" cap="all" dirty="0">
                <a:latin typeface="+mj-lt"/>
                <a:ea typeface="+mj-ea"/>
                <a:cs typeface="+mj-cs"/>
              </a:rPr>
              <a:t>Exercise:  Using the IN operator to delete multiple records</a:t>
            </a:r>
          </a:p>
          <a:p>
            <a:pPr algn="ctr">
              <a:spcBef>
                <a:spcPct val="0"/>
              </a:spcBef>
              <a:buNone/>
            </a:pPr>
            <a:endParaRPr lang="en-US" sz="4400" b="1" cap="all" dirty="0">
              <a:latin typeface="+mj-lt"/>
              <a:ea typeface="+mj-ea"/>
              <a:cs typeface="+mj-cs"/>
            </a:endParaRPr>
          </a:p>
        </p:txBody>
      </p:sp>
    </p:spTree>
    <p:extLst>
      <p:ext uri="{BB962C8B-B14F-4D97-AF65-F5344CB8AC3E}">
        <p14:creationId xmlns:p14="http://schemas.microsoft.com/office/powerpoint/2010/main" val="8532824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UPDATE statement </a:t>
            </a:r>
            <a:r>
              <a:rPr lang="en-US" dirty="0"/>
              <a:t>used to update existing records in a </a:t>
            </a:r>
            <a:r>
              <a:rPr lang="en-US" dirty="0" smtClean="0"/>
              <a:t>table</a:t>
            </a:r>
          </a:p>
          <a:p>
            <a:r>
              <a:rPr lang="en-US" dirty="0"/>
              <a:t>The SET clause indicates which columns to modify and the values they should be given</a:t>
            </a:r>
            <a:endParaRPr lang="en-US" dirty="0" smtClean="0"/>
          </a:p>
          <a:p>
            <a:r>
              <a:rPr lang="en-US" dirty="0" smtClean="0"/>
              <a:t>The </a:t>
            </a:r>
            <a:r>
              <a:rPr lang="en-US" dirty="0"/>
              <a:t>WHERE clause specifies which record or </a:t>
            </a:r>
            <a:r>
              <a:rPr lang="en-US" dirty="0" smtClean="0"/>
              <a:t>records are updates</a:t>
            </a:r>
          </a:p>
          <a:p>
            <a:pPr marL="0" indent="0">
              <a:buNone/>
            </a:pPr>
            <a:endParaRPr lang="en-US" dirty="0" smtClean="0"/>
          </a:p>
          <a:p>
            <a:pPr marL="0" indent="0">
              <a:buNone/>
            </a:pPr>
            <a:r>
              <a:rPr lang="en-US" dirty="0" smtClean="0"/>
              <a:t>UPDATE &lt;</a:t>
            </a:r>
            <a:r>
              <a:rPr lang="en-US" dirty="0" err="1" smtClean="0"/>
              <a:t>table_name</a:t>
            </a:r>
            <a:r>
              <a:rPr lang="en-US" dirty="0" smtClean="0"/>
              <a:t>&gt;</a:t>
            </a:r>
          </a:p>
          <a:p>
            <a:pPr marL="0" indent="0">
              <a:buNone/>
            </a:pPr>
            <a:r>
              <a:rPr lang="en-US" dirty="0" smtClean="0"/>
              <a:t>SET &lt;</a:t>
            </a:r>
            <a:r>
              <a:rPr lang="en-US" dirty="0" err="1"/>
              <a:t>c</a:t>
            </a:r>
            <a:r>
              <a:rPr lang="en-US" dirty="0" err="1" smtClean="0"/>
              <a:t>olumn_name</a:t>
            </a:r>
            <a:r>
              <a:rPr lang="en-US" dirty="0" smtClean="0"/>
              <a:t>&gt; = {expression}</a:t>
            </a:r>
          </a:p>
          <a:p>
            <a:pPr marL="0" indent="0">
              <a:buNone/>
            </a:pPr>
            <a:r>
              <a:rPr lang="en-US" dirty="0" smtClean="0"/>
              <a:t>WHERE &lt;</a:t>
            </a:r>
            <a:r>
              <a:rPr lang="en-US" dirty="0" err="1" smtClean="0"/>
              <a:t>where_condition</a:t>
            </a:r>
            <a:r>
              <a:rPr lang="en-US" dirty="0" smtClean="0"/>
              <a:t>&gt;</a:t>
            </a:r>
            <a:endParaRPr lang="en-US" dirty="0"/>
          </a:p>
        </p:txBody>
      </p:sp>
    </p:spTree>
    <p:extLst>
      <p:ext uri="{BB962C8B-B14F-4D97-AF65-F5344CB8AC3E}">
        <p14:creationId xmlns:p14="http://schemas.microsoft.com/office/powerpoint/2010/main" val="3819166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Safe Updates</a:t>
            </a:r>
            <a:endParaRPr lang="en-US" dirty="0"/>
          </a:p>
        </p:txBody>
      </p:sp>
      <p:sp>
        <p:nvSpPr>
          <p:cNvPr id="3" name="Content Placeholder 2"/>
          <p:cNvSpPr>
            <a:spLocks noGrp="1"/>
          </p:cNvSpPr>
          <p:nvPr>
            <p:ph idx="1"/>
          </p:nvPr>
        </p:nvSpPr>
        <p:spPr/>
        <p:txBody>
          <a:bodyPr>
            <a:normAutofit fontScale="92500"/>
          </a:bodyPr>
          <a:lstStyle/>
          <a:p>
            <a:r>
              <a:rPr lang="en-US" dirty="0" smtClean="0"/>
              <a:t>You </a:t>
            </a:r>
            <a:r>
              <a:rPr lang="en-US" dirty="0"/>
              <a:t>may get the following error when attempting to update a column without using the a KEY (primary key) column within the WHERE </a:t>
            </a:r>
            <a:r>
              <a:rPr lang="en-US" dirty="0" smtClean="0"/>
              <a:t>clause:</a:t>
            </a:r>
            <a:endParaRPr lang="en-US" dirty="0"/>
          </a:p>
          <a:p>
            <a:r>
              <a:rPr lang="en-US" dirty="0" smtClean="0"/>
              <a:t>“Safe Updates” forbids updates and delete with no key in the WHERE clause or no LIMIT clause.</a:t>
            </a:r>
            <a:endParaRPr lang="en-US" dirty="0"/>
          </a:p>
          <a:p>
            <a:r>
              <a:rPr lang="en-US" dirty="0" smtClean="0"/>
              <a:t>SET </a:t>
            </a:r>
            <a:r>
              <a:rPr lang="en-US" dirty="0"/>
              <a:t>SQL_SAFE_UPDATES = 0</a:t>
            </a:r>
            <a:r>
              <a:rPr lang="en-US" dirty="0" smtClean="0"/>
              <a:t>;</a:t>
            </a:r>
          </a:p>
          <a:p>
            <a:r>
              <a:rPr lang="en-US" dirty="0"/>
              <a:t>Edit -&gt; Preferences -&gt; SQL </a:t>
            </a:r>
            <a:r>
              <a:rPr lang="en-US" dirty="0" smtClean="0"/>
              <a:t>Editor -&gt; SQL Queries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219200"/>
            <a:ext cx="66579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77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GitHub</a:t>
            </a:r>
            <a:r>
              <a:rPr lang="en-US" dirty="0" smtClean="0"/>
              <a:t>:  remote add upstream</a:t>
            </a:r>
            <a:endParaRPr lang="en-US" dirty="0"/>
          </a:p>
        </p:txBody>
      </p:sp>
      <p:sp>
        <p:nvSpPr>
          <p:cNvPr id="3" name="Content Placeholder 2"/>
          <p:cNvSpPr>
            <a:spLocks noGrp="1"/>
          </p:cNvSpPr>
          <p:nvPr>
            <p:ph idx="1"/>
          </p:nvPr>
        </p:nvSpPr>
        <p:spPr>
          <a:xfrm>
            <a:off x="457200" y="1371600"/>
            <a:ext cx="8305800" cy="4953000"/>
          </a:xfrm>
        </p:spPr>
        <p:txBody>
          <a:bodyPr>
            <a:noAutofit/>
          </a:bodyPr>
          <a:lstStyle/>
          <a:p>
            <a:pPr lvl="0"/>
            <a:r>
              <a:rPr lang="en-US" sz="2000" dirty="0"/>
              <a:t>Add a remote that points to the upstream repository</a:t>
            </a:r>
          </a:p>
          <a:p>
            <a:r>
              <a:rPr lang="en-US" sz="2000" b="1" dirty="0"/>
              <a:t>Tip</a:t>
            </a:r>
            <a:r>
              <a:rPr lang="en-US" sz="2000" dirty="0"/>
              <a:t>: Syncing your fork only updates your local copy of the repository to the changes that the instructor made to his </a:t>
            </a:r>
            <a:r>
              <a:rPr lang="en-US" sz="2000" b="1" dirty="0" err="1"/>
              <a:t>chscodecamp</a:t>
            </a:r>
            <a:r>
              <a:rPr lang="en-US" sz="2000" b="1" dirty="0"/>
              <a:t>/mysql101</a:t>
            </a:r>
            <a:r>
              <a:rPr lang="en-US" sz="2000" dirty="0"/>
              <a:t> repository; it does </a:t>
            </a:r>
            <a:r>
              <a:rPr lang="en-US" sz="2000" b="1" dirty="0"/>
              <a:t>not</a:t>
            </a:r>
            <a:r>
              <a:rPr lang="en-US" sz="2000" dirty="0"/>
              <a:t> update your repository on GitHub.com. </a:t>
            </a:r>
          </a:p>
          <a:p>
            <a:pPr fontAlgn="base"/>
            <a:r>
              <a:rPr lang="en-US" sz="2800" b="1" dirty="0"/>
              <a:t>$  </a:t>
            </a:r>
            <a:r>
              <a:rPr lang="en-US" sz="2800" b="1" dirty="0" err="1"/>
              <a:t>git</a:t>
            </a:r>
            <a:r>
              <a:rPr lang="en-US" sz="2800" b="1" dirty="0"/>
              <a:t> remote add upstream https://github.com/chscodecamp/mysql101.git</a:t>
            </a:r>
            <a:r>
              <a:rPr lang="en-US" sz="2800" b="1" dirty="0"/>
              <a:t> </a:t>
            </a:r>
            <a:endParaRPr lang="en-US" sz="2800" b="1" dirty="0" smtClean="0"/>
          </a:p>
          <a:p>
            <a:pPr fontAlgn="base"/>
            <a:r>
              <a:rPr lang="en-US" sz="2800" b="1" dirty="0" smtClean="0"/>
              <a:t>$ </a:t>
            </a:r>
            <a:r>
              <a:rPr lang="en-US" sz="2800" b="1" dirty="0" err="1"/>
              <a:t>git</a:t>
            </a:r>
            <a:r>
              <a:rPr lang="en-US" sz="2800" b="1" dirty="0"/>
              <a:t> remote -v</a:t>
            </a:r>
          </a:p>
          <a:p>
            <a:pPr marL="0" indent="0" fontAlgn="base">
              <a:buNone/>
            </a:pPr>
            <a:r>
              <a:rPr lang="en-US" sz="2000" dirty="0"/>
              <a:t># Verify new remote</a:t>
            </a:r>
          </a:p>
          <a:p>
            <a:pPr marL="0" indent="0" fontAlgn="base">
              <a:buNone/>
            </a:pPr>
            <a:r>
              <a:rPr lang="en-US" sz="2000" dirty="0"/>
              <a:t># origin  https://github.com/</a:t>
            </a:r>
            <a:r>
              <a:rPr lang="en-US" sz="2000" i="1" dirty="0"/>
              <a:t>your</a:t>
            </a:r>
            <a:r>
              <a:rPr lang="en-US" sz="2000" dirty="0"/>
              <a:t> </a:t>
            </a:r>
            <a:r>
              <a:rPr lang="en-US" sz="2000" i="1" dirty="0" err="1"/>
              <a:t>git</a:t>
            </a:r>
            <a:r>
              <a:rPr lang="en-US" sz="2000" i="1" dirty="0"/>
              <a:t> hub user name</a:t>
            </a:r>
            <a:r>
              <a:rPr lang="en-US" sz="2000" dirty="0"/>
              <a:t>/</a:t>
            </a:r>
            <a:r>
              <a:rPr lang="en-US" sz="2000" i="1" dirty="0"/>
              <a:t>mysql101</a:t>
            </a:r>
            <a:r>
              <a:rPr lang="en-US" sz="2000" dirty="0"/>
              <a:t>.git (fetch)</a:t>
            </a:r>
          </a:p>
          <a:p>
            <a:pPr marL="0" indent="0" fontAlgn="base">
              <a:buNone/>
            </a:pPr>
            <a:r>
              <a:rPr lang="en-US" sz="2000" dirty="0"/>
              <a:t># origin  https://github.com/</a:t>
            </a:r>
            <a:r>
              <a:rPr lang="en-US" sz="2000" i="1" dirty="0"/>
              <a:t>your </a:t>
            </a:r>
            <a:r>
              <a:rPr lang="en-US" sz="2000" i="1" dirty="0" err="1"/>
              <a:t>git</a:t>
            </a:r>
            <a:r>
              <a:rPr lang="en-US" sz="2000" i="1" dirty="0"/>
              <a:t> hub user name </a:t>
            </a:r>
            <a:r>
              <a:rPr lang="en-US" sz="2000" dirty="0"/>
              <a:t>/</a:t>
            </a:r>
            <a:r>
              <a:rPr lang="en-US" sz="2000" i="1" dirty="0"/>
              <a:t>mysql101</a:t>
            </a:r>
            <a:r>
              <a:rPr lang="en-US" sz="2000" dirty="0"/>
              <a:t>.git (push)</a:t>
            </a:r>
          </a:p>
          <a:p>
            <a:pPr marL="0" indent="0" fontAlgn="base">
              <a:buNone/>
            </a:pPr>
            <a:r>
              <a:rPr lang="en-US" sz="2000" dirty="0"/>
              <a:t># upstream  https://github.com/</a:t>
            </a:r>
            <a:r>
              <a:rPr lang="en-US" sz="2000" i="1" dirty="0"/>
              <a:t>chscodecamp</a:t>
            </a:r>
            <a:r>
              <a:rPr lang="en-US" sz="2000" dirty="0"/>
              <a:t>/</a:t>
            </a:r>
            <a:r>
              <a:rPr lang="en-US" sz="2000" i="1" dirty="0"/>
              <a:t> mysql101</a:t>
            </a:r>
            <a:r>
              <a:rPr lang="en-US" sz="2000" dirty="0"/>
              <a:t>.git (fetch)</a:t>
            </a:r>
          </a:p>
          <a:p>
            <a:pPr marL="0" indent="0" fontAlgn="base">
              <a:buNone/>
            </a:pPr>
            <a:r>
              <a:rPr lang="en-US" sz="2000" dirty="0"/>
              <a:t># upstream  https://github.com/</a:t>
            </a:r>
            <a:r>
              <a:rPr lang="en-US" sz="2000" i="1" dirty="0"/>
              <a:t>chscodecamp</a:t>
            </a:r>
            <a:r>
              <a:rPr lang="en-US" sz="2000" dirty="0"/>
              <a:t>/</a:t>
            </a:r>
            <a:r>
              <a:rPr lang="en-US" sz="2000" i="1" dirty="0"/>
              <a:t> mysql101</a:t>
            </a:r>
            <a:r>
              <a:rPr lang="en-US" sz="2000" dirty="0"/>
              <a:t>.git (push</a:t>
            </a:r>
            <a:r>
              <a:rPr lang="en-US" sz="2000" dirty="0" smtClean="0"/>
              <a:t>)</a:t>
            </a:r>
            <a:endParaRPr lang="en-US" sz="2000" dirty="0"/>
          </a:p>
        </p:txBody>
      </p:sp>
    </p:spTree>
    <p:extLst>
      <p:ext uri="{BB962C8B-B14F-4D97-AF65-F5344CB8AC3E}">
        <p14:creationId xmlns:p14="http://schemas.microsoft.com/office/powerpoint/2010/main" val="121709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Fetch</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a:t>There are two steps required to sync your repository with the upstream: </a:t>
            </a:r>
          </a:p>
          <a:p>
            <a:pPr lvl="1"/>
            <a:r>
              <a:rPr lang="en-US" dirty="0"/>
              <a:t>Fetch from the remote repository</a:t>
            </a:r>
          </a:p>
          <a:p>
            <a:pPr lvl="1"/>
            <a:r>
              <a:rPr lang="en-US" dirty="0"/>
              <a:t>M</a:t>
            </a:r>
            <a:r>
              <a:rPr lang="en-US" dirty="0" smtClean="0"/>
              <a:t>erge </a:t>
            </a:r>
            <a:r>
              <a:rPr lang="en-US" dirty="0"/>
              <a:t>the desired branch into your local branch.</a:t>
            </a:r>
          </a:p>
          <a:p>
            <a:r>
              <a:rPr lang="en-US" b="1" dirty="0"/>
              <a:t>Fetching</a:t>
            </a:r>
            <a:r>
              <a:rPr lang="en-US" dirty="0"/>
              <a:t> from the remote (the instructor’s </a:t>
            </a:r>
            <a:r>
              <a:rPr lang="en-US" b="1" dirty="0" err="1"/>
              <a:t>chscodecamp</a:t>
            </a:r>
            <a:r>
              <a:rPr lang="en-US" b="1" dirty="0"/>
              <a:t>/mysql101</a:t>
            </a:r>
            <a:r>
              <a:rPr lang="en-US" dirty="0"/>
              <a:t>) repository will bring in its branches and their respective commits (new, changed, deleted files). So, this will bring down the latest docs, presentations, </a:t>
            </a:r>
            <a:r>
              <a:rPr lang="en-US" dirty="0" err="1"/>
              <a:t>sql</a:t>
            </a:r>
            <a:r>
              <a:rPr lang="en-US" dirty="0"/>
              <a:t> script files, text files, etc.  These will be stored in your local repository under special branches.</a:t>
            </a:r>
          </a:p>
          <a:p>
            <a:pPr lvl="0"/>
            <a:r>
              <a:rPr lang="en-US" dirty="0"/>
              <a:t>Enter the following command to fetch the instructor’s remote repository.</a:t>
            </a:r>
          </a:p>
          <a:p>
            <a:r>
              <a:rPr lang="en-US" sz="4000" b="1" dirty="0"/>
              <a:t>$ </a:t>
            </a:r>
            <a:r>
              <a:rPr lang="en-US" sz="4000" b="1" dirty="0" err="1"/>
              <a:t>git</a:t>
            </a:r>
            <a:r>
              <a:rPr lang="en-US" sz="4000" b="1" dirty="0"/>
              <a:t> fetch upstream</a:t>
            </a:r>
            <a:endParaRPr lang="en-US" sz="4000" b="1" dirty="0"/>
          </a:p>
          <a:p>
            <a:r>
              <a:rPr lang="en-US" dirty="0"/>
              <a:t>We now have the upstream (instructor’s master branch) stored in a local branch, upstream/master</a:t>
            </a:r>
          </a:p>
          <a:p>
            <a:endParaRPr lang="en-US" dirty="0"/>
          </a:p>
        </p:txBody>
      </p:sp>
    </p:spTree>
    <p:extLst>
      <p:ext uri="{BB962C8B-B14F-4D97-AF65-F5344CB8AC3E}">
        <p14:creationId xmlns:p14="http://schemas.microsoft.com/office/powerpoint/2010/main" val="243503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Merge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Merging</a:t>
            </a:r>
            <a:endParaRPr lang="en-US" dirty="0"/>
          </a:p>
          <a:p>
            <a:pPr lvl="1" fontAlgn="base"/>
            <a:r>
              <a:rPr lang="en-US" dirty="0"/>
              <a:t>Now that we have fetched the upstream repository, we want to merge its changes into your local branch. This will bring your local branch into sync with the upstream, without losing our local changes.</a:t>
            </a:r>
          </a:p>
          <a:p>
            <a:pPr lvl="0" fontAlgn="base"/>
            <a:r>
              <a:rPr lang="en-US" dirty="0"/>
              <a:t>Enter the following commands:</a:t>
            </a:r>
          </a:p>
          <a:p>
            <a:pPr fontAlgn="base"/>
            <a:r>
              <a:rPr lang="en-US" sz="3600" b="1" dirty="0"/>
              <a:t>$ </a:t>
            </a:r>
            <a:r>
              <a:rPr lang="en-US" sz="3600" b="1" dirty="0" err="1"/>
              <a:t>git</a:t>
            </a:r>
            <a:r>
              <a:rPr lang="en-US" sz="3600" b="1" dirty="0"/>
              <a:t> checkout master</a:t>
            </a:r>
          </a:p>
          <a:p>
            <a:pPr fontAlgn="base"/>
            <a:r>
              <a:rPr lang="en-US" dirty="0"/>
              <a:t># Check out our local master branch</a:t>
            </a:r>
          </a:p>
          <a:p>
            <a:pPr fontAlgn="base"/>
            <a:r>
              <a:rPr lang="en-US" dirty="0"/>
              <a:t># Switched to branch 'master'</a:t>
            </a:r>
          </a:p>
          <a:p>
            <a:pPr fontAlgn="base"/>
            <a:r>
              <a:rPr lang="en-US" dirty="0"/>
              <a:t> </a:t>
            </a:r>
          </a:p>
          <a:p>
            <a:pPr fontAlgn="base"/>
            <a:r>
              <a:rPr lang="en-US" sz="3600" b="1" dirty="0"/>
              <a:t>$ </a:t>
            </a:r>
            <a:r>
              <a:rPr lang="en-US" sz="3600" b="1" dirty="0" err="1"/>
              <a:t>git</a:t>
            </a:r>
            <a:r>
              <a:rPr lang="en-US" sz="3600" b="1" dirty="0"/>
              <a:t> merge upstream/master</a:t>
            </a:r>
          </a:p>
          <a:p>
            <a:pPr fontAlgn="base"/>
            <a:r>
              <a:rPr lang="en-US" dirty="0"/>
              <a:t># Merge </a:t>
            </a:r>
            <a:r>
              <a:rPr lang="en-US" dirty="0" err="1"/>
              <a:t>upstream's</a:t>
            </a:r>
            <a:r>
              <a:rPr lang="en-US" dirty="0"/>
              <a:t> master into our own</a:t>
            </a:r>
          </a:p>
          <a:p>
            <a:endParaRPr lang="en-US" dirty="0"/>
          </a:p>
        </p:txBody>
      </p:sp>
    </p:spTree>
    <p:extLst>
      <p:ext uri="{BB962C8B-B14F-4D97-AF65-F5344CB8AC3E}">
        <p14:creationId xmlns:p14="http://schemas.microsoft.com/office/powerpoint/2010/main" val="121434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DB from a script</a:t>
            </a:r>
            <a:endParaRPr lang="en-US" dirty="0"/>
          </a:p>
        </p:txBody>
      </p:sp>
      <p:sp>
        <p:nvSpPr>
          <p:cNvPr id="3" name="Content Placeholder 2"/>
          <p:cNvSpPr>
            <a:spLocks noGrp="1"/>
          </p:cNvSpPr>
          <p:nvPr>
            <p:ph idx="1"/>
          </p:nvPr>
        </p:nvSpPr>
        <p:spPr>
          <a:xfrm>
            <a:off x="457200" y="1600201"/>
            <a:ext cx="8229600" cy="3810000"/>
          </a:xfrm>
        </p:spPr>
        <p:txBody>
          <a:bodyPr/>
          <a:lstStyle/>
          <a:p>
            <a:r>
              <a:rPr lang="en-US" dirty="0" smtClean="0"/>
              <a:t>Create </a:t>
            </a:r>
            <a:r>
              <a:rPr lang="en-US" dirty="0"/>
              <a:t>a new database named </a:t>
            </a:r>
            <a:r>
              <a:rPr lang="en-US" dirty="0" smtClean="0"/>
              <a:t>RockStarDay2</a:t>
            </a:r>
          </a:p>
          <a:p>
            <a:r>
              <a:rPr lang="en-US" dirty="0"/>
              <a:t>C</a:t>
            </a:r>
            <a:r>
              <a:rPr lang="en-US" dirty="0" smtClean="0"/>
              <a:t>reate </a:t>
            </a:r>
            <a:r>
              <a:rPr lang="en-US" dirty="0"/>
              <a:t>tables within the </a:t>
            </a:r>
            <a:r>
              <a:rPr lang="en-US" dirty="0" smtClean="0"/>
              <a:t>database </a:t>
            </a:r>
            <a:r>
              <a:rPr lang="en-US" dirty="0"/>
              <a:t>and populate the tables with data.  </a:t>
            </a:r>
            <a:endParaRPr lang="en-US" dirty="0" smtClean="0"/>
          </a:p>
          <a:p>
            <a:r>
              <a:rPr lang="en-US" dirty="0" smtClean="0"/>
              <a:t>.</a:t>
            </a:r>
            <a:r>
              <a:rPr lang="en-US" dirty="0" err="1"/>
              <a:t>sql</a:t>
            </a:r>
            <a:r>
              <a:rPr lang="en-US" dirty="0"/>
              <a:t> script file that contains a series of SQL commands.  </a:t>
            </a:r>
            <a:endParaRPr lang="en-US" dirty="0" smtClean="0"/>
          </a:p>
          <a:p>
            <a:r>
              <a:rPr lang="en-US" dirty="0" smtClean="0"/>
              <a:t>We </a:t>
            </a:r>
            <a:r>
              <a:rPr lang="en-US" dirty="0"/>
              <a:t>will pipe the instructions stored within a file named </a:t>
            </a:r>
            <a:r>
              <a:rPr lang="en-US" dirty="0" err="1"/>
              <a:t>rockstar.sql</a:t>
            </a:r>
            <a:r>
              <a:rPr lang="en-US" dirty="0"/>
              <a:t>. </a:t>
            </a:r>
          </a:p>
        </p:txBody>
      </p:sp>
      <p:sp>
        <p:nvSpPr>
          <p:cNvPr id="4" name="Rectangle 3"/>
          <p:cNvSpPr/>
          <p:nvPr/>
        </p:nvSpPr>
        <p:spPr>
          <a:xfrm>
            <a:off x="381000" y="5638800"/>
            <a:ext cx="8382000" cy="923330"/>
          </a:xfrm>
          <a:prstGeom prst="rect">
            <a:avLst/>
          </a:prstGeom>
        </p:spPr>
        <p:txBody>
          <a:bodyPr wrap="square">
            <a:spAutoFit/>
          </a:bodyPr>
          <a:lstStyle/>
          <a:p>
            <a:r>
              <a:rPr lang="en-US" dirty="0"/>
              <a:t>$ mysql &lt; C:\Users\tripot\Dropbox\CharlestonCodes\MySQL\SQLScripts\RockStar\rockstar.sql -u root –p</a:t>
            </a:r>
          </a:p>
        </p:txBody>
      </p:sp>
    </p:spTree>
    <p:extLst>
      <p:ext uri="{BB962C8B-B14F-4D97-AF65-F5344CB8AC3E}">
        <p14:creationId xmlns:p14="http://schemas.microsoft.com/office/powerpoint/2010/main" val="4194727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i="1" cap="all" dirty="0" smtClean="0"/>
              <a:t>Exercise 1:  </a:t>
            </a:r>
            <a:r>
              <a:rPr lang="en-US" b="1" i="1" cap="all" dirty="0"/>
              <a:t>Creating a Database from a .SQL Script FILE</a:t>
            </a:r>
          </a:p>
        </p:txBody>
      </p:sp>
      <p:sp>
        <p:nvSpPr>
          <p:cNvPr id="3" name="Content Placeholder 2"/>
          <p:cNvSpPr>
            <a:spLocks noGrp="1"/>
          </p:cNvSpPr>
          <p:nvPr>
            <p:ph idx="1"/>
          </p:nvPr>
        </p:nvSpPr>
        <p:spPr>
          <a:xfrm>
            <a:off x="457200" y="1828800"/>
            <a:ext cx="8229600" cy="4525963"/>
          </a:xfrm>
        </p:spPr>
        <p:txBody>
          <a:bodyPr/>
          <a:lstStyle/>
          <a:p>
            <a:r>
              <a:rPr lang="en-US" dirty="0" smtClean="0"/>
              <a:t>Page 26</a:t>
            </a:r>
            <a:endParaRPr lang="en-US" dirty="0"/>
          </a:p>
        </p:txBody>
      </p:sp>
    </p:spTree>
    <p:extLst>
      <p:ext uri="{BB962C8B-B14F-4D97-AF65-F5344CB8AC3E}">
        <p14:creationId xmlns:p14="http://schemas.microsoft.com/office/powerpoint/2010/main" val="2503379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20786</TotalTime>
  <Words>1972</Words>
  <Application>Microsoft Office PowerPoint</Application>
  <PresentationFormat>On-screen Show (4:3)</PresentationFormat>
  <Paragraphs>271</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Introduction to Relational Databases with MySQL</vt:lpstr>
      <vt:lpstr>DAY 2</vt:lpstr>
      <vt:lpstr>Git Hub Exercise:  Syncing your Local Fork with the Instructor’s new files. In this exercise we will sync your local fork to the changes made in the instructor’s chscodecamp/mysql101 repository’s master branch.  </vt:lpstr>
      <vt:lpstr>GitHub Steps</vt:lpstr>
      <vt:lpstr>GitHub:  remote add upstream</vt:lpstr>
      <vt:lpstr>GitHub: Fetch</vt:lpstr>
      <vt:lpstr>GitHub: Merge</vt:lpstr>
      <vt:lpstr>Create a DB from a script</vt:lpstr>
      <vt:lpstr>Exercise 1:  Creating a Database from a .SQL Script FILE</vt:lpstr>
      <vt:lpstr>Select Statements</vt:lpstr>
      <vt:lpstr>The SELECT Clause</vt:lpstr>
      <vt:lpstr>Exercise 2:  Building a SELECT Statement  </vt:lpstr>
      <vt:lpstr>Restricting the Rows Returned</vt:lpstr>
      <vt:lpstr>Exercise 3:  Taking the WHERE clause for a spin </vt:lpstr>
      <vt:lpstr>SQL Wildcards</vt:lpstr>
      <vt:lpstr>Exercise 5:  Using Wildcards in a WHERE</vt:lpstr>
      <vt:lpstr>JOIN</vt:lpstr>
      <vt:lpstr>PowerPoint Presentation</vt:lpstr>
      <vt:lpstr>Demo: JOIN two tables together</vt:lpstr>
      <vt:lpstr>INNER JOIN</vt:lpstr>
      <vt:lpstr>Exercise 6:  Using an INNER JOIN</vt:lpstr>
      <vt:lpstr>LEFT JOIN</vt:lpstr>
      <vt:lpstr>Which table will have all rows returned?</vt:lpstr>
      <vt:lpstr>Consider this query…</vt:lpstr>
      <vt:lpstr>Exercise 7:  LEFT JOIN</vt:lpstr>
      <vt:lpstr>Right Join</vt:lpstr>
      <vt:lpstr>Order By Clause</vt:lpstr>
      <vt:lpstr>Exercise 8:  Trying out the ORDER BY clause </vt:lpstr>
      <vt:lpstr>GROUP BY</vt:lpstr>
      <vt:lpstr>HAVING</vt:lpstr>
      <vt:lpstr>HOMEWORK</vt:lpstr>
      <vt:lpstr>DAY 3</vt:lpstr>
      <vt:lpstr>INSERT INTO</vt:lpstr>
      <vt:lpstr>INSERT Statements Add Rows to a Table </vt:lpstr>
      <vt:lpstr>Another INSERT Syntax</vt:lpstr>
      <vt:lpstr>Third way to INSERT</vt:lpstr>
      <vt:lpstr>Exercise:  Add an Individual to a Band </vt:lpstr>
      <vt:lpstr>Add multiple records at once</vt:lpstr>
      <vt:lpstr>  Exercise:  More than one way to INSERT INTO </vt:lpstr>
      <vt:lpstr>DELETE Statement</vt:lpstr>
      <vt:lpstr>I get nervous</vt:lpstr>
      <vt:lpstr>Using the IN Operator</vt:lpstr>
      <vt:lpstr>NOT IN</vt:lpstr>
      <vt:lpstr>Exercise:  Using the DELETE statement</vt:lpstr>
      <vt:lpstr>UPDATE </vt:lpstr>
      <vt:lpstr>SQL Safe Updates</vt:lpstr>
    </vt:vector>
  </TitlesOfParts>
  <Company>Blackbaud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TripOt</dc:creator>
  <cp:lastModifiedBy>TripOt_OLD</cp:lastModifiedBy>
  <cp:revision>118</cp:revision>
  <dcterms:created xsi:type="dcterms:W3CDTF">2013-01-10T13:51:11Z</dcterms:created>
  <dcterms:modified xsi:type="dcterms:W3CDTF">2014-04-09T17:34:57Z</dcterms:modified>
</cp:coreProperties>
</file>