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82" r:id="rId7"/>
    <p:sldId id="280" r:id="rId8"/>
    <p:sldId id="291" r:id="rId9"/>
    <p:sldId id="292" r:id="rId10"/>
    <p:sldId id="297" r:id="rId11"/>
    <p:sldId id="293" r:id="rId12"/>
    <p:sldId id="294" r:id="rId13"/>
    <p:sldId id="295" r:id="rId14"/>
    <p:sldId id="287" r:id="rId15"/>
    <p:sldId id="296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1F57B-BDB4-43F4-BDF8-92807782BD22}" v="40" dt="2025-05-13T13:47:03.283"/>
    <p1510:client id="{EEC0FB76-C7DF-4F52-9281-675C19D986FE}" v="2" dt="2025-05-14T08:23:27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79" d="100"/>
          <a:sy n="79" d="100"/>
        </p:scale>
        <p:origin x="773" y="9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pascal1004@gmail.com" userId="9efa0f80cc72a60f" providerId="LiveId" clId="{EEC0FB76-C7DF-4F52-9281-675C19D986FE}"/>
    <pc:docChg chg="custSel addSld modSld sldOrd">
      <pc:chgData name="geraldpascal1004@gmail.com" userId="9efa0f80cc72a60f" providerId="LiveId" clId="{EEC0FB76-C7DF-4F52-9281-675C19D986FE}" dt="2025-05-14T11:50:04.212" v="130" actId="20577"/>
      <pc:docMkLst>
        <pc:docMk/>
      </pc:docMkLst>
      <pc:sldChg chg="modSp mod">
        <pc:chgData name="geraldpascal1004@gmail.com" userId="9efa0f80cc72a60f" providerId="LiveId" clId="{EEC0FB76-C7DF-4F52-9281-675C19D986FE}" dt="2025-05-14T07:57:37.805" v="98" actId="20577"/>
        <pc:sldMkLst>
          <pc:docMk/>
          <pc:sldMk cId="3895400361" sldId="293"/>
        </pc:sldMkLst>
        <pc:spChg chg="mod">
          <ac:chgData name="geraldpascal1004@gmail.com" userId="9efa0f80cc72a60f" providerId="LiveId" clId="{EEC0FB76-C7DF-4F52-9281-675C19D986FE}" dt="2025-05-14T07:57:16.758" v="93" actId="1076"/>
          <ac:spMkLst>
            <pc:docMk/>
            <pc:sldMk cId="3895400361" sldId="293"/>
            <ac:spMk id="4" creationId="{A89D8477-EA21-6082-6874-49C68EE8BCAF}"/>
          </ac:spMkLst>
        </pc:spChg>
        <pc:spChg chg="mod">
          <ac:chgData name="geraldpascal1004@gmail.com" userId="9efa0f80cc72a60f" providerId="LiveId" clId="{EEC0FB76-C7DF-4F52-9281-675C19D986FE}" dt="2025-05-14T07:57:37.805" v="98" actId="20577"/>
          <ac:spMkLst>
            <pc:docMk/>
            <pc:sldMk cId="3895400361" sldId="293"/>
            <ac:spMk id="18" creationId="{9931F7D7-495F-24C3-55F6-AC1CE149CB02}"/>
          </ac:spMkLst>
        </pc:spChg>
        <pc:picChg chg="mod">
          <ac:chgData name="geraldpascal1004@gmail.com" userId="9efa0f80cc72a60f" providerId="LiveId" clId="{EEC0FB76-C7DF-4F52-9281-675C19D986FE}" dt="2025-05-14T07:57:15.157" v="92" actId="1076"/>
          <ac:picMkLst>
            <pc:docMk/>
            <pc:sldMk cId="3895400361" sldId="293"/>
            <ac:picMk id="5" creationId="{F8332295-336F-EEB9-5B69-E4C5015DE0D0}"/>
          </ac:picMkLst>
        </pc:picChg>
      </pc:sldChg>
      <pc:sldChg chg="modSp mod">
        <pc:chgData name="geraldpascal1004@gmail.com" userId="9efa0f80cc72a60f" providerId="LiveId" clId="{EEC0FB76-C7DF-4F52-9281-675C19D986FE}" dt="2025-05-14T11:33:39.227" v="128" actId="20577"/>
        <pc:sldMkLst>
          <pc:docMk/>
          <pc:sldMk cId="3121524403" sldId="294"/>
        </pc:sldMkLst>
        <pc:spChg chg="mod">
          <ac:chgData name="geraldpascal1004@gmail.com" userId="9efa0f80cc72a60f" providerId="LiveId" clId="{EEC0FB76-C7DF-4F52-9281-675C19D986FE}" dt="2025-05-14T11:33:39.227" v="128" actId="20577"/>
          <ac:spMkLst>
            <pc:docMk/>
            <pc:sldMk cId="3121524403" sldId="294"/>
            <ac:spMk id="4" creationId="{492189B6-5910-FBE1-CD8A-94848B15C0D2}"/>
          </ac:spMkLst>
        </pc:spChg>
      </pc:sldChg>
      <pc:sldChg chg="addSp modSp mod">
        <pc:chgData name="geraldpascal1004@gmail.com" userId="9efa0f80cc72a60f" providerId="LiveId" clId="{EEC0FB76-C7DF-4F52-9281-675C19D986FE}" dt="2025-05-14T08:24:38.022" v="127" actId="14100"/>
        <pc:sldMkLst>
          <pc:docMk/>
          <pc:sldMk cId="2146316401" sldId="295"/>
        </pc:sldMkLst>
        <pc:spChg chg="add mod">
          <ac:chgData name="geraldpascal1004@gmail.com" userId="9efa0f80cc72a60f" providerId="LiveId" clId="{EEC0FB76-C7DF-4F52-9281-675C19D986FE}" dt="2025-05-14T08:24:26.676" v="126" actId="20577"/>
          <ac:spMkLst>
            <pc:docMk/>
            <pc:sldMk cId="2146316401" sldId="295"/>
            <ac:spMk id="2" creationId="{E5F4B1E1-22B5-E7DC-4A1C-BB01EA0C1637}"/>
          </ac:spMkLst>
        </pc:spChg>
        <pc:picChg chg="mod">
          <ac:chgData name="geraldpascal1004@gmail.com" userId="9efa0f80cc72a60f" providerId="LiveId" clId="{EEC0FB76-C7DF-4F52-9281-675C19D986FE}" dt="2025-05-14T08:24:38.022" v="127" actId="14100"/>
          <ac:picMkLst>
            <pc:docMk/>
            <pc:sldMk cId="2146316401" sldId="295"/>
            <ac:picMk id="5" creationId="{C5040F3C-DBCB-581E-C71B-E50FC194F530}"/>
          </ac:picMkLst>
        </pc:picChg>
      </pc:sldChg>
      <pc:sldChg chg="modSp mod">
        <pc:chgData name="geraldpascal1004@gmail.com" userId="9efa0f80cc72a60f" providerId="LiveId" clId="{EEC0FB76-C7DF-4F52-9281-675C19D986FE}" dt="2025-05-14T11:50:04.212" v="130" actId="20577"/>
        <pc:sldMkLst>
          <pc:docMk/>
          <pc:sldMk cId="2242985561" sldId="296"/>
        </pc:sldMkLst>
        <pc:spChg chg="mod">
          <ac:chgData name="geraldpascal1004@gmail.com" userId="9efa0f80cc72a60f" providerId="LiveId" clId="{EEC0FB76-C7DF-4F52-9281-675C19D986FE}" dt="2025-05-14T11:50:04.212" v="130" actId="20577"/>
          <ac:spMkLst>
            <pc:docMk/>
            <pc:sldMk cId="2242985561" sldId="296"/>
            <ac:spMk id="33" creationId="{8BD9D68D-0C42-8FAF-6B7F-4A3011294BDB}"/>
          </ac:spMkLst>
        </pc:spChg>
      </pc:sldChg>
      <pc:sldChg chg="addSp delSp modSp add mod ord">
        <pc:chgData name="geraldpascal1004@gmail.com" userId="9efa0f80cc72a60f" providerId="LiveId" clId="{EEC0FB76-C7DF-4F52-9281-675C19D986FE}" dt="2025-05-14T07:56:32.582" v="88" actId="207"/>
        <pc:sldMkLst>
          <pc:docMk/>
          <pc:sldMk cId="1432848305" sldId="297"/>
        </pc:sldMkLst>
        <pc:spChg chg="del">
          <ac:chgData name="geraldpascal1004@gmail.com" userId="9efa0f80cc72a60f" providerId="LiveId" clId="{EEC0FB76-C7DF-4F52-9281-675C19D986FE}" dt="2025-05-14T07:55:08.831" v="9" actId="478"/>
          <ac:spMkLst>
            <pc:docMk/>
            <pc:sldMk cId="1432848305" sldId="297"/>
            <ac:spMk id="2" creationId="{6225E253-3B59-D369-9D09-14430ECB3BC9}"/>
          </ac:spMkLst>
        </pc:spChg>
        <pc:spChg chg="del mod">
          <ac:chgData name="geraldpascal1004@gmail.com" userId="9efa0f80cc72a60f" providerId="LiveId" clId="{EEC0FB76-C7DF-4F52-9281-675C19D986FE}" dt="2025-05-14T07:55:07.167" v="8" actId="478"/>
          <ac:spMkLst>
            <pc:docMk/>
            <pc:sldMk cId="1432848305" sldId="297"/>
            <ac:spMk id="4" creationId="{F125CA0A-A78E-CC6A-4C87-35E5391CF213}"/>
          </ac:spMkLst>
        </pc:spChg>
        <pc:spChg chg="del">
          <ac:chgData name="geraldpascal1004@gmail.com" userId="9efa0f80cc72a60f" providerId="LiveId" clId="{EEC0FB76-C7DF-4F52-9281-675C19D986FE}" dt="2025-05-14T07:55:09.984" v="10" actId="478"/>
          <ac:spMkLst>
            <pc:docMk/>
            <pc:sldMk cId="1432848305" sldId="297"/>
            <ac:spMk id="12" creationId="{04F93521-E76A-F907-7281-D756EE0EE4A7}"/>
          </ac:spMkLst>
        </pc:spChg>
        <pc:spChg chg="mod">
          <ac:chgData name="geraldpascal1004@gmail.com" userId="9efa0f80cc72a60f" providerId="LiveId" clId="{EEC0FB76-C7DF-4F52-9281-675C19D986FE}" dt="2025-05-14T07:56:32.582" v="88" actId="207"/>
          <ac:spMkLst>
            <pc:docMk/>
            <pc:sldMk cId="1432848305" sldId="297"/>
            <ac:spMk id="18" creationId="{9344E9CE-FCC9-B696-FC17-A74879EC4508}"/>
          </ac:spMkLst>
        </pc:spChg>
        <pc:picChg chg="del">
          <ac:chgData name="geraldpascal1004@gmail.com" userId="9efa0f80cc72a60f" providerId="LiveId" clId="{EEC0FB76-C7DF-4F52-9281-675C19D986FE}" dt="2025-05-14T07:55:04.499" v="5" actId="478"/>
          <ac:picMkLst>
            <pc:docMk/>
            <pc:sldMk cId="1432848305" sldId="297"/>
            <ac:picMk id="5" creationId="{55CC33DC-DD92-7D2B-BAEC-FB0187F4042A}"/>
          </ac:picMkLst>
        </pc:picChg>
        <pc:picChg chg="add mod">
          <ac:chgData name="geraldpascal1004@gmail.com" userId="9efa0f80cc72a60f" providerId="LiveId" clId="{EEC0FB76-C7DF-4F52-9281-675C19D986FE}" dt="2025-05-14T07:55:21.242" v="14" actId="1076"/>
          <ac:picMkLst>
            <pc:docMk/>
            <pc:sldMk cId="1432848305" sldId="297"/>
            <ac:picMk id="6" creationId="{C72A9660-72F4-A687-44EA-D70F54EC4066}"/>
          </ac:picMkLst>
        </pc:picChg>
        <pc:picChg chg="del">
          <ac:chgData name="geraldpascal1004@gmail.com" userId="9efa0f80cc72a60f" providerId="LiveId" clId="{EEC0FB76-C7DF-4F52-9281-675C19D986FE}" dt="2025-05-14T07:55:02.546" v="3" actId="478"/>
          <ac:picMkLst>
            <pc:docMk/>
            <pc:sldMk cId="1432848305" sldId="297"/>
            <ac:picMk id="10" creationId="{E5112C4A-1673-E44A-8D72-BFBA64AF219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13DE9-538A-D960-898C-B266F95F4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83BC3-F343-2FB4-9B88-654C0A2E92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B3EA3-E7C8-940C-814D-2F8FB7B3D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0C7C3-EA63-B423-E51E-9A176F0F7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65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2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B0AD6-7846-31C1-710F-248CF2A49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37A5ED-22EF-A8AA-0E25-BD6A66418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4668DB-ACB5-40B9-D750-5C13887D0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E5C7E-D5BF-687C-0C39-E18ED69B9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68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15438-0D2A-3857-CEB5-DC23CA3AA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17580B-E5F1-F1C9-04DE-7EDB0C09C6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A08F19-F45A-7519-DED3-422A6866A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FDB1C-99F6-C03A-CF7C-A4AA1117A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38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41599-3559-E228-4078-9DFCF2876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C51EB2-ABC2-C12F-5CE8-DAF739A1FB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A4131B-1D26-D29C-947F-41A52E5FC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B53B-11B5-F5B6-3AE2-21FFE1073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42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75B10-3F1B-1725-370E-2CD937F65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19D8D2-0B24-CBAF-FE08-45856BB02F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4534EC-2964-308D-7024-B33759F67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13647-6C6E-AA10-73BF-C74D3F06C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29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7152B-2D9E-CB2E-12D9-63D47806D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E5D02-C313-9A7D-B6BA-289A391441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82D0CE-A087-1AF3-1C8A-E30B54B36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CA1C1-0E2E-4890-4EFA-749DBDD6E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59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F317A-A7E3-5D85-8BDE-55500EDCD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47EB6C-DD25-5B5A-AFA2-0D1C6A097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E691FC-82FB-3C09-2C62-652BA4F34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83B17-05FD-3D36-6B19-5DDC205B6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047797"/>
            <a:ext cx="9144000" cy="4154984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Predictive Modeling of Apartment Sale Prices in Daegu: A Data Science Approach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ED2F2-DC04-6502-CAC9-6BC4881262B3}"/>
              </a:ext>
            </a:extLst>
          </p:cNvPr>
          <p:cNvSpPr txBox="1"/>
          <p:nvPr/>
        </p:nvSpPr>
        <p:spPr>
          <a:xfrm>
            <a:off x="3926729" y="5833504"/>
            <a:ext cx="433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+mj-lt"/>
              </a:rPr>
              <a:t>Gerald Pascal Ginting</a:t>
            </a:r>
            <a:br>
              <a:rPr lang="en-US" dirty="0">
                <a:solidFill>
                  <a:schemeClr val="accent4"/>
                </a:solidFill>
                <a:latin typeface="+mj-lt"/>
              </a:rPr>
            </a:br>
            <a:r>
              <a:rPr lang="en-US" dirty="0">
                <a:solidFill>
                  <a:schemeClr val="accent4"/>
                </a:solidFill>
                <a:latin typeface="+mj-lt"/>
              </a:rPr>
              <a:t>JCDS 2804012</a:t>
            </a:r>
            <a:endParaRPr lang="en-US" sz="1800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B3B19-1C4E-D289-ABE8-10D01B32C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9EA469B1-E0C2-03F5-D9F6-61DBB70354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066C37-6999-FE63-C58E-C8D9CC8AA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45731" y="522898"/>
            <a:ext cx="37462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979D722-3E61-AB7D-D7E5-1D3F2157C96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Importance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B3BB7D-2A87-9C37-687B-F85C64AF3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385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E1EC5A2-6F0A-7489-5D68-7F990F07E55C}"/>
              </a:ext>
            </a:extLst>
          </p:cNvPr>
          <p:cNvSpPr/>
          <p:nvPr/>
        </p:nvSpPr>
        <p:spPr>
          <a:xfrm>
            <a:off x="1410511" y="3853473"/>
            <a:ext cx="9834663" cy="32316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buNone/>
            </a:pPr>
            <a:r>
              <a:rPr lang="en-ID" sz="1400" dirty="0" err="1"/>
              <a:t>Berdasarkan</a:t>
            </a:r>
            <a:r>
              <a:rPr lang="en-ID" sz="1400" dirty="0"/>
              <a:t> </a:t>
            </a:r>
            <a:r>
              <a:rPr lang="en-ID" sz="1400" dirty="0" err="1"/>
              <a:t>hasil</a:t>
            </a:r>
            <a:r>
              <a:rPr lang="en-ID" sz="1400" dirty="0"/>
              <a:t> </a:t>
            </a:r>
            <a:r>
              <a:rPr lang="en-ID" sz="1400" dirty="0" err="1"/>
              <a:t>pelatihan</a:t>
            </a:r>
            <a:r>
              <a:rPr lang="en-ID" sz="1400" dirty="0"/>
              <a:t> model </a:t>
            </a:r>
            <a:r>
              <a:rPr lang="en-ID" sz="1400" dirty="0" err="1"/>
              <a:t>XGBoost</a:t>
            </a:r>
            <a:r>
              <a:rPr lang="en-ID" sz="1400" dirty="0"/>
              <a:t>, kami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analisis</a:t>
            </a:r>
            <a:r>
              <a:rPr lang="en-ID" sz="1400" dirty="0"/>
              <a:t> </a:t>
            </a:r>
            <a:r>
              <a:rPr lang="en-ID" sz="1400" dirty="0" err="1"/>
              <a:t>terhadap</a:t>
            </a:r>
            <a:r>
              <a:rPr lang="en-ID" sz="1400" dirty="0"/>
              <a:t> </a:t>
            </a:r>
            <a:r>
              <a:rPr lang="en-ID" sz="1400" b="1" dirty="0"/>
              <a:t>feature importances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mengetahui</a:t>
            </a:r>
            <a:r>
              <a:rPr lang="en-ID" sz="1400" dirty="0"/>
              <a:t> </a:t>
            </a:r>
            <a:r>
              <a:rPr lang="en-ID" sz="1400" dirty="0" err="1"/>
              <a:t>fitur</a:t>
            </a:r>
            <a:r>
              <a:rPr lang="en-ID" sz="1400" dirty="0"/>
              <a:t> mana yang paling </a:t>
            </a:r>
            <a:r>
              <a:rPr lang="en-ID" sz="1400" dirty="0" err="1"/>
              <a:t>berpengaruh</a:t>
            </a:r>
            <a:r>
              <a:rPr lang="en-ID" sz="1400" dirty="0"/>
              <a:t> </a:t>
            </a:r>
            <a:r>
              <a:rPr lang="en-ID" sz="1400" dirty="0" err="1"/>
              <a:t>terhadap</a:t>
            </a:r>
            <a:r>
              <a:rPr lang="en-ID" sz="1400" dirty="0"/>
              <a:t> </a:t>
            </a:r>
            <a:r>
              <a:rPr lang="en-ID" sz="1400" dirty="0" err="1"/>
              <a:t>prediksi</a:t>
            </a:r>
            <a:r>
              <a:rPr lang="en-ID" sz="1400" dirty="0"/>
              <a:t> </a:t>
            </a:r>
            <a:r>
              <a:rPr lang="en-ID" sz="1400" dirty="0" err="1"/>
              <a:t>harga</a:t>
            </a:r>
            <a:r>
              <a:rPr lang="en-ID" sz="1400" dirty="0"/>
              <a:t> </a:t>
            </a:r>
            <a:r>
              <a:rPr lang="en-ID" sz="1400" dirty="0" err="1"/>
              <a:t>apartemen</a:t>
            </a:r>
            <a:r>
              <a:rPr lang="en-ID" sz="1400" dirty="0"/>
              <a:t>.</a:t>
            </a:r>
          </a:p>
          <a:p>
            <a:r>
              <a:rPr lang="en-ID" sz="1400" dirty="0"/>
              <a:t>Dari </a:t>
            </a:r>
            <a:r>
              <a:rPr lang="en-ID" sz="1400" dirty="0" err="1"/>
              <a:t>grafik</a:t>
            </a:r>
            <a:r>
              <a:rPr lang="en-ID" sz="1400" dirty="0"/>
              <a:t> di </a:t>
            </a:r>
            <a:r>
              <a:rPr lang="en-ID" sz="1400" dirty="0" err="1"/>
              <a:t>samping</a:t>
            </a:r>
            <a:r>
              <a:rPr lang="en-ID" sz="1400" dirty="0"/>
              <a:t>, </a:t>
            </a:r>
            <a:r>
              <a:rPr lang="en-ID" sz="1400" dirty="0" err="1"/>
              <a:t>terlihat</a:t>
            </a:r>
            <a:r>
              <a:rPr lang="en-ID" sz="1400" dirty="0"/>
              <a:t> </a:t>
            </a:r>
            <a:r>
              <a:rPr lang="en-ID" sz="1400" dirty="0" err="1"/>
              <a:t>bahwa</a:t>
            </a:r>
            <a:r>
              <a:rPr lang="en-ID" sz="1400" dirty="0"/>
              <a:t> </a:t>
            </a:r>
            <a:r>
              <a:rPr lang="en-ID" sz="1400" dirty="0" err="1"/>
              <a:t>fitur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pengaruh</a:t>
            </a:r>
            <a:r>
              <a:rPr lang="en-ID" sz="1400" dirty="0"/>
              <a:t> </a:t>
            </a:r>
            <a:r>
              <a:rPr lang="en-ID" sz="1400" dirty="0" err="1"/>
              <a:t>terbesar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:</a:t>
            </a:r>
          </a:p>
          <a:p>
            <a:r>
              <a:rPr lang="en-ID" sz="1400" dirty="0"/>
              <a:t>1</a:t>
            </a:r>
            <a:r>
              <a:rPr lang="en-ID" sz="1400" b="1" dirty="0"/>
              <a:t>. OneHot__x0_terraced</a:t>
            </a:r>
            <a:r>
              <a:rPr lang="en-ID" sz="1400" dirty="0"/>
              <a:t>: </a:t>
            </a:r>
            <a:r>
              <a:rPr lang="en-ID" sz="1400" dirty="0" err="1"/>
              <a:t>Merupakan</a:t>
            </a:r>
            <a:r>
              <a:rPr lang="en-ID" sz="1400" dirty="0"/>
              <a:t> </a:t>
            </a:r>
            <a:r>
              <a:rPr lang="en-ID" sz="1400" dirty="0" err="1"/>
              <a:t>hasil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proses One-Hot Encoding </a:t>
            </a:r>
            <a:r>
              <a:rPr lang="en-ID" sz="1400" dirty="0" err="1"/>
              <a:t>terhadap</a:t>
            </a:r>
            <a:r>
              <a:rPr lang="en-ID" sz="1400" dirty="0"/>
              <a:t> </a:t>
            </a:r>
            <a:r>
              <a:rPr lang="en-ID" sz="1400" dirty="0" err="1"/>
              <a:t>fitur</a:t>
            </a:r>
            <a:r>
              <a:rPr lang="en-ID" sz="1400" dirty="0"/>
              <a:t> </a:t>
            </a:r>
            <a:r>
              <a:rPr lang="en-ID" sz="1400" dirty="0" err="1"/>
              <a:t>HallwayType</a:t>
            </a:r>
            <a:r>
              <a:rPr lang="en-ID" sz="1400" dirty="0"/>
              <a:t>, yang </a:t>
            </a:r>
            <a:r>
              <a:rPr lang="en-ID" sz="1400" dirty="0" err="1"/>
              <a:t>menunjukkan</a:t>
            </a:r>
            <a:r>
              <a:rPr lang="en-ID" sz="1400" dirty="0"/>
              <a:t> </a:t>
            </a:r>
            <a:r>
              <a:rPr lang="en-ID" sz="1400" dirty="0" err="1"/>
              <a:t>bahwa</a:t>
            </a:r>
            <a:r>
              <a:rPr lang="en-ID" sz="1400" dirty="0"/>
              <a:t> unit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tipe</a:t>
            </a:r>
            <a:r>
              <a:rPr lang="en-ID" sz="1400" dirty="0"/>
              <a:t> </a:t>
            </a:r>
            <a:r>
              <a:rPr lang="en-ID" sz="1400" dirty="0" err="1"/>
              <a:t>lorong</a:t>
            </a:r>
            <a:r>
              <a:rPr lang="en-ID" sz="1400" dirty="0"/>
              <a:t> "terraced" (</a:t>
            </a:r>
            <a:r>
              <a:rPr lang="en-ID" sz="1400" dirty="0" err="1"/>
              <a:t>terbuka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akses</a:t>
            </a:r>
            <a:r>
              <a:rPr lang="en-ID" sz="1400" dirty="0"/>
              <a:t> </a:t>
            </a:r>
            <a:r>
              <a:rPr lang="en-ID" sz="1400" dirty="0" err="1"/>
              <a:t>khusus</a:t>
            </a:r>
            <a:r>
              <a:rPr lang="en-ID" sz="1400" dirty="0"/>
              <a:t>) </a:t>
            </a: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kontribusi</a:t>
            </a:r>
            <a:r>
              <a:rPr lang="en-ID" sz="1400" dirty="0"/>
              <a:t> paling </a:t>
            </a:r>
            <a:r>
              <a:rPr lang="en-ID" sz="1400" dirty="0" err="1"/>
              <a:t>signifikan</a:t>
            </a:r>
            <a:r>
              <a:rPr lang="en-ID" sz="1400" dirty="0"/>
              <a:t> </a:t>
            </a:r>
            <a:r>
              <a:rPr lang="en-ID" sz="1400" dirty="0" err="1"/>
              <a:t>terhadap</a:t>
            </a:r>
            <a:r>
              <a:rPr lang="en-ID" sz="1400" dirty="0"/>
              <a:t> </a:t>
            </a:r>
            <a:r>
              <a:rPr lang="en-ID" sz="1400" dirty="0" err="1"/>
              <a:t>harga</a:t>
            </a:r>
            <a:r>
              <a:rPr lang="en-ID" sz="1400" dirty="0"/>
              <a:t> </a:t>
            </a:r>
            <a:r>
              <a:rPr lang="en-ID" sz="1400" dirty="0" err="1"/>
              <a:t>apartemen</a:t>
            </a:r>
            <a:r>
              <a:rPr lang="en-ID" sz="1400" dirty="0"/>
              <a:t>.</a:t>
            </a:r>
          </a:p>
          <a:p>
            <a:pPr>
              <a:buNone/>
            </a:pPr>
            <a:r>
              <a:rPr lang="en-ID" sz="1400" dirty="0"/>
              <a:t>2. </a:t>
            </a:r>
            <a:r>
              <a:rPr lang="en-ID" sz="1400" b="1" dirty="0" err="1"/>
              <a:t>YearBuil</a:t>
            </a:r>
            <a:r>
              <a:rPr lang="en-ID" sz="1400" dirty="0" err="1"/>
              <a:t>t</a:t>
            </a:r>
            <a:r>
              <a:rPr lang="en-ID" sz="1400" dirty="0"/>
              <a:t>: </a:t>
            </a:r>
            <a:r>
              <a:rPr lang="en-ID" sz="1400" dirty="0" err="1"/>
              <a:t>Apartemen</a:t>
            </a:r>
            <a:r>
              <a:rPr lang="en-ID" sz="1400" dirty="0"/>
              <a:t> yang </a:t>
            </a:r>
            <a:r>
              <a:rPr lang="en-ID" sz="1400" dirty="0" err="1"/>
              <a:t>dibangun</a:t>
            </a:r>
            <a:r>
              <a:rPr lang="en-ID" sz="1400" dirty="0"/>
              <a:t>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baru</a:t>
            </a:r>
            <a:r>
              <a:rPr lang="en-ID" sz="1400" dirty="0"/>
              <a:t> </a:t>
            </a:r>
            <a:r>
              <a:rPr lang="en-ID" sz="1400" dirty="0" err="1"/>
              <a:t>cenderung</a:t>
            </a:r>
            <a:r>
              <a:rPr lang="en-ID" sz="1400" dirty="0"/>
              <a:t> </a:t>
            </a: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harga</a:t>
            </a:r>
            <a:r>
              <a:rPr lang="en-ID" sz="1400" dirty="0"/>
              <a:t>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tinggi</a:t>
            </a:r>
            <a:r>
              <a:rPr lang="en-ID" sz="1400" dirty="0"/>
              <a:t>.</a:t>
            </a:r>
          </a:p>
          <a:p>
            <a:pPr>
              <a:buNone/>
            </a:pPr>
            <a:r>
              <a:rPr lang="en-ID" sz="1400" dirty="0"/>
              <a:t>3</a:t>
            </a:r>
            <a:r>
              <a:rPr lang="en-ID" sz="1400" b="1" dirty="0"/>
              <a:t>. Ordinal__</a:t>
            </a:r>
            <a:r>
              <a:rPr lang="en-ID" sz="1400" b="1" dirty="0" err="1"/>
              <a:t>TimeToSubway</a:t>
            </a:r>
            <a:r>
              <a:rPr lang="en-ID" sz="1400" dirty="0"/>
              <a:t>: Jarak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stasiun</a:t>
            </a:r>
            <a:r>
              <a:rPr lang="en-ID" sz="1400" dirty="0"/>
              <a:t> subway juga </a:t>
            </a:r>
            <a:r>
              <a:rPr lang="en-ID" sz="1400" dirty="0" err="1"/>
              <a:t>menjadi</a:t>
            </a:r>
            <a:r>
              <a:rPr lang="en-ID" sz="1400" dirty="0"/>
              <a:t> </a:t>
            </a:r>
            <a:r>
              <a:rPr lang="en-ID" sz="1400" dirty="0" err="1"/>
              <a:t>faktor</a:t>
            </a:r>
            <a:r>
              <a:rPr lang="en-ID" sz="1400" dirty="0"/>
              <a:t> </a:t>
            </a:r>
            <a:r>
              <a:rPr lang="en-ID" sz="1400" dirty="0" err="1"/>
              <a:t>penting</a:t>
            </a:r>
            <a:r>
              <a:rPr lang="en-ID" sz="1400" dirty="0"/>
              <a:t> — </a:t>
            </a:r>
            <a:r>
              <a:rPr lang="en-ID" sz="1400" dirty="0" err="1"/>
              <a:t>semakin</a:t>
            </a:r>
            <a:r>
              <a:rPr lang="en-ID" sz="1400" dirty="0"/>
              <a:t> </a:t>
            </a:r>
            <a:r>
              <a:rPr lang="en-ID" sz="1400" dirty="0" err="1"/>
              <a:t>dekat</a:t>
            </a:r>
            <a:r>
              <a:rPr lang="en-ID" sz="1400" dirty="0"/>
              <a:t>, </a:t>
            </a:r>
            <a:r>
              <a:rPr lang="en-ID" sz="1400" dirty="0" err="1"/>
              <a:t>cenderung</a:t>
            </a:r>
            <a:r>
              <a:rPr lang="en-ID" sz="1400" dirty="0"/>
              <a:t> </a:t>
            </a:r>
            <a:r>
              <a:rPr lang="en-ID" sz="1400" dirty="0" err="1"/>
              <a:t>harga</a:t>
            </a:r>
            <a:r>
              <a:rPr lang="en-ID" sz="1400" dirty="0"/>
              <a:t> </a:t>
            </a:r>
            <a:r>
              <a:rPr lang="en-ID" sz="1400" dirty="0" err="1"/>
              <a:t>apartemen</a:t>
            </a:r>
            <a:r>
              <a:rPr lang="en-ID" sz="1400" dirty="0"/>
              <a:t>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tinggi</a:t>
            </a:r>
            <a:r>
              <a:rPr lang="en-ID" sz="1400" dirty="0"/>
              <a:t>.</a:t>
            </a:r>
          </a:p>
          <a:p>
            <a:r>
              <a:rPr lang="en-ID" sz="1400" dirty="0"/>
              <a:t>4. </a:t>
            </a:r>
            <a:r>
              <a:rPr lang="en-ID" sz="1400" b="1" dirty="0" err="1"/>
              <a:t>N_FacilitiesInApt</a:t>
            </a:r>
            <a:r>
              <a:rPr lang="en-ID" sz="1400" b="1" dirty="0"/>
              <a:t> dan </a:t>
            </a:r>
            <a:r>
              <a:rPr lang="en-ID" sz="1400" b="1" dirty="0" err="1"/>
              <a:t>N_Parkinglot</a:t>
            </a:r>
            <a:r>
              <a:rPr lang="en-ID" sz="1400" b="1" dirty="0"/>
              <a:t>(Basement</a:t>
            </a:r>
            <a:r>
              <a:rPr lang="en-ID" sz="1400" dirty="0"/>
              <a:t>): </a:t>
            </a:r>
            <a:r>
              <a:rPr lang="en-ID" sz="1400" dirty="0" err="1"/>
              <a:t>Semakin</a:t>
            </a:r>
            <a:r>
              <a:rPr lang="en-ID" sz="1400" dirty="0"/>
              <a:t> </a:t>
            </a:r>
            <a:r>
              <a:rPr lang="en-ID" sz="1400" dirty="0" err="1"/>
              <a:t>banyak</a:t>
            </a:r>
            <a:r>
              <a:rPr lang="en-ID" sz="1400" dirty="0"/>
              <a:t> </a:t>
            </a:r>
            <a:r>
              <a:rPr lang="en-ID" sz="1400" dirty="0" err="1"/>
              <a:t>fasilitas</a:t>
            </a:r>
            <a:r>
              <a:rPr lang="en-ID" sz="1400" dirty="0"/>
              <a:t> di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apartemen</a:t>
            </a:r>
            <a:r>
              <a:rPr lang="en-ID" sz="1400" dirty="0"/>
              <a:t> dan </a:t>
            </a:r>
            <a:r>
              <a:rPr lang="en-ID" sz="1400" dirty="0" err="1"/>
              <a:t>semakin</a:t>
            </a:r>
            <a:r>
              <a:rPr lang="en-ID" sz="1400" dirty="0"/>
              <a:t> </a:t>
            </a:r>
            <a:r>
              <a:rPr lang="en-ID" sz="1400" dirty="0" err="1"/>
              <a:t>luas</a:t>
            </a:r>
            <a:r>
              <a:rPr lang="en-ID" sz="1400" dirty="0"/>
              <a:t> area </a:t>
            </a:r>
            <a:r>
              <a:rPr lang="en-ID" sz="1400" dirty="0" err="1"/>
              <a:t>parkir</a:t>
            </a:r>
            <a:r>
              <a:rPr lang="en-ID" sz="1400" dirty="0"/>
              <a:t> basement, </a:t>
            </a:r>
            <a:r>
              <a:rPr lang="en-ID" sz="1400" dirty="0" err="1"/>
              <a:t>semakin</a:t>
            </a:r>
            <a:r>
              <a:rPr lang="en-ID" sz="1400" dirty="0"/>
              <a:t> </a:t>
            </a:r>
            <a:r>
              <a:rPr lang="en-ID" sz="1400" dirty="0" err="1"/>
              <a:t>tinggi</a:t>
            </a:r>
            <a:r>
              <a:rPr lang="en-ID" sz="1400" dirty="0"/>
              <a:t> pula </a:t>
            </a:r>
            <a:r>
              <a:rPr lang="en-ID" sz="1400" dirty="0" err="1"/>
              <a:t>nilai</a:t>
            </a:r>
            <a:r>
              <a:rPr lang="en-ID" sz="1400" dirty="0"/>
              <a:t> </a:t>
            </a:r>
            <a:r>
              <a:rPr lang="en-ID" sz="1400" dirty="0" err="1"/>
              <a:t>jualnya</a:t>
            </a:r>
            <a:r>
              <a:rPr lang="en-ID" sz="1400" dirty="0"/>
              <a:t>.</a:t>
            </a:r>
          </a:p>
          <a:p>
            <a:endParaRPr lang="en-ID" sz="1400" dirty="0"/>
          </a:p>
          <a:p>
            <a:r>
              <a:rPr lang="en-ID" sz="1400" dirty="0" err="1"/>
              <a:t>Analisis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memberikan</a:t>
            </a:r>
            <a:r>
              <a:rPr lang="en-ID" sz="1400" dirty="0"/>
              <a:t> insight </a:t>
            </a:r>
            <a:r>
              <a:rPr lang="en-ID" sz="1400" dirty="0" err="1"/>
              <a:t>bahwa</a:t>
            </a:r>
            <a:r>
              <a:rPr lang="en-ID" sz="1400" dirty="0"/>
              <a:t> </a:t>
            </a:r>
            <a:r>
              <a:rPr lang="en-ID" sz="1400" b="1" dirty="0" err="1"/>
              <a:t>fitur-fitur</a:t>
            </a:r>
            <a:r>
              <a:rPr lang="en-ID" sz="1400" b="1" dirty="0"/>
              <a:t> yang </a:t>
            </a:r>
            <a:r>
              <a:rPr lang="en-ID" sz="1400" b="1" dirty="0" err="1"/>
              <a:t>berhubungan</a:t>
            </a:r>
            <a:r>
              <a:rPr lang="en-ID" sz="1400" b="1" dirty="0"/>
              <a:t> </a:t>
            </a:r>
            <a:r>
              <a:rPr lang="en-ID" sz="1400" b="1" dirty="0" err="1"/>
              <a:t>dengan</a:t>
            </a:r>
            <a:r>
              <a:rPr lang="en-ID" sz="1400" b="1" dirty="0"/>
              <a:t> </a:t>
            </a:r>
            <a:r>
              <a:rPr lang="en-ID" sz="1400" b="1" dirty="0" err="1"/>
              <a:t>kenyamanan</a:t>
            </a:r>
            <a:r>
              <a:rPr lang="en-ID" sz="1400" b="1" dirty="0"/>
              <a:t> </a:t>
            </a:r>
            <a:r>
              <a:rPr lang="en-ID" sz="1400" b="1" dirty="0" err="1"/>
              <a:t>akses</a:t>
            </a:r>
            <a:r>
              <a:rPr lang="en-ID" sz="1400" b="1" dirty="0"/>
              <a:t> dan </a:t>
            </a:r>
            <a:r>
              <a:rPr lang="en-ID" sz="1400" b="1" dirty="0" err="1"/>
              <a:t>fasilitas</a:t>
            </a:r>
            <a:r>
              <a:rPr lang="en-ID" sz="1400" b="1" dirty="0"/>
              <a:t> internal </a:t>
            </a:r>
            <a:r>
              <a:rPr lang="en-ID" sz="1400" b="1" dirty="0" err="1"/>
              <a:t>menjadi</a:t>
            </a:r>
            <a:r>
              <a:rPr lang="en-ID" sz="1400" b="1" dirty="0"/>
              <a:t> </a:t>
            </a:r>
            <a:r>
              <a:rPr lang="en-ID" sz="1400" b="1" dirty="0" err="1"/>
              <a:t>faktor</a:t>
            </a:r>
            <a:r>
              <a:rPr lang="en-ID" sz="1400" b="1" dirty="0"/>
              <a:t> </a:t>
            </a:r>
            <a:r>
              <a:rPr lang="en-ID" sz="1400" b="1" dirty="0" err="1"/>
              <a:t>kunci</a:t>
            </a:r>
            <a:r>
              <a:rPr lang="en-ID" sz="1400" b="1" dirty="0"/>
              <a:t> </a:t>
            </a:r>
            <a:r>
              <a:rPr lang="en-ID" sz="1400" b="1" dirty="0" err="1"/>
              <a:t>dalam</a:t>
            </a:r>
            <a:r>
              <a:rPr lang="en-ID" sz="1400" b="1" dirty="0"/>
              <a:t> </a:t>
            </a:r>
            <a:r>
              <a:rPr lang="en-ID" sz="1400" b="1" dirty="0" err="1"/>
              <a:t>pembentukan</a:t>
            </a:r>
            <a:r>
              <a:rPr lang="en-ID" sz="1400" b="1" dirty="0"/>
              <a:t> </a:t>
            </a:r>
            <a:r>
              <a:rPr lang="en-ID" sz="1400" b="1" dirty="0" err="1"/>
              <a:t>harga</a:t>
            </a:r>
            <a:r>
              <a:rPr lang="en-ID" sz="1400" dirty="0"/>
              <a:t>.</a:t>
            </a:r>
          </a:p>
          <a:p>
            <a:pPr marL="342900" indent="-342900">
              <a:buAutoNum type="arabicPeriod"/>
            </a:pPr>
            <a:endParaRPr lang="en-ID" sz="1400" dirty="0"/>
          </a:p>
          <a:p>
            <a:endParaRPr lang="en-ID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40F3C-DBCB-581E-C71B-E50FC194F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154" y="1040860"/>
            <a:ext cx="4768165" cy="26543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F4B1E1-22B5-E7DC-4A1C-BB01EA0C1637}"/>
              </a:ext>
            </a:extLst>
          </p:cNvPr>
          <p:cNvSpPr/>
          <p:nvPr/>
        </p:nvSpPr>
        <p:spPr>
          <a:xfrm>
            <a:off x="1178668" y="633697"/>
            <a:ext cx="9834663" cy="9694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425"/>
              </a:lnSpc>
            </a:pP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mengetahui</a:t>
            </a:r>
            <a:r>
              <a:rPr lang="en-ID" sz="1400" dirty="0"/>
              <a:t> </a:t>
            </a:r>
            <a:r>
              <a:rPr lang="en-ID" sz="1400" dirty="0" err="1"/>
              <a:t>sebenarnya</a:t>
            </a:r>
            <a:r>
              <a:rPr lang="en-ID" sz="1400" dirty="0"/>
              <a:t> </a:t>
            </a:r>
            <a:r>
              <a:rPr lang="en-ID" sz="1400" dirty="0" err="1"/>
              <a:t>fitur</a:t>
            </a:r>
            <a:r>
              <a:rPr lang="en-ID" sz="1400" dirty="0"/>
              <a:t> </a:t>
            </a:r>
            <a:r>
              <a:rPr lang="en-ID" sz="1400" dirty="0" err="1"/>
              <a:t>apa</a:t>
            </a:r>
            <a:r>
              <a:rPr lang="en-ID" sz="1400" dirty="0"/>
              <a:t> </a:t>
            </a:r>
            <a:r>
              <a:rPr lang="en-ID" sz="1400" dirty="0" err="1"/>
              <a:t>saja</a:t>
            </a:r>
            <a:r>
              <a:rPr lang="en-ID" sz="1400" dirty="0"/>
              <a:t> yang sangat </a:t>
            </a:r>
            <a:r>
              <a:rPr lang="en-ID" sz="1400" dirty="0" err="1"/>
              <a:t>memengaruhi</a:t>
            </a:r>
            <a:r>
              <a:rPr lang="en-ID" sz="1400" dirty="0"/>
              <a:t> target (price),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mengeceknya</a:t>
            </a:r>
            <a:r>
              <a:rPr lang="en-ID" sz="1400" dirty="0"/>
              <a:t> </a:t>
            </a:r>
            <a:r>
              <a:rPr lang="en-ID" sz="1400" b="0" dirty="0" err="1">
                <a:effectLst/>
              </a:rPr>
              <a:t>melalui</a:t>
            </a:r>
            <a:r>
              <a:rPr lang="en-ID" sz="1400" b="0" dirty="0">
                <a:effectLst/>
              </a:rPr>
              <a:t> function feature importances:</a:t>
            </a:r>
          </a:p>
          <a:p>
            <a:pPr>
              <a:lnSpc>
                <a:spcPts val="1425"/>
              </a:lnSpc>
            </a:pPr>
            <a:r>
              <a:rPr lang="en-ID" sz="1400" dirty="0"/>
              <a:t> </a:t>
            </a:r>
            <a:endParaRPr lang="en-ID" sz="1400" b="0" dirty="0">
              <a:effectLst/>
            </a:endParaRPr>
          </a:p>
          <a:p>
            <a:pPr marL="342900" indent="-342900">
              <a:buAutoNum type="arabicPeriod"/>
            </a:pPr>
            <a:endParaRPr lang="en-ID" sz="1400" dirty="0"/>
          </a:p>
          <a:p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14631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2115147" y="1114977"/>
            <a:ext cx="8595360" cy="45243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buNone/>
            </a:pPr>
            <a:r>
              <a:rPr lang="en-ID" sz="1400" b="0" dirty="0" err="1">
                <a:effectLst/>
              </a:rPr>
              <a:t>Berdasarkan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hasil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pemodelan</a:t>
            </a:r>
            <a:r>
              <a:rPr lang="en-ID" sz="1400" b="0" dirty="0">
                <a:effectLst/>
              </a:rPr>
              <a:t> yang </a:t>
            </a:r>
            <a:r>
              <a:rPr lang="en-ID" sz="1400" b="0" dirty="0" err="1">
                <a:effectLst/>
              </a:rPr>
              <a:t>telah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dilakukan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fitur</a:t>
            </a:r>
            <a:r>
              <a:rPr lang="en-ID" sz="1400" b="0" dirty="0">
                <a:effectLst/>
              </a:rPr>
              <a:t> '</a:t>
            </a:r>
            <a:r>
              <a:rPr lang="en-ID" sz="1400" b="0" dirty="0" err="1">
                <a:effectLst/>
              </a:rPr>
              <a:t>HallwayType</a:t>
            </a:r>
            <a:r>
              <a:rPr lang="en-ID" sz="1400" b="0" dirty="0">
                <a:effectLst/>
              </a:rPr>
              <a:t>' dan '</a:t>
            </a:r>
            <a:r>
              <a:rPr lang="en-ID" sz="1400" b="0" dirty="0" err="1">
                <a:effectLst/>
              </a:rPr>
              <a:t>YearBuilt</a:t>
            </a:r>
            <a:r>
              <a:rPr lang="en-ID" sz="1400" b="0" dirty="0">
                <a:effectLst/>
              </a:rPr>
              <a:t>' </a:t>
            </a:r>
            <a:r>
              <a:rPr lang="en-ID" sz="1400" b="0" dirty="0" err="1">
                <a:effectLst/>
              </a:rPr>
              <a:t>teridentifikasi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sebagai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variabel</a:t>
            </a:r>
            <a:r>
              <a:rPr lang="en-ID" sz="1400" b="0" dirty="0">
                <a:effectLst/>
              </a:rPr>
              <a:t> yang paling </a:t>
            </a:r>
            <a:r>
              <a:rPr lang="en-ID" sz="1400" b="0" dirty="0" err="1">
                <a:effectLst/>
              </a:rPr>
              <a:t>berpengaruh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terhadap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prediksi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harga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jual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apartemen</a:t>
            </a:r>
            <a:r>
              <a:rPr lang="en-ID" sz="1400" b="0" dirty="0">
                <a:effectLst/>
              </a:rPr>
              <a:t> ('</a:t>
            </a:r>
            <a:r>
              <a:rPr lang="en-ID" sz="1400" b="0" dirty="0" err="1">
                <a:effectLst/>
              </a:rPr>
              <a:t>SalePrice</a:t>
            </a:r>
            <a:r>
              <a:rPr lang="en-ID" sz="1400" b="0" dirty="0">
                <a:effectLst/>
              </a:rPr>
              <a:t>') di Kota Daegu.</a:t>
            </a:r>
          </a:p>
          <a:p>
            <a:pPr algn="just">
              <a:buNone/>
            </a:pPr>
            <a:br>
              <a:rPr lang="en-ID" sz="1400" b="0" dirty="0">
                <a:effectLst/>
              </a:rPr>
            </a:br>
            <a:r>
              <a:rPr lang="en-ID" sz="1400" b="0" dirty="0">
                <a:effectLst/>
              </a:rPr>
              <a:t>Model </a:t>
            </a:r>
            <a:r>
              <a:rPr lang="en-ID" sz="1400" b="0" dirty="0" err="1">
                <a:effectLst/>
              </a:rPr>
              <a:t>regresi</a:t>
            </a:r>
            <a:r>
              <a:rPr lang="en-ID" sz="1400" b="0" dirty="0">
                <a:effectLst/>
              </a:rPr>
              <a:t> yang </a:t>
            </a:r>
            <a:r>
              <a:rPr lang="en-ID" sz="1400" b="0" dirty="0" err="1">
                <a:effectLst/>
              </a:rPr>
              <a:t>dibangun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dievaluasi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menggunakan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metrik</a:t>
            </a:r>
            <a:r>
              <a:rPr lang="en-ID" sz="1400" b="0" dirty="0">
                <a:effectLst/>
              </a:rPr>
              <a:t> RMSE, MAE, dan MAPE. Nilai MAPE </a:t>
            </a:r>
            <a:r>
              <a:rPr lang="en-ID" sz="1400" b="0" dirty="0" err="1">
                <a:effectLst/>
              </a:rPr>
              <a:t>setelah</a:t>
            </a:r>
            <a:r>
              <a:rPr lang="en-ID" sz="1400" b="0" dirty="0">
                <a:effectLst/>
              </a:rPr>
              <a:t> proses hyperparameter tuning </a:t>
            </a:r>
            <a:r>
              <a:rPr lang="en-ID" sz="1400" b="0" dirty="0" err="1">
                <a:effectLst/>
              </a:rPr>
              <a:t>menunjukkan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bahwa</a:t>
            </a:r>
            <a:r>
              <a:rPr lang="en-ID" sz="1400" b="0" dirty="0">
                <a:effectLst/>
              </a:rPr>
              <a:t> rata-rata </a:t>
            </a:r>
            <a:r>
              <a:rPr lang="en-ID" sz="1400" b="0" dirty="0" err="1">
                <a:effectLst/>
              </a:rPr>
              <a:t>kesalahan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prediksi</a:t>
            </a:r>
            <a:r>
              <a:rPr lang="en-ID" sz="1400" b="0" dirty="0">
                <a:effectLst/>
              </a:rPr>
              <a:t> model </a:t>
            </a:r>
            <a:r>
              <a:rPr lang="en-ID" sz="1400" b="0" dirty="0" err="1">
                <a:effectLst/>
              </a:rPr>
              <a:t>berada</a:t>
            </a:r>
            <a:r>
              <a:rPr lang="en-ID" sz="1400" b="0" dirty="0">
                <a:effectLst/>
              </a:rPr>
              <a:t> pada </a:t>
            </a:r>
            <a:r>
              <a:rPr lang="en-ID" sz="1400" b="0" dirty="0" err="1">
                <a:effectLst/>
              </a:rPr>
              <a:t>kisaran</a:t>
            </a:r>
            <a:r>
              <a:rPr lang="en-ID" sz="1400" b="0" dirty="0">
                <a:effectLst/>
              </a:rPr>
              <a:t> 18%. </a:t>
            </a:r>
            <a:r>
              <a:rPr lang="en-ID" sz="1400" b="0" dirty="0" err="1">
                <a:effectLst/>
              </a:rPr>
              <a:t>Artinya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jika</a:t>
            </a:r>
            <a:r>
              <a:rPr lang="en-ID" sz="1400" b="0" dirty="0">
                <a:effectLst/>
              </a:rPr>
              <a:t> model </a:t>
            </a:r>
            <a:r>
              <a:rPr lang="en-ID" sz="1400" b="0" dirty="0" err="1">
                <a:effectLst/>
              </a:rPr>
              <a:t>ini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digunakan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untuk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memperkirakan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harga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apartemen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dengan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harga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maksimum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sekitar</a:t>
            </a:r>
            <a:r>
              <a:rPr lang="en-ID" sz="1400" b="0" dirty="0">
                <a:effectLst/>
              </a:rPr>
              <a:t> USD 510,747, </a:t>
            </a:r>
            <a:r>
              <a:rPr lang="en-ID" sz="1400" b="0" dirty="0" err="1">
                <a:effectLst/>
              </a:rPr>
              <a:t>maka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estimasi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harga</a:t>
            </a:r>
            <a:r>
              <a:rPr lang="en-ID" sz="1400" b="0" dirty="0">
                <a:effectLst/>
              </a:rPr>
              <a:t> yang </a:t>
            </a:r>
            <a:r>
              <a:rPr lang="en-ID" sz="1400" b="0" dirty="0" err="1">
                <a:effectLst/>
              </a:rPr>
              <a:t>dihasilkan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dapat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meleset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sekitar</a:t>
            </a:r>
            <a:r>
              <a:rPr lang="en-ID" sz="1400" b="0" dirty="0">
                <a:effectLst/>
              </a:rPr>
              <a:t> USD 91,934 </a:t>
            </a:r>
            <a:r>
              <a:rPr lang="en-ID" sz="1400" b="0" dirty="0" err="1">
                <a:effectLst/>
              </a:rPr>
              <a:t>dari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harga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sebenarnya</a:t>
            </a:r>
            <a:r>
              <a:rPr lang="en-ID" sz="1400" b="0" dirty="0">
                <a:effectLst/>
              </a:rPr>
              <a:t>.</a:t>
            </a:r>
          </a:p>
          <a:p>
            <a:pPr algn="just">
              <a:buNone/>
            </a:pPr>
            <a:br>
              <a:rPr lang="en-ID" sz="1400" b="0" dirty="0">
                <a:effectLst/>
              </a:rPr>
            </a:br>
            <a:r>
              <a:rPr lang="en-ID" sz="1400" b="0" dirty="0" err="1">
                <a:effectLst/>
              </a:rPr>
              <a:t>Meskipun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demikian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performa</a:t>
            </a:r>
            <a:r>
              <a:rPr lang="en-ID" sz="1400" b="0" dirty="0">
                <a:effectLst/>
              </a:rPr>
              <a:t> model </a:t>
            </a:r>
            <a:r>
              <a:rPr lang="en-ID" sz="1400" b="0" dirty="0" err="1">
                <a:effectLst/>
              </a:rPr>
              <a:t>masih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berada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dalam</a:t>
            </a:r>
            <a:r>
              <a:rPr lang="en-ID" sz="1400" b="0" dirty="0">
                <a:effectLst/>
              </a:rPr>
              <a:t> batas yang </a:t>
            </a:r>
            <a:r>
              <a:rPr lang="en-ID" sz="1400" b="0" dirty="0" err="1">
                <a:effectLst/>
              </a:rPr>
              <a:t>dapat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diterima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terutama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jika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melihat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pola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distribusi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antara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nilai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aktual</a:t>
            </a:r>
            <a:r>
              <a:rPr lang="en-ID" sz="1400" b="0" dirty="0">
                <a:effectLst/>
              </a:rPr>
              <a:t> dan </a:t>
            </a:r>
            <a:r>
              <a:rPr lang="en-ID" sz="1400" b="0" dirty="0" err="1">
                <a:effectLst/>
              </a:rPr>
              <a:t>prediksi</a:t>
            </a:r>
            <a:r>
              <a:rPr lang="en-ID" sz="1400" b="0" dirty="0">
                <a:effectLst/>
              </a:rPr>
              <a:t> yang </a:t>
            </a:r>
            <a:r>
              <a:rPr lang="en-ID" sz="1400" b="0" dirty="0" err="1">
                <a:effectLst/>
              </a:rPr>
              <a:t>tidak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terlalu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menyimpang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secara</a:t>
            </a:r>
            <a:r>
              <a:rPr lang="en-ID" sz="1400" b="0" dirty="0">
                <a:effectLst/>
              </a:rPr>
              <a:t> visual. </a:t>
            </a:r>
            <a:r>
              <a:rPr lang="en-ID" sz="1400" b="0" dirty="0" err="1">
                <a:effectLst/>
              </a:rPr>
              <a:t>Namun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terdapat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beberapa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potensi</a:t>
            </a:r>
            <a:r>
              <a:rPr lang="en-ID" sz="1400" b="0" dirty="0">
                <a:effectLst/>
              </a:rPr>
              <a:t> bias yang </a:t>
            </a:r>
            <a:r>
              <a:rPr lang="en-ID" sz="1400" b="0" dirty="0" err="1">
                <a:effectLst/>
              </a:rPr>
              <a:t>perlu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diperhatikan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antara</a:t>
            </a:r>
            <a:r>
              <a:rPr lang="en-ID" sz="1400" b="0" dirty="0">
                <a:effectLst/>
              </a:rPr>
              <a:t> lain:</a:t>
            </a:r>
          </a:p>
          <a:p>
            <a:pPr algn="just">
              <a:buNone/>
            </a:pPr>
            <a:br>
              <a:rPr lang="en-ID" sz="1400" b="0" dirty="0">
                <a:effectLst/>
              </a:rPr>
            </a:br>
            <a:r>
              <a:rPr lang="en-ID" sz="1400" b="0" dirty="0" err="1">
                <a:effectLst/>
              </a:rPr>
              <a:t>Keterbatasan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fitur</a:t>
            </a:r>
            <a:r>
              <a:rPr lang="en-ID" sz="1400" b="0" dirty="0">
                <a:effectLst/>
              </a:rPr>
              <a:t> yang </a:t>
            </a:r>
            <a:r>
              <a:rPr lang="en-ID" sz="1400" b="0" dirty="0" err="1">
                <a:effectLst/>
              </a:rPr>
              <a:t>tersedia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dalam</a:t>
            </a:r>
            <a:r>
              <a:rPr lang="en-ID" sz="1400" b="0" dirty="0">
                <a:effectLst/>
              </a:rPr>
              <a:t> dataset, yang </a:t>
            </a:r>
            <a:r>
              <a:rPr lang="en-ID" sz="1400" b="0" dirty="0" err="1">
                <a:effectLst/>
              </a:rPr>
              <a:t>belum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merepresentasikan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seluruh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aspek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properti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secara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komprehensif</a:t>
            </a:r>
            <a:r>
              <a:rPr lang="en-ID" sz="1400" b="0" dirty="0">
                <a:effectLst/>
              </a:rPr>
              <a:t>.</a:t>
            </a:r>
          </a:p>
          <a:p>
            <a:pPr algn="just">
              <a:buNone/>
            </a:pPr>
            <a:br>
              <a:rPr lang="en-ID" sz="1400" b="0" dirty="0">
                <a:effectLst/>
              </a:rPr>
            </a:br>
            <a:r>
              <a:rPr lang="en-ID" sz="1400" b="0" dirty="0" err="1">
                <a:effectLst/>
              </a:rPr>
              <a:t>Beberapa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fitur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penting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seperti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lokasi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lantai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apartemen</a:t>
            </a:r>
            <a:r>
              <a:rPr lang="en-ID" sz="1400" b="0" dirty="0">
                <a:effectLst/>
              </a:rPr>
              <a:t> (Floor), </a:t>
            </a:r>
            <a:r>
              <a:rPr lang="en-ID" sz="1400" b="0" dirty="0" err="1">
                <a:effectLst/>
              </a:rPr>
              <a:t>sistem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pemanas</a:t>
            </a:r>
            <a:r>
              <a:rPr lang="en-ID" sz="1400" b="0" dirty="0">
                <a:effectLst/>
              </a:rPr>
              <a:t> (</a:t>
            </a:r>
            <a:r>
              <a:rPr lang="en-ID" sz="1400" b="0" dirty="0" err="1">
                <a:effectLst/>
              </a:rPr>
              <a:t>HeatingType</a:t>
            </a:r>
            <a:r>
              <a:rPr lang="en-ID" sz="1400" b="0" dirty="0">
                <a:effectLst/>
              </a:rPr>
              <a:t>), </a:t>
            </a:r>
            <a:r>
              <a:rPr lang="en-ID" sz="1400" b="0" dirty="0" err="1">
                <a:effectLst/>
              </a:rPr>
              <a:t>serta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informasi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lebih</a:t>
            </a:r>
            <a:r>
              <a:rPr lang="en-ID" sz="1400" b="0" dirty="0">
                <a:effectLst/>
              </a:rPr>
              <a:t> detail </a:t>
            </a:r>
            <a:r>
              <a:rPr lang="en-ID" sz="1400" b="0" dirty="0" err="1">
                <a:effectLst/>
              </a:rPr>
              <a:t>mengenai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fasilitas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pendidikan</a:t>
            </a:r>
            <a:r>
              <a:rPr lang="en-ID" sz="1400" b="0" dirty="0">
                <a:effectLst/>
              </a:rPr>
              <a:t> (</a:t>
            </a:r>
            <a:r>
              <a:rPr lang="en-ID" sz="1400" b="0" dirty="0" err="1">
                <a:effectLst/>
              </a:rPr>
              <a:t>hanya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tersedia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untuk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tingkat</a:t>
            </a:r>
            <a:r>
              <a:rPr lang="en-ID" sz="1400" b="0" dirty="0">
                <a:effectLst/>
              </a:rPr>
              <a:t> universitas) </a:t>
            </a:r>
            <a:r>
              <a:rPr lang="en-ID" sz="1400" b="0" dirty="0" err="1">
                <a:effectLst/>
              </a:rPr>
              <a:t>tidak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tersedia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dalam</a:t>
            </a:r>
            <a:r>
              <a:rPr lang="en-ID" sz="1400" b="0" dirty="0">
                <a:effectLst/>
              </a:rPr>
              <a:t> dataset.</a:t>
            </a:r>
          </a:p>
          <a:p>
            <a:pPr algn="just"/>
            <a:br>
              <a:rPr lang="en-ID" sz="1400" b="0" dirty="0">
                <a:effectLst/>
              </a:rPr>
            </a:br>
            <a:r>
              <a:rPr lang="en-ID" sz="1400" b="0" dirty="0" err="1">
                <a:effectLst/>
              </a:rPr>
              <a:t>Dengan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demikian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meskipun</a:t>
            </a:r>
            <a:r>
              <a:rPr lang="en-ID" sz="1400" b="0" dirty="0">
                <a:effectLst/>
              </a:rPr>
              <a:t> model </a:t>
            </a:r>
            <a:r>
              <a:rPr lang="en-ID" sz="1400" b="0" dirty="0" err="1">
                <a:effectLst/>
              </a:rPr>
              <a:t>ini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sudah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memberikan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prediksi</a:t>
            </a:r>
            <a:r>
              <a:rPr lang="en-ID" sz="1400" b="0" dirty="0">
                <a:effectLst/>
              </a:rPr>
              <a:t> yang </a:t>
            </a:r>
            <a:r>
              <a:rPr lang="en-ID" sz="1400" b="0" dirty="0" err="1">
                <a:effectLst/>
              </a:rPr>
              <a:t>cukup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baik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performanya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kemungkinan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dapat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ditingkatkan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dengan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penambahan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fitur-fitur</a:t>
            </a:r>
            <a:r>
              <a:rPr lang="en-ID" sz="1400" b="0" dirty="0">
                <a:effectLst/>
              </a:rPr>
              <a:t> yang </a:t>
            </a:r>
            <a:r>
              <a:rPr lang="en-ID" sz="1400" b="0" dirty="0" err="1">
                <a:effectLst/>
              </a:rPr>
              <a:t>lebih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representatif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terhadap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kondisi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sebenarnya</a:t>
            </a:r>
            <a:r>
              <a:rPr lang="en-ID" sz="1400" b="0" dirty="0">
                <a:effectLst/>
              </a:rPr>
              <a:t> di </a:t>
            </a:r>
            <a:r>
              <a:rPr lang="en-ID" sz="1400" b="0" dirty="0" err="1">
                <a:effectLst/>
              </a:rPr>
              <a:t>lapangan</a:t>
            </a:r>
            <a:r>
              <a:rPr lang="en-ID" sz="1400" b="0" dirty="0">
                <a:effectLst/>
              </a:rPr>
              <a:t>.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9EC05-A892-6416-2919-BDE52EE0E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A3FAC1-119A-C054-C9BD-8BBDC0A97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3253363A-8DF4-9E72-42AA-B1155FEDF14E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4AA8C2-F17E-08E4-37E5-781379E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BD9D68D-0C42-8FAF-6B7F-4A3011294BDB}"/>
              </a:ext>
            </a:extLst>
          </p:cNvPr>
          <p:cNvSpPr/>
          <p:nvPr/>
        </p:nvSpPr>
        <p:spPr>
          <a:xfrm>
            <a:off x="2115147" y="1114977"/>
            <a:ext cx="8595360" cy="40934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buNone/>
            </a:pPr>
            <a:r>
              <a:rPr lang="en-ID" sz="1400" b="0" dirty="0" err="1">
                <a:effectLst/>
              </a:rPr>
              <a:t>Untuk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meningkatkan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performa</a:t>
            </a:r>
            <a:r>
              <a:rPr lang="en-ID" sz="1400" b="0" dirty="0">
                <a:effectLst/>
              </a:rPr>
              <a:t> model dan </a:t>
            </a:r>
            <a:r>
              <a:rPr lang="en-ID" sz="1400" b="0" dirty="0" err="1">
                <a:effectLst/>
              </a:rPr>
              <a:t>menghasilkan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prediksi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harga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apartemen</a:t>
            </a:r>
            <a:r>
              <a:rPr lang="en-ID" sz="1400" b="0" dirty="0">
                <a:effectLst/>
              </a:rPr>
              <a:t> yang </a:t>
            </a:r>
            <a:r>
              <a:rPr lang="en-ID" sz="1400" b="0" dirty="0" err="1">
                <a:effectLst/>
              </a:rPr>
              <a:t>lebih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akurat</a:t>
            </a:r>
            <a:r>
              <a:rPr lang="en-ID" sz="1400" b="0" dirty="0">
                <a:effectLst/>
              </a:rPr>
              <a:t> di masa </a:t>
            </a:r>
            <a:r>
              <a:rPr lang="en-ID" sz="1400" b="0" dirty="0" err="1">
                <a:effectLst/>
              </a:rPr>
              <a:t>mendatang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beberapa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rekomendasi</a:t>
            </a:r>
            <a:r>
              <a:rPr lang="en-ID" sz="1400" b="0" dirty="0">
                <a:effectLst/>
              </a:rPr>
              <a:t> yang </a:t>
            </a:r>
            <a:r>
              <a:rPr lang="en-ID" sz="1400" b="0" dirty="0" err="1">
                <a:effectLst/>
              </a:rPr>
              <a:t>dapat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dilakukan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antara</a:t>
            </a:r>
            <a:r>
              <a:rPr lang="en-ID" sz="1400" b="0" dirty="0">
                <a:effectLst/>
              </a:rPr>
              <a:t> lain:</a:t>
            </a:r>
          </a:p>
          <a:p>
            <a:pPr>
              <a:buNone/>
            </a:pPr>
            <a:br>
              <a:rPr lang="en-ID" sz="1400" b="0" dirty="0">
                <a:effectLst/>
              </a:rPr>
            </a:br>
            <a:r>
              <a:rPr lang="en-ID" sz="1400" b="0" dirty="0">
                <a:effectLst/>
              </a:rPr>
              <a:t>1. </a:t>
            </a:r>
            <a:r>
              <a:rPr lang="en-ID" sz="1400" b="0" dirty="0" err="1">
                <a:effectLst/>
              </a:rPr>
              <a:t>Penambahan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fitur</a:t>
            </a:r>
            <a:r>
              <a:rPr lang="en-ID" sz="1400" b="0" dirty="0">
                <a:effectLst/>
              </a:rPr>
              <a:t> yang </a:t>
            </a:r>
            <a:r>
              <a:rPr lang="en-ID" sz="1400" b="0" dirty="0" err="1">
                <a:effectLst/>
              </a:rPr>
              <a:t>lebih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relevan</a:t>
            </a:r>
            <a:r>
              <a:rPr lang="en-ID" sz="1400" b="0" dirty="0">
                <a:effectLst/>
              </a:rPr>
              <a:t> dan </a:t>
            </a:r>
            <a:r>
              <a:rPr lang="en-ID" sz="1400" b="0" dirty="0" err="1">
                <a:effectLst/>
              </a:rPr>
              <a:t>berkorelasi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tinggi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dengan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harga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apartemen</a:t>
            </a:r>
            <a:r>
              <a:rPr lang="en-ID" sz="1400" b="0" dirty="0">
                <a:effectLst/>
              </a:rPr>
              <a:t> ('</a:t>
            </a:r>
            <a:r>
              <a:rPr lang="en-ID" sz="1400" b="0" dirty="0" err="1">
                <a:effectLst/>
              </a:rPr>
              <a:t>SalePrice</a:t>
            </a:r>
            <a:r>
              <a:rPr lang="en-ID" sz="1400" b="0" dirty="0">
                <a:effectLst/>
              </a:rPr>
              <a:t>')</a:t>
            </a:r>
          </a:p>
          <a:p>
            <a:pPr>
              <a:buNone/>
            </a:pPr>
            <a:r>
              <a:rPr lang="en-ID" sz="1400" b="0" dirty="0" err="1">
                <a:effectLst/>
              </a:rPr>
              <a:t>Misalnya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fitur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seperti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lokasi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lantai</a:t>
            </a:r>
            <a:r>
              <a:rPr lang="en-ID" sz="1400" b="0" dirty="0">
                <a:effectLst/>
              </a:rPr>
              <a:t> unit </a:t>
            </a:r>
            <a:r>
              <a:rPr lang="en-ID" sz="1400" b="0" dirty="0" err="1">
                <a:effectLst/>
              </a:rPr>
              <a:t>apartemen</a:t>
            </a:r>
            <a:r>
              <a:rPr lang="en-ID" sz="1400" b="0" dirty="0">
                <a:effectLst/>
              </a:rPr>
              <a:t> (Floor), </a:t>
            </a:r>
            <a:r>
              <a:rPr lang="en-ID" sz="1400" b="0" dirty="0" err="1">
                <a:effectLst/>
              </a:rPr>
              <a:t>sistem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pemanas</a:t>
            </a:r>
            <a:r>
              <a:rPr lang="en-ID" sz="1400" b="0" dirty="0">
                <a:effectLst/>
              </a:rPr>
              <a:t> (</a:t>
            </a:r>
            <a:r>
              <a:rPr lang="en-ID" sz="1400" b="0" dirty="0" err="1">
                <a:effectLst/>
              </a:rPr>
              <a:t>HeatingType</a:t>
            </a:r>
            <a:r>
              <a:rPr lang="en-ID" sz="1400" b="0" dirty="0">
                <a:effectLst/>
              </a:rPr>
              <a:t>), </a:t>
            </a:r>
            <a:r>
              <a:rPr lang="en-ID" sz="1400" b="0" dirty="0" err="1">
                <a:effectLst/>
              </a:rPr>
              <a:t>atau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fasilitas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pendidikan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lebih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lengkap</a:t>
            </a:r>
            <a:r>
              <a:rPr lang="en-ID" sz="1400" b="0" dirty="0">
                <a:effectLst/>
              </a:rPr>
              <a:t> (elementary, junior high, high school) </a:t>
            </a:r>
            <a:r>
              <a:rPr lang="en-ID" sz="1400" b="0" dirty="0" err="1">
                <a:effectLst/>
              </a:rPr>
              <a:t>dapat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meningkatkan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kemampuan</a:t>
            </a:r>
            <a:r>
              <a:rPr lang="en-ID" sz="1400" b="0" dirty="0">
                <a:effectLst/>
              </a:rPr>
              <a:t> model </a:t>
            </a:r>
            <a:r>
              <a:rPr lang="en-ID" sz="1400" b="0" dirty="0" err="1">
                <a:effectLst/>
              </a:rPr>
              <a:t>dalam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menangkap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variasi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harga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secara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lebih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akurat</a:t>
            </a:r>
            <a:r>
              <a:rPr lang="en-ID" sz="1400" b="0" dirty="0">
                <a:effectLst/>
              </a:rPr>
              <a:t>. Selain </a:t>
            </a:r>
            <a:r>
              <a:rPr lang="en-ID" sz="1400" b="0" dirty="0" err="1">
                <a:effectLst/>
              </a:rPr>
              <a:t>itu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memperbarui</a:t>
            </a:r>
            <a:r>
              <a:rPr lang="en-ID" sz="1400" b="0" dirty="0">
                <a:effectLst/>
              </a:rPr>
              <a:t> data </a:t>
            </a:r>
            <a:r>
              <a:rPr lang="en-ID" sz="1400" b="0" dirty="0" err="1">
                <a:effectLst/>
              </a:rPr>
              <a:t>dengan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informasi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terbaru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membantu</a:t>
            </a:r>
            <a:r>
              <a:rPr lang="en-ID" sz="1400" b="0" dirty="0">
                <a:effectLst/>
              </a:rPr>
              <a:t> model </a:t>
            </a:r>
            <a:r>
              <a:rPr lang="en-ID" sz="1400" b="0" dirty="0" err="1">
                <a:effectLst/>
              </a:rPr>
              <a:t>tetap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relevan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dengan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kondisi</a:t>
            </a:r>
            <a:r>
              <a:rPr lang="en-ID" sz="1400" b="0" dirty="0">
                <a:effectLst/>
              </a:rPr>
              <a:t> pasar </a:t>
            </a:r>
            <a:r>
              <a:rPr lang="en-ID" sz="1400" b="0" dirty="0" err="1">
                <a:effectLst/>
              </a:rPr>
              <a:t>saat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ini</a:t>
            </a:r>
            <a:r>
              <a:rPr lang="en-ID" sz="1400" b="0" dirty="0">
                <a:effectLst/>
              </a:rPr>
              <a:t>.</a:t>
            </a:r>
          </a:p>
          <a:p>
            <a:pPr>
              <a:buNone/>
            </a:pPr>
            <a:br>
              <a:rPr lang="en-ID" sz="1400" b="0" dirty="0">
                <a:effectLst/>
              </a:rPr>
            </a:br>
            <a:r>
              <a:rPr lang="en-ID" sz="1400" b="0" dirty="0">
                <a:effectLst/>
              </a:rPr>
              <a:t>2. </a:t>
            </a:r>
            <a:r>
              <a:rPr lang="en-ID" sz="1400" b="0" dirty="0" err="1">
                <a:effectLst/>
              </a:rPr>
              <a:t>Eksplorasi</a:t>
            </a:r>
            <a:r>
              <a:rPr lang="en-ID" sz="1400" b="0" dirty="0">
                <a:effectLst/>
              </a:rPr>
              <a:t> model yang </a:t>
            </a:r>
            <a:r>
              <a:rPr lang="en-ID" sz="1400" b="0" dirty="0" err="1">
                <a:effectLst/>
              </a:rPr>
              <a:t>lebih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kompleks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jika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tersedia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lebih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banyak</a:t>
            </a:r>
            <a:r>
              <a:rPr lang="en-ID" sz="1400" b="0" dirty="0">
                <a:effectLst/>
              </a:rPr>
              <a:t> data</a:t>
            </a:r>
          </a:p>
          <a:p>
            <a:pPr>
              <a:buNone/>
            </a:pPr>
            <a:r>
              <a:rPr lang="en-ID" sz="1400" b="0" dirty="0">
                <a:effectLst/>
              </a:rPr>
              <a:t>Jika dataset </a:t>
            </a:r>
            <a:r>
              <a:rPr lang="en-ID" sz="1400" b="0" dirty="0" err="1">
                <a:effectLst/>
              </a:rPr>
              <a:t>diperluas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baik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dari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segi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jumlah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sampel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maupun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fitur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maka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pemanfaatan</a:t>
            </a:r>
            <a:r>
              <a:rPr lang="en-ID" sz="1400" b="0" dirty="0">
                <a:effectLst/>
              </a:rPr>
              <a:t> model yang </a:t>
            </a:r>
            <a:r>
              <a:rPr lang="en-ID" sz="1400" b="0" dirty="0" err="1">
                <a:effectLst/>
              </a:rPr>
              <a:t>lebih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kompleks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seperti</a:t>
            </a:r>
            <a:r>
              <a:rPr lang="en-ID" sz="1400" b="0" dirty="0">
                <a:effectLst/>
              </a:rPr>
              <a:t> ensemble methods </a:t>
            </a:r>
            <a:r>
              <a:rPr lang="en-ID" sz="1400" b="0" dirty="0" err="1">
                <a:effectLst/>
              </a:rPr>
              <a:t>atau</a:t>
            </a:r>
            <a:r>
              <a:rPr lang="en-ID" sz="1400" b="0" dirty="0">
                <a:effectLst/>
              </a:rPr>
              <a:t> deep learning models </a:t>
            </a:r>
            <a:r>
              <a:rPr lang="en-ID" sz="1400" b="0" dirty="0" err="1">
                <a:effectLst/>
              </a:rPr>
              <a:t>dapat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dieksplorasi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untuk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meningkatkan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akurasi</a:t>
            </a:r>
            <a:r>
              <a:rPr lang="en-ID" sz="1400" b="0" dirty="0">
                <a:effectLst/>
              </a:rPr>
              <a:t>. </a:t>
            </a:r>
            <a:r>
              <a:rPr lang="en-ID" sz="1400" b="0" dirty="0" err="1">
                <a:effectLst/>
              </a:rPr>
              <a:t>Namun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perlu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diperhatikan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bahwa</a:t>
            </a:r>
            <a:r>
              <a:rPr lang="en-ID" sz="1400" b="0" dirty="0">
                <a:effectLst/>
              </a:rPr>
              <a:t> model yang </a:t>
            </a:r>
            <a:r>
              <a:rPr lang="en-ID" sz="1400" b="0" dirty="0" err="1">
                <a:effectLst/>
              </a:rPr>
              <a:t>terlalu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kompleks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dapat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mengurangi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interpretabilitas</a:t>
            </a:r>
            <a:r>
              <a:rPr lang="en-ID" sz="1400" b="0" dirty="0">
                <a:effectLst/>
              </a:rPr>
              <a:t> dan </a:t>
            </a:r>
            <a:r>
              <a:rPr lang="en-ID" sz="1400" b="0" dirty="0" err="1">
                <a:effectLst/>
              </a:rPr>
              <a:t>berisiko</a:t>
            </a:r>
            <a:r>
              <a:rPr lang="en-ID" sz="1400" b="0" dirty="0">
                <a:effectLst/>
              </a:rPr>
              <a:t> overfitting </a:t>
            </a:r>
            <a:r>
              <a:rPr lang="en-ID" sz="1400" b="0" dirty="0" err="1">
                <a:effectLst/>
              </a:rPr>
              <a:t>jika</a:t>
            </a:r>
            <a:r>
              <a:rPr lang="en-ID" sz="1400" b="0" dirty="0">
                <a:effectLst/>
              </a:rPr>
              <a:t> data </a:t>
            </a:r>
            <a:r>
              <a:rPr lang="en-ID" sz="1400" b="0" dirty="0" err="1">
                <a:effectLst/>
              </a:rPr>
              <a:t>tidak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memadai</a:t>
            </a:r>
            <a:r>
              <a:rPr lang="en-ID" sz="1400" b="0" dirty="0">
                <a:effectLst/>
              </a:rPr>
              <a:t>.</a:t>
            </a:r>
          </a:p>
          <a:p>
            <a:pPr>
              <a:buNone/>
            </a:pPr>
            <a:br>
              <a:rPr lang="en-ID" sz="1400" b="0" dirty="0">
                <a:effectLst/>
              </a:rPr>
            </a:br>
            <a:r>
              <a:rPr lang="en-ID" sz="1400" b="0" dirty="0">
                <a:effectLst/>
              </a:rPr>
              <a:t>3. </a:t>
            </a:r>
            <a:r>
              <a:rPr lang="en-ID" sz="1400" b="0" dirty="0" err="1">
                <a:effectLst/>
              </a:rPr>
              <a:t>Analisis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lebih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dalam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terhadap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observasi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dengan</a:t>
            </a:r>
            <a:r>
              <a:rPr lang="en-ID" sz="1400" b="0" dirty="0">
                <a:effectLst/>
              </a:rPr>
              <a:t> error </a:t>
            </a:r>
            <a:r>
              <a:rPr lang="en-ID" sz="1400" b="0" dirty="0" err="1">
                <a:effectLst/>
              </a:rPr>
              <a:t>tinggi</a:t>
            </a:r>
            <a:endParaRPr lang="en-ID" sz="1400" b="0" dirty="0">
              <a:effectLst/>
            </a:endParaRPr>
          </a:p>
          <a:p>
            <a:r>
              <a:rPr lang="en-ID" sz="1400" b="0" dirty="0" err="1">
                <a:effectLst/>
              </a:rPr>
              <a:t>Melakukan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analisis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terhadap</a:t>
            </a:r>
            <a:r>
              <a:rPr lang="en-ID" sz="1400" b="0" dirty="0">
                <a:effectLst/>
              </a:rPr>
              <a:t> data yang </a:t>
            </a:r>
            <a:r>
              <a:rPr lang="en-ID" sz="1400" b="0" dirty="0" err="1">
                <a:effectLst/>
              </a:rPr>
              <a:t>memiliki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nilai</a:t>
            </a:r>
            <a:r>
              <a:rPr lang="en-ID" sz="1400" b="0" dirty="0">
                <a:effectLst/>
              </a:rPr>
              <a:t> error </a:t>
            </a:r>
            <a:r>
              <a:rPr lang="en-ID" sz="1400" b="0" dirty="0" err="1">
                <a:effectLst/>
              </a:rPr>
              <a:t>prediksi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tinggi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dapat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membantu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mengidentifikasi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pola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atau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fitur-fitur</a:t>
            </a:r>
            <a:r>
              <a:rPr lang="en-ID" sz="1400" b="0" dirty="0">
                <a:effectLst/>
              </a:rPr>
              <a:t> yang </a:t>
            </a:r>
            <a:r>
              <a:rPr lang="en-ID" sz="1400" b="0" dirty="0" err="1">
                <a:effectLst/>
              </a:rPr>
              <a:t>mungkin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belum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diakomodasi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dengan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baik</a:t>
            </a:r>
            <a:r>
              <a:rPr lang="en-ID" sz="1400" b="0" dirty="0">
                <a:effectLst/>
              </a:rPr>
              <a:t> oleh model. </a:t>
            </a:r>
            <a:r>
              <a:rPr lang="en-ID" sz="1400" b="0" dirty="0" err="1">
                <a:effectLst/>
              </a:rPr>
              <a:t>Dengan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memahami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sumber</a:t>
            </a:r>
            <a:r>
              <a:rPr lang="en-ID" sz="1400" b="0" dirty="0">
                <a:effectLst/>
              </a:rPr>
              <a:t> error </a:t>
            </a:r>
            <a:r>
              <a:rPr lang="en-ID" sz="1400" b="0" dirty="0" err="1">
                <a:effectLst/>
              </a:rPr>
              <a:t>ini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kita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dapat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melakukan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penyesuaian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atau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rekayasa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fitur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tambahan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untuk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meningkatkan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performa</a:t>
            </a:r>
            <a:r>
              <a:rPr lang="en-ID" sz="1400" b="0" dirty="0">
                <a:effectLst/>
              </a:rPr>
              <a:t> model </a:t>
            </a:r>
            <a:r>
              <a:rPr lang="en-ID" sz="1400" b="0" dirty="0" err="1">
                <a:effectLst/>
              </a:rPr>
              <a:t>ke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depan</a:t>
            </a:r>
            <a:r>
              <a:rPr lang="en-ID" sz="1400" b="0" dirty="0">
                <a:effectLst/>
              </a:rPr>
              <a:t>.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3825024-7BAA-A81E-4A64-5D2C4D6EE8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224298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of Content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4288" y="2870200"/>
            <a:ext cx="2003424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Capstone 3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514474"/>
            <a:ext cx="4278457" cy="89404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Project Objective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Exploratory Data Analysis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 Importance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Background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Understanding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Modelin</a:t>
            </a:r>
            <a:r>
              <a:rPr lang="en-US" sz="1600" dirty="0"/>
              <a:t> &amp; Evaluation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BF8F37-4EA6-B63D-6F2E-6BD4ED3CE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603764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Conclusion &amp; Recommendation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5B77EA-DBAB-F0DD-4D91-3AA4A2A8C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20119" y="526196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855297"/>
            <a:ext cx="11734800" cy="36933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buNone/>
            </a:pPr>
            <a:r>
              <a:rPr lang="en-ID" sz="1600" dirty="0"/>
              <a:t>Daegu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kota</a:t>
            </a:r>
            <a:r>
              <a:rPr lang="en-ID" sz="1600" dirty="0"/>
              <a:t> </a:t>
            </a:r>
            <a:r>
              <a:rPr lang="en-ID" sz="1600" dirty="0" err="1"/>
              <a:t>terbesar</a:t>
            </a:r>
            <a:r>
              <a:rPr lang="en-ID" sz="1600" dirty="0"/>
              <a:t> </a:t>
            </a:r>
            <a:r>
              <a:rPr lang="en-ID" sz="1600" dirty="0" err="1"/>
              <a:t>ketiga</a:t>
            </a:r>
            <a:r>
              <a:rPr lang="en-ID" sz="1600" dirty="0"/>
              <a:t> di Korea Selatan </a:t>
            </a:r>
            <a:r>
              <a:rPr lang="en-ID" sz="1600" dirty="0" err="1"/>
              <a:t>setelah</a:t>
            </a:r>
            <a:r>
              <a:rPr lang="en-ID" sz="1600" dirty="0"/>
              <a:t> Seoul dan Busan,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populasi</a:t>
            </a:r>
            <a:r>
              <a:rPr lang="en-ID" sz="1600" dirty="0"/>
              <a:t> </a:t>
            </a:r>
            <a:r>
              <a:rPr lang="en-ID" sz="1600" dirty="0" err="1"/>
              <a:t>sekitar</a:t>
            </a:r>
            <a:r>
              <a:rPr lang="en-ID" sz="1600" dirty="0"/>
              <a:t> 2,5 </a:t>
            </a:r>
            <a:r>
              <a:rPr lang="en-ID" sz="1600" dirty="0" err="1"/>
              <a:t>juta</a:t>
            </a:r>
            <a:r>
              <a:rPr lang="en-ID" sz="1600" dirty="0"/>
              <a:t> </a:t>
            </a:r>
            <a:r>
              <a:rPr lang="en-ID" sz="1600" dirty="0" err="1"/>
              <a:t>jiwa</a:t>
            </a:r>
            <a:r>
              <a:rPr lang="en-ID" sz="1600" dirty="0"/>
              <a:t>. Kota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terletak</a:t>
            </a:r>
            <a:r>
              <a:rPr lang="en-ID" sz="1600" dirty="0"/>
              <a:t> di </a:t>
            </a:r>
            <a:r>
              <a:rPr lang="en-ID" sz="1600" dirty="0" err="1"/>
              <a:t>tenggara</a:t>
            </a:r>
            <a:r>
              <a:rPr lang="en-ID" sz="1600" dirty="0"/>
              <a:t> Korea, di </a:t>
            </a:r>
            <a:r>
              <a:rPr lang="en-ID" sz="1600" dirty="0" err="1"/>
              <a:t>antara</a:t>
            </a:r>
            <a:r>
              <a:rPr lang="en-ID" sz="1600" dirty="0"/>
              <a:t> Sungai </a:t>
            </a:r>
            <a:r>
              <a:rPr lang="en-ID" sz="1600" dirty="0" err="1"/>
              <a:t>Geumho</a:t>
            </a:r>
            <a:r>
              <a:rPr lang="en-ID" sz="1600" dirty="0"/>
              <a:t> dan Sungai Nakdong. </a:t>
            </a:r>
            <a:r>
              <a:rPr lang="en-ID" sz="1600" dirty="0" err="1"/>
              <a:t>Sejak</a:t>
            </a:r>
            <a:r>
              <a:rPr lang="en-ID" sz="1600" dirty="0"/>
              <a:t> </a:t>
            </a:r>
            <a:r>
              <a:rPr lang="en-ID" sz="1600" dirty="0" err="1"/>
              <a:t>dekade</a:t>
            </a:r>
            <a:r>
              <a:rPr lang="en-ID" sz="1600" dirty="0"/>
              <a:t> 1960 </a:t>
            </a:r>
            <a:r>
              <a:rPr lang="en-ID" sz="1600" dirty="0" err="1"/>
              <a:t>hingga</a:t>
            </a:r>
            <a:r>
              <a:rPr lang="en-ID" sz="1600" dirty="0"/>
              <a:t> 1980, Daegu </a:t>
            </a:r>
            <a:r>
              <a:rPr lang="en-ID" sz="1600" dirty="0" err="1"/>
              <a:t>dikenal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salah </a:t>
            </a:r>
            <a:r>
              <a:rPr lang="en-ID" sz="1600" dirty="0" err="1"/>
              <a:t>satu</a:t>
            </a:r>
            <a:r>
              <a:rPr lang="en-ID" sz="1600" dirty="0"/>
              <a:t> </a:t>
            </a:r>
            <a:r>
              <a:rPr lang="en-ID" sz="1600" dirty="0" err="1"/>
              <a:t>pusat</a:t>
            </a:r>
            <a:r>
              <a:rPr lang="en-ID" sz="1600" dirty="0"/>
              <a:t> </a:t>
            </a:r>
            <a:r>
              <a:rPr lang="en-ID" sz="1600" dirty="0" err="1"/>
              <a:t>pertumbuhan</a:t>
            </a:r>
            <a:r>
              <a:rPr lang="en-ID" sz="1600" dirty="0"/>
              <a:t> </a:t>
            </a:r>
            <a:r>
              <a:rPr lang="en-ID" sz="1600" dirty="0" err="1"/>
              <a:t>ekonomi</a:t>
            </a:r>
            <a:r>
              <a:rPr lang="en-ID" sz="1600" dirty="0"/>
              <a:t> Korea, </a:t>
            </a:r>
            <a:r>
              <a:rPr lang="en-ID" sz="1600" dirty="0" err="1"/>
              <a:t>khususnya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</a:t>
            </a:r>
            <a:r>
              <a:rPr lang="en-ID" sz="1600" dirty="0" err="1"/>
              <a:t>sektor</a:t>
            </a:r>
            <a:r>
              <a:rPr lang="en-ID" sz="1600" dirty="0"/>
              <a:t> </a:t>
            </a:r>
            <a:r>
              <a:rPr lang="en-ID" sz="1600" dirty="0" err="1"/>
              <a:t>elektronik</a:t>
            </a:r>
            <a:r>
              <a:rPr lang="en-ID" sz="1600" dirty="0"/>
              <a:t> dan </a:t>
            </a:r>
            <a:r>
              <a:rPr lang="en-ID" sz="1600" dirty="0" err="1"/>
              <a:t>tekstil</a:t>
            </a:r>
            <a:r>
              <a:rPr lang="en-ID" sz="1600" dirty="0"/>
              <a:t>. Selain </a:t>
            </a:r>
            <a:r>
              <a:rPr lang="en-ID" sz="1600" dirty="0" err="1"/>
              <a:t>itu</a:t>
            </a:r>
            <a:r>
              <a:rPr lang="en-ID" sz="1600" dirty="0"/>
              <a:t>, Daegu juga </a:t>
            </a:r>
            <a:r>
              <a:rPr lang="en-ID" sz="1600" dirty="0" err="1"/>
              <a:t>dikenal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komoditas</a:t>
            </a:r>
            <a:r>
              <a:rPr lang="en-ID" sz="1600" dirty="0"/>
              <a:t> </a:t>
            </a:r>
            <a:r>
              <a:rPr lang="en-ID" sz="1600" dirty="0" err="1"/>
              <a:t>pertaniannya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apel</a:t>
            </a:r>
            <a:r>
              <a:rPr lang="en-ID" sz="1600" dirty="0"/>
              <a:t>, yang </a:t>
            </a:r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produk</a:t>
            </a:r>
            <a:r>
              <a:rPr lang="en-ID" sz="1600" dirty="0"/>
              <a:t> </a:t>
            </a:r>
            <a:r>
              <a:rPr lang="en-ID" sz="1600" dirty="0" err="1"/>
              <a:t>unggulan</a:t>
            </a:r>
            <a:r>
              <a:rPr lang="en-ID" sz="1600" dirty="0"/>
              <a:t> </a:t>
            </a:r>
            <a:r>
              <a:rPr lang="en-ID" sz="1600" dirty="0" err="1"/>
              <a:t>daerah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distribusi</a:t>
            </a:r>
            <a:r>
              <a:rPr lang="en-ID" sz="1600" dirty="0"/>
              <a:t> </a:t>
            </a:r>
            <a:r>
              <a:rPr lang="en-ID" sz="1600" dirty="0" err="1"/>
              <a:t>hingga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pasar </a:t>
            </a:r>
            <a:r>
              <a:rPr lang="en-ID" sz="1600" dirty="0" err="1"/>
              <a:t>internasional</a:t>
            </a:r>
            <a:r>
              <a:rPr lang="en-ID" sz="1600" dirty="0"/>
              <a:t>.</a:t>
            </a:r>
          </a:p>
          <a:p>
            <a:pPr algn="ctr">
              <a:buNone/>
            </a:pPr>
            <a:r>
              <a:rPr lang="en-ID" sz="1600" dirty="0"/>
              <a:t>Dalam </a:t>
            </a:r>
            <a:r>
              <a:rPr lang="en-ID" sz="1600" dirty="0" err="1"/>
              <a:t>beberapa</a:t>
            </a:r>
            <a:r>
              <a:rPr lang="en-ID" sz="1600" dirty="0"/>
              <a:t> </a:t>
            </a:r>
            <a:r>
              <a:rPr lang="en-ID" sz="1600" dirty="0" err="1"/>
              <a:t>dekade</a:t>
            </a:r>
            <a:r>
              <a:rPr lang="en-ID" sz="1600" dirty="0"/>
              <a:t> </a:t>
            </a:r>
            <a:r>
              <a:rPr lang="en-ID" sz="1600" dirty="0" err="1"/>
              <a:t>terakhir</a:t>
            </a:r>
            <a:r>
              <a:rPr lang="en-ID" sz="1600" dirty="0"/>
              <a:t>, </a:t>
            </a:r>
            <a:r>
              <a:rPr lang="en-ID" sz="1600" dirty="0" err="1"/>
              <a:t>perkembangan</a:t>
            </a:r>
            <a:r>
              <a:rPr lang="en-ID" sz="1600" dirty="0"/>
              <a:t> </a:t>
            </a:r>
            <a:r>
              <a:rPr lang="en-ID" sz="1600" dirty="0" err="1"/>
              <a:t>kota</a:t>
            </a:r>
            <a:r>
              <a:rPr lang="en-ID" sz="1600" dirty="0"/>
              <a:t> yang </a:t>
            </a:r>
            <a:r>
              <a:rPr lang="en-ID" sz="1600" dirty="0" err="1"/>
              <a:t>pesat</a:t>
            </a:r>
            <a:r>
              <a:rPr lang="en-ID" sz="1600" dirty="0"/>
              <a:t> </a:t>
            </a:r>
            <a:r>
              <a:rPr lang="en-ID" sz="1600" dirty="0" err="1"/>
              <a:t>telah</a:t>
            </a:r>
            <a:r>
              <a:rPr lang="en-ID" sz="1600" dirty="0"/>
              <a:t> </a:t>
            </a:r>
            <a:r>
              <a:rPr lang="en-ID" sz="1600" dirty="0" err="1"/>
              <a:t>menarik</a:t>
            </a:r>
            <a:r>
              <a:rPr lang="en-ID" sz="1600" dirty="0"/>
              <a:t> </a:t>
            </a:r>
            <a:r>
              <a:rPr lang="en-ID" sz="1600" dirty="0" err="1"/>
              <a:t>arus</a:t>
            </a:r>
            <a:r>
              <a:rPr lang="en-ID" sz="1600" dirty="0"/>
              <a:t> </a:t>
            </a:r>
            <a:r>
              <a:rPr lang="en-ID" sz="1600" dirty="0" err="1"/>
              <a:t>urbanisasi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berbagai</a:t>
            </a:r>
            <a:r>
              <a:rPr lang="en-ID" sz="1600" dirty="0"/>
              <a:t> wilayah </a:t>
            </a:r>
            <a:r>
              <a:rPr lang="en-ID" sz="1600" dirty="0" err="1"/>
              <a:t>pedesaan</a:t>
            </a:r>
            <a:r>
              <a:rPr lang="en-ID" sz="1600" dirty="0"/>
              <a:t>. Hal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menyebabkan</a:t>
            </a:r>
            <a:r>
              <a:rPr lang="en-ID" sz="1600" dirty="0"/>
              <a:t> </a:t>
            </a:r>
            <a:r>
              <a:rPr lang="en-ID" sz="1600" dirty="0" err="1"/>
              <a:t>peningkatan</a:t>
            </a:r>
            <a:r>
              <a:rPr lang="en-ID" sz="1600" dirty="0"/>
              <a:t> </a:t>
            </a:r>
            <a:r>
              <a:rPr lang="en-ID" sz="1600" dirty="0" err="1"/>
              <a:t>permintaan</a:t>
            </a:r>
            <a:r>
              <a:rPr lang="en-ID" sz="1600" dirty="0"/>
              <a:t> </a:t>
            </a:r>
            <a:r>
              <a:rPr lang="en-ID" sz="1600" dirty="0" err="1"/>
              <a:t>terhadap</a:t>
            </a:r>
            <a:r>
              <a:rPr lang="en-ID" sz="1600" dirty="0"/>
              <a:t> </a:t>
            </a:r>
            <a:r>
              <a:rPr lang="en-ID" sz="1600" dirty="0" err="1"/>
              <a:t>hunian</a:t>
            </a:r>
            <a:r>
              <a:rPr lang="en-ID" sz="1600" dirty="0"/>
              <a:t>, </a:t>
            </a:r>
            <a:r>
              <a:rPr lang="en-ID" sz="1600" dirty="0" err="1"/>
              <a:t>terutama</a:t>
            </a:r>
            <a:r>
              <a:rPr lang="en-ID" sz="1600" dirty="0"/>
              <a:t> </a:t>
            </a:r>
            <a:r>
              <a:rPr lang="en-ID" sz="1600" dirty="0" err="1"/>
              <a:t>apartemen</a:t>
            </a:r>
            <a:r>
              <a:rPr lang="en-ID" sz="1600" dirty="0"/>
              <a:t>, yang </a:t>
            </a:r>
            <a:r>
              <a:rPr lang="en-ID" sz="1600" dirty="0" err="1"/>
              <a:t>dianggap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solusi</a:t>
            </a:r>
            <a:r>
              <a:rPr lang="en-ID" sz="1600" dirty="0"/>
              <a:t> </a:t>
            </a:r>
            <a:r>
              <a:rPr lang="en-ID" sz="1600" dirty="0" err="1"/>
              <a:t>praktis</a:t>
            </a:r>
            <a:r>
              <a:rPr lang="en-ID" sz="1600" dirty="0"/>
              <a:t> dan modern di </a:t>
            </a:r>
            <a:r>
              <a:rPr lang="en-ID" sz="1600" dirty="0" err="1"/>
              <a:t>kota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.</a:t>
            </a:r>
          </a:p>
          <a:p>
            <a:pPr algn="ctr"/>
            <a:r>
              <a:rPr lang="en-ID" sz="1600" dirty="0" err="1"/>
              <a:t>Namun</a:t>
            </a:r>
            <a:r>
              <a:rPr lang="en-ID" sz="1600" dirty="0"/>
              <a:t> </a:t>
            </a:r>
            <a:r>
              <a:rPr lang="en-ID" sz="1600" dirty="0" err="1"/>
              <a:t>demikian</a:t>
            </a:r>
            <a:r>
              <a:rPr lang="en-ID" sz="1600" dirty="0"/>
              <a:t>, </a:t>
            </a:r>
            <a:r>
              <a:rPr lang="en-ID" sz="1600" dirty="0" err="1"/>
              <a:t>dinamika</a:t>
            </a:r>
            <a:r>
              <a:rPr lang="en-ID" sz="1600" dirty="0"/>
              <a:t> </a:t>
            </a:r>
            <a:r>
              <a:rPr lang="en-ID" sz="1600" dirty="0" err="1"/>
              <a:t>harga</a:t>
            </a:r>
            <a:r>
              <a:rPr lang="en-ID" sz="1600" dirty="0"/>
              <a:t> </a:t>
            </a:r>
            <a:r>
              <a:rPr lang="en-ID" sz="1600" dirty="0" err="1"/>
              <a:t>properti</a:t>
            </a:r>
            <a:r>
              <a:rPr lang="en-ID" sz="1600" dirty="0"/>
              <a:t> yang </a:t>
            </a:r>
            <a:r>
              <a:rPr lang="en-ID" sz="1600" dirty="0" err="1"/>
              <a:t>terus</a:t>
            </a:r>
            <a:r>
              <a:rPr lang="en-ID" sz="1600" dirty="0"/>
              <a:t> </a:t>
            </a:r>
            <a:r>
              <a:rPr lang="en-ID" sz="1600" dirty="0" err="1"/>
              <a:t>berubah</a:t>
            </a:r>
            <a:r>
              <a:rPr lang="en-ID" sz="1600" dirty="0"/>
              <a:t>—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dipengaruhi</a:t>
            </a:r>
            <a:r>
              <a:rPr lang="en-ID" sz="1600" dirty="0"/>
              <a:t> oleh </a:t>
            </a:r>
            <a:r>
              <a:rPr lang="en-ID" sz="1600" dirty="0" err="1"/>
              <a:t>berbagai</a:t>
            </a:r>
            <a:r>
              <a:rPr lang="en-ID" sz="1600" dirty="0"/>
              <a:t> </a:t>
            </a:r>
            <a:r>
              <a:rPr lang="en-ID" sz="1600" dirty="0" err="1"/>
              <a:t>faktor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lokasi</a:t>
            </a:r>
            <a:r>
              <a:rPr lang="en-ID" sz="1600" dirty="0"/>
              <a:t>, </a:t>
            </a:r>
            <a:r>
              <a:rPr lang="en-ID" sz="1600" dirty="0" err="1"/>
              <a:t>ukuran</a:t>
            </a:r>
            <a:r>
              <a:rPr lang="en-ID" sz="1600" dirty="0"/>
              <a:t> unit, </a:t>
            </a:r>
            <a:r>
              <a:rPr lang="en-ID" sz="1600" dirty="0" err="1"/>
              <a:t>usia</a:t>
            </a:r>
            <a:r>
              <a:rPr lang="en-ID" sz="1600" dirty="0"/>
              <a:t> </a:t>
            </a:r>
            <a:r>
              <a:rPr lang="en-ID" sz="1600" dirty="0" err="1"/>
              <a:t>bangunan</a:t>
            </a:r>
            <a:r>
              <a:rPr lang="en-ID" sz="1600" dirty="0"/>
              <a:t>, dan </a:t>
            </a:r>
            <a:r>
              <a:rPr lang="en-ID" sz="1600" dirty="0" err="1"/>
              <a:t>ketersediaan</a:t>
            </a:r>
            <a:r>
              <a:rPr lang="en-ID" sz="1600" dirty="0"/>
              <a:t> </a:t>
            </a:r>
            <a:r>
              <a:rPr lang="en-ID" sz="1600" dirty="0" err="1"/>
              <a:t>fasilitas</a:t>
            </a:r>
            <a:r>
              <a:rPr lang="en-ID" sz="1600" dirty="0"/>
              <a:t>—</a:t>
            </a:r>
            <a:r>
              <a:rPr lang="en-ID" sz="1600" dirty="0" err="1"/>
              <a:t>menyulitkan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individu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memperkirakan</a:t>
            </a:r>
            <a:r>
              <a:rPr lang="en-ID" sz="1600" dirty="0"/>
              <a:t> </a:t>
            </a:r>
            <a:r>
              <a:rPr lang="en-ID" sz="1600" dirty="0" err="1"/>
              <a:t>harga</a:t>
            </a:r>
            <a:r>
              <a:rPr lang="en-ID" sz="1600" dirty="0"/>
              <a:t> </a:t>
            </a:r>
            <a:r>
              <a:rPr lang="en-ID" sz="1600" dirty="0" err="1"/>
              <a:t>apartemen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objektif</a:t>
            </a:r>
            <a:r>
              <a:rPr lang="en-ID" sz="1600" dirty="0"/>
              <a:t> dan </a:t>
            </a:r>
            <a:r>
              <a:rPr lang="en-ID" sz="1600" dirty="0" err="1"/>
              <a:t>akurat</a:t>
            </a:r>
            <a:r>
              <a:rPr lang="en-ID" sz="1600" dirty="0"/>
              <a:t>. </a:t>
            </a:r>
            <a:r>
              <a:rPr lang="en-ID" sz="1600" dirty="0" err="1"/>
              <a:t>Ketidaktahuan</a:t>
            </a:r>
            <a:r>
              <a:rPr lang="en-ID" sz="1600" dirty="0"/>
              <a:t> </a:t>
            </a:r>
            <a:r>
              <a:rPr lang="en-ID" sz="1600" dirty="0" err="1"/>
              <a:t>terhadap</a:t>
            </a:r>
            <a:r>
              <a:rPr lang="en-ID" sz="1600" dirty="0"/>
              <a:t> </a:t>
            </a:r>
            <a:r>
              <a:rPr lang="en-ID" sz="1600" dirty="0" err="1"/>
              <a:t>harga</a:t>
            </a:r>
            <a:r>
              <a:rPr lang="en-ID" sz="1600" dirty="0"/>
              <a:t> pasar yang </a:t>
            </a:r>
            <a:r>
              <a:rPr lang="en-ID" sz="1600" dirty="0" err="1"/>
              <a:t>wajar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berdampak</a:t>
            </a:r>
            <a:r>
              <a:rPr lang="en-ID" sz="1600" dirty="0"/>
              <a:t> pada </a:t>
            </a:r>
            <a:r>
              <a:rPr lang="en-ID" sz="1600" dirty="0" err="1"/>
              <a:t>keputusan</a:t>
            </a:r>
            <a:r>
              <a:rPr lang="en-ID" sz="1600" dirty="0"/>
              <a:t> </a:t>
            </a:r>
            <a:r>
              <a:rPr lang="en-ID" sz="1600" dirty="0" err="1"/>
              <a:t>pembelian</a:t>
            </a:r>
            <a:r>
              <a:rPr lang="en-ID" sz="1600" dirty="0"/>
              <a:t> yang </a:t>
            </a:r>
            <a:r>
              <a:rPr lang="en-ID" sz="1600" dirty="0" err="1"/>
              <a:t>kurang</a:t>
            </a:r>
            <a:r>
              <a:rPr lang="en-ID" sz="1600" dirty="0"/>
              <a:t> optimal, </a:t>
            </a:r>
            <a:r>
              <a:rPr lang="en-ID" sz="1600" dirty="0" err="1"/>
              <a:t>baik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sisi</a:t>
            </a:r>
            <a:r>
              <a:rPr lang="en-ID" sz="1600" dirty="0"/>
              <a:t> </a:t>
            </a:r>
            <a:r>
              <a:rPr lang="en-ID" sz="1600" dirty="0" err="1"/>
              <a:t>individu</a:t>
            </a:r>
            <a:r>
              <a:rPr lang="en-ID" sz="1600" dirty="0"/>
              <a:t> </a:t>
            </a:r>
            <a:r>
              <a:rPr lang="en-ID" sz="1600" dirty="0" err="1"/>
              <a:t>maupun</a:t>
            </a:r>
            <a:r>
              <a:rPr lang="en-ID" sz="1600" dirty="0"/>
              <a:t> </a:t>
            </a:r>
            <a:r>
              <a:rPr lang="en-ID" sz="1600" dirty="0" err="1"/>
              <a:t>pengembang</a:t>
            </a:r>
            <a:r>
              <a:rPr lang="en-ID" sz="1600" dirty="0"/>
              <a:t> </a:t>
            </a:r>
            <a:r>
              <a:rPr lang="en-ID" sz="1600" dirty="0" err="1"/>
              <a:t>properti</a:t>
            </a:r>
            <a:r>
              <a:rPr lang="en-ID" sz="1600" dirty="0"/>
              <a:t>.</a:t>
            </a:r>
          </a:p>
          <a:p>
            <a:pPr algn="ctr"/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semakin</a:t>
            </a:r>
            <a:r>
              <a:rPr lang="en-ID" sz="1600" dirty="0"/>
              <a:t> </a:t>
            </a:r>
            <a:r>
              <a:rPr lang="en-ID" sz="1600" dirty="0" err="1"/>
              <a:t>berkembangnya</a:t>
            </a:r>
            <a:r>
              <a:rPr lang="en-ID" sz="1600" dirty="0"/>
              <a:t> </a:t>
            </a:r>
            <a:r>
              <a:rPr lang="en-ID" sz="1600" dirty="0" err="1"/>
              <a:t>teknologi</a:t>
            </a:r>
            <a:r>
              <a:rPr lang="en-ID" sz="1600" dirty="0"/>
              <a:t> dan data science, </a:t>
            </a:r>
            <a:r>
              <a:rPr lang="en-ID" sz="1600" dirty="0" err="1"/>
              <a:t>kini</a:t>
            </a:r>
            <a:r>
              <a:rPr lang="en-ID" sz="1600" dirty="0"/>
              <a:t> </a:t>
            </a:r>
            <a:r>
              <a:rPr lang="en-ID" sz="1600" dirty="0" err="1"/>
              <a:t>tersedia</a:t>
            </a:r>
            <a:r>
              <a:rPr lang="en-ID" sz="1600" dirty="0"/>
              <a:t> </a:t>
            </a:r>
            <a:r>
              <a:rPr lang="en-ID" sz="1600" dirty="0" err="1"/>
              <a:t>peluang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memanfaatkan</a:t>
            </a:r>
            <a:r>
              <a:rPr lang="en-ID" sz="1600" dirty="0"/>
              <a:t> data </a:t>
            </a:r>
            <a:r>
              <a:rPr lang="en-ID" sz="1600" dirty="0" err="1"/>
              <a:t>historis</a:t>
            </a:r>
            <a:r>
              <a:rPr lang="en-ID" sz="1600" dirty="0"/>
              <a:t> </a:t>
            </a:r>
            <a:r>
              <a:rPr lang="en-ID" sz="1600" dirty="0" err="1"/>
              <a:t>properti</a:t>
            </a:r>
            <a:r>
              <a:rPr lang="en-ID" sz="1600" dirty="0"/>
              <a:t> guna </a:t>
            </a:r>
            <a:r>
              <a:rPr lang="en-ID" sz="1600" dirty="0" err="1"/>
              <a:t>membangun</a:t>
            </a:r>
            <a:r>
              <a:rPr lang="en-ID" sz="1600" dirty="0"/>
              <a:t> model </a:t>
            </a:r>
            <a:r>
              <a:rPr lang="en-ID" sz="1600" dirty="0" err="1"/>
              <a:t>prediktif</a:t>
            </a:r>
            <a:r>
              <a:rPr lang="en-ID" sz="1600" dirty="0"/>
              <a:t>. Model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diharapkan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estimasi</a:t>
            </a:r>
            <a:r>
              <a:rPr lang="en-ID" sz="1600" dirty="0"/>
              <a:t> </a:t>
            </a:r>
            <a:r>
              <a:rPr lang="en-ID" sz="1600" dirty="0" err="1"/>
              <a:t>harga</a:t>
            </a:r>
            <a:r>
              <a:rPr lang="en-ID" sz="1600" dirty="0"/>
              <a:t> </a:t>
            </a:r>
            <a:r>
              <a:rPr lang="en-ID" sz="1600" dirty="0" err="1"/>
              <a:t>jual</a:t>
            </a:r>
            <a:r>
              <a:rPr lang="en-ID" sz="1600" dirty="0"/>
              <a:t> </a:t>
            </a:r>
            <a:r>
              <a:rPr lang="en-ID" sz="1600" dirty="0" err="1"/>
              <a:t>apartemen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akurat</a:t>
            </a:r>
            <a:r>
              <a:rPr lang="en-ID" sz="1600" dirty="0"/>
              <a:t> </a:t>
            </a:r>
            <a:r>
              <a:rPr lang="en-ID" sz="1600" dirty="0" err="1"/>
              <a:t>berdasarkan</a:t>
            </a:r>
            <a:r>
              <a:rPr lang="en-ID" sz="1600" dirty="0"/>
              <a:t> </a:t>
            </a:r>
            <a:r>
              <a:rPr lang="en-ID" sz="1600" dirty="0" err="1"/>
              <a:t>fitur-fitur</a:t>
            </a:r>
            <a:r>
              <a:rPr lang="en-ID" sz="1600" dirty="0"/>
              <a:t> </a:t>
            </a:r>
            <a:r>
              <a:rPr lang="en-ID" sz="1600" dirty="0" err="1"/>
              <a:t>apartemen</a:t>
            </a:r>
            <a:r>
              <a:rPr lang="en-ID" sz="1600" dirty="0"/>
              <a:t> yang </a:t>
            </a:r>
            <a:r>
              <a:rPr lang="en-ID" sz="1600" dirty="0" err="1"/>
              <a:t>tersedia</a:t>
            </a:r>
            <a:r>
              <a:rPr lang="en-ID" sz="1600" dirty="0"/>
              <a:t>. Hal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membantu</a:t>
            </a:r>
            <a:r>
              <a:rPr lang="en-ID" sz="1600" dirty="0"/>
              <a:t> </a:t>
            </a:r>
            <a:r>
              <a:rPr lang="en-ID" sz="1600" dirty="0" err="1"/>
              <a:t>calon</a:t>
            </a:r>
            <a:r>
              <a:rPr lang="en-ID" sz="1600" dirty="0"/>
              <a:t> </a:t>
            </a:r>
            <a:r>
              <a:rPr lang="en-ID" sz="1600" dirty="0" err="1"/>
              <a:t>pembeli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</a:t>
            </a:r>
            <a:r>
              <a:rPr lang="en-ID" sz="1600" dirty="0" err="1"/>
              <a:t>keputusan</a:t>
            </a:r>
            <a:r>
              <a:rPr lang="en-ID" sz="1600" dirty="0"/>
              <a:t> yang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cerdas</a:t>
            </a:r>
            <a:r>
              <a:rPr lang="en-ID" sz="1600" dirty="0"/>
              <a:t>, </a:t>
            </a:r>
            <a:r>
              <a:rPr lang="en-ID" sz="1600" dirty="0" err="1"/>
              <a:t>tetapi</a:t>
            </a:r>
            <a:r>
              <a:rPr lang="en-ID" sz="1600" dirty="0"/>
              <a:t> juga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dimanfaatkan</a:t>
            </a:r>
            <a:r>
              <a:rPr lang="en-ID" sz="1600" dirty="0"/>
              <a:t> oleh developer dan </a:t>
            </a:r>
            <a:r>
              <a:rPr lang="en-ID" sz="1600" dirty="0" err="1"/>
              <a:t>agen</a:t>
            </a:r>
            <a:r>
              <a:rPr lang="en-ID" sz="1600" dirty="0"/>
              <a:t> </a:t>
            </a:r>
            <a:r>
              <a:rPr lang="en-ID" sz="1600" dirty="0" err="1"/>
              <a:t>properti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menilai</a:t>
            </a:r>
            <a:r>
              <a:rPr lang="en-ID" sz="1600" dirty="0"/>
              <a:t> dan </a:t>
            </a:r>
            <a:r>
              <a:rPr lang="en-ID" sz="1600" dirty="0" err="1"/>
              <a:t>menentukan</a:t>
            </a:r>
            <a:r>
              <a:rPr lang="en-ID" sz="1600" dirty="0"/>
              <a:t> </a:t>
            </a:r>
            <a:r>
              <a:rPr lang="en-ID" sz="1600" dirty="0" err="1"/>
              <a:t>harga</a:t>
            </a:r>
            <a:r>
              <a:rPr lang="en-ID" sz="1600" dirty="0"/>
              <a:t> </a:t>
            </a:r>
            <a:r>
              <a:rPr lang="en-ID" sz="1600" dirty="0" err="1"/>
              <a:t>jual</a:t>
            </a:r>
            <a:r>
              <a:rPr lang="en-ID" sz="1600" dirty="0"/>
              <a:t> yang </a:t>
            </a:r>
            <a:r>
              <a:rPr lang="en-ID" sz="1600" dirty="0" err="1"/>
              <a:t>kompetitif</a:t>
            </a:r>
            <a:r>
              <a:rPr lang="en-ID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30589" y="522898"/>
            <a:ext cx="436141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Objective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7274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4615074" y="910942"/>
            <a:ext cx="2428875" cy="4807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b="1" dirty="0" err="1">
                <a:effectLst/>
              </a:rPr>
              <a:t>Pendekatan</a:t>
            </a:r>
            <a:r>
              <a:rPr lang="en-ID" sz="1400" b="1" dirty="0">
                <a:effectLst/>
              </a:rPr>
              <a:t> </a:t>
            </a:r>
            <a:r>
              <a:rPr lang="en-ID" sz="1400" b="1" dirty="0" err="1">
                <a:effectLst/>
              </a:rPr>
              <a:t>Analitik</a:t>
            </a:r>
            <a:r>
              <a:rPr lang="en-ID" sz="1400" b="1" dirty="0">
                <a:effectLst/>
              </a:rPr>
              <a:t>:</a:t>
            </a:r>
            <a:endParaRPr lang="en-ID" sz="1400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ID" sz="1400" b="0" dirty="0" err="1">
                <a:effectLst/>
              </a:rPr>
              <a:t>Analisis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dilakukan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untuk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mengidentifikasi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hubungan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antara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fitur-fitur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apartemen</a:t>
            </a:r>
            <a:r>
              <a:rPr lang="en-ID" sz="1400" b="0" dirty="0">
                <a:effectLst/>
              </a:rPr>
              <a:t> dan </a:t>
            </a:r>
            <a:r>
              <a:rPr lang="en-ID" sz="1400" b="0" dirty="0" err="1">
                <a:effectLst/>
              </a:rPr>
              <a:t>harga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jualnya</a:t>
            </a:r>
            <a:r>
              <a:rPr lang="en-ID" sz="1400" b="0" dirty="0">
                <a:effectLst/>
              </a:rPr>
              <a:t>. </a:t>
            </a:r>
            <a:r>
              <a:rPr lang="en-ID" sz="1400" b="0" dirty="0" err="1">
                <a:effectLst/>
              </a:rPr>
              <a:t>Pendekatan</a:t>
            </a:r>
            <a:r>
              <a:rPr lang="en-ID" sz="1400" b="0" dirty="0">
                <a:effectLst/>
              </a:rPr>
              <a:t> yang </a:t>
            </a:r>
            <a:r>
              <a:rPr lang="en-ID" sz="1400" b="0" dirty="0" err="1">
                <a:effectLst/>
              </a:rPr>
              <a:t>digunakan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adalah</a:t>
            </a:r>
            <a:r>
              <a:rPr lang="en-ID" sz="1400" b="0" dirty="0">
                <a:effectLst/>
              </a:rPr>
              <a:t> supervised learning </a:t>
            </a:r>
            <a:r>
              <a:rPr lang="en-ID" sz="1400" b="0" dirty="0" err="1">
                <a:effectLst/>
              </a:rPr>
              <a:t>dengan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metode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regresi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untuk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membangun</a:t>
            </a:r>
            <a:r>
              <a:rPr lang="en-ID" sz="1400" b="0" dirty="0">
                <a:effectLst/>
              </a:rPr>
              <a:t> model </a:t>
            </a:r>
            <a:r>
              <a:rPr lang="en-ID" sz="1400" b="0" dirty="0" err="1">
                <a:effectLst/>
              </a:rPr>
              <a:t>prediksi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harga</a:t>
            </a:r>
            <a:r>
              <a:rPr lang="en-ID" sz="1400" b="0" dirty="0">
                <a:effectLst/>
              </a:rPr>
              <a:t> yang </a:t>
            </a:r>
            <a:r>
              <a:rPr lang="en-ID" sz="1400" b="0" dirty="0" err="1">
                <a:effectLst/>
              </a:rPr>
              <a:t>andal</a:t>
            </a:r>
            <a:r>
              <a:rPr lang="en-ID" sz="1400" b="0" dirty="0">
                <a:effectLst/>
              </a:rPr>
              <a:t>. Model </a:t>
            </a:r>
            <a:r>
              <a:rPr lang="en-ID" sz="1400" b="0" dirty="0" err="1">
                <a:effectLst/>
              </a:rPr>
              <a:t>ini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dilatih</a:t>
            </a:r>
            <a:r>
              <a:rPr lang="en-ID" sz="1400" b="0" dirty="0">
                <a:effectLst/>
              </a:rPr>
              <a:t> pada data </a:t>
            </a:r>
            <a:r>
              <a:rPr lang="en-ID" sz="1400" b="0" dirty="0" err="1">
                <a:effectLst/>
              </a:rPr>
              <a:t>apartemen</a:t>
            </a:r>
            <a:r>
              <a:rPr lang="en-ID" sz="1400" b="0" dirty="0">
                <a:effectLst/>
              </a:rPr>
              <a:t> di Daegu, dan </a:t>
            </a:r>
            <a:r>
              <a:rPr lang="en-ID" sz="1400" b="0" dirty="0" err="1">
                <a:effectLst/>
              </a:rPr>
              <a:t>kemudian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dievaluasi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untuk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melihat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sejauh</a:t>
            </a:r>
            <a:r>
              <a:rPr lang="en-ID" sz="1400" b="0" dirty="0">
                <a:effectLst/>
              </a:rPr>
              <a:t> mana model </a:t>
            </a:r>
            <a:r>
              <a:rPr lang="en-ID" sz="1400" b="0" dirty="0" err="1">
                <a:effectLst/>
              </a:rPr>
              <a:t>dapat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memprediksi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harga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dengan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akurat</a:t>
            </a:r>
            <a:r>
              <a:rPr lang="en-ID" sz="1400" b="0" dirty="0">
                <a:effectLst/>
              </a:rPr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8934449" y="932193"/>
            <a:ext cx="2428875" cy="56351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ID" sz="1600" b="1" dirty="0" err="1"/>
              <a:t>Evaluasi</a:t>
            </a:r>
            <a:r>
              <a:rPr lang="en-ID" sz="1600" b="1" dirty="0"/>
              <a:t> Model::</a:t>
            </a:r>
          </a:p>
          <a:p>
            <a:endParaRPr lang="en-ID" sz="1600" b="1" dirty="0"/>
          </a:p>
          <a:p>
            <a:pPr>
              <a:buNone/>
            </a:pPr>
            <a:r>
              <a:rPr lang="en-ID" sz="1600" b="0" dirty="0">
                <a:effectLst/>
              </a:rPr>
              <a:t>Model </a:t>
            </a:r>
            <a:r>
              <a:rPr lang="en-ID" sz="1600" b="0" dirty="0" err="1">
                <a:effectLst/>
              </a:rPr>
              <a:t>akan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dievaluasi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menggunakan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beberapa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metrik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regresi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seperti</a:t>
            </a:r>
            <a:r>
              <a:rPr lang="en-ID" sz="1600" b="0" dirty="0">
                <a:effectLst/>
              </a:rPr>
              <a:t>:</a:t>
            </a:r>
          </a:p>
          <a:p>
            <a:pPr>
              <a:buNone/>
            </a:pPr>
            <a:br>
              <a:rPr lang="en-ID" sz="1600" b="0" dirty="0">
                <a:effectLst/>
              </a:rPr>
            </a:br>
            <a:r>
              <a:rPr lang="en-ID" sz="1600" b="0" dirty="0">
                <a:effectLst/>
              </a:rPr>
              <a:t>1. RMSE (Root Mean Squared Error): </a:t>
            </a:r>
            <a:r>
              <a:rPr lang="en-ID" sz="1600" b="0" dirty="0" err="1">
                <a:effectLst/>
              </a:rPr>
              <a:t>Mengukur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seberapa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besar</a:t>
            </a:r>
            <a:r>
              <a:rPr lang="en-ID" sz="1600" b="0" dirty="0">
                <a:effectLst/>
              </a:rPr>
              <a:t> error </a:t>
            </a:r>
            <a:r>
              <a:rPr lang="en-ID" sz="1600" b="0" dirty="0" err="1">
                <a:effectLst/>
              </a:rPr>
              <a:t>dalam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satuan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aslinya</a:t>
            </a:r>
            <a:r>
              <a:rPr lang="en-ID" sz="1600" b="0" dirty="0">
                <a:effectLst/>
              </a:rPr>
              <a:t>.</a:t>
            </a:r>
          </a:p>
          <a:p>
            <a:pPr>
              <a:buNone/>
            </a:pPr>
            <a:br>
              <a:rPr lang="en-ID" sz="1600" b="0" dirty="0">
                <a:effectLst/>
              </a:rPr>
            </a:br>
            <a:r>
              <a:rPr lang="en-ID" sz="1600" b="0" dirty="0">
                <a:effectLst/>
              </a:rPr>
              <a:t>2. MAE (Mean Absolute Error): </a:t>
            </a:r>
            <a:r>
              <a:rPr lang="en-ID" sz="1600" b="0" dirty="0" err="1">
                <a:effectLst/>
              </a:rPr>
              <a:t>Menunjukkan</a:t>
            </a:r>
            <a:r>
              <a:rPr lang="en-ID" sz="1600" b="0" dirty="0">
                <a:effectLst/>
              </a:rPr>
              <a:t> rata-rata </a:t>
            </a:r>
            <a:r>
              <a:rPr lang="en-ID" sz="1600" b="0" dirty="0" err="1">
                <a:effectLst/>
              </a:rPr>
              <a:t>dari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selisih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absolut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antara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nilai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aktual</a:t>
            </a:r>
            <a:r>
              <a:rPr lang="en-ID" sz="1600" b="0" dirty="0">
                <a:effectLst/>
              </a:rPr>
              <a:t> dan </a:t>
            </a:r>
            <a:r>
              <a:rPr lang="en-ID" sz="1600" b="0" dirty="0" err="1">
                <a:effectLst/>
              </a:rPr>
              <a:t>prediksi</a:t>
            </a:r>
            <a:r>
              <a:rPr lang="en-ID" sz="1600" b="0" dirty="0">
                <a:effectLst/>
              </a:rPr>
              <a:t>.</a:t>
            </a:r>
          </a:p>
          <a:p>
            <a:br>
              <a:rPr lang="en-ID" sz="1600" b="0" dirty="0">
                <a:effectLst/>
              </a:rPr>
            </a:br>
            <a:r>
              <a:rPr lang="en-ID" sz="1600" b="0" dirty="0">
                <a:effectLst/>
              </a:rPr>
              <a:t>3. MAPE (Mean Absolute Percentage Error): </a:t>
            </a:r>
            <a:r>
              <a:rPr lang="en-ID" sz="1600" b="0" dirty="0" err="1">
                <a:effectLst/>
              </a:rPr>
              <a:t>Mengukur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kesalahan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dalam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bentuk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persentase</a:t>
            </a:r>
            <a:r>
              <a:rPr lang="en-ID" sz="1600" b="0" dirty="0">
                <a:effectLst/>
              </a:rPr>
              <a:t>.</a:t>
            </a:r>
          </a:p>
          <a:p>
            <a:pPr>
              <a:lnSpc>
                <a:spcPts val="1900"/>
              </a:lnSpc>
            </a:pPr>
            <a:endParaRPr lang="en-ID" sz="1600" dirty="0"/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514E3-40E0-7A7D-F55F-B21C61FD3DA0}"/>
              </a:ext>
            </a:extLst>
          </p:cNvPr>
          <p:cNvSpPr/>
          <p:nvPr/>
        </p:nvSpPr>
        <p:spPr>
          <a:xfrm>
            <a:off x="311587" y="958045"/>
            <a:ext cx="3463047" cy="286834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b="1" dirty="0"/>
              <a:t>Goals</a:t>
            </a:r>
            <a:r>
              <a:rPr lang="en-ID" sz="1400" dirty="0"/>
              <a:t>:</a:t>
            </a:r>
            <a:br>
              <a:rPr lang="en-ID" sz="1400" b="0" dirty="0">
                <a:effectLst/>
              </a:rPr>
            </a:br>
            <a:r>
              <a:rPr lang="en-ID" sz="1400" b="0" dirty="0" err="1">
                <a:effectLst/>
              </a:rPr>
              <a:t>Proyek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ini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bertujuan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untuk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membangun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sebuah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sistem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prediktif</a:t>
            </a:r>
            <a:r>
              <a:rPr lang="en-ID" sz="1400" b="0" dirty="0">
                <a:effectLst/>
              </a:rPr>
              <a:t> yang </a:t>
            </a:r>
            <a:r>
              <a:rPr lang="en-ID" sz="1400" b="0" dirty="0" err="1">
                <a:effectLst/>
              </a:rPr>
              <a:t>dapat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mengestimasi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harga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jual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apartemen</a:t>
            </a:r>
            <a:r>
              <a:rPr lang="en-ID" sz="1400" b="0" dirty="0">
                <a:effectLst/>
              </a:rPr>
              <a:t> di Kota Daegu. </a:t>
            </a:r>
            <a:r>
              <a:rPr lang="en-ID" sz="1400" b="0" dirty="0" err="1">
                <a:effectLst/>
              </a:rPr>
              <a:t>Dengan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memanfaatkan</a:t>
            </a:r>
            <a:r>
              <a:rPr lang="en-ID" sz="1400" b="0" dirty="0">
                <a:effectLst/>
              </a:rPr>
              <a:t> data </a:t>
            </a:r>
            <a:r>
              <a:rPr lang="en-ID" sz="1400" b="0" dirty="0" err="1">
                <a:effectLst/>
              </a:rPr>
              <a:t>historis</a:t>
            </a:r>
            <a:r>
              <a:rPr lang="en-ID" sz="1400" b="0" dirty="0">
                <a:effectLst/>
              </a:rPr>
              <a:t> dan </a:t>
            </a:r>
            <a:r>
              <a:rPr lang="en-ID" sz="1400" b="0" dirty="0" err="1">
                <a:effectLst/>
              </a:rPr>
              <a:t>fitur-fitur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penting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dari</a:t>
            </a:r>
            <a:r>
              <a:rPr lang="en-ID" sz="1400" b="0" dirty="0">
                <a:effectLst/>
              </a:rPr>
              <a:t> unit </a:t>
            </a:r>
            <a:r>
              <a:rPr lang="en-ID" sz="1400" b="0" dirty="0" err="1">
                <a:effectLst/>
              </a:rPr>
              <a:t>apartemen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sistem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ini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diharapkan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dapat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membantu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calon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pembeli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dalam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merencanakan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pembelian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properti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secara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lebih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tepat</a:t>
            </a:r>
            <a:r>
              <a:rPr lang="en-ID" sz="1400" b="0" dirty="0">
                <a:effectLst/>
              </a:rPr>
              <a:t> dan </a:t>
            </a:r>
            <a:r>
              <a:rPr lang="en-ID" sz="1400" b="0" dirty="0" err="1">
                <a:effectLst/>
              </a:rPr>
              <a:t>terinformasi</a:t>
            </a:r>
            <a:r>
              <a:rPr lang="en-ID" sz="1400" b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C9CDB-9D2B-5CE9-AC91-1EC51A1EC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C5D92A55-9EA6-0EC6-EF8B-3BBA3E48D6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A29B0D-269A-718C-0DD0-65B87E617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30589" y="522898"/>
            <a:ext cx="436141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3DD7D6C-FBE1-F9C8-35B5-F18422BC6CA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Understanding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B1416F-1ADF-F829-75B1-68B845279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7274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20897F6-6272-4DC2-B49F-B0DA78A9F72D}"/>
              </a:ext>
            </a:extLst>
          </p:cNvPr>
          <p:cNvSpPr/>
          <p:nvPr/>
        </p:nvSpPr>
        <p:spPr>
          <a:xfrm>
            <a:off x="137160" y="710672"/>
            <a:ext cx="3463047" cy="60619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b="1" dirty="0"/>
              <a:t>Data Set </a:t>
            </a:r>
            <a:r>
              <a:rPr lang="en-ID" sz="1400" b="1" dirty="0" err="1"/>
              <a:t>Mencakup</a:t>
            </a:r>
            <a:r>
              <a:rPr lang="en-ID" sz="1400" b="1" dirty="0"/>
              <a:t> </a:t>
            </a:r>
            <a:r>
              <a:rPr lang="en-ID" sz="1400" b="1" dirty="0" err="1"/>
              <a:t>fitu</a:t>
            </a:r>
            <a:r>
              <a:rPr lang="en-ID" sz="1400" b="1" dirty="0"/>
              <a:t> </a:t>
            </a:r>
            <a:r>
              <a:rPr lang="en-ID" sz="1400" b="1" dirty="0" err="1"/>
              <a:t>seperti</a:t>
            </a:r>
            <a:br>
              <a:rPr lang="en-ID" sz="1400" b="0" dirty="0">
                <a:effectLst/>
              </a:rPr>
            </a:br>
            <a:endParaRPr lang="en-ID" sz="1400" b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EE8D3-D79F-6B30-A512-3452CF3C2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1292833"/>
            <a:ext cx="7316221" cy="47155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5B672C-ACC3-424F-F183-C3E8097485F1}"/>
              </a:ext>
            </a:extLst>
          </p:cNvPr>
          <p:cNvSpPr/>
          <p:nvPr/>
        </p:nvSpPr>
        <p:spPr>
          <a:xfrm>
            <a:off x="137159" y="6113692"/>
            <a:ext cx="3463047" cy="60619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/>
              <a:t>Target : Sale Price</a:t>
            </a:r>
            <a:br>
              <a:rPr lang="en-ID" sz="1400" b="0" dirty="0">
                <a:effectLst/>
              </a:rPr>
            </a:br>
            <a:endParaRPr lang="en-ID" sz="1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76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2767C-0778-1277-A824-174652CE7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E665C58-0BB9-D8CA-76FB-D43C0B807A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F4D929-8ADE-F050-91AD-277CB9FA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45731" y="522898"/>
            <a:ext cx="37462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0465F63-770D-A3CE-F970-C6F3C1DE67AC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8B6FC2-1003-1FF2-66A0-B9EC39591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385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F1C5DE9-B70D-1B7D-C674-3FE7414BBF88}"/>
              </a:ext>
            </a:extLst>
          </p:cNvPr>
          <p:cNvSpPr/>
          <p:nvPr/>
        </p:nvSpPr>
        <p:spPr>
          <a:xfrm>
            <a:off x="297714" y="5720277"/>
            <a:ext cx="4434889" cy="71814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425"/>
              </a:lnSpc>
            </a:pPr>
            <a:r>
              <a:rPr lang="en-ID" sz="1400" b="0" dirty="0" err="1">
                <a:effectLst/>
              </a:rPr>
              <a:t>Berdasarkan</a:t>
            </a:r>
            <a:r>
              <a:rPr lang="en-ID" sz="1400" b="0" dirty="0">
                <a:effectLst/>
              </a:rPr>
              <a:t> plot </a:t>
            </a:r>
            <a:r>
              <a:rPr lang="en-ID" sz="1400" b="0" dirty="0" err="1">
                <a:effectLst/>
              </a:rPr>
              <a:t>distribusi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harga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apartemen</a:t>
            </a:r>
            <a:r>
              <a:rPr lang="en-ID" sz="1400" b="0" dirty="0">
                <a:effectLst/>
              </a:rPr>
              <a:t> Daegu di </a:t>
            </a:r>
            <a:r>
              <a:rPr lang="en-ID" sz="1400" b="0" dirty="0" err="1">
                <a:effectLst/>
              </a:rPr>
              <a:t>atas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terlihat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bahwa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terdapat</a:t>
            </a:r>
            <a:r>
              <a:rPr lang="en-ID" sz="1400" b="0" dirty="0">
                <a:effectLst/>
              </a:rPr>
              <a:t> 'right-skewed distribution'. Ini </a:t>
            </a:r>
            <a:r>
              <a:rPr lang="en-ID" sz="1400" b="0" dirty="0" err="1">
                <a:effectLst/>
              </a:rPr>
              <a:t>berarti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terdapat</a:t>
            </a:r>
            <a:r>
              <a:rPr lang="en-ID" sz="1400" b="0" dirty="0">
                <a:effectLst/>
              </a:rPr>
              <a:t> skewness </a:t>
            </a:r>
            <a:r>
              <a:rPr lang="en-ID" sz="1400" b="0" dirty="0" err="1">
                <a:effectLst/>
              </a:rPr>
              <a:t>positif</a:t>
            </a:r>
            <a:r>
              <a:rPr lang="en-ID" sz="1400" b="0" dirty="0">
                <a:effectLst/>
              </a:rPr>
              <a:t> pada </a:t>
            </a:r>
            <a:r>
              <a:rPr lang="en-ID" sz="1400" b="0" dirty="0" err="1">
                <a:effectLst/>
              </a:rPr>
              <a:t>fitur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SalePrice</a:t>
            </a:r>
            <a:r>
              <a:rPr lang="en-ID" sz="1400" b="0" dirty="0">
                <a:effectLst/>
              </a:rPr>
              <a:t>.</a:t>
            </a:r>
          </a:p>
          <a:p>
            <a:pPr>
              <a:lnSpc>
                <a:spcPts val="1425"/>
              </a:lnSpc>
            </a:pPr>
            <a:r>
              <a:rPr lang="en-ID" sz="1400" dirty="0" err="1"/>
              <a:t>Distribusi</a:t>
            </a:r>
            <a:r>
              <a:rPr lang="en-ID" sz="1400" dirty="0"/>
              <a:t> </a:t>
            </a:r>
            <a:r>
              <a:rPr lang="en-ID" sz="1400" dirty="0" err="1"/>
              <a:t>harga</a:t>
            </a:r>
            <a:r>
              <a:rPr lang="en-ID" sz="1400" dirty="0"/>
              <a:t> </a:t>
            </a:r>
            <a:r>
              <a:rPr lang="en-ID" sz="1400" dirty="0" err="1"/>
              <a:t>tidak</a:t>
            </a:r>
            <a:r>
              <a:rPr lang="en-ID" sz="1400" dirty="0"/>
              <a:t> normal → </a:t>
            </a:r>
            <a:r>
              <a:rPr lang="en-ID" sz="1400" dirty="0" err="1"/>
              <a:t>perlu</a:t>
            </a:r>
            <a:r>
              <a:rPr lang="en-ID" sz="1400" dirty="0"/>
              <a:t> scaling/treatment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50827D-AF84-F07E-8F87-9F41CD5C2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48" y="601222"/>
            <a:ext cx="4537255" cy="47083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2DB59A-0384-6061-1B0D-2093E74D2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388" y="855297"/>
            <a:ext cx="6831264" cy="30551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20C808-4912-D09D-37A0-AD31D6817C69}"/>
              </a:ext>
            </a:extLst>
          </p:cNvPr>
          <p:cNvSpPr/>
          <p:nvPr/>
        </p:nvSpPr>
        <p:spPr>
          <a:xfrm>
            <a:off x="5307676" y="4216142"/>
            <a:ext cx="4434889" cy="35907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425"/>
              </a:lnSpc>
            </a:pPr>
            <a:r>
              <a:rPr lang="en-ID" sz="1400" b="0" dirty="0">
                <a:effectLst/>
              </a:rPr>
              <a:t>Dari boxplot </a:t>
            </a:r>
            <a:r>
              <a:rPr lang="en-ID" sz="1400" b="0" dirty="0" err="1">
                <a:effectLst/>
              </a:rPr>
              <a:t>diatas</a:t>
            </a:r>
            <a:r>
              <a:rPr lang="en-ID" sz="1400" b="0" dirty="0">
                <a:effectLst/>
              </a:rPr>
              <a:t>, outliers </a:t>
            </a:r>
            <a:r>
              <a:rPr lang="en-ID" sz="1400" b="0" dirty="0" err="1">
                <a:effectLst/>
              </a:rPr>
              <a:t>terdeteksi</a:t>
            </a:r>
            <a:r>
              <a:rPr lang="en-ID" sz="1400" b="0" dirty="0">
                <a:effectLst/>
              </a:rPr>
              <a:t> pada </a:t>
            </a:r>
            <a:r>
              <a:rPr lang="en-ID" sz="1400" b="0" dirty="0" err="1">
                <a:effectLst/>
              </a:rPr>
              <a:t>kolom</a:t>
            </a:r>
            <a:r>
              <a:rPr lang="en-ID" sz="1400" b="0" dirty="0">
                <a:effectLst/>
              </a:rPr>
              <a:t> </a:t>
            </a:r>
            <a:r>
              <a:rPr lang="en-ID" sz="1400" b="1" dirty="0">
                <a:effectLst/>
              </a:rPr>
              <a:t>size</a:t>
            </a:r>
            <a:r>
              <a:rPr lang="en-ID" sz="1400" b="0" dirty="0">
                <a:effectLst/>
              </a:rPr>
              <a:t> dan </a:t>
            </a:r>
            <a:r>
              <a:rPr lang="en-ID" sz="1400" b="1" dirty="0" err="1">
                <a:effectLst/>
              </a:rPr>
              <a:t>SalePrice</a:t>
            </a:r>
            <a:r>
              <a:rPr lang="en-ID" sz="1400" b="0" dirty="0">
                <a:effectLst/>
              </a:rPr>
              <a:t> 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84325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04923-C4F1-D8E7-3896-81477B5A4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BC091676-AFA4-306E-3FFF-2A787E7ECE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DD42CD-D214-44E4-848B-239055B53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45731" y="522898"/>
            <a:ext cx="37462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41D7D0F-B86A-A5DA-3B99-67C19E185BF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Modeling &amp; Evaluation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AF0BAD-E176-8392-F271-5AB8A8ED3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385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344E9CE-FCC9-B696-FC17-A74879EC4508}"/>
              </a:ext>
            </a:extLst>
          </p:cNvPr>
          <p:cNvSpPr/>
          <p:nvPr/>
        </p:nvSpPr>
        <p:spPr>
          <a:xfrm>
            <a:off x="549613" y="3407832"/>
            <a:ext cx="10958208" cy="165173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D" sz="1400" dirty="0"/>
              <a:t>Saya </a:t>
            </a:r>
            <a:r>
              <a:rPr lang="en-ID" sz="1400" dirty="0" err="1"/>
              <a:t>memilih</a:t>
            </a:r>
            <a:r>
              <a:rPr lang="en-ID" sz="1400" dirty="0"/>
              <a:t> 5 </a:t>
            </a:r>
            <a:r>
              <a:rPr lang="en-ID" sz="1400" dirty="0" err="1"/>
              <a:t>kandidat</a:t>
            </a:r>
            <a:r>
              <a:rPr lang="en-ID" sz="1400" dirty="0"/>
              <a:t> model yang di </a:t>
            </a:r>
            <a:r>
              <a:rPr lang="en-ID" sz="1400" dirty="0" err="1"/>
              <a:t>gunakan</a:t>
            </a:r>
            <a:r>
              <a:rPr lang="en-ID" sz="1400" dirty="0"/>
              <a:t>. </a:t>
            </a:r>
            <a:r>
              <a:rPr lang="en-ID" sz="1400" b="0" dirty="0" err="1">
                <a:effectLst/>
              </a:rPr>
              <a:t>Terdapat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perbedaan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cukup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signifikan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antara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nilai</a:t>
            </a:r>
            <a:r>
              <a:rPr lang="en-ID" sz="1400" b="0" dirty="0">
                <a:effectLst/>
              </a:rPr>
              <a:t> RMSE dan MAE, di mana </a:t>
            </a:r>
            <a:r>
              <a:rPr lang="en-ID" sz="1400" b="0" dirty="0" err="1">
                <a:effectLst/>
              </a:rPr>
              <a:t>nilai</a:t>
            </a:r>
            <a:r>
              <a:rPr lang="en-ID" sz="1400" b="0" dirty="0">
                <a:effectLst/>
              </a:rPr>
              <a:t> RMSE </a:t>
            </a:r>
            <a:r>
              <a:rPr lang="en-ID" sz="1400" b="0" dirty="0" err="1">
                <a:effectLst/>
              </a:rPr>
              <a:t>lebih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tinggi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karena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nilai</a:t>
            </a:r>
            <a:r>
              <a:rPr lang="en-ID" sz="1400" b="0" dirty="0">
                <a:effectLst/>
              </a:rPr>
              <a:t> residuals </a:t>
            </a:r>
            <a:r>
              <a:rPr lang="en-ID" sz="1400" b="0" dirty="0" err="1">
                <a:effectLst/>
              </a:rPr>
              <a:t>atau</a:t>
            </a:r>
            <a:r>
              <a:rPr lang="en-ID" sz="1400" b="0" dirty="0">
                <a:effectLst/>
              </a:rPr>
              <a:t> error-</a:t>
            </a:r>
            <a:r>
              <a:rPr lang="en-ID" sz="1400" b="0" dirty="0" err="1">
                <a:effectLst/>
              </a:rPr>
              <a:t>nya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dikuadratkan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terlebih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dahulu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sebelum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dirata-ratakan</a:t>
            </a:r>
            <a:r>
              <a:rPr lang="en-ID" sz="1400" b="0" dirty="0">
                <a:effectLst/>
              </a:rPr>
              <a:t>. Hal </a:t>
            </a:r>
            <a:r>
              <a:rPr lang="en-ID" sz="1400" b="0" dirty="0" err="1">
                <a:effectLst/>
              </a:rPr>
              <a:t>ini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menyebabkan</a:t>
            </a:r>
            <a:r>
              <a:rPr lang="en-ID" sz="1400" b="0" dirty="0">
                <a:effectLst/>
              </a:rPr>
              <a:t> RMSE </a:t>
            </a:r>
            <a:r>
              <a:rPr lang="en-ID" sz="1400" b="0" dirty="0" err="1">
                <a:effectLst/>
              </a:rPr>
              <a:t>akan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memberikan</a:t>
            </a:r>
            <a:r>
              <a:rPr lang="en-ID" sz="1400" b="0" dirty="0">
                <a:effectLst/>
              </a:rPr>
              <a:t> 'weight' yang </a:t>
            </a:r>
            <a:r>
              <a:rPr lang="en-ID" sz="1400" b="0" dirty="0" err="1">
                <a:effectLst/>
              </a:rPr>
              <a:t>lebih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tinggi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untuk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nilai</a:t>
            </a:r>
            <a:r>
              <a:rPr lang="en-ID" sz="1400" b="0" dirty="0">
                <a:effectLst/>
              </a:rPr>
              <a:t> error yang </a:t>
            </a:r>
            <a:r>
              <a:rPr lang="en-ID" sz="1400" b="0" dirty="0" err="1">
                <a:effectLst/>
              </a:rPr>
              <a:t>besar</a:t>
            </a:r>
            <a:r>
              <a:rPr lang="en-ID" sz="1400" b="0" dirty="0">
                <a:effectLst/>
              </a:rPr>
              <a:t>. </a:t>
            </a:r>
            <a:r>
              <a:rPr lang="en-ID" sz="1400" b="0" dirty="0" err="1">
                <a:effectLst/>
              </a:rPr>
              <a:t>Dengan</a:t>
            </a:r>
            <a:r>
              <a:rPr lang="en-ID" sz="1400" b="0" dirty="0">
                <a:effectLst/>
              </a:rPr>
              <a:t> kata lain, </a:t>
            </a:r>
            <a:r>
              <a:rPr lang="en-ID" sz="1400" b="0" dirty="0" err="1">
                <a:effectLst/>
              </a:rPr>
              <a:t>terdapat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nilai-nilai</a:t>
            </a:r>
            <a:r>
              <a:rPr lang="en-ID" sz="1400" b="0" dirty="0">
                <a:effectLst/>
              </a:rPr>
              <a:t> error yang </a:t>
            </a:r>
            <a:r>
              <a:rPr lang="en-ID" sz="1400" b="0" dirty="0" err="1">
                <a:effectLst/>
              </a:rPr>
              <a:t>besar</a:t>
            </a:r>
            <a:r>
              <a:rPr lang="en-ID" sz="1400" b="0" dirty="0">
                <a:effectLst/>
              </a:rPr>
              <a:t> yang </a:t>
            </a:r>
            <a:r>
              <a:rPr lang="en-ID" sz="1400" b="0" dirty="0" err="1">
                <a:effectLst/>
              </a:rPr>
              <a:t>dihasilkan</a:t>
            </a:r>
            <a:r>
              <a:rPr lang="en-ID" sz="1400" b="0" dirty="0">
                <a:effectLst/>
              </a:rPr>
              <a:t> oleh </a:t>
            </a:r>
            <a:r>
              <a:rPr lang="en-ID" sz="1400" b="0" dirty="0" err="1">
                <a:effectLst/>
              </a:rPr>
              <a:t>semua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algoritma</a:t>
            </a:r>
            <a:r>
              <a:rPr lang="en-ID" sz="1400" b="0" dirty="0">
                <a:effectLst/>
              </a:rPr>
              <a:t> yang </a:t>
            </a:r>
            <a:r>
              <a:rPr lang="en-ID" sz="1400" b="0" dirty="0" err="1">
                <a:effectLst/>
              </a:rPr>
              <a:t>digunakan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sehingga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ada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perbedaan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signifikan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antara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nilai</a:t>
            </a:r>
            <a:r>
              <a:rPr lang="en-ID" sz="1400" b="0" dirty="0">
                <a:effectLst/>
              </a:rPr>
              <a:t> RMSE dan MAE.</a:t>
            </a:r>
          </a:p>
          <a:p>
            <a:pPr>
              <a:lnSpc>
                <a:spcPts val="1425"/>
              </a:lnSpc>
              <a:buNone/>
            </a:pPr>
            <a:br>
              <a:rPr lang="en-ID" sz="1400" b="0" dirty="0">
                <a:effectLst/>
              </a:rPr>
            </a:br>
            <a:r>
              <a:rPr lang="en-ID" sz="1400" b="0" dirty="0">
                <a:effectLst/>
              </a:rPr>
              <a:t>- </a:t>
            </a:r>
            <a:r>
              <a:rPr lang="en-ID" sz="1400" b="0" dirty="0" err="1">
                <a:effectLst/>
              </a:rPr>
              <a:t>Berdasarkan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nilai</a:t>
            </a:r>
            <a:r>
              <a:rPr lang="en-ID" sz="1400" b="0" dirty="0">
                <a:effectLst/>
              </a:rPr>
              <a:t> RMSE, </a:t>
            </a:r>
            <a:r>
              <a:rPr lang="en-ID" sz="1400" b="0" dirty="0" err="1">
                <a:effectLst/>
              </a:rPr>
              <a:t>XGBoost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adalah</a:t>
            </a:r>
            <a:r>
              <a:rPr lang="en-ID" sz="1400" b="0" dirty="0">
                <a:effectLst/>
              </a:rPr>
              <a:t> model </a:t>
            </a:r>
            <a:r>
              <a:rPr lang="en-ID" sz="1400" b="0" dirty="0" err="1">
                <a:effectLst/>
              </a:rPr>
              <a:t>terbaik</a:t>
            </a:r>
            <a:r>
              <a:rPr lang="en-ID" sz="1400" b="0" dirty="0">
                <a:effectLst/>
              </a:rPr>
              <a:t>. </a:t>
            </a:r>
            <a:r>
              <a:rPr lang="en-ID" sz="1400" b="0" dirty="0" err="1">
                <a:effectLst/>
              </a:rPr>
              <a:t>Sedangkan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jika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berdasarkan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nilai</a:t>
            </a:r>
            <a:r>
              <a:rPr lang="en-ID" sz="1400" b="0" dirty="0">
                <a:effectLst/>
              </a:rPr>
              <a:t> MAE dan MAPE, </a:t>
            </a:r>
            <a:r>
              <a:rPr lang="en-ID" sz="1400" b="0" dirty="0" err="1">
                <a:effectLst/>
              </a:rPr>
              <a:t>RandomForest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memiliki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nilai</a:t>
            </a:r>
            <a:r>
              <a:rPr lang="en-ID" sz="1400" b="0" dirty="0">
                <a:effectLst/>
              </a:rPr>
              <a:t> paling </a:t>
            </a:r>
            <a:r>
              <a:rPr lang="en-ID" sz="1400" b="0" dirty="0" err="1">
                <a:effectLst/>
              </a:rPr>
              <a:t>rendah</a:t>
            </a:r>
            <a:r>
              <a:rPr lang="en-ID" sz="1400" b="0" dirty="0">
                <a:effectLst/>
              </a:rPr>
              <a:t>.</a:t>
            </a:r>
          </a:p>
          <a:p>
            <a:pPr>
              <a:lnSpc>
                <a:spcPts val="1425"/>
              </a:lnSpc>
            </a:pPr>
            <a:r>
              <a:rPr lang="en-ID" sz="1400" b="0" dirty="0">
                <a:effectLst/>
              </a:rPr>
              <a:t>- </a:t>
            </a:r>
            <a:r>
              <a:rPr lang="en-ID" sz="1400" b="0" dirty="0" err="1">
                <a:effectLst/>
              </a:rPr>
              <a:t>Selanjutnya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akan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dilakukan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prediksi</a:t>
            </a:r>
            <a:r>
              <a:rPr lang="en-ID" sz="1400" b="0" dirty="0">
                <a:effectLst/>
              </a:rPr>
              <a:t> pada test set </a:t>
            </a:r>
            <a:r>
              <a:rPr lang="en-ID" sz="1400" b="0" dirty="0" err="1">
                <a:effectLst/>
              </a:rPr>
              <a:t>dengan</a:t>
            </a:r>
            <a:r>
              <a:rPr lang="en-ID" sz="1400" b="0" dirty="0">
                <a:effectLst/>
              </a:rPr>
              <a:t> 2 benchmark model </a:t>
            </a:r>
            <a:r>
              <a:rPr lang="en-ID" sz="1400" b="0" dirty="0" err="1">
                <a:effectLst/>
              </a:rPr>
              <a:t>terbaik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yaitu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RandomForest</a:t>
            </a:r>
            <a:r>
              <a:rPr lang="en-ID" sz="1400" b="0" dirty="0">
                <a:effectLst/>
              </a:rPr>
              <a:t> dan </a:t>
            </a:r>
            <a:r>
              <a:rPr lang="en-ID" sz="1400" b="0" dirty="0" err="1">
                <a:effectLst/>
              </a:rPr>
              <a:t>XGBoost</a:t>
            </a:r>
            <a:endParaRPr lang="en-ID" sz="1400" b="0" dirty="0">
              <a:effectLst/>
            </a:endParaRPr>
          </a:p>
          <a:p>
            <a:pPr>
              <a:buNone/>
            </a:pPr>
            <a:endParaRPr lang="en-ID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A9660-72F4-A687-44EA-D70F54EC4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6" y="899883"/>
            <a:ext cx="10231278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4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A0332-ABF0-91A9-15DD-8817C4412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CE6C7D9-A7A6-9A19-2E0C-E5121FFEBD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00DF10-0E49-0E6E-B529-8AE4D673D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45731" y="522898"/>
            <a:ext cx="37462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B867E88-FC1D-BCB9-6291-382E9F5E4AB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Modeling &amp; Evaluation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51FD6-311A-9971-C91A-6F880C4BC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385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89D8477-EA21-6082-6874-49C68EE8BCAF}"/>
              </a:ext>
            </a:extLst>
          </p:cNvPr>
          <p:cNvSpPr/>
          <p:nvPr/>
        </p:nvSpPr>
        <p:spPr>
          <a:xfrm>
            <a:off x="242507" y="4981194"/>
            <a:ext cx="4434889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dirty="0" err="1"/>
              <a:t>Setelah</a:t>
            </a:r>
            <a:r>
              <a:rPr lang="en-ID" sz="1400" dirty="0"/>
              <a:t> </a:t>
            </a:r>
            <a:r>
              <a:rPr lang="en-ID" sz="1400" dirty="0" err="1"/>
              <a:t>dilakukan</a:t>
            </a:r>
            <a:r>
              <a:rPr lang="en-ID" sz="1400" dirty="0"/>
              <a:t> </a:t>
            </a:r>
            <a:r>
              <a:rPr lang="en-ID" sz="1400" dirty="0" err="1"/>
              <a:t>pelatihan</a:t>
            </a:r>
            <a:r>
              <a:rPr lang="en-ID" sz="1400" dirty="0"/>
              <a:t> </a:t>
            </a:r>
            <a:r>
              <a:rPr lang="en-ID" sz="1400" dirty="0" err="1"/>
              <a:t>awal</a:t>
            </a:r>
            <a:r>
              <a:rPr lang="en-ID" sz="1400" dirty="0"/>
              <a:t> (baseline), </a:t>
            </a:r>
            <a:r>
              <a:rPr lang="en-ID" sz="1400" dirty="0" err="1"/>
              <a:t>saya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b="1" dirty="0"/>
              <a:t>hyperparameter tuning</a:t>
            </a:r>
            <a:r>
              <a:rPr lang="en-ID" sz="1400" dirty="0"/>
              <a:t> pada model </a:t>
            </a:r>
            <a:r>
              <a:rPr lang="en-ID" sz="1400" dirty="0" err="1"/>
              <a:t>XGBoost</a:t>
            </a:r>
            <a:r>
              <a:rPr lang="en-ID" sz="1400" dirty="0"/>
              <a:t> </a:t>
            </a:r>
            <a:r>
              <a:rPr lang="en-ID" sz="1400" dirty="0" err="1"/>
              <a:t>karena</a:t>
            </a:r>
            <a:r>
              <a:rPr lang="en-ID" sz="1400" dirty="0"/>
              <a:t> model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menunjukkan</a:t>
            </a:r>
            <a:r>
              <a:rPr lang="en-ID" sz="1400" dirty="0"/>
              <a:t> </a:t>
            </a:r>
            <a:r>
              <a:rPr lang="en-ID" sz="1400" dirty="0" err="1"/>
              <a:t>hasil</a:t>
            </a:r>
            <a:r>
              <a:rPr lang="en-ID" sz="1400" dirty="0"/>
              <a:t> yang </a:t>
            </a:r>
            <a:r>
              <a:rPr lang="en-ID" sz="1400" dirty="0" err="1"/>
              <a:t>sedikit</a:t>
            </a:r>
            <a:r>
              <a:rPr lang="en-ID" sz="1400" dirty="0"/>
              <a:t>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baik</a:t>
            </a:r>
            <a:r>
              <a:rPr lang="en-ID" sz="1400" dirty="0"/>
              <a:t> </a:t>
            </a:r>
            <a:r>
              <a:rPr lang="en-ID" sz="1400" dirty="0" err="1"/>
              <a:t>dibandingkan</a:t>
            </a:r>
            <a:r>
              <a:rPr lang="en-ID" sz="1400" dirty="0"/>
              <a:t> Random Forest.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31F7D7-495F-24C3-55F6-AC1CE149CB02}"/>
              </a:ext>
            </a:extLst>
          </p:cNvPr>
          <p:cNvSpPr/>
          <p:nvPr/>
        </p:nvSpPr>
        <p:spPr>
          <a:xfrm>
            <a:off x="228600" y="780092"/>
            <a:ext cx="4434889" cy="280076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buNone/>
            </a:pPr>
            <a:r>
              <a:rPr lang="en-ID" sz="1400" dirty="0" err="1"/>
              <a:t>Kedua</a:t>
            </a:r>
            <a:r>
              <a:rPr lang="en-ID" sz="1400" dirty="0"/>
              <a:t> model </a:t>
            </a:r>
            <a:r>
              <a:rPr lang="en-ID" sz="1400" dirty="0" err="1"/>
              <a:t>tadi</a:t>
            </a:r>
            <a:r>
              <a:rPr lang="en-ID" sz="1400" dirty="0"/>
              <a:t> </a:t>
            </a:r>
            <a:r>
              <a:rPr lang="en-ID" sz="1400" dirty="0" err="1"/>
              <a:t>dipilih</a:t>
            </a:r>
            <a:r>
              <a:rPr lang="en-ID" sz="1400" dirty="0"/>
              <a:t> </a:t>
            </a:r>
            <a:r>
              <a:rPr lang="en-ID" sz="1400" dirty="0" err="1"/>
              <a:t>karena</a:t>
            </a:r>
            <a:r>
              <a:rPr lang="en-ID" sz="1400" dirty="0"/>
              <a:t> </a:t>
            </a: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performa</a:t>
            </a:r>
            <a:r>
              <a:rPr lang="en-ID" sz="1400" dirty="0"/>
              <a:t> yang </a:t>
            </a:r>
            <a:r>
              <a:rPr lang="en-ID" sz="1400" dirty="0" err="1"/>
              <a:t>baik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menangani</a:t>
            </a:r>
            <a:r>
              <a:rPr lang="en-ID" sz="1400" dirty="0"/>
              <a:t> data tabular dan </a:t>
            </a:r>
            <a:r>
              <a:rPr lang="en-ID" sz="1400" dirty="0" err="1"/>
              <a:t>mampu</a:t>
            </a:r>
            <a:r>
              <a:rPr lang="en-ID" sz="1400" dirty="0"/>
              <a:t> </a:t>
            </a:r>
            <a:r>
              <a:rPr lang="en-ID" sz="1400" dirty="0" err="1"/>
              <a:t>menangkap</a:t>
            </a:r>
            <a:r>
              <a:rPr lang="en-ID" sz="1400" dirty="0"/>
              <a:t> </a:t>
            </a:r>
            <a:r>
              <a:rPr lang="en-ID" sz="1400" dirty="0" err="1"/>
              <a:t>hubungan</a:t>
            </a:r>
            <a:r>
              <a:rPr lang="en-ID" sz="1400" dirty="0"/>
              <a:t> non-linear </a:t>
            </a:r>
            <a:r>
              <a:rPr lang="en-ID" sz="1400" dirty="0" err="1"/>
              <a:t>antar</a:t>
            </a:r>
            <a:r>
              <a:rPr lang="en-ID" sz="1400" dirty="0"/>
              <a:t> </a:t>
            </a:r>
            <a:r>
              <a:rPr lang="en-ID" sz="1400" dirty="0" err="1"/>
              <a:t>fitur</a:t>
            </a:r>
            <a:r>
              <a:rPr lang="en-ID" sz="1400" dirty="0"/>
              <a:t>.</a:t>
            </a:r>
          </a:p>
          <a:p>
            <a:pPr>
              <a:buNone/>
            </a:pPr>
            <a:endParaRPr lang="en-ID" sz="1400" dirty="0"/>
          </a:p>
          <a:p>
            <a:pPr>
              <a:buNone/>
            </a:pP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mengevaluasi</a:t>
            </a:r>
            <a:r>
              <a:rPr lang="en-ID" sz="1400" dirty="0"/>
              <a:t> </a:t>
            </a:r>
            <a:r>
              <a:rPr lang="en-ID" sz="1400" dirty="0" err="1"/>
              <a:t>kinerja</a:t>
            </a:r>
            <a:r>
              <a:rPr lang="en-ID" sz="1400" dirty="0"/>
              <a:t> model, </a:t>
            </a:r>
            <a:r>
              <a:rPr lang="en-ID" sz="1400" dirty="0" err="1"/>
              <a:t>saya</a:t>
            </a:r>
            <a:r>
              <a:rPr lang="en-ID" sz="1400" dirty="0"/>
              <a:t> </a:t>
            </a:r>
            <a:r>
              <a:rPr lang="en-ID" sz="1400" dirty="0" err="1"/>
              <a:t>menggunakan</a:t>
            </a:r>
            <a:r>
              <a:rPr lang="en-ID" sz="1400" dirty="0"/>
              <a:t> </a:t>
            </a:r>
            <a:r>
              <a:rPr lang="en-ID" sz="1400" dirty="0" err="1"/>
              <a:t>tiga</a:t>
            </a:r>
            <a:r>
              <a:rPr lang="en-ID" sz="1400" dirty="0"/>
              <a:t> </a:t>
            </a:r>
            <a:r>
              <a:rPr lang="en-ID" sz="1400" dirty="0" err="1"/>
              <a:t>metrik</a:t>
            </a:r>
            <a:r>
              <a:rPr lang="en-ID" sz="1400" dirty="0"/>
              <a:t> </a:t>
            </a:r>
            <a:r>
              <a:rPr lang="en-ID" sz="1400" dirty="0" err="1"/>
              <a:t>utama</a:t>
            </a:r>
            <a:r>
              <a:rPr lang="en-ID" sz="1400" dirty="0"/>
              <a:t>, </a:t>
            </a:r>
            <a:r>
              <a:rPr lang="en-ID" sz="1400" dirty="0" err="1"/>
              <a:t>yaitu</a:t>
            </a:r>
            <a:r>
              <a:rPr lang="en-ID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b="1" dirty="0"/>
              <a:t>RMSE (Root Mean Squared Error)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mengukur</a:t>
            </a:r>
            <a:r>
              <a:rPr lang="en-ID" sz="1400" dirty="0"/>
              <a:t> rata-rata </a:t>
            </a:r>
            <a:r>
              <a:rPr lang="en-ID" sz="1400" dirty="0" err="1"/>
              <a:t>kesalahan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satuan</a:t>
            </a:r>
            <a:r>
              <a:rPr lang="en-ID" sz="1400" dirty="0"/>
              <a:t> </a:t>
            </a:r>
            <a:r>
              <a:rPr lang="en-ID" sz="1400" dirty="0" err="1"/>
              <a:t>asli</a:t>
            </a:r>
            <a:r>
              <a:rPr lang="en-ID" sz="1400" dirty="0"/>
              <a:t> (USD),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b="1" dirty="0"/>
              <a:t>MAE (Mean Absolute Error)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ukuran</a:t>
            </a:r>
            <a:r>
              <a:rPr lang="en-ID" sz="1400" dirty="0"/>
              <a:t> rata-rata </a:t>
            </a:r>
            <a:r>
              <a:rPr lang="en-ID" sz="1400" dirty="0" err="1"/>
              <a:t>deviasi</a:t>
            </a:r>
            <a:r>
              <a:rPr lang="en-ID" sz="1400" dirty="0"/>
              <a:t> </a:t>
            </a:r>
            <a:r>
              <a:rPr lang="en-ID" sz="1400" dirty="0" err="1"/>
              <a:t>absolut</a:t>
            </a:r>
            <a:r>
              <a:rPr lang="en-ID" sz="1400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dirty="0"/>
              <a:t>dan </a:t>
            </a:r>
            <a:r>
              <a:rPr lang="en-ID" sz="1400" b="1" dirty="0"/>
              <a:t>MAPE (Mean Absolute Percentage Error)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menilai</a:t>
            </a:r>
            <a:r>
              <a:rPr lang="en-ID" sz="1400" dirty="0"/>
              <a:t> </a:t>
            </a:r>
            <a:r>
              <a:rPr lang="en-ID" sz="1400" dirty="0" err="1"/>
              <a:t>seberapa</a:t>
            </a:r>
            <a:r>
              <a:rPr lang="en-ID" sz="1400" dirty="0"/>
              <a:t> </a:t>
            </a:r>
            <a:r>
              <a:rPr lang="en-ID" sz="1400" dirty="0" err="1"/>
              <a:t>jauh</a:t>
            </a:r>
            <a:r>
              <a:rPr lang="en-ID" sz="1400" dirty="0"/>
              <a:t> </a:t>
            </a:r>
            <a:r>
              <a:rPr lang="en-ID" sz="1400" dirty="0" err="1"/>
              <a:t>prediksi</a:t>
            </a:r>
            <a:r>
              <a:rPr lang="en-ID" sz="1400" dirty="0"/>
              <a:t> </a:t>
            </a:r>
            <a:r>
              <a:rPr lang="en-ID" sz="1400" dirty="0" err="1"/>
              <a:t>meleset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bentuk</a:t>
            </a:r>
            <a:r>
              <a:rPr lang="en-ID" sz="1400" dirty="0"/>
              <a:t> </a:t>
            </a:r>
            <a:r>
              <a:rPr lang="en-ID" sz="1400" dirty="0" err="1"/>
              <a:t>persentase</a:t>
            </a:r>
            <a:r>
              <a:rPr lang="en-ID" sz="1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32295-336F-EEB9-5B69-E4C5015DE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38052"/>
            <a:ext cx="4448796" cy="8859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6D606A-7A8E-CCAA-DF72-6DB119AE4C09}"/>
              </a:ext>
            </a:extLst>
          </p:cNvPr>
          <p:cNvSpPr/>
          <p:nvPr/>
        </p:nvSpPr>
        <p:spPr>
          <a:xfrm>
            <a:off x="6243786" y="1589812"/>
            <a:ext cx="4434889" cy="15081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dirty="0"/>
              <a:t>Hasil tuning </a:t>
            </a:r>
            <a:r>
              <a:rPr lang="en-ID" sz="1400" dirty="0" err="1"/>
              <a:t>menunjukkan</a:t>
            </a:r>
            <a:r>
              <a:rPr lang="en-ID" sz="1400" dirty="0"/>
              <a:t> </a:t>
            </a:r>
            <a:r>
              <a:rPr lang="en-ID" sz="1400" dirty="0" err="1"/>
              <a:t>bahwa</a:t>
            </a:r>
            <a:r>
              <a:rPr lang="en-ID" sz="1400" dirty="0"/>
              <a:t> model </a:t>
            </a:r>
            <a:r>
              <a:rPr lang="en-ID" sz="1400" dirty="0" err="1"/>
              <a:t>XGBoost</a:t>
            </a:r>
            <a:r>
              <a:rPr lang="en-ID" sz="1400" dirty="0"/>
              <a:t> yang </a:t>
            </a:r>
            <a:r>
              <a:rPr lang="en-ID" sz="1400" dirty="0" err="1"/>
              <a:t>telah</a:t>
            </a:r>
            <a:r>
              <a:rPr lang="en-ID" sz="1400" dirty="0"/>
              <a:t> </a:t>
            </a:r>
            <a:r>
              <a:rPr lang="en-ID" sz="1400" dirty="0" err="1"/>
              <a:t>dioptimasi</a:t>
            </a:r>
            <a:r>
              <a:rPr lang="en-ID" sz="1400" dirty="0"/>
              <a:t> </a:t>
            </a: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 MAPE </a:t>
            </a:r>
            <a:r>
              <a:rPr lang="en-ID" sz="1400" dirty="0" err="1"/>
              <a:t>sekitar</a:t>
            </a:r>
            <a:r>
              <a:rPr lang="en-ID" sz="1400" dirty="0"/>
              <a:t> </a:t>
            </a:r>
            <a:r>
              <a:rPr lang="en-ID" sz="1400" b="1" dirty="0"/>
              <a:t>18%</a:t>
            </a:r>
            <a:r>
              <a:rPr lang="en-ID" sz="1400" dirty="0"/>
              <a:t>, </a:t>
            </a:r>
            <a:r>
              <a:rPr lang="en-ID" sz="1400" dirty="0" err="1"/>
              <a:t>artinya</a:t>
            </a:r>
            <a:r>
              <a:rPr lang="en-ID" sz="1400" dirty="0"/>
              <a:t> rata-rata </a:t>
            </a:r>
            <a:r>
              <a:rPr lang="en-ID" sz="1400" dirty="0" err="1"/>
              <a:t>prediksi</a:t>
            </a:r>
            <a:r>
              <a:rPr lang="en-ID" sz="1400" dirty="0"/>
              <a:t> </a:t>
            </a:r>
            <a:r>
              <a:rPr lang="en-ID" sz="1400" dirty="0" err="1"/>
              <a:t>harga</a:t>
            </a:r>
            <a:r>
              <a:rPr lang="en-ID" sz="1400" dirty="0"/>
              <a:t> </a:t>
            </a:r>
            <a:r>
              <a:rPr lang="en-ID" sz="1400" dirty="0" err="1"/>
              <a:t>meleset</a:t>
            </a:r>
            <a:r>
              <a:rPr lang="en-ID" sz="1400" dirty="0"/>
              <a:t> </a:t>
            </a:r>
            <a:r>
              <a:rPr lang="en-ID" sz="1400" dirty="0" err="1"/>
              <a:t>sekitar</a:t>
            </a:r>
            <a:r>
              <a:rPr lang="en-ID" sz="1400" dirty="0"/>
              <a:t> 18%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 </a:t>
            </a:r>
            <a:r>
              <a:rPr lang="en-ID" sz="1400" dirty="0" err="1"/>
              <a:t>aktual</a:t>
            </a:r>
            <a:r>
              <a:rPr lang="en-ID" sz="1400" dirty="0"/>
              <a:t>. Ini </a:t>
            </a:r>
            <a:r>
              <a:rPr lang="en-ID" sz="1400" dirty="0" err="1"/>
              <a:t>menunjukkan</a:t>
            </a:r>
            <a:r>
              <a:rPr lang="en-ID" sz="1400" dirty="0"/>
              <a:t> </a:t>
            </a:r>
            <a:r>
              <a:rPr lang="en-ID" sz="1400" dirty="0" err="1"/>
              <a:t>bahwa</a:t>
            </a:r>
            <a:r>
              <a:rPr lang="en-ID" sz="1400" dirty="0"/>
              <a:t> model </a:t>
            </a:r>
            <a:r>
              <a:rPr lang="en-ID" sz="1400" dirty="0" err="1"/>
              <a:t>cukup</a:t>
            </a:r>
            <a:r>
              <a:rPr lang="en-ID" sz="1400" dirty="0"/>
              <a:t> </a:t>
            </a:r>
            <a:r>
              <a:rPr lang="en-ID" sz="1400" dirty="0" err="1"/>
              <a:t>akurat</a:t>
            </a:r>
            <a:r>
              <a:rPr lang="en-ID" sz="1400" dirty="0"/>
              <a:t> dan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dirty="0" err="1"/>
              <a:t>digunakan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alat</a:t>
            </a:r>
            <a:r>
              <a:rPr lang="en-ID" sz="1400" dirty="0"/>
              <a:t> </a:t>
            </a:r>
            <a:r>
              <a:rPr lang="en-ID" sz="1400" dirty="0" err="1"/>
              <a:t>bantu</a:t>
            </a:r>
            <a:r>
              <a:rPr lang="en-ID" sz="1400" dirty="0"/>
              <a:t> </a:t>
            </a:r>
            <a:r>
              <a:rPr lang="en-ID" sz="1400" dirty="0" err="1"/>
              <a:t>estimasi</a:t>
            </a:r>
            <a:r>
              <a:rPr lang="en-ID" sz="1400" dirty="0"/>
              <a:t> </a:t>
            </a:r>
            <a:r>
              <a:rPr lang="en-ID" sz="1400" dirty="0" err="1"/>
              <a:t>harga</a:t>
            </a:r>
            <a:r>
              <a:rPr lang="en-ID" sz="1400" dirty="0"/>
              <a:t> </a:t>
            </a:r>
            <a:r>
              <a:rPr lang="en-ID" sz="1400" dirty="0" err="1"/>
              <a:t>apartemen</a:t>
            </a:r>
            <a:r>
              <a:rPr lang="en-ID" sz="1400" dirty="0"/>
              <a:t> di Daegu,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catatan</a:t>
            </a:r>
            <a:r>
              <a:rPr lang="en-ID" sz="1400" dirty="0"/>
              <a:t> </a:t>
            </a:r>
            <a:r>
              <a:rPr lang="en-ID" sz="1400" dirty="0" err="1"/>
              <a:t>masih</a:t>
            </a:r>
            <a:r>
              <a:rPr lang="en-ID" sz="1400" dirty="0"/>
              <a:t> </a:t>
            </a:r>
            <a:r>
              <a:rPr lang="en-ID" sz="1400" dirty="0" err="1"/>
              <a:t>ada</a:t>
            </a:r>
            <a:r>
              <a:rPr lang="en-ID" sz="1400" dirty="0"/>
              <a:t> </a:t>
            </a:r>
            <a:r>
              <a:rPr lang="en-ID" sz="1400" dirty="0" err="1"/>
              <a:t>ruang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penyempurnaan</a:t>
            </a:r>
            <a:r>
              <a:rPr lang="en-ID" sz="1400" dirty="0"/>
              <a:t> </a:t>
            </a:r>
            <a:r>
              <a:rPr lang="en-ID" sz="1400" dirty="0" err="1"/>
              <a:t>melalui</a:t>
            </a:r>
            <a:r>
              <a:rPr lang="en-ID" sz="1400" dirty="0"/>
              <a:t> </a:t>
            </a:r>
            <a:r>
              <a:rPr lang="en-ID" sz="1400" dirty="0" err="1"/>
              <a:t>penambahan</a:t>
            </a:r>
            <a:r>
              <a:rPr lang="en-ID" sz="1400" dirty="0"/>
              <a:t> </a:t>
            </a:r>
            <a:r>
              <a:rPr lang="en-ID" sz="1400" dirty="0" err="1"/>
              <a:t>fitur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data </a:t>
            </a:r>
            <a:r>
              <a:rPr lang="en-ID" sz="1400" dirty="0" err="1"/>
              <a:t>baru</a:t>
            </a:r>
            <a:r>
              <a:rPr lang="en-ID" sz="14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09205C-7BAF-2553-7606-756282040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786" y="780092"/>
            <a:ext cx="3715268" cy="5525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008784-26FB-662B-5C17-03AD078F9DFE}"/>
              </a:ext>
            </a:extLst>
          </p:cNvPr>
          <p:cNvSpPr/>
          <p:nvPr/>
        </p:nvSpPr>
        <p:spPr>
          <a:xfrm>
            <a:off x="6243786" y="3429000"/>
            <a:ext cx="4434889" cy="12567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D" sz="1400" b="0" dirty="0">
                <a:effectLst/>
              </a:rPr>
              <a:t>Model </a:t>
            </a:r>
            <a:r>
              <a:rPr lang="en-ID" sz="1400" b="0" dirty="0" err="1">
                <a:effectLst/>
              </a:rPr>
              <a:t>mengalami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peningkatan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performa</a:t>
            </a:r>
            <a:r>
              <a:rPr lang="en-ID" sz="1400" b="0" dirty="0">
                <a:effectLst/>
              </a:rPr>
              <a:t> (</a:t>
            </a:r>
            <a:r>
              <a:rPr lang="en-ID" sz="1400" b="0" dirty="0" err="1">
                <a:effectLst/>
              </a:rPr>
              <a:t>nilai</a:t>
            </a:r>
            <a:r>
              <a:rPr lang="en-ID" sz="1400" b="0" dirty="0">
                <a:effectLst/>
              </a:rPr>
              <a:t> RMSE, MAE &amp; MAPE </a:t>
            </a:r>
            <a:r>
              <a:rPr lang="en-ID" sz="1400" b="0" dirty="0" err="1">
                <a:effectLst/>
              </a:rPr>
              <a:t>berkurang</a:t>
            </a:r>
            <a:r>
              <a:rPr lang="en-ID" sz="1400" b="0" dirty="0">
                <a:effectLst/>
              </a:rPr>
              <a:t>) </a:t>
            </a:r>
            <a:r>
              <a:rPr lang="en-ID" sz="1400" b="0" dirty="0" err="1">
                <a:effectLst/>
              </a:rPr>
              <a:t>dengan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dilakukannya</a:t>
            </a:r>
            <a:r>
              <a:rPr lang="en-ID" sz="1400" b="0" dirty="0">
                <a:effectLst/>
              </a:rPr>
              <a:t> hyperparameter tuning, </a:t>
            </a:r>
            <a:r>
              <a:rPr lang="en-ID" sz="1400" b="0" dirty="0" err="1">
                <a:effectLst/>
              </a:rPr>
              <a:t>walaupun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hanya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sedikit</a:t>
            </a:r>
            <a:r>
              <a:rPr lang="en-ID" sz="1400" b="0" dirty="0">
                <a:effectLst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en-ID" sz="1400" b="0" dirty="0">
                <a:effectLst/>
              </a:rPr>
              <a:t>- RMSE, MAE &amp; MAPE </a:t>
            </a:r>
            <a:r>
              <a:rPr lang="en-ID" sz="1400" b="0" dirty="0" err="1">
                <a:effectLst/>
              </a:rPr>
              <a:t>sebelum</a:t>
            </a:r>
            <a:r>
              <a:rPr lang="en-ID" sz="1400" b="0" dirty="0">
                <a:effectLst/>
              </a:rPr>
              <a:t> tuning: 42478.452, 33781.105, 0.182</a:t>
            </a:r>
          </a:p>
          <a:p>
            <a:pPr>
              <a:lnSpc>
                <a:spcPts val="1425"/>
              </a:lnSpc>
            </a:pPr>
            <a:r>
              <a:rPr lang="en-ID" sz="1400" b="0" dirty="0">
                <a:effectLst/>
              </a:rPr>
              <a:t>- RMSE, MAE &amp; MAPE </a:t>
            </a:r>
            <a:r>
              <a:rPr lang="en-ID" sz="1400" b="0" dirty="0" err="1">
                <a:effectLst/>
              </a:rPr>
              <a:t>setelah</a:t>
            </a:r>
            <a:r>
              <a:rPr lang="en-ID" sz="1400" b="0" dirty="0">
                <a:effectLst/>
              </a:rPr>
              <a:t> tuning: 42390.041, 33613.403, 0.181</a:t>
            </a:r>
          </a:p>
        </p:txBody>
      </p:sp>
    </p:spTree>
    <p:extLst>
      <p:ext uri="{BB962C8B-B14F-4D97-AF65-F5344CB8AC3E}">
        <p14:creationId xmlns:p14="http://schemas.microsoft.com/office/powerpoint/2010/main" val="389540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7790E-4C69-D171-9BA1-A6F3ADDA7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27FCAB0E-FE1D-27D3-B25A-383D9B8C72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FC1F9D-2A29-9CDC-C457-0131E9DBE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45731" y="522898"/>
            <a:ext cx="37462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E26A41B-4BED-A982-0E79-06185B86A61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Modeling &amp; Evaluation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07ED50-73BB-0CAF-8C32-253AB77B2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2385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92189B6-5910-FBE1-CD8A-94848B15C0D2}"/>
              </a:ext>
            </a:extLst>
          </p:cNvPr>
          <p:cNvSpPr/>
          <p:nvPr/>
        </p:nvSpPr>
        <p:spPr>
          <a:xfrm>
            <a:off x="2452997" y="5064668"/>
            <a:ext cx="7393615" cy="15081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dirty="0" err="1"/>
              <a:t>mengevaluasi</a:t>
            </a:r>
            <a:r>
              <a:rPr lang="en-ID" sz="1400" dirty="0"/>
              <a:t> </a:t>
            </a:r>
            <a:r>
              <a:rPr lang="en-ID" sz="1400" dirty="0" err="1"/>
              <a:t>sejauh</a:t>
            </a:r>
            <a:r>
              <a:rPr lang="en-ID" sz="1400" dirty="0"/>
              <a:t> mana  </a:t>
            </a:r>
            <a:r>
              <a:rPr lang="en-ID" sz="1400" dirty="0" err="1"/>
              <a:t>prediksi</a:t>
            </a:r>
            <a:r>
              <a:rPr lang="en-ID" sz="1400" dirty="0"/>
              <a:t> model </a:t>
            </a:r>
            <a:r>
              <a:rPr lang="en-ID" sz="1400" dirty="0" err="1"/>
              <a:t>mendekati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 actual, </a:t>
            </a:r>
            <a:r>
              <a:rPr lang="en-ID" sz="1400" dirty="0" err="1"/>
              <a:t>semakin</a:t>
            </a:r>
            <a:r>
              <a:rPr lang="en-ID" sz="1400" dirty="0"/>
              <a:t> </a:t>
            </a:r>
            <a:r>
              <a:rPr lang="en-ID" sz="1400" dirty="0" err="1"/>
              <a:t>dekat</a:t>
            </a:r>
            <a:r>
              <a:rPr lang="en-ID" sz="1400" dirty="0"/>
              <a:t> </a:t>
            </a:r>
            <a:r>
              <a:rPr lang="en-ID" sz="1400" dirty="0" err="1"/>
              <a:t>titik</a:t>
            </a:r>
            <a:r>
              <a:rPr lang="en-ID" sz="1400" dirty="0"/>
              <a:t> </a:t>
            </a:r>
            <a:r>
              <a:rPr lang="en-ID" sz="1400" dirty="0" err="1"/>
              <a:t>ke</a:t>
            </a:r>
            <a:r>
              <a:rPr lang="en-ID" sz="1400" dirty="0"/>
              <a:t> garis </a:t>
            </a:r>
            <a:r>
              <a:rPr lang="en-ID" sz="1400" dirty="0" err="1"/>
              <a:t>imajiner</a:t>
            </a:r>
            <a:r>
              <a:rPr lang="en-ID" sz="1400" dirty="0"/>
              <a:t> 45 </a:t>
            </a:r>
            <a:r>
              <a:rPr lang="en-ID" sz="1400" dirty="0" err="1"/>
              <a:t>derajad</a:t>
            </a:r>
            <a:r>
              <a:rPr lang="en-ID" sz="1400" dirty="0"/>
              <a:t> (diagonal </a:t>
            </a:r>
            <a:r>
              <a:rPr lang="en-ID" sz="1400" dirty="0" err="1"/>
              <a:t>dari</a:t>
            </a:r>
            <a:r>
              <a:rPr lang="en-ID" sz="1400" dirty="0"/>
              <a:t> kiri </a:t>
            </a:r>
            <a:r>
              <a:rPr lang="en-ID" sz="1400" dirty="0" err="1"/>
              <a:t>bawah</a:t>
            </a:r>
            <a:r>
              <a:rPr lang="en-ID" sz="1400" dirty="0"/>
              <a:t>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kanan</a:t>
            </a:r>
            <a:r>
              <a:rPr lang="en-ID" sz="1400" dirty="0"/>
              <a:t> </a:t>
            </a:r>
            <a:r>
              <a:rPr lang="en-ID" sz="1400" dirty="0" err="1"/>
              <a:t>atas</a:t>
            </a:r>
            <a:r>
              <a:rPr lang="en-ID" sz="1400" dirty="0"/>
              <a:t>), </a:t>
            </a:r>
            <a:r>
              <a:rPr lang="en-ID" sz="1400" dirty="0" err="1"/>
              <a:t>maka</a:t>
            </a:r>
            <a:r>
              <a:rPr lang="en-ID" sz="1400" dirty="0"/>
              <a:t> </a:t>
            </a:r>
            <a:r>
              <a:rPr lang="en-ID" sz="1400" dirty="0" err="1"/>
              <a:t>semakin</a:t>
            </a:r>
            <a:r>
              <a:rPr lang="en-ID" sz="1400" dirty="0"/>
              <a:t> </a:t>
            </a:r>
            <a:r>
              <a:rPr lang="en-ID" sz="1400" dirty="0" err="1"/>
              <a:t>akurat</a:t>
            </a:r>
            <a:r>
              <a:rPr lang="en-ID" sz="1400" dirty="0"/>
              <a:t> </a:t>
            </a:r>
            <a:r>
              <a:rPr lang="en-ID" sz="1400" dirty="0" err="1"/>
              <a:t>prediksi</a:t>
            </a:r>
            <a:r>
              <a:rPr lang="en-ID" sz="1400" dirty="0"/>
              <a:t> yang </a:t>
            </a:r>
            <a:r>
              <a:rPr lang="en-ID" sz="1400" dirty="0" err="1"/>
              <a:t>dihasilkan</a:t>
            </a:r>
            <a:r>
              <a:rPr lang="en-ID" sz="1400" dirty="0"/>
              <a:t>. Tidak </a:t>
            </a:r>
            <a:r>
              <a:rPr lang="en-ID" sz="1400" dirty="0" err="1"/>
              <a:t>terlihat</a:t>
            </a:r>
            <a:r>
              <a:rPr lang="en-ID" sz="1400" dirty="0"/>
              <a:t> </a:t>
            </a:r>
            <a:r>
              <a:rPr lang="en-ID" sz="1400" dirty="0" err="1"/>
              <a:t>pola</a:t>
            </a:r>
            <a:r>
              <a:rPr lang="en-ID" sz="1400" dirty="0"/>
              <a:t> </a:t>
            </a:r>
            <a:r>
              <a:rPr lang="en-ID" sz="1400" dirty="0" err="1"/>
              <a:t>offerfitting</a:t>
            </a:r>
            <a:r>
              <a:rPr lang="en-ID" sz="1400" dirty="0"/>
              <a:t>.</a:t>
            </a:r>
          </a:p>
          <a:p>
            <a:endParaRPr lang="en-ID" sz="1400" dirty="0"/>
          </a:p>
          <a:p>
            <a:r>
              <a:rPr lang="en-ID" sz="1400" dirty="0"/>
              <a:t>Model </a:t>
            </a:r>
            <a:r>
              <a:rPr lang="en-ID" sz="1400" dirty="0" err="1"/>
              <a:t>regresi</a:t>
            </a:r>
            <a:r>
              <a:rPr lang="en-ID" sz="1400" dirty="0"/>
              <a:t> yang </a:t>
            </a:r>
            <a:r>
              <a:rPr lang="en-ID" sz="1400" dirty="0" err="1"/>
              <a:t>digunakan</a:t>
            </a:r>
            <a:r>
              <a:rPr lang="en-ID" sz="1400" dirty="0"/>
              <a:t> </a:t>
            </a:r>
            <a:r>
              <a:rPr lang="en-ID" sz="1400" dirty="0" err="1"/>
              <a:t>yaitu</a:t>
            </a:r>
            <a:r>
              <a:rPr lang="en-ID" sz="1400" dirty="0"/>
              <a:t> </a:t>
            </a:r>
            <a:r>
              <a:rPr lang="en-ID" sz="1400" dirty="0" err="1"/>
              <a:t>XGBoost</a:t>
            </a:r>
            <a:r>
              <a:rPr lang="en-ID" sz="1400" dirty="0"/>
              <a:t> </a:t>
            </a:r>
            <a:r>
              <a:rPr lang="en-ID" sz="1400" b="1" dirty="0" err="1"/>
              <a:t>berhasil</a:t>
            </a:r>
            <a:r>
              <a:rPr lang="en-ID" sz="1400" b="1" dirty="0"/>
              <a:t> </a:t>
            </a:r>
            <a:r>
              <a:rPr lang="en-ID" sz="1400" b="1" dirty="0" err="1"/>
              <a:t>memetakan</a:t>
            </a:r>
            <a:r>
              <a:rPr lang="en-ID" sz="1400" b="1" dirty="0"/>
              <a:t> </a:t>
            </a:r>
            <a:r>
              <a:rPr lang="en-ID" sz="1400" b="1" dirty="0" err="1"/>
              <a:t>hubungan</a:t>
            </a:r>
            <a:r>
              <a:rPr lang="en-ID" sz="1400" b="1" dirty="0"/>
              <a:t> yang </a:t>
            </a:r>
            <a:r>
              <a:rPr lang="en-ID" sz="1400" b="1" dirty="0" err="1"/>
              <a:t>kuat</a:t>
            </a:r>
            <a:r>
              <a:rPr lang="en-ID" sz="1400" b="1" dirty="0"/>
              <a:t> </a:t>
            </a:r>
            <a:r>
              <a:rPr lang="en-ID" sz="1400" b="1" dirty="0" err="1"/>
              <a:t>antara</a:t>
            </a:r>
            <a:r>
              <a:rPr lang="en-ID" sz="1400" b="1" dirty="0"/>
              <a:t> </a:t>
            </a:r>
            <a:r>
              <a:rPr lang="en-ID" sz="1400" b="1" dirty="0" err="1"/>
              <a:t>fitur</a:t>
            </a:r>
            <a:r>
              <a:rPr lang="en-ID" sz="1400" b="1" dirty="0"/>
              <a:t> dan </a:t>
            </a:r>
            <a:r>
              <a:rPr lang="en-ID" sz="1400" b="1" dirty="0" err="1"/>
              <a:t>harga</a:t>
            </a:r>
            <a:r>
              <a:rPr lang="en-ID" sz="1400" b="1" dirty="0"/>
              <a:t> </a:t>
            </a:r>
            <a:r>
              <a:rPr lang="en-ID" sz="1400" b="1" dirty="0" err="1"/>
              <a:t>apartemen</a:t>
            </a:r>
            <a:r>
              <a:rPr lang="en-ID" sz="1400" dirty="0"/>
              <a:t>. </a:t>
            </a:r>
            <a:r>
              <a:rPr lang="en-ID" sz="1400" dirty="0" err="1"/>
              <a:t>Meskipun</a:t>
            </a:r>
            <a:r>
              <a:rPr lang="en-ID" sz="1400" dirty="0"/>
              <a:t> </a:t>
            </a:r>
            <a:r>
              <a:rPr lang="en-ID" sz="1400" dirty="0" err="1"/>
              <a:t>terdapat</a:t>
            </a:r>
            <a:r>
              <a:rPr lang="en-ID" sz="1400" dirty="0"/>
              <a:t> </a:t>
            </a:r>
            <a:r>
              <a:rPr lang="en-ID" sz="1400" dirty="0" err="1"/>
              <a:t>sedikit</a:t>
            </a:r>
            <a:r>
              <a:rPr lang="en-ID" sz="1400" dirty="0"/>
              <a:t> </a:t>
            </a:r>
            <a:r>
              <a:rPr lang="en-ID" sz="1400" dirty="0" err="1"/>
              <a:t>deviasi</a:t>
            </a:r>
            <a:r>
              <a:rPr lang="en-ID" sz="1400" dirty="0"/>
              <a:t>, model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b="1" dirty="0" err="1"/>
              <a:t>layak</a:t>
            </a:r>
            <a:r>
              <a:rPr lang="en-ID" sz="1400" b="1" dirty="0"/>
              <a:t> </a:t>
            </a:r>
            <a:r>
              <a:rPr lang="en-ID" sz="1400" b="1" dirty="0" err="1"/>
              <a:t>digunakan</a:t>
            </a:r>
            <a:r>
              <a:rPr lang="en-ID" sz="1400" b="1" dirty="0"/>
              <a:t> </a:t>
            </a:r>
            <a:r>
              <a:rPr lang="en-ID" sz="1400" b="1" dirty="0" err="1"/>
              <a:t>sebagai</a:t>
            </a:r>
            <a:r>
              <a:rPr lang="en-ID" sz="1400" b="1" dirty="0"/>
              <a:t> </a:t>
            </a:r>
            <a:r>
              <a:rPr lang="en-ID" sz="1400" b="1" dirty="0" err="1"/>
              <a:t>alat</a:t>
            </a:r>
            <a:r>
              <a:rPr lang="en-ID" sz="1400" b="1" dirty="0"/>
              <a:t> </a:t>
            </a:r>
            <a:r>
              <a:rPr lang="en-ID" sz="1400" b="1" dirty="0" err="1"/>
              <a:t>bantu</a:t>
            </a:r>
            <a:r>
              <a:rPr lang="en-ID" sz="1400" b="1" dirty="0"/>
              <a:t> </a:t>
            </a:r>
            <a:r>
              <a:rPr lang="en-ID" sz="1400" b="1" dirty="0" err="1"/>
              <a:t>estimasi</a:t>
            </a:r>
            <a:r>
              <a:rPr lang="en-ID" sz="1400" b="1" dirty="0"/>
              <a:t> </a:t>
            </a:r>
            <a:r>
              <a:rPr lang="en-ID" sz="1400" b="1" dirty="0" err="1"/>
              <a:t>harga</a:t>
            </a:r>
            <a:r>
              <a:rPr lang="en-ID" sz="1400" b="1" dirty="0"/>
              <a:t> </a:t>
            </a:r>
            <a:r>
              <a:rPr lang="en-ID" sz="1400" b="1" dirty="0" err="1"/>
              <a:t>properti</a:t>
            </a:r>
            <a:r>
              <a:rPr lang="en-ID" sz="1400" dirty="0"/>
              <a:t> di </a:t>
            </a:r>
            <a:r>
              <a:rPr lang="en-ID" sz="1400" dirty="0" err="1"/>
              <a:t>kota</a:t>
            </a:r>
            <a:r>
              <a:rPr lang="en-ID" sz="1400" dirty="0"/>
              <a:t> Daegu,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akurasi</a:t>
            </a:r>
            <a:r>
              <a:rPr lang="en-ID" sz="1400" dirty="0"/>
              <a:t> yang </a:t>
            </a:r>
            <a:r>
              <a:rPr lang="en-ID" sz="1400" dirty="0" err="1"/>
              <a:t>cukup</a:t>
            </a:r>
            <a:r>
              <a:rPr lang="en-ID" sz="1400" dirty="0"/>
              <a:t> </a:t>
            </a:r>
            <a:r>
              <a:rPr lang="en-ID" sz="1400" dirty="0" err="1"/>
              <a:t>menjanjikan</a:t>
            </a:r>
            <a:r>
              <a:rPr lang="en-ID" sz="14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67F0A2-4A3E-D960-BADC-6EC39FE48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997" y="636463"/>
            <a:ext cx="7393616" cy="430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2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705</TotalTime>
  <Words>1670</Words>
  <Application>Microsoft Office PowerPoint</Application>
  <PresentationFormat>Widescreen</PresentationFormat>
  <Paragraphs>106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Segoe UI</vt:lpstr>
      <vt:lpstr>Segoe UI Light</vt:lpstr>
      <vt:lpstr>Office Theme</vt:lpstr>
      <vt:lpstr>Predictive Modeling of Apartment Sale Prices in Daegu: A Data Science Approach </vt:lpstr>
      <vt:lpstr>Project analysis slide 2</vt:lpstr>
      <vt:lpstr>Project analysis slide 10</vt:lpstr>
      <vt:lpstr>Project analysis slide 6</vt:lpstr>
      <vt:lpstr>Project analysis slide 6</vt:lpstr>
      <vt:lpstr>Project analysis slide 6</vt:lpstr>
      <vt:lpstr>Project analysis slide 6</vt:lpstr>
      <vt:lpstr>Project analysis slide 6</vt:lpstr>
      <vt:lpstr>Project analysis slide 6</vt:lpstr>
      <vt:lpstr>Project analysis slide 6</vt:lpstr>
      <vt:lpstr>Project analysis slide 11</vt:lpstr>
      <vt:lpstr>Project analysis slide 11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geraldpascal1004@gmail.com</dc:creator>
  <cp:lastModifiedBy>geraldpascal1004@gmail.com</cp:lastModifiedBy>
  <cp:revision>2</cp:revision>
  <dcterms:created xsi:type="dcterms:W3CDTF">2025-04-27T13:47:21Z</dcterms:created>
  <dcterms:modified xsi:type="dcterms:W3CDTF">2025-05-14T11:50:11Z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