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l.target.com/c/toasters-kitchen-appliances-dining/-/N-5xtre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gizmodo.com/samsungs-smart-tv-privacy-policy-raises-accusations-of-1684534051" TargetMode="External"/><Relationship Id="rId4" Type="http://schemas.openxmlformats.org/officeDocument/2006/relationships/hyperlink" Target="https://www.sine-wave.com/blog/smart-light-bulb#.WcPnaIy0OU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101170/internet-of-things/iots-big-challenge-managing-billions-of-devices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3BDA1-E1B5-45BC-BB31-74BE256B5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217976" cy="2262781"/>
          </a:xfrm>
        </p:spPr>
        <p:txBody>
          <a:bodyPr/>
          <a:lstStyle/>
          <a:p>
            <a:r>
              <a:rPr lang="de-AT" dirty="0"/>
              <a:t>5 </a:t>
            </a:r>
            <a:r>
              <a:rPr lang="de-AT" dirty="0" err="1"/>
              <a:t>hard</a:t>
            </a:r>
            <a:r>
              <a:rPr lang="de-AT" dirty="0"/>
              <a:t> </a:t>
            </a:r>
            <a:r>
              <a:rPr lang="de-AT" dirty="0" err="1"/>
              <a:t>challenges</a:t>
            </a:r>
            <a:r>
              <a:rPr lang="de-AT" dirty="0"/>
              <a:t> in </a:t>
            </a:r>
            <a:r>
              <a:rPr lang="de-AT" dirty="0" err="1"/>
              <a:t>IoT</a:t>
            </a:r>
            <a:r>
              <a:rPr lang="de-AT" dirty="0"/>
              <a:t> </a:t>
            </a:r>
            <a:r>
              <a:rPr lang="de-AT" dirty="0" err="1"/>
              <a:t>development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7439B4-406D-4CB8-B584-14C5C5016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By Gerald Wakolbinger</a:t>
            </a:r>
          </a:p>
        </p:txBody>
      </p:sp>
    </p:spTree>
    <p:extLst>
      <p:ext uri="{BB962C8B-B14F-4D97-AF65-F5344CB8AC3E}">
        <p14:creationId xmlns:p14="http://schemas.microsoft.com/office/powerpoint/2010/main" val="119174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675B1-ED86-4E64-96C9-00FC156F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General</a:t>
            </a:r>
          </a:p>
        </p:txBody>
      </p:sp>
      <p:pic>
        <p:nvPicPr>
          <p:cNvPr id="1026" name="Picture 2" descr="Bildergebnis für toaster">
            <a:extLst>
              <a:ext uri="{FF2B5EF4-FFF2-40B4-BE49-F238E27FC236}">
                <a16:creationId xmlns:a16="http://schemas.microsoft.com/office/drawing/2014/main" id="{3CE8857C-6E6C-4A2E-A323-3A783A906B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35" y="3618109"/>
            <a:ext cx="1965415" cy="196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42B4D79-997B-4960-9E08-16307C686019}"/>
              </a:ext>
            </a:extLst>
          </p:cNvPr>
          <p:cNvSpPr txBox="1"/>
          <p:nvPr/>
        </p:nvSpPr>
        <p:spPr>
          <a:xfrm>
            <a:off x="-80010" y="6400800"/>
            <a:ext cx="989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>
                <a:hlinkClick r:id="rId3"/>
              </a:rPr>
              <a:t>https://intl.target.com/c/toasters-kitchen-appliances-dining/-/N-5xtre</a:t>
            </a:r>
            <a:endParaRPr lang="de-AT" sz="800" dirty="0"/>
          </a:p>
          <a:p>
            <a:r>
              <a:rPr lang="de-AT" sz="800" dirty="0">
                <a:hlinkClick r:id="rId4"/>
              </a:rPr>
              <a:t>https://www.sine-wave.com/blog/smart-light-bulb#.WcPnaIy0OUk</a:t>
            </a:r>
            <a:endParaRPr lang="de-AT" sz="800" dirty="0"/>
          </a:p>
          <a:p>
            <a:r>
              <a:rPr lang="de-AT" sz="800" dirty="0">
                <a:hlinkClick r:id="rId5"/>
              </a:rPr>
              <a:t>https://gizmodo.com/samsungs-smart-tv-privacy-policy-raises-accusations-of-1684534051</a:t>
            </a:r>
            <a:endParaRPr lang="de-AT" sz="800" dirty="0"/>
          </a:p>
          <a:p>
            <a:endParaRPr lang="de-AT" sz="800" dirty="0"/>
          </a:p>
        </p:txBody>
      </p:sp>
      <p:pic>
        <p:nvPicPr>
          <p:cNvPr id="1028" name="Picture 4" descr="Bildergebnis für smart light bulb">
            <a:extLst>
              <a:ext uri="{FF2B5EF4-FFF2-40B4-BE49-F238E27FC236}">
                <a16:creationId xmlns:a16="http://schemas.microsoft.com/office/drawing/2014/main" id="{7C5D8CEA-FFAA-4D12-B42F-87806B1F6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1189794"/>
            <a:ext cx="151638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smart tv">
            <a:extLst>
              <a:ext uri="{FF2B5EF4-FFF2-40B4-BE49-F238E27FC236}">
                <a16:creationId xmlns:a16="http://schemas.microsoft.com/office/drawing/2014/main" id="{F93DC115-050A-4946-ADC6-BF4106AFD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21" y="3530226"/>
            <a:ext cx="3268980" cy="214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D604732-5AD4-4F82-A4EA-873266F3C535}"/>
              </a:ext>
            </a:extLst>
          </p:cNvPr>
          <p:cNvCxnSpPr>
            <a:cxnSpLocks/>
            <a:stCxn id="1026" idx="3"/>
            <a:endCxn id="1028" idx="2"/>
          </p:cNvCxnSpPr>
          <p:nvPr/>
        </p:nvCxnSpPr>
        <p:spPr>
          <a:xfrm flipV="1">
            <a:off x="4157150" y="3085269"/>
            <a:ext cx="1904560" cy="151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03529D0-7E79-4F4A-97E9-631A9A7905A0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>
            <a:off x="4157150" y="4600817"/>
            <a:ext cx="3924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A7697D0-9F77-4CB9-B91A-15D91E6C77B4}"/>
              </a:ext>
            </a:extLst>
          </p:cNvPr>
          <p:cNvCxnSpPr>
            <a:cxnSpLocks/>
            <a:stCxn id="1028" idx="2"/>
            <a:endCxn id="1030" idx="1"/>
          </p:cNvCxnSpPr>
          <p:nvPr/>
        </p:nvCxnSpPr>
        <p:spPr>
          <a:xfrm>
            <a:off x="6061710" y="3085269"/>
            <a:ext cx="2020411" cy="151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0A596-1A30-4BA7-9C1E-B1CAE2A7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7B4602-CF5D-4C79-84E9-8A39D4D56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615557"/>
            <a:ext cx="8915400" cy="3777622"/>
          </a:xfrm>
        </p:spPr>
        <p:txBody>
          <a:bodyPr/>
          <a:lstStyle/>
          <a:p>
            <a:r>
              <a:rPr lang="de-AT" dirty="0"/>
              <a:t>High </a:t>
            </a:r>
            <a:r>
              <a:rPr lang="de-AT" dirty="0" err="1"/>
              <a:t>hardware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r>
              <a:rPr lang="de-AT" dirty="0"/>
              <a:t>:</a:t>
            </a:r>
          </a:p>
          <a:p>
            <a:endParaRPr lang="de-AT" dirty="0"/>
          </a:p>
          <a:p>
            <a:pPr lvl="1"/>
            <a:r>
              <a:rPr lang="de-AT" dirty="0">
                <a:sym typeface="Wingdings" panose="05000000000000000000" pitchFamily="2" charset="2"/>
              </a:rPr>
              <a:t> power </a:t>
            </a:r>
            <a:r>
              <a:rPr lang="de-AT" dirty="0" err="1">
                <a:sym typeface="Wingdings" panose="05000000000000000000" pitchFamily="2" charset="2"/>
              </a:rPr>
              <a:t>supply</a:t>
            </a:r>
            <a:r>
              <a:rPr lang="de-AT" dirty="0">
                <a:sym typeface="Wingdings" panose="05000000000000000000" pitchFamily="2" charset="2"/>
              </a:rPr>
              <a:t> and p</a:t>
            </a:r>
            <a:r>
              <a:rPr lang="en-GB" dirty="0" err="1">
                <a:sym typeface="Wingdings" panose="05000000000000000000" pitchFamily="2" charset="2"/>
              </a:rPr>
              <a:t>ower</a:t>
            </a:r>
            <a:r>
              <a:rPr lang="en-GB" dirty="0">
                <a:sym typeface="Wingdings" panose="05000000000000000000" pitchFamily="2" charset="2"/>
              </a:rPr>
              <a:t> consumption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Senors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>
                <a:sym typeface="Wingdings" panose="05000000000000000000" pitchFamily="2" charset="2"/>
              </a:rPr>
              <a:t> Communication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 Resources (CPU, RAM, etc.)</a:t>
            </a:r>
          </a:p>
          <a:p>
            <a:pPr lvl="1"/>
            <a:endParaRPr lang="de-AT" dirty="0">
              <a:sym typeface="Wingdings" panose="05000000000000000000" pitchFamily="2" charset="2"/>
            </a:endParaRPr>
          </a:p>
          <a:p>
            <a:pPr lvl="1"/>
            <a:endParaRPr lang="de-A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F15C0F-FB53-4DC9-9A92-0FA891612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841" y="142153"/>
            <a:ext cx="3874771" cy="1991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896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29C80-5856-456F-A29F-1C304D8D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605" y="332348"/>
            <a:ext cx="8911687" cy="1280890"/>
          </a:xfrm>
        </p:spPr>
        <p:txBody>
          <a:bodyPr/>
          <a:lstStyle/>
          <a:p>
            <a:r>
              <a:rPr lang="de-AT" dirty="0" err="1"/>
              <a:t>Scalability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85CC2F-7EB9-4E22-8DB5-FBCD33328311}"/>
              </a:ext>
            </a:extLst>
          </p:cNvPr>
          <p:cNvSpPr/>
          <p:nvPr/>
        </p:nvSpPr>
        <p:spPr>
          <a:xfrm>
            <a:off x="182880" y="6519446"/>
            <a:ext cx="5189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AT" sz="800" dirty="0"/>
          </a:p>
          <a:p>
            <a:r>
              <a:rPr lang="de-AT" sz="800" dirty="0"/>
              <a:t>https://impactcity.nl/topic/big-data/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8D575C7-D317-474B-99CD-D84D9FCCFE2E}"/>
              </a:ext>
            </a:extLst>
          </p:cNvPr>
          <p:cNvSpPr txBox="1">
            <a:spLocks/>
          </p:cNvSpPr>
          <p:nvPr/>
        </p:nvSpPr>
        <p:spPr>
          <a:xfrm>
            <a:off x="2318605" y="1619957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AT" dirty="0">
              <a:sym typeface="Wingdings" panose="05000000000000000000" pitchFamily="2" charset="2"/>
            </a:endParaRPr>
          </a:p>
          <a:p>
            <a:r>
              <a:rPr lang="de-AT" dirty="0"/>
              <a:t>Loads </a:t>
            </a:r>
            <a:r>
              <a:rPr lang="de-AT" dirty="0" err="1"/>
              <a:t>of</a:t>
            </a:r>
            <a:r>
              <a:rPr lang="de-AT" dirty="0"/>
              <a:t> Data</a:t>
            </a:r>
          </a:p>
          <a:p>
            <a:pPr lvl="1"/>
            <a:r>
              <a:rPr lang="de-AT" dirty="0" err="1"/>
              <a:t>Storageoptions</a:t>
            </a:r>
            <a:r>
              <a:rPr lang="de-AT" dirty="0"/>
              <a:t>?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>
                <a:sym typeface="Wingdings" panose="05000000000000000000" pitchFamily="2" charset="2"/>
              </a:rPr>
              <a:t> Big Data Solutions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Severfarms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>
                <a:sym typeface="Wingdings" panose="05000000000000000000" pitchFamily="2" charset="2"/>
              </a:rPr>
              <a:t> etc.</a:t>
            </a:r>
            <a:endParaRPr lang="de-AT" dirty="0"/>
          </a:p>
        </p:txBody>
      </p:sp>
      <p:pic>
        <p:nvPicPr>
          <p:cNvPr id="2052" name="Picture 4" descr="Bildergebnis für big data">
            <a:extLst>
              <a:ext uri="{FF2B5EF4-FFF2-40B4-BE49-F238E27FC236}">
                <a16:creationId xmlns:a16="http://schemas.microsoft.com/office/drawing/2014/main" id="{F7C031D8-A029-45DD-8C3B-3B16BAAF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741" y="195188"/>
            <a:ext cx="8062901" cy="335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7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6C259-0CC5-4568-A8AF-31464E23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735" y="704120"/>
            <a:ext cx="8911687" cy="1280890"/>
          </a:xfrm>
        </p:spPr>
        <p:txBody>
          <a:bodyPr/>
          <a:lstStyle/>
          <a:p>
            <a:r>
              <a:rPr lang="de-AT" dirty="0"/>
              <a:t>Updates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EA49D-93DC-446C-88C5-60E4FCD8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022" y="1985010"/>
            <a:ext cx="8915400" cy="3777622"/>
          </a:xfrm>
        </p:spPr>
        <p:txBody>
          <a:bodyPr/>
          <a:lstStyle/>
          <a:p>
            <a:r>
              <a:rPr lang="de-AT" b="1" dirty="0" err="1"/>
              <a:t>IoT</a:t>
            </a:r>
            <a:r>
              <a:rPr lang="de-AT" b="1" dirty="0"/>
              <a:t> Device </a:t>
            </a:r>
            <a:r>
              <a:rPr lang="de-AT" b="1" dirty="0" err="1"/>
              <a:t>lifespan</a:t>
            </a:r>
            <a:r>
              <a:rPr lang="de-AT" b="1" dirty="0"/>
              <a:t>: 15-20 </a:t>
            </a:r>
            <a:r>
              <a:rPr lang="de-AT" b="1" dirty="0" err="1"/>
              <a:t>years</a:t>
            </a:r>
            <a:endParaRPr lang="de-AT" b="1" dirty="0"/>
          </a:p>
          <a:p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updates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necessary</a:t>
            </a:r>
            <a:r>
              <a:rPr lang="de-AT" dirty="0">
                <a:sym typeface="Wingdings" panose="05000000000000000000" pitchFamily="2" charset="2"/>
              </a:rPr>
              <a:t> </a:t>
            </a:r>
          </a:p>
          <a:p>
            <a:pPr marL="45720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(</a:t>
            </a:r>
            <a:r>
              <a:rPr lang="de-AT" dirty="0" err="1">
                <a:sym typeface="Wingdings" panose="05000000000000000000" pitchFamily="2" charset="2"/>
              </a:rPr>
              <a:t>security</a:t>
            </a:r>
            <a:r>
              <a:rPr lang="de-AT" dirty="0">
                <a:sym typeface="Wingdings" panose="05000000000000000000" pitchFamily="2" charset="2"/>
              </a:rPr>
              <a:t>, </a:t>
            </a:r>
            <a:r>
              <a:rPr lang="de-AT" dirty="0" err="1">
                <a:sym typeface="Wingdings" panose="05000000000000000000" pitchFamily="2" charset="2"/>
              </a:rPr>
              <a:t>bugfixes</a:t>
            </a:r>
            <a:r>
              <a:rPr lang="de-AT" dirty="0">
                <a:sym typeface="Wingdings" panose="05000000000000000000" pitchFamily="2" charset="2"/>
              </a:rPr>
              <a:t>, etc.)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Difficult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to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install</a:t>
            </a:r>
            <a:r>
              <a:rPr lang="de-A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small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memory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/>
              <a:t>Short </a:t>
            </a:r>
            <a:r>
              <a:rPr lang="de-AT" dirty="0" err="1"/>
              <a:t>processing</a:t>
            </a:r>
            <a:r>
              <a:rPr lang="de-AT" dirty="0"/>
              <a:t> power</a:t>
            </a:r>
          </a:p>
          <a:p>
            <a:pPr lvl="1"/>
            <a:r>
              <a:rPr lang="de-AT" dirty="0"/>
              <a:t>Not „</a:t>
            </a:r>
            <a:r>
              <a:rPr lang="de-AT" dirty="0" err="1"/>
              <a:t>shutdown-able</a:t>
            </a:r>
            <a:r>
              <a:rPr lang="de-AT" dirty="0"/>
              <a:t>“</a:t>
            </a:r>
          </a:p>
          <a:p>
            <a:pPr lvl="1"/>
            <a:endParaRPr lang="de-AT" dirty="0"/>
          </a:p>
        </p:txBody>
      </p:sp>
      <p:pic>
        <p:nvPicPr>
          <p:cNvPr id="3074" name="Picture 2" descr="Bildergebnis für update">
            <a:extLst>
              <a:ext uri="{FF2B5EF4-FFF2-40B4-BE49-F238E27FC236}">
                <a16:creationId xmlns:a16="http://schemas.microsoft.com/office/drawing/2014/main" id="{EDF3AB01-D7E9-4BF7-886A-308331BBA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E393C41-FA6A-49F6-A5B7-4B3925985EF1}"/>
              </a:ext>
            </a:extLst>
          </p:cNvPr>
          <p:cNvSpPr txBox="1"/>
          <p:nvPr/>
        </p:nvSpPr>
        <p:spPr>
          <a:xfrm>
            <a:off x="0" y="6627168"/>
            <a:ext cx="5829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900" dirty="0"/>
              <a:t>http://www.dobson.net/all-patched-up-microsoft-security-update/</a:t>
            </a:r>
          </a:p>
        </p:txBody>
      </p:sp>
    </p:spTree>
    <p:extLst>
      <p:ext uri="{BB962C8B-B14F-4D97-AF65-F5344CB8AC3E}">
        <p14:creationId xmlns:p14="http://schemas.microsoft.com/office/powerpoint/2010/main" val="382724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80F06-87FC-4D83-97C2-06997B2B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672" y="418370"/>
            <a:ext cx="8911687" cy="1280890"/>
          </a:xfrm>
        </p:spPr>
        <p:txBody>
          <a:bodyPr/>
          <a:lstStyle/>
          <a:p>
            <a:r>
              <a:rPr lang="de-AT" dirty="0" err="1"/>
              <a:t>Interconnectivity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F3BF4-45C5-43AA-9830-2B761B6C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770" y="1954530"/>
            <a:ext cx="9527222" cy="3728092"/>
          </a:xfrm>
        </p:spPr>
        <p:txBody>
          <a:bodyPr/>
          <a:lstStyle/>
          <a:p>
            <a:r>
              <a:rPr lang="de-AT" dirty="0" err="1"/>
              <a:t>IoT</a:t>
            </a:r>
            <a:r>
              <a:rPr lang="de-AT" dirty="0"/>
              <a:t> </a:t>
            </a:r>
            <a:r>
              <a:rPr lang="de-AT" dirty="0" err="1"/>
              <a:t>booms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last </a:t>
            </a:r>
            <a:r>
              <a:rPr lang="de-AT" dirty="0" err="1"/>
              <a:t>years</a:t>
            </a:r>
            <a:endParaRPr lang="de-AT" dirty="0"/>
          </a:p>
          <a:p>
            <a:pPr marL="0" indent="0">
              <a:buNone/>
            </a:pPr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many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devices</a:t>
            </a:r>
            <a:r>
              <a:rPr lang="de-AT" dirty="0">
                <a:sym typeface="Wingdings" panose="05000000000000000000" pitchFamily="2" charset="2"/>
              </a:rPr>
              <a:t> (different </a:t>
            </a:r>
            <a:r>
              <a:rPr lang="de-AT" dirty="0" err="1">
                <a:sym typeface="Wingdings" panose="05000000000000000000" pitchFamily="2" charset="2"/>
              </a:rPr>
              <a:t>companies</a:t>
            </a:r>
            <a:r>
              <a:rPr lang="de-AT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not </a:t>
            </a:r>
            <a:r>
              <a:rPr lang="de-AT" dirty="0" err="1">
                <a:sym typeface="Wingdings" panose="05000000000000000000" pitchFamily="2" charset="2"/>
              </a:rPr>
              <a:t>connectable</a:t>
            </a:r>
            <a:endParaRPr lang="de-AT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>
                <a:sym typeface="Wingdings" panose="05000000000000000000" pitchFamily="2" charset="2"/>
              </a:rPr>
              <a:t>Standard </a:t>
            </a:r>
            <a:r>
              <a:rPr lang="de-AT" dirty="0" err="1">
                <a:sym typeface="Wingdings" panose="05000000000000000000" pitchFamily="2" charset="2"/>
              </a:rPr>
              <a:t>needed</a:t>
            </a:r>
            <a:r>
              <a:rPr lang="de-AT" dirty="0">
                <a:sym typeface="Wingdings" panose="05000000000000000000" pitchFamily="2" charset="2"/>
              </a:rPr>
              <a:t> </a:t>
            </a:r>
          </a:p>
          <a:p>
            <a:pPr marL="914400" lvl="2" indent="0">
              <a:buNone/>
            </a:pPr>
            <a:r>
              <a:rPr lang="de-AT" dirty="0">
                <a:sym typeface="Wingdings" panose="05000000000000000000" pitchFamily="2" charset="2"/>
              </a:rPr>
              <a:t>(e.g. </a:t>
            </a:r>
            <a:r>
              <a:rPr lang="de-AT" dirty="0" err="1">
                <a:sym typeface="Wingdings" panose="05000000000000000000" pitchFamily="2" charset="2"/>
              </a:rPr>
              <a:t>communiaction</a:t>
            </a:r>
            <a:r>
              <a:rPr lang="de-AT" dirty="0">
                <a:sym typeface="Wingdings" panose="05000000000000000000" pitchFamily="2" charset="2"/>
              </a:rPr>
              <a:t> and </a:t>
            </a:r>
            <a:r>
              <a:rPr lang="de-AT" dirty="0" err="1">
                <a:sym typeface="Wingdings" panose="05000000000000000000" pitchFamily="2" charset="2"/>
              </a:rPr>
              <a:t>network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protocols</a:t>
            </a:r>
            <a:r>
              <a:rPr lang="de-AT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4" name="Picture 2" descr="IoT's big challenge: Managing billions of devices">
            <a:extLst>
              <a:ext uri="{FF2B5EF4-FFF2-40B4-BE49-F238E27FC236}">
                <a16:creationId xmlns:a16="http://schemas.microsoft.com/office/drawing/2014/main" id="{BD5B1DD2-24E2-489E-8116-8113B200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81" y="303362"/>
            <a:ext cx="5974080" cy="38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5683D20-CB48-461A-A476-26804DC19184}"/>
              </a:ext>
            </a:extLst>
          </p:cNvPr>
          <p:cNvSpPr txBox="1"/>
          <p:nvPr/>
        </p:nvSpPr>
        <p:spPr>
          <a:xfrm>
            <a:off x="251460" y="6442502"/>
            <a:ext cx="4069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00" dirty="0">
                <a:hlinkClick r:id="rId3"/>
              </a:rPr>
              <a:t>https://www.infoworld.com/article/3101170/internet-of-things/iots-big-challenge-managing-billions-of-devices.html</a:t>
            </a:r>
            <a:endParaRPr lang="de-AT" sz="700" dirty="0"/>
          </a:p>
          <a:p>
            <a:endParaRPr lang="de-AT" sz="700" dirty="0"/>
          </a:p>
        </p:txBody>
      </p:sp>
    </p:spTree>
    <p:extLst>
      <p:ext uri="{BB962C8B-B14F-4D97-AF65-F5344CB8AC3E}">
        <p14:creationId xmlns:p14="http://schemas.microsoft.com/office/powerpoint/2010/main" val="333906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15BAE-7C12-430B-A0F2-3A2974CF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Security</a:t>
            </a:r>
          </a:p>
        </p:txBody>
      </p:sp>
      <p:pic>
        <p:nvPicPr>
          <p:cNvPr id="4098" name="Picture 2" descr="Bildergebnis für a chain is only as strong as its weakest link">
            <a:extLst>
              <a:ext uri="{FF2B5EF4-FFF2-40B4-BE49-F238E27FC236}">
                <a16:creationId xmlns:a16="http://schemas.microsoft.com/office/drawing/2014/main" id="{56F27259-19AF-4BF6-9A6F-802AE84BA2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945" y="1905000"/>
            <a:ext cx="5644613" cy="399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3564361-E11E-4800-A595-4AD8EDB09135}"/>
              </a:ext>
            </a:extLst>
          </p:cNvPr>
          <p:cNvSpPr txBox="1"/>
          <p:nvPr/>
        </p:nvSpPr>
        <p:spPr>
          <a:xfrm>
            <a:off x="3895945" y="6519446"/>
            <a:ext cx="520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/>
              <a:t>https://ell.stackexchange.com/questions/132008/what-is-the-meaning-of-the-quote-a-chain-is-only-as-strong-as-its-weakest-link</a:t>
            </a:r>
          </a:p>
        </p:txBody>
      </p:sp>
    </p:spTree>
    <p:extLst>
      <p:ext uri="{BB962C8B-B14F-4D97-AF65-F5344CB8AC3E}">
        <p14:creationId xmlns:p14="http://schemas.microsoft.com/office/powerpoint/2010/main" val="247812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FD249-BF37-44DC-860B-B25FF71D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Security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F2330-2F80-4C85-8C6C-7D4952E7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Reminder</a:t>
            </a:r>
            <a:r>
              <a:rPr lang="de-AT" dirty="0"/>
              <a:t>: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short</a:t>
            </a:r>
            <a:r>
              <a:rPr lang="de-AT" dirty="0"/>
              <a:t> on </a:t>
            </a:r>
            <a:r>
              <a:rPr lang="de-AT" dirty="0" err="1"/>
              <a:t>memory</a:t>
            </a:r>
            <a:r>
              <a:rPr lang="de-AT" dirty="0"/>
              <a:t> and CPU power</a:t>
            </a:r>
          </a:p>
          <a:p>
            <a:endParaRPr lang="de-AT" dirty="0"/>
          </a:p>
          <a:p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impossible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to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install</a:t>
            </a:r>
            <a:r>
              <a:rPr lang="de-AT" dirty="0">
                <a:sym typeface="Wingdings" panose="05000000000000000000" pitchFamily="2" charset="2"/>
              </a:rPr>
              <a:t> anti-</a:t>
            </a:r>
            <a:r>
              <a:rPr lang="de-AT" dirty="0" err="1">
                <a:sym typeface="Wingdings" panose="05000000000000000000" pitchFamily="2" charset="2"/>
              </a:rPr>
              <a:t>malware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software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</a:t>
            </a:r>
            <a:r>
              <a:rPr lang="de-AT" b="1" dirty="0">
                <a:sym typeface="Wingdings" panose="05000000000000000000" pitchFamily="2" charset="2"/>
              </a:rPr>
              <a:t>vulnerable </a:t>
            </a:r>
            <a:r>
              <a:rPr lang="de-AT" b="1" dirty="0" err="1">
                <a:sym typeface="Wingdings" panose="05000000000000000000" pitchFamily="2" charset="2"/>
              </a:rPr>
              <a:t>devices</a:t>
            </a:r>
            <a:endParaRPr lang="de-AT" b="1" dirty="0">
              <a:sym typeface="Wingdings" panose="05000000000000000000" pitchFamily="2" charset="2"/>
            </a:endParaRP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6146" name="Picture 2" descr="Bildergebnis für malware">
            <a:extLst>
              <a:ext uri="{FF2B5EF4-FFF2-40B4-BE49-F238E27FC236}">
                <a16:creationId xmlns:a16="http://schemas.microsoft.com/office/drawing/2014/main" id="{1CE73704-D3DF-43EF-8332-C2EB52131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84962"/>
            <a:ext cx="4419600" cy="276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DF3DD0F-4C71-43CD-B38B-209AFA10EA6F}"/>
              </a:ext>
            </a:extLst>
          </p:cNvPr>
          <p:cNvSpPr/>
          <p:nvPr/>
        </p:nvSpPr>
        <p:spPr>
          <a:xfrm>
            <a:off x="3160184" y="662716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AT" sz="900" dirty="0"/>
              <a:t>http://www.itsecurityguru.org/2017/06/12/fireball-malware-become-next-mirai-2/</a:t>
            </a:r>
          </a:p>
        </p:txBody>
      </p:sp>
    </p:spTree>
    <p:extLst>
      <p:ext uri="{BB962C8B-B14F-4D97-AF65-F5344CB8AC3E}">
        <p14:creationId xmlns:p14="http://schemas.microsoft.com/office/powerpoint/2010/main" val="267020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57D71-0ECA-45B0-8880-FB2546E4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Security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9F735D-FFA7-4CAB-AB5F-8911F906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de-AT" dirty="0"/>
              <a:t>Antimalwaresoftware </a:t>
            </a:r>
            <a:r>
              <a:rPr lang="de-AT" dirty="0" err="1"/>
              <a:t>solution</a:t>
            </a:r>
            <a:r>
              <a:rPr lang="de-AT" dirty="0"/>
              <a:t> </a:t>
            </a:r>
            <a:r>
              <a:rPr lang="de-AT" dirty="0" err="1"/>
              <a:t>found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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Still vulnerable </a:t>
            </a:r>
            <a:r>
              <a:rPr lang="de-AT" dirty="0" err="1">
                <a:sym typeface="Wingdings" panose="05000000000000000000" pitchFamily="2" charset="2"/>
              </a:rPr>
              <a:t>to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physical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access</a:t>
            </a:r>
            <a:r>
              <a:rPr lang="de-AT" dirty="0">
                <a:sym typeface="Wingdings" panose="05000000000000000000" pitchFamily="2" charset="2"/>
              </a:rPr>
              <a:t> </a:t>
            </a:r>
            <a:endParaRPr lang="de-AT" dirty="0"/>
          </a:p>
        </p:txBody>
      </p:sp>
      <p:pic>
        <p:nvPicPr>
          <p:cNvPr id="7170" name="Picture 2" descr="Bildergebnis für physical access">
            <a:extLst>
              <a:ext uri="{FF2B5EF4-FFF2-40B4-BE49-F238E27FC236}">
                <a16:creationId xmlns:a16="http://schemas.microsoft.com/office/drawing/2014/main" id="{C8315EB4-EB52-4A9C-9114-96C8FAC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185" y="2403161"/>
            <a:ext cx="46958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AAF8FA8-EE58-430F-BDC7-AFDCF06A68C1}"/>
              </a:ext>
            </a:extLst>
          </p:cNvPr>
          <p:cNvSpPr txBox="1"/>
          <p:nvPr/>
        </p:nvSpPr>
        <p:spPr>
          <a:xfrm>
            <a:off x="7474591" y="5847127"/>
            <a:ext cx="37498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600" dirty="0"/>
              <a:t>http://www.moretricks.com/spying-on-someones-mobile-phone-without-physical-access</a:t>
            </a:r>
          </a:p>
        </p:txBody>
      </p:sp>
    </p:spTree>
    <p:extLst>
      <p:ext uri="{BB962C8B-B14F-4D97-AF65-F5344CB8AC3E}">
        <p14:creationId xmlns:p14="http://schemas.microsoft.com/office/powerpoint/2010/main" val="483615772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209</Words>
  <Application>Microsoft Office PowerPoint</Application>
  <PresentationFormat>Breitbild</PresentationFormat>
  <Paragraphs>58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Fetzen</vt:lpstr>
      <vt:lpstr>5 hard challenges in IoT development</vt:lpstr>
      <vt:lpstr>General</vt:lpstr>
      <vt:lpstr>Hardware</vt:lpstr>
      <vt:lpstr>Scalability</vt:lpstr>
      <vt:lpstr>Updates</vt:lpstr>
      <vt:lpstr>Interconnectivity</vt:lpstr>
      <vt:lpstr>Security</vt:lpstr>
      <vt:lpstr>Security</vt:lpstr>
      <vt:lpstr>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hard challenges in IoT development</dc:title>
  <dc:creator>Gerald Wakolbinger</dc:creator>
  <cp:lastModifiedBy>Gerald Wakolbinger</cp:lastModifiedBy>
  <cp:revision>21</cp:revision>
  <dcterms:created xsi:type="dcterms:W3CDTF">2017-09-21T16:16:04Z</dcterms:created>
  <dcterms:modified xsi:type="dcterms:W3CDTF">2017-09-24T21:14:32Z</dcterms:modified>
</cp:coreProperties>
</file>