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2" r:id="rId3"/>
    <p:sldId id="264" r:id="rId4"/>
    <p:sldId id="261" r:id="rId5"/>
    <p:sldId id="257" r:id="rId6"/>
    <p:sldId id="268" r:id="rId7"/>
    <p:sldId id="26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753"/>
    <p:restoredTop sz="95827"/>
  </p:normalViewPr>
  <p:slideViewPr>
    <p:cSldViewPr snapToGrid="0" snapToObjects="1">
      <p:cViewPr>
        <p:scale>
          <a:sx n="91" d="100"/>
          <a:sy n="91" d="100"/>
        </p:scale>
        <p:origin x="176" y="6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EE3BD-921D-844E-9C18-BB47608624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FAB307-CC0D-3044-A96D-8C187979D4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93F6E2-4972-374B-942D-5D1A5734C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B224-0E7D-DD4E-86AF-E60E65029F25}" type="datetimeFigureOut">
              <a:rPr lang="en-US" smtClean="0"/>
              <a:t>12/10/20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F43695-302F-2D4C-9BA6-C160FC88E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08396-8DB9-9A46-9300-39F875535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827A9-F14C-DA4A-A030-AB162D2262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489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DFF58-4D5B-004C-8AE7-0A343F867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732F0C-FD04-194C-B7C9-31110898FB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BD94ED-EC68-B843-9C93-D281B7369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B224-0E7D-DD4E-86AF-E60E65029F25}" type="datetimeFigureOut">
              <a:rPr lang="en-US" smtClean="0"/>
              <a:t>12/10/20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3352BF-1198-4046-B8C4-BD57CD08D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3DB9D8-4E89-2149-B1AB-83566C44F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827A9-F14C-DA4A-A030-AB162D2262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246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280A1C-0B0B-774A-B519-BD782C9D76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71E4F4-8195-4242-90E6-D66065661B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4F9391-FEAC-664B-AEDA-71782E7A2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B224-0E7D-DD4E-86AF-E60E65029F25}" type="datetimeFigureOut">
              <a:rPr lang="en-US" smtClean="0"/>
              <a:t>12/10/20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80423E-CD72-694C-BC0A-0BCA1AB36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D00F27-3065-F246-BEE6-74DAC32B6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827A9-F14C-DA4A-A030-AB162D2262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513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5A1CF-5780-D74D-B186-632B40AE4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827BD7-57AE-AA4F-B04F-768794F8B9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2AD66F-60B5-D146-B294-567261963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B224-0E7D-DD4E-86AF-E60E65029F25}" type="datetimeFigureOut">
              <a:rPr lang="en-US" smtClean="0"/>
              <a:t>12/10/20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9C6C46-52FF-2A43-B6EF-2B77A8E93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19D7BB-ACCE-6D46-97A5-19CC05A68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827A9-F14C-DA4A-A030-AB162D2262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66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6AD0A-5180-314B-9200-5ED58320A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4E6F34-AEB9-B841-AD8C-742A42F016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1FA58C-D3ED-5A48-9EBD-13E754B30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B224-0E7D-DD4E-86AF-E60E65029F25}" type="datetimeFigureOut">
              <a:rPr lang="en-US" smtClean="0"/>
              <a:t>12/10/20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9D78FC-8B5B-7B46-9920-4FAD8A502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06C744-4EAD-8142-9778-7630FEB89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827A9-F14C-DA4A-A030-AB162D2262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674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E4DFF-7CCF-444A-AE73-94B75F6D2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58163A-A5DA-E446-9451-9F7DDCA128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201D6A-3335-BC41-A6E6-CA6E47EEC2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572C82-7A0A-A144-9C56-FF7AF0F3F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B224-0E7D-DD4E-86AF-E60E65029F25}" type="datetimeFigureOut">
              <a:rPr lang="en-US" smtClean="0"/>
              <a:t>12/10/20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B63AE5-A25B-FE4A-A6F5-6F5F9F7E9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FF0CFB-0E93-394A-BB10-3A43B289E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827A9-F14C-DA4A-A030-AB162D2262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651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17E0E-96CD-C547-B028-E9ADEFE72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BCF8C9-4707-A143-9104-CEEA830F6B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823542-0D77-5049-986A-8F4DE2184B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7BE153-94DA-4048-899D-E1A67331B7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0E727F-514E-D34A-87A1-61491396C1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ACC4AA-C064-B84F-98B0-9F67C65FB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B224-0E7D-DD4E-86AF-E60E65029F25}" type="datetimeFigureOut">
              <a:rPr lang="en-US" smtClean="0"/>
              <a:t>12/10/20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F6789E-2FF8-414E-B990-98CC9B18E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F187BB-F6E7-D343-9356-D3D19C177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827A9-F14C-DA4A-A030-AB162D2262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339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62C8A-D773-F94F-B35A-E52ACF7C2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3F96F1-F26D-8E40-B2EE-9F24C9A3B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B224-0E7D-DD4E-86AF-E60E65029F25}" type="datetimeFigureOut">
              <a:rPr lang="en-US" smtClean="0"/>
              <a:t>12/10/20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42C713-79A7-BA49-B9BF-68DF7D66C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7F971C-9A60-DA46-A2EE-9BBDCC28B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827A9-F14C-DA4A-A030-AB162D2262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486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3BA397-B576-5B4D-8825-504326D01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B224-0E7D-DD4E-86AF-E60E65029F25}" type="datetimeFigureOut">
              <a:rPr lang="en-US" smtClean="0"/>
              <a:t>12/10/20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4FBFA1-C465-B049-A288-4131B2136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AB827C-1071-B34A-B498-8C8A445FE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827A9-F14C-DA4A-A030-AB162D2262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642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C129E-7155-764F-B1A3-3F79FC463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8D3E7-1D14-6043-90CB-161AAA19D8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864190-92EE-A24B-974C-F730D4C006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A7BFCF-67F2-3D40-B245-815DC393A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B224-0E7D-DD4E-86AF-E60E65029F25}" type="datetimeFigureOut">
              <a:rPr lang="en-US" smtClean="0"/>
              <a:t>12/10/20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F2ED37-898A-EA4F-8DFB-7274FB72B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1588B6-64DE-594C-AF8D-3F350D995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827A9-F14C-DA4A-A030-AB162D2262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267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9CF81-95B4-6A46-9613-8613F5596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D6C221-DB7C-554F-A800-ADBC975E66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C04942-A6FA-A74D-A4F7-211D9A38BA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023A57-085A-4548-A33F-40B8B13E4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B224-0E7D-DD4E-86AF-E60E65029F25}" type="datetimeFigureOut">
              <a:rPr lang="en-US" smtClean="0"/>
              <a:t>12/10/20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A3CE2E-7A11-4C4E-AF87-7E7C49467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2BD333-95CC-F742-8BC2-E0497B882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827A9-F14C-DA4A-A030-AB162D2262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257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52A7F7-BACC-AB4C-8954-D3602A667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24E0EE-8F77-8C44-8BD2-79817DD27D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322505-CC01-5243-B861-9DE736F666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F9B224-0E7D-DD4E-86AF-E60E65029F25}" type="datetimeFigureOut">
              <a:rPr lang="en-US" smtClean="0"/>
              <a:t>12/10/20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03BD8F-8341-EA42-9DF3-31701FB838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0B45C0-E9F1-8A46-B392-3ACCF271AD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827A9-F14C-DA4A-A030-AB162D2262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633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Data background - PHD Media Worldwide">
            <a:extLst>
              <a:ext uri="{FF2B5EF4-FFF2-40B4-BE49-F238E27FC236}">
                <a16:creationId xmlns:a16="http://schemas.microsoft.com/office/drawing/2014/main" id="{DCC88175-5030-4949-BE88-0BE97446EA2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91" r="35364"/>
          <a:stretch/>
        </p:blipFill>
        <p:spPr bwMode="auto">
          <a:xfrm>
            <a:off x="2212622" y="10"/>
            <a:ext cx="9979378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30" name="Picture 6" descr="Digital Skills &amp; Coding Academy - Edinburgh, Glasgow &amp; Inverness - CodeClan">
            <a:extLst>
              <a:ext uri="{FF2B5EF4-FFF2-40B4-BE49-F238E27FC236}">
                <a16:creationId xmlns:a16="http://schemas.microsoft.com/office/drawing/2014/main" id="{233C4878-B437-F143-BDA2-3364D670EEE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72"/>
          <a:stretch/>
        </p:blipFill>
        <p:spPr bwMode="auto">
          <a:xfrm>
            <a:off x="481029" y="670776"/>
            <a:ext cx="8067014" cy="2766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155835F-4649-154E-8600-0F2A112C4C93}"/>
              </a:ext>
            </a:extLst>
          </p:cNvPr>
          <p:cNvSpPr txBox="1"/>
          <p:nvPr/>
        </p:nvSpPr>
        <p:spPr>
          <a:xfrm>
            <a:off x="429682" y="3514950"/>
            <a:ext cx="68906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accent2">
                    <a:lumMod val="75000"/>
                  </a:schemeClr>
                </a:solidFill>
                <a:latin typeface="Century Gothic" panose="020B0502020202020204" pitchFamily="34" charset="0"/>
              </a:rPr>
              <a:t>Dashboard Project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544979-F176-D244-9586-EB13EC913F35}"/>
              </a:ext>
            </a:extLst>
          </p:cNvPr>
          <p:cNvSpPr txBox="1"/>
          <p:nvPr/>
        </p:nvSpPr>
        <p:spPr>
          <a:xfrm>
            <a:off x="481029" y="4642709"/>
            <a:ext cx="363873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entury Gothic" panose="020B0502020202020204" pitchFamily="34" charset="0"/>
              </a:rPr>
              <a:t>By - Geraldine Smith</a:t>
            </a:r>
          </a:p>
          <a:p>
            <a:r>
              <a:rPr lang="en-US" sz="2000" dirty="0">
                <a:latin typeface="Century Gothic" panose="020B0502020202020204" pitchFamily="34" charset="0"/>
              </a:rPr>
              <a:t>David Currie</a:t>
            </a:r>
          </a:p>
          <a:p>
            <a:r>
              <a:rPr lang="en-US" sz="2000" dirty="0">
                <a:latin typeface="Century Gothic" panose="020B0502020202020204" pitchFamily="34" charset="0"/>
              </a:rPr>
              <a:t>Mark Donaldson</a:t>
            </a:r>
          </a:p>
          <a:p>
            <a:r>
              <a:rPr lang="en-US" sz="2000" dirty="0">
                <a:latin typeface="Century Gothic" panose="020B0502020202020204" pitchFamily="34" charset="0"/>
              </a:rPr>
              <a:t>Calum Sey</a:t>
            </a:r>
          </a:p>
          <a:p>
            <a:endParaRPr lang="en-US" sz="2000" dirty="0">
              <a:latin typeface="Century Gothic" panose="020B0502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5F705C5-6B48-0C44-9F58-1EE1E0269CE8}"/>
              </a:ext>
            </a:extLst>
          </p:cNvPr>
          <p:cNvSpPr/>
          <p:nvPr/>
        </p:nvSpPr>
        <p:spPr>
          <a:xfrm>
            <a:off x="429682" y="584075"/>
            <a:ext cx="755435" cy="22917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31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9C6BF7F5-5064-1B41-A8C3-8791B5EF53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27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3E87BED-3B22-4F43-B3AA-9C81CB135434}"/>
              </a:ext>
            </a:extLst>
          </p:cNvPr>
          <p:cNvSpPr/>
          <p:nvPr/>
        </p:nvSpPr>
        <p:spPr>
          <a:xfrm>
            <a:off x="0" y="-1"/>
            <a:ext cx="13333615" cy="6827837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97000"/>
                </a:schemeClr>
              </a:gs>
              <a:gs pos="46000">
                <a:schemeClr val="tx1">
                  <a:alpha val="97000"/>
                </a:schemeClr>
              </a:gs>
              <a:gs pos="100000">
                <a:schemeClr val="tx1">
                  <a:alpha val="7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AAF8C8D-819B-0945-B623-F790C6BE0942}"/>
              </a:ext>
            </a:extLst>
          </p:cNvPr>
          <p:cNvSpPr txBox="1">
            <a:spLocks/>
          </p:cNvSpPr>
          <p:nvPr/>
        </p:nvSpPr>
        <p:spPr>
          <a:xfrm>
            <a:off x="838200" y="681037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6600" dirty="0">
                <a:solidFill>
                  <a:schemeClr val="accent2">
                    <a:lumMod val="75000"/>
                  </a:schemeClr>
                </a:solidFill>
                <a:latin typeface="Century Gothic" panose="020B0502020202020204" pitchFamily="34" charset="0"/>
              </a:rPr>
              <a:t>Today’s presentation:</a:t>
            </a:r>
            <a:endParaRPr lang="en-US" sz="6600" dirty="0">
              <a:solidFill>
                <a:schemeClr val="accent2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A754EB6-A0B7-344D-870E-5C32F55105F4}"/>
              </a:ext>
            </a:extLst>
          </p:cNvPr>
          <p:cNvSpPr txBox="1">
            <a:spLocks/>
          </p:cNvSpPr>
          <p:nvPr/>
        </p:nvSpPr>
        <p:spPr>
          <a:xfrm>
            <a:off x="838200" y="2006600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bg1"/>
                </a:solidFill>
                <a:latin typeface="Century Gothic" panose="020B0502020202020204" pitchFamily="34" charset="0"/>
              </a:rPr>
              <a:t>Overview of the project brief and metrics chosen</a:t>
            </a:r>
          </a:p>
          <a:p>
            <a:endParaRPr lang="en-GB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r>
              <a:rPr lang="en-GB" dirty="0">
                <a:solidFill>
                  <a:schemeClr val="bg1"/>
                </a:solidFill>
                <a:latin typeface="Century Gothic" panose="020B0502020202020204" pitchFamily="34" charset="0"/>
              </a:rPr>
              <a:t>Demonstration of our Health in Scotland dashboard</a:t>
            </a:r>
          </a:p>
          <a:p>
            <a:endParaRPr lang="en-GB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r>
              <a:rPr lang="en-GB" dirty="0">
                <a:solidFill>
                  <a:schemeClr val="bg1"/>
                </a:solidFill>
                <a:latin typeface="Century Gothic" panose="020B0502020202020204" pitchFamily="34" charset="0"/>
              </a:rPr>
              <a:t>Project management and team-working</a:t>
            </a:r>
          </a:p>
          <a:p>
            <a:endParaRPr lang="en-GB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r>
              <a:rPr lang="en-GB" dirty="0">
                <a:solidFill>
                  <a:schemeClr val="bg1"/>
                </a:solidFill>
                <a:latin typeface="Century Gothic" panose="020B0502020202020204" pitchFamily="34" charset="0"/>
              </a:rPr>
              <a:t>Data insights and conclusions</a:t>
            </a:r>
            <a:endParaRPr lang="en-US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8" name="Picture 6" descr="Digital Skills &amp; Coding Academy - Edinburgh, Glasgow &amp; Inverness - CodeClan">
            <a:extLst>
              <a:ext uri="{FF2B5EF4-FFF2-40B4-BE49-F238E27FC236}">
                <a16:creationId xmlns:a16="http://schemas.microsoft.com/office/drawing/2014/main" id="{CF5042EE-1D09-424E-87C1-F7BDDFFFBEC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72"/>
          <a:stretch/>
        </p:blipFill>
        <p:spPr bwMode="auto">
          <a:xfrm>
            <a:off x="10589306" y="6191630"/>
            <a:ext cx="1385512" cy="475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6983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Internet Big Data Big Data Data Technology, Ppt Data Background,  Technological Sense, Atmosphere Background Image for Free Download">
            <a:extLst>
              <a:ext uri="{FF2B5EF4-FFF2-40B4-BE49-F238E27FC236}">
                <a16:creationId xmlns:a16="http://schemas.microsoft.com/office/drawing/2014/main" id="{7C50E69B-B17E-8D43-A7AE-943D157FD9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B3BEDF4D-8667-3D43-A373-D4B6FE2ED4F6}"/>
              </a:ext>
            </a:extLst>
          </p:cNvPr>
          <p:cNvSpPr/>
          <p:nvPr/>
        </p:nvSpPr>
        <p:spPr>
          <a:xfrm>
            <a:off x="-2802573" y="-3193869"/>
            <a:ext cx="16309567" cy="13245737"/>
          </a:xfrm>
          <a:prstGeom prst="ellipse">
            <a:avLst/>
          </a:prstGeom>
          <a:gradFill flip="none" rotWithShape="1">
            <a:gsLst>
              <a:gs pos="8000">
                <a:schemeClr val="tx1"/>
              </a:gs>
              <a:gs pos="50000">
                <a:schemeClr val="tx1">
                  <a:alpha val="90000"/>
                </a:schemeClr>
              </a:gs>
              <a:gs pos="100000">
                <a:schemeClr val="tx1">
                  <a:alpha val="0"/>
                  <a:lumMod val="62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6" descr="Digital Skills &amp; Coding Academy - Edinburgh, Glasgow &amp; Inverness - CodeClan">
            <a:extLst>
              <a:ext uri="{FF2B5EF4-FFF2-40B4-BE49-F238E27FC236}">
                <a16:creationId xmlns:a16="http://schemas.microsoft.com/office/drawing/2014/main" id="{F530EEC0-1569-464A-B50A-DD8CAFF07EB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72"/>
          <a:stretch/>
        </p:blipFill>
        <p:spPr bwMode="auto">
          <a:xfrm>
            <a:off x="10589306" y="6191630"/>
            <a:ext cx="1385512" cy="475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939C0D60-32EA-6B42-9B4D-2742150FB5DC}"/>
              </a:ext>
            </a:extLst>
          </p:cNvPr>
          <p:cNvSpPr txBox="1">
            <a:spLocks/>
          </p:cNvSpPr>
          <p:nvPr/>
        </p:nvSpPr>
        <p:spPr>
          <a:xfrm>
            <a:off x="838200" y="681037"/>
            <a:ext cx="10515600" cy="1325563"/>
          </a:xfrm>
          <a:prstGeom prst="rect">
            <a:avLst/>
          </a:prstGeom>
        </p:spPr>
        <p:txBody>
          <a:bodyPr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600" dirty="0">
                <a:solidFill>
                  <a:schemeClr val="accent2">
                    <a:lumMod val="75000"/>
                  </a:schemeClr>
                </a:solidFill>
                <a:latin typeface="Century Gothic" panose="020B0502020202020204" pitchFamily="34" charset="0"/>
              </a:rPr>
              <a:t>Project</a:t>
            </a:r>
            <a:r>
              <a:rPr lang="en-US" sz="6000" dirty="0">
                <a:solidFill>
                  <a:schemeClr val="accent2">
                    <a:lumMod val="75000"/>
                  </a:schemeClr>
                </a:solidFill>
                <a:latin typeface="Century Gothic" panose="020B0502020202020204" pitchFamily="34" charset="0"/>
              </a:rPr>
              <a:t> Brief &amp; Chosen Metrics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69BE652-955E-1345-85F6-27F265AD4E66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bg1"/>
                </a:solidFill>
                <a:latin typeface="Century Gothic" panose="020B0502020202020204" pitchFamily="34" charset="0"/>
              </a:rPr>
              <a:t>Build a dashboard that offers a breakdown of Scottish health and related insights</a:t>
            </a:r>
          </a:p>
          <a:p>
            <a:pPr lvl="1"/>
            <a:r>
              <a:rPr lang="en-GB" dirty="0">
                <a:solidFill>
                  <a:schemeClr val="bg1"/>
                </a:solidFill>
                <a:latin typeface="Century Gothic" panose="020B0502020202020204" pitchFamily="34" charset="0"/>
              </a:rPr>
              <a:t>General overview</a:t>
            </a:r>
          </a:p>
          <a:p>
            <a:pPr lvl="1"/>
            <a:r>
              <a:rPr lang="en-GB" dirty="0">
                <a:solidFill>
                  <a:schemeClr val="bg1"/>
                </a:solidFill>
                <a:latin typeface="Century Gothic" panose="020B0502020202020204" pitchFamily="34" charset="0"/>
              </a:rPr>
              <a:t>Specific health topic </a:t>
            </a:r>
          </a:p>
          <a:p>
            <a:pPr lvl="1"/>
            <a:r>
              <a:rPr lang="en-GB" dirty="0">
                <a:solidFill>
                  <a:schemeClr val="bg1"/>
                </a:solidFill>
                <a:latin typeface="Century Gothic" panose="020B0502020202020204" pitchFamily="34" charset="0"/>
              </a:rPr>
              <a:t>Temporal, geographic , demographic perspectives</a:t>
            </a:r>
          </a:p>
          <a:p>
            <a:pPr lvl="1"/>
            <a:r>
              <a:rPr lang="en-GB" dirty="0">
                <a:solidFill>
                  <a:schemeClr val="bg1"/>
                </a:solidFill>
                <a:latin typeface="Century Gothic" panose="020B0502020202020204" pitchFamily="34" charset="0"/>
              </a:rPr>
              <a:t>Deprivation and it’s effect on any indicators</a:t>
            </a:r>
          </a:p>
          <a:p>
            <a:r>
              <a:rPr lang="en-GB" dirty="0">
                <a:solidFill>
                  <a:schemeClr val="bg1"/>
                </a:solidFill>
                <a:latin typeface="Century Gothic" panose="020B0502020202020204" pitchFamily="34" charset="0"/>
              </a:rPr>
              <a:t>Teamwork and project management just as important!</a:t>
            </a:r>
          </a:p>
          <a:p>
            <a:r>
              <a:rPr lang="en-GB" dirty="0">
                <a:solidFill>
                  <a:schemeClr val="bg1"/>
                </a:solidFill>
                <a:latin typeface="Century Gothic" panose="020B0502020202020204" pitchFamily="34" charset="0"/>
              </a:rPr>
              <a:t>Chosen metrics</a:t>
            </a:r>
          </a:p>
          <a:p>
            <a:pPr lvl="1"/>
            <a:r>
              <a:rPr lang="en-GB" dirty="0">
                <a:solidFill>
                  <a:schemeClr val="bg1"/>
                </a:solidFill>
                <a:latin typeface="Century Gothic" panose="020B0502020202020204" pitchFamily="34" charset="0"/>
              </a:rPr>
              <a:t>Life expectancy and life satisfaction</a:t>
            </a:r>
          </a:p>
          <a:p>
            <a:pPr lvl="1"/>
            <a:r>
              <a:rPr lang="en-GB" dirty="0">
                <a:solidFill>
                  <a:schemeClr val="bg1"/>
                </a:solidFill>
                <a:latin typeface="Century Gothic" panose="020B0502020202020204" pitchFamily="34" charset="0"/>
              </a:rPr>
              <a:t>Smoking, drinking and drug use</a:t>
            </a:r>
            <a:endParaRPr lang="en-US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7089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5EE042C9-9224-B04B-89AC-2930F94B21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27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CEA659B-9BD7-4843-A14B-56A61B20944B}"/>
              </a:ext>
            </a:extLst>
          </p:cNvPr>
          <p:cNvSpPr/>
          <p:nvPr/>
        </p:nvSpPr>
        <p:spPr>
          <a:xfrm>
            <a:off x="0" y="-1"/>
            <a:ext cx="13333615" cy="6827837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97000"/>
                </a:schemeClr>
              </a:gs>
              <a:gs pos="46000">
                <a:schemeClr val="tx1">
                  <a:alpha val="71000"/>
                </a:schemeClr>
              </a:gs>
              <a:gs pos="100000">
                <a:schemeClr val="tx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6" descr="Digital Skills &amp; Coding Academy - Edinburgh, Glasgow &amp; Inverness - CodeClan">
            <a:extLst>
              <a:ext uri="{FF2B5EF4-FFF2-40B4-BE49-F238E27FC236}">
                <a16:creationId xmlns:a16="http://schemas.microsoft.com/office/drawing/2014/main" id="{15839DFB-AE74-9446-A5F5-95973F2D7F8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72"/>
          <a:stretch/>
        </p:blipFill>
        <p:spPr bwMode="auto">
          <a:xfrm>
            <a:off x="10589306" y="6191630"/>
            <a:ext cx="1385512" cy="475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2803300-34E6-E44A-A3B5-0470FA73D2C6}"/>
              </a:ext>
            </a:extLst>
          </p:cNvPr>
          <p:cNvSpPr txBox="1"/>
          <p:nvPr/>
        </p:nvSpPr>
        <p:spPr>
          <a:xfrm>
            <a:off x="764771" y="1890423"/>
            <a:ext cx="681643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solidFill>
                  <a:schemeClr val="accent2">
                    <a:lumMod val="75000"/>
                  </a:schemeClr>
                </a:solidFill>
                <a:latin typeface="Century Gothic" panose="020B0502020202020204" pitchFamily="34" charset="0"/>
              </a:rPr>
              <a:t>Dashboard Demo</a:t>
            </a:r>
          </a:p>
        </p:txBody>
      </p:sp>
    </p:spTree>
    <p:extLst>
      <p:ext uri="{BB962C8B-B14F-4D97-AF65-F5344CB8AC3E}">
        <p14:creationId xmlns:p14="http://schemas.microsoft.com/office/powerpoint/2010/main" val="2776693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indefinite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Data background - PHD Media Worldwide">
            <a:extLst>
              <a:ext uri="{FF2B5EF4-FFF2-40B4-BE49-F238E27FC236}">
                <a16:creationId xmlns:a16="http://schemas.microsoft.com/office/drawing/2014/main" id="{AC79A93A-3433-6642-9856-4F557CC6A2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91" r="35364"/>
          <a:stretch/>
        </p:blipFill>
        <p:spPr bwMode="auto">
          <a:xfrm>
            <a:off x="0" y="10"/>
            <a:ext cx="1219200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7C3E64F6-BF42-8145-9095-A4FBE47EAD3B}"/>
              </a:ext>
            </a:extLst>
          </p:cNvPr>
          <p:cNvSpPr/>
          <p:nvPr/>
        </p:nvSpPr>
        <p:spPr>
          <a:xfrm>
            <a:off x="-2802573" y="-3193869"/>
            <a:ext cx="16309567" cy="13245737"/>
          </a:xfrm>
          <a:prstGeom prst="ellipse">
            <a:avLst/>
          </a:prstGeom>
          <a:gradFill flip="none" rotWithShape="1">
            <a:gsLst>
              <a:gs pos="8000">
                <a:schemeClr val="tx1"/>
              </a:gs>
              <a:gs pos="50000">
                <a:schemeClr val="tx1">
                  <a:alpha val="84000"/>
                </a:schemeClr>
              </a:gs>
              <a:gs pos="100000">
                <a:schemeClr val="tx1">
                  <a:alpha val="0"/>
                  <a:lumMod val="62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6" descr="Digital Skills &amp; Coding Academy - Edinburgh, Glasgow &amp; Inverness - CodeClan">
            <a:extLst>
              <a:ext uri="{FF2B5EF4-FFF2-40B4-BE49-F238E27FC236}">
                <a16:creationId xmlns:a16="http://schemas.microsoft.com/office/drawing/2014/main" id="{9CEBE297-D128-9947-A1BE-16BD2D82AFF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72"/>
          <a:stretch/>
        </p:blipFill>
        <p:spPr bwMode="auto">
          <a:xfrm>
            <a:off x="10589306" y="6191630"/>
            <a:ext cx="1385512" cy="475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5686F826-217E-C94A-95AA-F6B7824154EA}"/>
              </a:ext>
            </a:extLst>
          </p:cNvPr>
          <p:cNvSpPr txBox="1">
            <a:spLocks/>
          </p:cNvSpPr>
          <p:nvPr/>
        </p:nvSpPr>
        <p:spPr>
          <a:xfrm>
            <a:off x="838200" y="681037"/>
            <a:ext cx="10515600" cy="1325563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600" dirty="0">
                <a:solidFill>
                  <a:schemeClr val="accent2">
                    <a:lumMod val="75000"/>
                  </a:schemeClr>
                </a:solidFill>
                <a:latin typeface="Century Gothic" panose="020B0502020202020204" pitchFamily="34" charset="0"/>
              </a:rPr>
              <a:t>Project Management</a:t>
            </a:r>
            <a:endParaRPr lang="en-US" sz="6000" dirty="0">
              <a:solidFill>
                <a:schemeClr val="accent2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DD206D45-AF53-DA44-B660-9601291B31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1804569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entury Gothic" panose="020B0502020202020204" pitchFamily="34" charset="0"/>
              </a:rPr>
              <a:t>Key elements :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Identify the Business or Stakeholders needs</a:t>
            </a:r>
          </a:p>
          <a:p>
            <a:pPr>
              <a:lnSpc>
                <a:spcPct val="160000"/>
              </a:lnSpc>
            </a:pPr>
            <a:r>
              <a:rPr lang="en-US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Project Objectives and Scope</a:t>
            </a:r>
          </a:p>
          <a:p>
            <a:pPr>
              <a:lnSpc>
                <a:spcPct val="160000"/>
              </a:lnSpc>
            </a:pPr>
            <a:r>
              <a:rPr lang="en-US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Project Schedule</a:t>
            </a:r>
          </a:p>
          <a:p>
            <a:pPr>
              <a:lnSpc>
                <a:spcPct val="160000"/>
              </a:lnSpc>
            </a:pPr>
            <a:r>
              <a:rPr lang="en-US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Defining Roles and Responsibility</a:t>
            </a:r>
          </a:p>
          <a:p>
            <a:pPr>
              <a:lnSpc>
                <a:spcPct val="160000"/>
              </a:lnSpc>
            </a:pPr>
            <a:r>
              <a:rPr lang="en-US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Communication 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3DB2DE8E-1A8E-2546-9389-47A4AC83E265}"/>
              </a:ext>
            </a:extLst>
          </p:cNvPr>
          <p:cNvSpPr txBox="1">
            <a:spLocks/>
          </p:cNvSpPr>
          <p:nvPr/>
        </p:nvSpPr>
        <p:spPr>
          <a:xfrm>
            <a:off x="6392091" y="1804569"/>
            <a:ext cx="5181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entury Gothic" panose="020B0502020202020204" pitchFamily="34" charset="0"/>
              </a:rPr>
              <a:t>Our Approach :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Detailed review of Project Brief and Scotland’s Public Health Priorities </a:t>
            </a:r>
            <a:r>
              <a:rPr lang="en-US" sz="1200" dirty="0">
                <a:solidFill>
                  <a:schemeClr val="bg1"/>
                </a:solidFill>
                <a:latin typeface="Century Gothic" panose="020B0502020202020204" pitchFamily="34" charset="0"/>
              </a:rPr>
              <a:t>(SPHP)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Step by Step Plan of Action in relation with SPHP and Priority 4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Calendarization of Tasks and Timeline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Splitting up the Data Sets and Dashboard into Tabs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Daily Stand Up – Morning , Afternoon and Evening</a:t>
            </a:r>
          </a:p>
          <a:p>
            <a:pPr>
              <a:lnSpc>
                <a:spcPct val="100000"/>
              </a:lnSpc>
            </a:pPr>
            <a:endParaRPr lang="en-US" sz="2000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>
              <a:lnSpc>
                <a:spcPct val="100000"/>
              </a:lnSpc>
            </a:pPr>
            <a:endParaRPr lang="en-US" sz="2000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>
              <a:lnSpc>
                <a:spcPct val="100000"/>
              </a:lnSpc>
            </a:pPr>
            <a:endParaRPr lang="en-US" sz="2000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endParaRPr lang="en-US" sz="20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7044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Internet Big Data Big Data Data Technology, Ppt Data Background,  Technological Sense, Atmosphere Background Image for Free Download">
            <a:extLst>
              <a:ext uri="{FF2B5EF4-FFF2-40B4-BE49-F238E27FC236}">
                <a16:creationId xmlns:a16="http://schemas.microsoft.com/office/drawing/2014/main" id="{7C50E69B-B17E-8D43-A7AE-943D157FD9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B3BEDF4D-8667-3D43-A373-D4B6FE2ED4F6}"/>
              </a:ext>
            </a:extLst>
          </p:cNvPr>
          <p:cNvSpPr/>
          <p:nvPr/>
        </p:nvSpPr>
        <p:spPr>
          <a:xfrm>
            <a:off x="-2802573" y="-3193869"/>
            <a:ext cx="16309567" cy="13245737"/>
          </a:xfrm>
          <a:prstGeom prst="ellipse">
            <a:avLst/>
          </a:prstGeom>
          <a:gradFill flip="none" rotWithShape="1">
            <a:gsLst>
              <a:gs pos="8000">
                <a:schemeClr val="tx1"/>
              </a:gs>
              <a:gs pos="50000">
                <a:schemeClr val="tx1">
                  <a:alpha val="90000"/>
                </a:schemeClr>
              </a:gs>
              <a:gs pos="100000">
                <a:schemeClr val="tx1">
                  <a:alpha val="0"/>
                  <a:lumMod val="62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6" descr="Digital Skills &amp; Coding Academy - Edinburgh, Glasgow &amp; Inverness - CodeClan">
            <a:extLst>
              <a:ext uri="{FF2B5EF4-FFF2-40B4-BE49-F238E27FC236}">
                <a16:creationId xmlns:a16="http://schemas.microsoft.com/office/drawing/2014/main" id="{F530EEC0-1569-464A-B50A-DD8CAFF07EB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72"/>
          <a:stretch/>
        </p:blipFill>
        <p:spPr bwMode="auto">
          <a:xfrm>
            <a:off x="10589306" y="6191630"/>
            <a:ext cx="1385512" cy="475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939C0D60-32EA-6B42-9B4D-2742150FB5DC}"/>
              </a:ext>
            </a:extLst>
          </p:cNvPr>
          <p:cNvSpPr txBox="1">
            <a:spLocks/>
          </p:cNvSpPr>
          <p:nvPr/>
        </p:nvSpPr>
        <p:spPr>
          <a:xfrm>
            <a:off x="838200" y="681037"/>
            <a:ext cx="10515600" cy="1325563"/>
          </a:xfrm>
          <a:prstGeom prst="rect">
            <a:avLst/>
          </a:prstGeom>
        </p:spPr>
        <p:txBody>
          <a:bodyPr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600" dirty="0">
                <a:solidFill>
                  <a:schemeClr val="accent2">
                    <a:lumMod val="75000"/>
                  </a:schemeClr>
                </a:solidFill>
                <a:latin typeface="Century Gothic" panose="020B0502020202020204" pitchFamily="34" charset="0"/>
              </a:rPr>
              <a:t>Data Insights &amp; Conclusion</a:t>
            </a:r>
            <a:endParaRPr lang="en-US" sz="6000" dirty="0">
              <a:solidFill>
                <a:schemeClr val="accent2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69BE652-955E-1345-85F6-27F265AD4E66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bg1"/>
                </a:solidFill>
                <a:latin typeface="Century Gothic" panose="020B0502020202020204" pitchFamily="34" charset="0"/>
              </a:rPr>
              <a:t>Scotland’s Life Expectancy</a:t>
            </a:r>
          </a:p>
          <a:p>
            <a:r>
              <a:rPr lang="en-GB" dirty="0">
                <a:solidFill>
                  <a:schemeClr val="bg1"/>
                </a:solidFill>
                <a:latin typeface="Century Gothic" panose="020B0502020202020204" pitchFamily="34" charset="0"/>
              </a:rPr>
              <a:t>Scotland’s Life Satisfaction</a:t>
            </a:r>
          </a:p>
          <a:p>
            <a:endParaRPr lang="en-GB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r>
              <a:rPr lang="en-GB" dirty="0">
                <a:solidFill>
                  <a:schemeClr val="bg1"/>
                </a:solidFill>
                <a:latin typeface="Century Gothic" panose="020B0502020202020204" pitchFamily="34" charset="0"/>
              </a:rPr>
              <a:t>Alcohol Related Hospital Statistics</a:t>
            </a:r>
          </a:p>
          <a:p>
            <a:r>
              <a:rPr lang="en-GB" dirty="0">
                <a:solidFill>
                  <a:schemeClr val="bg1"/>
                </a:solidFill>
                <a:latin typeface="Century Gothic" panose="020B0502020202020204" pitchFamily="34" charset="0"/>
              </a:rPr>
              <a:t>Drug Related Hospital Discharges</a:t>
            </a:r>
          </a:p>
          <a:p>
            <a:r>
              <a:rPr lang="en-GB" dirty="0">
                <a:solidFill>
                  <a:schemeClr val="bg1"/>
                </a:solidFill>
                <a:latin typeface="Century Gothic" panose="020B0502020202020204" pitchFamily="34" charset="0"/>
              </a:rPr>
              <a:t>Scottish Smoking Survey Core Questions</a:t>
            </a:r>
          </a:p>
        </p:txBody>
      </p:sp>
    </p:spTree>
    <p:extLst>
      <p:ext uri="{BB962C8B-B14F-4D97-AF65-F5344CB8AC3E}">
        <p14:creationId xmlns:p14="http://schemas.microsoft.com/office/powerpoint/2010/main" val="3091678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ark Data 101: The good, the bad, the exciting | Utah Media Group">
            <a:extLst>
              <a:ext uri="{FF2B5EF4-FFF2-40B4-BE49-F238E27FC236}">
                <a16:creationId xmlns:a16="http://schemas.microsoft.com/office/drawing/2014/main" id="{DBD1F815-3919-4E45-94FE-C906E67014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12192000" cy="6853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5DB37AFB-ECE7-CD4C-BE36-D8982B49764E}"/>
              </a:ext>
            </a:extLst>
          </p:cNvPr>
          <p:cNvSpPr/>
          <p:nvPr/>
        </p:nvSpPr>
        <p:spPr>
          <a:xfrm>
            <a:off x="-2933700" y="-3571875"/>
            <a:ext cx="18059400" cy="1400175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10000"/>
                  <a:alpha val="60000"/>
                </a:schemeClr>
              </a:gs>
              <a:gs pos="50000">
                <a:schemeClr val="tx1">
                  <a:alpha val="94000"/>
                </a:schemeClr>
              </a:gs>
              <a:gs pos="100000">
                <a:schemeClr val="tx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C551CF-9F28-3F49-ADF2-6CB565982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  <a:latin typeface="Century Gothic" panose="020B0502020202020204" pitchFamily="34" charset="0"/>
              </a:rPr>
              <a:t>Thank You for Listening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88FB71-37EE-CD40-AFBC-B8069DCE06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Century Gothic" panose="020B0502020202020204" pitchFamily="34" charset="0"/>
              </a:rPr>
              <a:t>We will now take any </a:t>
            </a:r>
            <a:r>
              <a:rPr lang="en-US" dirty="0">
                <a:solidFill>
                  <a:schemeClr val="accent2"/>
                </a:solidFill>
                <a:latin typeface="Century Gothic" panose="020B0502020202020204" pitchFamily="34" charset="0"/>
              </a:rPr>
              <a:t>Questions</a:t>
            </a:r>
          </a:p>
        </p:txBody>
      </p:sp>
      <p:pic>
        <p:nvPicPr>
          <p:cNvPr id="6" name="Picture 6" descr="Digital Skills &amp; Coding Academy - Edinburgh, Glasgow &amp; Inverness - CodeClan">
            <a:extLst>
              <a:ext uri="{FF2B5EF4-FFF2-40B4-BE49-F238E27FC236}">
                <a16:creationId xmlns:a16="http://schemas.microsoft.com/office/drawing/2014/main" id="{1A534468-169A-6445-AD1E-95E2A10F6B9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72"/>
          <a:stretch/>
        </p:blipFill>
        <p:spPr bwMode="auto">
          <a:xfrm>
            <a:off x="10589306" y="6191630"/>
            <a:ext cx="1385512" cy="475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06917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1274</TotalTime>
  <Words>204</Words>
  <Application>Microsoft Macintosh PowerPoint</Application>
  <PresentationFormat>Widescreen</PresentationFormat>
  <Paragraphs>48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Century Gothic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 for Listening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Calum Sey</dc:creator>
  <cp:lastModifiedBy>Calum Sey</cp:lastModifiedBy>
  <cp:revision>22</cp:revision>
  <dcterms:created xsi:type="dcterms:W3CDTF">2020-12-10T15:08:17Z</dcterms:created>
  <dcterms:modified xsi:type="dcterms:W3CDTF">2020-12-11T12:22:32Z</dcterms:modified>
</cp:coreProperties>
</file>