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24" r:id="rId5"/>
    <p:sldId id="3098" r:id="rId6"/>
    <p:sldId id="2922" r:id="rId7"/>
    <p:sldId id="2942" r:id="rId8"/>
    <p:sldId id="2923" r:id="rId9"/>
    <p:sldId id="2924" r:id="rId10"/>
    <p:sldId id="2926" r:id="rId11"/>
    <p:sldId id="3109" r:id="rId12"/>
    <p:sldId id="3097" r:id="rId13"/>
    <p:sldId id="2983" r:id="rId14"/>
    <p:sldId id="2984" r:id="rId15"/>
    <p:sldId id="3094" r:id="rId16"/>
    <p:sldId id="3103" r:id="rId17"/>
    <p:sldId id="3110" r:id="rId18"/>
    <p:sldId id="3104" r:id="rId19"/>
    <p:sldId id="3099" r:id="rId20"/>
    <p:sldId id="3100" r:id="rId21"/>
    <p:sldId id="3101" r:id="rId22"/>
    <p:sldId id="3095" r:id="rId23"/>
    <p:sldId id="3102" r:id="rId24"/>
    <p:sldId id="3108" r:id="rId25"/>
    <p:sldId id="3096" r:id="rId26"/>
    <p:sldId id="3105" r:id="rId27"/>
    <p:sldId id="3106" r:id="rId28"/>
    <p:sldId id="3107" r:id="rId29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0"/>
      <p:regular r:id="rId36"/>
      <p:bold r:id="rId37"/>
      <p:italic r:id="rId38"/>
      <p:boldItalic r:id="rId39"/>
    </p:embeddedFont>
    <p:embeddedFont>
      <p:font typeface="Gill Sans Nova Light" panose="020B0302020104020203" pitchFamily="34" charset="0"/>
      <p:regular r:id="rId40"/>
      <p:italic r:id="rId41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0990E53-D662-4AC3-9844-4B399E8DDCF8}">
          <p14:sldIdLst>
            <p14:sldId id="2524"/>
            <p14:sldId id="3098"/>
            <p14:sldId id="2922"/>
            <p14:sldId id="2942"/>
            <p14:sldId id="2923"/>
            <p14:sldId id="2924"/>
            <p14:sldId id="2926"/>
            <p14:sldId id="3109"/>
            <p14:sldId id="3097"/>
            <p14:sldId id="2983"/>
            <p14:sldId id="2984"/>
            <p14:sldId id="3094"/>
            <p14:sldId id="3103"/>
            <p14:sldId id="3110"/>
            <p14:sldId id="3104"/>
            <p14:sldId id="3099"/>
            <p14:sldId id="3100"/>
            <p14:sldId id="3101"/>
            <p14:sldId id="3095"/>
            <p14:sldId id="3102"/>
            <p14:sldId id="3108"/>
            <p14:sldId id="3096"/>
            <p14:sldId id="3105"/>
            <p14:sldId id="3106"/>
            <p14:sldId id="31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F42"/>
    <a:srgbClr val="FFF300"/>
    <a:srgbClr val="CCCC00"/>
    <a:srgbClr val="3F3F3F"/>
    <a:srgbClr val="1CFF82"/>
    <a:srgbClr val="FFFFFF"/>
    <a:srgbClr val="74C046"/>
    <a:srgbClr val="D5AE76"/>
    <a:srgbClr val="FF00F7"/>
    <a:srgbClr val="66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AF09D-3061-AD3C-B8DA-E3ECFC0AAF0C}" v="32" dt="2021-10-28T17:01:25.795"/>
    <p1510:client id="{4FA3AECA-C757-49CC-8321-C648245A1A51}" v="125" dt="2021-10-28T02:48:38.519"/>
    <p1510:client id="{901E2BAE-D0A5-4064-A86C-F1545244535D}" v="1014" dt="2021-10-28T15:04:38.81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80256" autoAdjust="0"/>
  </p:normalViewPr>
  <p:slideViewPr>
    <p:cSldViewPr snapToGrid="0" snapToObjects="1" showGuides="1">
      <p:cViewPr varScale="1">
        <p:scale>
          <a:sx n="52" d="100"/>
          <a:sy n="52" d="100"/>
        </p:scale>
        <p:origin x="1773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28/10/2021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28/10/2021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01675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2268905"/>
            <a:ext cx="4791342" cy="1157958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0329" y="3427322"/>
            <a:ext cx="479174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006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504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064128"/>
            <a:ext cx="5771664" cy="348907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0"/>
            <a:r>
              <a:rPr lang="fr-FR" dirty="0"/>
              <a:t>Remettre le formulaire à l’enseignant</a:t>
            </a:r>
          </a:p>
          <a:p>
            <a:pPr lvl="0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4EFCB-9915-4191-B438-3189E93CA22A}"/>
              </a:ext>
            </a:extLst>
          </p:cNvPr>
          <p:cNvSpPr txBox="1"/>
          <p:nvPr userDrawn="1"/>
        </p:nvSpPr>
        <p:spPr>
          <a:xfrm>
            <a:off x="3210370" y="1130838"/>
            <a:ext cx="5771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TRAVAIL</a:t>
            </a:r>
            <a:br>
              <a:rPr lang="fr-FR" sz="6000" b="1" noProof="0" dirty="0">
                <a:solidFill>
                  <a:schemeClr val="bg1"/>
                </a:solidFill>
                <a:latin typeface="+mj-lt"/>
              </a:rPr>
            </a:b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FORMATIF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_prochai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70" y="3294869"/>
            <a:ext cx="5771664" cy="3258331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04FFF8-175B-4D19-9220-C454DCD6E0A4}"/>
              </a:ext>
            </a:extLst>
          </p:cNvPr>
          <p:cNvSpPr txBox="1"/>
          <p:nvPr userDrawn="1"/>
        </p:nvSpPr>
        <p:spPr>
          <a:xfrm>
            <a:off x="3210370" y="535541"/>
            <a:ext cx="5771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fr-FR" sz="6000" b="1" noProof="0" dirty="0">
                <a:solidFill>
                  <a:schemeClr val="bg1"/>
                </a:solidFill>
                <a:latin typeface="+mj-lt"/>
              </a:rPr>
              <a:t>POUR LA PROCHAINE SÉANCE</a:t>
            </a:r>
            <a:endParaRPr lang="fr-CA" sz="2800" b="1" spc="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ESPACE INTERACTIF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  <p:sldLayoutId id="2147483685" r:id="rId3"/>
    <p:sldLayoutId id="2147483686" r:id="rId4"/>
    <p:sldLayoutId id="2147483687" r:id="rId5"/>
    <p:sldLayoutId id="2147483673" r:id="rId6"/>
    <p:sldLayoutId id="2147483651" r:id="rId7"/>
    <p:sldLayoutId id="2147483674" r:id="rId8"/>
    <p:sldLayoutId id="2147483670" r:id="rId9"/>
    <p:sldLayoutId id="2147483669" r:id="rId10"/>
    <p:sldLayoutId id="2147483664" r:id="rId11"/>
    <p:sldLayoutId id="2147483653" r:id="rId12"/>
    <p:sldLayoutId id="2147483680" r:id="rId13"/>
    <p:sldLayoutId id="2147483678" r:id="rId14"/>
    <p:sldLayoutId id="2147483679" r:id="rId15"/>
    <p:sldLayoutId id="2147483683" r:id="rId16"/>
    <p:sldLayoutId id="2147483675" r:id="rId17"/>
    <p:sldLayoutId id="2147483681" r:id="rId18"/>
    <p:sldLayoutId id="2147483682" r:id="rId19"/>
    <p:sldLayoutId id="2147483671" r:id="rId20"/>
    <p:sldLayoutId id="2147483677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jp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8.xml"/><Relationship Id="rId7" Type="http://schemas.openxmlformats.org/officeDocument/2006/relationships/oleObject" Target="../embeddings/oleObject1.bin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10" Type="http://schemas.openxmlformats.org/officeDocument/2006/relationships/image" Target="../media/image7.png"/><Relationship Id="rId4" Type="http://schemas.openxmlformats.org/officeDocument/2006/relationships/tags" Target="../tags/tag9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 rtlCol="0" anchor="ctr">
            <a:normAutofit/>
          </a:bodyPr>
          <a:lstStyle/>
          <a:p>
            <a:r>
              <a:rPr lang="fr-FR" dirty="0"/>
              <a:t>MAX VERS ARDUINO</a:t>
            </a:r>
          </a:p>
        </p:txBody>
      </p:sp>
      <p:pic>
        <p:nvPicPr>
          <p:cNvPr id="5" name="Image 4" descr="Une image contenant texte, panneau de configuration&#10;&#10;Description générée automatiquement">
            <a:extLst>
              <a:ext uri="{FF2B5EF4-FFF2-40B4-BE49-F238E27FC236}">
                <a16:creationId xmlns:a16="http://schemas.microsoft.com/office/drawing/2014/main" id="{01544BCC-C452-45DA-9E8B-F7A6D62BA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4" b="6942"/>
          <a:stretch/>
        </p:blipFill>
        <p:spPr>
          <a:xfrm>
            <a:off x="838200" y="1253067"/>
            <a:ext cx="10515600" cy="4923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28050-CE6D-470E-AB48-97A8EA18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SERVOMOTEUR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36FC60-E127-4FE0-8004-7EAA3A544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0" t="2563" r="3479" b="3643"/>
          <a:stretch/>
        </p:blipFill>
        <p:spPr>
          <a:xfrm>
            <a:off x="838200" y="1066800"/>
            <a:ext cx="2332290" cy="249679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FB3ACA-6FB7-45BD-86C2-110C8E46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250" y="1527932"/>
            <a:ext cx="8236389" cy="135795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67D6DB-AD68-42C2-8343-1EDE18A7D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869" y="4146085"/>
            <a:ext cx="8058931" cy="14994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6EB3136-6FAC-4E08-8DFF-06F6DA0FD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86352"/>
            <a:ext cx="2332290" cy="17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28050-CE6D-470E-AB48-97A8EA18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SERVOMOTEUR : INTÉRIEUR</a:t>
            </a:r>
            <a:endParaRPr lang="fr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DB3CA98-E79F-4CA3-B417-A7F758ED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979" y="3113345"/>
            <a:ext cx="4326500" cy="324975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662499D-B7F4-454D-9F5B-2861100F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85" y="1167959"/>
            <a:ext cx="8466888" cy="20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8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F37C62-40F0-43BD-9271-849103993D2C}"/>
              </a:ext>
            </a:extLst>
          </p:cNvPr>
          <p:cNvGrpSpPr/>
          <p:nvPr/>
        </p:nvGrpSpPr>
        <p:grpSpPr>
          <a:xfrm>
            <a:off x="569818" y="1654860"/>
            <a:ext cx="5160422" cy="3606518"/>
            <a:chOff x="4948015" y="1684182"/>
            <a:chExt cx="6650444" cy="464786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B979245E-FF56-4FBC-9C72-F2AC8A8D7705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21" name="Objet 20">
                <a:extLst>
                  <a:ext uri="{FF2B5EF4-FFF2-40B4-BE49-F238E27FC236}">
                    <a16:creationId xmlns:a16="http://schemas.microsoft.com/office/drawing/2014/main" id="{3844FB2B-3107-4F97-BC44-D4C013DE4F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" name="Image" r:id="rId3" imgW="8774280" imgH="6348960" progId="Photoshop.Image.21">
                      <p:embed/>
                    </p:oleObj>
                  </mc:Choice>
                  <mc:Fallback>
                    <p:oleObj name="Image" r:id="rId3" imgW="8774280" imgH="6348960" progId="Photoshop.Image.21">
                      <p:embed/>
                      <p:pic>
                        <p:nvPicPr>
                          <p:cNvPr id="21" name="Objet 20">
                            <a:extLst>
                              <a:ext uri="{FF2B5EF4-FFF2-40B4-BE49-F238E27FC236}">
                                <a16:creationId xmlns:a16="http://schemas.microsoft.com/office/drawing/2014/main" id="{3844FB2B-3107-4F97-BC44-D4C013DE4FB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2" name="Image 21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765BD0DE-2971-4A77-8D9A-C54804133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BF386-9297-4BD4-ACF5-B1ECCC716931}"/>
                </a:ext>
              </a:extLst>
            </p:cNvPr>
            <p:cNvSpPr/>
            <p:nvPr/>
          </p:nvSpPr>
          <p:spPr>
            <a:xfrm>
              <a:off x="4948015" y="2068083"/>
              <a:ext cx="2435551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B9D056-D766-44EF-8C03-6C400994C407}"/>
                </a:ext>
              </a:extLst>
            </p:cNvPr>
            <p:cNvSpPr/>
            <p:nvPr/>
          </p:nvSpPr>
          <p:spPr>
            <a:xfrm>
              <a:off x="9162909" y="3137886"/>
              <a:ext cx="2435550" cy="27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EA5081-4934-4AA6-AC36-D15ACD4E26A5}"/>
                </a:ext>
              </a:extLst>
            </p:cNvPr>
            <p:cNvSpPr/>
            <p:nvPr/>
          </p:nvSpPr>
          <p:spPr>
            <a:xfrm>
              <a:off x="5498303" y="3099649"/>
              <a:ext cx="1885263" cy="1292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4C0C4F-00AE-4F20-ACC2-D0E560667B3A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83FFA5-9349-465D-B476-696495641C5D}"/>
                </a:ext>
              </a:extLst>
            </p:cNvPr>
            <p:cNvSpPr/>
            <p:nvPr/>
          </p:nvSpPr>
          <p:spPr>
            <a:xfrm>
              <a:off x="9162909" y="1927949"/>
              <a:ext cx="2435550" cy="923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728050-CE6D-470E-AB48-97A8EA18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SERVOMOTEUR : CONNEXION</a:t>
            </a:r>
            <a:endParaRPr lang="fr-CA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B6B7D44-AD77-496B-B643-007F87852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84296" y="1407367"/>
            <a:ext cx="4624388" cy="4624388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C551B3E-2002-47A3-81A8-429F4EB9D7F5}"/>
              </a:ext>
            </a:extLst>
          </p:cNvPr>
          <p:cNvSpPr txBox="1"/>
          <p:nvPr/>
        </p:nvSpPr>
        <p:spPr>
          <a:xfrm>
            <a:off x="6695379" y="5347255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6D6376-1864-4463-A00A-CDE8654CC4DB}"/>
              </a:ext>
            </a:extLst>
          </p:cNvPr>
          <p:cNvSpPr txBox="1"/>
          <p:nvPr/>
        </p:nvSpPr>
        <p:spPr>
          <a:xfrm>
            <a:off x="6920924" y="5679812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5V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FDF22DB-85E8-4E07-AAC2-BDA1C7CB076B}"/>
              </a:ext>
            </a:extLst>
          </p:cNvPr>
          <p:cNvCxnSpPr/>
          <p:nvPr/>
        </p:nvCxnSpPr>
        <p:spPr>
          <a:xfrm>
            <a:off x="7201177" y="5431893"/>
            <a:ext cx="4628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154603D-95BC-4526-A575-43E4B2DB8BAF}"/>
              </a:ext>
            </a:extLst>
          </p:cNvPr>
          <p:cNvCxnSpPr>
            <a:cxnSpLocks/>
          </p:cNvCxnSpPr>
          <p:nvPr/>
        </p:nvCxnSpPr>
        <p:spPr>
          <a:xfrm flipV="1">
            <a:off x="7290335" y="5584293"/>
            <a:ext cx="526073" cy="180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EDEADBD-CA4F-4B89-AEEA-D05618C51E80}"/>
              </a:ext>
            </a:extLst>
          </p:cNvPr>
          <p:cNvCxnSpPr>
            <a:cxnSpLocks/>
          </p:cNvCxnSpPr>
          <p:nvPr/>
        </p:nvCxnSpPr>
        <p:spPr>
          <a:xfrm flipV="1">
            <a:off x="7432592" y="5674373"/>
            <a:ext cx="536216" cy="313597"/>
          </a:xfrm>
          <a:prstGeom prst="line">
            <a:avLst/>
          </a:prstGeom>
          <a:ln w="57150">
            <a:solidFill>
              <a:srgbClr val="71BF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43CCF63-DC4E-4489-BB57-351D0E555ED8}"/>
              </a:ext>
            </a:extLst>
          </p:cNvPr>
          <p:cNvSpPr txBox="1"/>
          <p:nvPr/>
        </p:nvSpPr>
        <p:spPr>
          <a:xfrm>
            <a:off x="6308336" y="5944608"/>
            <a:ext cx="1279883" cy="169277"/>
          </a:xfrm>
          <a:prstGeom prst="rect">
            <a:avLst/>
          </a:prstGeom>
          <a:solidFill>
            <a:srgbClr val="71BF4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Digital PWM – D9</a:t>
            </a:r>
          </a:p>
        </p:txBody>
      </p:sp>
    </p:spTree>
    <p:extLst>
      <p:ext uri="{BB962C8B-B14F-4D97-AF65-F5344CB8AC3E}">
        <p14:creationId xmlns:p14="http://schemas.microsoft.com/office/powerpoint/2010/main" val="25481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BIBLIOTHÈQUE «SERVO» DANS </a:t>
            </a:r>
            <a:r>
              <a:rPr lang="fr-CA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ARDUINO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09F7F5-749C-4E70-9FFD-22491B23F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77" y="1753819"/>
            <a:ext cx="4635797" cy="8246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70BA25-3CFA-49BB-9A90-F6F318D0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190" y="3265475"/>
            <a:ext cx="7998750" cy="5028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CE62B65-73E4-477F-99C0-26227808F91D}"/>
              </a:ext>
            </a:extLst>
          </p:cNvPr>
          <p:cNvSpPr txBox="1"/>
          <p:nvPr/>
        </p:nvSpPr>
        <p:spPr>
          <a:xfrm rot="16200000">
            <a:off x="1101941" y="1917758"/>
            <a:ext cx="125716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GLOBAL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AAB698-BF7A-4736-B4BC-1A7CBAD3A71F}"/>
              </a:ext>
            </a:extLst>
          </p:cNvPr>
          <p:cNvSpPr txBox="1"/>
          <p:nvPr/>
        </p:nvSpPr>
        <p:spPr>
          <a:xfrm rot="16200000">
            <a:off x="1128510" y="3332220"/>
            <a:ext cx="125716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SETUP( 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8CC019-0055-4BBB-B66A-02B0A6007148}"/>
              </a:ext>
            </a:extLst>
          </p:cNvPr>
          <p:cNvSpPr txBox="1"/>
          <p:nvPr/>
        </p:nvSpPr>
        <p:spPr>
          <a:xfrm rot="16200000">
            <a:off x="1128511" y="4793816"/>
            <a:ext cx="125716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LOOP( 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9822A5-0B69-421F-A44C-EBFF2ED92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379" y="4716606"/>
            <a:ext cx="7396088" cy="5219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BB3B6-9DFB-478B-9B66-A126DF9EFD1E}"/>
              </a:ext>
            </a:extLst>
          </p:cNvPr>
          <p:cNvSpPr/>
          <p:nvPr/>
        </p:nvSpPr>
        <p:spPr>
          <a:xfrm>
            <a:off x="3091286" y="2155655"/>
            <a:ext cx="3189873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>
                <a:solidFill>
                  <a:schemeClr val="tx1"/>
                </a:solidFill>
              </a:rPr>
              <a:t>objet servo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94DA7-CF50-4D4C-A16E-5C675CEC9749}"/>
              </a:ext>
            </a:extLst>
          </p:cNvPr>
          <p:cNvSpPr/>
          <p:nvPr/>
        </p:nvSpPr>
        <p:spPr>
          <a:xfrm>
            <a:off x="1981200" y="3216794"/>
            <a:ext cx="3274464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>
                <a:solidFill>
                  <a:schemeClr val="tx1"/>
                </a:solidFill>
              </a:rPr>
              <a:t>objet servo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EDB60-4047-4F49-B29A-FB0E4AA7AA77}"/>
              </a:ext>
            </a:extLst>
          </p:cNvPr>
          <p:cNvSpPr/>
          <p:nvPr/>
        </p:nvSpPr>
        <p:spPr>
          <a:xfrm>
            <a:off x="2021378" y="4697456"/>
            <a:ext cx="3695758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>
                <a:solidFill>
                  <a:schemeClr val="tx1"/>
                </a:solidFill>
              </a:rPr>
              <a:t>objet servo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7648F-EAAE-40FA-AB1A-45571ADF022D}"/>
              </a:ext>
            </a:extLst>
          </p:cNvPr>
          <p:cNvSpPr/>
          <p:nvPr/>
        </p:nvSpPr>
        <p:spPr>
          <a:xfrm>
            <a:off x="6936339" y="3227494"/>
            <a:ext cx="2481128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>
                <a:solidFill>
                  <a:schemeClr val="tx1"/>
                </a:solidFill>
              </a:rPr>
              <a:t>broche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5871A-392F-4262-B482-F7452A582F8F}"/>
              </a:ext>
            </a:extLst>
          </p:cNvPr>
          <p:cNvSpPr/>
          <p:nvPr/>
        </p:nvSpPr>
        <p:spPr>
          <a:xfrm>
            <a:off x="7335437" y="4716606"/>
            <a:ext cx="1560735" cy="471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dirty="0">
                <a:solidFill>
                  <a:schemeClr val="tx1"/>
                </a:solidFill>
              </a:rPr>
              <a:t>angle 0-180</a:t>
            </a:r>
          </a:p>
        </p:txBody>
      </p:sp>
    </p:spTree>
    <p:extLst>
      <p:ext uri="{BB962C8B-B14F-4D97-AF65-F5344CB8AC3E}">
        <p14:creationId xmlns:p14="http://schemas.microsoft.com/office/powerpoint/2010/main" val="381374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C7EF4-C6BD-4881-BC95-72A885A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834" y="538385"/>
            <a:ext cx="6432332" cy="1760672"/>
          </a:xfrm>
        </p:spPr>
        <p:txBody>
          <a:bodyPr/>
          <a:lstStyle/>
          <a:p>
            <a:r>
              <a:rPr lang="fr-CA" dirty="0"/>
              <a:t>SERVO HEUREUX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4F3EF9-5133-40DB-88B9-211BFA1B4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CA" dirty="0"/>
              <a:t>Écrire un nouveau code Arduino (un nouveau fichier) qui simule un servomoteur qui est heureux et qui «remue la queue».</a:t>
            </a:r>
          </a:p>
          <a:p>
            <a:r>
              <a:rPr lang="fr-CA" dirty="0"/>
              <a:t>En déplaçant votre Arduino Nano sur une plaquette de prototypage, reliez votre servomoteur à l’Arduino (le signal du servomoteur doit être connecté à la broche 9).</a:t>
            </a:r>
          </a:p>
          <a:p>
            <a:r>
              <a:rPr lang="fr-CA" dirty="0"/>
              <a:t>Vous avez besoin d’une nouvelle bibliothèque :</a:t>
            </a:r>
          </a:p>
          <a:p>
            <a:pPr lvl="1"/>
            <a:r>
              <a:rPr lang="fr-CA" dirty="0"/>
              <a:t>#</a:t>
            </a:r>
            <a:r>
              <a:rPr lang="fr-CA" dirty="0" err="1"/>
              <a:t>include</a:t>
            </a:r>
            <a:r>
              <a:rPr lang="fr-CA" dirty="0"/>
              <a:t> &lt;</a:t>
            </a:r>
            <a:r>
              <a:rPr lang="fr-CA" dirty="0" err="1"/>
              <a:t>Servo.h</a:t>
            </a:r>
            <a:r>
              <a:rPr lang="fr-CA" dirty="0"/>
              <a:t>&gt;</a:t>
            </a:r>
          </a:p>
          <a:p>
            <a:r>
              <a:rPr lang="fr-CA" dirty="0"/>
              <a:t>Vous avez besoin d’une instance de la classe Servo :</a:t>
            </a:r>
          </a:p>
          <a:p>
            <a:pPr lvl="1"/>
            <a:r>
              <a:rPr lang="fr-CA" dirty="0"/>
              <a:t>Servo </a:t>
            </a:r>
            <a:r>
              <a:rPr lang="fr-CA" dirty="0" err="1"/>
              <a:t>petitServomoteur</a:t>
            </a:r>
            <a:endParaRPr lang="fr-CA" dirty="0"/>
          </a:p>
          <a:p>
            <a:r>
              <a:rPr lang="fr-CA" dirty="0"/>
              <a:t>Voici les fonctions nécessaires :</a:t>
            </a:r>
          </a:p>
          <a:p>
            <a:pPr lvl="1"/>
            <a:r>
              <a:rPr lang="fr-CA" dirty="0" err="1"/>
              <a:t>petitServomoteur.write</a:t>
            </a:r>
            <a:endParaRPr lang="fr-CA" dirty="0"/>
          </a:p>
          <a:p>
            <a:pPr lvl="1"/>
            <a:r>
              <a:rPr lang="fr-CA" dirty="0" err="1"/>
              <a:t>random</a:t>
            </a:r>
            <a:endParaRPr lang="fr-CA" dirty="0"/>
          </a:p>
          <a:p>
            <a:pPr lvl="1"/>
            <a:r>
              <a:rPr lang="fr-CA" dirty="0" err="1"/>
              <a:t>delay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7131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0D22C-3233-4E73-9E38-8EB58BA2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26" y="0"/>
            <a:ext cx="7218348" cy="6922093"/>
          </a:xfrm>
        </p:spPr>
        <p:txBody>
          <a:bodyPr/>
          <a:lstStyle/>
          <a:p>
            <a:r>
              <a:rPr lang="fr-CA" dirty="0"/>
              <a:t>ENVOYER DES MESSAGES COMPLEXES DE MAX</a:t>
            </a:r>
          </a:p>
        </p:txBody>
      </p:sp>
    </p:spTree>
    <p:extLst>
      <p:ext uri="{BB962C8B-B14F-4D97-AF65-F5344CB8AC3E}">
        <p14:creationId xmlns:p14="http://schemas.microsoft.com/office/powerpoint/2010/main" val="272098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99" y="556359"/>
            <a:ext cx="10862256" cy="1067342"/>
          </a:xfrm>
        </p:spPr>
        <p:txBody>
          <a:bodyPr anchor="t">
            <a:noAutofit/>
          </a:bodyPr>
          <a:lstStyle/>
          <a:p>
            <a:r>
              <a:rPr lang="fr-CA" sz="3200" dirty="0">
                <a:solidFill>
                  <a:schemeClr val="accent4"/>
                </a:solidFill>
              </a:rPr>
              <a:t>trigger</a:t>
            </a:r>
            <a:r>
              <a:rPr lang="fr-CA" sz="3200" dirty="0">
                <a:solidFill>
                  <a:schemeClr val="bg2"/>
                </a:solidFill>
              </a:rPr>
              <a:t> </a:t>
            </a:r>
            <a:r>
              <a:rPr lang="fr-CA" sz="3200" dirty="0">
                <a:solidFill>
                  <a:schemeClr val="tx1"/>
                </a:solidFill>
              </a:rPr>
              <a:t>DANS</a:t>
            </a:r>
            <a:r>
              <a:rPr lang="fr-CA" sz="3200" dirty="0">
                <a:solidFill>
                  <a:schemeClr val="bg2"/>
                </a:solidFill>
              </a:rPr>
              <a:t> MAX </a:t>
            </a:r>
            <a:r>
              <a:rPr lang="fr-CA" sz="3200" dirty="0"/>
              <a:t>: ENVOYER PLUSIEURS SORTIES DU MÊME OBJECT DANS UNE CERTAINE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F00449-0139-49A0-94B9-AB83BA65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7" y="1868189"/>
            <a:ext cx="10229503" cy="22771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B4FBEF-DC03-42B4-97C7-69A84B90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4145335"/>
            <a:ext cx="9072562" cy="25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0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99" y="556359"/>
            <a:ext cx="10862256" cy="1067342"/>
          </a:xfrm>
        </p:spPr>
        <p:txBody>
          <a:bodyPr anchor="t">
            <a:noAutofit/>
          </a:bodyPr>
          <a:lstStyle/>
          <a:p>
            <a:r>
              <a:rPr lang="fr-CA" sz="3200" dirty="0" err="1">
                <a:solidFill>
                  <a:schemeClr val="accent4"/>
                </a:solidFill>
              </a:rPr>
              <a:t>itoa</a:t>
            </a:r>
            <a:r>
              <a:rPr lang="fr-CA" sz="3200" dirty="0">
                <a:solidFill>
                  <a:schemeClr val="bg2"/>
                </a:solidFill>
              </a:rPr>
              <a:t> </a:t>
            </a:r>
            <a:r>
              <a:rPr lang="fr-CA" sz="3200" dirty="0">
                <a:solidFill>
                  <a:schemeClr val="tx1"/>
                </a:solidFill>
              </a:rPr>
              <a:t>DANS</a:t>
            </a:r>
            <a:r>
              <a:rPr lang="fr-CA" sz="3200" dirty="0">
                <a:solidFill>
                  <a:schemeClr val="bg2"/>
                </a:solidFill>
              </a:rPr>
              <a:t> MAX </a:t>
            </a:r>
            <a:r>
              <a:rPr lang="fr-CA" sz="3200" dirty="0"/>
              <a:t>: CONVERTIR UN MESSAGE MAX EN ASCII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374636-C803-4826-A54D-ECC00D0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682" y="4617432"/>
            <a:ext cx="1867161" cy="8192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39D85CD-2F39-48A3-9153-03641009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755" y="2176287"/>
            <a:ext cx="1705213" cy="2505425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884C1BE-93E1-49C1-8686-CF9D3544EF6B}"/>
              </a:ext>
            </a:extLst>
          </p:cNvPr>
          <p:cNvSpPr/>
          <p:nvPr/>
        </p:nvSpPr>
        <p:spPr>
          <a:xfrm rot="10800000">
            <a:off x="6832968" y="3608922"/>
            <a:ext cx="282839" cy="22368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B77A3E-C55D-4272-AD72-9711BFCB60B4}"/>
              </a:ext>
            </a:extLst>
          </p:cNvPr>
          <p:cNvSpPr txBox="1"/>
          <p:nvPr/>
        </p:nvSpPr>
        <p:spPr>
          <a:xfrm>
            <a:off x="7115807" y="3572339"/>
            <a:ext cx="3213536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La boîte «</a:t>
            </a:r>
            <a:r>
              <a:rPr lang="fr-CA" sz="1200" dirty="0" err="1">
                <a:solidFill>
                  <a:schemeClr val="bg1"/>
                </a:solidFill>
              </a:rPr>
              <a:t>atoi</a:t>
            </a:r>
            <a:r>
              <a:rPr lang="fr-CA" sz="1200" dirty="0">
                <a:solidFill>
                  <a:schemeClr val="bg1"/>
                </a:solidFill>
              </a:rPr>
              <a:t>» convertit les messages Max en ASCII.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4974F32-5208-4C5E-A10D-E3A155B0B10D}"/>
              </a:ext>
            </a:extLst>
          </p:cNvPr>
          <p:cNvSpPr/>
          <p:nvPr/>
        </p:nvSpPr>
        <p:spPr>
          <a:xfrm rot="10800000">
            <a:off x="6634990" y="3124353"/>
            <a:ext cx="282839" cy="22368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6FE4C8-F6CE-4071-AC78-9BC7BCA9F2DB}"/>
              </a:ext>
            </a:extLst>
          </p:cNvPr>
          <p:cNvSpPr txBox="1"/>
          <p:nvPr/>
        </p:nvSpPr>
        <p:spPr>
          <a:xfrm>
            <a:off x="6917829" y="2721517"/>
            <a:ext cx="3213536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La boîte «trigger» laisse passer le message à «</a:t>
            </a:r>
            <a:r>
              <a:rPr lang="fr-CA" sz="1200" dirty="0" err="1">
                <a:solidFill>
                  <a:schemeClr val="bg1"/>
                </a:solidFill>
              </a:rPr>
              <a:t>atoi</a:t>
            </a:r>
            <a:r>
              <a:rPr lang="fr-CA" sz="1200" dirty="0">
                <a:solidFill>
                  <a:schemeClr val="bg1"/>
                </a:solidFill>
              </a:rPr>
              <a:t>», ensuite, elle envoie un bang à la boîte message «10»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989762B-40D6-4EEA-9787-6617399DCECD}"/>
              </a:ext>
            </a:extLst>
          </p:cNvPr>
          <p:cNvSpPr/>
          <p:nvPr/>
        </p:nvSpPr>
        <p:spPr>
          <a:xfrm>
            <a:off x="5243681" y="3622822"/>
            <a:ext cx="282839" cy="22368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1C4B3A-3B69-4F45-A332-2A5D2C00C030}"/>
              </a:ext>
            </a:extLst>
          </p:cNvPr>
          <p:cNvSpPr txBox="1"/>
          <p:nvPr/>
        </p:nvSpPr>
        <p:spPr>
          <a:xfrm>
            <a:off x="2072913" y="3596166"/>
            <a:ext cx="3213536" cy="276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chemeClr val="bg1"/>
                </a:solidFill>
              </a:rPr>
              <a:t>Le code ASCII «10» indique la fin du message!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58BF79-9289-492B-B9E5-1C41AFF0A8ED}"/>
              </a:ext>
            </a:extLst>
          </p:cNvPr>
          <p:cNvSpPr txBox="1"/>
          <p:nvPr/>
        </p:nvSpPr>
        <p:spPr>
          <a:xfrm>
            <a:off x="761016" y="1513754"/>
            <a:ext cx="109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Ce code reçoit un message, le convertit en ASCII en envoie ensuite le code ASCII «10» pour indiquer la fin du message. </a:t>
            </a:r>
          </a:p>
        </p:txBody>
      </p:sp>
      <p:pic>
        <p:nvPicPr>
          <p:cNvPr id="3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02FBB5-2EA5-4766-9AF4-BE0E87027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99" y="3589988"/>
            <a:ext cx="597421" cy="3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BA459-7FF7-4CA1-A40A-BB8F88ED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284"/>
          </a:xfrm>
        </p:spPr>
        <p:txBody>
          <a:bodyPr>
            <a:normAutofit fontScale="90000"/>
          </a:bodyPr>
          <a:lstStyle/>
          <a:p>
            <a:r>
              <a:rPr lang="fr-CA" dirty="0"/>
              <a:t>ENVOYER DES MESSAGES ASCII DE MAX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91E645A-7424-4919-A312-DE6A4F7C6B4E}"/>
              </a:ext>
            </a:extLst>
          </p:cNvPr>
          <p:cNvGrpSpPr/>
          <p:nvPr/>
        </p:nvGrpSpPr>
        <p:grpSpPr>
          <a:xfrm>
            <a:off x="1051669" y="2390422"/>
            <a:ext cx="9549656" cy="2829528"/>
            <a:chOff x="1051669" y="2390422"/>
            <a:chExt cx="9549656" cy="2829528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8898977-ED0F-4F28-853C-0A89F3D59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669" y="2390422"/>
              <a:ext cx="9549656" cy="2829528"/>
            </a:xfrm>
            <a:prstGeom prst="rect">
              <a:avLst/>
            </a:prstGeom>
          </p:spPr>
        </p:pic>
        <p:pic>
          <p:nvPicPr>
            <p:cNvPr id="3" name="Image 4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C04A9B4F-E296-4606-B16D-121AC44DA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5208" y="3689923"/>
              <a:ext cx="547454" cy="290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77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0D22C-3233-4E73-9E38-8EB58BA2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26" y="0"/>
            <a:ext cx="7218348" cy="6922093"/>
          </a:xfrm>
        </p:spPr>
        <p:txBody>
          <a:bodyPr/>
          <a:lstStyle/>
          <a:p>
            <a:r>
              <a:rPr lang="fr-CA" dirty="0"/>
              <a:t>INSALLER DES BIBLIOTHÈQUES</a:t>
            </a:r>
          </a:p>
        </p:txBody>
      </p:sp>
    </p:spTree>
    <p:extLst>
      <p:ext uri="{BB962C8B-B14F-4D97-AF65-F5344CB8AC3E}">
        <p14:creationId xmlns:p14="http://schemas.microsoft.com/office/powerpoint/2010/main" val="22216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0D22C-3233-4E73-9E38-8EB58BA2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26" y="0"/>
            <a:ext cx="7218348" cy="6922093"/>
          </a:xfrm>
        </p:spPr>
        <p:txBody>
          <a:bodyPr/>
          <a:lstStyle/>
          <a:p>
            <a:r>
              <a:rPr lang="fr-CA" dirty="0"/>
              <a:t>ANALOGWRITE</a:t>
            </a:r>
          </a:p>
        </p:txBody>
      </p:sp>
    </p:spTree>
    <p:extLst>
      <p:ext uri="{BB962C8B-B14F-4D97-AF65-F5344CB8AC3E}">
        <p14:creationId xmlns:p14="http://schemas.microsoft.com/office/powerpoint/2010/main" val="19905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89CE0-F8D4-45AA-A33C-2F202B21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</p:spPr>
        <p:txBody>
          <a:bodyPr>
            <a:normAutofit fontScale="90000"/>
          </a:bodyPr>
          <a:lstStyle/>
          <a:p>
            <a:r>
              <a:rPr lang="fr-CA" dirty="0"/>
              <a:t>INSTALLER LA BIBLIOTHÈQUE «ASCIIMASSAGE»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21D180-3A8D-46E5-B3DB-EDB0E432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31" y="1742906"/>
            <a:ext cx="5458269" cy="2075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D3A501F-D73C-4DE2-AC58-54A853A1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13110"/>
            <a:ext cx="5286897" cy="297976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7F7D9F0-A76E-4895-8D5C-62B597388B7F}"/>
              </a:ext>
            </a:extLst>
          </p:cNvPr>
          <p:cNvSpPr/>
          <p:nvPr/>
        </p:nvSpPr>
        <p:spPr>
          <a:xfrm rot="5400000">
            <a:off x="8707351" y="3115763"/>
            <a:ext cx="1025959" cy="22368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1E7915-2AC3-4582-8298-C19030932F8D}"/>
              </a:ext>
            </a:extLst>
          </p:cNvPr>
          <p:cNvSpPr txBox="1"/>
          <p:nvPr/>
        </p:nvSpPr>
        <p:spPr>
          <a:xfrm>
            <a:off x="7725407" y="2349801"/>
            <a:ext cx="3213536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Recherchez «</a:t>
            </a:r>
            <a:r>
              <a:rPr lang="fr-CA" dirty="0" err="1">
                <a:solidFill>
                  <a:schemeClr val="bg1"/>
                </a:solidFill>
              </a:rPr>
              <a:t>AsciiMassage</a:t>
            </a:r>
            <a:r>
              <a:rPr lang="fr-CA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81689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sz="3600" dirty="0"/>
              <a:t>BIBLIOTHÈQUE «ASCIIMASSAGE» DANS </a:t>
            </a:r>
            <a:r>
              <a:rPr lang="fr-CA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ARDUINO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E62B65-73E4-477F-99C0-26227808F91D}"/>
              </a:ext>
            </a:extLst>
          </p:cNvPr>
          <p:cNvSpPr txBox="1"/>
          <p:nvPr/>
        </p:nvSpPr>
        <p:spPr>
          <a:xfrm rot="16200000">
            <a:off x="547396" y="1602250"/>
            <a:ext cx="125716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GLOBAL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AAB698-BF7A-4736-B4BC-1A7CBAD3A71F}"/>
              </a:ext>
            </a:extLst>
          </p:cNvPr>
          <p:cNvSpPr txBox="1"/>
          <p:nvPr/>
        </p:nvSpPr>
        <p:spPr>
          <a:xfrm rot="16200000">
            <a:off x="-85105" y="3603452"/>
            <a:ext cx="252216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chemeClr val="bg1"/>
                </a:solidFill>
              </a:rPr>
              <a:t>traiterMessage</a:t>
            </a:r>
            <a:r>
              <a:rPr lang="fr-CA" dirty="0">
                <a:solidFill>
                  <a:schemeClr val="bg1"/>
                </a:solidFill>
              </a:rPr>
              <a:t>( 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8CC019-0055-4BBB-B66A-02B0A6007148}"/>
              </a:ext>
            </a:extLst>
          </p:cNvPr>
          <p:cNvSpPr txBox="1"/>
          <p:nvPr/>
        </p:nvSpPr>
        <p:spPr>
          <a:xfrm rot="16200000">
            <a:off x="547397" y="5738588"/>
            <a:ext cx="125716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LOOP( 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F8C1E6-521D-4271-9728-C0E4A84780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1"/>
          <a:stretch/>
        </p:blipFill>
        <p:spPr>
          <a:xfrm>
            <a:off x="1906429" y="5687512"/>
            <a:ext cx="8630535" cy="5048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DF6C04-F822-422C-B3E9-4C090DA0A0BB}"/>
              </a:ext>
            </a:extLst>
          </p:cNvPr>
          <p:cNvSpPr/>
          <p:nvPr/>
        </p:nvSpPr>
        <p:spPr>
          <a:xfrm>
            <a:off x="1440263" y="5687512"/>
            <a:ext cx="1918234" cy="471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>
                <a:solidFill>
                  <a:schemeClr val="tx1"/>
                </a:solidFill>
              </a:rPr>
              <a:t>message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3F2E18-53F7-42BA-9927-C2B45E855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63" y="1298768"/>
            <a:ext cx="5201376" cy="97168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4BF28A6-87B7-4BA1-9E8C-82EA38E8AB62}"/>
              </a:ext>
            </a:extLst>
          </p:cNvPr>
          <p:cNvSpPr/>
          <p:nvPr/>
        </p:nvSpPr>
        <p:spPr>
          <a:xfrm>
            <a:off x="5004407" y="1743140"/>
            <a:ext cx="2062965" cy="471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37EA4A-E9D7-4F5D-A5E8-FA6F7712A0A0}"/>
              </a:ext>
            </a:extLst>
          </p:cNvPr>
          <p:cNvSpPr/>
          <p:nvPr/>
        </p:nvSpPr>
        <p:spPr>
          <a:xfrm>
            <a:off x="7595788" y="5687512"/>
            <a:ext cx="2787352" cy="471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 err="1">
                <a:solidFill>
                  <a:schemeClr val="bg1"/>
                </a:solidFill>
              </a:rPr>
              <a:t>traiterMessage</a:t>
            </a:r>
            <a:endParaRPr lang="fr-CA" sz="2400" dirty="0">
              <a:solidFill>
                <a:schemeClr val="bg1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40EB06A-F916-4062-BDF3-B42EE177291F}"/>
              </a:ext>
            </a:extLst>
          </p:cNvPr>
          <p:cNvGrpSpPr/>
          <p:nvPr/>
        </p:nvGrpSpPr>
        <p:grpSpPr>
          <a:xfrm>
            <a:off x="3285489" y="3261963"/>
            <a:ext cx="5266003" cy="428685"/>
            <a:chOff x="4009148" y="4872581"/>
            <a:chExt cx="5266003" cy="428685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46C35E4-F42C-4DC8-9102-3AF550392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4722" y="4872581"/>
              <a:ext cx="5220429" cy="428685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4A20D77-5F6A-416B-9C3E-B86507CF9B07}"/>
                </a:ext>
              </a:extLst>
            </p:cNvPr>
            <p:cNvSpPr/>
            <p:nvPr/>
          </p:nvSpPr>
          <p:spPr>
            <a:xfrm>
              <a:off x="7742490" y="4906824"/>
              <a:ext cx="1145135" cy="3601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000" dirty="0">
                  <a:solidFill>
                    <a:schemeClr val="tx1"/>
                  </a:solidFill>
                </a:rPr>
                <a:t>adresse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F5BC60-CBE2-4D8D-9265-DF91DB9F3E42}"/>
                </a:ext>
              </a:extLst>
            </p:cNvPr>
            <p:cNvSpPr/>
            <p:nvPr/>
          </p:nvSpPr>
          <p:spPr>
            <a:xfrm>
              <a:off x="4009148" y="4874818"/>
              <a:ext cx="1467535" cy="3601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2000" dirty="0">
                  <a:solidFill>
                    <a:schemeClr val="tx1"/>
                  </a:solidFill>
                </a:rPr>
                <a:t>message</a:t>
              </a: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55D2D80E-0E9C-4BC0-8F31-45D8FA464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670" y="4212683"/>
            <a:ext cx="3534268" cy="38105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37D5304-AC13-4972-9EB0-7C2C82FF4EF9}"/>
              </a:ext>
            </a:extLst>
          </p:cNvPr>
          <p:cNvSpPr/>
          <p:nvPr/>
        </p:nvSpPr>
        <p:spPr>
          <a:xfrm>
            <a:off x="3289393" y="4178025"/>
            <a:ext cx="1467535" cy="3601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0C8FDD9-B016-410D-9C58-859919933A8B}"/>
              </a:ext>
            </a:extLst>
          </p:cNvPr>
          <p:cNvSpPr/>
          <p:nvPr/>
        </p:nvSpPr>
        <p:spPr>
          <a:xfrm rot="10800000">
            <a:off x="2758870" y="3371776"/>
            <a:ext cx="369333" cy="1450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DA25AB90-B326-4D64-8E35-81BFA29A2D8B}"/>
              </a:ext>
            </a:extLst>
          </p:cNvPr>
          <p:cNvSpPr/>
          <p:nvPr/>
        </p:nvSpPr>
        <p:spPr>
          <a:xfrm rot="10800000">
            <a:off x="2766141" y="4277601"/>
            <a:ext cx="369333" cy="14504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84BB72-EE1F-4D80-9DA1-325AD4D481AF}"/>
              </a:ext>
            </a:extLst>
          </p:cNvPr>
          <p:cNvSpPr/>
          <p:nvPr/>
        </p:nvSpPr>
        <p:spPr>
          <a:xfrm>
            <a:off x="1517930" y="3261963"/>
            <a:ext cx="1083653" cy="360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dirty="0" err="1">
                <a:solidFill>
                  <a:schemeClr val="bg1"/>
                </a:solidFill>
              </a:rPr>
              <a:t>bool</a:t>
            </a:r>
            <a:endParaRPr lang="fr-CA" sz="20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B35D33-08E8-4FDB-8F72-253081FFCF08}"/>
              </a:ext>
            </a:extLst>
          </p:cNvPr>
          <p:cNvSpPr/>
          <p:nvPr/>
        </p:nvSpPr>
        <p:spPr>
          <a:xfrm>
            <a:off x="1528568" y="4148785"/>
            <a:ext cx="1083653" cy="360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dirty="0" err="1">
                <a:solidFill>
                  <a:schemeClr val="bg1"/>
                </a:solidFill>
              </a:rPr>
              <a:t>int</a:t>
            </a:r>
            <a:endParaRPr lang="fr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92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0D22C-3233-4E73-9E38-8EB58BA2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26" y="0"/>
            <a:ext cx="7218348" cy="6922093"/>
          </a:xfrm>
        </p:spPr>
        <p:txBody>
          <a:bodyPr/>
          <a:lstStyle/>
          <a:p>
            <a:r>
              <a:rPr lang="fr-CA" dirty="0"/>
              <a:t>RECEVOIR DES MESSAGES COMPLEXES DANS ARDUINO</a:t>
            </a:r>
          </a:p>
        </p:txBody>
      </p:sp>
    </p:spTree>
    <p:extLst>
      <p:ext uri="{BB962C8B-B14F-4D97-AF65-F5344CB8AC3E}">
        <p14:creationId xmlns:p14="http://schemas.microsoft.com/office/powerpoint/2010/main" val="107785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E4602-BA96-4B03-A4D8-38DD3507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600" dirty="0"/>
              <a:t>ALLUMEZ UNE DEL À PARTIR DE MAX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30791-73F5-435E-BFC4-F27DE7BDD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936" y="1253067"/>
            <a:ext cx="5007864" cy="4923896"/>
          </a:xfrm>
        </p:spPr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CECE7C-894F-42DB-95D9-42872AAC5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70794" y="1253067"/>
            <a:ext cx="5206414" cy="492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5F454-AD79-4692-BA47-B1328500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TAMISER UNE DEL À PARTIR DE MAX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39B863-B91E-43FC-9BD6-40C08568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840" y="1253067"/>
            <a:ext cx="4632960" cy="4923896"/>
          </a:xfrm>
        </p:spPr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001FCB-20A9-4B6D-8588-F61BB71B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56" y="1213421"/>
            <a:ext cx="5663184" cy="53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C39A7-A709-466D-A2B9-C477AED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90CEAC-D3F4-4F58-8EA4-6D187E54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210" y="1253067"/>
            <a:ext cx="5061590" cy="4923896"/>
          </a:xfrm>
        </p:spPr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854DDF-C8C8-4B65-AC36-33B56047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0" y="1253066"/>
            <a:ext cx="5061590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5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4B6E62A-E46B-4A19-B8F9-97A701EBDB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93303" y="464164"/>
            <a:ext cx="3954957" cy="43974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>
                <a:solidFill>
                  <a:srgbClr val="000000"/>
                </a:solidFill>
              </a:rPr>
              <a:t>Modulation de largeur d'impulsions (PWM)</a:t>
            </a:r>
            <a:endParaRPr lang="fr-CA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470FD-9F6E-4C1E-A8B1-28CEE68BDD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9181" y="1510153"/>
            <a:ext cx="62507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00000"/>
                </a:solidFill>
              </a:rPr>
              <a:t>Pour faire varier la luminosité d'une DEL, il faut varier le courant qui la traverse. Mais les broches 2 à 12 de l’Arduino sont numériques. C'est-à-dire qu'elles n'ont que deux états: </a:t>
            </a:r>
            <a:r>
              <a:rPr lang="fr-CA" b="1" dirty="0">
                <a:solidFill>
                  <a:srgbClr val="000000"/>
                </a:solidFill>
              </a:rPr>
              <a:t>0 </a:t>
            </a:r>
            <a:r>
              <a:rPr lang="fr-CA" dirty="0">
                <a:solidFill>
                  <a:srgbClr val="000000"/>
                </a:solidFill>
              </a:rPr>
              <a:t>ou </a:t>
            </a:r>
            <a:r>
              <a:rPr lang="fr-CA" b="1" dirty="0">
                <a:solidFill>
                  <a:srgbClr val="000000"/>
                </a:solidFill>
              </a:rPr>
              <a:t>1</a:t>
            </a:r>
            <a:r>
              <a:rPr lang="fr-CA" dirty="0">
                <a:solidFill>
                  <a:srgbClr val="000000"/>
                </a:solidFill>
              </a:rPr>
              <a:t>; LOW ou HIGH; allumée ou éteinte. </a:t>
            </a:r>
          </a:p>
          <a:p>
            <a:endParaRPr lang="fr-CA" dirty="0">
              <a:solidFill>
                <a:srgbClr val="000000"/>
              </a:solidFill>
            </a:endParaRPr>
          </a:p>
          <a:p>
            <a:r>
              <a:rPr lang="fr-CA" dirty="0">
                <a:solidFill>
                  <a:srgbClr val="000000"/>
                </a:solidFill>
              </a:rPr>
              <a:t>Pour faire varier la luminosité d'une DEL, on va utiliser une la </a:t>
            </a:r>
            <a:r>
              <a:rPr lang="fr-CA" b="1" dirty="0">
                <a:solidFill>
                  <a:srgbClr val="000000"/>
                </a:solidFill>
              </a:rPr>
              <a:t>modulation de largeur d'impulsions (</a:t>
            </a:r>
            <a:r>
              <a:rPr lang="fr-CA" dirty="0">
                <a:solidFill>
                  <a:srgbClr val="EE7D31"/>
                </a:solidFill>
              </a:rPr>
              <a:t>PWM</a:t>
            </a:r>
            <a:r>
              <a:rPr lang="fr-CA" dirty="0">
                <a:solidFill>
                  <a:srgbClr val="000000"/>
                </a:solidFill>
              </a:rPr>
              <a:t>: </a:t>
            </a:r>
            <a:r>
              <a:rPr lang="fr-CA" i="1" dirty="0">
                <a:solidFill>
                  <a:srgbClr val="000000"/>
                </a:solidFill>
              </a:rPr>
              <a:t>Pulse </a:t>
            </a:r>
            <a:r>
              <a:rPr lang="fr-CA" i="1" dirty="0" err="1">
                <a:solidFill>
                  <a:srgbClr val="000000"/>
                </a:solidFill>
              </a:rPr>
              <a:t>Width</a:t>
            </a:r>
            <a:r>
              <a:rPr lang="fr-CA" i="1" dirty="0">
                <a:solidFill>
                  <a:srgbClr val="000000"/>
                </a:solidFill>
              </a:rPr>
              <a:t> Modulation)</a:t>
            </a:r>
            <a:r>
              <a:rPr lang="fr-CA" dirty="0">
                <a:solidFill>
                  <a:srgbClr val="000000"/>
                </a:solidFill>
              </a:rPr>
              <a:t>. Il s'agit de faire alterner les périodes hautes (allumée) et basses (éteinte) de la broche à grande fréquence.  </a:t>
            </a:r>
            <a:r>
              <a:rPr lang="fr-CA" i="1" dirty="0">
                <a:solidFill>
                  <a:srgbClr val="000000"/>
                </a:solidFill>
              </a:rPr>
              <a:t>En d'autre terme, cela signifie qu'on va faire clignoter la DEL très vite. Tellement vite que l'</a:t>
            </a:r>
            <a:r>
              <a:rPr lang="fr-CA" i="1" dirty="0" err="1">
                <a:solidFill>
                  <a:srgbClr val="000000"/>
                </a:solidFill>
              </a:rPr>
              <a:t>oeil</a:t>
            </a:r>
            <a:r>
              <a:rPr lang="fr-CA" i="1" dirty="0">
                <a:solidFill>
                  <a:srgbClr val="000000"/>
                </a:solidFill>
              </a:rPr>
              <a:t> ne percevra qu'une lumière continue. </a:t>
            </a:r>
            <a:endParaRPr lang="fr-CA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2E602B-27A8-49F1-A5D6-B1C32F3BD6D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58456" y="5082568"/>
            <a:ext cx="3824653" cy="1395998"/>
          </a:xfrm>
          <a:noFill/>
        </p:spPr>
      </p:pic>
    </p:spTree>
    <p:extLst>
      <p:ext uri="{BB962C8B-B14F-4D97-AF65-F5344CB8AC3E}">
        <p14:creationId xmlns:p14="http://schemas.microsoft.com/office/powerpoint/2010/main" val="30481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D808353-1D58-44B6-AD85-15CBAB9D5E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LA TENSION EN RELATION AU PWM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D03A84-BAB6-4126-B25C-7508B0B0812A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1795918"/>
            <a:ext cx="10515600" cy="3838193"/>
          </a:xfrm>
          <a:noFill/>
        </p:spPr>
      </p:pic>
    </p:spTree>
    <p:extLst>
      <p:ext uri="{BB962C8B-B14F-4D97-AF65-F5344CB8AC3E}">
        <p14:creationId xmlns:p14="http://schemas.microsoft.com/office/powerpoint/2010/main" val="18151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BROCHES PWM OU ~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2D2D4F7-B9A2-4009-AF2F-0BB0863877D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374084" y="1690688"/>
            <a:ext cx="5911465" cy="4277176"/>
            <a:chOff x="2712587" y="1726220"/>
            <a:chExt cx="6423793" cy="4647865"/>
          </a:xfrm>
        </p:grpSpPr>
        <p:graphicFrame>
          <p:nvGraphicFramePr>
            <p:cNvPr id="6" name="Objet 5">
              <a:extLst>
                <a:ext uri="{FF2B5EF4-FFF2-40B4-BE49-F238E27FC236}">
                  <a16:creationId xmlns:a16="http://schemas.microsoft.com/office/drawing/2014/main" id="{6AFD45AA-802F-4C7F-9204-CBBC761090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2587" y="1726220"/>
            <a:ext cx="6423793" cy="4647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7" imgW="8774280" imgH="6348960" progId="">
                    <p:embed/>
                  </p:oleObj>
                </mc:Choice>
                <mc:Fallback>
                  <p:oleObj r:id="rId7" imgW="8774280" imgH="6348960" progId="">
                    <p:embed/>
                    <p:pic>
                      <p:nvPicPr>
                        <p:cNvPr id="6" name="Objet 5">
                          <a:extLst>
                            <a:ext uri="{FF2B5EF4-FFF2-40B4-BE49-F238E27FC236}">
                              <a16:creationId xmlns:a16="http://schemas.microsoft.com/office/drawing/2014/main" id="{6AFD45AA-802F-4C7F-9204-CBBC761090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12587" y="1726220"/>
                          <a:ext cx="6423793" cy="46478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Image 6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362A8E7C-C069-4976-8EC4-26974401B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03216" y="1752419"/>
              <a:ext cx="1885264" cy="451320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E6113B-371F-40D1-BA42-F08025D5EA32}"/>
              </a:ext>
            </a:extLst>
          </p:cNvPr>
          <p:cNvSpPr/>
          <p:nvPr/>
        </p:nvSpPr>
        <p:spPr>
          <a:xfrm>
            <a:off x="5290115" y="1993989"/>
            <a:ext cx="2264367" cy="278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26A1F4-767C-4705-B202-C6441BB1A045}"/>
              </a:ext>
            </a:extLst>
          </p:cNvPr>
          <p:cNvSpPr/>
          <p:nvPr/>
        </p:nvSpPr>
        <p:spPr>
          <a:xfrm>
            <a:off x="6862273" y="4631821"/>
            <a:ext cx="692209" cy="773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59075-B9FE-4139-ACC1-0CDB625A6D4D}"/>
              </a:ext>
            </a:extLst>
          </p:cNvPr>
          <p:cNvSpPr/>
          <p:nvPr/>
        </p:nvSpPr>
        <p:spPr>
          <a:xfrm>
            <a:off x="9182745" y="4394741"/>
            <a:ext cx="1567864" cy="1382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063F5-3935-4636-9802-33BDBE4DA041}"/>
              </a:ext>
            </a:extLst>
          </p:cNvPr>
          <p:cNvSpPr/>
          <p:nvPr/>
        </p:nvSpPr>
        <p:spPr>
          <a:xfrm>
            <a:off x="9182745" y="2110811"/>
            <a:ext cx="2102804" cy="195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B7E43-CFF7-48CE-82E9-D571A00B2A6A}"/>
              </a:ext>
            </a:extLst>
          </p:cNvPr>
          <p:cNvSpPr/>
          <p:nvPr/>
        </p:nvSpPr>
        <p:spPr>
          <a:xfrm>
            <a:off x="9182745" y="3057490"/>
            <a:ext cx="2102804" cy="4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E4E13-D91F-4EA7-B013-8DD1ED7FE802}"/>
              </a:ext>
            </a:extLst>
          </p:cNvPr>
          <p:cNvSpPr/>
          <p:nvPr/>
        </p:nvSpPr>
        <p:spPr>
          <a:xfrm>
            <a:off x="9182745" y="3973794"/>
            <a:ext cx="2003700" cy="21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A888E2-C5D2-4473-8100-FA1D2AD5BCA6}"/>
              </a:ext>
            </a:extLst>
          </p:cNvPr>
          <p:cNvSpPr/>
          <p:nvPr/>
        </p:nvSpPr>
        <p:spPr>
          <a:xfrm>
            <a:off x="10440968" y="2341488"/>
            <a:ext cx="844581" cy="51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470FD-9F6E-4C1E-A8B1-28CEE68BDD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057" y="1797486"/>
            <a:ext cx="4109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Les broches capables de supporter </a:t>
            </a:r>
            <a:r>
              <a:rPr lang="fr-CA" b="1" dirty="0">
                <a:solidFill>
                  <a:srgbClr val="000000"/>
                </a:solidFill>
              </a:rPr>
              <a:t>modulation de largeur d'impulsions </a:t>
            </a:r>
            <a:r>
              <a:rPr lang="fr-CA" dirty="0"/>
              <a:t>sont identifiées par un «~» ou le mot «PWM». Il s'agit des broches 3, 5, 6, 9, 10,11.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EA7DC7-7316-4F1C-84AB-107EC2577A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/>
          <a:srcRect t="1" b="3347"/>
          <a:stretch/>
        </p:blipFill>
        <p:spPr>
          <a:xfrm>
            <a:off x="1155057" y="3715220"/>
            <a:ext cx="5949289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282898"/>
          </a:xfrm>
        </p:spPr>
        <p:txBody>
          <a:bodyPr>
            <a:normAutofit fontScale="90000"/>
          </a:bodyPr>
          <a:lstStyle/>
          <a:p>
            <a:r>
              <a:rPr lang="fr-CA" sz="3600" dirty="0"/>
              <a:t>CONTRÔLER LA </a:t>
            </a:r>
            <a:r>
              <a:rPr lang="fr-CA" sz="3600" dirty="0">
                <a:solidFill>
                  <a:srgbClr val="000000"/>
                </a:solidFill>
              </a:rPr>
              <a:t>MODULATION DE LARGEUR D'IMPULSIONS AVEC </a:t>
            </a:r>
            <a:r>
              <a:rPr lang="fr-CA" sz="3600" dirty="0" err="1"/>
              <a:t>analogWrite</a:t>
            </a:r>
            <a:r>
              <a:rPr lang="fr-CA" sz="3600" dirty="0"/>
              <a:t>(PWM)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470FD-9F6E-4C1E-A8B1-28CEE68BDD1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8200" y="1850958"/>
            <a:ext cx="9810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Pour contrôler la </a:t>
            </a:r>
            <a:r>
              <a:rPr lang="fr-CA" dirty="0">
                <a:solidFill>
                  <a:srgbClr val="000000"/>
                </a:solidFill>
              </a:rPr>
              <a:t>modulation de largeur d'impulsions,</a:t>
            </a:r>
            <a:r>
              <a:rPr lang="fr-CA" dirty="0"/>
              <a:t> on utilise </a:t>
            </a:r>
            <a:r>
              <a:rPr lang="fr-CA" dirty="0" err="1"/>
              <a:t>analogWrite</a:t>
            </a:r>
            <a:r>
              <a:rPr lang="fr-CA" dirty="0"/>
              <a:t>(#, PWM). La valeur de la PWM s'étend sur 256 paliers, de 0 (=0%) à 255 (=100%). On peut ainsi définir la valeur PWM souhaitée avec la formule suivante: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48FA4C-0392-4BF1-A1AD-551BDC77CB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66018" y="2977223"/>
            <a:ext cx="9559132" cy="7919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E818FCB-44C5-4698-A1E8-941BE51D64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47068" y="4210014"/>
            <a:ext cx="9593014" cy="514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F52FD5-3AF8-4118-8B5F-E7BCE6DE5AA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210176" y="4210014"/>
            <a:ext cx="1771648" cy="514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400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F05E3-66F1-42CB-97D8-C700DCF45B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696200" y="4210014"/>
            <a:ext cx="2381249" cy="514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PWM : 0-255</a:t>
            </a:r>
          </a:p>
        </p:txBody>
      </p:sp>
    </p:spTree>
    <p:extLst>
      <p:ext uri="{BB962C8B-B14F-4D97-AF65-F5344CB8AC3E}">
        <p14:creationId xmlns:p14="http://schemas.microsoft.com/office/powerpoint/2010/main" val="245412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sz="3600" dirty="0"/>
              <a:t>ALÉATOIRE : </a:t>
            </a:r>
            <a:r>
              <a:rPr lang="fr-CA" sz="3600" dirty="0" err="1"/>
              <a:t>random</a:t>
            </a:r>
            <a:r>
              <a:rPr lang="fr-CA" sz="3600" dirty="0"/>
              <a:t>(MAX) et </a:t>
            </a:r>
            <a:r>
              <a:rPr lang="fr-CA" sz="3600" dirty="0" err="1"/>
              <a:t>random</a:t>
            </a:r>
            <a:r>
              <a:rPr lang="fr-CA" sz="3600" dirty="0"/>
              <a:t>(MIN,MAX)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640B375-B28D-47E0-A567-4492130A41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41654" y="2930212"/>
            <a:ext cx="9726372" cy="1221853"/>
            <a:chOff x="998778" y="2856696"/>
            <a:chExt cx="10612197" cy="133313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E10F78A-2B97-4758-AD9A-17548FF1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778" y="2856696"/>
              <a:ext cx="8399731" cy="63018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52FD5-3AF8-4118-8B5F-E7BCE6DE5AA2}"/>
                </a:ext>
              </a:extLst>
            </p:cNvPr>
            <p:cNvSpPr/>
            <p:nvPr/>
          </p:nvSpPr>
          <p:spPr>
            <a:xfrm>
              <a:off x="7372351" y="2914578"/>
              <a:ext cx="1333499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max</a:t>
              </a: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5EF6E12-C17E-4A2F-8A73-E19A185DA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778" y="3603475"/>
              <a:ext cx="10612197" cy="58635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551CB4-43AE-4A7F-ADDD-67E26502617B}"/>
                </a:ext>
              </a:extLst>
            </p:cNvPr>
            <p:cNvSpPr/>
            <p:nvPr/>
          </p:nvSpPr>
          <p:spPr>
            <a:xfrm>
              <a:off x="2324100" y="2914578"/>
              <a:ext cx="1704975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valeur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C07E8D-3915-418E-B176-7D2CE79D171F}"/>
                </a:ext>
              </a:extLst>
            </p:cNvPr>
            <p:cNvSpPr/>
            <p:nvPr/>
          </p:nvSpPr>
          <p:spPr>
            <a:xfrm>
              <a:off x="2324100" y="3639441"/>
              <a:ext cx="1704975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valeur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F38BCB-5812-4868-BFA2-E3A8CBED938D}"/>
                </a:ext>
              </a:extLst>
            </p:cNvPr>
            <p:cNvSpPr/>
            <p:nvPr/>
          </p:nvSpPr>
          <p:spPr>
            <a:xfrm>
              <a:off x="9639301" y="3647681"/>
              <a:ext cx="1333499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max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20933F-2546-43A9-B54D-C93D674BDAB4}"/>
                </a:ext>
              </a:extLst>
            </p:cNvPr>
            <p:cNvSpPr/>
            <p:nvPr/>
          </p:nvSpPr>
          <p:spPr>
            <a:xfrm>
              <a:off x="7372350" y="3647681"/>
              <a:ext cx="1333499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71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C7EF4-C6BD-4881-BC95-72A885A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834" y="538385"/>
            <a:ext cx="6432332" cy="1760672"/>
          </a:xfrm>
        </p:spPr>
        <p:txBody>
          <a:bodyPr/>
          <a:lstStyle/>
          <a:p>
            <a:r>
              <a:rPr lang="fr-CA" dirty="0"/>
              <a:t>CHANDELLE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4F3EF9-5133-40DB-88B9-211BFA1B4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Écrire un nouveau code Arduino (un nouveau fichier) qui simule une chandelle.</a:t>
            </a:r>
          </a:p>
          <a:p>
            <a:r>
              <a:rPr lang="fr-CA" sz="2400" dirty="0"/>
              <a:t>En utilisant le circuit que vous avez déjà, écrivez un code qui change l’illumination de la DEL du bouton à chaque 10 ms.</a:t>
            </a:r>
          </a:p>
          <a:p>
            <a:r>
              <a:rPr lang="fr-CA" sz="2400" dirty="0"/>
              <a:t>Voici les fonctions nécessaires :</a:t>
            </a:r>
          </a:p>
          <a:p>
            <a:pPr lvl="1"/>
            <a:r>
              <a:rPr lang="fr-CA" sz="2400" dirty="0" err="1"/>
              <a:t>pinMode</a:t>
            </a:r>
            <a:endParaRPr lang="fr-CA" sz="2400" dirty="0"/>
          </a:p>
          <a:p>
            <a:pPr lvl="1"/>
            <a:r>
              <a:rPr lang="fr-CA" sz="2400" dirty="0" err="1"/>
              <a:t>analogWrite</a:t>
            </a:r>
            <a:endParaRPr lang="fr-CA" sz="2400" dirty="0"/>
          </a:p>
          <a:p>
            <a:pPr lvl="1"/>
            <a:r>
              <a:rPr lang="fr-CA" sz="2400" dirty="0" err="1"/>
              <a:t>random</a:t>
            </a:r>
            <a:endParaRPr lang="fr-CA" sz="2400" dirty="0"/>
          </a:p>
          <a:p>
            <a:pPr lvl="1"/>
            <a:r>
              <a:rPr lang="fr-CA" sz="2400" dirty="0" err="1"/>
              <a:t>delay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6488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0D22C-3233-4E73-9E38-8EB58BA2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26" y="0"/>
            <a:ext cx="7218348" cy="6922093"/>
          </a:xfrm>
        </p:spPr>
        <p:txBody>
          <a:bodyPr/>
          <a:lstStyle/>
          <a:p>
            <a:r>
              <a:rPr lang="fr-CA" dirty="0"/>
              <a:t>SERVOMOTEUR</a:t>
            </a:r>
          </a:p>
        </p:txBody>
      </p:sp>
    </p:spTree>
    <p:extLst>
      <p:ext uri="{BB962C8B-B14F-4D97-AF65-F5344CB8AC3E}">
        <p14:creationId xmlns:p14="http://schemas.microsoft.com/office/powerpoint/2010/main" val="184884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Grand écran</PresentationFormat>
  <Paragraphs>81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MAX VERS ARDUINO</vt:lpstr>
      <vt:lpstr>ANALOGWRITE</vt:lpstr>
      <vt:lpstr>Modulation de largeur d'impulsions (PWM)</vt:lpstr>
      <vt:lpstr>LA TENSION EN RELATION AU PWM</vt:lpstr>
      <vt:lpstr>BROCHES PWM OU ~</vt:lpstr>
      <vt:lpstr>CONTRÔLER LA MODULATION DE LARGEUR D'IMPULSIONS AVEC analogWrite(PWM)</vt:lpstr>
      <vt:lpstr>ALÉATOIRE : random(MAX) et random(MIN,MAX)</vt:lpstr>
      <vt:lpstr>CHANDELLE</vt:lpstr>
      <vt:lpstr>SERVOMOTEUR</vt:lpstr>
      <vt:lpstr>SERVOMOTEUR</vt:lpstr>
      <vt:lpstr>SERVOMOTEUR : INTÉRIEUR</vt:lpstr>
      <vt:lpstr>SERVOMOTEUR : CONNEXION</vt:lpstr>
      <vt:lpstr>BIBLIOTHÈQUE «SERVO» DANS ARDUINO</vt:lpstr>
      <vt:lpstr>SERVO HEUREUX</vt:lpstr>
      <vt:lpstr>ENVOYER DES MESSAGES COMPLEXES DE MAX</vt:lpstr>
      <vt:lpstr>trigger DANS MAX : ENVOYER PLUSIEURS SORTIES DU MÊME OBJECT DANS UNE CERTAINE SÉQUENCE</vt:lpstr>
      <vt:lpstr>itoa DANS MAX : CONVERTIR UN MESSAGE MAX EN ASCII</vt:lpstr>
      <vt:lpstr>ENVOYER DES MESSAGES ASCII DE MAX</vt:lpstr>
      <vt:lpstr>INSALLER DES BIBLIOTHÈQUES</vt:lpstr>
      <vt:lpstr>INSTALLER LA BIBLIOTHÈQUE «ASCIIMASSAGE»</vt:lpstr>
      <vt:lpstr>BIBLIOTHÈQUE «ASCIIMASSAGE» DANS ARDUINO</vt:lpstr>
      <vt:lpstr>RECEVOIR DES MESSAGES COMPLEXES DANS ARDUINO</vt:lpstr>
      <vt:lpstr>ALLUMEZ UNE DEL À PARTIR DE MAX</vt:lpstr>
      <vt:lpstr>TAMISER UNE DEL À PARTIR DE MAX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VERS ARDUINO</dc:title>
  <dc:creator/>
  <cp:lastModifiedBy/>
  <cp:revision>7</cp:revision>
  <dcterms:created xsi:type="dcterms:W3CDTF">2021-10-28T01:48:26Z</dcterms:created>
  <dcterms:modified xsi:type="dcterms:W3CDTF">2021-10-28T17:01:31Z</dcterms:modified>
</cp:coreProperties>
</file>