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24" r:id="rId5"/>
    <p:sldId id="2529" r:id="rId6"/>
    <p:sldId id="2530" r:id="rId7"/>
    <p:sldId id="2527" r:id="rId8"/>
    <p:sldId id="2526" r:id="rId9"/>
    <p:sldId id="2528" r:id="rId10"/>
    <p:sldId id="2531" r:id="rId11"/>
    <p:sldId id="2537" r:id="rId12"/>
    <p:sldId id="2532" r:id="rId13"/>
    <p:sldId id="2533" r:id="rId14"/>
    <p:sldId id="2536" r:id="rId15"/>
    <p:sldId id="2541" r:id="rId16"/>
    <p:sldId id="2543" r:id="rId17"/>
    <p:sldId id="2544" r:id="rId18"/>
    <p:sldId id="2545" r:id="rId19"/>
    <p:sldId id="2538" r:id="rId20"/>
    <p:sldId id="2539" r:id="rId21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Gill Sans MT" panose="020B0502020104020203" pitchFamily="34" charset="0"/>
      <p:regular r:id="rId28"/>
      <p:bold r:id="rId29"/>
      <p:italic r:id="rId30"/>
      <p:boldItalic r:id="rId31"/>
    </p:embeddedFont>
    <p:embeddedFont>
      <p:font typeface="Gill Sans Nova Light" panose="020B0302020104020203" pitchFamily="34" charset="0"/>
      <p:regular r:id="rId32"/>
      <p:italic r:id="rId33"/>
    </p:embeddedFont>
  </p:embeddedFont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0990E53-D662-4AC3-9844-4B399E8DDCF8}">
          <p14:sldIdLst>
            <p14:sldId id="2524"/>
            <p14:sldId id="2529"/>
            <p14:sldId id="2530"/>
            <p14:sldId id="2527"/>
            <p14:sldId id="2526"/>
            <p14:sldId id="2528"/>
            <p14:sldId id="2531"/>
            <p14:sldId id="2537"/>
            <p14:sldId id="2532"/>
            <p14:sldId id="2533"/>
            <p14:sldId id="2536"/>
            <p14:sldId id="2541"/>
            <p14:sldId id="2543"/>
            <p14:sldId id="2544"/>
            <p14:sldId id="2545"/>
            <p14:sldId id="2538"/>
            <p14:sldId id="253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046"/>
    <a:srgbClr val="D5AE76"/>
    <a:srgbClr val="FF00F7"/>
    <a:srgbClr val="662D91"/>
    <a:srgbClr val="525252"/>
    <a:srgbClr val="FFF800"/>
    <a:srgbClr val="FFFFFF"/>
    <a:srgbClr val="72BF44"/>
    <a:srgbClr val="FFF200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C3691-135F-40D5-B711-8F95558E0665}" v="32" dt="2021-11-29T21:04:13.57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 autoAdjust="0"/>
    <p:restoredTop sz="80256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126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766" y="78"/>
      </p:cViewPr>
      <p:guideLst/>
    </p:cSldViewPr>
  </p:notesViewPr>
  <p:gridSpacing cx="216001" cy="216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5DB661-9218-4D06-90BF-49C4452C0C70}" type="datetime1">
              <a:rPr lang="fr-FR" smtClean="0"/>
              <a:t>29/11/2021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9ED3DB-095D-4A24-825E-62E1C3701A02}" type="datetime1">
              <a:rPr lang="fr-FR" noProof="0" smtClean="0"/>
              <a:t>29/11/2021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</p:spPr>
        <p:txBody>
          <a:bodyPr rtlCol="0"/>
          <a:lstStyle/>
          <a:p>
            <a:pPr rtl="0"/>
            <a:fld id="{3CFA0038-7055-434C-B6C4-B8C69565C60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01675"/>
          </a:xfrm>
        </p:spPr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u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fr-FR" noProof="0" dirty="0"/>
              <a:t>La légende vient ici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35528"/>
            <a:ext cx="10515600" cy="98694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2268905"/>
            <a:ext cx="4791342" cy="1157958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SÉANCE 99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0329" y="3427322"/>
            <a:ext cx="4791746" cy="190525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1006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vail_somm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538385"/>
            <a:ext cx="4791342" cy="1760672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TRAVAIL SOMMATIF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0D74CE3-292C-4954-9888-FB47C6FC9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70" y="2469850"/>
            <a:ext cx="5771664" cy="401225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5048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064128"/>
            <a:ext cx="5771664" cy="348907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0"/>
            <a:r>
              <a:rPr lang="fr-FR" dirty="0"/>
              <a:t>Remettre le formulaire à l’enseignant</a:t>
            </a:r>
          </a:p>
          <a:p>
            <a:pPr lvl="0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64EFCB-9915-4191-B438-3189E93CA22A}"/>
              </a:ext>
            </a:extLst>
          </p:cNvPr>
          <p:cNvSpPr txBox="1"/>
          <p:nvPr userDrawn="1"/>
        </p:nvSpPr>
        <p:spPr>
          <a:xfrm>
            <a:off x="3210370" y="1130838"/>
            <a:ext cx="5771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TRAVAIL</a:t>
            </a:r>
            <a:br>
              <a:rPr lang="fr-FR" sz="6000" b="1" noProof="0" dirty="0">
                <a:solidFill>
                  <a:schemeClr val="bg1"/>
                </a:solidFill>
                <a:latin typeface="+mj-lt"/>
              </a:rPr>
            </a:b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FORMATIF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294869"/>
            <a:ext cx="5771664" cy="3258331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04FFF8-175B-4D19-9220-C454DCD6E0A4}"/>
              </a:ext>
            </a:extLst>
          </p:cNvPr>
          <p:cNvSpPr txBox="1"/>
          <p:nvPr userDrawn="1"/>
        </p:nvSpPr>
        <p:spPr>
          <a:xfrm>
            <a:off x="3210370" y="535541"/>
            <a:ext cx="5771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POUR LA PROCHAINE SÉANCE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2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5" name="Forme 61">
            <a:extLst>
              <a:ext uri="{FF2B5EF4-FFF2-40B4-BE49-F238E27FC236}">
                <a16:creationId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-1279921" y="4068517"/>
            <a:ext cx="3398046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FR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ESPACE INTERACTIF</a:t>
            </a:r>
          </a:p>
        </p:txBody>
      </p:sp>
      <p:sp>
        <p:nvSpPr>
          <p:cNvPr id="16" name="Forme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27810" y="1314994"/>
            <a:ext cx="0" cy="2252508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 dirty="0">
              <a:latin typeface="Gill Sans MT" panose="020B0502020104020203" pitchFamily="34" charset="0"/>
            </a:endParaRPr>
          </a:p>
        </p:txBody>
      </p:sp>
      <p:sp>
        <p:nvSpPr>
          <p:cNvPr id="17" name="Forme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86CB4B4D-7CA3-9044-876B-883B54F8677D}" type="slidenum">
              <a:rPr lang="fr-FR" sz="1050" noProof="0" smtClean="0">
                <a:solidFill>
                  <a:schemeClr val="tx2"/>
                </a:solidFill>
              </a:rPr>
              <a:pPr algn="ctr" rtl="0"/>
              <a:t>‹N°›</a:t>
            </a:fld>
            <a:endParaRPr lang="fr-FR" sz="1050" noProof="0" dirty="0">
              <a:solidFill>
                <a:schemeClr val="tx2"/>
              </a:solidFill>
            </a:endParaRPr>
          </a:p>
        </p:txBody>
      </p:sp>
      <p:sp>
        <p:nvSpPr>
          <p:cNvPr id="19" name="Forme 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38537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fr-FR" sz="44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13" name="Forme 61">
            <a:extLst>
              <a:ext uri="{FF2B5EF4-FFF2-40B4-BE49-F238E27FC236}">
                <a16:creationId xmlns:a16="http://schemas.microsoft.com/office/drawing/2014/main" id="{0F86F919-DE82-498E-921C-3A5A06118BA6}"/>
              </a:ext>
            </a:extLst>
          </p:cNvPr>
          <p:cNvSpPr/>
          <p:nvPr userDrawn="1"/>
        </p:nvSpPr>
        <p:spPr>
          <a:xfrm rot="16200000">
            <a:off x="-1083197" y="1784352"/>
            <a:ext cx="3004599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algn="r"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CA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582 434</a:t>
            </a:r>
            <a:endParaRPr lang="fr-FR" sz="16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308648-1B58-4611-96C2-894995AB152C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2084" y="6098087"/>
            <a:ext cx="654034" cy="6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4" r:id="rId2"/>
    <p:sldLayoutId id="2147483685" r:id="rId3"/>
    <p:sldLayoutId id="2147483686" r:id="rId4"/>
    <p:sldLayoutId id="2147483687" r:id="rId5"/>
    <p:sldLayoutId id="2147483673" r:id="rId6"/>
    <p:sldLayoutId id="2147483651" r:id="rId7"/>
    <p:sldLayoutId id="2147483674" r:id="rId8"/>
    <p:sldLayoutId id="2147483670" r:id="rId9"/>
    <p:sldLayoutId id="2147483669" r:id="rId10"/>
    <p:sldLayoutId id="2147483664" r:id="rId11"/>
    <p:sldLayoutId id="2147483653" r:id="rId12"/>
    <p:sldLayoutId id="2147483680" r:id="rId13"/>
    <p:sldLayoutId id="2147483678" r:id="rId14"/>
    <p:sldLayoutId id="2147483679" r:id="rId15"/>
    <p:sldLayoutId id="2147483683" r:id="rId16"/>
    <p:sldLayoutId id="2147483675" r:id="rId17"/>
    <p:sldLayoutId id="2147483681" r:id="rId18"/>
    <p:sldLayoutId id="2147483682" r:id="rId19"/>
    <p:sldLayoutId id="2147483671" r:id="rId20"/>
    <p:sldLayoutId id="2147483677" r:id="rId21"/>
    <p:sldLayoutId id="214748367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homasfredericks/Unity-extOSC-Visual_Scripting/blob/main/Assets/Scripts/ExtOscBindToVisualScripting.c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1276573"/>
            <a:ext cx="10372423" cy="1023282"/>
          </a:xfrm>
        </p:spPr>
        <p:txBody>
          <a:bodyPr rtlCol="0" anchor="b">
            <a:normAutofit/>
          </a:bodyPr>
          <a:lstStyle/>
          <a:p>
            <a:pPr algn="ctr"/>
            <a:r>
              <a:rPr lang="fr-FR" sz="6600" dirty="0">
                <a:cs typeface="Arial" panose="020B0604020202020204" pitchFamily="34" charset="0"/>
              </a:rPr>
              <a:t>OSC </a:t>
            </a:r>
            <a:r>
              <a:rPr lang="fr-CA" sz="6600" dirty="0"/>
              <a:t>⭤</a:t>
            </a:r>
            <a:r>
              <a:rPr lang="fr-FR" sz="6600" dirty="0">
                <a:cs typeface="Arial" panose="020B0604020202020204" pitchFamily="34" charset="0"/>
              </a:rPr>
              <a:t>  </a:t>
            </a:r>
            <a:r>
              <a:rPr lang="fr-FR" sz="6600" dirty="0" err="1">
                <a:cs typeface="Arial" panose="020B0604020202020204" pitchFamily="34" charset="0"/>
              </a:rPr>
              <a:t>extOSC</a:t>
            </a:r>
            <a:r>
              <a:rPr lang="fr-FR" sz="6600" dirty="0">
                <a:cs typeface="Arial" panose="020B0604020202020204" pitchFamily="34" charset="0"/>
              </a:rPr>
              <a:t> </a:t>
            </a:r>
            <a:r>
              <a:rPr lang="fr-CA" sz="6600" dirty="0"/>
              <a:t>⭤</a:t>
            </a:r>
            <a:r>
              <a:rPr lang="fr-FR" sz="6600" dirty="0">
                <a:cs typeface="Arial" panose="020B0604020202020204" pitchFamily="34" charset="0"/>
              </a:rPr>
              <a:t>  </a:t>
            </a:r>
            <a:r>
              <a:rPr lang="fr-FR" sz="6600" dirty="0" err="1">
                <a:cs typeface="Arial" panose="020B0604020202020204" pitchFamily="34" charset="0"/>
              </a:rPr>
              <a:t>Unity</a:t>
            </a:r>
            <a:endParaRPr lang="fr-FR" sz="6600" dirty="0"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9599287-9E58-401F-99EE-B2FF4F40D8A2}"/>
              </a:ext>
            </a:extLst>
          </p:cNvPr>
          <p:cNvSpPr txBox="1"/>
          <p:nvPr/>
        </p:nvSpPr>
        <p:spPr>
          <a:xfrm>
            <a:off x="1456747" y="2367171"/>
            <a:ext cx="289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/>
              <a:t>Open</a:t>
            </a:r>
            <a:br>
              <a:rPr lang="fr-CA" sz="4400" dirty="0"/>
            </a:br>
            <a:r>
              <a:rPr lang="fr-CA" sz="4400" dirty="0"/>
              <a:t>Sound</a:t>
            </a:r>
            <a:br>
              <a:rPr lang="fr-CA" sz="4400" dirty="0"/>
            </a:br>
            <a:r>
              <a:rPr lang="fr-CA" sz="4400" dirty="0"/>
              <a:t>Control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436AABB-F2F6-4E43-BE0F-92F726BD0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512" y="2541214"/>
            <a:ext cx="1796709" cy="177557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B4E8C4C-D136-4AA0-8D15-38DA174CE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825" y="3110694"/>
            <a:ext cx="2486025" cy="90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24F08-AEC4-49BB-930B-68CC98D8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3600" dirty="0"/>
              <a:t>Le contenu du script </a:t>
            </a:r>
            <a:r>
              <a:rPr lang="fr-CA" sz="3600" i="1" dirty="0" err="1">
                <a:solidFill>
                  <a:schemeClr val="tx1"/>
                </a:solidFill>
              </a:rPr>
              <a:t>ExtOscBindToVisualScripting</a:t>
            </a:r>
            <a:endParaRPr lang="fr-CA" sz="3600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C016FB-F237-4457-A8A8-6B19E7ED2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34" y="1209674"/>
            <a:ext cx="3788418" cy="2628329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85F89B8-2A2E-4863-83A9-1D4F60F187EA}"/>
              </a:ext>
            </a:extLst>
          </p:cNvPr>
          <p:cNvSpPr/>
          <p:nvPr/>
        </p:nvSpPr>
        <p:spPr>
          <a:xfrm>
            <a:off x="3190423" y="2171919"/>
            <a:ext cx="1802089" cy="7745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Double-cliquez sur le script pour l’ouvrir dans votre éditeur</a:t>
            </a:r>
            <a:endParaRPr lang="fr-CA" sz="1400" i="1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4E874CA-2A8F-42AD-AE0B-A07BB1295602}"/>
              </a:ext>
            </a:extLst>
          </p:cNvPr>
          <p:cNvSpPr/>
          <p:nvPr/>
        </p:nvSpPr>
        <p:spPr>
          <a:xfrm>
            <a:off x="3011180" y="2057836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C2759E2-D618-45B2-AFA6-19EBF5A3A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472" y="1137317"/>
            <a:ext cx="4659842" cy="5355557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D2B54CE-C039-40AA-B93B-B344983A6E99}"/>
              </a:ext>
            </a:extLst>
          </p:cNvPr>
          <p:cNvSpPr/>
          <p:nvPr/>
        </p:nvSpPr>
        <p:spPr>
          <a:xfrm>
            <a:off x="2605890" y="4559163"/>
            <a:ext cx="3342640" cy="143523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Ajoutez le code à droite! Il est aussi disponible en ligne ici : </a:t>
            </a:r>
            <a:r>
              <a:rPr lang="fr-CA" sz="1400" dirty="0">
                <a:solidFill>
                  <a:schemeClr val="tx1"/>
                </a:solidFill>
                <a:hlinkClick r:id="rId4"/>
              </a:rPr>
              <a:t>https://github.com/thomasfredericks/Unity-extOSC-Visual_Scripting/blob/main/Assets/Scripts/ExtOscBindToVisualScripting.cs</a:t>
            </a:r>
            <a:endParaRPr lang="fr-CA" sz="1400" i="1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5C6ADEA-0C54-40BF-8F25-F7BBFBD5F0CB}"/>
              </a:ext>
            </a:extLst>
          </p:cNvPr>
          <p:cNvSpPr/>
          <p:nvPr/>
        </p:nvSpPr>
        <p:spPr>
          <a:xfrm>
            <a:off x="5801060" y="4767196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207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BFF2251-EEA7-4E22-B324-55D09F4D5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714" y="431178"/>
            <a:ext cx="2133187" cy="59956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94098B5-8DF1-4010-830E-DB511358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11325" cy="6188075"/>
          </a:xfrm>
        </p:spPr>
        <p:txBody>
          <a:bodyPr>
            <a:noAutofit/>
          </a:bodyPr>
          <a:lstStyle/>
          <a:p>
            <a:r>
              <a:rPr lang="fr-CA" sz="4000" dirty="0"/>
              <a:t>Ajoutez un </a:t>
            </a:r>
            <a:r>
              <a:rPr lang="fr-CA" sz="4000" i="1" dirty="0"/>
              <a:t>Graph</a:t>
            </a:r>
            <a:r>
              <a:rPr lang="fr-CA" sz="4000" dirty="0"/>
              <a:t> pour traiter les messages </a:t>
            </a:r>
            <a:r>
              <a:rPr lang="fr-CA" sz="4000" i="1" dirty="0"/>
              <a:t>OSC</a:t>
            </a:r>
            <a:r>
              <a:rPr lang="fr-CA" sz="4000" dirty="0"/>
              <a:t> reçus pas </a:t>
            </a:r>
            <a:r>
              <a:rPr lang="fr-CA" sz="4000" i="1" dirty="0" err="1"/>
              <a:t>extOSC</a:t>
            </a:r>
            <a:endParaRPr lang="fr-CA" sz="4000" i="1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44A5D74-323C-4E0A-BFC8-0AABA21936F0}"/>
              </a:ext>
            </a:extLst>
          </p:cNvPr>
          <p:cNvSpPr/>
          <p:nvPr/>
        </p:nvSpPr>
        <p:spPr>
          <a:xfrm>
            <a:off x="8011723" y="5076203"/>
            <a:ext cx="3311316" cy="140812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Ajoutez un </a:t>
            </a:r>
            <a:r>
              <a:rPr lang="fr-CA" sz="1400" i="1" dirty="0">
                <a:solidFill>
                  <a:schemeClr val="tx1"/>
                </a:solidFill>
              </a:rPr>
              <a:t>Script Machine </a:t>
            </a:r>
            <a:r>
              <a:rPr lang="fr-CA" sz="1400" dirty="0">
                <a:solidFill>
                  <a:schemeClr val="tx1"/>
                </a:solidFill>
              </a:rPr>
              <a:t>et créez un nouveau </a:t>
            </a:r>
            <a:r>
              <a:rPr lang="fr-CA" sz="1400" i="1" dirty="0">
                <a:solidFill>
                  <a:schemeClr val="tx1"/>
                </a:solidFill>
              </a:rPr>
              <a:t>Graph</a:t>
            </a:r>
            <a:r>
              <a:rPr lang="fr-CA" sz="1400" dirty="0">
                <a:solidFill>
                  <a:schemeClr val="tx1"/>
                </a:solidFill>
              </a:rPr>
              <a:t>. Ce </a:t>
            </a:r>
            <a:r>
              <a:rPr lang="fr-CA" sz="1400" i="1" dirty="0">
                <a:solidFill>
                  <a:schemeClr val="tx1"/>
                </a:solidFill>
              </a:rPr>
              <a:t>Graph</a:t>
            </a:r>
            <a:r>
              <a:rPr lang="fr-CA" sz="1400" dirty="0">
                <a:solidFill>
                  <a:schemeClr val="tx1"/>
                </a:solidFill>
              </a:rPr>
              <a:t> communiquera avec le </a:t>
            </a:r>
            <a:r>
              <a:rPr lang="fr-CA" sz="1400" i="1" dirty="0">
                <a:solidFill>
                  <a:schemeClr val="tx1"/>
                </a:solidFill>
              </a:rPr>
              <a:t>Component OSC </a:t>
            </a:r>
            <a:r>
              <a:rPr lang="fr-CA" sz="1400" i="1" dirty="0" err="1">
                <a:solidFill>
                  <a:schemeClr val="tx1"/>
                </a:solidFill>
              </a:rPr>
              <a:t>Receiver</a:t>
            </a:r>
            <a:r>
              <a:rPr lang="fr-CA" sz="1400" i="1" dirty="0">
                <a:solidFill>
                  <a:schemeClr val="tx1"/>
                </a:solidFill>
              </a:rPr>
              <a:t> et OSC </a:t>
            </a:r>
            <a:r>
              <a:rPr lang="fr-CA" sz="1400" i="1" dirty="0" err="1">
                <a:solidFill>
                  <a:schemeClr val="tx1"/>
                </a:solidFill>
              </a:rPr>
              <a:t>Transmitter</a:t>
            </a:r>
            <a:r>
              <a:rPr lang="fr-CA" sz="1400" i="1" dirty="0">
                <a:solidFill>
                  <a:schemeClr val="tx1"/>
                </a:solidFill>
              </a:rPr>
              <a:t>. </a:t>
            </a:r>
            <a:r>
              <a:rPr lang="fr-CA" sz="1400" dirty="0">
                <a:solidFill>
                  <a:schemeClr val="tx1"/>
                </a:solidFill>
              </a:rPr>
              <a:t>Vous verrez le code à mettre dans le</a:t>
            </a:r>
            <a:r>
              <a:rPr lang="fr-CA" sz="1400" i="1" dirty="0">
                <a:solidFill>
                  <a:schemeClr val="tx1"/>
                </a:solidFill>
              </a:rPr>
              <a:t> Graphe </a:t>
            </a:r>
            <a:r>
              <a:rPr lang="fr-CA" sz="1400" dirty="0">
                <a:solidFill>
                  <a:schemeClr val="tx1"/>
                </a:solidFill>
              </a:rPr>
              <a:t>dans les prochaines diapositives.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EAE7C5F-452E-4131-AD4B-AAFC99BD5530}"/>
              </a:ext>
            </a:extLst>
          </p:cNvPr>
          <p:cNvSpPr/>
          <p:nvPr/>
        </p:nvSpPr>
        <p:spPr>
          <a:xfrm>
            <a:off x="7799069" y="5603668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65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600D426-FA59-4DE0-BE6F-F32809E4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982" y="378692"/>
            <a:ext cx="8599054" cy="6174508"/>
          </a:xfrm>
        </p:spPr>
        <p:txBody>
          <a:bodyPr/>
          <a:lstStyle/>
          <a:p>
            <a:r>
              <a:rPr lang="fr-CA" sz="3600" dirty="0"/>
              <a:t>Recevoir le message /bouton pour activer une sphère</a:t>
            </a:r>
            <a:endParaRPr lang="fr-CA" sz="3600" i="1" dirty="0"/>
          </a:p>
        </p:txBody>
      </p:sp>
    </p:spTree>
    <p:extLst>
      <p:ext uri="{BB962C8B-B14F-4D97-AF65-F5344CB8AC3E}">
        <p14:creationId xmlns:p14="http://schemas.microsoft.com/office/powerpoint/2010/main" val="1901097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D0504896-136F-413A-AE55-DD4F4B726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67" y="1747502"/>
            <a:ext cx="9117539" cy="267643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94098B5-8DF1-4010-830E-DB511358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799"/>
            <a:ext cx="10418016" cy="1138934"/>
          </a:xfrm>
        </p:spPr>
        <p:txBody>
          <a:bodyPr>
            <a:noAutofit/>
          </a:bodyPr>
          <a:lstStyle/>
          <a:p>
            <a:r>
              <a:rPr lang="fr-CA" sz="3200" dirty="0"/>
              <a:t>Lier l’adresse OSC </a:t>
            </a:r>
            <a:r>
              <a:rPr lang="fr-CA" sz="3200" i="1" dirty="0"/>
              <a:t>/bouton , </a:t>
            </a:r>
            <a:r>
              <a:rPr lang="fr-CA" sz="3200" dirty="0"/>
              <a:t>lier le </a:t>
            </a:r>
            <a:r>
              <a:rPr lang="fr-CA" sz="3200" i="1" dirty="0" err="1"/>
              <a:t>GameObject</a:t>
            </a:r>
            <a:r>
              <a:rPr lang="fr-CA" sz="3200" i="1" dirty="0"/>
              <a:t> </a:t>
            </a:r>
            <a:r>
              <a:rPr lang="fr-CA" sz="3200" i="1" dirty="0" err="1"/>
              <a:t>Sphere</a:t>
            </a:r>
            <a:r>
              <a:rPr lang="fr-CA" sz="3200" i="1" dirty="0"/>
              <a:t> </a:t>
            </a:r>
            <a:r>
              <a:rPr lang="fr-CA" sz="3200" dirty="0"/>
              <a:t>et traiter les données dans le </a:t>
            </a:r>
            <a:r>
              <a:rPr lang="fr-CA" sz="3200" i="1" dirty="0"/>
              <a:t>Graphe</a:t>
            </a:r>
            <a:r>
              <a:rPr lang="fr-CA" sz="3200" dirty="0"/>
              <a:t>  </a:t>
            </a:r>
            <a:endParaRPr lang="fr-CA" sz="3200" i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75FDFF5-07EF-4702-ADDC-BF69EBE2A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2" y="1289969"/>
            <a:ext cx="1835634" cy="5263232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A9FF873-0E5B-4C91-A580-BFF73D871166}"/>
              </a:ext>
            </a:extLst>
          </p:cNvPr>
          <p:cNvSpPr/>
          <p:nvPr/>
        </p:nvSpPr>
        <p:spPr>
          <a:xfrm>
            <a:off x="2877244" y="5700045"/>
            <a:ext cx="4079033" cy="7720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Ajoutez une copie du script </a:t>
            </a:r>
            <a:r>
              <a:rPr lang="fr-CA" sz="1400" i="1" dirty="0" err="1">
                <a:solidFill>
                  <a:schemeClr val="tx1"/>
                </a:solidFill>
              </a:rPr>
              <a:t>ExtOscBindToVisualScripting</a:t>
            </a:r>
            <a:r>
              <a:rPr lang="fr-CA" sz="1400" i="1" dirty="0">
                <a:solidFill>
                  <a:schemeClr val="tx1"/>
                </a:solidFill>
              </a:rPr>
              <a:t> </a:t>
            </a:r>
            <a:r>
              <a:rPr lang="fr-CA" sz="1400" dirty="0">
                <a:solidFill>
                  <a:schemeClr val="tx1"/>
                </a:solidFill>
              </a:rPr>
              <a:t>que vous avez créé précédemment</a:t>
            </a:r>
            <a:r>
              <a:rPr lang="fr-CA" sz="1400" i="1" dirty="0">
                <a:solidFill>
                  <a:schemeClr val="tx1"/>
                </a:solidFill>
              </a:rPr>
              <a:t>.</a:t>
            </a:r>
            <a:r>
              <a:rPr lang="fr-CA" sz="1400" dirty="0">
                <a:solidFill>
                  <a:schemeClr val="tx1"/>
                </a:solidFill>
              </a:rPr>
              <a:t>  Liez le script à l’adresse </a:t>
            </a:r>
            <a:r>
              <a:rPr lang="fr-CA" sz="1400" i="1" dirty="0">
                <a:solidFill>
                  <a:schemeClr val="tx1"/>
                </a:solidFill>
              </a:rPr>
              <a:t>/bouton</a:t>
            </a:r>
            <a:endParaRPr lang="fr-CA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1314458-021A-4A8E-A5E6-B7D789361F6F}"/>
              </a:ext>
            </a:extLst>
          </p:cNvPr>
          <p:cNvSpPr/>
          <p:nvPr/>
        </p:nvSpPr>
        <p:spPr>
          <a:xfrm>
            <a:off x="2587124" y="5891890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8B5C471-F7FA-48AB-B26B-80B2664DBDBE}"/>
              </a:ext>
            </a:extLst>
          </p:cNvPr>
          <p:cNvSpPr/>
          <p:nvPr/>
        </p:nvSpPr>
        <p:spPr>
          <a:xfrm>
            <a:off x="2877244" y="4706340"/>
            <a:ext cx="4079033" cy="7720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Ajoutez une variable nommée </a:t>
            </a:r>
            <a:r>
              <a:rPr lang="fr-CA" sz="1400" i="1" dirty="0" err="1">
                <a:solidFill>
                  <a:schemeClr val="tx1"/>
                </a:solidFill>
              </a:rPr>
              <a:t>Sphere</a:t>
            </a:r>
            <a:r>
              <a:rPr lang="fr-CA" sz="1400" i="1" dirty="0">
                <a:solidFill>
                  <a:schemeClr val="tx1"/>
                </a:solidFill>
              </a:rPr>
              <a:t> </a:t>
            </a:r>
            <a:r>
              <a:rPr lang="fr-CA" sz="1400" i="1" dirty="0" err="1">
                <a:solidFill>
                  <a:schemeClr val="tx1"/>
                </a:solidFill>
              </a:rPr>
              <a:t>GameObject</a:t>
            </a:r>
            <a:r>
              <a:rPr lang="fr-CA" sz="1400" i="1" dirty="0">
                <a:solidFill>
                  <a:schemeClr val="tx1"/>
                </a:solidFill>
              </a:rPr>
              <a:t> </a:t>
            </a:r>
            <a:r>
              <a:rPr lang="fr-CA" sz="1400" dirty="0">
                <a:solidFill>
                  <a:schemeClr val="tx1"/>
                </a:solidFill>
              </a:rPr>
              <a:t>de type </a:t>
            </a:r>
            <a:r>
              <a:rPr lang="fr-CA" sz="1400" i="1" dirty="0" err="1">
                <a:solidFill>
                  <a:schemeClr val="tx1"/>
                </a:solidFill>
              </a:rPr>
              <a:t>GameObject</a:t>
            </a:r>
            <a:r>
              <a:rPr lang="fr-CA" sz="1400" i="1" dirty="0">
                <a:solidFill>
                  <a:schemeClr val="tx1"/>
                </a:solidFill>
              </a:rPr>
              <a:t> </a:t>
            </a:r>
            <a:r>
              <a:rPr lang="fr-CA" sz="1400" dirty="0">
                <a:solidFill>
                  <a:schemeClr val="tx1"/>
                </a:solidFill>
              </a:rPr>
              <a:t>et liez la à une sphère dans votre scène.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797F704-726D-4C2F-BAF3-8AC414B6A3F2}"/>
              </a:ext>
            </a:extLst>
          </p:cNvPr>
          <p:cNvSpPr/>
          <p:nvPr/>
        </p:nvSpPr>
        <p:spPr>
          <a:xfrm>
            <a:off x="2587124" y="4898185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7BC3D69-8293-469E-929C-B47D238160B9}"/>
              </a:ext>
            </a:extLst>
          </p:cNvPr>
          <p:cNvSpPr/>
          <p:nvPr/>
        </p:nvSpPr>
        <p:spPr>
          <a:xfrm>
            <a:off x="3790220" y="3873610"/>
            <a:ext cx="2362753" cy="3584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Ajoutez le code visuel suivant.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F0090D-D3BB-4143-B8DB-A8518BAFD65F}"/>
              </a:ext>
            </a:extLst>
          </p:cNvPr>
          <p:cNvSpPr/>
          <p:nvPr/>
        </p:nvSpPr>
        <p:spPr>
          <a:xfrm>
            <a:off x="3518446" y="3651923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3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2C196C0-F0D2-471C-AB63-B4D540751D1D}"/>
              </a:ext>
            </a:extLst>
          </p:cNvPr>
          <p:cNvSpPr/>
          <p:nvPr/>
        </p:nvSpPr>
        <p:spPr>
          <a:xfrm>
            <a:off x="7654088" y="4726766"/>
            <a:ext cx="2362753" cy="17452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Lorsqu’</a:t>
            </a:r>
            <a:r>
              <a:rPr lang="fr-CA" sz="1400" dirty="0" err="1">
                <a:solidFill>
                  <a:schemeClr val="tx1"/>
                </a:solidFill>
              </a:rPr>
              <a:t>Unity</a:t>
            </a:r>
            <a:r>
              <a:rPr lang="fr-CA" sz="1400" dirty="0">
                <a:solidFill>
                  <a:schemeClr val="tx1"/>
                </a:solidFill>
              </a:rPr>
              <a:t> reçoit le message </a:t>
            </a:r>
            <a:r>
              <a:rPr lang="fr-CA" sz="1400" i="1" dirty="0">
                <a:solidFill>
                  <a:schemeClr val="tx1"/>
                </a:solidFill>
              </a:rPr>
              <a:t>/bouton 1</a:t>
            </a:r>
            <a:r>
              <a:rPr lang="fr-CA" sz="1400" dirty="0">
                <a:solidFill>
                  <a:schemeClr val="tx1"/>
                </a:solidFill>
              </a:rPr>
              <a:t> il devrait activer la sphère. </a:t>
            </a:r>
          </a:p>
          <a:p>
            <a:pPr algn="ctr"/>
            <a:endParaRPr lang="fr-CA" sz="1400" dirty="0">
              <a:solidFill>
                <a:schemeClr val="tx1"/>
              </a:solidFill>
            </a:endParaRPr>
          </a:p>
          <a:p>
            <a:pPr algn="ctr"/>
            <a:r>
              <a:rPr lang="fr-CA" sz="1400" dirty="0">
                <a:solidFill>
                  <a:schemeClr val="tx1"/>
                </a:solidFill>
              </a:rPr>
              <a:t>Lorsqu’</a:t>
            </a:r>
            <a:r>
              <a:rPr lang="fr-CA" sz="1400" dirty="0" err="1">
                <a:solidFill>
                  <a:schemeClr val="tx1"/>
                </a:solidFill>
              </a:rPr>
              <a:t>Unity</a:t>
            </a:r>
            <a:r>
              <a:rPr lang="fr-CA" sz="1400" dirty="0">
                <a:solidFill>
                  <a:schemeClr val="tx1"/>
                </a:solidFill>
              </a:rPr>
              <a:t> reçoit le message </a:t>
            </a:r>
            <a:r>
              <a:rPr lang="fr-CA" sz="1400" i="1" dirty="0">
                <a:solidFill>
                  <a:schemeClr val="tx1"/>
                </a:solidFill>
              </a:rPr>
              <a:t>/bouton 0</a:t>
            </a:r>
            <a:r>
              <a:rPr lang="fr-CA" sz="1400" dirty="0">
                <a:solidFill>
                  <a:schemeClr val="tx1"/>
                </a:solidFill>
              </a:rPr>
              <a:t> il devrait désactiver la sphère. 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4AF7299-72CC-4D21-A475-A0E6EBB62900}"/>
              </a:ext>
            </a:extLst>
          </p:cNvPr>
          <p:cNvSpPr/>
          <p:nvPr/>
        </p:nvSpPr>
        <p:spPr>
          <a:xfrm>
            <a:off x="7474845" y="4566571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4</a:t>
            </a:r>
          </a:p>
        </p:txBody>
      </p:sp>
      <p:sp>
        <p:nvSpPr>
          <p:cNvPr id="19" name="Étoile : 32 branches 18">
            <a:extLst>
              <a:ext uri="{FF2B5EF4-FFF2-40B4-BE49-F238E27FC236}">
                <a16:creationId xmlns:a16="http://schemas.microsoft.com/office/drawing/2014/main" id="{21C619D2-191C-46E5-8A01-5D2C01162C89}"/>
              </a:ext>
            </a:extLst>
          </p:cNvPr>
          <p:cNvSpPr/>
          <p:nvPr/>
        </p:nvSpPr>
        <p:spPr>
          <a:xfrm>
            <a:off x="5607107" y="1476386"/>
            <a:ext cx="2093261" cy="1065646"/>
          </a:xfrm>
          <a:prstGeom prst="star32">
            <a:avLst>
              <a:gd name="adj" fmla="val 407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Attention! Cet exemple fonctionne avec des </a:t>
            </a:r>
            <a:r>
              <a:rPr lang="fr-CA" sz="900" i="1" dirty="0" err="1">
                <a:solidFill>
                  <a:schemeClr val="bg1"/>
                </a:solidFill>
              </a:rPr>
              <a:t>int</a:t>
            </a:r>
            <a:r>
              <a:rPr lang="fr-CA" sz="900" dirty="0">
                <a:solidFill>
                  <a:schemeClr val="bg1"/>
                </a:solidFill>
              </a:rPr>
              <a:t> (entiers). Pour des nombres à virgule, utiliser OSC Value </a:t>
            </a:r>
            <a:r>
              <a:rPr lang="fr-CA" sz="900" dirty="0" err="1">
                <a:solidFill>
                  <a:schemeClr val="bg1"/>
                </a:solidFill>
              </a:rPr>
              <a:t>Get</a:t>
            </a:r>
            <a:r>
              <a:rPr lang="fr-CA" sz="900" dirty="0">
                <a:solidFill>
                  <a:schemeClr val="bg1"/>
                </a:solidFill>
              </a:rPr>
              <a:t> </a:t>
            </a:r>
            <a:r>
              <a:rPr lang="fr-CA" sz="900" dirty="0" err="1">
                <a:solidFill>
                  <a:schemeClr val="bg1"/>
                </a:solidFill>
              </a:rPr>
              <a:t>Float</a:t>
            </a:r>
            <a:r>
              <a:rPr lang="fr-CA" sz="900" dirty="0">
                <a:solidFill>
                  <a:schemeClr val="bg1"/>
                </a:solidFill>
              </a:rPr>
              <a:t> Value 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46BE562-0AF3-4B2D-9437-8F8B0E87D283}"/>
              </a:ext>
            </a:extLst>
          </p:cNvPr>
          <p:cNvCxnSpPr/>
          <p:nvPr/>
        </p:nvCxnSpPr>
        <p:spPr>
          <a:xfrm>
            <a:off x="6956277" y="2381991"/>
            <a:ext cx="194331" cy="41148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412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600D426-FA59-4DE0-BE6F-F32809E4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982" y="378692"/>
            <a:ext cx="8599054" cy="6174508"/>
          </a:xfrm>
        </p:spPr>
        <p:txBody>
          <a:bodyPr/>
          <a:lstStyle/>
          <a:p>
            <a:r>
              <a:rPr lang="fr-CA" sz="3600" dirty="0"/>
              <a:t>Recevoir le message /pot pour faire tourner un rectangle</a:t>
            </a:r>
            <a:endParaRPr lang="fr-CA" sz="3600" i="1" dirty="0"/>
          </a:p>
        </p:txBody>
      </p:sp>
    </p:spTree>
    <p:extLst>
      <p:ext uri="{BB962C8B-B14F-4D97-AF65-F5344CB8AC3E}">
        <p14:creationId xmlns:p14="http://schemas.microsoft.com/office/powerpoint/2010/main" val="1711795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3C8271C1-11DB-4B1E-8033-DA6EE6C8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244" y="1828846"/>
            <a:ext cx="8941436" cy="239950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94098B5-8DF1-4010-830E-DB511358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799"/>
            <a:ext cx="10418016" cy="1138934"/>
          </a:xfrm>
        </p:spPr>
        <p:txBody>
          <a:bodyPr>
            <a:noAutofit/>
          </a:bodyPr>
          <a:lstStyle/>
          <a:p>
            <a:r>
              <a:rPr lang="fr-CA" sz="3200" dirty="0"/>
              <a:t>Lier l’adresse OSC </a:t>
            </a:r>
            <a:r>
              <a:rPr lang="fr-CA" sz="3200" i="1" dirty="0"/>
              <a:t>/pot , </a:t>
            </a:r>
            <a:r>
              <a:rPr lang="fr-CA" sz="3200" dirty="0"/>
              <a:t>lier le </a:t>
            </a:r>
            <a:r>
              <a:rPr lang="fr-CA" sz="3200" i="1" dirty="0" err="1"/>
              <a:t>GameObject</a:t>
            </a:r>
            <a:r>
              <a:rPr lang="fr-CA" sz="3200" i="1" dirty="0"/>
              <a:t> </a:t>
            </a:r>
            <a:r>
              <a:rPr lang="fr-CA" sz="3200" i="1" dirty="0" err="1"/>
              <a:t>Rect</a:t>
            </a:r>
            <a:r>
              <a:rPr lang="fr-CA" sz="3200" i="1" dirty="0"/>
              <a:t> </a:t>
            </a:r>
            <a:r>
              <a:rPr lang="fr-CA" sz="3200" dirty="0"/>
              <a:t>et traiter les données dans le </a:t>
            </a:r>
            <a:r>
              <a:rPr lang="fr-CA" sz="3200" i="1" dirty="0"/>
              <a:t>Graphe</a:t>
            </a:r>
            <a:r>
              <a:rPr lang="fr-CA" sz="3200" dirty="0"/>
              <a:t>  </a:t>
            </a:r>
            <a:endParaRPr lang="fr-CA" sz="3200" i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75FDFF5-07EF-4702-ADDC-BF69EBE2A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2" y="1289969"/>
            <a:ext cx="1835634" cy="5263232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A9FF873-0E5B-4C91-A580-BFF73D871166}"/>
              </a:ext>
            </a:extLst>
          </p:cNvPr>
          <p:cNvSpPr/>
          <p:nvPr/>
        </p:nvSpPr>
        <p:spPr>
          <a:xfrm>
            <a:off x="2877244" y="5700045"/>
            <a:ext cx="4079033" cy="7720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Ajoutez une copie du script </a:t>
            </a:r>
            <a:r>
              <a:rPr lang="fr-CA" sz="1400" i="1" dirty="0" err="1">
                <a:solidFill>
                  <a:schemeClr val="tx1"/>
                </a:solidFill>
              </a:rPr>
              <a:t>ExtOscBindToVisualScripting</a:t>
            </a:r>
            <a:r>
              <a:rPr lang="fr-CA" sz="1400" i="1" dirty="0">
                <a:solidFill>
                  <a:schemeClr val="tx1"/>
                </a:solidFill>
              </a:rPr>
              <a:t> </a:t>
            </a:r>
            <a:r>
              <a:rPr lang="fr-CA" sz="1400" dirty="0">
                <a:solidFill>
                  <a:schemeClr val="tx1"/>
                </a:solidFill>
              </a:rPr>
              <a:t>que vous avez créé précédemment</a:t>
            </a:r>
            <a:r>
              <a:rPr lang="fr-CA" sz="1400" i="1" dirty="0">
                <a:solidFill>
                  <a:schemeClr val="tx1"/>
                </a:solidFill>
              </a:rPr>
              <a:t>.</a:t>
            </a:r>
            <a:r>
              <a:rPr lang="fr-CA" sz="1400" dirty="0">
                <a:solidFill>
                  <a:schemeClr val="tx1"/>
                </a:solidFill>
              </a:rPr>
              <a:t>  Liez le script à l’adresse </a:t>
            </a:r>
            <a:r>
              <a:rPr lang="fr-CA" sz="1400" i="1" dirty="0">
                <a:solidFill>
                  <a:schemeClr val="tx1"/>
                </a:solidFill>
              </a:rPr>
              <a:t>/pot</a:t>
            </a:r>
            <a:endParaRPr lang="fr-CA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1314458-021A-4A8E-A5E6-B7D789361F6F}"/>
              </a:ext>
            </a:extLst>
          </p:cNvPr>
          <p:cNvSpPr/>
          <p:nvPr/>
        </p:nvSpPr>
        <p:spPr>
          <a:xfrm>
            <a:off x="2587124" y="5520802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8B5C471-F7FA-48AB-B26B-80B2664DBDBE}"/>
              </a:ext>
            </a:extLst>
          </p:cNvPr>
          <p:cNvSpPr/>
          <p:nvPr/>
        </p:nvSpPr>
        <p:spPr>
          <a:xfrm>
            <a:off x="2877244" y="4473714"/>
            <a:ext cx="4079033" cy="7720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Ajoutez une variable nommée </a:t>
            </a:r>
            <a:r>
              <a:rPr lang="fr-CA" sz="1400" i="1" dirty="0" err="1">
                <a:solidFill>
                  <a:schemeClr val="tx1"/>
                </a:solidFill>
              </a:rPr>
              <a:t>Rect</a:t>
            </a:r>
            <a:r>
              <a:rPr lang="fr-CA" sz="1400" i="1" dirty="0">
                <a:solidFill>
                  <a:schemeClr val="tx1"/>
                </a:solidFill>
              </a:rPr>
              <a:t> </a:t>
            </a:r>
            <a:r>
              <a:rPr lang="fr-CA" sz="1400" i="1" dirty="0" err="1">
                <a:solidFill>
                  <a:schemeClr val="tx1"/>
                </a:solidFill>
              </a:rPr>
              <a:t>GameObject</a:t>
            </a:r>
            <a:r>
              <a:rPr lang="fr-CA" sz="1400" i="1" dirty="0">
                <a:solidFill>
                  <a:schemeClr val="tx1"/>
                </a:solidFill>
              </a:rPr>
              <a:t> </a:t>
            </a:r>
            <a:r>
              <a:rPr lang="fr-CA" sz="1400" dirty="0">
                <a:solidFill>
                  <a:schemeClr val="tx1"/>
                </a:solidFill>
              </a:rPr>
              <a:t>de type </a:t>
            </a:r>
            <a:r>
              <a:rPr lang="fr-CA" sz="1400" i="1" dirty="0" err="1">
                <a:solidFill>
                  <a:schemeClr val="tx1"/>
                </a:solidFill>
              </a:rPr>
              <a:t>GameObject</a:t>
            </a:r>
            <a:r>
              <a:rPr lang="fr-CA" sz="1400" i="1" dirty="0">
                <a:solidFill>
                  <a:schemeClr val="tx1"/>
                </a:solidFill>
              </a:rPr>
              <a:t> </a:t>
            </a:r>
            <a:r>
              <a:rPr lang="fr-CA" sz="1400" dirty="0">
                <a:solidFill>
                  <a:schemeClr val="tx1"/>
                </a:solidFill>
              </a:rPr>
              <a:t>et liez la à un rectangle dans votre scène.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797F704-726D-4C2F-BAF3-8AC414B6A3F2}"/>
              </a:ext>
            </a:extLst>
          </p:cNvPr>
          <p:cNvSpPr/>
          <p:nvPr/>
        </p:nvSpPr>
        <p:spPr>
          <a:xfrm>
            <a:off x="2596297" y="4557798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7BC3D69-8293-469E-929C-B47D238160B9}"/>
              </a:ext>
            </a:extLst>
          </p:cNvPr>
          <p:cNvSpPr/>
          <p:nvPr/>
        </p:nvSpPr>
        <p:spPr>
          <a:xfrm>
            <a:off x="3735383" y="3623782"/>
            <a:ext cx="2362753" cy="3584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Ajoutez le code visuel suivant.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F0090D-D3BB-4143-B8DB-A8518BAFD65F}"/>
              </a:ext>
            </a:extLst>
          </p:cNvPr>
          <p:cNvSpPr/>
          <p:nvPr/>
        </p:nvSpPr>
        <p:spPr>
          <a:xfrm>
            <a:off x="3463609" y="3402095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3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2C196C0-F0D2-471C-AB63-B4D540751D1D}"/>
              </a:ext>
            </a:extLst>
          </p:cNvPr>
          <p:cNvSpPr/>
          <p:nvPr/>
        </p:nvSpPr>
        <p:spPr>
          <a:xfrm>
            <a:off x="8007919" y="4667562"/>
            <a:ext cx="2362753" cy="9593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Lorsque </a:t>
            </a:r>
            <a:r>
              <a:rPr lang="fr-CA" sz="1400" dirty="0" err="1">
                <a:solidFill>
                  <a:schemeClr val="tx1"/>
                </a:solidFill>
              </a:rPr>
              <a:t>Unity</a:t>
            </a:r>
            <a:r>
              <a:rPr lang="fr-CA" sz="1400" dirty="0">
                <a:solidFill>
                  <a:schemeClr val="tx1"/>
                </a:solidFill>
              </a:rPr>
              <a:t> reçoit un message </a:t>
            </a:r>
            <a:r>
              <a:rPr lang="fr-CA" sz="1400" i="1" dirty="0">
                <a:solidFill>
                  <a:schemeClr val="tx1"/>
                </a:solidFill>
              </a:rPr>
              <a:t>/pot </a:t>
            </a:r>
            <a:r>
              <a:rPr lang="fr-CA" sz="1400" dirty="0">
                <a:solidFill>
                  <a:schemeClr val="tx1"/>
                </a:solidFill>
              </a:rPr>
              <a:t>suivi d’un </a:t>
            </a:r>
            <a:r>
              <a:rPr lang="fr-CA" sz="1400" i="1" dirty="0" err="1">
                <a:solidFill>
                  <a:schemeClr val="tx1"/>
                </a:solidFill>
              </a:rPr>
              <a:t>int</a:t>
            </a:r>
            <a:r>
              <a:rPr lang="fr-CA" sz="1400" i="1" dirty="0">
                <a:solidFill>
                  <a:schemeClr val="tx1"/>
                </a:solidFill>
              </a:rPr>
              <a:t>, </a:t>
            </a:r>
            <a:r>
              <a:rPr lang="fr-CA" sz="1400" dirty="0">
                <a:solidFill>
                  <a:schemeClr val="tx1"/>
                </a:solidFill>
              </a:rPr>
              <a:t>la rotation du rectangle devrait changer selon la valeur du </a:t>
            </a:r>
            <a:r>
              <a:rPr lang="fr-CA" sz="1400" i="1" dirty="0" err="1">
                <a:solidFill>
                  <a:schemeClr val="tx1"/>
                </a:solidFill>
              </a:rPr>
              <a:t>int</a:t>
            </a:r>
            <a:r>
              <a:rPr lang="fr-CA" sz="1400" i="1" dirty="0">
                <a:solidFill>
                  <a:schemeClr val="tx1"/>
                </a:solidFill>
              </a:rPr>
              <a:t>. </a:t>
            </a:r>
            <a:endParaRPr lang="fr-CA" sz="1400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4AF7299-72CC-4D21-A475-A0E6EBB62900}"/>
              </a:ext>
            </a:extLst>
          </p:cNvPr>
          <p:cNvSpPr/>
          <p:nvPr/>
        </p:nvSpPr>
        <p:spPr>
          <a:xfrm>
            <a:off x="7828676" y="4507366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4</a:t>
            </a:r>
          </a:p>
        </p:txBody>
      </p:sp>
      <p:sp>
        <p:nvSpPr>
          <p:cNvPr id="18" name="Étoile : 32 branches 17">
            <a:extLst>
              <a:ext uri="{FF2B5EF4-FFF2-40B4-BE49-F238E27FC236}">
                <a16:creationId xmlns:a16="http://schemas.microsoft.com/office/drawing/2014/main" id="{88B7B7BD-F3A4-4000-918C-0841D0CECF7F}"/>
              </a:ext>
            </a:extLst>
          </p:cNvPr>
          <p:cNvSpPr/>
          <p:nvPr/>
        </p:nvSpPr>
        <p:spPr>
          <a:xfrm>
            <a:off x="5844851" y="1689097"/>
            <a:ext cx="2093261" cy="1065646"/>
          </a:xfrm>
          <a:prstGeom prst="star32">
            <a:avLst>
              <a:gd name="adj" fmla="val 407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Attention! Cet exemple fonctionne avec des </a:t>
            </a:r>
            <a:r>
              <a:rPr lang="fr-CA" sz="900" i="1" dirty="0" err="1">
                <a:solidFill>
                  <a:schemeClr val="bg1"/>
                </a:solidFill>
              </a:rPr>
              <a:t>int</a:t>
            </a:r>
            <a:r>
              <a:rPr lang="fr-CA" sz="900" dirty="0">
                <a:solidFill>
                  <a:schemeClr val="bg1"/>
                </a:solidFill>
              </a:rPr>
              <a:t> (entiers). Pour des nombres à virgule, utiliser OSC Value </a:t>
            </a:r>
            <a:r>
              <a:rPr lang="fr-CA" sz="900" dirty="0" err="1">
                <a:solidFill>
                  <a:schemeClr val="bg1"/>
                </a:solidFill>
              </a:rPr>
              <a:t>Get</a:t>
            </a:r>
            <a:r>
              <a:rPr lang="fr-CA" sz="900" dirty="0">
                <a:solidFill>
                  <a:schemeClr val="bg1"/>
                </a:solidFill>
              </a:rPr>
              <a:t> </a:t>
            </a:r>
            <a:r>
              <a:rPr lang="fr-CA" sz="900" dirty="0" err="1">
                <a:solidFill>
                  <a:schemeClr val="bg1"/>
                </a:solidFill>
              </a:rPr>
              <a:t>Float</a:t>
            </a:r>
            <a:r>
              <a:rPr lang="fr-CA" sz="900" dirty="0">
                <a:solidFill>
                  <a:schemeClr val="bg1"/>
                </a:solidFill>
              </a:rPr>
              <a:t> Value 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5A7916B-88E0-4C7B-B71D-55DB64E1B595}"/>
              </a:ext>
            </a:extLst>
          </p:cNvPr>
          <p:cNvCxnSpPr/>
          <p:nvPr/>
        </p:nvCxnSpPr>
        <p:spPr>
          <a:xfrm>
            <a:off x="7194021" y="2594702"/>
            <a:ext cx="194331" cy="41148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21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600D426-FA59-4DE0-BE6F-F32809E4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982" y="378692"/>
            <a:ext cx="8599054" cy="6174508"/>
          </a:xfrm>
        </p:spPr>
        <p:txBody>
          <a:bodyPr/>
          <a:lstStyle/>
          <a:p>
            <a:r>
              <a:rPr lang="fr-CA" sz="3600" dirty="0"/>
              <a:t>L’envoi de messages </a:t>
            </a:r>
            <a:r>
              <a:rPr lang="fr-CA" sz="3600" i="1" dirty="0"/>
              <a:t>OSC</a:t>
            </a:r>
            <a:r>
              <a:rPr lang="fr-CA" sz="3600" dirty="0"/>
              <a:t> avec </a:t>
            </a:r>
            <a:r>
              <a:rPr lang="fr-CA" sz="3600" i="1" dirty="0"/>
              <a:t>Visual Scripting</a:t>
            </a:r>
            <a:r>
              <a:rPr lang="fr-CA" sz="3600" dirty="0"/>
              <a:t> se fait directement dans le </a:t>
            </a:r>
            <a:r>
              <a:rPr lang="fr-CA" sz="3600" i="1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567032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exte, capture d’écran, parking&#10;&#10;Description générée automatiquement">
            <a:extLst>
              <a:ext uri="{FF2B5EF4-FFF2-40B4-BE49-F238E27FC236}">
                <a16:creationId xmlns:a16="http://schemas.microsoft.com/office/drawing/2014/main" id="{3A945A2F-2951-4BF8-BD25-00240463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49" y="2364656"/>
            <a:ext cx="9553644" cy="424457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EED1B1-654C-409C-A3C8-072C3069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8184"/>
          </a:xfrm>
        </p:spPr>
        <p:txBody>
          <a:bodyPr>
            <a:normAutofit fontScale="90000"/>
          </a:bodyPr>
          <a:lstStyle/>
          <a:p>
            <a:r>
              <a:rPr lang="fr-CA" dirty="0"/>
              <a:t>Exemple de </a:t>
            </a:r>
            <a:r>
              <a:rPr lang="fr-CA" i="1" dirty="0"/>
              <a:t>Graph</a:t>
            </a:r>
            <a:r>
              <a:rPr lang="fr-CA" dirty="0"/>
              <a:t> pour envoyer des messages </a:t>
            </a:r>
            <a:r>
              <a:rPr lang="fr-CA" i="1" dirty="0"/>
              <a:t>OSC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6881C5E-1288-4C32-87DA-2578C8382098}"/>
              </a:ext>
            </a:extLst>
          </p:cNvPr>
          <p:cNvSpPr/>
          <p:nvPr/>
        </p:nvSpPr>
        <p:spPr>
          <a:xfrm>
            <a:off x="7074241" y="3078158"/>
            <a:ext cx="2899933" cy="88927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dirty="0">
                <a:solidFill>
                  <a:schemeClr val="tx1"/>
                </a:solidFill>
              </a:rPr>
              <a:t>Ce </a:t>
            </a:r>
            <a:r>
              <a:rPr lang="fr-CA" sz="1400" i="1" dirty="0">
                <a:solidFill>
                  <a:schemeClr val="tx1"/>
                </a:solidFill>
              </a:rPr>
              <a:t>Graph</a:t>
            </a:r>
            <a:r>
              <a:rPr lang="fr-CA" sz="1400" dirty="0">
                <a:solidFill>
                  <a:schemeClr val="tx1"/>
                </a:solidFill>
              </a:rPr>
              <a:t> envoie à chaque 100 ms (0.1 s) un </a:t>
            </a:r>
            <a:r>
              <a:rPr lang="fr-CA" sz="1400" i="1" dirty="0" err="1">
                <a:solidFill>
                  <a:schemeClr val="tx1"/>
                </a:solidFill>
              </a:rPr>
              <a:t>int</a:t>
            </a:r>
            <a:r>
              <a:rPr lang="fr-CA" sz="1400" dirty="0">
                <a:solidFill>
                  <a:schemeClr val="tx1"/>
                </a:solidFill>
              </a:rPr>
              <a:t> aléatoire à l’adresse /test</a:t>
            </a:r>
            <a:endParaRPr lang="fr-CA" sz="1400" i="1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391825-E739-45E9-8B2D-E111C2B57A5A}"/>
              </a:ext>
            </a:extLst>
          </p:cNvPr>
          <p:cNvSpPr/>
          <p:nvPr/>
        </p:nvSpPr>
        <p:spPr>
          <a:xfrm>
            <a:off x="7600482" y="3877812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48C84CA-2173-46D8-8804-38E59D020D0D}"/>
              </a:ext>
            </a:extLst>
          </p:cNvPr>
          <p:cNvSpPr/>
          <p:nvPr/>
        </p:nvSpPr>
        <p:spPr>
          <a:xfrm>
            <a:off x="1090643" y="1773935"/>
            <a:ext cx="4401264" cy="64449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dirty="0">
                <a:solidFill>
                  <a:schemeClr val="tx1"/>
                </a:solidFill>
              </a:rPr>
              <a:t>Ce Graph doit être placé sur le </a:t>
            </a:r>
            <a:r>
              <a:rPr lang="fr-CA" sz="1400" i="1" dirty="0" err="1">
                <a:solidFill>
                  <a:schemeClr val="tx1"/>
                </a:solidFill>
              </a:rPr>
              <a:t>GameObject</a:t>
            </a:r>
            <a:r>
              <a:rPr lang="fr-CA" sz="1400" dirty="0">
                <a:solidFill>
                  <a:schemeClr val="tx1"/>
                </a:solidFill>
              </a:rPr>
              <a:t> </a:t>
            </a:r>
            <a:r>
              <a:rPr lang="fr-CA" sz="1400" i="1" dirty="0">
                <a:solidFill>
                  <a:schemeClr val="tx1"/>
                </a:solidFill>
              </a:rPr>
              <a:t>OSC</a:t>
            </a:r>
            <a:r>
              <a:rPr lang="fr-CA" sz="1400" dirty="0">
                <a:solidFill>
                  <a:schemeClr val="tx1"/>
                </a:solidFill>
              </a:rPr>
              <a:t> parce qu’il communique avec le </a:t>
            </a:r>
            <a:r>
              <a:rPr lang="fr-CA" sz="1400" i="1" dirty="0">
                <a:solidFill>
                  <a:schemeClr val="tx1"/>
                </a:solidFill>
              </a:rPr>
              <a:t>Component OSC </a:t>
            </a:r>
            <a:r>
              <a:rPr lang="fr-CA" sz="1400" i="1" dirty="0" err="1">
                <a:solidFill>
                  <a:schemeClr val="tx1"/>
                </a:solidFill>
              </a:rPr>
              <a:t>Transmitter</a:t>
            </a:r>
            <a:r>
              <a:rPr lang="fr-CA" sz="1400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A4BAAF8-C9D8-4371-9B00-31DF498470B7}"/>
              </a:ext>
            </a:extLst>
          </p:cNvPr>
          <p:cNvSpPr/>
          <p:nvPr/>
        </p:nvSpPr>
        <p:spPr>
          <a:xfrm>
            <a:off x="838200" y="1916939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6049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5CE6A7A-2F50-4E5C-B148-7CA5C2935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480" y="1787525"/>
            <a:ext cx="5611096" cy="47053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8365498-10AC-4943-A629-D49B7A7B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400"/>
          </a:xfrm>
        </p:spPr>
        <p:txBody>
          <a:bodyPr>
            <a:normAutofit fontScale="90000"/>
          </a:bodyPr>
          <a:lstStyle/>
          <a:p>
            <a:r>
              <a:rPr lang="fr-CA" dirty="0"/>
              <a:t>Ajoutez </a:t>
            </a:r>
            <a:r>
              <a:rPr lang="fr-CA" i="1" dirty="0" err="1"/>
              <a:t>extOSC</a:t>
            </a:r>
            <a:r>
              <a:rPr lang="fr-CA" dirty="0"/>
              <a:t> à vos </a:t>
            </a:r>
            <a:r>
              <a:rPr lang="fr-CA" i="1" dirty="0"/>
              <a:t>Assets</a:t>
            </a:r>
            <a:r>
              <a:rPr lang="fr-CA" dirty="0"/>
              <a:t> à partir du </a:t>
            </a:r>
            <a:r>
              <a:rPr lang="fr-CA" i="1" dirty="0"/>
              <a:t>Asset Store </a:t>
            </a:r>
            <a:r>
              <a:rPr lang="fr-CA" dirty="0"/>
              <a:t>en ligne (</a:t>
            </a:r>
            <a:r>
              <a:rPr lang="fr-CA" i="1" dirty="0"/>
              <a:t>assetstore.unity.com</a:t>
            </a:r>
            <a:r>
              <a:rPr lang="fr-CA" dirty="0"/>
              <a:t>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DDD65DF-FB24-4DA8-804E-35E20E8D6970}"/>
              </a:ext>
            </a:extLst>
          </p:cNvPr>
          <p:cNvSpPr/>
          <p:nvPr/>
        </p:nvSpPr>
        <p:spPr>
          <a:xfrm>
            <a:off x="2376394" y="2609554"/>
            <a:ext cx="1263017" cy="7146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Cherchez pour </a:t>
            </a:r>
            <a:r>
              <a:rPr lang="fr-CA" sz="1400" i="1" dirty="0" err="1">
                <a:solidFill>
                  <a:schemeClr val="tx1"/>
                </a:solidFill>
              </a:rPr>
              <a:t>extOSC</a:t>
            </a:r>
            <a:endParaRPr lang="fr-CA" sz="14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0C5683-3F7E-47B5-8F59-E1ACE0276961}"/>
              </a:ext>
            </a:extLst>
          </p:cNvPr>
          <p:cNvSpPr/>
          <p:nvPr/>
        </p:nvSpPr>
        <p:spPr>
          <a:xfrm>
            <a:off x="3549701" y="2649666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571BB89-1F90-413F-856A-A61B99D742B4}"/>
              </a:ext>
            </a:extLst>
          </p:cNvPr>
          <p:cNvSpPr/>
          <p:nvPr/>
        </p:nvSpPr>
        <p:spPr>
          <a:xfrm>
            <a:off x="8215219" y="5028903"/>
            <a:ext cx="2034542" cy="9813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Ajoutez à vos </a:t>
            </a:r>
            <a:r>
              <a:rPr lang="fr-CA" sz="1400" i="1" dirty="0">
                <a:solidFill>
                  <a:schemeClr val="tx1"/>
                </a:solidFill>
              </a:rPr>
              <a:t>Assets </a:t>
            </a:r>
            <a:r>
              <a:rPr lang="fr-CA" sz="1400" dirty="0">
                <a:solidFill>
                  <a:schemeClr val="tx1"/>
                </a:solidFill>
              </a:rPr>
              <a:t>(vous devrez vous connecter à votre </a:t>
            </a:r>
            <a:r>
              <a:rPr lang="fr-CA" sz="1400" dirty="0" err="1">
                <a:solidFill>
                  <a:schemeClr val="tx1"/>
                </a:solidFill>
              </a:rPr>
              <a:t>comptre</a:t>
            </a:r>
            <a:r>
              <a:rPr lang="fr-CA" sz="1400" dirty="0">
                <a:solidFill>
                  <a:schemeClr val="tx1"/>
                </a:solidFill>
              </a:rPr>
              <a:t> </a:t>
            </a:r>
            <a:r>
              <a:rPr lang="fr-CA" sz="1400" i="1" dirty="0" err="1">
                <a:solidFill>
                  <a:schemeClr val="tx1"/>
                </a:solidFill>
              </a:rPr>
              <a:t>Unity</a:t>
            </a:r>
            <a:r>
              <a:rPr lang="fr-CA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DFB8078-B339-4895-88A8-7A078C65AB29}"/>
              </a:ext>
            </a:extLst>
          </p:cNvPr>
          <p:cNvSpPr/>
          <p:nvPr/>
        </p:nvSpPr>
        <p:spPr>
          <a:xfrm>
            <a:off x="7931201" y="5028904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0708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96495-AF23-40D4-B794-BFE80E93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Dans </a:t>
            </a:r>
            <a:r>
              <a:rPr lang="fr-CA" i="1" dirty="0" err="1"/>
              <a:t>Unity</a:t>
            </a:r>
            <a:r>
              <a:rPr lang="fr-CA" i="1" dirty="0"/>
              <a:t>, </a:t>
            </a:r>
            <a:r>
              <a:rPr lang="fr-CA" dirty="0"/>
              <a:t>ajoutez </a:t>
            </a:r>
            <a:r>
              <a:rPr lang="fr-CA" dirty="0" err="1"/>
              <a:t>extOSC</a:t>
            </a:r>
            <a:r>
              <a:rPr lang="fr-CA" dirty="0"/>
              <a:t> à votre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A21850-51D9-4528-ABA0-712D29A3D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47" y="1842176"/>
            <a:ext cx="7195803" cy="4711024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2406F7C-C456-47F4-ADDF-A1CD5372E50A}"/>
              </a:ext>
            </a:extLst>
          </p:cNvPr>
          <p:cNvSpPr/>
          <p:nvPr/>
        </p:nvSpPr>
        <p:spPr>
          <a:xfrm>
            <a:off x="1157194" y="1424132"/>
            <a:ext cx="1263017" cy="7146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Ouvrez le </a:t>
            </a:r>
            <a:r>
              <a:rPr lang="fr-CA" sz="1400" i="1" dirty="0">
                <a:solidFill>
                  <a:schemeClr val="tx1"/>
                </a:solidFill>
              </a:rPr>
              <a:t>Package Manager</a:t>
            </a:r>
            <a:endParaRPr lang="fr-CA" sz="1400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2900FF7-C2FC-466A-ADC2-A68A078060F3}"/>
              </a:ext>
            </a:extLst>
          </p:cNvPr>
          <p:cNvSpPr/>
          <p:nvPr/>
        </p:nvSpPr>
        <p:spPr>
          <a:xfrm>
            <a:off x="2319087" y="1602221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683C1CE-AA01-4F4D-9F13-F1C45373F2BD}"/>
              </a:ext>
            </a:extLst>
          </p:cNvPr>
          <p:cNvSpPr/>
          <p:nvPr/>
        </p:nvSpPr>
        <p:spPr>
          <a:xfrm>
            <a:off x="4201121" y="1496724"/>
            <a:ext cx="2390179" cy="3284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Choisissez </a:t>
            </a:r>
            <a:r>
              <a:rPr lang="fr-CA" sz="1400" i="1" dirty="0">
                <a:solidFill>
                  <a:schemeClr val="tx1"/>
                </a:solidFill>
              </a:rPr>
              <a:t>Packages: </a:t>
            </a:r>
            <a:r>
              <a:rPr lang="fr-CA" sz="1400" i="1" dirty="0" err="1">
                <a:solidFill>
                  <a:schemeClr val="tx1"/>
                </a:solidFill>
              </a:rPr>
              <a:t>My</a:t>
            </a:r>
            <a:r>
              <a:rPr lang="fr-CA" sz="1400" i="1" dirty="0">
                <a:solidFill>
                  <a:schemeClr val="tx1"/>
                </a:solidFill>
              </a:rPr>
              <a:t> Assets</a:t>
            </a:r>
            <a:endParaRPr lang="fr-CA" sz="1400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C31ED54-6A16-4583-819F-109FD0D6E730}"/>
              </a:ext>
            </a:extLst>
          </p:cNvPr>
          <p:cNvSpPr/>
          <p:nvPr/>
        </p:nvSpPr>
        <p:spPr>
          <a:xfrm>
            <a:off x="3982333" y="1662933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549332F-4EDC-410C-88BB-620E4AC2F04C}"/>
              </a:ext>
            </a:extLst>
          </p:cNvPr>
          <p:cNvSpPr/>
          <p:nvPr/>
        </p:nvSpPr>
        <p:spPr>
          <a:xfrm>
            <a:off x="1038225" y="5059850"/>
            <a:ext cx="1598312" cy="3284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dirty="0">
                <a:solidFill>
                  <a:schemeClr val="tx1"/>
                </a:solidFill>
              </a:rPr>
              <a:t>Trouvez </a:t>
            </a:r>
            <a:r>
              <a:rPr lang="fr-CA" sz="1400" i="1" dirty="0" err="1">
                <a:solidFill>
                  <a:schemeClr val="tx1"/>
                </a:solidFill>
              </a:rPr>
              <a:t>extOSC</a:t>
            </a:r>
            <a:endParaRPr lang="fr-CA" sz="1400" i="1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1B9110F-BBA4-48F4-9A1A-AA2524AC9B3D}"/>
              </a:ext>
            </a:extLst>
          </p:cNvPr>
          <p:cNvSpPr/>
          <p:nvPr/>
        </p:nvSpPr>
        <p:spPr>
          <a:xfrm>
            <a:off x="2369029" y="5059850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3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B85A064-1E45-4CBF-8553-65E87D507AE0}"/>
              </a:ext>
            </a:extLst>
          </p:cNvPr>
          <p:cNvSpPr/>
          <p:nvPr/>
        </p:nvSpPr>
        <p:spPr>
          <a:xfrm>
            <a:off x="9464486" y="5898050"/>
            <a:ext cx="1798336" cy="3284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dirty="0">
                <a:solidFill>
                  <a:schemeClr val="tx1"/>
                </a:solidFill>
              </a:rPr>
              <a:t>Importez </a:t>
            </a:r>
            <a:r>
              <a:rPr lang="fr-CA" sz="1400" i="1" dirty="0" err="1">
                <a:solidFill>
                  <a:schemeClr val="tx1"/>
                </a:solidFill>
              </a:rPr>
              <a:t>extOSC</a:t>
            </a:r>
            <a:endParaRPr lang="fr-CA" sz="1400" i="1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2829448-1FC3-47FD-8361-3CFE636FEBEC}"/>
              </a:ext>
            </a:extLst>
          </p:cNvPr>
          <p:cNvSpPr/>
          <p:nvPr/>
        </p:nvSpPr>
        <p:spPr>
          <a:xfrm>
            <a:off x="9853400" y="6178835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955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65498-10AC-4943-A629-D49B7A7B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Ajoutez la bibliothèque </a:t>
            </a:r>
            <a:r>
              <a:rPr lang="fr-CA" i="1" dirty="0" err="1"/>
              <a:t>extOSC</a:t>
            </a:r>
            <a:r>
              <a:rPr lang="fr-CA" dirty="0"/>
              <a:t> au </a:t>
            </a:r>
            <a:r>
              <a:rPr lang="fr-CA" i="1" dirty="0"/>
              <a:t>Visual Scripting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DEB861-EABB-49BC-A206-778E984A4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003" y="1546426"/>
            <a:ext cx="4381880" cy="50067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70E1F1E-D4B4-429E-B874-4B970F98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12" y="1546426"/>
            <a:ext cx="4381880" cy="5006774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DDD65DF-FB24-4DA8-804E-35E20E8D6970}"/>
              </a:ext>
            </a:extLst>
          </p:cNvPr>
          <p:cNvSpPr/>
          <p:nvPr/>
        </p:nvSpPr>
        <p:spPr>
          <a:xfrm>
            <a:off x="3413758" y="2701925"/>
            <a:ext cx="1533525" cy="10191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Ouvrez le </a:t>
            </a:r>
            <a:r>
              <a:rPr lang="fr-CA" sz="1400" i="1" dirty="0">
                <a:solidFill>
                  <a:schemeClr val="tx1"/>
                </a:solidFill>
              </a:rPr>
              <a:t>Node Library </a:t>
            </a:r>
            <a:r>
              <a:rPr lang="fr-CA" sz="1400" dirty="0">
                <a:solidFill>
                  <a:schemeClr val="tx1"/>
                </a:solidFill>
              </a:rPr>
              <a:t>et descendez en bas de la liste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0C5683-3F7E-47B5-8F59-E1ACE0276961}"/>
              </a:ext>
            </a:extLst>
          </p:cNvPr>
          <p:cNvSpPr/>
          <p:nvPr/>
        </p:nvSpPr>
        <p:spPr>
          <a:xfrm>
            <a:off x="3234515" y="2562795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E1449D4-B151-4A92-83E0-A25BBF7E7C85}"/>
              </a:ext>
            </a:extLst>
          </p:cNvPr>
          <p:cNvSpPr/>
          <p:nvPr/>
        </p:nvSpPr>
        <p:spPr>
          <a:xfrm>
            <a:off x="9980759" y="4801717"/>
            <a:ext cx="1533525" cy="83708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Cliquez sur le + pour ajouter </a:t>
            </a:r>
            <a:r>
              <a:rPr lang="fr-CA" sz="1400" i="1" dirty="0" err="1">
                <a:solidFill>
                  <a:schemeClr val="tx1"/>
                </a:solidFill>
              </a:rPr>
              <a:t>extOSC</a:t>
            </a:r>
            <a:endParaRPr lang="fr-CA" sz="1400" i="1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0344A96-B9DB-4D0F-8701-DB3D25E1E6AC}"/>
              </a:ext>
            </a:extLst>
          </p:cNvPr>
          <p:cNvSpPr/>
          <p:nvPr/>
        </p:nvSpPr>
        <p:spPr>
          <a:xfrm>
            <a:off x="9999809" y="4554257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425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87967-07F3-46A8-954E-E7D09F3E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138"/>
          </a:xfrm>
        </p:spPr>
        <p:txBody>
          <a:bodyPr>
            <a:normAutofit fontScale="90000"/>
          </a:bodyPr>
          <a:lstStyle/>
          <a:p>
            <a:r>
              <a:rPr lang="fr-CA" dirty="0"/>
              <a:t>Ajoutez </a:t>
            </a:r>
            <a:r>
              <a:rPr lang="fr-CA" i="1" dirty="0"/>
              <a:t>OSC Message </a:t>
            </a:r>
            <a:r>
              <a:rPr lang="fr-CA" dirty="0"/>
              <a:t>et </a:t>
            </a:r>
            <a:r>
              <a:rPr lang="fr-CA" i="1" dirty="0"/>
              <a:t>OSC Value </a:t>
            </a:r>
            <a:r>
              <a:rPr lang="fr-CA" dirty="0"/>
              <a:t>au </a:t>
            </a:r>
            <a:r>
              <a:rPr lang="fr-CA" i="1" dirty="0"/>
              <a:t>Visual Scripting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B820CC3-63B3-475F-9456-7174C844B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3162" y="1527275"/>
            <a:ext cx="4316379" cy="49244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440F61-342E-4E3B-A6C8-7615B040E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02" y="1486101"/>
            <a:ext cx="4381880" cy="5006774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9E537986-0E2C-44FE-8D10-1ECA5DCA0215}"/>
              </a:ext>
            </a:extLst>
          </p:cNvPr>
          <p:cNvSpPr/>
          <p:nvPr/>
        </p:nvSpPr>
        <p:spPr>
          <a:xfrm>
            <a:off x="925482" y="5820064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67E2B3F-F5ED-42E7-AF4D-53DAAF7EA253}"/>
              </a:ext>
            </a:extLst>
          </p:cNvPr>
          <p:cNvSpPr/>
          <p:nvPr/>
        </p:nvSpPr>
        <p:spPr>
          <a:xfrm>
            <a:off x="10038862" y="4554257"/>
            <a:ext cx="1533525" cy="10191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Cliquez sur le + pour ajouter </a:t>
            </a:r>
            <a:r>
              <a:rPr lang="fr-CA" sz="1400" i="1" dirty="0">
                <a:solidFill>
                  <a:schemeClr val="tx1"/>
                </a:solidFill>
              </a:rPr>
              <a:t>OSC Message</a:t>
            </a:r>
            <a:r>
              <a:rPr lang="fr-CA" sz="1400" dirty="0">
                <a:solidFill>
                  <a:schemeClr val="tx1"/>
                </a:solidFill>
              </a:rPr>
              <a:t> et </a:t>
            </a:r>
            <a:r>
              <a:rPr lang="fr-CA" sz="1400" i="1" dirty="0">
                <a:solidFill>
                  <a:schemeClr val="tx1"/>
                </a:solidFill>
              </a:rPr>
              <a:t>OSC Value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30030FD-5179-48FD-9853-CE160FEF8982}"/>
              </a:ext>
            </a:extLst>
          </p:cNvPr>
          <p:cNvSpPr/>
          <p:nvPr/>
        </p:nvSpPr>
        <p:spPr>
          <a:xfrm>
            <a:off x="10057912" y="4306798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4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23CAAA-93C6-4869-AEA9-021A80FEF2B7}"/>
              </a:ext>
            </a:extLst>
          </p:cNvPr>
          <p:cNvSpPr/>
          <p:nvPr/>
        </p:nvSpPr>
        <p:spPr>
          <a:xfrm>
            <a:off x="3724100" y="2482569"/>
            <a:ext cx="1533525" cy="10191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Ouvrez les </a:t>
            </a:r>
            <a:r>
              <a:rPr lang="fr-CA" sz="1400" i="1" dirty="0">
                <a:solidFill>
                  <a:schemeClr val="tx1"/>
                </a:solidFill>
              </a:rPr>
              <a:t>Types Options</a:t>
            </a:r>
            <a:r>
              <a:rPr lang="fr-CA" sz="1400" dirty="0">
                <a:solidFill>
                  <a:schemeClr val="tx1"/>
                </a:solidFill>
              </a:rPr>
              <a:t> et descendez en bas de la liste</a:t>
            </a:r>
            <a:endParaRPr lang="fr-CA" sz="1400" i="1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82B6DF1-692E-439F-9C34-E5CBF33791BF}"/>
              </a:ext>
            </a:extLst>
          </p:cNvPr>
          <p:cNvSpPr/>
          <p:nvPr/>
        </p:nvSpPr>
        <p:spPr>
          <a:xfrm>
            <a:off x="3544857" y="2343439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3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738B980-966C-4183-A712-02A32F37BCFC}"/>
              </a:ext>
            </a:extLst>
          </p:cNvPr>
          <p:cNvSpPr/>
          <p:nvPr/>
        </p:nvSpPr>
        <p:spPr>
          <a:xfrm>
            <a:off x="2551761" y="1475382"/>
            <a:ext cx="2344677" cy="3043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Ouvrez les </a:t>
            </a:r>
            <a:r>
              <a:rPr lang="fr-CA" sz="1400" i="1" dirty="0">
                <a:solidFill>
                  <a:schemeClr val="tx1"/>
                </a:solidFill>
              </a:rPr>
              <a:t>Project Settings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2E875B0-E662-44CD-A883-8BD8118DE228}"/>
              </a:ext>
            </a:extLst>
          </p:cNvPr>
          <p:cNvSpPr/>
          <p:nvPr/>
        </p:nvSpPr>
        <p:spPr>
          <a:xfrm>
            <a:off x="2379961" y="1467901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308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65498-10AC-4943-A629-D49B7A7B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Regénérez les </a:t>
            </a:r>
            <a:r>
              <a:rPr lang="fr-CA" i="1" dirty="0" err="1"/>
              <a:t>Units</a:t>
            </a:r>
            <a:r>
              <a:rPr lang="fr-CA" dirty="0"/>
              <a:t> de </a:t>
            </a:r>
            <a:r>
              <a:rPr lang="fr-CA" i="1" dirty="0"/>
              <a:t>Visual Scripting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DC4EBA-BA67-42CA-8224-CFC7D7AE3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060" y="1363763"/>
            <a:ext cx="4381880" cy="5006774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DDD65DF-FB24-4DA8-804E-35E20E8D6970}"/>
              </a:ext>
            </a:extLst>
          </p:cNvPr>
          <p:cNvSpPr/>
          <p:nvPr/>
        </p:nvSpPr>
        <p:spPr>
          <a:xfrm>
            <a:off x="8208296" y="2838162"/>
            <a:ext cx="2806067" cy="60988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Cliquez sur </a:t>
            </a:r>
            <a:r>
              <a:rPr lang="fr-CA" sz="1400" i="1" dirty="0" err="1">
                <a:solidFill>
                  <a:schemeClr val="tx1"/>
                </a:solidFill>
              </a:rPr>
              <a:t>Regenerate</a:t>
            </a:r>
            <a:r>
              <a:rPr lang="fr-CA" sz="1400" i="1" dirty="0">
                <a:solidFill>
                  <a:schemeClr val="tx1"/>
                </a:solidFill>
              </a:rPr>
              <a:t> </a:t>
            </a:r>
            <a:r>
              <a:rPr lang="fr-CA" sz="1400" i="1" dirty="0" err="1">
                <a:solidFill>
                  <a:schemeClr val="tx1"/>
                </a:solidFill>
              </a:rPr>
              <a:t>Units</a:t>
            </a:r>
            <a:endParaRPr lang="fr-CA" sz="14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0C5683-3F7E-47B5-8F59-E1ACE0276961}"/>
              </a:ext>
            </a:extLst>
          </p:cNvPr>
          <p:cNvSpPr/>
          <p:nvPr/>
        </p:nvSpPr>
        <p:spPr>
          <a:xfrm>
            <a:off x="7987490" y="2946681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467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34BD8-3192-494F-AB4A-F0416413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Créez le </a:t>
            </a:r>
            <a:r>
              <a:rPr lang="fr-CA" dirty="0" err="1"/>
              <a:t>gameObject</a:t>
            </a:r>
            <a:r>
              <a:rPr lang="fr-CA" dirty="0"/>
              <a:t> de contrôle OSC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3773C57-BFD0-48E5-81BA-B40951B94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376" y="1133475"/>
            <a:ext cx="3519303" cy="5419725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406EDE3-23FD-4781-83C8-8A7E59FB712E}"/>
              </a:ext>
            </a:extLst>
          </p:cNvPr>
          <p:cNvSpPr/>
          <p:nvPr/>
        </p:nvSpPr>
        <p:spPr>
          <a:xfrm>
            <a:off x="1943273" y="1754759"/>
            <a:ext cx="2344677" cy="6201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Créez un </a:t>
            </a:r>
            <a:r>
              <a:rPr lang="fr-CA" sz="1400" i="1" dirty="0" err="1">
                <a:solidFill>
                  <a:schemeClr val="tx1"/>
                </a:solidFill>
              </a:rPr>
              <a:t>gameObject</a:t>
            </a:r>
            <a:r>
              <a:rPr lang="fr-CA" sz="1400" i="1" dirty="0">
                <a:solidFill>
                  <a:schemeClr val="tx1"/>
                </a:solidFill>
              </a:rPr>
              <a:t> </a:t>
            </a:r>
            <a:r>
              <a:rPr lang="fr-CA" sz="1400" dirty="0">
                <a:solidFill>
                  <a:schemeClr val="tx1"/>
                </a:solidFill>
              </a:rPr>
              <a:t>vide que vous nommez </a:t>
            </a:r>
            <a:r>
              <a:rPr lang="fr-CA" sz="1400" i="1" dirty="0">
                <a:solidFill>
                  <a:schemeClr val="tx1"/>
                </a:solidFill>
              </a:rPr>
              <a:t>OSC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14E39F9-998A-4F5E-80DF-8AB6232E331B}"/>
              </a:ext>
            </a:extLst>
          </p:cNvPr>
          <p:cNvSpPr/>
          <p:nvPr/>
        </p:nvSpPr>
        <p:spPr>
          <a:xfrm>
            <a:off x="4216284" y="1885575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2DEFB57-8BC1-425E-8D09-4D50F2C21F59}"/>
              </a:ext>
            </a:extLst>
          </p:cNvPr>
          <p:cNvSpPr/>
          <p:nvPr/>
        </p:nvSpPr>
        <p:spPr>
          <a:xfrm>
            <a:off x="7904050" y="2170395"/>
            <a:ext cx="2344677" cy="6201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Ajoutez le </a:t>
            </a:r>
            <a:r>
              <a:rPr lang="fr-CA" sz="1400" i="1" dirty="0">
                <a:solidFill>
                  <a:schemeClr val="tx1"/>
                </a:solidFill>
              </a:rPr>
              <a:t>component </a:t>
            </a:r>
            <a:r>
              <a:rPr lang="fr-CA" sz="1400" i="1" dirty="0">
                <a:solidFill>
                  <a:schemeClr val="tx2"/>
                </a:solidFill>
              </a:rPr>
              <a:t>OSC </a:t>
            </a:r>
            <a:r>
              <a:rPr lang="fr-CA" sz="1400" i="1" dirty="0" err="1">
                <a:solidFill>
                  <a:schemeClr val="tx2"/>
                </a:solidFill>
              </a:rPr>
              <a:t>Receiver</a:t>
            </a:r>
            <a:r>
              <a:rPr lang="fr-CA" sz="1400" i="1" dirty="0">
                <a:solidFill>
                  <a:schemeClr val="tx2"/>
                </a:solidFill>
              </a:rPr>
              <a:t> (qui est dans la catégorie </a:t>
            </a:r>
            <a:r>
              <a:rPr lang="fr-CA" sz="1400" i="1" dirty="0" err="1">
                <a:solidFill>
                  <a:schemeClr val="tx1"/>
                </a:solidFill>
              </a:rPr>
              <a:t>extOSC</a:t>
            </a:r>
            <a:r>
              <a:rPr lang="fr-CA" sz="14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10184B7-2793-44E0-8D41-132B1559FEF3}"/>
              </a:ext>
            </a:extLst>
          </p:cNvPr>
          <p:cNvSpPr/>
          <p:nvPr/>
        </p:nvSpPr>
        <p:spPr>
          <a:xfrm>
            <a:off x="7641240" y="2301211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96D57DC-27F3-4F69-A265-CF4DEB174B2E}"/>
              </a:ext>
            </a:extLst>
          </p:cNvPr>
          <p:cNvSpPr/>
          <p:nvPr/>
        </p:nvSpPr>
        <p:spPr>
          <a:xfrm>
            <a:off x="7904050" y="4608795"/>
            <a:ext cx="2344677" cy="6201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Ajoutez le </a:t>
            </a:r>
            <a:r>
              <a:rPr lang="fr-CA" sz="1400" i="1" dirty="0">
                <a:solidFill>
                  <a:schemeClr val="tx1"/>
                </a:solidFill>
              </a:rPr>
              <a:t>component </a:t>
            </a:r>
            <a:r>
              <a:rPr lang="fr-CA" sz="1400" i="1" dirty="0">
                <a:solidFill>
                  <a:schemeClr val="tx2"/>
                </a:solidFill>
              </a:rPr>
              <a:t>OSC </a:t>
            </a:r>
            <a:r>
              <a:rPr lang="fr-CA" sz="1400" i="1" dirty="0" err="1">
                <a:solidFill>
                  <a:schemeClr val="tx2"/>
                </a:solidFill>
              </a:rPr>
              <a:t>Transmitter</a:t>
            </a:r>
            <a:r>
              <a:rPr lang="fr-CA" sz="1400" i="1" dirty="0">
                <a:solidFill>
                  <a:schemeClr val="tx2"/>
                </a:solidFill>
              </a:rPr>
              <a:t> (qui est dans la catégorie </a:t>
            </a:r>
            <a:r>
              <a:rPr lang="fr-CA" sz="1400" i="1" dirty="0" err="1">
                <a:solidFill>
                  <a:schemeClr val="tx1"/>
                </a:solidFill>
              </a:rPr>
              <a:t>extOSC</a:t>
            </a:r>
            <a:r>
              <a:rPr lang="fr-CA" sz="14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39C7209-DA7C-44E4-9324-DC770193D9B0}"/>
              </a:ext>
            </a:extLst>
          </p:cNvPr>
          <p:cNvSpPr/>
          <p:nvPr/>
        </p:nvSpPr>
        <p:spPr>
          <a:xfrm>
            <a:off x="7641240" y="4739611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3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D9F2E71-99A1-4D3A-9F7E-0B5F405AE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726" y="2914501"/>
            <a:ext cx="1268750" cy="159801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D398719-313E-49BB-8AAB-2B77BA266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782" y="2917129"/>
            <a:ext cx="1169135" cy="159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7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ED9DE-631D-4427-AC23-599CD3DC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5" y="378692"/>
            <a:ext cx="9023928" cy="6174508"/>
          </a:xfrm>
        </p:spPr>
        <p:txBody>
          <a:bodyPr/>
          <a:lstStyle/>
          <a:p>
            <a:r>
              <a:rPr lang="fr-CA" sz="3600" dirty="0"/>
              <a:t>Pour traiter les messages </a:t>
            </a:r>
            <a:r>
              <a:rPr lang="fr-CA" sz="3600" i="1" dirty="0"/>
              <a:t>OSC</a:t>
            </a:r>
            <a:r>
              <a:rPr lang="fr-CA" sz="3600" dirty="0"/>
              <a:t> reçus par </a:t>
            </a:r>
            <a:r>
              <a:rPr lang="fr-CA" sz="3600" i="1" dirty="0" err="1"/>
              <a:t>extOSC</a:t>
            </a:r>
            <a:r>
              <a:rPr lang="fr-CA" sz="3600" dirty="0"/>
              <a:t>  avec </a:t>
            </a:r>
            <a:r>
              <a:rPr lang="fr-CA" sz="3600" i="1" dirty="0"/>
              <a:t>Visual Scripting</a:t>
            </a:r>
            <a:r>
              <a:rPr lang="fr-CA" sz="3600" dirty="0"/>
              <a:t>, il faut créer un script C# qui fera le pont entre </a:t>
            </a:r>
            <a:r>
              <a:rPr lang="fr-CA" sz="3600" i="1" dirty="0" err="1"/>
              <a:t>extOSC</a:t>
            </a:r>
            <a:r>
              <a:rPr lang="fr-CA" sz="3600" dirty="0"/>
              <a:t> et </a:t>
            </a:r>
            <a:r>
              <a:rPr lang="fr-CA" sz="3600" i="1" dirty="0"/>
              <a:t>Visual Scripting…</a:t>
            </a:r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146786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F34D6-DE85-409B-AA28-8291716B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69391"/>
          </a:xfrm>
        </p:spPr>
        <p:txBody>
          <a:bodyPr>
            <a:normAutofit fontScale="90000"/>
          </a:bodyPr>
          <a:lstStyle/>
          <a:p>
            <a:r>
              <a:rPr lang="fr-CA" dirty="0"/>
              <a:t>Créez le script C# dans vos </a:t>
            </a:r>
            <a:r>
              <a:rPr lang="fr-CA" i="1" dirty="0"/>
              <a:t>Assets </a:t>
            </a:r>
            <a:r>
              <a:rPr lang="fr-CA" dirty="0"/>
              <a:t>pour faire le pont entre </a:t>
            </a:r>
            <a:r>
              <a:rPr lang="fr-CA" i="1" dirty="0" err="1"/>
              <a:t>extOSC</a:t>
            </a:r>
            <a:r>
              <a:rPr lang="fr-CA" dirty="0"/>
              <a:t> et </a:t>
            </a:r>
            <a:r>
              <a:rPr lang="fr-CA" sz="4000" i="1" dirty="0"/>
              <a:t>Visual</a:t>
            </a:r>
            <a:r>
              <a:rPr lang="fr-CA" i="1" dirty="0"/>
              <a:t> Scripting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42C82B-E958-4F88-839A-E4BF51CA7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927" y="2527367"/>
            <a:ext cx="5467436" cy="3793198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74B90F5-2B99-4F6B-8B8C-3D730DC71457}"/>
              </a:ext>
            </a:extLst>
          </p:cNvPr>
          <p:cNvSpPr/>
          <p:nvPr/>
        </p:nvSpPr>
        <p:spPr>
          <a:xfrm>
            <a:off x="1487415" y="5102372"/>
            <a:ext cx="1802089" cy="6201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Créez un dossier nommé </a:t>
            </a:r>
            <a:r>
              <a:rPr lang="fr-CA" sz="1400" i="1" dirty="0">
                <a:solidFill>
                  <a:schemeClr val="tx1"/>
                </a:solidFill>
              </a:rPr>
              <a:t>Scripts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E00CB4B-5943-4C48-99F4-6246BF01F8DE}"/>
              </a:ext>
            </a:extLst>
          </p:cNvPr>
          <p:cNvSpPr/>
          <p:nvPr/>
        </p:nvSpPr>
        <p:spPr>
          <a:xfrm>
            <a:off x="3110261" y="5233188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EAE8ADE-7A36-4148-BDCE-C765C6A8608D}"/>
              </a:ext>
            </a:extLst>
          </p:cNvPr>
          <p:cNvSpPr/>
          <p:nvPr/>
        </p:nvSpPr>
        <p:spPr>
          <a:xfrm>
            <a:off x="1234413" y="2725671"/>
            <a:ext cx="1724843" cy="7016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Créez un nouveau script C# en cliquant sur le +</a:t>
            </a:r>
            <a:endParaRPr lang="fr-CA" sz="1400" i="1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0ED3D09-B698-4E3F-A6B9-E1B352318B16}"/>
              </a:ext>
            </a:extLst>
          </p:cNvPr>
          <p:cNvSpPr/>
          <p:nvPr/>
        </p:nvSpPr>
        <p:spPr>
          <a:xfrm>
            <a:off x="2857259" y="2856488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75CF0D7-14CA-4C1C-B26F-C5BBA176B9EE}"/>
              </a:ext>
            </a:extLst>
          </p:cNvPr>
          <p:cNvSpPr/>
          <p:nvPr/>
        </p:nvSpPr>
        <p:spPr>
          <a:xfrm>
            <a:off x="8721029" y="3324792"/>
            <a:ext cx="2267887" cy="76777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Nommez le script </a:t>
            </a:r>
            <a:r>
              <a:rPr lang="fr-CA" sz="1400" b="1" dirty="0">
                <a:solidFill>
                  <a:schemeClr val="tx1"/>
                </a:solidFill>
              </a:rPr>
              <a:t>exactement</a:t>
            </a:r>
            <a:r>
              <a:rPr lang="fr-CA" sz="1400" dirty="0">
                <a:solidFill>
                  <a:schemeClr val="tx1"/>
                </a:solidFill>
              </a:rPr>
              <a:t> comme ceci :  </a:t>
            </a:r>
            <a:r>
              <a:rPr lang="fr-CA" sz="1400" dirty="0" err="1">
                <a:solidFill>
                  <a:schemeClr val="tx1"/>
                </a:solidFill>
              </a:rPr>
              <a:t>ExtOscBindToVisualScripting</a:t>
            </a:r>
            <a:endParaRPr lang="fr-CA" sz="1400" i="1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D54CFCD-C26E-4D5F-AEF8-B80DDE1E6299}"/>
              </a:ext>
            </a:extLst>
          </p:cNvPr>
          <p:cNvSpPr/>
          <p:nvPr/>
        </p:nvSpPr>
        <p:spPr>
          <a:xfrm>
            <a:off x="8470120" y="3498191"/>
            <a:ext cx="358486" cy="3584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43894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Personnalisé 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0000"/>
      </a:hlink>
      <a:folHlink>
        <a:srgbClr val="000000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077_TF78646930.potx" id="{88E147E2-3A88-4C0F-8E02-054B64DE33C6}" vid="{6FE73DC7-F173-45ED-9D6C-9824553470A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D3BD1AD87D54D93EC3B048FD09070" ma:contentTypeVersion="11" ma:contentTypeDescription="Crée un document." ma:contentTypeScope="" ma:versionID="41517c42235082875bb737fb2c657b45">
  <xsd:schema xmlns:xsd="http://www.w3.org/2001/XMLSchema" xmlns:xs="http://www.w3.org/2001/XMLSchema" xmlns:p="http://schemas.microsoft.com/office/2006/metadata/properties" xmlns:ns3="3af51170-2ce2-4006-8386-511101e971ef" xmlns:ns4="d62bf29e-04a8-4b16-841f-7e0357422469" targetNamespace="http://schemas.microsoft.com/office/2006/metadata/properties" ma:root="true" ma:fieldsID="49f6360b161555d2c93f4ed894218b51" ns3:_="" ns4:_="">
    <xsd:import namespace="3af51170-2ce2-4006-8386-511101e971ef"/>
    <xsd:import namespace="d62bf29e-04a8-4b16-841f-7e03574224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51170-2ce2-4006-8386-511101e97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f29e-04a8-4b16-841f-7e035742246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DE6D2A-0A40-4DAB-B8AE-656243D6AB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6617351-D871-487C-A760-1F61FC139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51170-2ce2-4006-8386-511101e971ef"/>
    <ds:schemaRef ds:uri="d62bf29e-04a8-4b16-841f-7e03574224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Microsoft Office PowerPoint</Application>
  <PresentationFormat>Grand écran</PresentationFormat>
  <Paragraphs>86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Calibri</vt:lpstr>
      <vt:lpstr>Symbol</vt:lpstr>
      <vt:lpstr>Gill Sans MT</vt:lpstr>
      <vt:lpstr>Arial</vt:lpstr>
      <vt:lpstr>Gill Sans Nova Light</vt:lpstr>
      <vt:lpstr>Thème Office</vt:lpstr>
      <vt:lpstr>OSC ⭤  extOSC ⭤  Unity</vt:lpstr>
      <vt:lpstr>Ajoutez extOSC à vos Assets à partir du Asset Store en ligne (assetstore.unity.com)</vt:lpstr>
      <vt:lpstr>Dans Unity, ajoutez extOSC à votre projet</vt:lpstr>
      <vt:lpstr>Ajoutez la bibliothèque extOSC au Visual Scripting</vt:lpstr>
      <vt:lpstr>Ajoutez OSC Message et OSC Value au Visual Scripting</vt:lpstr>
      <vt:lpstr>Regénérez les Units de Visual Scripting</vt:lpstr>
      <vt:lpstr>Créez le gameObject de contrôle OSC</vt:lpstr>
      <vt:lpstr>Pour traiter les messages OSC reçus par extOSC  avec Visual Scripting, il faut créer un script C# qui fera le pont entre extOSC et Visual Scripting…</vt:lpstr>
      <vt:lpstr>Créez le script C# dans vos Assets pour faire le pont entre extOSC et Visual Scripting</vt:lpstr>
      <vt:lpstr>Le contenu du script ExtOscBindToVisualScripting</vt:lpstr>
      <vt:lpstr>Ajoutez un Graph pour traiter les messages OSC reçus pas extOSC</vt:lpstr>
      <vt:lpstr>Recevoir le message /bouton pour activer une sphère</vt:lpstr>
      <vt:lpstr>Lier l’adresse OSC /bouton , lier le GameObject Sphere et traiter les données dans le Graphe  </vt:lpstr>
      <vt:lpstr>Recevoir le message /pot pour faire tourner un rectangle</vt:lpstr>
      <vt:lpstr>Lier l’adresse OSC /pot , lier le GameObject Rect et traiter les données dans le Graphe  </vt:lpstr>
      <vt:lpstr>L’envoi de messages OSC avec Visual Scripting se fait directement dans le Graph</vt:lpstr>
      <vt:lpstr>Exemple de Graph pour envoyer des messages OSC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2021-09-09T03:42:06Z</dcterms:created>
  <dcterms:modified xsi:type="dcterms:W3CDTF">2021-11-29T21:04:20Z</dcterms:modified>
</cp:coreProperties>
</file>