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40" r:id="rId5"/>
    <p:sldId id="2928" r:id="rId6"/>
    <p:sldId id="2929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Gill Sans Nova Light" panose="020B0302020104020203" pitchFamily="34" charset="0"/>
      <p:regular r:id="rId18"/>
      <p:italic r:id="rId19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940"/>
            <p14:sldId id="2928"/>
            <p14:sldId id="29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46"/>
    <a:srgbClr val="D5AE76"/>
    <a:srgbClr val="FF00F7"/>
    <a:srgbClr val="662D91"/>
    <a:srgbClr val="525252"/>
    <a:srgbClr val="FFF800"/>
    <a:srgbClr val="FFFFFF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5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12/09/2022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anguage/functions/analog-io/analogread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3BD86-1677-4312-9146-A273FB3E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>
            <a:noAutofit/>
          </a:bodyPr>
          <a:lstStyle/>
          <a:p>
            <a:r>
              <a:rPr lang="en-CA" sz="3600" dirty="0"/>
              <a:t>MESURER UNE TENSION AVEC </a:t>
            </a:r>
            <a:r>
              <a:rPr lang="en-CA" sz="3600" dirty="0" err="1"/>
              <a:t>analogRead</a:t>
            </a:r>
            <a:r>
              <a:rPr lang="en-CA" sz="3600" dirty="0"/>
              <a:t>()</a:t>
            </a:r>
            <a:endParaRPr lang="fr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618F9-D697-4BF0-92A8-C441FA2D191A}"/>
              </a:ext>
            </a:extLst>
          </p:cNvPr>
          <p:cNvSpPr/>
          <p:nvPr/>
        </p:nvSpPr>
        <p:spPr>
          <a:xfrm>
            <a:off x="5653245" y="5969654"/>
            <a:ext cx="5548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>
                <a:hlinkClick r:id="rId2"/>
              </a:rPr>
              <a:t>https://www.arduino.cc/reference/en/language/functions/analog-io/analogread/</a:t>
            </a:r>
            <a:endParaRPr lang="fr-CA" sz="1400" dirty="0"/>
          </a:p>
          <a:p>
            <a:pPr algn="ctr"/>
            <a:endParaRPr lang="fr-CA" sz="1400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B62806D1-FBD9-4118-9F5F-F52CCCFE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45" y="1181519"/>
            <a:ext cx="5548661" cy="47899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205D6F7-494D-40DB-8A06-0186C909D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32" y="1232336"/>
            <a:ext cx="4038904" cy="280779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3A64A0CB-9455-4144-996C-94416F2B5BB6}"/>
              </a:ext>
            </a:extLst>
          </p:cNvPr>
          <p:cNvSpPr txBox="1"/>
          <p:nvPr/>
        </p:nvSpPr>
        <p:spPr>
          <a:xfrm>
            <a:off x="1686575" y="1205338"/>
            <a:ext cx="761999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6D8916D-3E14-49D2-B6B6-79638FF51A7A}"/>
              </a:ext>
            </a:extLst>
          </p:cNvPr>
          <p:cNvSpPr txBox="1"/>
          <p:nvPr/>
        </p:nvSpPr>
        <p:spPr>
          <a:xfrm>
            <a:off x="4283072" y="1205337"/>
            <a:ext cx="761999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broche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86C93ED-5AD3-45F8-BBD9-B7285DF87FC0}"/>
              </a:ext>
            </a:extLst>
          </p:cNvPr>
          <p:cNvSpPr txBox="1"/>
          <p:nvPr/>
        </p:nvSpPr>
        <p:spPr>
          <a:xfrm>
            <a:off x="1082063" y="1742433"/>
            <a:ext cx="4222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fr-CA" dirty="0"/>
              <a:t>a fonction </a:t>
            </a:r>
            <a:r>
              <a:rPr lang="fr-CA" dirty="0" err="1"/>
              <a:t>analogRead</a:t>
            </a:r>
            <a:r>
              <a:rPr lang="fr-CA" dirty="0"/>
              <a:t>() mesure une tension d’entrée avec 1024 seuils. La valeur retournée est entre 0 et 1023et est proportionnelle à la tension entre 0V et 5V.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3DD557E-F735-4F98-9C8F-F637A7AD9B27}"/>
              </a:ext>
            </a:extLst>
          </p:cNvPr>
          <p:cNvGrpSpPr/>
          <p:nvPr/>
        </p:nvGrpSpPr>
        <p:grpSpPr>
          <a:xfrm>
            <a:off x="1594606" y="2980663"/>
            <a:ext cx="2044419" cy="3229117"/>
            <a:chOff x="4663440" y="1289304"/>
            <a:chExt cx="3115252" cy="492047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D5ACEBC-2FCA-4763-8127-DDE072546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549"/>
            <a:stretch/>
          </p:blipFill>
          <p:spPr>
            <a:xfrm>
              <a:off x="4800599" y="1289304"/>
              <a:ext cx="2978093" cy="49204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3446EF-BA60-4DEE-9496-11CC0861696A}"/>
                </a:ext>
              </a:extLst>
            </p:cNvPr>
            <p:cNvSpPr/>
            <p:nvPr/>
          </p:nvSpPr>
          <p:spPr>
            <a:xfrm>
              <a:off x="4663440" y="1618488"/>
              <a:ext cx="1170432" cy="745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25305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DÉBOGUER AVEC Serial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58785"/>
            <a:ext cx="7097115" cy="39058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3CB199-AC20-4FAF-A153-4203C55F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164091"/>
            <a:ext cx="7182852" cy="3905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2D5DF4F-EF92-401A-90F2-24BE3D4D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729102"/>
            <a:ext cx="7059010" cy="4382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ECBC2D-C9B2-4213-8668-EA4AD5A285FC}"/>
              </a:ext>
            </a:extLst>
          </p:cNvPr>
          <p:cNvSpPr/>
          <p:nvPr/>
        </p:nvSpPr>
        <p:spPr>
          <a:xfrm>
            <a:off x="914398" y="2010908"/>
            <a:ext cx="1064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Cette fonction démarre la communication avec l’ordinateur. Les 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601076" y="1414344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E8C16-28D1-4898-B717-4D329F5F176B}"/>
              </a:ext>
            </a:extLst>
          </p:cNvPr>
          <p:cNvSpPr/>
          <p:nvPr/>
        </p:nvSpPr>
        <p:spPr>
          <a:xfrm>
            <a:off x="3706418" y="3083189"/>
            <a:ext cx="3961207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envoyer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4211243" y="4695831"/>
            <a:ext cx="3456382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imprimer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914398" y="362566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Envoie à l’ordinateur une valeur en mode texte.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914398" y="5161807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Envoie à l’ordinateur une valeur en mode texte, suivi d’un retour à la ligne (ln).</a:t>
            </a:r>
          </a:p>
        </p:txBody>
      </p:sp>
    </p:spTree>
    <p:extLst>
      <p:ext uri="{BB962C8B-B14F-4D97-AF65-F5344CB8AC3E}">
        <p14:creationId xmlns:p14="http://schemas.microsoft.com/office/powerpoint/2010/main" val="19532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LE BAUD ET OUVRIR LE MONITEUR SÉRIE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ACC0C1-6A36-4F0A-A8BB-577E72A84163}"/>
              </a:ext>
            </a:extLst>
          </p:cNvPr>
          <p:cNvGrpSpPr/>
          <p:nvPr/>
        </p:nvGrpSpPr>
        <p:grpSpPr>
          <a:xfrm>
            <a:off x="5003995" y="2008041"/>
            <a:ext cx="6841431" cy="4670527"/>
            <a:chOff x="4435530" y="1406423"/>
            <a:chExt cx="7304696" cy="498679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60BBBCE-92B9-4BF2-8A33-6AF7521D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530" y="1406423"/>
              <a:ext cx="7304696" cy="4986790"/>
            </a:xfrm>
            <a:prstGeom prst="rect">
              <a:avLst/>
            </a:prstGeom>
          </p:spPr>
        </p:pic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42355D56-6B11-442C-AD4F-B32A3BD12F57}"/>
                </a:ext>
              </a:extLst>
            </p:cNvPr>
            <p:cNvSpPr/>
            <p:nvPr/>
          </p:nvSpPr>
          <p:spPr>
            <a:xfrm>
              <a:off x="9448800" y="2126393"/>
              <a:ext cx="1157689" cy="811458"/>
            </a:xfrm>
            <a:custGeom>
              <a:avLst/>
              <a:gdLst>
                <a:gd name="connsiteX0" fmla="*/ 0 w 3599411"/>
                <a:gd name="connsiteY0" fmla="*/ 253960 h 727786"/>
                <a:gd name="connsiteX1" fmla="*/ 2236124 w 3599411"/>
                <a:gd name="connsiteY1" fmla="*/ 21204 h 727786"/>
                <a:gd name="connsiteX2" fmla="*/ 3599411 w 3599411"/>
                <a:gd name="connsiteY2" fmla="*/ 727786 h 727786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57280 h 963863"/>
                <a:gd name="connsiteX1" fmla="*/ 2236124 w 3699164"/>
                <a:gd name="connsiteY1" fmla="*/ 24524 h 963863"/>
                <a:gd name="connsiteX2" fmla="*/ 3699164 w 3699164"/>
                <a:gd name="connsiteY2" fmla="*/ 963863 h 963863"/>
                <a:gd name="connsiteX0" fmla="*/ 325762 w 1605576"/>
                <a:gd name="connsiteY0" fmla="*/ 86 h 1382944"/>
                <a:gd name="connsiteX1" fmla="*/ 142536 w 1605576"/>
                <a:gd name="connsiteY1" fmla="*/ 443605 h 1382944"/>
                <a:gd name="connsiteX2" fmla="*/ 1605576 w 1605576"/>
                <a:gd name="connsiteY2" fmla="*/ 1382944 h 1382944"/>
                <a:gd name="connsiteX0" fmla="*/ 0 w 1279814"/>
                <a:gd name="connsiteY0" fmla="*/ 100 h 1382958"/>
                <a:gd name="connsiteX1" fmla="*/ 740699 w 1279814"/>
                <a:gd name="connsiteY1" fmla="*/ 395994 h 1382958"/>
                <a:gd name="connsiteX2" fmla="*/ 1279814 w 1279814"/>
                <a:gd name="connsiteY2" fmla="*/ 1382958 h 1382958"/>
                <a:gd name="connsiteX0" fmla="*/ 0 w 1628461"/>
                <a:gd name="connsiteY0" fmla="*/ 100 h 1382958"/>
                <a:gd name="connsiteX1" fmla="*/ 740699 w 1628461"/>
                <a:gd name="connsiteY1" fmla="*/ 395994 h 1382958"/>
                <a:gd name="connsiteX2" fmla="*/ 1279814 w 1628461"/>
                <a:gd name="connsiteY2" fmla="*/ 1382958 h 1382958"/>
                <a:gd name="connsiteX0" fmla="*/ 0 w 1356195"/>
                <a:gd name="connsiteY0" fmla="*/ 100 h 811458"/>
                <a:gd name="connsiteX1" fmla="*/ 740699 w 1356195"/>
                <a:gd name="connsiteY1" fmla="*/ 395994 h 811458"/>
                <a:gd name="connsiteX2" fmla="*/ 889289 w 1356195"/>
                <a:gd name="connsiteY2" fmla="*/ 811458 h 8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195" h="811458">
                  <a:moveTo>
                    <a:pt x="0" y="100"/>
                  </a:moveTo>
                  <a:cubicBezTo>
                    <a:pt x="834736" y="-6135"/>
                    <a:pt x="124172" y="278230"/>
                    <a:pt x="740699" y="395994"/>
                  </a:cubicBezTo>
                  <a:cubicBezTo>
                    <a:pt x="1357226" y="513758"/>
                    <a:pt x="1677959" y="703046"/>
                    <a:pt x="889289" y="811458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BF1D5E84-98A7-4073-BE5D-B616BA42232F}"/>
                </a:ext>
              </a:extLst>
            </p:cNvPr>
            <p:cNvSpPr/>
            <p:nvPr/>
          </p:nvSpPr>
          <p:spPr>
            <a:xfrm>
              <a:off x="8210550" y="1838325"/>
              <a:ext cx="1238250" cy="58102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E998372-32EA-47CE-89ED-17DD5B1106D1}"/>
                </a:ext>
              </a:extLst>
            </p:cNvPr>
            <p:cNvSpPr/>
            <p:nvPr/>
          </p:nvSpPr>
          <p:spPr>
            <a:xfrm>
              <a:off x="9782175" y="5810704"/>
              <a:ext cx="1157689" cy="50437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9D0586C2-9177-4D9A-81AD-2B21BDBFA62F}"/>
                </a:ext>
              </a:extLst>
            </p:cNvPr>
            <p:cNvSpPr/>
            <p:nvPr/>
          </p:nvSpPr>
          <p:spPr>
            <a:xfrm>
              <a:off x="9647420" y="2963590"/>
              <a:ext cx="710223" cy="2792727"/>
            </a:xfrm>
            <a:custGeom>
              <a:avLst/>
              <a:gdLst>
                <a:gd name="connsiteX0" fmla="*/ 0 w 3599411"/>
                <a:gd name="connsiteY0" fmla="*/ 253960 h 727786"/>
                <a:gd name="connsiteX1" fmla="*/ 2236124 w 3599411"/>
                <a:gd name="connsiteY1" fmla="*/ 21204 h 727786"/>
                <a:gd name="connsiteX2" fmla="*/ 3599411 w 3599411"/>
                <a:gd name="connsiteY2" fmla="*/ 727786 h 727786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57280 h 963863"/>
                <a:gd name="connsiteX1" fmla="*/ 2236124 w 3699164"/>
                <a:gd name="connsiteY1" fmla="*/ 24524 h 963863"/>
                <a:gd name="connsiteX2" fmla="*/ 3699164 w 3699164"/>
                <a:gd name="connsiteY2" fmla="*/ 963863 h 963863"/>
                <a:gd name="connsiteX0" fmla="*/ 325762 w 1605576"/>
                <a:gd name="connsiteY0" fmla="*/ 86 h 1382944"/>
                <a:gd name="connsiteX1" fmla="*/ 142536 w 1605576"/>
                <a:gd name="connsiteY1" fmla="*/ 443605 h 1382944"/>
                <a:gd name="connsiteX2" fmla="*/ 1605576 w 1605576"/>
                <a:gd name="connsiteY2" fmla="*/ 1382944 h 1382944"/>
                <a:gd name="connsiteX0" fmla="*/ 0 w 1279814"/>
                <a:gd name="connsiteY0" fmla="*/ 100 h 1382958"/>
                <a:gd name="connsiteX1" fmla="*/ 740699 w 1279814"/>
                <a:gd name="connsiteY1" fmla="*/ 395994 h 1382958"/>
                <a:gd name="connsiteX2" fmla="*/ 1279814 w 1279814"/>
                <a:gd name="connsiteY2" fmla="*/ 1382958 h 1382958"/>
                <a:gd name="connsiteX0" fmla="*/ 0 w 1628461"/>
                <a:gd name="connsiteY0" fmla="*/ 100 h 1382958"/>
                <a:gd name="connsiteX1" fmla="*/ 740699 w 1628461"/>
                <a:gd name="connsiteY1" fmla="*/ 395994 h 1382958"/>
                <a:gd name="connsiteX2" fmla="*/ 1279814 w 1628461"/>
                <a:gd name="connsiteY2" fmla="*/ 1382958 h 1382958"/>
                <a:gd name="connsiteX0" fmla="*/ 0 w 1356195"/>
                <a:gd name="connsiteY0" fmla="*/ 100 h 811458"/>
                <a:gd name="connsiteX1" fmla="*/ 740699 w 1356195"/>
                <a:gd name="connsiteY1" fmla="*/ 395994 h 811458"/>
                <a:gd name="connsiteX2" fmla="*/ 889289 w 1356195"/>
                <a:gd name="connsiteY2" fmla="*/ 811458 h 811458"/>
                <a:gd name="connsiteX0" fmla="*/ 153558 w 773310"/>
                <a:gd name="connsiteY0" fmla="*/ 18 h 2106776"/>
                <a:gd name="connsiteX1" fmla="*/ 157814 w 773310"/>
                <a:gd name="connsiteY1" fmla="*/ 1691312 h 2106776"/>
                <a:gd name="connsiteX2" fmla="*/ 306404 w 773310"/>
                <a:gd name="connsiteY2" fmla="*/ 2106776 h 2106776"/>
                <a:gd name="connsiteX0" fmla="*/ 494148 w 1113900"/>
                <a:gd name="connsiteY0" fmla="*/ 0 h 2106758"/>
                <a:gd name="connsiteX1" fmla="*/ 498404 w 1113900"/>
                <a:gd name="connsiteY1" fmla="*/ 1691294 h 2106758"/>
                <a:gd name="connsiteX2" fmla="*/ 646994 w 1113900"/>
                <a:gd name="connsiteY2" fmla="*/ 2106758 h 2106758"/>
                <a:gd name="connsiteX0" fmla="*/ 494148 w 1846133"/>
                <a:gd name="connsiteY0" fmla="*/ 0 h 2840183"/>
                <a:gd name="connsiteX1" fmla="*/ 498404 w 1846133"/>
                <a:gd name="connsiteY1" fmla="*/ 1691294 h 2840183"/>
                <a:gd name="connsiteX2" fmla="*/ 1595443 w 1846133"/>
                <a:gd name="connsiteY2" fmla="*/ 2840183 h 2840183"/>
                <a:gd name="connsiteX0" fmla="*/ 319427 w 1756602"/>
                <a:gd name="connsiteY0" fmla="*/ 0 h 2840183"/>
                <a:gd name="connsiteX1" fmla="*/ 825804 w 1756602"/>
                <a:gd name="connsiteY1" fmla="*/ 1548419 h 2840183"/>
                <a:gd name="connsiteX2" fmla="*/ 1420722 w 1756602"/>
                <a:gd name="connsiteY2" fmla="*/ 2840183 h 2840183"/>
                <a:gd name="connsiteX0" fmla="*/ 319427 w 1676091"/>
                <a:gd name="connsiteY0" fmla="*/ 0 h 2840183"/>
                <a:gd name="connsiteX1" fmla="*/ 825804 w 1676091"/>
                <a:gd name="connsiteY1" fmla="*/ 1548419 h 2840183"/>
                <a:gd name="connsiteX2" fmla="*/ 1420722 w 1676091"/>
                <a:gd name="connsiteY2" fmla="*/ 2840183 h 2840183"/>
                <a:gd name="connsiteX0" fmla="*/ 232608 w 1585139"/>
                <a:gd name="connsiteY0" fmla="*/ 0 h 2840183"/>
                <a:gd name="connsiteX1" fmla="*/ 738985 w 1585139"/>
                <a:gd name="connsiteY1" fmla="*/ 1548419 h 2840183"/>
                <a:gd name="connsiteX2" fmla="*/ 1333903 w 1585139"/>
                <a:gd name="connsiteY2" fmla="*/ 2840183 h 2840183"/>
                <a:gd name="connsiteX0" fmla="*/ 321766 w 1769968"/>
                <a:gd name="connsiteY0" fmla="*/ 0 h 2840183"/>
                <a:gd name="connsiteX1" fmla="*/ 828143 w 1769968"/>
                <a:gd name="connsiteY1" fmla="*/ 1548419 h 2840183"/>
                <a:gd name="connsiteX2" fmla="*/ 1423061 w 1769968"/>
                <a:gd name="connsiteY2" fmla="*/ 2840183 h 2840183"/>
                <a:gd name="connsiteX0" fmla="*/ 440737 w 1888939"/>
                <a:gd name="connsiteY0" fmla="*/ 119 h 2840302"/>
                <a:gd name="connsiteX1" fmla="*/ 947114 w 1888939"/>
                <a:gd name="connsiteY1" fmla="*/ 1548538 h 2840302"/>
                <a:gd name="connsiteX2" fmla="*/ 1542032 w 1888939"/>
                <a:gd name="connsiteY2" fmla="*/ 2840302 h 2840302"/>
                <a:gd name="connsiteX0" fmla="*/ 440737 w 2077023"/>
                <a:gd name="connsiteY0" fmla="*/ 119 h 2843122"/>
                <a:gd name="connsiteX1" fmla="*/ 947114 w 2077023"/>
                <a:gd name="connsiteY1" fmla="*/ 1548538 h 2843122"/>
                <a:gd name="connsiteX2" fmla="*/ 1542032 w 2077023"/>
                <a:gd name="connsiteY2" fmla="*/ 2840302 h 2843122"/>
                <a:gd name="connsiteX0" fmla="*/ 443543 w 2077154"/>
                <a:gd name="connsiteY0" fmla="*/ 119 h 2843103"/>
                <a:gd name="connsiteX1" fmla="*/ 938761 w 2077154"/>
                <a:gd name="connsiteY1" fmla="*/ 1539013 h 2843103"/>
                <a:gd name="connsiteX2" fmla="*/ 1544838 w 2077154"/>
                <a:gd name="connsiteY2" fmla="*/ 2840302 h 2843103"/>
                <a:gd name="connsiteX0" fmla="*/ 441597 w 2089290"/>
                <a:gd name="connsiteY0" fmla="*/ 127 h 2843356"/>
                <a:gd name="connsiteX1" fmla="*/ 936815 w 2089290"/>
                <a:gd name="connsiteY1" fmla="*/ 1539021 h 2843356"/>
                <a:gd name="connsiteX2" fmla="*/ 1542892 w 2089290"/>
                <a:gd name="connsiteY2" fmla="*/ 2840310 h 2843356"/>
                <a:gd name="connsiteX0" fmla="*/ 301910 w 1799448"/>
                <a:gd name="connsiteY0" fmla="*/ 188 h 2844092"/>
                <a:gd name="connsiteX1" fmla="*/ 797128 w 1799448"/>
                <a:gd name="connsiteY1" fmla="*/ 1539082 h 2844092"/>
                <a:gd name="connsiteX2" fmla="*/ 1403205 w 1799448"/>
                <a:gd name="connsiteY2" fmla="*/ 2840371 h 2844092"/>
                <a:gd name="connsiteX0" fmla="*/ 334553 w 1080732"/>
                <a:gd name="connsiteY0" fmla="*/ 167 h 2702194"/>
                <a:gd name="connsiteX1" fmla="*/ 829771 w 1080732"/>
                <a:gd name="connsiteY1" fmla="*/ 1539061 h 2702194"/>
                <a:gd name="connsiteX2" fmla="*/ 398134 w 1080732"/>
                <a:gd name="connsiteY2" fmla="*/ 2697475 h 2702194"/>
                <a:gd name="connsiteX0" fmla="*/ 334553 w 829846"/>
                <a:gd name="connsiteY0" fmla="*/ 167 h 2697475"/>
                <a:gd name="connsiteX1" fmla="*/ 829771 w 829846"/>
                <a:gd name="connsiteY1" fmla="*/ 1539061 h 2697475"/>
                <a:gd name="connsiteX2" fmla="*/ 398134 w 829846"/>
                <a:gd name="connsiteY2" fmla="*/ 2697475 h 2697475"/>
                <a:gd name="connsiteX0" fmla="*/ 336392 w 832003"/>
                <a:gd name="connsiteY0" fmla="*/ 169 h 2792727"/>
                <a:gd name="connsiteX1" fmla="*/ 831610 w 832003"/>
                <a:gd name="connsiteY1" fmla="*/ 1539063 h 2792727"/>
                <a:gd name="connsiteX2" fmla="*/ 478080 w 832003"/>
                <a:gd name="connsiteY2" fmla="*/ 2792727 h 27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003" h="2792727">
                  <a:moveTo>
                    <a:pt x="336392" y="169"/>
                  </a:moveTo>
                  <a:cubicBezTo>
                    <a:pt x="-636505" y="-15591"/>
                    <a:pt x="807995" y="1073637"/>
                    <a:pt x="831610" y="1539063"/>
                  </a:cubicBezTo>
                  <a:cubicBezTo>
                    <a:pt x="855225" y="2004489"/>
                    <a:pt x="-194977" y="2055665"/>
                    <a:pt x="478080" y="2792727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C752894-3737-43BF-83F5-0EE98132B72A}"/>
              </a:ext>
            </a:extLst>
          </p:cNvPr>
          <p:cNvSpPr/>
          <p:nvPr/>
        </p:nvSpPr>
        <p:spPr>
          <a:xfrm>
            <a:off x="838200" y="1636991"/>
            <a:ext cx="3971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</a:t>
            </a:r>
            <a:r>
              <a:rPr lang="fr-CA" b="1" dirty="0"/>
              <a:t>baud</a:t>
            </a:r>
            <a:r>
              <a:rPr lang="fr-CA" dirty="0"/>
              <a:t>, définit la vitesse de communication entre la carte et l’ordinateur. Plus le baud est rapide, plus on peut envoyer de messages. Par contre, plus il y a des erreurs potentielles. Pour l’Arduino Nano, une valeur de 57 600 est un bon compromis. </a:t>
            </a:r>
            <a:r>
              <a:rPr lang="fr-CA" b="1" dirty="0"/>
              <a:t>Le plus important est que l’ordinateur et la carte utilisent la même valeur!</a:t>
            </a:r>
          </a:p>
          <a:p>
            <a:endParaRPr lang="fr-CA" dirty="0"/>
          </a:p>
          <a:p>
            <a:r>
              <a:rPr lang="fr-CA" dirty="0"/>
              <a:t>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</p:spTree>
    <p:extLst>
      <p:ext uri="{BB962C8B-B14F-4D97-AF65-F5344CB8AC3E}">
        <p14:creationId xmlns:p14="http://schemas.microsoft.com/office/powerpoint/2010/main" val="985208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Gill Sans MT</vt:lpstr>
      <vt:lpstr>Arial</vt:lpstr>
      <vt:lpstr>Gill Sans Nova Light</vt:lpstr>
      <vt:lpstr>Calibri</vt:lpstr>
      <vt:lpstr>Symbol</vt:lpstr>
      <vt:lpstr>Thème Office</vt:lpstr>
      <vt:lpstr>MESURER UNE TENSION AVEC analogRead()</vt:lpstr>
      <vt:lpstr>DÉBOGUER AVEC Serial</vt:lpstr>
      <vt:lpstr>LE BAUD ET OUVRIR LE MONITEUR SÉRIE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2021-09-09T03:42:06Z</dcterms:created>
  <dcterms:modified xsi:type="dcterms:W3CDTF">2022-09-12T18:39:30Z</dcterms:modified>
</cp:coreProperties>
</file>