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24" r:id="rId5"/>
    <p:sldId id="3031" r:id="rId6"/>
    <p:sldId id="3032" r:id="rId7"/>
    <p:sldId id="3033" r:id="rId8"/>
    <p:sldId id="3034" r:id="rId9"/>
    <p:sldId id="3035" r:id="rId10"/>
    <p:sldId id="2946" r:id="rId11"/>
    <p:sldId id="3037" r:id="rId12"/>
    <p:sldId id="3038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Gill Sans Nova Light" panose="020B0302020104020203" pitchFamily="34" charset="0"/>
      <p:regular r:id="rId24"/>
      <p:italic r:id="rId25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3031"/>
            <p14:sldId id="3032"/>
            <p14:sldId id="3033"/>
            <p14:sldId id="3034"/>
            <p14:sldId id="3035"/>
            <p14:sldId id="2946"/>
            <p14:sldId id="3037"/>
            <p14:sldId id="30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46"/>
    <a:srgbClr val="D5AE76"/>
    <a:srgbClr val="FF00F7"/>
    <a:srgbClr val="662D91"/>
    <a:srgbClr val="525252"/>
    <a:srgbClr val="FFF800"/>
    <a:srgbClr val="FFFFFF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6D1B2-C861-474C-AD6B-6EF49FA0478F}" v="6" dt="2022-09-07T03:45:28.31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10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06/09/2022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06/09/2022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w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3E6CFA6-AC45-4177-A5B9-8EA4D6E9E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3542"/>
          <a:stretch/>
        </p:blipFill>
        <p:spPr>
          <a:xfrm>
            <a:off x="838200" y="-146294"/>
            <a:ext cx="11353800" cy="685799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179" y="5250600"/>
            <a:ext cx="3545503" cy="1302600"/>
          </a:xfrm>
        </p:spPr>
        <p:txBody>
          <a:bodyPr rtlCol="0" anchor="ctr">
            <a:normAutofit/>
          </a:bodyPr>
          <a:lstStyle/>
          <a:p>
            <a:r>
              <a:rPr lang="fr-FR" sz="2600" dirty="0"/>
              <a:t>BOUTON D’ARCADE ET  POTENTIOMÈTRE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C10469F1-B42B-4AFE-8EF9-30E40D6D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6"/>
            <a:ext cx="3932237" cy="1550676"/>
          </a:xfrm>
        </p:spPr>
        <p:txBody>
          <a:bodyPr anchor="t">
            <a:noAutofit/>
          </a:bodyPr>
          <a:lstStyle/>
          <a:p>
            <a:r>
              <a:rPr lang="en-US" sz="3200" dirty="0"/>
              <a:t>RÉSULTAT FINAL DE LA MICROSOUDURE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8678D74-A9FD-4E15-ACC0-6CFDE0914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53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12C5E51-9C13-42C9-88F1-CE27112D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461189"/>
            <a:ext cx="3932237" cy="3691263"/>
          </a:xfrm>
        </p:spPr>
        <p:txBody>
          <a:bodyPr/>
          <a:lstStyle/>
          <a:p>
            <a:r>
              <a:rPr lang="fr-CA" dirty="0"/>
              <a:t>Nous voulons réaliser la microsoudure des câbles à bouton d’arcade (interrupteur et DEL) et du potentiomètre tel que montré à droite.</a:t>
            </a:r>
          </a:p>
        </p:txBody>
      </p:sp>
    </p:spTree>
    <p:extLst>
      <p:ext uri="{BB962C8B-B14F-4D97-AF65-F5344CB8AC3E}">
        <p14:creationId xmlns:p14="http://schemas.microsoft.com/office/powerpoint/2010/main" val="179236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C10469F1-B42B-4AFE-8EF9-30E40D6D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5492646" cy="186889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LE DÉBUT POUR LE BOUTON D’ARCADE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12C5E51-9C13-42C9-88F1-CE27112D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/>
          <a:p>
            <a:r>
              <a:rPr lang="fr-CA" dirty="0"/>
              <a:t>Récupérer les pièces dans l’image à droite.</a:t>
            </a:r>
          </a:p>
        </p:txBody>
      </p:sp>
      <p:pic>
        <p:nvPicPr>
          <p:cNvPr id="5" name="Espace réservé du contenu 4" descr="Une image contenant câble&#10;&#10;Description générée automatiquement">
            <a:extLst>
              <a:ext uri="{FF2B5EF4-FFF2-40B4-BE49-F238E27FC236}">
                <a16:creationId xmlns:a16="http://schemas.microsoft.com/office/drawing/2014/main" id="{4B6C64DF-A3A5-4D09-8286-F18E833CF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618" y="475489"/>
            <a:ext cx="4485960" cy="5696458"/>
          </a:xfrm>
        </p:spPr>
      </p:pic>
    </p:spTree>
    <p:extLst>
      <p:ext uri="{BB962C8B-B14F-4D97-AF65-F5344CB8AC3E}">
        <p14:creationId xmlns:p14="http://schemas.microsoft.com/office/powerpoint/2010/main" val="286298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C10469F1-B42B-4AFE-8EF9-30E40D6D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414858"/>
            <a:ext cx="9901267" cy="730278"/>
          </a:xfrm>
        </p:spPr>
        <p:txBody>
          <a:bodyPr anchor="b">
            <a:normAutofit/>
          </a:bodyPr>
          <a:lstStyle/>
          <a:p>
            <a:r>
              <a:rPr lang="en-US" dirty="0"/>
              <a:t>LA MICROSOUDURE DU BOUTON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12C5E51-9C13-42C9-88F1-CE27112D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0172" y="1145136"/>
            <a:ext cx="8648030" cy="3012666"/>
          </a:xfrm>
        </p:spPr>
        <p:txBody>
          <a:bodyPr/>
          <a:lstStyle/>
          <a:p>
            <a:r>
              <a:rPr lang="fr-CA" dirty="0"/>
              <a:t>Réaliser la microsoudure du bouton en plusieurs étapes: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Poser des bulles de métal sur les quatre pattes du bouton d’arcade.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Effectuer la microsoudure de deux câbles à une paire de pattes (les deux du même côté).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Effectuer la microsoudure des deux autres pattes.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3932C0-3E10-4DB5-9659-0A87E88F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23" y="414858"/>
            <a:ext cx="7259239" cy="6090955"/>
          </a:xfrm>
          <a:prstGeom prst="rect">
            <a:avLst/>
          </a:prstGeom>
        </p:spPr>
      </p:pic>
      <p:pic>
        <p:nvPicPr>
          <p:cNvPr id="10" name="Image 9" descr="Une image contenant stylo&#10;&#10;Description générée automatiquement">
            <a:extLst>
              <a:ext uri="{FF2B5EF4-FFF2-40B4-BE49-F238E27FC236}">
                <a16:creationId xmlns:a16="http://schemas.microsoft.com/office/drawing/2014/main" id="{AEEDD339-0B40-4C2C-B210-F21458D8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80" y="1429504"/>
            <a:ext cx="5942089" cy="5013638"/>
          </a:xfrm>
          <a:prstGeom prst="rect">
            <a:avLst/>
          </a:prstGeom>
        </p:spPr>
      </p:pic>
      <p:pic>
        <p:nvPicPr>
          <p:cNvPr id="12" name="Image 11" descr="Une image contenant rouge&#10;&#10;Description générée automatiquement">
            <a:extLst>
              <a:ext uri="{FF2B5EF4-FFF2-40B4-BE49-F238E27FC236}">
                <a16:creationId xmlns:a16="http://schemas.microsoft.com/office/drawing/2014/main" id="{FF16EF89-E9C2-495D-9A0E-839AA64C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21826" y="-1474734"/>
            <a:ext cx="7446013" cy="60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C10469F1-B42B-4AFE-8EF9-30E40D6D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414858"/>
            <a:ext cx="9901267" cy="730278"/>
          </a:xfrm>
        </p:spPr>
        <p:txBody>
          <a:bodyPr anchor="b">
            <a:noAutofit/>
          </a:bodyPr>
          <a:lstStyle/>
          <a:p>
            <a:r>
              <a:rPr lang="en-US" sz="3600" dirty="0"/>
              <a:t>LA MICROSOUDURE DU POTENTIOMÈTRE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12C5E51-9C13-42C9-88F1-CE27112D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0172" y="1145136"/>
            <a:ext cx="8648030" cy="3012666"/>
          </a:xfrm>
        </p:spPr>
        <p:txBody>
          <a:bodyPr/>
          <a:lstStyle/>
          <a:p>
            <a:r>
              <a:rPr lang="fr-CA" dirty="0"/>
              <a:t>Réaliser la microsoudure du potentiomètre en plusieurs étapes: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Poser des bulles de métal sur les trois pattes du potentiomètre.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Effectuer la microsoudure de trois câbles aux pattes.</a:t>
            </a:r>
          </a:p>
        </p:txBody>
      </p:sp>
      <p:pic>
        <p:nvPicPr>
          <p:cNvPr id="3" name="Image 2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B0F3EA57-9979-4FEE-857E-659EBA83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93" y="2786203"/>
            <a:ext cx="3195935" cy="3429000"/>
          </a:xfrm>
          <a:prstGeom prst="rect">
            <a:avLst/>
          </a:prstGeom>
        </p:spPr>
      </p:pic>
      <p:pic>
        <p:nvPicPr>
          <p:cNvPr id="5" name="Image 4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C765F990-634B-4BDD-AA7D-0C87C0F4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09" y="2786203"/>
            <a:ext cx="3525789" cy="343489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CD3BFB-10CF-4965-A354-49BB3510D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1" y="2786202"/>
            <a:ext cx="32763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C10469F1-B42B-4AFE-8EF9-30E40D6D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414858"/>
            <a:ext cx="9901267" cy="730278"/>
          </a:xfrm>
        </p:spPr>
        <p:txBody>
          <a:bodyPr anchor="b">
            <a:noAutofit/>
          </a:bodyPr>
          <a:lstStyle/>
          <a:p>
            <a:r>
              <a:rPr lang="en-US" sz="3600" dirty="0"/>
              <a:t>ASSEMBLER LE POTENTIOMÈTRE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12C5E51-9C13-42C9-88F1-CE27112D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0172" y="1145136"/>
            <a:ext cx="8648030" cy="30126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Ajouter la rondelle.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Ajouter l’écrou.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Ajouter le bouton de potentiomètre.</a:t>
            </a:r>
          </a:p>
        </p:txBody>
      </p:sp>
      <p:pic>
        <p:nvPicPr>
          <p:cNvPr id="3" name="Image 2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B0F3EA57-9979-4FEE-857E-659EBA83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735"/>
            <a:ext cx="3195935" cy="3429000"/>
          </a:xfrm>
          <a:prstGeom prst="rect">
            <a:avLst/>
          </a:prstGeom>
        </p:spPr>
      </p:pic>
      <p:pic>
        <p:nvPicPr>
          <p:cNvPr id="4" name="Image 3" descr="Une image contenant personne, main&#10;&#10;Description générée automatiquement">
            <a:extLst>
              <a:ext uri="{FF2B5EF4-FFF2-40B4-BE49-F238E27FC236}">
                <a16:creationId xmlns:a16="http://schemas.microsoft.com/office/drawing/2014/main" id="{64678EA6-47DD-4BAA-B2FD-8A9E56062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15" y="2470735"/>
            <a:ext cx="3195935" cy="3460911"/>
          </a:xfrm>
          <a:prstGeom prst="rect">
            <a:avLst/>
          </a:prstGeom>
        </p:spPr>
      </p:pic>
      <p:pic>
        <p:nvPicPr>
          <p:cNvPr id="8" name="Image 7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8B3CC7F7-9055-4987-9DB9-66474A79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030" y="2442991"/>
            <a:ext cx="3781151" cy="34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5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3BD86-1677-4312-9146-A273FB3E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>
            <a:noAutofit/>
          </a:bodyPr>
          <a:lstStyle/>
          <a:p>
            <a:r>
              <a:rPr lang="en-CA" sz="2800" dirty="0"/>
              <a:t>LE BOUTON D’ARCADE</a:t>
            </a:r>
            <a:endParaRPr lang="fr-CA" sz="2800" dirty="0"/>
          </a:p>
        </p:txBody>
      </p:sp>
      <p:pic>
        <p:nvPicPr>
          <p:cNvPr id="6" name="Image 5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99DE1C38-F7E7-444C-97D0-AE3A0AB1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60" y="1229804"/>
            <a:ext cx="4640056" cy="4805236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70190F-5205-4899-9CC8-109E8CCED2B6}"/>
              </a:ext>
            </a:extLst>
          </p:cNvPr>
          <p:cNvSpPr txBox="1"/>
          <p:nvPr/>
        </p:nvSpPr>
        <p:spPr>
          <a:xfrm>
            <a:off x="7696367" y="1653195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Cathode de la DEL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4523F2-71E9-4E52-A1CB-B9756B21E0A8}"/>
              </a:ext>
            </a:extLst>
          </p:cNvPr>
          <p:cNvSpPr txBox="1"/>
          <p:nvPr/>
        </p:nvSpPr>
        <p:spPr>
          <a:xfrm>
            <a:off x="1101355" y="1716326"/>
            <a:ext cx="283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Broche 1 de l’interrupteur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C41F83D-B65C-4787-9627-9AFBC3A6D0E9}"/>
              </a:ext>
            </a:extLst>
          </p:cNvPr>
          <p:cNvSpPr txBox="1"/>
          <p:nvPr/>
        </p:nvSpPr>
        <p:spPr>
          <a:xfrm>
            <a:off x="599127" y="2754192"/>
            <a:ext cx="283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Broche 2 de l’interrupteur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817C6BD-EC25-49D6-8DCF-A0F88972783F}"/>
              </a:ext>
            </a:extLst>
          </p:cNvPr>
          <p:cNvCxnSpPr>
            <a:cxnSpLocks/>
          </p:cNvCxnSpPr>
          <p:nvPr/>
        </p:nvCxnSpPr>
        <p:spPr>
          <a:xfrm>
            <a:off x="3815264" y="1951705"/>
            <a:ext cx="1835432" cy="5605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A6C5E89-6F2B-439D-81C2-220205EA066D}"/>
              </a:ext>
            </a:extLst>
          </p:cNvPr>
          <p:cNvCxnSpPr>
            <a:cxnSpLocks/>
          </p:cNvCxnSpPr>
          <p:nvPr/>
        </p:nvCxnSpPr>
        <p:spPr>
          <a:xfrm flipV="1">
            <a:off x="3170516" y="2896364"/>
            <a:ext cx="2076602" cy="177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7611FC1-BCF8-49DB-844A-9E11378CC68B}"/>
              </a:ext>
            </a:extLst>
          </p:cNvPr>
          <p:cNvCxnSpPr>
            <a:cxnSpLocks/>
          </p:cNvCxnSpPr>
          <p:nvPr/>
        </p:nvCxnSpPr>
        <p:spPr>
          <a:xfrm flipH="1">
            <a:off x="6490251" y="1951705"/>
            <a:ext cx="1328256" cy="9442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04ADF49-D3C8-4A28-8319-864FEC1EDB7C}"/>
              </a:ext>
            </a:extLst>
          </p:cNvPr>
          <p:cNvCxnSpPr>
            <a:cxnSpLocks/>
          </p:cNvCxnSpPr>
          <p:nvPr/>
        </p:nvCxnSpPr>
        <p:spPr>
          <a:xfrm flipH="1">
            <a:off x="6402879" y="2456629"/>
            <a:ext cx="1642482" cy="9282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led - Liberal Dictionary">
            <a:extLst>
              <a:ext uri="{FF2B5EF4-FFF2-40B4-BE49-F238E27FC236}">
                <a16:creationId xmlns:a16="http://schemas.microsoft.com/office/drawing/2014/main" id="{272387D5-E575-4C90-AA7C-A191DDC89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1" r="24615"/>
          <a:stretch/>
        </p:blipFill>
        <p:spPr bwMode="auto">
          <a:xfrm>
            <a:off x="8272595" y="3039127"/>
            <a:ext cx="1217207" cy="25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71C4D71-9BFF-4451-80F8-A098D474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438" y="3589063"/>
            <a:ext cx="1688389" cy="12363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F07264D-BD00-40A4-9DE3-1A3273348F48}"/>
              </a:ext>
            </a:extLst>
          </p:cNvPr>
          <p:cNvSpPr txBox="1"/>
          <p:nvPr/>
        </p:nvSpPr>
        <p:spPr>
          <a:xfrm>
            <a:off x="7946690" y="2153113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Anode de la DEL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41D5C9-6AC8-425F-9E5B-64D9BE442D9F}"/>
              </a:ext>
            </a:extLst>
          </p:cNvPr>
          <p:cNvSpPr txBox="1"/>
          <p:nvPr/>
        </p:nvSpPr>
        <p:spPr>
          <a:xfrm>
            <a:off x="7678920" y="958673"/>
            <a:ext cx="33067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b="1" dirty="0"/>
              <a:t>Longues broches dorées : DEL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257E02-5471-47D6-9D80-B08DC3689278}"/>
              </a:ext>
            </a:extLst>
          </p:cNvPr>
          <p:cNvSpPr txBox="1"/>
          <p:nvPr/>
        </p:nvSpPr>
        <p:spPr>
          <a:xfrm>
            <a:off x="1140644" y="1108946"/>
            <a:ext cx="41899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b="1" dirty="0"/>
              <a:t>Broches courtes argentées : interrupteur</a:t>
            </a:r>
            <a:endParaRPr lang="fr-FR" b="1"/>
          </a:p>
        </p:txBody>
      </p:sp>
      <p:sp>
        <p:nvSpPr>
          <p:cNvPr id="4" name="Explosion : 8 points 3">
            <a:extLst>
              <a:ext uri="{FF2B5EF4-FFF2-40B4-BE49-F238E27FC236}">
                <a16:creationId xmlns:a16="http://schemas.microsoft.com/office/drawing/2014/main" id="{E009A404-9B9A-4C81-986D-CDE5A24328DA}"/>
              </a:ext>
            </a:extLst>
          </p:cNvPr>
          <p:cNvSpPr/>
          <p:nvPr/>
        </p:nvSpPr>
        <p:spPr>
          <a:xfrm>
            <a:off x="9412918" y="1668749"/>
            <a:ext cx="2612996" cy="285291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1200" b="1" dirty="0">
                <a:solidFill>
                  <a:schemeClr val="bg1"/>
                </a:solidFill>
              </a:rPr>
              <a:t>ATTENTION!</a:t>
            </a:r>
          </a:p>
          <a:p>
            <a:pPr algn="ctr"/>
            <a:r>
              <a:rPr lang="fr-CA" sz="1200" b="1" dirty="0">
                <a:solidFill>
                  <a:schemeClr val="bg1"/>
                </a:solidFill>
              </a:rPr>
              <a:t>Certains boutons d’arcade ont la cathode et l’anode inversée </a:t>
            </a:r>
          </a:p>
        </p:txBody>
      </p:sp>
    </p:spTree>
    <p:extLst>
      <p:ext uri="{BB962C8B-B14F-4D97-AF65-F5344CB8AC3E}">
        <p14:creationId xmlns:p14="http://schemas.microsoft.com/office/powerpoint/2010/main" val="208705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EE820-939C-B2C8-C3B7-58493F7E1C9F}"/>
              </a:ext>
            </a:extLst>
          </p:cNvPr>
          <p:cNvGrpSpPr/>
          <p:nvPr/>
        </p:nvGrpSpPr>
        <p:grpSpPr>
          <a:xfrm>
            <a:off x="222250" y="862847"/>
            <a:ext cx="11891691" cy="5385553"/>
            <a:chOff x="746605" y="1163472"/>
            <a:chExt cx="10698789" cy="484530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714C31FF-4213-4AEC-AF49-3D16F1AD4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423"/>
            <a:stretch/>
          </p:blipFill>
          <p:spPr>
            <a:xfrm>
              <a:off x="3782094" y="1631198"/>
              <a:ext cx="3816392" cy="3727015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BD0A565-9456-468D-B0BF-E447C6CB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605" y="1461246"/>
              <a:ext cx="2930809" cy="4547533"/>
            </a:xfrm>
            <a:prstGeom prst="rect">
              <a:avLst/>
            </a:prstGeom>
          </p:spPr>
        </p:pic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B04A3363-16A4-4EB7-BC1B-AFC5A4E8CE80}"/>
                </a:ext>
              </a:extLst>
            </p:cNvPr>
            <p:cNvGrpSpPr/>
            <p:nvPr/>
          </p:nvGrpSpPr>
          <p:grpSpPr>
            <a:xfrm>
              <a:off x="8308743" y="1532805"/>
              <a:ext cx="3136651" cy="4209970"/>
              <a:chOff x="8197121" y="1237127"/>
              <a:chExt cx="3523718" cy="500917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9791FD7A-EA6B-4E64-A7BF-03021870C3DE}"/>
                  </a:ext>
                </a:extLst>
              </p:cNvPr>
              <p:cNvGrpSpPr/>
              <p:nvPr/>
            </p:nvGrpSpPr>
            <p:grpSpPr>
              <a:xfrm>
                <a:off x="8197121" y="1237127"/>
                <a:ext cx="3523718" cy="5009179"/>
                <a:chOff x="8197121" y="1237127"/>
                <a:chExt cx="3523718" cy="5009179"/>
              </a:xfrm>
            </p:grpSpPr>
            <p:pic>
              <p:nvPicPr>
                <p:cNvPr id="8" name="Image 7">
                  <a:extLst>
                    <a:ext uri="{FF2B5EF4-FFF2-40B4-BE49-F238E27FC236}">
                      <a16:creationId xmlns:a16="http://schemas.microsoft.com/office/drawing/2014/main" id="{B24EF85A-3E80-4E7C-9A38-71CF4BE83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09730" y="1237127"/>
                  <a:ext cx="1059023" cy="5009179"/>
                </a:xfrm>
                <a:prstGeom prst="rect">
                  <a:avLst/>
                </a:prstGeom>
              </p:spPr>
            </p:pic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89D399EB-D36C-45D3-9AC8-36733258D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1345" y="3713058"/>
                  <a:ext cx="1868652" cy="42750"/>
                </a:xfrm>
                <a:prstGeom prst="line">
                  <a:avLst/>
                </a:prstGeom>
                <a:ln w="57150">
                  <a:solidFill>
                    <a:srgbClr val="662D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A925A52-E0EC-48A4-839D-D3A57F2CD6F7}"/>
                    </a:ext>
                  </a:extLst>
                </p:cNvPr>
                <p:cNvSpPr txBox="1"/>
                <p:nvPr/>
              </p:nvSpPr>
              <p:spPr>
                <a:xfrm>
                  <a:off x="10760626" y="3391612"/>
                  <a:ext cx="960213" cy="439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OUT</a:t>
                  </a:r>
                  <a:endParaRPr lang="fr-CA" dirty="0"/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5858CCC7-2D1A-411F-8B63-7E85BD253943}"/>
                    </a:ext>
                  </a:extLst>
                </p:cNvPr>
                <p:cNvSpPr/>
                <p:nvPr/>
              </p:nvSpPr>
              <p:spPr>
                <a:xfrm>
                  <a:off x="8197121" y="2405227"/>
                  <a:ext cx="2615662" cy="2615662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DABE187-4381-4627-BEC2-9EC6D463F7D7}"/>
                  </a:ext>
                </a:extLst>
              </p:cNvPr>
              <p:cNvSpPr txBox="1"/>
              <p:nvPr/>
            </p:nvSpPr>
            <p:spPr>
              <a:xfrm>
                <a:off x="9510613" y="5063009"/>
                <a:ext cx="911284" cy="439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GND</a:t>
                </a:r>
                <a:endParaRPr lang="fr-CA" dirty="0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CA9D9B4-38AD-490C-B360-5C1E9CA4A158}"/>
                  </a:ext>
                </a:extLst>
              </p:cNvPr>
              <p:cNvSpPr txBox="1"/>
              <p:nvPr/>
            </p:nvSpPr>
            <p:spPr>
              <a:xfrm>
                <a:off x="9477307" y="2029294"/>
                <a:ext cx="728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5V</a:t>
                </a:r>
                <a:endParaRPr lang="fr-CA" dirty="0"/>
              </a:p>
            </p:txBody>
          </p:sp>
        </p:grp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81A7A9C5-7929-432F-8BC0-395E8BB40D62}"/>
                </a:ext>
              </a:extLst>
            </p:cNvPr>
            <p:cNvSpPr txBox="1"/>
            <p:nvPr/>
          </p:nvSpPr>
          <p:spPr>
            <a:xfrm>
              <a:off x="931492" y="1163472"/>
              <a:ext cx="21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Les broches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047FE1C-8E21-4253-9C68-FA58A6EDE86B}"/>
                </a:ext>
              </a:extLst>
            </p:cNvPr>
            <p:cNvSpPr txBox="1"/>
            <p:nvPr/>
          </p:nvSpPr>
          <p:spPr>
            <a:xfrm>
              <a:off x="4390023" y="1185769"/>
              <a:ext cx="21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Coupe d’intérieur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2760C22-E17E-41FF-91C1-84A47631AB5B}"/>
                </a:ext>
              </a:extLst>
            </p:cNvPr>
            <p:cNvSpPr txBox="1"/>
            <p:nvPr/>
          </p:nvSpPr>
          <p:spPr>
            <a:xfrm>
              <a:off x="8406817" y="1216491"/>
              <a:ext cx="21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Circuit équivalent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12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0C61BCD-9778-416E-B72E-0FA4909D0A9D}"/>
              </a:ext>
            </a:extLst>
          </p:cNvPr>
          <p:cNvGrpSpPr/>
          <p:nvPr/>
        </p:nvGrpSpPr>
        <p:grpSpPr>
          <a:xfrm>
            <a:off x="733504" y="2869673"/>
            <a:ext cx="5160422" cy="3606518"/>
            <a:chOff x="4948015" y="1684182"/>
            <a:chExt cx="6650444" cy="464786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22F914F-7FDB-4D82-89D2-58CE715A5C8C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42" name="Objet 41">
                <a:extLst>
                  <a:ext uri="{FF2B5EF4-FFF2-40B4-BE49-F238E27FC236}">
                    <a16:creationId xmlns:a16="http://schemas.microsoft.com/office/drawing/2014/main" id="{4947E933-83F3-486D-AA00-4756518D54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2165472"/>
                  </p:ext>
                </p:extLst>
              </p:nvPr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Image" r:id="rId2" imgW="8774280" imgH="6348960" progId="Photoshop.Image.21">
                      <p:embed/>
                    </p:oleObj>
                  </mc:Choice>
                  <mc:Fallback>
                    <p:oleObj name="Image" r:id="rId2" imgW="8774280" imgH="6348960" progId="Photoshop.Image.21">
                      <p:embed/>
                      <p:pic>
                        <p:nvPicPr>
                          <p:cNvPr id="42" name="Objet 41">
                            <a:extLst>
                              <a:ext uri="{FF2B5EF4-FFF2-40B4-BE49-F238E27FC236}">
                                <a16:creationId xmlns:a16="http://schemas.microsoft.com/office/drawing/2014/main" id="{4947E933-83F3-486D-AA00-4756518D54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0" name="Image 39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FF767AC3-3AFF-4E46-9B00-AFCF37382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F5F-D519-42BF-92A2-F35A044A5E06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9569-16AA-4630-83E4-7DB5BBE523DF}"/>
                </a:ext>
              </a:extLst>
            </p:cNvPr>
            <p:cNvSpPr/>
            <p:nvPr/>
          </p:nvSpPr>
          <p:spPr>
            <a:xfrm>
              <a:off x="9162908" y="4658115"/>
              <a:ext cx="2435551" cy="1185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C3124-6644-44D7-AB7B-8C3E13F36847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1CAB6C-D674-48FB-91AA-17329F9CE6E4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BFD92C-44B1-45A5-9B65-5D4B897A1EDB}"/>
                </a:ext>
              </a:extLst>
            </p:cNvPr>
            <p:cNvSpPr/>
            <p:nvPr/>
          </p:nvSpPr>
          <p:spPr>
            <a:xfrm>
              <a:off x="9162908" y="1927947"/>
              <a:ext cx="2435551" cy="224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3932237" cy="1380616"/>
          </a:xfrm>
        </p:spPr>
        <p:txBody>
          <a:bodyPr>
            <a:normAutofit/>
          </a:bodyPr>
          <a:lstStyle/>
          <a:p>
            <a:r>
              <a:rPr lang="fr-CA" dirty="0"/>
              <a:t>CONNECTER ENSEMBLE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DF55562-A3A4-4E26-8F26-03DB599A695C}"/>
              </a:ext>
            </a:extLst>
          </p:cNvPr>
          <p:cNvGrpSpPr/>
          <p:nvPr/>
        </p:nvGrpSpPr>
        <p:grpSpPr>
          <a:xfrm>
            <a:off x="4765138" y="513826"/>
            <a:ext cx="2035636" cy="2854295"/>
            <a:chOff x="6535841" y="339072"/>
            <a:chExt cx="2905198" cy="407356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7BFA1C5-A8FB-435B-A3BB-6488F9ED7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5841" y="339072"/>
              <a:ext cx="2625343" cy="4073562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D38AF-9B19-48F2-8E4A-F9DA7A61EF51}"/>
                </a:ext>
              </a:extLst>
            </p:cNvPr>
            <p:cNvSpPr txBox="1"/>
            <p:nvPr/>
          </p:nvSpPr>
          <p:spPr>
            <a:xfrm>
              <a:off x="7942592" y="3973386"/>
              <a:ext cx="546101" cy="241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5V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01F3D03-A1CE-472A-BE51-5AD881BC555C}"/>
                </a:ext>
              </a:extLst>
            </p:cNvPr>
            <p:cNvSpPr txBox="1"/>
            <p:nvPr/>
          </p:nvSpPr>
          <p:spPr>
            <a:xfrm>
              <a:off x="8719179" y="3466925"/>
              <a:ext cx="721860" cy="2415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53CDEB4-2A2F-4E7E-BECC-B06897900EE1}"/>
                </a:ext>
              </a:extLst>
            </p:cNvPr>
            <p:cNvSpPr txBox="1"/>
            <p:nvPr/>
          </p:nvSpPr>
          <p:spPr>
            <a:xfrm>
              <a:off x="8316740" y="3621777"/>
              <a:ext cx="459704" cy="2415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A1</a:t>
              </a:r>
            </a:p>
          </p:txBody>
        </p:sp>
      </p:grpSp>
      <p:pic>
        <p:nvPicPr>
          <p:cNvPr id="35" name="Image 34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A3241C7D-F82C-4C4B-B3CB-FB55F947B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815" y="4241993"/>
            <a:ext cx="1754822" cy="18172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3E55CBE-5179-4E0C-BC23-8843D719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663" y="4006259"/>
            <a:ext cx="996136" cy="229721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291546E-8A8E-4A82-8909-315CB77B14FC}"/>
              </a:ext>
            </a:extLst>
          </p:cNvPr>
          <p:cNvSpPr txBox="1"/>
          <p:nvPr/>
        </p:nvSpPr>
        <p:spPr>
          <a:xfrm>
            <a:off x="5721935" y="3997677"/>
            <a:ext cx="696392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3 (D3)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EA3DAE-AEB4-46AB-B38A-6D6EBAF4D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122" y="4029701"/>
            <a:ext cx="808987" cy="243313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CF93A8-6333-4021-9C97-D2D35FB9C00A}"/>
              </a:ext>
            </a:extLst>
          </p:cNvPr>
          <p:cNvSpPr txBox="1"/>
          <p:nvPr/>
        </p:nvSpPr>
        <p:spPr>
          <a:xfrm>
            <a:off x="9028271" y="3975653"/>
            <a:ext cx="662208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4 (D4) </a:t>
            </a:r>
          </a:p>
        </p:txBody>
      </p:sp>
      <p:pic>
        <p:nvPicPr>
          <p:cNvPr id="41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38B5117-FCB9-4FDF-9DCE-678DB5D5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l="5160" r="50000"/>
          <a:stretch/>
        </p:blipFill>
        <p:spPr>
          <a:xfrm>
            <a:off x="8064296" y="1110425"/>
            <a:ext cx="3415025" cy="2534720"/>
          </a:xfr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B69AB4F-4BF0-4752-8A51-9C0E83B58CBA}"/>
              </a:ext>
            </a:extLst>
          </p:cNvPr>
          <p:cNvSpPr txBox="1"/>
          <p:nvPr/>
        </p:nvSpPr>
        <p:spPr>
          <a:xfrm>
            <a:off x="7531297" y="324201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7078A8-D875-4188-A8F0-1ABCB17DD4CB}"/>
              </a:ext>
            </a:extLst>
          </p:cNvPr>
          <p:cNvSpPr txBox="1"/>
          <p:nvPr/>
        </p:nvSpPr>
        <p:spPr>
          <a:xfrm>
            <a:off x="7603391" y="341558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2C804D-D277-441E-9DFC-7EF4C8FD4B46}"/>
              </a:ext>
            </a:extLst>
          </p:cNvPr>
          <p:cNvSpPr txBox="1"/>
          <p:nvPr/>
        </p:nvSpPr>
        <p:spPr>
          <a:xfrm>
            <a:off x="7500165" y="116563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A3182DA-2E05-4FBD-AA14-2DCB8D4BD044}"/>
              </a:ext>
            </a:extLst>
          </p:cNvPr>
          <p:cNvSpPr txBox="1"/>
          <p:nvPr/>
        </p:nvSpPr>
        <p:spPr>
          <a:xfrm>
            <a:off x="7568232" y="1316959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F5C3D6-46AC-4E91-8507-DBBBCE4B86BE}"/>
              </a:ext>
            </a:extLst>
          </p:cNvPr>
          <p:cNvCxnSpPr>
            <a:cxnSpLocks/>
          </p:cNvCxnSpPr>
          <p:nvPr/>
        </p:nvCxnSpPr>
        <p:spPr>
          <a:xfrm flipH="1">
            <a:off x="8119160" y="1286404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8C706C-CCDF-4BA2-BF7B-9DC764FA2F00}"/>
              </a:ext>
            </a:extLst>
          </p:cNvPr>
          <p:cNvCxnSpPr>
            <a:cxnSpLocks/>
          </p:cNvCxnSpPr>
          <p:nvPr/>
        </p:nvCxnSpPr>
        <p:spPr>
          <a:xfrm flipH="1">
            <a:off x="8100872" y="1403008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DF1A4CE-722E-4C99-B704-1F7826FB3FA7}"/>
              </a:ext>
            </a:extLst>
          </p:cNvPr>
          <p:cNvCxnSpPr>
            <a:cxnSpLocks/>
          </p:cNvCxnSpPr>
          <p:nvPr/>
        </p:nvCxnSpPr>
        <p:spPr>
          <a:xfrm flipH="1">
            <a:off x="8091728" y="3367451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2A335B-F0DA-488C-AD6B-93A88A1DAF9D}"/>
              </a:ext>
            </a:extLst>
          </p:cNvPr>
          <p:cNvCxnSpPr>
            <a:cxnSpLocks/>
          </p:cNvCxnSpPr>
          <p:nvPr/>
        </p:nvCxnSpPr>
        <p:spPr>
          <a:xfrm flipH="1">
            <a:off x="8073440" y="3484055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15D66FCB-6068-4892-9704-41DE5B780AA7}"/>
              </a:ext>
            </a:extLst>
          </p:cNvPr>
          <p:cNvSpPr txBox="1"/>
          <p:nvPr/>
        </p:nvSpPr>
        <p:spPr>
          <a:xfrm flipH="1">
            <a:off x="6944935" y="475004"/>
            <a:ext cx="482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Relier tous les «GND» n’importe où dans la zone en noir.</a:t>
            </a:r>
            <a:br>
              <a:rPr lang="fr-CA" sz="1200" dirty="0"/>
            </a:br>
            <a:r>
              <a:rPr lang="fr-CA" sz="1200" dirty="0"/>
              <a:t>Relier tous les «5V» n’importe où dans la zone en rouge.</a:t>
            </a:r>
          </a:p>
          <a:p>
            <a:pPr algn="ctr"/>
            <a:r>
              <a:rPr lang="fr-CA" sz="1200" dirty="0"/>
              <a:t>Relier les deux zones noires ensemble. De même avec les deux zones rouges.</a:t>
            </a:r>
          </a:p>
        </p:txBody>
      </p:sp>
    </p:spTree>
    <p:extLst>
      <p:ext uri="{BB962C8B-B14F-4D97-AF65-F5344CB8AC3E}">
        <p14:creationId xmlns:p14="http://schemas.microsoft.com/office/powerpoint/2010/main" val="204711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Gill Sans MT</vt:lpstr>
      <vt:lpstr>Calibri</vt:lpstr>
      <vt:lpstr>Gill Sans Nova Light</vt:lpstr>
      <vt:lpstr>Symbol</vt:lpstr>
      <vt:lpstr>Thème Office</vt:lpstr>
      <vt:lpstr>Image</vt:lpstr>
      <vt:lpstr>BOUTON D’ARCADE ET  POTENTIOMÈTRE</vt:lpstr>
      <vt:lpstr>RÉSULTAT FINAL DE LA MICROSOUDURE</vt:lpstr>
      <vt:lpstr>LE DÉBUT POUR LE BOUTON D’ARCADE</vt:lpstr>
      <vt:lpstr>LA MICROSOUDURE DU BOUTON</vt:lpstr>
      <vt:lpstr>LA MICROSOUDURE DU POTENTIOMÈTRE</vt:lpstr>
      <vt:lpstr>ASSEMBLER LE POTENTIOMÈTRE</vt:lpstr>
      <vt:lpstr>LE BOUTON D’ARCADE</vt:lpstr>
      <vt:lpstr>PowerPoint Presentation</vt:lpstr>
      <vt:lpstr>CONNECTER 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BOUTON D’ARCADE ET  POTENTIOMÈTRE</dc:title>
  <dc:creator/>
  <cp:lastModifiedBy/>
  <cp:revision>26</cp:revision>
  <dcterms:created xsi:type="dcterms:W3CDTF">2020-11-22T23:20:22Z</dcterms:created>
  <dcterms:modified xsi:type="dcterms:W3CDTF">2022-09-07T03:45:44Z</dcterms:modified>
</cp:coreProperties>
</file>