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7" r:id="rId2"/>
    <p:sldId id="2902" r:id="rId3"/>
    <p:sldId id="2907" r:id="rId4"/>
    <p:sldId id="2917" r:id="rId5"/>
    <p:sldId id="2920" r:id="rId6"/>
    <p:sldId id="292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FBD7B-6B81-4FE2-835E-0DB4EB96A5E5}" v="1" dt="2022-09-12T18:59:1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custSel addSld delSld modSld">
      <pc:chgData name="Thomas O Fredericks" userId="9a40f032a9b16fc7" providerId="LiveId" clId="{0070C532-8D39-4810-9AFC-FBE77E81F1D7}" dt="2022-09-12T18:59:15.940" v="3" actId="27636"/>
      <pc:docMkLst>
        <pc:docMk/>
      </pc:docMkLst>
      <pc:sldChg chg="del">
        <pc:chgData name="Thomas O Fredericks" userId="9a40f032a9b16fc7" providerId="LiveId" clId="{0070C532-8D39-4810-9AFC-FBE77E81F1D7}" dt="2022-09-12T18:59:12.770" v="1" actId="2696"/>
        <pc:sldMkLst>
          <pc:docMk/>
          <pc:sldMk cId="204711536" sldId="3038"/>
        </pc:sldMkLst>
      </pc:sldChg>
      <pc:sldChg chg="del">
        <pc:chgData name="Thomas O Fredericks" userId="9a40f032a9b16fc7" providerId="LiveId" clId="{0070C532-8D39-4810-9AFC-FBE77E81F1D7}" dt="2022-09-12T18:59:12.743" v="0" actId="2696"/>
        <pc:sldMkLst>
          <pc:docMk/>
          <pc:sldMk cId="3657096660" sldId="3039"/>
        </pc:sldMkLst>
      </pc:sldChg>
      <pc:sldChg chg="modSp add">
        <pc:chgData name="Thomas O Fredericks" userId="9a40f032a9b16fc7" providerId="LiveId" clId="{0070C532-8D39-4810-9AFC-FBE77E81F1D7}" dt="2022-09-12T18:59:15.940" v="3" actId="27636"/>
        <pc:sldMkLst>
          <pc:docMk/>
          <pc:sldMk cId="3962952338" sldId="3057"/>
        </pc:sldMkLst>
        <pc:spChg chg="mod">
          <ac:chgData name="Thomas O Fredericks" userId="9a40f032a9b16fc7" providerId="LiveId" clId="{0070C532-8D39-4810-9AFC-FBE77E81F1D7}" dt="2022-09-12T18:59:15.940" v="3" actId="27636"/>
          <ac:spMkLst>
            <pc:docMk/>
            <pc:sldMk cId="3962952338" sldId="3057"/>
            <ac:spMk id="7" creationId="{42C10F38-8247-4F6E-B365-EB0CBA0158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32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3506"/>
            <a:ext cx="4510481" cy="6179693"/>
          </a:xfrm>
        </p:spPr>
        <p:txBody>
          <a:bodyPr anchor="ctr">
            <a:normAutofit/>
          </a:bodyPr>
          <a:lstStyle/>
          <a:p>
            <a:r>
              <a:rPr lang="fr-CA" dirty="0"/>
              <a:t>PROGRAMMER </a:t>
            </a:r>
            <a:r>
              <a:rPr lang="fr-CA" dirty="0">
                <a:solidFill>
                  <a:schemeClr val="accent6"/>
                </a:solidFill>
              </a:rPr>
              <a:t>ARDUINO</a:t>
            </a:r>
            <a:r>
              <a:rPr lang="fr-CA" dirty="0"/>
              <a:t> :  ENVOYER LA VALEUR DE L’INTERRUPTEUR </a:t>
            </a:r>
            <a:r>
              <a:rPr lang="fr-CA" dirty="0">
                <a:solidFill>
                  <a:schemeClr val="accent2"/>
                </a:solidFill>
              </a:rPr>
              <a:t>SEULEMENT LORSQUE LA VALEUR CHANGE</a:t>
            </a:r>
            <a:r>
              <a:rPr lang="fr-CA" dirty="0"/>
              <a:t>!</a:t>
            </a:r>
            <a:br>
              <a:rPr lang="fr-CA" dirty="0"/>
            </a:b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97FD11-7C2F-452A-A454-A8CB1188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41" y="1037713"/>
            <a:ext cx="5932160" cy="478257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6295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CODER LA DÉTECTION DE CHANGEMENT D’ÉTAT</a:t>
            </a:r>
            <a:endParaRPr lang="fr-CA" sz="2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75052FA-19EF-4A88-BB95-05B39DAA1B2F}"/>
              </a:ext>
            </a:extLst>
          </p:cNvPr>
          <p:cNvSpPr txBox="1"/>
          <p:nvPr/>
        </p:nvSpPr>
        <p:spPr>
          <a:xfrm>
            <a:off x="1604356" y="204493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ÉTAPE 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1DBB35-1B8D-4726-BFFF-97E19583884F}"/>
              </a:ext>
            </a:extLst>
          </p:cNvPr>
          <p:cNvSpPr txBox="1"/>
          <p:nvPr/>
        </p:nvSpPr>
        <p:spPr>
          <a:xfrm>
            <a:off x="5256414" y="2012665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ÉTAPE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619344-B7CF-4931-B8A7-9D8F02B63CC7}"/>
              </a:ext>
            </a:extLst>
          </p:cNvPr>
          <p:cNvSpPr txBox="1"/>
          <p:nvPr/>
        </p:nvSpPr>
        <p:spPr>
          <a:xfrm>
            <a:off x="8908473" y="2010695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ÉTAPE 3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9948463-3623-4E8E-A009-2155C79BDBC9}"/>
              </a:ext>
            </a:extLst>
          </p:cNvPr>
          <p:cNvSpPr/>
          <p:nvPr/>
        </p:nvSpPr>
        <p:spPr>
          <a:xfrm>
            <a:off x="1388986" y="3552890"/>
            <a:ext cx="1404851" cy="997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Mesurer le nouvel état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798D0B29-D323-4426-ABB0-590F694D8C20}"/>
              </a:ext>
            </a:extLst>
          </p:cNvPr>
          <p:cNvSpPr/>
          <p:nvPr/>
        </p:nvSpPr>
        <p:spPr>
          <a:xfrm>
            <a:off x="4231178" y="3036515"/>
            <a:ext cx="3100647" cy="20302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Comparer le nouvel état avec l’état précédent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6B684E1-94CE-408F-AB04-5CB1C2861110}"/>
              </a:ext>
            </a:extLst>
          </p:cNvPr>
          <p:cNvSpPr/>
          <p:nvPr/>
        </p:nvSpPr>
        <p:spPr>
          <a:xfrm>
            <a:off x="8421617" y="3446210"/>
            <a:ext cx="1947823" cy="121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Emmagasiner en mémoire le nouvel état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1BB3E57-90C6-4B26-8B1B-2B4622D8D77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2793837" y="4051653"/>
            <a:ext cx="1437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2834A98-8CFE-4BCA-8E3E-CBB5A5D1FB3A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331825" y="4051653"/>
            <a:ext cx="1089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8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4DB7-1D8B-4CE1-AE30-7CD751B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6"/>
            <a:ext cx="10515600" cy="5361708"/>
          </a:xfrm>
        </p:spPr>
        <p:txBody>
          <a:bodyPr>
            <a:noAutofit/>
          </a:bodyPr>
          <a:lstStyle/>
          <a:p>
            <a:pPr algn="l"/>
            <a:r>
              <a:rPr lang="en-CA" sz="3200" spc="0" dirty="0">
                <a:solidFill>
                  <a:schemeClr val="bg2"/>
                </a:solidFill>
              </a:rPr>
              <a:t>EXERCICE</a:t>
            </a:r>
            <a:br>
              <a:rPr lang="en-CA" sz="3200" spc="0" dirty="0"/>
            </a:br>
            <a:r>
              <a:rPr lang="en-CA" sz="3200" spc="0" dirty="0"/>
              <a:t>GARDEZ VOTRE CIRCUIT QUI INCLUT UN INTERRUPTEUR ET UNE DEL À VOTRE CARTE. </a:t>
            </a:r>
            <a:br>
              <a:rPr lang="en-CA" sz="3200" spc="0" dirty="0"/>
            </a:br>
            <a:br>
              <a:rPr lang="en-CA" sz="3200" spc="0" dirty="0"/>
            </a:br>
            <a:r>
              <a:rPr lang="en-CA" sz="3200" spc="0" dirty="0">
                <a:solidFill>
                  <a:schemeClr val="accent4"/>
                </a:solidFill>
              </a:rPr>
              <a:t>RÉDIGER UNE </a:t>
            </a:r>
            <a:r>
              <a:rPr lang="en-CA" sz="3200" spc="0" dirty="0">
                <a:solidFill>
                  <a:schemeClr val="accent5"/>
                </a:solidFill>
              </a:rPr>
              <a:t>NOUVELLE VERSION DU CODE </a:t>
            </a:r>
            <a:r>
              <a:rPr lang="en-CA" sz="3200" spc="0" dirty="0"/>
              <a:t>OÙ VOUS DÉMARREZ LE CLIGNOTEMENT EN APPUYANT UNE PREMIÈRE FOIS ET ARRÊTEZ LE CLIGNOTEMENT LORSQUE VOUS APPUYEZ UNE DEUXIÈME FOIS SUR L’INTERRUPTEUR.</a:t>
            </a:r>
            <a:endParaRPr lang="fr-CA" sz="3200" spc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869"/>
          </a:xfrm>
        </p:spPr>
        <p:txBody>
          <a:bodyPr>
            <a:normAutofit/>
          </a:bodyPr>
          <a:lstStyle/>
          <a:p>
            <a:r>
              <a:rPr lang="en-CA" sz="2400" dirty="0"/>
              <a:t>CODER LA DÉTECTION DE CHANGEMENT D’ÉTAT : GRAPHE</a:t>
            </a:r>
            <a:endParaRPr lang="fr-CA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D854D8-E907-4FD6-BEF5-4F2885AA8EF5}"/>
              </a:ext>
            </a:extLst>
          </p:cNvPr>
          <p:cNvSpPr/>
          <p:nvPr/>
        </p:nvSpPr>
        <p:spPr>
          <a:xfrm>
            <a:off x="1692019" y="1204284"/>
            <a:ext cx="2173399" cy="6567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loop</a:t>
            </a:r>
            <a:r>
              <a:rPr lang="fr-CA" dirty="0"/>
              <a:t>(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409AA-A4E8-4A7D-B663-A1D3C8CB26CD}"/>
              </a:ext>
            </a:extLst>
          </p:cNvPr>
          <p:cNvSpPr/>
          <p:nvPr/>
        </p:nvSpPr>
        <p:spPr>
          <a:xfrm>
            <a:off x="1692018" y="2156266"/>
            <a:ext cx="2173399" cy="9428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Est-ce que l’état de l’interrupteur a changé?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9D8AB89-BDEE-426F-BD13-777BFD7CD1D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2778718" y="1860990"/>
            <a:ext cx="1" cy="2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E2D7E-D926-43D7-82A5-624CE26E9319}"/>
              </a:ext>
            </a:extLst>
          </p:cNvPr>
          <p:cNvSpPr/>
          <p:nvPr/>
        </p:nvSpPr>
        <p:spPr>
          <a:xfrm>
            <a:off x="5312522" y="2156273"/>
            <a:ext cx="2173399" cy="9428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Est-ce que l’interrupteur a été appuyé?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6D4BCEC-8F8C-46A7-8936-CE1967BE75F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865417" y="2627713"/>
            <a:ext cx="144710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0B86496-3F0B-408E-A914-6B34EE4322B0}"/>
              </a:ext>
            </a:extLst>
          </p:cNvPr>
          <p:cNvSpPr txBox="1"/>
          <p:nvPr/>
        </p:nvSpPr>
        <p:spPr>
          <a:xfrm>
            <a:off x="4330931" y="2362478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EB7A2D-C881-4867-9B46-D9F9AA091E2B}"/>
              </a:ext>
            </a:extLst>
          </p:cNvPr>
          <p:cNvSpPr/>
          <p:nvPr/>
        </p:nvSpPr>
        <p:spPr>
          <a:xfrm>
            <a:off x="1692018" y="3661931"/>
            <a:ext cx="2173399" cy="9174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Mettre en mémoire la valeur de l’interrupteur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1856A-CEE8-4B8D-80E2-BFB3397D3F23}"/>
              </a:ext>
            </a:extLst>
          </p:cNvPr>
          <p:cNvSpPr/>
          <p:nvPr/>
        </p:nvSpPr>
        <p:spPr>
          <a:xfrm>
            <a:off x="8558757" y="2168030"/>
            <a:ext cx="2173399" cy="9428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Changer l’état de l’indicateur de clignotement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E8517B3-B2D3-4E7C-9E56-6F7CB4ACC28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7485921" y="2627717"/>
            <a:ext cx="1072836" cy="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2D66A4F-8A5F-49F0-B284-BF2893090C88}"/>
              </a:ext>
            </a:extLst>
          </p:cNvPr>
          <p:cNvSpPr txBox="1"/>
          <p:nvPr/>
        </p:nvSpPr>
        <p:spPr>
          <a:xfrm>
            <a:off x="7741348" y="2362478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B82D46E-A86F-49B6-B0F9-D5BCB6C9483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4307585" y="1570293"/>
            <a:ext cx="562771" cy="3620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90E9A05-6F57-4594-9B5D-51CCBD181BD4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5400000">
            <a:off x="5936585" y="-46942"/>
            <a:ext cx="551007" cy="6866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39F6767-85FF-41D8-A94F-A1907E5DFB17}"/>
              </a:ext>
            </a:extLst>
          </p:cNvPr>
          <p:cNvSpPr txBox="1"/>
          <p:nvPr/>
        </p:nvSpPr>
        <p:spPr>
          <a:xfrm>
            <a:off x="5896204" y="3094297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8D7E53-842A-46ED-9846-4B29B3C5EC99}"/>
              </a:ext>
            </a:extLst>
          </p:cNvPr>
          <p:cNvSpPr/>
          <p:nvPr/>
        </p:nvSpPr>
        <p:spPr>
          <a:xfrm>
            <a:off x="5231461" y="5069304"/>
            <a:ext cx="2173399" cy="9428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Allumer et éteindre la DEL.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0A32CE-56FF-4E7C-9165-D6AFDD28B762}"/>
              </a:ext>
            </a:extLst>
          </p:cNvPr>
          <p:cNvSpPr/>
          <p:nvPr/>
        </p:nvSpPr>
        <p:spPr>
          <a:xfrm>
            <a:off x="1692018" y="4987637"/>
            <a:ext cx="2173399" cy="11062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Est-ce que l’indicateur de clignotement est actif?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5D20A08-83BD-409D-A678-0C3F8074FA05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2778718" y="3099160"/>
            <a:ext cx="0" cy="56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436105C-05E8-4723-86E3-7A2C8438854F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8718" y="4579397"/>
            <a:ext cx="0" cy="40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348BDD4-0B99-493C-B0F9-0E3998C5F7D8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3865417" y="5540751"/>
            <a:ext cx="136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D8764911-17E8-4573-9491-2EC1174737D8}"/>
              </a:ext>
            </a:extLst>
          </p:cNvPr>
          <p:cNvCxnSpPr>
            <a:stCxn id="35" idx="2"/>
            <a:endCxn id="12" idx="1"/>
          </p:cNvCxnSpPr>
          <p:nvPr/>
        </p:nvCxnSpPr>
        <p:spPr>
          <a:xfrm rot="5400000" flipH="1">
            <a:off x="-45245" y="3269902"/>
            <a:ext cx="4561228" cy="1086699"/>
          </a:xfrm>
          <a:prstGeom prst="bentConnector4">
            <a:avLst>
              <a:gd name="adj1" fmla="val -5012"/>
              <a:gd name="adj2" fmla="val 12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B54337D-1F68-417F-B06E-FFD67F1B050B}"/>
              </a:ext>
            </a:extLst>
          </p:cNvPr>
          <p:cNvCxnSpPr>
            <a:stCxn id="33" idx="2"/>
            <a:endCxn id="12" idx="1"/>
          </p:cNvCxnSpPr>
          <p:nvPr/>
        </p:nvCxnSpPr>
        <p:spPr>
          <a:xfrm rot="5400000" flipH="1">
            <a:off x="1765309" y="1459347"/>
            <a:ext cx="4479561" cy="4626142"/>
          </a:xfrm>
          <a:prstGeom prst="bentConnector4">
            <a:avLst>
              <a:gd name="adj1" fmla="val -6959"/>
              <a:gd name="adj2" fmla="val 104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384176A1-FDF1-4CCB-AFB0-7606CC82811B}"/>
              </a:ext>
            </a:extLst>
          </p:cNvPr>
          <p:cNvSpPr txBox="1"/>
          <p:nvPr/>
        </p:nvSpPr>
        <p:spPr>
          <a:xfrm>
            <a:off x="4284421" y="5310856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oui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78C4111-2A88-40D8-AFFE-AC4A60F00E7F}"/>
              </a:ext>
            </a:extLst>
          </p:cNvPr>
          <p:cNvSpPr txBox="1"/>
          <p:nvPr/>
        </p:nvSpPr>
        <p:spPr>
          <a:xfrm>
            <a:off x="2285107" y="3079137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E60C9BE-257A-40EC-9E64-E25780075D34}"/>
              </a:ext>
            </a:extLst>
          </p:cNvPr>
          <p:cNvSpPr txBox="1"/>
          <p:nvPr/>
        </p:nvSpPr>
        <p:spPr>
          <a:xfrm>
            <a:off x="2285107" y="6057011"/>
            <a:ext cx="56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68232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869"/>
          </a:xfrm>
        </p:spPr>
        <p:txBody>
          <a:bodyPr>
            <a:normAutofit/>
          </a:bodyPr>
          <a:lstStyle/>
          <a:p>
            <a:r>
              <a:rPr lang="en-CA" sz="2400" dirty="0"/>
              <a:t>CODER LA DÉTECTION DE CHANGEMENT D’ÉTAT : CODE</a:t>
            </a:r>
            <a:endParaRPr lang="fr-CA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B3122D-C560-41F6-B127-0494A1D1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49" y="1067994"/>
            <a:ext cx="4360151" cy="52026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7B06EE-F866-483F-B675-82954AF9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281083"/>
            <a:ext cx="5172634" cy="32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8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1"/>
            <a:ext cx="10515600" cy="1325563"/>
          </a:xfrm>
        </p:spPr>
        <p:txBody>
          <a:bodyPr>
            <a:normAutofit/>
          </a:bodyPr>
          <a:lstStyle/>
          <a:p>
            <a:r>
              <a:rPr lang="en-CA" sz="2400" dirty="0"/>
              <a:t>CODER UN «TOGGLE» (BASCULER ENTRE DEUX ÉTATS)</a:t>
            </a:r>
            <a:endParaRPr lang="fr-CA" sz="2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CEBE91-C8FD-44EA-A009-D0E2069C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92" y="3346547"/>
            <a:ext cx="2769127" cy="2626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1C25C8-BB06-43FA-9EE7-7BA38922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03" y="1413104"/>
            <a:ext cx="2731227" cy="1722481"/>
          </a:xfrm>
          <a:prstGeom prst="rect">
            <a:avLst/>
          </a:prstGeom>
        </p:spPr>
      </p:pic>
      <p:pic>
        <p:nvPicPr>
          <p:cNvPr id="5" name="Image 4" descr="int ledPin = 9;&#10;int switchPin = 3;&#10;int etatPrecedentInterrupteur;&#10;int allumage;&#10;&#10;void setup() {&#10;  pinMode( ledPin , OUTPUT);&#10;  pinMode( switchPin , INPUT_PULLUP);&#10;}&#10;&#10;void loop() {&#10;  int tensionInterrupteur = digitalRead(switchPin);&#10;  // SI LE BOUTON A CHANGÉ D'ETAT :&#10;  if ( tensionInterrupteur != etatPrecedentInterrupteur) {&#10;    // SI LE BOUTON A ETE APPUYÉ :&#10;    if ( tensionInterrupteur == LOW ) {&#10;      if ( allumage == false ) {&#10;        allumage = true;&#10;      } else {&#10;        allumage = false;&#10;      }&#10;    }&#10;  }&#10;  // METTRE EN MÉMOIRE LA TENSION (L'ETAT) :&#10;  etatPrecedentInterrupteur = tensionInterrupteur;&#10;  // ALLUMER OU ETEINDRE LA DEL SELON L'ETAT&#10;  if ( allumage == true ) {&#10;    digitalWrite(ledPin, HIGH);&#10;  } else {&#10;    digitalWrite(ledPin, LOW);&#10;  }&#10;}&#10;&#10;">
            <a:extLst>
              <a:ext uri="{FF2B5EF4-FFF2-40B4-BE49-F238E27FC236}">
                <a16:creationId xmlns:a16="http://schemas.microsoft.com/office/drawing/2014/main" id="{3F02542A-E0ED-4FF0-BF62-53EADD517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019" y="1004439"/>
            <a:ext cx="4393127" cy="56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28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169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PROGRAMMER ARDUINO :  ENVOYER LA VALEUR DE L’INTERRUPTEUR SEULEMENT LORSQUE LA VALEUR CHANGE! </vt:lpstr>
      <vt:lpstr>CODER LA DÉTECTION DE CHANGEMENT D’ÉTAT</vt:lpstr>
      <vt:lpstr>EXERCICE GARDEZ VOTRE CIRCUIT QUI INCLUT UN INTERRUPTEUR ET UNE DEL À VOTRE CARTE.   RÉDIGER UNE NOUVELLE VERSION DU CODE OÙ VOUS DÉMARREZ LE CLIGNOTEMENT EN APPUYANT UNE PREMIÈRE FOIS ET ARRÊTEZ LE CLIGNOTEMENT LORSQUE VOUS APPUYEZ UNE DEUXIÈME FOIS SUR L’INTERRUPTEUR.</vt:lpstr>
      <vt:lpstr>CODER LA DÉTECTION DE CHANGEMENT D’ÉTAT : GRAPHE</vt:lpstr>
      <vt:lpstr>CODER LA DÉTECTION DE CHANGEMENT D’ÉTAT : CODE</vt:lpstr>
      <vt:lpstr>CODER UN «TOGGLE» (BASCULER ENTRE DEUX ÉTATS)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4</cp:revision>
  <dcterms:created xsi:type="dcterms:W3CDTF">2022-09-12T18:57:59Z</dcterms:created>
  <dcterms:modified xsi:type="dcterms:W3CDTF">2022-09-12T21:49:44Z</dcterms:modified>
</cp:coreProperties>
</file>