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8" r:id="rId2"/>
    <p:sldId id="3039" r:id="rId3"/>
    <p:sldId id="2848" r:id="rId4"/>
    <p:sldId id="2886" r:id="rId5"/>
    <p:sldId id="2851" r:id="rId6"/>
    <p:sldId id="2884" r:id="rId7"/>
    <p:sldId id="2888" r:id="rId8"/>
    <p:sldId id="2890" r:id="rId9"/>
    <p:sldId id="2891" r:id="rId10"/>
    <p:sldId id="2892" r:id="rId11"/>
    <p:sldId id="289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C532-8D39-4810-9AFC-FBE77E81F1D7}" v="5" dt="2022-09-12T20:20:5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0070C532-8D39-4810-9AFC-FBE77E81F1D7}"/>
    <pc:docChg chg="addSld delSld modSld">
      <pc:chgData name="Thomas O Fredericks" userId="9a40f032a9b16fc7" providerId="LiveId" clId="{0070C532-8D39-4810-9AFC-FBE77E81F1D7}" dt="2022-09-12T20:20:53.801" v="5"/>
      <pc:docMkLst>
        <pc:docMk/>
      </pc:docMkLst>
      <pc:sldChg chg="del">
        <pc:chgData name="Thomas O Fredericks" userId="9a40f032a9b16fc7" providerId="LiveId" clId="{0070C532-8D39-4810-9AFC-FBE77E81F1D7}" dt="2022-09-12T18:58:52.054" v="2" actId="2696"/>
        <pc:sldMkLst>
          <pc:docMk/>
          <pc:sldMk cId="1698000687" sldId="256"/>
        </pc:sldMkLst>
      </pc:sldChg>
      <pc:sldChg chg="add">
        <pc:chgData name="Thomas O Fredericks" userId="9a40f032a9b16fc7" providerId="LiveId" clId="{0070C532-8D39-4810-9AFC-FBE77E81F1D7}" dt="2022-09-12T20:20:42.382" v="3"/>
        <pc:sldMkLst>
          <pc:docMk/>
          <pc:sldMk cId="537445708" sldId="2848"/>
        </pc:sldMkLst>
      </pc:sldChg>
      <pc:sldChg chg="add">
        <pc:chgData name="Thomas O Fredericks" userId="9a40f032a9b16fc7" providerId="LiveId" clId="{0070C532-8D39-4810-9AFC-FBE77E81F1D7}" dt="2022-09-12T20:20:53.801" v="5"/>
        <pc:sldMkLst>
          <pc:docMk/>
          <pc:sldMk cId="4117852690" sldId="2851"/>
        </pc:sldMkLst>
      </pc:sldChg>
      <pc:sldChg chg="add">
        <pc:chgData name="Thomas O Fredericks" userId="9a40f032a9b16fc7" providerId="LiveId" clId="{0070C532-8D39-4810-9AFC-FBE77E81F1D7}" dt="2022-09-12T20:20:44.844" v="4"/>
        <pc:sldMkLst>
          <pc:docMk/>
          <pc:sldMk cId="3713269728" sldId="2886"/>
        </pc:sldMkLst>
      </pc:sldChg>
      <pc:sldChg chg="add">
        <pc:chgData name="Thomas O Fredericks" userId="9a40f032a9b16fc7" providerId="LiveId" clId="{0070C532-8D39-4810-9AFC-FBE77E81F1D7}" dt="2022-09-12T18:58:17.219" v="0"/>
        <pc:sldMkLst>
          <pc:docMk/>
          <pc:sldMk cId="204711536" sldId="3038"/>
        </pc:sldMkLst>
      </pc:sldChg>
      <pc:sldChg chg="add">
        <pc:chgData name="Thomas O Fredericks" userId="9a40f032a9b16fc7" providerId="LiveId" clId="{0070C532-8D39-4810-9AFC-FBE77E81F1D7}" dt="2022-09-12T18:58:28.179" v="1"/>
        <pc:sldMkLst>
          <pc:docMk/>
          <pc:sldMk cId="3657096660" sldId="303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CEEE-1ABE-4F3B-96C4-64D57FC4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22817E-1390-42F1-A69C-1F8079A4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FF1AC-1DD8-48B6-ADBC-04E024A0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E0505-E137-489D-9599-299CDDE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A49EE-D7FE-44E5-8DBF-32C6823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42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45440-D5E9-4451-AE52-1E02165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96804F-BEAD-4F75-ACA6-0AA04410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36D63-CD65-4AEA-AF1F-304D1C8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A1AC0-CE4D-4448-9A35-EBC0643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62AFAB-F424-4DD7-94E0-839C47DC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590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9C09C3-47ED-4B0D-A0E8-E17B3D36E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B790F1-85F5-404A-A773-DD5ADCC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250E-C91D-450F-A684-D87C7B9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CDD8F1-5FA7-4BC9-99BB-7CA1402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CEFC6-FEE2-4CAB-99EA-3E2D1D3A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1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35528"/>
            <a:ext cx="10515600" cy="98694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183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5887-6E10-4241-9B0F-06BB0A2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CA1B4-DBF0-4D16-BE30-50DD7F74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900EA-AE90-4949-9885-320758A0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537AC-56CD-48B8-B49D-4E1390F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CDA2-132F-482E-BE67-0E30566D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1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949D4-74DC-4FE5-9A0A-518B952B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835937-85CA-40DA-8DBE-B3E6A7C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C421B-2A64-410F-B084-D71B306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2A819-675E-4EF1-B8DE-D3BC72B8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68980-5FA8-476F-B3E3-D9B46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749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06AFE-0846-40AA-A0CC-79771EEA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4DEB1-D05C-4D9B-B53C-19E74362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E7F10D-5617-4327-B83A-00967540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35550-D658-4C5C-9301-BFE8DCB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4C2922-105D-4C18-9A17-3A1D71DB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DE67B-BF20-4F65-B92B-EF28FDDB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91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8FCB2-0E85-4A74-A1CE-244D9051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43CC65-24F5-4A68-92A1-AE23DB4A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A12934-1E13-4FE5-84C6-FE83B7817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39EEA-9825-4ADA-A0F2-7D9554C3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0B94AF-E902-4621-BD49-AEF39695B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4B2347-596A-4F02-A7B6-24E7225B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B48AD2-85EF-4C84-9FA1-6515E0CF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6F9D8F-581B-4E38-AD56-6299016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87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CD67-E375-4DB9-BC4D-9912E89E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9C1F-65B0-4372-B669-C670714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EA62C5-A50B-4062-97EF-C9D545B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A6A249-1A62-4B85-8E19-8FB76DB4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13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B699EA-4E00-403B-A08B-5CC038B8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5E00F1-9CC4-40BC-A893-9CD2E7D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49B23-AB46-4105-A033-56642AB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2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2661B-C77E-48EE-8B40-9657B45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2E432-08B8-4322-A881-5293FC27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710524-CC05-4E1E-B5DF-B860A0C03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1ACE7D-508E-4DDF-8AA0-90A319B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F6070F-549B-4DB8-A7EB-9F06C29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B9ED7-7253-4346-85FA-162F3B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0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D354-FDDD-407C-B400-88940BB8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2F2FF2-582C-4021-9B4F-32CA58AEA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0A6454-B0E0-4720-BB79-FE782207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BADE29-3646-4DA3-8AB9-8F768145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3B3E1F-2659-4E38-99D6-0EF1DAE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1EEC3-23A6-4AAA-B7CA-0E13750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28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B8706A-E1CF-443A-918C-0243397B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22094-14AF-429D-94CB-34A2EFD9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6966-7F2D-4971-8BFE-6F089E8DB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5F17-F228-4C32-BB08-C02CB1CDA8CD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4F12C-240B-4642-8E9D-9DBB97E99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31FF4-3D23-4275-B470-AAFCDB78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E7BF-5668-49E5-BD2A-F7C89328E1E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3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0tjwU51ysKI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8A5pA4ukU-8?feature=oembed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0C61BCD-9778-416E-B72E-0FA4909D0A9D}"/>
              </a:ext>
            </a:extLst>
          </p:cNvPr>
          <p:cNvGrpSpPr/>
          <p:nvPr/>
        </p:nvGrpSpPr>
        <p:grpSpPr>
          <a:xfrm>
            <a:off x="733504" y="2869673"/>
            <a:ext cx="5160422" cy="3606518"/>
            <a:chOff x="4948015" y="1684182"/>
            <a:chExt cx="6650444" cy="4647865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22F914F-7FDB-4D82-89D2-58CE715A5C8C}"/>
                </a:ext>
              </a:extLst>
            </p:cNvPr>
            <p:cNvGrpSpPr/>
            <p:nvPr/>
          </p:nvGrpSpPr>
          <p:grpSpPr>
            <a:xfrm>
              <a:off x="5019693" y="1684182"/>
              <a:ext cx="6423793" cy="4647865"/>
              <a:chOff x="2712587" y="1726220"/>
              <a:chExt cx="6423793" cy="4647865"/>
            </a:xfrm>
          </p:grpSpPr>
          <p:graphicFrame>
            <p:nvGraphicFramePr>
              <p:cNvPr id="42" name="Objet 41">
                <a:extLst>
                  <a:ext uri="{FF2B5EF4-FFF2-40B4-BE49-F238E27FC236}">
                    <a16:creationId xmlns:a16="http://schemas.microsoft.com/office/drawing/2014/main" id="{4947E933-83F3-486D-AA00-4756518D54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12587" y="1726220"/>
              <a:ext cx="6423793" cy="46478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Image" r:id="rId3" imgW="8774280" imgH="6348960" progId="Photoshop.Image.21">
                      <p:embed/>
                    </p:oleObj>
                  </mc:Choice>
                  <mc:Fallback>
                    <p:oleObj name="Image" r:id="rId3" imgW="8774280" imgH="6348960" progId="Photoshop.Image.21">
                      <p:embed/>
                      <p:pic>
                        <p:nvPicPr>
                          <p:cNvPr id="42" name="Objet 41">
                            <a:extLst>
                              <a:ext uri="{FF2B5EF4-FFF2-40B4-BE49-F238E27FC236}">
                                <a16:creationId xmlns:a16="http://schemas.microsoft.com/office/drawing/2014/main" id="{4947E933-83F3-486D-AA00-4756518D548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712587" y="1726220"/>
                            <a:ext cx="6423793" cy="46478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40" name="Image 39" descr="Une image contenant équipement électronique, circuit&#10;&#10;Description générée automatiquement">
                <a:extLst>
                  <a:ext uri="{FF2B5EF4-FFF2-40B4-BE49-F238E27FC236}">
                    <a16:creationId xmlns:a16="http://schemas.microsoft.com/office/drawing/2014/main" id="{FF767AC3-3AFF-4E46-9B00-AFCF37382F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3216" y="1752419"/>
                <a:ext cx="1885264" cy="4513207"/>
              </a:xfrm>
              <a:prstGeom prst="rect">
                <a:avLst/>
              </a:prstGeom>
            </p:spPr>
          </p:pic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278F5F-D519-42BF-92A2-F35A044A5E06}"/>
                </a:ext>
              </a:extLst>
            </p:cNvPr>
            <p:cNvSpPr/>
            <p:nvPr/>
          </p:nvSpPr>
          <p:spPr>
            <a:xfrm>
              <a:off x="4948015" y="2068083"/>
              <a:ext cx="2435551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A9569-16AA-4630-83E4-7DB5BBE523DF}"/>
                </a:ext>
              </a:extLst>
            </p:cNvPr>
            <p:cNvSpPr/>
            <p:nvPr/>
          </p:nvSpPr>
          <p:spPr>
            <a:xfrm>
              <a:off x="9162908" y="4658115"/>
              <a:ext cx="2435551" cy="11859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C3124-6644-44D7-AB7B-8C3E13F36847}"/>
                </a:ext>
              </a:extLst>
            </p:cNvPr>
            <p:cNvSpPr/>
            <p:nvPr/>
          </p:nvSpPr>
          <p:spPr>
            <a:xfrm>
              <a:off x="5498303" y="3322736"/>
              <a:ext cx="1885264" cy="1069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1CAB6C-D674-48FB-91AA-17329F9CE6E4}"/>
                </a:ext>
              </a:extLst>
            </p:cNvPr>
            <p:cNvSpPr/>
            <p:nvPr/>
          </p:nvSpPr>
          <p:spPr>
            <a:xfrm>
              <a:off x="6431444" y="4091859"/>
              <a:ext cx="952122" cy="777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BFD92C-44B1-45A5-9B65-5D4B897A1EDB}"/>
                </a:ext>
              </a:extLst>
            </p:cNvPr>
            <p:cNvSpPr/>
            <p:nvPr/>
          </p:nvSpPr>
          <p:spPr>
            <a:xfrm>
              <a:off x="9162908" y="1927947"/>
              <a:ext cx="2435551" cy="2242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25" y="594361"/>
            <a:ext cx="4604617" cy="1380616"/>
          </a:xfrm>
        </p:spPr>
        <p:txBody>
          <a:bodyPr>
            <a:normAutofit/>
          </a:bodyPr>
          <a:lstStyle/>
          <a:p>
            <a:r>
              <a:rPr lang="fr-CA" dirty="0"/>
              <a:t>CONNECTER</a:t>
            </a:r>
          </a:p>
        </p:txBody>
      </p:sp>
      <p:pic>
        <p:nvPicPr>
          <p:cNvPr id="35" name="Image 34" descr="Une image contenant rouge, blanc&#10;&#10;Description générée automatiquement">
            <a:extLst>
              <a:ext uri="{FF2B5EF4-FFF2-40B4-BE49-F238E27FC236}">
                <a16:creationId xmlns:a16="http://schemas.microsoft.com/office/drawing/2014/main" id="{A3241C7D-F82C-4C4B-B3CB-FB55F947B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815" y="4241993"/>
            <a:ext cx="1754822" cy="1817291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FEA3DAE-AEB4-46AB-B38A-6D6EBAF4D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22" y="4029701"/>
            <a:ext cx="808987" cy="2433138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CF93A8-6333-4021-9C97-D2D35FB9C00A}"/>
              </a:ext>
            </a:extLst>
          </p:cNvPr>
          <p:cNvSpPr txBox="1"/>
          <p:nvPr/>
        </p:nvSpPr>
        <p:spPr>
          <a:xfrm>
            <a:off x="9028271" y="3975653"/>
            <a:ext cx="662208" cy="307777"/>
          </a:xfrm>
          <a:prstGeom prst="rect">
            <a:avLst/>
          </a:prstGeom>
          <a:solidFill>
            <a:srgbClr val="74C046"/>
          </a:solidFill>
        </p:spPr>
        <p:txBody>
          <a:bodyPr wrap="square" rtlCol="0">
            <a:spAutoFit/>
          </a:bodyPr>
          <a:lstStyle/>
          <a:p>
            <a:pPr algn="r"/>
            <a:r>
              <a:rPr lang="fr-CA" sz="1400" b="1" dirty="0"/>
              <a:t>4 (D4) </a:t>
            </a:r>
          </a:p>
        </p:txBody>
      </p:sp>
      <p:pic>
        <p:nvPicPr>
          <p:cNvPr id="41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38B5117-FCB9-4FDF-9DCE-678DB5D5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5160" r="50000"/>
          <a:stretch/>
        </p:blipFill>
        <p:spPr>
          <a:xfrm>
            <a:off x="8064296" y="1110425"/>
            <a:ext cx="3415025" cy="2534720"/>
          </a:xfr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CB69AB4F-4BF0-4752-8A51-9C0E83B58CBA}"/>
              </a:ext>
            </a:extLst>
          </p:cNvPr>
          <p:cNvSpPr txBox="1"/>
          <p:nvPr/>
        </p:nvSpPr>
        <p:spPr>
          <a:xfrm>
            <a:off x="7531297" y="324201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47078A8-D875-4188-A8F0-1ABCB17DD4CB}"/>
              </a:ext>
            </a:extLst>
          </p:cNvPr>
          <p:cNvSpPr txBox="1"/>
          <p:nvPr/>
        </p:nvSpPr>
        <p:spPr>
          <a:xfrm>
            <a:off x="7603391" y="3415582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82C804D-D277-441E-9DFC-7EF4C8FD4B46}"/>
              </a:ext>
            </a:extLst>
          </p:cNvPr>
          <p:cNvSpPr txBox="1"/>
          <p:nvPr/>
        </p:nvSpPr>
        <p:spPr>
          <a:xfrm>
            <a:off x="7500165" y="1165634"/>
            <a:ext cx="505798" cy="169277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A3182DA-2E05-4FBD-AA14-2DCB8D4BD044}"/>
              </a:ext>
            </a:extLst>
          </p:cNvPr>
          <p:cNvSpPr txBox="1"/>
          <p:nvPr/>
        </p:nvSpPr>
        <p:spPr>
          <a:xfrm>
            <a:off x="7568232" y="1316959"/>
            <a:ext cx="382646" cy="169277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sz="1100" b="1" dirty="0"/>
              <a:t>5V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F5C3D6-46AC-4E91-8507-DBBBCE4B86BE}"/>
              </a:ext>
            </a:extLst>
          </p:cNvPr>
          <p:cNvCxnSpPr>
            <a:cxnSpLocks/>
          </p:cNvCxnSpPr>
          <p:nvPr/>
        </p:nvCxnSpPr>
        <p:spPr>
          <a:xfrm flipH="1">
            <a:off x="8119160" y="1286404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08C706C-CCDF-4BA2-BF7B-9DC764FA2F00}"/>
              </a:ext>
            </a:extLst>
          </p:cNvPr>
          <p:cNvCxnSpPr>
            <a:cxnSpLocks/>
          </p:cNvCxnSpPr>
          <p:nvPr/>
        </p:nvCxnSpPr>
        <p:spPr>
          <a:xfrm flipH="1">
            <a:off x="8100872" y="1403008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DF1A4CE-722E-4C99-B704-1F7826FB3FA7}"/>
              </a:ext>
            </a:extLst>
          </p:cNvPr>
          <p:cNvCxnSpPr>
            <a:cxnSpLocks/>
          </p:cNvCxnSpPr>
          <p:nvPr/>
        </p:nvCxnSpPr>
        <p:spPr>
          <a:xfrm flipH="1">
            <a:off x="8091728" y="3367451"/>
            <a:ext cx="33168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22A335B-F0DA-488C-AD6B-93A88A1DAF9D}"/>
              </a:ext>
            </a:extLst>
          </p:cNvPr>
          <p:cNvCxnSpPr>
            <a:cxnSpLocks/>
          </p:cNvCxnSpPr>
          <p:nvPr/>
        </p:nvCxnSpPr>
        <p:spPr>
          <a:xfrm flipH="1">
            <a:off x="8073440" y="3484055"/>
            <a:ext cx="3316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15D66FCB-6068-4892-9704-41DE5B780AA7}"/>
              </a:ext>
            </a:extLst>
          </p:cNvPr>
          <p:cNvSpPr txBox="1"/>
          <p:nvPr/>
        </p:nvSpPr>
        <p:spPr>
          <a:xfrm flipH="1">
            <a:off x="6944935" y="475004"/>
            <a:ext cx="482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Relier tous les «GND» n’importe où dans la zone en noir.</a:t>
            </a:r>
            <a:br>
              <a:rPr lang="fr-CA" sz="1200" dirty="0"/>
            </a:br>
            <a:r>
              <a:rPr lang="fr-CA" sz="1200" dirty="0"/>
              <a:t>Relier tous les «5V» n’importe où dans la zone en rouge.</a:t>
            </a:r>
          </a:p>
          <a:p>
            <a:pPr algn="ctr"/>
            <a:r>
              <a:rPr lang="fr-CA" sz="1200" dirty="0"/>
              <a:t>Relier les deux zones noires ensemble. De même avec les deux zones rouges.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4FDA328-C796-411D-ABF8-19DB2FB4DCB2}"/>
              </a:ext>
            </a:extLst>
          </p:cNvPr>
          <p:cNvSpPr txBox="1"/>
          <p:nvPr/>
        </p:nvSpPr>
        <p:spPr>
          <a:xfrm flipH="1">
            <a:off x="786032" y="1896814"/>
            <a:ext cx="6324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Pour commencer, ne connecter que la partie interrupteur du bouton d’arcade.</a:t>
            </a:r>
          </a:p>
        </p:txBody>
      </p:sp>
    </p:spTree>
    <p:extLst>
      <p:ext uri="{BB962C8B-B14F-4D97-AF65-F5344CB8AC3E}">
        <p14:creationId xmlns:p14="http://schemas.microsoft.com/office/powerpoint/2010/main" val="20471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4DB7-1D8B-4CE1-AE30-7CD751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6"/>
            <a:ext cx="10515600" cy="5361708"/>
          </a:xfrm>
        </p:spPr>
        <p:txBody>
          <a:bodyPr>
            <a:no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EXERCICE</a:t>
            </a:r>
            <a:br>
              <a:rPr lang="en-CA" sz="3600" dirty="0"/>
            </a:br>
            <a:r>
              <a:rPr lang="en-CA" sz="3600" dirty="0">
                <a:solidFill>
                  <a:schemeClr val="accent2"/>
                </a:solidFill>
              </a:rPr>
              <a:t>MODIFIEZ</a:t>
            </a:r>
            <a:r>
              <a:rPr lang="en-CA" sz="3600" dirty="0"/>
              <a:t> LE CODE POUR DÉCLENCHER LA SÉQUENCE DE CLIGNOTEMENT EN APPUYANT L’INTERRUPTEUR</a:t>
            </a:r>
            <a:endParaRPr lang="fr-CA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9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ED010-6DB0-46D4-BAA0-1C35D27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CHENILLARD</a:t>
            </a:r>
            <a:endParaRPr lang="fr-CA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9F027-A7F0-4BCC-AAE0-1003005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Nous pouvons utiliser la valeur du compteur pour sélectionner une broche a allumer. Ajouter une DEL verte (et sa résistance) à la broche 2 de la carte et une DEL jaune (et sa résistance) à la broche 4 de la carte. Remplacez le </a:t>
            </a:r>
            <a:r>
              <a:rPr lang="fr-CA" i="1" dirty="0"/>
              <a:t>for</a:t>
            </a:r>
            <a:r>
              <a:rPr lang="fr-CA" dirty="0"/>
              <a:t> précédent par ce nouveau </a:t>
            </a:r>
            <a:r>
              <a:rPr lang="fr-CA" i="1" dirty="0"/>
              <a:t>for</a:t>
            </a:r>
            <a:r>
              <a:rPr lang="fr-CA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54A354-B15D-476C-988E-C8C457F3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2" y="2370138"/>
            <a:ext cx="2564738" cy="18892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226115-1516-4A63-8635-C7B94F97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051" y="2370138"/>
            <a:ext cx="2979520" cy="38465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83E6F2-7721-4FB5-8F52-4F38B7DBB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39" y="4339877"/>
            <a:ext cx="5163271" cy="20386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B1DE6-E250-41AD-8B75-5DE3B3078C2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RÉDIGEZ</a:t>
            </a:r>
            <a:r>
              <a:rPr lang="en-CA" dirty="0"/>
              <a:t> LE CODE POUR QUE LA DEL CLIGNOTE  TANT ET AUSSI LONGTEMPS QUE VOUS APPUYEZ SUR L’INTERRUPTEUR.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9159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2C10F38-8247-4F6E-B365-EB0CBA01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80616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fr-CA" sz="8000" dirty="0">
                <a:solidFill>
                  <a:schemeClr val="bg1"/>
                </a:solidFill>
              </a:rPr>
              <a:t>EXERCICE 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92550C-22C5-4864-8999-9ED0E628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27" y="2412954"/>
            <a:ext cx="6139805" cy="4061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1FE1DE-A0E5-477C-9911-00E0440F7305}"/>
              </a:ext>
            </a:extLst>
          </p:cNvPr>
          <p:cNvSpPr txBox="1"/>
          <p:nvPr/>
        </p:nvSpPr>
        <p:spPr>
          <a:xfrm>
            <a:off x="838199" y="1491155"/>
            <a:ext cx="6042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+mj-lt"/>
              </a:rPr>
              <a:t>PROGRAMMER : ENVOYER L’ÉTAT ACTUEL DE L’INTERRUPTEUR À CHAQUE 5MS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810C94-89E7-4100-9624-06951B2ED7C2}"/>
              </a:ext>
            </a:extLst>
          </p:cNvPr>
          <p:cNvSpPr txBox="1"/>
          <p:nvPr/>
        </p:nvSpPr>
        <p:spPr>
          <a:xfrm>
            <a:off x="7048232" y="1491154"/>
            <a:ext cx="4305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+mj-lt"/>
              </a:rPr>
              <a:t>OBSERVER LE RÉSULTAT DANS LE MONITEUR SÉRIE DE L’IDE D’ARDUINO</a:t>
            </a:r>
          </a:p>
        </p:txBody>
      </p:sp>
      <p:sp>
        <p:nvSpPr>
          <p:cNvPr id="21" name="Explosion : 8 points 20">
            <a:extLst>
              <a:ext uri="{FF2B5EF4-FFF2-40B4-BE49-F238E27FC236}">
                <a16:creationId xmlns:a16="http://schemas.microsoft.com/office/drawing/2014/main" id="{EC3CBFAE-52AB-4002-AE62-20AEB5C22358}"/>
              </a:ext>
            </a:extLst>
          </p:cNvPr>
          <p:cNvSpPr/>
          <p:nvPr/>
        </p:nvSpPr>
        <p:spPr>
          <a:xfrm>
            <a:off x="8557856" y="2022390"/>
            <a:ext cx="3424018" cy="277604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Vous devriez voir des 1 quand vous relâchez l’interrupteur et des 0 quand vous l’appuyez</a:t>
            </a:r>
          </a:p>
        </p:txBody>
      </p:sp>
    </p:spTree>
    <p:extLst>
      <p:ext uri="{BB962C8B-B14F-4D97-AF65-F5344CB8AC3E}">
        <p14:creationId xmlns:p14="http://schemas.microsoft.com/office/powerpoint/2010/main" val="365709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00E58-93C8-47B7-AEBA-3C9EFCD9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25953"/>
            <a:ext cx="10739763" cy="781553"/>
          </a:xfrm>
        </p:spPr>
        <p:txBody>
          <a:bodyPr>
            <a:normAutofit fontScale="90000"/>
          </a:bodyPr>
          <a:lstStyle/>
          <a:p>
            <a:r>
              <a:rPr lang="fr-CA" dirty="0"/>
              <a:t>Exercice 2 (formatif) : allumer une lumière DEL avec un interrupteur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992A98-66A0-4B4B-892F-D53494B87B50}"/>
              </a:ext>
            </a:extLst>
          </p:cNvPr>
          <p:cNvSpPr txBox="1"/>
          <p:nvPr/>
        </p:nvSpPr>
        <p:spPr>
          <a:xfrm>
            <a:off x="1595438" y="1345799"/>
            <a:ext cx="1926806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100" dirty="0">
                <a:solidFill>
                  <a:schemeClr val="accent3"/>
                </a:solidFill>
              </a:rPr>
              <a:t>Branchez la prise USB après vous être assuré que vous n’avez pas commis d’erreur fatale</a:t>
            </a:r>
            <a:endParaRPr lang="fr-CA" sz="1100" b="1" dirty="0">
              <a:solidFill>
                <a:schemeClr val="accent3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A2700E-74B7-49A8-9076-3245E642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73" y="1307506"/>
            <a:ext cx="567497" cy="7815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C7CFD9-9DA5-464F-9177-40228493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786" y="1455584"/>
            <a:ext cx="4113553" cy="4857782"/>
          </a:xfrm>
          <a:prstGeom prst="rect">
            <a:avLst/>
          </a:prstGeom>
        </p:spPr>
      </p:pic>
      <p:pic>
        <p:nvPicPr>
          <p:cNvPr id="14" name="Média en ligne 13" title="Exercice 2 : allumer une DEL avec un interrupteur">
            <a:hlinkClick r:id="" action="ppaction://media"/>
            <a:extLst>
              <a:ext uri="{FF2B5EF4-FFF2-40B4-BE49-F238E27FC236}">
                <a16:creationId xmlns:a16="http://schemas.microsoft.com/office/drawing/2014/main" id="{4CF8855E-C23E-4884-B71D-69F1D70611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95438" y="4450770"/>
            <a:ext cx="2540665" cy="1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F0AE2-D6CA-42FC-8817-2813ADB6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BONNES BROCHES DE L’INTERRUPTEUR</a:t>
            </a:r>
            <a:endParaRPr lang="fr-CA" sz="36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9F1F439-FE87-485E-B515-BC48C4776B92}"/>
              </a:ext>
            </a:extLst>
          </p:cNvPr>
          <p:cNvGrpSpPr/>
          <p:nvPr/>
        </p:nvGrpSpPr>
        <p:grpSpPr>
          <a:xfrm>
            <a:off x="7382830" y="1788867"/>
            <a:ext cx="3112956" cy="4429975"/>
            <a:chOff x="6662163" y="1788867"/>
            <a:chExt cx="3112956" cy="442997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51D77FA-1BC2-47C3-99F7-511C5D9CD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2163" y="1788867"/>
              <a:ext cx="3112956" cy="4429975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2A91FE8-A596-4FAB-A575-95A5934C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3933" y="1802582"/>
              <a:ext cx="1001186" cy="983309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25DB01A-4540-4656-A77E-9CEDD08BE1AA}"/>
              </a:ext>
            </a:extLst>
          </p:cNvPr>
          <p:cNvGrpSpPr/>
          <p:nvPr/>
        </p:nvGrpSpPr>
        <p:grpSpPr>
          <a:xfrm>
            <a:off x="2608313" y="1690688"/>
            <a:ext cx="3436928" cy="4429975"/>
            <a:chOff x="838200" y="1690688"/>
            <a:chExt cx="3436928" cy="442997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9A5CBEE-B978-40FB-A532-343AB966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690688"/>
              <a:ext cx="3436928" cy="4429975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2411B9E-C01F-4378-924F-CBE97C0C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9977" y="1788867"/>
              <a:ext cx="1015151" cy="997024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DFAE60C-786E-4313-AE3E-D3A54BAC3D02}"/>
              </a:ext>
            </a:extLst>
          </p:cNvPr>
          <p:cNvSpPr txBox="1"/>
          <p:nvPr/>
        </p:nvSpPr>
        <p:spPr>
          <a:xfrm>
            <a:off x="5427553" y="3372790"/>
            <a:ext cx="1989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Le courant circule toujours par l’interrupteur. La DEL reste toujours allumée.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D5A03-6D5A-47C8-B05F-82B5D4445A9C}"/>
              </a:ext>
            </a:extLst>
          </p:cNvPr>
          <p:cNvSpPr txBox="1"/>
          <p:nvPr/>
        </p:nvSpPr>
        <p:spPr>
          <a:xfrm>
            <a:off x="10080141" y="3471945"/>
            <a:ext cx="1273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La DEL s’illumine seulement si l’interrupteur est appuyé.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801D520-1221-4471-BDA5-383CB8B8C540}"/>
              </a:ext>
            </a:extLst>
          </p:cNvPr>
          <p:cNvCxnSpPr>
            <a:cxnSpLocks/>
          </p:cNvCxnSpPr>
          <p:nvPr/>
        </p:nvCxnSpPr>
        <p:spPr>
          <a:xfrm>
            <a:off x="3606339" y="4281054"/>
            <a:ext cx="1134686" cy="0"/>
          </a:xfrm>
          <a:prstGeom prst="straightConnector1">
            <a:avLst/>
          </a:prstGeom>
          <a:ln w="57150">
            <a:solidFill>
              <a:srgbClr val="EAB200">
                <a:alpha val="61961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78960CC-F8AF-476A-9965-DDE913B7FDAC}"/>
              </a:ext>
            </a:extLst>
          </p:cNvPr>
          <p:cNvCxnSpPr>
            <a:cxnSpLocks/>
          </p:cNvCxnSpPr>
          <p:nvPr/>
        </p:nvCxnSpPr>
        <p:spPr>
          <a:xfrm>
            <a:off x="8159173" y="4281054"/>
            <a:ext cx="433647" cy="0"/>
          </a:xfrm>
          <a:prstGeom prst="straightConnector1">
            <a:avLst/>
          </a:prstGeom>
          <a:ln w="57150">
            <a:solidFill>
              <a:srgbClr val="EAB200">
                <a:alpha val="61961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2CAF9EE-3566-44DD-9B6D-2A8138A38ADC}"/>
              </a:ext>
            </a:extLst>
          </p:cNvPr>
          <p:cNvCxnSpPr>
            <a:cxnSpLocks/>
          </p:cNvCxnSpPr>
          <p:nvPr/>
        </p:nvCxnSpPr>
        <p:spPr>
          <a:xfrm>
            <a:off x="9060953" y="4538749"/>
            <a:ext cx="433647" cy="0"/>
          </a:xfrm>
          <a:prstGeom prst="straightConnector1">
            <a:avLst/>
          </a:prstGeom>
          <a:ln w="57150">
            <a:solidFill>
              <a:srgbClr val="EAB200">
                <a:alpha val="61961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D1D0CE0-34D6-4653-9389-0BCF95A7041C}"/>
              </a:ext>
            </a:extLst>
          </p:cNvPr>
          <p:cNvGrpSpPr/>
          <p:nvPr/>
        </p:nvGrpSpPr>
        <p:grpSpPr>
          <a:xfrm>
            <a:off x="838200" y="3305686"/>
            <a:ext cx="1742095" cy="1396336"/>
            <a:chOff x="4100282" y="2330823"/>
            <a:chExt cx="3003491" cy="240737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235BB06D-C633-4A53-9BC6-773DD1B1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0282" y="2330823"/>
              <a:ext cx="3003491" cy="2407379"/>
            </a:xfrm>
            <a:prstGeom prst="rect">
              <a:avLst/>
            </a:prstGeom>
          </p:spPr>
        </p:pic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8DAECD5-4FA2-4853-BF89-B8907DE1F808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14" y="2794317"/>
              <a:ext cx="1134686" cy="0"/>
            </a:xfrm>
            <a:prstGeom prst="straightConnector1">
              <a:avLst/>
            </a:prstGeom>
            <a:ln w="57150">
              <a:solidFill>
                <a:srgbClr val="EAB200">
                  <a:alpha val="61961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731656E-AAEA-4F31-8F8E-3908AB25B8B6}"/>
                </a:ext>
              </a:extLst>
            </p:cNvPr>
            <p:cNvCxnSpPr>
              <a:cxnSpLocks/>
            </p:cNvCxnSpPr>
            <p:nvPr/>
          </p:nvCxnSpPr>
          <p:spPr>
            <a:xfrm>
              <a:off x="4961314" y="4218565"/>
              <a:ext cx="1134686" cy="0"/>
            </a:xfrm>
            <a:prstGeom prst="straightConnector1">
              <a:avLst/>
            </a:prstGeom>
            <a:ln w="57150">
              <a:solidFill>
                <a:srgbClr val="EAB200">
                  <a:alpha val="61961"/>
                </a:srgb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6CDBF920-59F4-4FC3-8D29-D0905AF71496}"/>
                </a:ext>
              </a:extLst>
            </p:cNvPr>
            <p:cNvGrpSpPr/>
            <p:nvPr/>
          </p:nvGrpSpPr>
          <p:grpSpPr>
            <a:xfrm rot="5400000">
              <a:off x="5122415" y="3363366"/>
              <a:ext cx="1013775" cy="287942"/>
              <a:chOff x="2261062" y="5684174"/>
              <a:chExt cx="1839220" cy="425665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89DE70B9-2EC8-4D83-A7A1-08D237792E98}"/>
                  </a:ext>
                </a:extLst>
              </p:cNvPr>
              <p:cNvGrpSpPr/>
              <p:nvPr/>
            </p:nvGrpSpPr>
            <p:grpSpPr>
              <a:xfrm>
                <a:off x="2261062" y="5684174"/>
                <a:ext cx="1839220" cy="375804"/>
                <a:chOff x="2261062" y="5684174"/>
                <a:chExt cx="1839220" cy="375804"/>
              </a:xfrm>
            </p:grpSpPr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8CB1A9B7-2B08-4C9B-9BBD-B0BFA7955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1062" y="6059978"/>
                  <a:ext cx="615142" cy="0"/>
                </a:xfrm>
                <a:prstGeom prst="line">
                  <a:avLst/>
                </a:prstGeom>
                <a:solidFill>
                  <a:srgbClr val="EAB200">
                    <a:alpha val="63137"/>
                  </a:srgbClr>
                </a:solidFill>
                <a:ln w="57150">
                  <a:solidFill>
                    <a:srgbClr val="EAB200">
                      <a:alpha val="65882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551C13F5-91FE-4C5F-A732-7F82DE0BA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6204" y="5684174"/>
                  <a:ext cx="278476" cy="375804"/>
                </a:xfrm>
                <a:prstGeom prst="line">
                  <a:avLst/>
                </a:prstGeom>
                <a:solidFill>
                  <a:srgbClr val="EAB200">
                    <a:alpha val="63137"/>
                  </a:srgbClr>
                </a:solidFill>
                <a:ln w="57150">
                  <a:solidFill>
                    <a:srgbClr val="EAB200">
                      <a:alpha val="65882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74270C3D-449A-4349-9C57-81B340A33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3156" y="6059978"/>
                  <a:ext cx="667126" cy="0"/>
                </a:xfrm>
                <a:prstGeom prst="line">
                  <a:avLst/>
                </a:prstGeom>
                <a:solidFill>
                  <a:srgbClr val="EAB200">
                    <a:alpha val="63137"/>
                  </a:srgbClr>
                </a:solidFill>
                <a:ln w="57150">
                  <a:solidFill>
                    <a:srgbClr val="EAB200">
                      <a:alpha val="65882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6DE904F0-1ED9-45B4-B393-BB9ADC7DA690}"/>
                  </a:ext>
                </a:extLst>
              </p:cNvPr>
              <p:cNvSpPr/>
              <p:nvPr/>
            </p:nvSpPr>
            <p:spPr>
              <a:xfrm>
                <a:off x="3387933" y="6010117"/>
                <a:ext cx="117515" cy="99722"/>
              </a:xfrm>
              <a:prstGeom prst="ellipse">
                <a:avLst/>
              </a:prstGeom>
              <a:solidFill>
                <a:srgbClr val="EAB200">
                  <a:alpha val="631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148F94C6-0BC9-46F4-895C-25CCDAB2DE23}"/>
                  </a:ext>
                </a:extLst>
              </p:cNvPr>
              <p:cNvSpPr/>
              <p:nvPr/>
            </p:nvSpPr>
            <p:spPr>
              <a:xfrm>
                <a:off x="2832863" y="6010117"/>
                <a:ext cx="117515" cy="99722"/>
              </a:xfrm>
              <a:prstGeom prst="ellipse">
                <a:avLst/>
              </a:prstGeom>
              <a:solidFill>
                <a:srgbClr val="EAB200">
                  <a:alpha val="631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26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DFD9DC0-BCF7-451A-AA96-21B57168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47" y="1384419"/>
            <a:ext cx="5597328" cy="50622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700E58-93C8-47B7-AEBA-3C9EFCD9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25953"/>
            <a:ext cx="10739763" cy="781553"/>
          </a:xfrm>
        </p:spPr>
        <p:txBody>
          <a:bodyPr>
            <a:normAutofit fontScale="90000"/>
          </a:bodyPr>
          <a:lstStyle/>
          <a:p>
            <a:r>
              <a:rPr lang="fr-CA" dirty="0"/>
              <a:t>Exercice 3 (sommatif) : allumer deux lumières DEL à partir de deux interrupteurs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992A98-66A0-4B4B-892F-D53494B87B50}"/>
              </a:ext>
            </a:extLst>
          </p:cNvPr>
          <p:cNvSpPr txBox="1"/>
          <p:nvPr/>
        </p:nvSpPr>
        <p:spPr>
          <a:xfrm>
            <a:off x="4615343" y="1319618"/>
            <a:ext cx="1926806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CA" sz="1100" dirty="0">
                <a:solidFill>
                  <a:schemeClr val="accent3"/>
                </a:solidFill>
              </a:rPr>
              <a:t>Branchez la prise USB après vous être assuré que vous n’avez pas commis d’erreur fatale</a:t>
            </a:r>
            <a:endParaRPr lang="fr-CA" sz="1100" b="1" dirty="0">
              <a:solidFill>
                <a:schemeClr val="accent3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A2700E-74B7-49A8-9076-3245E642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78" y="1281325"/>
            <a:ext cx="567497" cy="781553"/>
          </a:xfrm>
          <a:prstGeom prst="rect">
            <a:avLst/>
          </a:prstGeom>
        </p:spPr>
      </p:pic>
      <p:pic>
        <p:nvPicPr>
          <p:cNvPr id="6" name="Média en ligne 5" title="Exercice 3 : allumer deux DEL avec des interrupteurs">
            <a:hlinkClick r:id="" action="ppaction://media"/>
            <a:extLst>
              <a:ext uri="{FF2B5EF4-FFF2-40B4-BE49-F238E27FC236}">
                <a16:creationId xmlns:a16="http://schemas.microsoft.com/office/drawing/2014/main" id="{8DA005AB-EDAE-40A4-85B0-E2FFF65731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95438" y="3741017"/>
            <a:ext cx="3912075" cy="220054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FB0EE6-BBB9-4E65-A25A-5AB776B92838}"/>
              </a:ext>
            </a:extLst>
          </p:cNvPr>
          <p:cNvSpPr txBox="1"/>
          <p:nvPr/>
        </p:nvSpPr>
        <p:spPr>
          <a:xfrm>
            <a:off x="1503378" y="2505670"/>
            <a:ext cx="409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Réalisez le circuit de droite qui est simplement l’ajout d’un interrupteur et d’une DEL à l’exercice 2.</a:t>
            </a:r>
          </a:p>
        </p:txBody>
      </p:sp>
    </p:spTree>
    <p:extLst>
      <p:ext uri="{BB962C8B-B14F-4D97-AF65-F5344CB8AC3E}">
        <p14:creationId xmlns:p14="http://schemas.microsoft.com/office/powerpoint/2010/main" val="411785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9600-5E22-4431-A178-0BE49D3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BRANCHER UN INTERRUPTEUR EN MODE «INPUT_PULLUP»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A1F6EF-7EF5-4F6C-AE2A-148E2A6BA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61"/>
          <a:stretch/>
        </p:blipFill>
        <p:spPr>
          <a:xfrm>
            <a:off x="4317824" y="2100661"/>
            <a:ext cx="2378252" cy="37642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D99366-B43C-4A34-8C9E-63EDDE26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0" y="1825178"/>
            <a:ext cx="2704425" cy="41502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E8C74D-A8E6-4E16-8FDD-928502EE22ED}"/>
              </a:ext>
            </a:extLst>
          </p:cNvPr>
          <p:cNvSpPr txBox="1"/>
          <p:nvPr/>
        </p:nvSpPr>
        <p:spPr>
          <a:xfrm>
            <a:off x="7025640" y="1690688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Il existe plusieurs façon de brancher un interrupteur à un microcontrôleur. Nous voyons ici la méthode avec une </a:t>
            </a:r>
            <a:r>
              <a:rPr lang="fr-CA" b="1" dirty="0"/>
              <a:t>résistance de rappel interne</a:t>
            </a:r>
            <a:r>
              <a:rPr lang="fr-CA" dirty="0"/>
              <a:t>. Dans le code, il faut activer ce mode avec la fonction </a:t>
            </a:r>
            <a:r>
              <a:rPr lang="fr-CA" dirty="0" err="1"/>
              <a:t>pinMode</a:t>
            </a:r>
            <a:r>
              <a:rPr lang="fr-CA" dirty="0"/>
              <a:t>() ainsi :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75FBE1-CC72-4599-84F8-3A686A7A1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640" y="3499063"/>
            <a:ext cx="4183460" cy="29420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3D78AD-E9FC-45A5-8180-93F32701876E}"/>
              </a:ext>
            </a:extLst>
          </p:cNvPr>
          <p:cNvSpPr txBox="1"/>
          <p:nvPr/>
        </p:nvSpPr>
        <p:spPr>
          <a:xfrm>
            <a:off x="7025640" y="3982801"/>
            <a:ext cx="408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Lorsque le bouton n’est pas appuyé, il y a 5V (HIGH) à la broche 5 : la résistance de rappel interne est branchée au 5V et maintient l’entrée à ce niveau par défaut.</a:t>
            </a:r>
          </a:p>
          <a:p>
            <a:endParaRPr lang="fr-CA" dirty="0"/>
          </a:p>
          <a:p>
            <a:r>
              <a:rPr lang="fr-CA" dirty="0"/>
              <a:t>Lorsque le bouton est appuyé, il y a 0V (LOW) à la broche 5 : la broche 5 est directement relié au GND (0V).</a:t>
            </a:r>
          </a:p>
        </p:txBody>
      </p:sp>
    </p:spTree>
    <p:extLst>
      <p:ext uri="{BB962C8B-B14F-4D97-AF65-F5344CB8AC3E}">
        <p14:creationId xmlns:p14="http://schemas.microsoft.com/office/powerpoint/2010/main" val="111318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9600-5E22-4431-A178-0BE49D3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ALLUMER UNE DEL À PARTIR D’UN INTERRUPTEUR (INPUT_PULUP) AVEC DU CODE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4651E0-0E21-42F2-9EA6-A9A4D8D61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50"/>
          <a:stretch/>
        </p:blipFill>
        <p:spPr>
          <a:xfrm>
            <a:off x="3671289" y="2004059"/>
            <a:ext cx="2881911" cy="39178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870759-A306-4C82-8952-131E29D9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4" y="1913424"/>
            <a:ext cx="2744799" cy="38202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B703F5-9CCE-4268-B3B6-F5BED0488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3"/>
          <a:stretch/>
        </p:blipFill>
        <p:spPr>
          <a:xfrm>
            <a:off x="7097621" y="2085974"/>
            <a:ext cx="4266925" cy="30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44DB7-1D8B-4CE1-AE30-7CD751B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146"/>
            <a:ext cx="10515600" cy="5361708"/>
          </a:xfrm>
        </p:spPr>
        <p:txBody>
          <a:bodyPr>
            <a:no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EXERCICE</a:t>
            </a:r>
            <a:br>
              <a:rPr lang="en-CA" sz="3600" dirty="0"/>
            </a:br>
            <a:r>
              <a:rPr lang="en-CA" sz="3600" dirty="0">
                <a:solidFill>
                  <a:schemeClr val="accent2"/>
                </a:solidFill>
              </a:rPr>
              <a:t>MODIFIEZ</a:t>
            </a:r>
            <a:r>
              <a:rPr lang="en-CA" sz="3600" dirty="0"/>
              <a:t> LE CODE POUR QUE LORSQUE NOUS MAINTENONS L’INTERRUPTEUR ENFOCÉ, LA DEL </a:t>
            </a:r>
            <a:r>
              <a:rPr lang="en-CA" sz="3600" dirty="0">
                <a:solidFill>
                  <a:schemeClr val="accent5"/>
                </a:solidFill>
              </a:rPr>
              <a:t>CLIGNOTE</a:t>
            </a:r>
            <a:r>
              <a:rPr lang="en-CA" sz="3600" dirty="0"/>
              <a:t>. </a:t>
            </a:r>
            <a:endParaRPr lang="fr-CA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3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ED010-6DB0-46D4-BAA0-1C35D27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INCRÉMENTATION ET </a:t>
            </a:r>
            <a:r>
              <a:rPr lang="en-CA" i="1" dirty="0"/>
              <a:t>FOR</a:t>
            </a:r>
            <a:endParaRPr lang="fr-CA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9F027-A7F0-4BCC-AAE0-10030051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Il est possible d’appliquer aux valeurs des variables diverses opérations mathématiques. Commençons tout de suite par un petit exemple: </a:t>
            </a:r>
            <a:r>
              <a:rPr lang="fr-CA" i="1" dirty="0"/>
              <a:t>l’incrémentation</a:t>
            </a:r>
            <a:r>
              <a:rPr lang="fr-CA" dirty="0"/>
              <a:t>. Il s’agit simplement d’additionner 1 à une variable. </a:t>
            </a:r>
          </a:p>
          <a:p>
            <a:pPr marL="0" indent="0">
              <a:buNone/>
            </a:pPr>
            <a:r>
              <a:rPr lang="fr-CA" dirty="0"/>
              <a:t>Cela se fait grâce à : </a:t>
            </a:r>
            <a:r>
              <a:rPr lang="fr-CA" i="1" dirty="0"/>
              <a:t>variable++ </a:t>
            </a:r>
            <a:r>
              <a:rPr lang="fr-CA" dirty="0"/>
              <a:t>ou</a:t>
            </a:r>
            <a:r>
              <a:rPr lang="fr-CA" i="1" dirty="0"/>
              <a:t> </a:t>
            </a:r>
            <a:r>
              <a:rPr lang="fr-CA" dirty="0"/>
              <a:t>variable = variable + 1</a:t>
            </a:r>
          </a:p>
          <a:p>
            <a:pPr marL="0" indent="0">
              <a:buNone/>
            </a:pPr>
            <a:r>
              <a:rPr lang="fr-CA" dirty="0"/>
              <a:t>Dans l’exemple suivant, ajoutez le code suivant au projet précédent pour faire clignoter la DEL 5 fois au démarrage.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09E5A4-6145-40CA-8857-0330CF10F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50"/>
          <a:stretch/>
        </p:blipFill>
        <p:spPr>
          <a:xfrm>
            <a:off x="3659697" y="3180795"/>
            <a:ext cx="2436303" cy="33120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076CDF-B7DA-4242-A8B1-CBDAB52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057526"/>
            <a:ext cx="2565231" cy="35702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42CD83-1801-478A-9A23-25B81F2B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725" y="3671609"/>
            <a:ext cx="504895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6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512</Words>
  <Application>Microsoft Office PowerPoint</Application>
  <PresentationFormat>Grand écran</PresentationFormat>
  <Paragraphs>36</Paragraphs>
  <Slides>11</Slides>
  <Notes>0</Notes>
  <HiddenSlides>0</HiddenSlides>
  <MMClips>2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Image</vt:lpstr>
      <vt:lpstr>CONNECTER</vt:lpstr>
      <vt:lpstr>EXERCICE D</vt:lpstr>
      <vt:lpstr>Exercice 2 (formatif) : allumer une lumière DEL avec un interrupteur</vt:lpstr>
      <vt:lpstr>BONNES BROCHES DE L’INTERRUPTEUR</vt:lpstr>
      <vt:lpstr>Exercice 3 (sommatif) : allumer deux lumières DEL à partir de deux interrupteurs</vt:lpstr>
      <vt:lpstr>BRANCHER UN INTERRUPTEUR EN MODE «INPUT_PULLUP»</vt:lpstr>
      <vt:lpstr>ALLUMER UNE DEL À PARTIR D’UN INTERRUPTEUR (INPUT_PULUP) AVEC DU CODE</vt:lpstr>
      <vt:lpstr>EXERCICE MODIFIEZ LE CODE POUR QUE LORSQUE NOUS MAINTENONS L’INTERRUPTEUR ENFOCÉ, LA DEL CLIGNOTE. </vt:lpstr>
      <vt:lpstr>INCRÉMENTATION ET FOR</vt:lpstr>
      <vt:lpstr>EXERCICE MODIFIEZ LE CODE POUR DÉCLENCHER LA SÉQUENCE DE CLIGNOTEMENT EN APPUYANT L’INTERRUPTEUR</vt:lpstr>
      <vt:lpstr>CHENILLARD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4</cp:revision>
  <dcterms:created xsi:type="dcterms:W3CDTF">2022-09-12T18:57:59Z</dcterms:created>
  <dcterms:modified xsi:type="dcterms:W3CDTF">2022-09-12T21:54:03Z</dcterms:modified>
</cp:coreProperties>
</file>