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4" r:id="rId2"/>
    <p:sldId id="2903" r:id="rId3"/>
    <p:sldId id="2913" r:id="rId4"/>
    <p:sldId id="2916" r:id="rId5"/>
    <p:sldId id="2901" r:id="rId6"/>
    <p:sldId id="2927"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0C532-8D39-4810-9AFC-FBE77E81F1D7}" v="5" dt="2022-09-12T20:20:53.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20:53.801" v="5"/>
      <pc:docMkLst>
        <pc:docMk/>
      </pc:docMkLst>
      <pc:sldChg chg="del">
        <pc:chgData name="Thomas O Fredericks" userId="9a40f032a9b16fc7" providerId="LiveId" clId="{0070C532-8D39-4810-9AFC-FBE77E81F1D7}" dt="2022-09-12T18:58:52.054" v="2" actId="2696"/>
        <pc:sldMkLst>
          <pc:docMk/>
          <pc:sldMk cId="1698000687" sldId="256"/>
        </pc:sldMkLst>
      </pc:sldChg>
      <pc:sldChg chg="add">
        <pc:chgData name="Thomas O Fredericks" userId="9a40f032a9b16fc7" providerId="LiveId" clId="{0070C532-8D39-4810-9AFC-FBE77E81F1D7}" dt="2022-09-12T20:20:42.382" v="3"/>
        <pc:sldMkLst>
          <pc:docMk/>
          <pc:sldMk cId="537445708" sldId="2848"/>
        </pc:sldMkLst>
      </pc:sldChg>
      <pc:sldChg chg="add">
        <pc:chgData name="Thomas O Fredericks" userId="9a40f032a9b16fc7" providerId="LiveId" clId="{0070C532-8D39-4810-9AFC-FBE77E81F1D7}" dt="2022-09-12T20:20:53.801" v="5"/>
        <pc:sldMkLst>
          <pc:docMk/>
          <pc:sldMk cId="4117852690" sldId="2851"/>
        </pc:sldMkLst>
      </pc:sldChg>
      <pc:sldChg chg="add">
        <pc:chgData name="Thomas O Fredericks" userId="9a40f032a9b16fc7" providerId="LiveId" clId="{0070C532-8D39-4810-9AFC-FBE77E81F1D7}" dt="2022-09-12T20:20:44.844" v="4"/>
        <pc:sldMkLst>
          <pc:docMk/>
          <pc:sldMk cId="3713269728" sldId="2886"/>
        </pc:sldMkLst>
      </pc:sldChg>
      <pc:sldChg chg="add">
        <pc:chgData name="Thomas O Fredericks" userId="9a40f032a9b16fc7" providerId="LiveId" clId="{0070C532-8D39-4810-9AFC-FBE77E81F1D7}" dt="2022-09-12T18:58:17.219" v="0"/>
        <pc:sldMkLst>
          <pc:docMk/>
          <pc:sldMk cId="204711536" sldId="3038"/>
        </pc:sldMkLst>
      </pc:sldChg>
      <pc:sldChg chg="add">
        <pc:chgData name="Thomas O Fredericks" userId="9a40f032a9b16fc7" providerId="LiveId" clId="{0070C532-8D39-4810-9AFC-FBE77E81F1D7}" dt="2022-09-12T18:58:28.179" v="1"/>
        <pc:sldMkLst>
          <pc:docMk/>
          <pc:sldMk cId="3657096660" sldId="30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hasCustomPrompt="1"/>
          </p:nvPr>
        </p:nvSpPr>
        <p:spPr>
          <a:xfrm>
            <a:off x="838200" y="2935528"/>
            <a:ext cx="10515600" cy="986943"/>
          </a:xfrm>
        </p:spPr>
        <p:txBody>
          <a:bodyPr rtlCol="0"/>
          <a:lstStyle>
            <a:lvl1pPr algn="ctr">
              <a:defRPr/>
            </a:lvl1pPr>
          </a:lstStyle>
          <a:p>
            <a:pPr rtl="0"/>
            <a:r>
              <a:rPr lang="fr-FR" noProof="0" dirty="0"/>
              <a:t>MODIFIEZ LE STYLE DU TITRE</a:t>
            </a:r>
          </a:p>
        </p:txBody>
      </p:sp>
    </p:spTree>
    <p:extLst>
      <p:ext uri="{BB962C8B-B14F-4D97-AF65-F5344CB8AC3E}">
        <p14:creationId xmlns:p14="http://schemas.microsoft.com/office/powerpoint/2010/main" val="22888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37728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‹N°›</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MILLIS()</a:t>
            </a:r>
            <a:endParaRPr lang="fr-CA" sz="2400" dirty="0"/>
          </a:p>
        </p:txBody>
      </p:sp>
      <p:sp>
        <p:nvSpPr>
          <p:cNvPr id="4" name="Rectangle 3">
            <a:extLst>
              <a:ext uri="{FF2B5EF4-FFF2-40B4-BE49-F238E27FC236}">
                <a16:creationId xmlns:a16="http://schemas.microsoft.com/office/drawing/2014/main" id="{E3001BB3-065A-4843-852C-C820C64DFB59}"/>
              </a:ext>
            </a:extLst>
          </p:cNvPr>
          <p:cNvSpPr/>
          <p:nvPr/>
        </p:nvSpPr>
        <p:spPr>
          <a:xfrm>
            <a:off x="994755" y="1304561"/>
            <a:ext cx="10634749" cy="4524315"/>
          </a:xfrm>
          <a:prstGeom prst="rect">
            <a:avLst/>
          </a:prstGeom>
        </p:spPr>
        <p:txBody>
          <a:bodyPr wrap="square">
            <a:spAutoFit/>
          </a:bodyPr>
          <a:lstStyle/>
          <a:p>
            <a:r>
              <a:rPr lang="fr-CA" sz="1600" dirty="0"/>
              <a:t>Jusqu'à présent, lorsque vous vouliez que quelque chose se produise à un intervalle de temps spécifique avec l'Arduino, vous avez utilisé </a:t>
            </a:r>
            <a:r>
              <a:rPr lang="fr-CA" sz="1600" dirty="0" err="1"/>
              <a:t>delay</a:t>
            </a:r>
            <a:r>
              <a:rPr lang="fr-CA" sz="1600" dirty="0"/>
              <a:t>(). </a:t>
            </a:r>
          </a:p>
          <a:p>
            <a:endParaRPr lang="fr-CA" sz="1600" dirty="0"/>
          </a:p>
          <a:p>
            <a:r>
              <a:rPr lang="fr-CA" sz="1600" dirty="0"/>
              <a:t>C'est pratique, mais un peu contraignant : lorsque l'Arduino appelle </a:t>
            </a:r>
            <a:r>
              <a:rPr lang="fr-CA" sz="1600" dirty="0" err="1"/>
              <a:t>delay</a:t>
            </a:r>
            <a:r>
              <a:rPr lang="fr-CA" sz="1600" dirty="0"/>
              <a:t>(), il gèle son état actuel pendant la durée du délai. </a:t>
            </a:r>
            <a:r>
              <a:rPr lang="fr-CA" sz="1600" b="1" dirty="0"/>
              <a:t>Cela signifie qu’il ne peut y avoir d’autre entrée ou sortie pendant l’attente. </a:t>
            </a:r>
          </a:p>
          <a:p>
            <a:endParaRPr lang="fr-CA" sz="1600" dirty="0"/>
          </a:p>
          <a:p>
            <a:r>
              <a:rPr lang="fr-CA" sz="1600" dirty="0"/>
              <a:t>La fonction </a:t>
            </a:r>
            <a:r>
              <a:rPr lang="fr-CA" sz="1600" dirty="0" err="1"/>
              <a:t>millis</a:t>
            </a:r>
            <a:r>
              <a:rPr lang="fr-CA" sz="1600" dirty="0"/>
              <a:t>() permet de résoudre ce problème. Elle retourne le temps en millisecondes depuis le début de démarrage de votre Arduino. </a:t>
            </a:r>
          </a:p>
          <a:p>
            <a:endParaRPr lang="fr-CA" sz="1600" dirty="0"/>
          </a:p>
          <a:p>
            <a:r>
              <a:rPr lang="fr-CA" sz="1600" dirty="0"/>
              <a:t>Jusqu'à présent, vous avez déclaré des variables comme étant des </a:t>
            </a:r>
            <a:r>
              <a:rPr lang="fr-CA" sz="1600" i="1" dirty="0" err="1"/>
              <a:t>int</a:t>
            </a:r>
            <a:r>
              <a:rPr lang="fr-CA" sz="1600" dirty="0"/>
              <a:t>. Un </a:t>
            </a:r>
            <a:r>
              <a:rPr lang="fr-CA" sz="1600" i="1" dirty="0" err="1"/>
              <a:t>int</a:t>
            </a:r>
            <a:r>
              <a:rPr lang="fr-CA" sz="1600" dirty="0"/>
              <a:t> est un nombre de 16 bits, il contient des valeurs comprises entre -32 768 et 32 ​​767. Ce sont peut-être des nombres importants, mais si l'Arduino compte en millisecondes, vous manquerez d'espace en moins d'une minute. </a:t>
            </a:r>
          </a:p>
          <a:p>
            <a:endParaRPr lang="fr-CA" sz="1600" dirty="0"/>
          </a:p>
          <a:p>
            <a:r>
              <a:rPr lang="fr-CA" sz="1600" dirty="0"/>
              <a:t>Le type de données </a:t>
            </a:r>
            <a:r>
              <a:rPr lang="fr-CA" sz="1600" i="1" dirty="0"/>
              <a:t>long</a:t>
            </a:r>
            <a:r>
              <a:rPr lang="fr-CA" sz="1600" dirty="0"/>
              <a:t> peut contenir un nombre de 32 bits (entre -2 147 483 648 et 2 147 483 647). Comme vous ne pouvez pas exécuter le temps à rebours pour obtenir des nombres négatifs, nous utiliser le type </a:t>
            </a:r>
            <a:r>
              <a:rPr lang="fr-CA" sz="1600" i="1" dirty="0" err="1"/>
              <a:t>unsigned</a:t>
            </a:r>
            <a:r>
              <a:rPr lang="fr-CA" sz="1600" i="1" dirty="0"/>
              <a:t> long</a:t>
            </a:r>
            <a:r>
              <a:rPr lang="fr-CA" sz="1600" dirty="0"/>
              <a:t> pour stocker le temps. Lorsqu'un type de données est appelé non signé, il est que positif. Cela vous permet de compter avec des valeurs encore plus grandes. Un </a:t>
            </a:r>
            <a:r>
              <a:rPr lang="fr-CA" sz="1600" i="1" dirty="0" err="1"/>
              <a:t>unsigned</a:t>
            </a:r>
            <a:r>
              <a:rPr lang="fr-CA" sz="1600" i="1" dirty="0"/>
              <a:t> long</a:t>
            </a:r>
            <a:r>
              <a:rPr lang="fr-CA" sz="1600" dirty="0"/>
              <a:t> peut compter jusqu'à 4 294 967 295. C’est assez d’espace pour stocker le temps pendant près de 50 jours. En comparant le </a:t>
            </a:r>
            <a:r>
              <a:rPr lang="fr-CA" sz="1600" dirty="0" err="1"/>
              <a:t>millis</a:t>
            </a:r>
            <a:r>
              <a:rPr lang="fr-CA" sz="1600" dirty="0"/>
              <a:t>() actuel à une valeur spécifique, vous pouvez voir si un certain temps s'est écoulé.</a:t>
            </a:r>
          </a:p>
        </p:txBody>
      </p:sp>
      <p:sp>
        <p:nvSpPr>
          <p:cNvPr id="10" name="Rectangle 9">
            <a:extLst>
              <a:ext uri="{FF2B5EF4-FFF2-40B4-BE49-F238E27FC236}">
                <a16:creationId xmlns:a16="http://schemas.microsoft.com/office/drawing/2014/main" id="{A4DE38F6-6E67-4F09-81A4-1DC633BC7493}"/>
              </a:ext>
            </a:extLst>
          </p:cNvPr>
          <p:cNvSpPr/>
          <p:nvPr/>
        </p:nvSpPr>
        <p:spPr>
          <a:xfrm>
            <a:off x="2036618" y="5992252"/>
            <a:ext cx="6251172" cy="2868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rPr>
              <a:t>(</a:t>
            </a:r>
            <a:r>
              <a:rPr lang="fr-CA" dirty="0" err="1">
                <a:solidFill>
                  <a:schemeClr val="tx1"/>
                </a:solidFill>
              </a:rPr>
              <a:t>unsigned</a:t>
            </a:r>
            <a:r>
              <a:rPr lang="fr-CA" dirty="0">
                <a:solidFill>
                  <a:schemeClr val="tx1"/>
                </a:solidFill>
              </a:rPr>
              <a:t> long ) temps écoulé en millisecondes depuis le démarrage</a:t>
            </a:r>
          </a:p>
        </p:txBody>
      </p:sp>
      <p:pic>
        <p:nvPicPr>
          <p:cNvPr id="6" name="Image 5">
            <a:extLst>
              <a:ext uri="{FF2B5EF4-FFF2-40B4-BE49-F238E27FC236}">
                <a16:creationId xmlns:a16="http://schemas.microsoft.com/office/drawing/2014/main" id="{FC1841C4-BF78-4240-BEA8-2935EE176019}"/>
              </a:ext>
            </a:extLst>
          </p:cNvPr>
          <p:cNvPicPr>
            <a:picLocks noChangeAspect="1"/>
          </p:cNvPicPr>
          <p:nvPr/>
        </p:nvPicPr>
        <p:blipFill>
          <a:blip r:embed="rId2"/>
          <a:stretch>
            <a:fillRect/>
          </a:stretch>
        </p:blipFill>
        <p:spPr>
          <a:xfrm>
            <a:off x="8405841" y="5992252"/>
            <a:ext cx="1348857" cy="312447"/>
          </a:xfrm>
          <a:prstGeom prst="rect">
            <a:avLst/>
          </a:prstGeom>
        </p:spPr>
      </p:pic>
    </p:spTree>
    <p:extLst>
      <p:ext uri="{BB962C8B-B14F-4D97-AF65-F5344CB8AC3E}">
        <p14:creationId xmlns:p14="http://schemas.microsoft.com/office/powerpoint/2010/main" val="32450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800" dirty="0"/>
              <a:t>MESURER LE TEMPS (BOUTS DE CODE)</a:t>
            </a:r>
            <a:endParaRPr lang="fr-CA" sz="2800" dirty="0"/>
          </a:p>
        </p:txBody>
      </p:sp>
      <p:pic>
        <p:nvPicPr>
          <p:cNvPr id="14" name="Image 13">
            <a:extLst>
              <a:ext uri="{FF2B5EF4-FFF2-40B4-BE49-F238E27FC236}">
                <a16:creationId xmlns:a16="http://schemas.microsoft.com/office/drawing/2014/main" id="{D2F53162-8EFE-475E-A5C7-DB500562ACB3}"/>
              </a:ext>
            </a:extLst>
          </p:cNvPr>
          <p:cNvPicPr>
            <a:picLocks noChangeAspect="1"/>
          </p:cNvPicPr>
          <p:nvPr/>
        </p:nvPicPr>
        <p:blipFill>
          <a:blip r:embed="rId2"/>
          <a:stretch>
            <a:fillRect/>
          </a:stretch>
        </p:blipFill>
        <p:spPr>
          <a:xfrm>
            <a:off x="1996813" y="2494455"/>
            <a:ext cx="3001994" cy="288070"/>
          </a:xfrm>
          <a:prstGeom prst="rect">
            <a:avLst/>
          </a:prstGeom>
        </p:spPr>
      </p:pic>
      <p:pic>
        <p:nvPicPr>
          <p:cNvPr id="33" name="Image 32">
            <a:extLst>
              <a:ext uri="{FF2B5EF4-FFF2-40B4-BE49-F238E27FC236}">
                <a16:creationId xmlns:a16="http://schemas.microsoft.com/office/drawing/2014/main" id="{27CAA48D-5FEB-4C27-85B1-5A7D6D9DBCC7}"/>
              </a:ext>
            </a:extLst>
          </p:cNvPr>
          <p:cNvPicPr>
            <a:picLocks noChangeAspect="1"/>
          </p:cNvPicPr>
          <p:nvPr/>
        </p:nvPicPr>
        <p:blipFill>
          <a:blip r:embed="rId3"/>
          <a:stretch>
            <a:fillRect/>
          </a:stretch>
        </p:blipFill>
        <p:spPr>
          <a:xfrm>
            <a:off x="6842024" y="2533477"/>
            <a:ext cx="2621507" cy="327688"/>
          </a:xfrm>
          <a:prstGeom prst="rect">
            <a:avLst/>
          </a:prstGeom>
        </p:spPr>
      </p:pic>
      <p:pic>
        <p:nvPicPr>
          <p:cNvPr id="36" name="Image 35">
            <a:extLst>
              <a:ext uri="{FF2B5EF4-FFF2-40B4-BE49-F238E27FC236}">
                <a16:creationId xmlns:a16="http://schemas.microsoft.com/office/drawing/2014/main" id="{F5BF03D4-E8F8-4B6D-9111-6BA860BAA535}"/>
              </a:ext>
            </a:extLst>
          </p:cNvPr>
          <p:cNvPicPr>
            <a:picLocks noChangeAspect="1"/>
          </p:cNvPicPr>
          <p:nvPr/>
        </p:nvPicPr>
        <p:blipFill>
          <a:blip r:embed="rId4"/>
          <a:stretch>
            <a:fillRect/>
          </a:stretch>
        </p:blipFill>
        <p:spPr>
          <a:xfrm>
            <a:off x="2504524" y="4023346"/>
            <a:ext cx="6317527" cy="358171"/>
          </a:xfrm>
          <a:prstGeom prst="rect">
            <a:avLst/>
          </a:prstGeom>
        </p:spPr>
      </p:pic>
      <p:pic>
        <p:nvPicPr>
          <p:cNvPr id="38" name="Image 37">
            <a:extLst>
              <a:ext uri="{FF2B5EF4-FFF2-40B4-BE49-F238E27FC236}">
                <a16:creationId xmlns:a16="http://schemas.microsoft.com/office/drawing/2014/main" id="{EA63B3C4-5B19-4B33-AF5B-94BB2E3F545B}"/>
              </a:ext>
            </a:extLst>
          </p:cNvPr>
          <p:cNvPicPr>
            <a:picLocks noChangeAspect="1"/>
          </p:cNvPicPr>
          <p:nvPr/>
        </p:nvPicPr>
        <p:blipFill>
          <a:blip r:embed="rId5"/>
          <a:stretch>
            <a:fillRect/>
          </a:stretch>
        </p:blipFill>
        <p:spPr>
          <a:xfrm>
            <a:off x="3376063" y="5419665"/>
            <a:ext cx="4000847" cy="388654"/>
          </a:xfrm>
          <a:prstGeom prst="rect">
            <a:avLst/>
          </a:prstGeom>
        </p:spPr>
      </p:pic>
      <p:sp>
        <p:nvSpPr>
          <p:cNvPr id="39" name="Rectangle 38">
            <a:extLst>
              <a:ext uri="{FF2B5EF4-FFF2-40B4-BE49-F238E27FC236}">
                <a16:creationId xmlns:a16="http://schemas.microsoft.com/office/drawing/2014/main" id="{BC8B228C-1F78-4B57-9871-DC0712061941}"/>
              </a:ext>
            </a:extLst>
          </p:cNvPr>
          <p:cNvSpPr/>
          <p:nvPr/>
        </p:nvSpPr>
        <p:spPr>
          <a:xfrm>
            <a:off x="1619134" y="1690688"/>
            <a:ext cx="3757353"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Créer une variable pour mettre en mémoire le temps de départ.</a:t>
            </a:r>
          </a:p>
        </p:txBody>
      </p:sp>
      <p:sp>
        <p:nvSpPr>
          <p:cNvPr id="40" name="Rectangle 39">
            <a:extLst>
              <a:ext uri="{FF2B5EF4-FFF2-40B4-BE49-F238E27FC236}">
                <a16:creationId xmlns:a16="http://schemas.microsoft.com/office/drawing/2014/main" id="{C3D796ED-DF5F-4FE0-897F-638D45F81C07}"/>
              </a:ext>
            </a:extLst>
          </p:cNvPr>
          <p:cNvSpPr/>
          <p:nvPr/>
        </p:nvSpPr>
        <p:spPr>
          <a:xfrm>
            <a:off x="1619134" y="2310138"/>
            <a:ext cx="3757353"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1" name="Rectangle 40">
            <a:extLst>
              <a:ext uri="{FF2B5EF4-FFF2-40B4-BE49-F238E27FC236}">
                <a16:creationId xmlns:a16="http://schemas.microsoft.com/office/drawing/2014/main" id="{9B23C17D-32D0-4CF6-A2B9-6812CEC12B71}"/>
              </a:ext>
            </a:extLst>
          </p:cNvPr>
          <p:cNvSpPr/>
          <p:nvPr/>
        </p:nvSpPr>
        <p:spPr>
          <a:xfrm>
            <a:off x="6284290" y="1719874"/>
            <a:ext cx="3757353"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Emmagasiner en mémoire le temps de départ.</a:t>
            </a:r>
          </a:p>
        </p:txBody>
      </p:sp>
      <p:sp>
        <p:nvSpPr>
          <p:cNvPr id="42" name="Rectangle 41">
            <a:extLst>
              <a:ext uri="{FF2B5EF4-FFF2-40B4-BE49-F238E27FC236}">
                <a16:creationId xmlns:a16="http://schemas.microsoft.com/office/drawing/2014/main" id="{E32945DF-D482-4F65-9C41-D63CD6706E9A}"/>
              </a:ext>
            </a:extLst>
          </p:cNvPr>
          <p:cNvSpPr/>
          <p:nvPr/>
        </p:nvSpPr>
        <p:spPr>
          <a:xfrm>
            <a:off x="6284290" y="2339324"/>
            <a:ext cx="3757353"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4CC0A672-FE43-4BA5-A373-7A2F18C0AA4B}"/>
              </a:ext>
            </a:extLst>
          </p:cNvPr>
          <p:cNvSpPr/>
          <p:nvPr/>
        </p:nvSpPr>
        <p:spPr>
          <a:xfrm>
            <a:off x="1619134" y="3223925"/>
            <a:ext cx="8422509"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Calculer le temps écoulé.</a:t>
            </a:r>
          </a:p>
        </p:txBody>
      </p:sp>
      <p:sp>
        <p:nvSpPr>
          <p:cNvPr id="45" name="Rectangle 44">
            <a:extLst>
              <a:ext uri="{FF2B5EF4-FFF2-40B4-BE49-F238E27FC236}">
                <a16:creationId xmlns:a16="http://schemas.microsoft.com/office/drawing/2014/main" id="{4B9CF386-4212-4D9E-9A69-869A33CBBB9D}"/>
              </a:ext>
            </a:extLst>
          </p:cNvPr>
          <p:cNvSpPr/>
          <p:nvPr/>
        </p:nvSpPr>
        <p:spPr>
          <a:xfrm>
            <a:off x="1619134" y="3843375"/>
            <a:ext cx="8422509"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6" name="Rectangle 45">
            <a:extLst>
              <a:ext uri="{FF2B5EF4-FFF2-40B4-BE49-F238E27FC236}">
                <a16:creationId xmlns:a16="http://schemas.microsoft.com/office/drawing/2014/main" id="{02A75211-6D35-48C5-AA36-DB916E120B4F}"/>
              </a:ext>
            </a:extLst>
          </p:cNvPr>
          <p:cNvSpPr/>
          <p:nvPr/>
        </p:nvSpPr>
        <p:spPr>
          <a:xfrm>
            <a:off x="1619134" y="4671364"/>
            <a:ext cx="8422509"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Faire quelque chose si le temps écoulé a dépassé un intervalle.</a:t>
            </a:r>
          </a:p>
        </p:txBody>
      </p:sp>
      <p:sp>
        <p:nvSpPr>
          <p:cNvPr id="47" name="Rectangle 46">
            <a:extLst>
              <a:ext uri="{FF2B5EF4-FFF2-40B4-BE49-F238E27FC236}">
                <a16:creationId xmlns:a16="http://schemas.microsoft.com/office/drawing/2014/main" id="{E8A546A9-2EA9-4DEC-98A0-4F05A7F21672}"/>
              </a:ext>
            </a:extLst>
          </p:cNvPr>
          <p:cNvSpPr/>
          <p:nvPr/>
        </p:nvSpPr>
        <p:spPr>
          <a:xfrm>
            <a:off x="1619134" y="5290814"/>
            <a:ext cx="8422509"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77132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SABLIER LUMINEUX</a:t>
            </a:r>
            <a:endParaRPr lang="fr-CA" sz="2400" dirty="0"/>
          </a:p>
        </p:txBody>
      </p:sp>
      <p:pic>
        <p:nvPicPr>
          <p:cNvPr id="13" name="Image 12">
            <a:extLst>
              <a:ext uri="{FF2B5EF4-FFF2-40B4-BE49-F238E27FC236}">
                <a16:creationId xmlns:a16="http://schemas.microsoft.com/office/drawing/2014/main" id="{CDA86762-872E-4684-84D9-73F6A8EC6273}"/>
              </a:ext>
            </a:extLst>
          </p:cNvPr>
          <p:cNvPicPr>
            <a:picLocks noChangeAspect="1"/>
          </p:cNvPicPr>
          <p:nvPr/>
        </p:nvPicPr>
        <p:blipFill>
          <a:blip r:embed="rId2"/>
          <a:stretch>
            <a:fillRect/>
          </a:stretch>
        </p:blipFill>
        <p:spPr>
          <a:xfrm>
            <a:off x="3661884" y="1509493"/>
            <a:ext cx="2545568" cy="2413999"/>
          </a:xfrm>
          <a:prstGeom prst="rect">
            <a:avLst/>
          </a:prstGeom>
        </p:spPr>
      </p:pic>
      <p:pic>
        <p:nvPicPr>
          <p:cNvPr id="14" name="Image 13">
            <a:extLst>
              <a:ext uri="{FF2B5EF4-FFF2-40B4-BE49-F238E27FC236}">
                <a16:creationId xmlns:a16="http://schemas.microsoft.com/office/drawing/2014/main" id="{78AAEAC5-8791-4FBA-A26C-24F12D7D0CD6}"/>
              </a:ext>
            </a:extLst>
          </p:cNvPr>
          <p:cNvPicPr>
            <a:picLocks noChangeAspect="1"/>
          </p:cNvPicPr>
          <p:nvPr/>
        </p:nvPicPr>
        <p:blipFill>
          <a:blip r:embed="rId2"/>
          <a:stretch>
            <a:fillRect/>
          </a:stretch>
        </p:blipFill>
        <p:spPr>
          <a:xfrm>
            <a:off x="6359852" y="1509493"/>
            <a:ext cx="2545568" cy="2413999"/>
          </a:xfrm>
          <a:prstGeom prst="rect">
            <a:avLst/>
          </a:prstGeom>
        </p:spPr>
      </p:pic>
      <p:pic>
        <p:nvPicPr>
          <p:cNvPr id="15" name="Image 14">
            <a:extLst>
              <a:ext uri="{FF2B5EF4-FFF2-40B4-BE49-F238E27FC236}">
                <a16:creationId xmlns:a16="http://schemas.microsoft.com/office/drawing/2014/main" id="{CDD834F6-9C55-4202-B020-9D6DA44BCC93}"/>
              </a:ext>
            </a:extLst>
          </p:cNvPr>
          <p:cNvPicPr>
            <a:picLocks noChangeAspect="1"/>
          </p:cNvPicPr>
          <p:nvPr/>
        </p:nvPicPr>
        <p:blipFill>
          <a:blip r:embed="rId2"/>
          <a:stretch>
            <a:fillRect/>
          </a:stretch>
        </p:blipFill>
        <p:spPr>
          <a:xfrm>
            <a:off x="9057820" y="1509493"/>
            <a:ext cx="2545568" cy="2413999"/>
          </a:xfrm>
          <a:prstGeom prst="rect">
            <a:avLst/>
          </a:prstGeom>
        </p:spPr>
      </p:pic>
      <p:pic>
        <p:nvPicPr>
          <p:cNvPr id="16" name="Image 15">
            <a:extLst>
              <a:ext uri="{FF2B5EF4-FFF2-40B4-BE49-F238E27FC236}">
                <a16:creationId xmlns:a16="http://schemas.microsoft.com/office/drawing/2014/main" id="{DA0B49E1-532C-4094-B116-713B48DCB304}"/>
              </a:ext>
            </a:extLst>
          </p:cNvPr>
          <p:cNvPicPr>
            <a:picLocks noChangeAspect="1"/>
          </p:cNvPicPr>
          <p:nvPr/>
        </p:nvPicPr>
        <p:blipFill>
          <a:blip r:embed="rId3"/>
          <a:stretch>
            <a:fillRect/>
          </a:stretch>
        </p:blipFill>
        <p:spPr>
          <a:xfrm>
            <a:off x="973182" y="2017014"/>
            <a:ext cx="2473437" cy="1559903"/>
          </a:xfrm>
          <a:prstGeom prst="rect">
            <a:avLst/>
          </a:prstGeom>
        </p:spPr>
      </p:pic>
      <p:sp>
        <p:nvSpPr>
          <p:cNvPr id="3" name="ZoneTexte 2">
            <a:extLst>
              <a:ext uri="{FF2B5EF4-FFF2-40B4-BE49-F238E27FC236}">
                <a16:creationId xmlns:a16="http://schemas.microsoft.com/office/drawing/2014/main" id="{167B25F8-DD06-4100-8BF3-FD6735047637}"/>
              </a:ext>
            </a:extLst>
          </p:cNvPr>
          <p:cNvSpPr txBox="1"/>
          <p:nvPr/>
        </p:nvSpPr>
        <p:spPr>
          <a:xfrm>
            <a:off x="938249" y="4329196"/>
            <a:ext cx="10315502" cy="1477328"/>
          </a:xfrm>
          <a:prstGeom prst="rect">
            <a:avLst/>
          </a:prstGeom>
          <a:noFill/>
        </p:spPr>
        <p:txBody>
          <a:bodyPr wrap="square" rtlCol="0">
            <a:spAutoFit/>
          </a:bodyPr>
          <a:lstStyle/>
          <a:p>
            <a:r>
              <a:rPr lang="fr-CA" dirty="0"/>
              <a:t>Avec cet exemple, nous voulons que lorsqu’on appuie une fois sur l’interrupteur, il allume en ordre les trois DEL l’une après l’autre avec une intervalle de 1 seconde entre chaque. </a:t>
            </a:r>
          </a:p>
          <a:p>
            <a:endParaRPr lang="fr-CA" dirty="0"/>
          </a:p>
          <a:p>
            <a:r>
              <a:rPr lang="fr-CA" dirty="0"/>
              <a:t>De plus, nous voulons que lorsque l’on appuie de nouveau sur l’interrupteur,  toutes les DEL s’éteignent, peu importe ou elles sont rendues dans l’animation.</a:t>
            </a:r>
          </a:p>
        </p:txBody>
      </p:sp>
    </p:spTree>
    <p:extLst>
      <p:ext uri="{BB962C8B-B14F-4D97-AF65-F5344CB8AC3E}">
        <p14:creationId xmlns:p14="http://schemas.microsoft.com/office/powerpoint/2010/main" val="246790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FAIRE CLIGNOTER UNE DEL SANS BLOQUER</a:t>
            </a:r>
            <a:endParaRPr lang="fr-CA" sz="2400" dirty="0"/>
          </a:p>
        </p:txBody>
      </p:sp>
      <p:pic>
        <p:nvPicPr>
          <p:cNvPr id="7" name="Image 6">
            <a:extLst>
              <a:ext uri="{FF2B5EF4-FFF2-40B4-BE49-F238E27FC236}">
                <a16:creationId xmlns:a16="http://schemas.microsoft.com/office/drawing/2014/main" id="{49E1B728-3C7F-413A-A83F-FB300BDA6991}"/>
              </a:ext>
            </a:extLst>
          </p:cNvPr>
          <p:cNvPicPr>
            <a:picLocks noChangeAspect="1"/>
          </p:cNvPicPr>
          <p:nvPr/>
        </p:nvPicPr>
        <p:blipFill>
          <a:blip r:embed="rId2"/>
          <a:stretch>
            <a:fillRect/>
          </a:stretch>
        </p:blipFill>
        <p:spPr>
          <a:xfrm>
            <a:off x="3404499" y="1338349"/>
            <a:ext cx="5287865" cy="5110237"/>
          </a:xfrm>
          <a:prstGeom prst="rect">
            <a:avLst/>
          </a:prstGeom>
        </p:spPr>
      </p:pic>
    </p:spTree>
    <p:extLst>
      <p:ext uri="{BB962C8B-B14F-4D97-AF65-F5344CB8AC3E}">
        <p14:creationId xmlns:p14="http://schemas.microsoft.com/office/powerpoint/2010/main" val="292693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44DB7-1D8B-4CE1-AE30-7CD751B9BC3B}"/>
              </a:ext>
            </a:extLst>
          </p:cNvPr>
          <p:cNvSpPr>
            <a:spLocks noGrp="1"/>
          </p:cNvSpPr>
          <p:nvPr>
            <p:ph type="title"/>
          </p:nvPr>
        </p:nvSpPr>
        <p:spPr>
          <a:xfrm>
            <a:off x="838200" y="748146"/>
            <a:ext cx="10515600" cy="5361708"/>
          </a:xfrm>
        </p:spPr>
        <p:txBody>
          <a:bodyPr>
            <a:noAutofit/>
          </a:bodyPr>
          <a:lstStyle/>
          <a:p>
            <a:r>
              <a:rPr lang="en-CA" sz="3600" dirty="0">
                <a:solidFill>
                  <a:schemeClr val="accent2"/>
                </a:solidFill>
              </a:rPr>
              <a:t>À PARTIR DE MAINTENANT,  VOUS DEVEZ </a:t>
            </a:r>
            <a:r>
              <a:rPr lang="en-CA" sz="3600" dirty="0">
                <a:solidFill>
                  <a:schemeClr val="accent4"/>
                </a:solidFill>
              </a:rPr>
              <a:t>ÉVITER</a:t>
            </a:r>
            <a:r>
              <a:rPr lang="en-CA" sz="3600" dirty="0">
                <a:solidFill>
                  <a:schemeClr val="accent2"/>
                </a:solidFill>
              </a:rPr>
              <a:t> D’UTILISER </a:t>
            </a:r>
            <a:r>
              <a:rPr lang="en-CA" sz="3600" dirty="0">
                <a:solidFill>
                  <a:schemeClr val="accent1"/>
                </a:solidFill>
              </a:rPr>
              <a:t>DELAY</a:t>
            </a:r>
            <a:r>
              <a:rPr lang="en-CA" sz="3600" dirty="0">
                <a:solidFill>
                  <a:schemeClr val="accent2"/>
                </a:solidFill>
              </a:rPr>
              <a:t> DANS VOTRE CODE </a:t>
            </a:r>
            <a:r>
              <a:rPr lang="en-CA" sz="3600" dirty="0">
                <a:solidFill>
                  <a:schemeClr val="bg2"/>
                </a:solidFill>
              </a:rPr>
              <a:t>À MOINS D’INQUICATION CONTRAIRE</a:t>
            </a:r>
            <a:r>
              <a:rPr lang="en-CA" sz="3600" dirty="0">
                <a:solidFill>
                  <a:schemeClr val="accent2"/>
                </a:solidFill>
              </a:rPr>
              <a:t>.</a:t>
            </a:r>
            <a:endParaRPr lang="fr-CA" sz="3600" dirty="0">
              <a:solidFill>
                <a:schemeClr val="accent2"/>
              </a:solidFill>
            </a:endParaRPr>
          </a:p>
        </p:txBody>
      </p:sp>
    </p:spTree>
    <p:extLst>
      <p:ext uri="{BB962C8B-B14F-4D97-AF65-F5344CB8AC3E}">
        <p14:creationId xmlns:p14="http://schemas.microsoft.com/office/powerpoint/2010/main" val="320057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6B2BD-2F48-4698-B1A0-2E495BE7A47F}"/>
              </a:ext>
            </a:extLst>
          </p:cNvPr>
          <p:cNvSpPr>
            <a:spLocks noGrp="1"/>
          </p:cNvSpPr>
          <p:nvPr>
            <p:ph type="title"/>
          </p:nvPr>
        </p:nvSpPr>
        <p:spPr>
          <a:xfrm>
            <a:off x="2443942" y="837039"/>
            <a:ext cx="7304116" cy="1760672"/>
          </a:xfrm>
        </p:spPr>
        <p:txBody>
          <a:bodyPr/>
          <a:lstStyle/>
          <a:p>
            <a:r>
              <a:rPr lang="en-CA" dirty="0"/>
              <a:t>TRAVAIL SOMMATIF 5</a:t>
            </a:r>
            <a:endParaRPr lang="fr-CA" dirty="0"/>
          </a:p>
        </p:txBody>
      </p:sp>
      <p:sp>
        <p:nvSpPr>
          <p:cNvPr id="3" name="Espace réservé du texte 2">
            <a:extLst>
              <a:ext uri="{FF2B5EF4-FFF2-40B4-BE49-F238E27FC236}">
                <a16:creationId xmlns:a16="http://schemas.microsoft.com/office/drawing/2014/main" id="{1D440292-8311-4B9B-9A1B-AC81EA61A8C7}"/>
              </a:ext>
            </a:extLst>
          </p:cNvPr>
          <p:cNvSpPr>
            <a:spLocks noGrp="1"/>
          </p:cNvSpPr>
          <p:nvPr>
            <p:ph type="body" sz="quarter" idx="11"/>
          </p:nvPr>
        </p:nvSpPr>
        <p:spPr>
          <a:xfrm>
            <a:off x="2019300" y="2642065"/>
            <a:ext cx="8153400" cy="3311060"/>
          </a:xfrm>
        </p:spPr>
        <p:txBody>
          <a:bodyPr>
            <a:normAutofit lnSpcReduction="10000"/>
          </a:bodyPr>
          <a:lstStyle/>
          <a:p>
            <a:pPr marL="0" indent="0" algn="just">
              <a:buNone/>
            </a:pPr>
            <a:r>
              <a:rPr lang="fr-CA" dirty="0"/>
              <a:t>Réalisez une «flamme de bougie» avec une DEL rouge et une DEL jaune :</a:t>
            </a:r>
          </a:p>
          <a:p>
            <a:pPr algn="just"/>
            <a:r>
              <a:rPr lang="fr-CA" dirty="0"/>
              <a:t>Un interrupteur permet de basculer (i.e. </a:t>
            </a:r>
            <a:r>
              <a:rPr lang="fr-CA" i="1" dirty="0" err="1"/>
              <a:t>toggle</a:t>
            </a:r>
            <a:r>
              <a:rPr lang="fr-CA" dirty="0"/>
              <a:t>) de l’état chandelle allumée à l’état chandelle éteinte. </a:t>
            </a:r>
          </a:p>
          <a:p>
            <a:pPr algn="just"/>
            <a:r>
              <a:rPr lang="fr-CA" dirty="0"/>
              <a:t>Vous devez simuler l’effet de chandelle en faisant varier la modulation de largeur d'impulsions de la DEL jaune et de la DEL rouge selon une valeur aléatoire entre le minium et le maximum. La valeur de modulation de la DEL jaune et de la DEL rouge doivent être différentes.</a:t>
            </a:r>
          </a:p>
          <a:p>
            <a:pPr algn="just"/>
            <a:r>
              <a:rPr lang="fr-CA" dirty="0"/>
              <a:t>La DEL rouge et la DEL jaune doivent varier à des vitesses différentes (intervalles différentes). Par exemple, la DEL rouge à chaque 10 ms et la DEL jaune à chaque 5 ms.</a:t>
            </a:r>
          </a:p>
          <a:p>
            <a:pPr algn="just"/>
            <a:r>
              <a:rPr lang="fr-CA" dirty="0"/>
              <a:t>Vous ne pouvez pas utiliser de </a:t>
            </a:r>
            <a:r>
              <a:rPr lang="fr-CA" i="1" dirty="0" err="1"/>
              <a:t>delay</a:t>
            </a:r>
            <a:r>
              <a:rPr lang="fr-CA" dirty="0"/>
              <a:t> dans votre code.</a:t>
            </a:r>
          </a:p>
          <a:p>
            <a:pPr algn="just"/>
            <a:r>
              <a:rPr lang="fr-CA" dirty="0"/>
              <a:t>Défi supplémentaire : les intervalles sont aléatoires. C’est-à-dire que chaque fois que la valeur PWM d’une DEL change, un nouvel intervalle est choisi.</a:t>
            </a:r>
          </a:p>
        </p:txBody>
      </p:sp>
    </p:spTree>
    <p:extLst>
      <p:ext uri="{BB962C8B-B14F-4D97-AF65-F5344CB8AC3E}">
        <p14:creationId xmlns:p14="http://schemas.microsoft.com/office/powerpoint/2010/main" val="5300957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578</Words>
  <Application>Microsoft Office PowerPoint</Application>
  <PresentationFormat>Grand écran</PresentationFormat>
  <Paragraphs>29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MILLIS()</vt:lpstr>
      <vt:lpstr>MESURER LE TEMPS (BOUTS DE CODE)</vt:lpstr>
      <vt:lpstr>SABLIER LUMINEUX</vt:lpstr>
      <vt:lpstr>FAIRE CLIGNOTER UNE DEL SANS BLOQUER</vt:lpstr>
      <vt:lpstr>À PARTIR DE MAINTENANT,  VOUS DEVEZ ÉVITER D’UTILISER DELAY DANS VOTRE CODE À MOINS D’INQUICATION CONTRAIRE.</vt:lpstr>
      <vt:lpstr>TRAVAIL SOMMATIF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3</cp:revision>
  <dcterms:created xsi:type="dcterms:W3CDTF">2022-09-12T18:57:59Z</dcterms:created>
  <dcterms:modified xsi:type="dcterms:W3CDTF">2022-09-12T21:45:17Z</dcterms:modified>
</cp:coreProperties>
</file>