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24" r:id="rId2"/>
    <p:sldId id="2922" r:id="rId3"/>
    <p:sldId id="2942" r:id="rId4"/>
    <p:sldId id="2923" r:id="rId5"/>
    <p:sldId id="2924" r:id="rId6"/>
    <p:sldId id="2926" r:id="rId7"/>
    <p:sldId id="310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4D483-EC3A-4B20-A63C-4389055D6664}" v="2" dt="2022-09-12T20:25:38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O Fredericks" userId="9a40f032a9b16fc7" providerId="LiveId" clId="{21D4D483-EC3A-4B20-A63C-4389055D6664}"/>
    <pc:docChg chg="addSld modSld">
      <pc:chgData name="Thomas O Fredericks" userId="9a40f032a9b16fc7" providerId="LiveId" clId="{21D4D483-EC3A-4B20-A63C-4389055D6664}" dt="2022-09-12T20:25:38.448" v="1"/>
      <pc:docMkLst>
        <pc:docMk/>
      </pc:docMkLst>
      <pc:sldChg chg="add">
        <pc:chgData name="Thomas O Fredericks" userId="9a40f032a9b16fc7" providerId="LiveId" clId="{21D4D483-EC3A-4B20-A63C-4389055D6664}" dt="2022-09-12T20:25:38.448" v="1"/>
        <pc:sldMkLst>
          <pc:docMk/>
          <pc:sldMk cId="2439656135" sldId="2524"/>
        </pc:sldMkLst>
      </pc:sldChg>
      <pc:sldChg chg="add">
        <pc:chgData name="Thomas O Fredericks" userId="9a40f032a9b16fc7" providerId="LiveId" clId="{21D4D483-EC3A-4B20-A63C-4389055D6664}" dt="2022-09-12T18:55:11.470" v="0"/>
        <pc:sldMkLst>
          <pc:docMk/>
          <pc:sldMk cId="3648855778" sldId="3109"/>
        </pc:sldMkLst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D0DC8-74FF-4816-A60E-FF137844E8F3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B977-B376-4D17-B7E2-CD7A0F7548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2376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9B9C6B-9F96-4D51-A920-C404F7A86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8A456C-9885-49BF-A76B-C551B4CEA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0AEB5D-CB17-4D8F-909D-7FBDD7BF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1A5E-8AEE-4AA0-A29C-A8E6DE896AB2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F30F3A-3F1F-4452-8E1B-CD530C5B7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04B647-FF39-4BDE-83AE-9D67A7BB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F179-E713-4FE5-9114-6E3DDEBC99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4734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8D48CE-4AEF-4EB8-A94B-10411D5C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ADC44F-D5CE-47D0-838B-ABB130CF5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5C4F4C-9AAA-4237-826B-FE6129DC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1A5E-8AEE-4AA0-A29C-A8E6DE896AB2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CB1FA4-AEC3-43FB-AADA-22109218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60ABB-97EA-4564-9015-C004C1ED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F179-E713-4FE5-9114-6E3DDEBC99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88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8B096C-D9C6-411B-BC21-9D44EFFAC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D71128-F68F-49E8-BA93-A0786B803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063726-F001-436A-BE7A-3D9D4E58C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1A5E-8AEE-4AA0-A29C-A8E6DE896AB2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79887F-36BA-4E1F-B734-082C0639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BC2E57-854F-42A5-BCF3-D6CF1AC1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F179-E713-4FE5-9114-6E3DDEBC99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432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ravail_sommati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0571-C50F-4975-92BE-DDE269988381}"/>
              </a:ext>
            </a:extLst>
          </p:cNvPr>
          <p:cNvSpPr/>
          <p:nvPr userDrawn="1"/>
        </p:nvSpPr>
        <p:spPr>
          <a:xfrm>
            <a:off x="838200" y="0"/>
            <a:ext cx="113538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bg1"/>
              </a:solidFill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523430-4979-4231-95B5-8D390F68AA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0329" y="538385"/>
            <a:ext cx="4791342" cy="1760672"/>
          </a:xfrm>
        </p:spPr>
        <p:txBody>
          <a:bodyPr rtlCol="0">
            <a:no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TRAVAIL SOMMATIF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50D74CE3-292C-4954-9888-FB47C6FC95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10370" y="2469850"/>
            <a:ext cx="5771664" cy="4012257"/>
          </a:xfrm>
        </p:spPr>
        <p:txBody>
          <a:bodyPr>
            <a:normAutofit/>
          </a:bodyPr>
          <a:lstStyle>
            <a:lvl1pPr marL="2286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143000" indent="-228600">
              <a:lnSpc>
                <a:spcPct val="75000"/>
              </a:lnSpc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057400" indent="-228600">
              <a:lnSpc>
                <a:spcPct val="75000"/>
              </a:lnSpc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Remplir le formulaire </a:t>
            </a:r>
          </a:p>
          <a:p>
            <a:pPr lvl="1"/>
            <a:r>
              <a:rPr lang="fr-FR" dirty="0"/>
              <a:t>Remettre le formulaire à l’enseignant</a:t>
            </a:r>
          </a:p>
          <a:p>
            <a:pPr lvl="2"/>
            <a:r>
              <a:rPr lang="fr-FR" dirty="0"/>
              <a:t>Idéalement à la fin de la séance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09244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CA0CF-6CD2-4DD9-895F-8D274220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BC6AE0-AE4F-42DE-AFB0-30B05136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951119-0CDA-4DA5-9FF4-C462A0E7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1A5E-8AEE-4AA0-A29C-A8E6DE896AB2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AC151A-3F14-4199-8D83-86C41A19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0A785-0380-4100-9D6E-813E52D7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F179-E713-4FE5-9114-6E3DDEBC99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13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BFD10B-1E86-47D7-AE96-CC57FB7B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32E3B1-E754-4053-A965-87774773E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687C3-AE6E-4142-9BEA-33CF9B9C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1A5E-8AEE-4AA0-A29C-A8E6DE896AB2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95CFB3-AFAC-4EF0-A7A8-A612DE71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3CA0F-6856-4600-9292-0CCE964C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F179-E713-4FE5-9114-6E3DDEBC99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23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1613CE-215D-4582-91DA-CF5DE184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F2CA6D-2204-4287-9696-6E8F6069B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BC436B-0D98-4A9D-B63E-3830E215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3B91CA-EF60-4352-9B56-DBC6D49C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1A5E-8AEE-4AA0-A29C-A8E6DE896AB2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CA78C6-FFF4-4275-9375-551E182F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7B7507-D10E-4992-B4AA-B15FDAE7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F179-E713-4FE5-9114-6E3DDEBC99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485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050E1-89C8-419F-8229-CB231777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7D7EE2-B607-4B77-8204-F0ACFE021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21AA72-6FFF-4A72-A6F7-B826846C3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A2FB20-76A7-4E98-8223-C3C499E97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4575684-5EAD-4A2C-A493-D390F419B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59DB5C3-4030-4A80-A1CD-C48CB39D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1A5E-8AEE-4AA0-A29C-A8E6DE896AB2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BDD5AE-27B9-42FC-BD3D-D0F483CE2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94F5E0-09C8-4DDA-9B5A-26356603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F179-E713-4FE5-9114-6E3DDEBC99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95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5E7FE4-EB44-4C90-BB41-09600CE2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3D1E4B8-DE67-47F9-B201-DDEC3C8E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1A5E-8AEE-4AA0-A29C-A8E6DE896AB2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F013B5-6A2C-46B4-A606-AA05A98F5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C82878-5A14-474E-82A7-FFF820EF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F179-E713-4FE5-9114-6E3DDEBC99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30765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0CCAE4-D31D-4BFB-A55A-910D6EBB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1A5E-8AEE-4AA0-A29C-A8E6DE896AB2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9B170F4-8D51-45A7-AD1F-D863FF9A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252D22-0934-4E0B-AD34-A643E226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F179-E713-4FE5-9114-6E3DDEBC99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891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90276-0BF8-4173-BD58-CEA4192E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EC761-9F1F-437B-8CF1-404687417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D055A2-E547-4BDF-8FF5-C8A70CB35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BED6E2-C66E-4A28-9CA2-C98D5B97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1A5E-8AEE-4AA0-A29C-A8E6DE896AB2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31F9F3-232A-4063-B4B3-307A2D702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BE233E-652C-48C9-B4F7-D511BAE26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F179-E713-4FE5-9114-6E3DDEBC99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619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C2BCC0-BE58-4E92-92FC-C97B08276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A76BFF7-D3B2-4D87-AF0A-70A8DFA9A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A28FF8-0472-4D81-8F98-5B9AE6751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A3517F-45D8-4427-82E8-AB93B80B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E1A5E-8AEE-4AA0-A29C-A8E6DE896AB2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3B3417-F40C-47BD-9546-CF0DB4A1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47C35D-69C9-4267-BB2A-F2064D1E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F179-E713-4FE5-9114-6E3DDEBC99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178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C45DCA-113B-4579-80E1-4C83B45A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B49AD-7586-4F0D-8D68-78319B5D8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CD2555-57A2-4C80-AEB0-A9FB2A8C4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E1A5E-8AEE-4AA0-A29C-A8E6DE896AB2}" type="datetimeFigureOut">
              <a:rPr lang="fr-CA" smtClean="0"/>
              <a:t>2022-09-12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4B77AB-221A-4156-935F-5213A04A1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910337-4FF3-4CAA-9451-9FA982B27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1F179-E713-4FE5-9114-6E3DDEBC9949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10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9.xml"/><Relationship Id="rId7" Type="http://schemas.openxmlformats.org/officeDocument/2006/relationships/oleObject" Target="../embeddings/oleObject1.bin"/><Relationship Id="rId2" Type="http://schemas.openxmlformats.org/officeDocument/2006/relationships/tags" Target="../tags/tag8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10" Type="http://schemas.openxmlformats.org/officeDocument/2006/relationships/image" Target="../media/image6.png"/><Relationship Id="rId4" Type="http://schemas.openxmlformats.org/officeDocument/2006/relationships/tags" Target="../tags/tag10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06673" y="756288"/>
            <a:ext cx="7321454" cy="1974912"/>
          </a:xfrm>
        </p:spPr>
        <p:txBody>
          <a:bodyPr rtlCol="0" anchor="b">
            <a:normAutofit/>
          </a:bodyPr>
          <a:lstStyle/>
          <a:p>
            <a:pPr algn="r"/>
            <a:r>
              <a:rPr lang="fr-FR" sz="6600" dirty="0"/>
              <a:t>ANALOGWRITE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8D02F8-F364-4143-B62F-7559038AC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289" y="2983992"/>
            <a:ext cx="4693958" cy="32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14B6E62A-E46B-4A19-B8F9-97A701EBDB1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93303" y="464164"/>
            <a:ext cx="3954957" cy="439747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2400">
                <a:solidFill>
                  <a:srgbClr val="000000"/>
                </a:solidFill>
              </a:rPr>
              <a:t>Modulation de largeur d'impulsions (PWM)</a:t>
            </a:r>
            <a:endParaRPr lang="fr-CA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470FD-9F6E-4C1E-A8B1-28CEE68BDD1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49181" y="1510153"/>
            <a:ext cx="62507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solidFill>
                  <a:srgbClr val="000000"/>
                </a:solidFill>
              </a:rPr>
              <a:t>Pour faire varier la luminosité d'une DEL, il faut varier le courant qui la traverse. Mais les broches 2 à 12 de l’Arduino sont numériques. C'est-à-dire qu'elles n'ont que deux états: </a:t>
            </a:r>
            <a:r>
              <a:rPr lang="fr-CA" b="1" dirty="0">
                <a:solidFill>
                  <a:srgbClr val="000000"/>
                </a:solidFill>
              </a:rPr>
              <a:t>0 </a:t>
            </a:r>
            <a:r>
              <a:rPr lang="fr-CA" dirty="0">
                <a:solidFill>
                  <a:srgbClr val="000000"/>
                </a:solidFill>
              </a:rPr>
              <a:t>ou </a:t>
            </a:r>
            <a:r>
              <a:rPr lang="fr-CA" b="1" dirty="0">
                <a:solidFill>
                  <a:srgbClr val="000000"/>
                </a:solidFill>
              </a:rPr>
              <a:t>1</a:t>
            </a:r>
            <a:r>
              <a:rPr lang="fr-CA" dirty="0">
                <a:solidFill>
                  <a:srgbClr val="000000"/>
                </a:solidFill>
              </a:rPr>
              <a:t>; LOW ou HIGH; allumée ou éteinte. </a:t>
            </a:r>
          </a:p>
          <a:p>
            <a:endParaRPr lang="fr-CA" dirty="0">
              <a:solidFill>
                <a:srgbClr val="000000"/>
              </a:solidFill>
            </a:endParaRPr>
          </a:p>
          <a:p>
            <a:r>
              <a:rPr lang="fr-CA" dirty="0">
                <a:solidFill>
                  <a:srgbClr val="000000"/>
                </a:solidFill>
              </a:rPr>
              <a:t>Pour faire varier la luminosité d'une DEL, on va utiliser une la </a:t>
            </a:r>
            <a:r>
              <a:rPr lang="fr-CA" b="1" dirty="0">
                <a:solidFill>
                  <a:srgbClr val="000000"/>
                </a:solidFill>
              </a:rPr>
              <a:t>modulation de largeur d'impulsions (</a:t>
            </a:r>
            <a:r>
              <a:rPr lang="fr-CA" dirty="0">
                <a:solidFill>
                  <a:srgbClr val="EE7D31"/>
                </a:solidFill>
              </a:rPr>
              <a:t>PWM</a:t>
            </a:r>
            <a:r>
              <a:rPr lang="fr-CA" dirty="0">
                <a:solidFill>
                  <a:srgbClr val="000000"/>
                </a:solidFill>
              </a:rPr>
              <a:t>: </a:t>
            </a:r>
            <a:r>
              <a:rPr lang="fr-CA" i="1" dirty="0">
                <a:solidFill>
                  <a:srgbClr val="000000"/>
                </a:solidFill>
              </a:rPr>
              <a:t>Pulse </a:t>
            </a:r>
            <a:r>
              <a:rPr lang="fr-CA" i="1" dirty="0" err="1">
                <a:solidFill>
                  <a:srgbClr val="000000"/>
                </a:solidFill>
              </a:rPr>
              <a:t>Width</a:t>
            </a:r>
            <a:r>
              <a:rPr lang="fr-CA" i="1" dirty="0">
                <a:solidFill>
                  <a:srgbClr val="000000"/>
                </a:solidFill>
              </a:rPr>
              <a:t> Modulation)</a:t>
            </a:r>
            <a:r>
              <a:rPr lang="fr-CA" dirty="0">
                <a:solidFill>
                  <a:srgbClr val="000000"/>
                </a:solidFill>
              </a:rPr>
              <a:t>. Il s'agit de faire alterner les périodes hautes (allumée) et basses (éteinte) de la broche à grande fréquence.  </a:t>
            </a:r>
            <a:r>
              <a:rPr lang="fr-CA" i="1" dirty="0">
                <a:solidFill>
                  <a:srgbClr val="000000"/>
                </a:solidFill>
              </a:rPr>
              <a:t>En d'autre terme, cela signifie qu'on va faire clignoter la DEL très vite. Tellement vite que l'</a:t>
            </a:r>
            <a:r>
              <a:rPr lang="fr-CA" i="1" dirty="0" err="1">
                <a:solidFill>
                  <a:srgbClr val="000000"/>
                </a:solidFill>
              </a:rPr>
              <a:t>oeil</a:t>
            </a:r>
            <a:r>
              <a:rPr lang="fr-CA" i="1" dirty="0">
                <a:solidFill>
                  <a:srgbClr val="000000"/>
                </a:solidFill>
              </a:rPr>
              <a:t> ne percevra qu'une lumière continue. </a:t>
            </a:r>
            <a:endParaRPr lang="fr-CA" dirty="0"/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9A2E602B-27A8-49F1-A5D6-B1C32F3BD6D5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4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458456" y="5082568"/>
            <a:ext cx="3824653" cy="1395998"/>
          </a:xfrm>
          <a:noFill/>
        </p:spPr>
      </p:pic>
    </p:spTree>
    <p:extLst>
      <p:ext uri="{BB962C8B-B14F-4D97-AF65-F5344CB8AC3E}">
        <p14:creationId xmlns:p14="http://schemas.microsoft.com/office/powerpoint/2010/main" val="304815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D808353-1D58-44B6-AD85-15CBAB9D5ED5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r>
              <a:rPr lang="en-US" dirty="0"/>
              <a:t>LA TENSION EN RELATION AU PWM</a:t>
            </a:r>
          </a:p>
        </p:txBody>
      </p:sp>
      <p:pic>
        <p:nvPicPr>
          <p:cNvPr id="5" name="Espace réservé du contenu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84D03A84-BAB6-4126-B25C-7508B0B0812A}"/>
              </a:ext>
            </a:extLst>
          </p:cNvPr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1795918"/>
            <a:ext cx="10515600" cy="3838193"/>
          </a:xfrm>
          <a:noFill/>
        </p:spPr>
      </p:pic>
    </p:spTree>
    <p:extLst>
      <p:ext uri="{BB962C8B-B14F-4D97-AF65-F5344CB8AC3E}">
        <p14:creationId xmlns:p14="http://schemas.microsoft.com/office/powerpoint/2010/main" val="18151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fr-CA" sz="4000" dirty="0"/>
              <a:t>BROCHES PWM OU ~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02D2D4F7-B9A2-4009-AF2F-0BB0863877D1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5374084" y="1690688"/>
            <a:ext cx="5911465" cy="4277176"/>
            <a:chOff x="2712587" y="1726220"/>
            <a:chExt cx="6423793" cy="4647865"/>
          </a:xfrm>
        </p:grpSpPr>
        <p:graphicFrame>
          <p:nvGraphicFramePr>
            <p:cNvPr id="6" name="Objet 5">
              <a:extLst>
                <a:ext uri="{FF2B5EF4-FFF2-40B4-BE49-F238E27FC236}">
                  <a16:creationId xmlns:a16="http://schemas.microsoft.com/office/drawing/2014/main" id="{6AFD45AA-802F-4C7F-9204-CBBC761090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2587" y="1726220"/>
            <a:ext cx="6423793" cy="46478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r:id="rId7" imgW="8774280" imgH="6348960" progId="">
                    <p:embed/>
                  </p:oleObj>
                </mc:Choice>
                <mc:Fallback>
                  <p:oleObj r:id="rId7" imgW="8774280" imgH="6348960" progId="">
                    <p:embed/>
                    <p:pic>
                      <p:nvPicPr>
                        <p:cNvPr id="6" name="Objet 5">
                          <a:extLst>
                            <a:ext uri="{FF2B5EF4-FFF2-40B4-BE49-F238E27FC236}">
                              <a16:creationId xmlns:a16="http://schemas.microsoft.com/office/drawing/2014/main" id="{6AFD45AA-802F-4C7F-9204-CBBC7610909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12587" y="1726220"/>
                          <a:ext cx="6423793" cy="46478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7" name="Image 6" descr="Une image contenant équipement électronique, circuit&#10;&#10;Description générée automatiquement">
              <a:extLst>
                <a:ext uri="{FF2B5EF4-FFF2-40B4-BE49-F238E27FC236}">
                  <a16:creationId xmlns:a16="http://schemas.microsoft.com/office/drawing/2014/main" id="{362A8E7C-C069-4976-8EC4-26974401B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03216" y="1752419"/>
              <a:ext cx="1885264" cy="4513207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9E6113B-371F-40D1-BA42-F08025D5EA32}"/>
              </a:ext>
            </a:extLst>
          </p:cNvPr>
          <p:cNvSpPr/>
          <p:nvPr/>
        </p:nvSpPr>
        <p:spPr>
          <a:xfrm>
            <a:off x="5290115" y="1993989"/>
            <a:ext cx="2264367" cy="2787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26A1F4-767C-4705-B202-C6441BB1A045}"/>
              </a:ext>
            </a:extLst>
          </p:cNvPr>
          <p:cNvSpPr/>
          <p:nvPr/>
        </p:nvSpPr>
        <p:spPr>
          <a:xfrm>
            <a:off x="6862273" y="4631821"/>
            <a:ext cx="692209" cy="773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759075-B9FE-4139-ACC1-0CDB625A6D4D}"/>
              </a:ext>
            </a:extLst>
          </p:cNvPr>
          <p:cNvSpPr/>
          <p:nvPr/>
        </p:nvSpPr>
        <p:spPr>
          <a:xfrm>
            <a:off x="9182745" y="4394741"/>
            <a:ext cx="1567864" cy="1382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1063F5-3935-4636-9802-33BDBE4DA041}"/>
              </a:ext>
            </a:extLst>
          </p:cNvPr>
          <p:cNvSpPr/>
          <p:nvPr/>
        </p:nvSpPr>
        <p:spPr>
          <a:xfrm>
            <a:off x="9182745" y="2110811"/>
            <a:ext cx="2102804" cy="195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7B7E43-CFF7-48CE-82E9-D571A00B2A6A}"/>
              </a:ext>
            </a:extLst>
          </p:cNvPr>
          <p:cNvSpPr/>
          <p:nvPr/>
        </p:nvSpPr>
        <p:spPr>
          <a:xfrm>
            <a:off x="9182745" y="3057490"/>
            <a:ext cx="2102804" cy="44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BE4E13-D91F-4EA7-B013-8DD1ED7FE802}"/>
              </a:ext>
            </a:extLst>
          </p:cNvPr>
          <p:cNvSpPr/>
          <p:nvPr/>
        </p:nvSpPr>
        <p:spPr>
          <a:xfrm>
            <a:off x="9182745" y="3973794"/>
            <a:ext cx="2003700" cy="2188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A888E2-C5D2-4473-8100-FA1D2AD5BCA6}"/>
              </a:ext>
            </a:extLst>
          </p:cNvPr>
          <p:cNvSpPr/>
          <p:nvPr/>
        </p:nvSpPr>
        <p:spPr>
          <a:xfrm>
            <a:off x="10440968" y="2341488"/>
            <a:ext cx="844581" cy="51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470FD-9F6E-4C1E-A8B1-28CEE68BDD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55057" y="1797486"/>
            <a:ext cx="41096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Les broches capables de supporter </a:t>
            </a:r>
            <a:r>
              <a:rPr lang="fr-CA" b="1" dirty="0">
                <a:solidFill>
                  <a:srgbClr val="000000"/>
                </a:solidFill>
              </a:rPr>
              <a:t>modulation de largeur d'impulsions </a:t>
            </a:r>
            <a:r>
              <a:rPr lang="fr-CA" dirty="0"/>
              <a:t>sont identifiées par un «~» ou le mot «PWM». Il s'agit des broches 3, 5, 6, 9, 10,11.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EA7DC7-7316-4F1C-84AB-107EC2577A9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10"/>
          <a:srcRect t="1" b="3347"/>
          <a:stretch/>
        </p:blipFill>
        <p:spPr>
          <a:xfrm>
            <a:off x="1155057" y="3715220"/>
            <a:ext cx="5949289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26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282898"/>
          </a:xfrm>
        </p:spPr>
        <p:txBody>
          <a:bodyPr>
            <a:normAutofit/>
          </a:bodyPr>
          <a:lstStyle/>
          <a:p>
            <a:r>
              <a:rPr lang="fr-CA" sz="3600" dirty="0"/>
              <a:t>CONTRÔLER LA </a:t>
            </a:r>
            <a:r>
              <a:rPr lang="fr-CA" sz="3600" dirty="0">
                <a:solidFill>
                  <a:srgbClr val="000000"/>
                </a:solidFill>
              </a:rPr>
              <a:t>MODULATION DE LARGEUR D'IMPULSIONS AVEC </a:t>
            </a:r>
            <a:r>
              <a:rPr lang="fr-CA" sz="3600" dirty="0" err="1"/>
              <a:t>analogWrite</a:t>
            </a:r>
            <a:r>
              <a:rPr lang="fr-CA" sz="3600" dirty="0"/>
              <a:t>(PWM)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1470FD-9F6E-4C1E-A8B1-28CEE68BDD1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38200" y="1850958"/>
            <a:ext cx="98107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/>
              <a:t>Pour contrôler la </a:t>
            </a:r>
            <a:r>
              <a:rPr lang="fr-CA" dirty="0">
                <a:solidFill>
                  <a:srgbClr val="000000"/>
                </a:solidFill>
              </a:rPr>
              <a:t>modulation de largeur d'impulsions,</a:t>
            </a:r>
            <a:r>
              <a:rPr lang="fr-CA" dirty="0"/>
              <a:t> on utilise </a:t>
            </a:r>
            <a:r>
              <a:rPr lang="fr-CA" dirty="0" err="1"/>
              <a:t>analogWrite</a:t>
            </a:r>
            <a:r>
              <a:rPr lang="fr-CA" dirty="0"/>
              <a:t>(#, PWM). La valeur de la PWM s'étend sur 256 paliers, de 0 (=0%) à 255 (=100%). On peut ainsi définir la valeur PWM souhaitée avec la formule suivante: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48FA4C-0392-4BF1-A1AD-551BDC77CB7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66018" y="2977223"/>
            <a:ext cx="9559132" cy="79192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E818FCB-44C5-4698-A1E8-941BE51D640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47068" y="4210014"/>
            <a:ext cx="9593014" cy="5144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F52FD5-3AF8-4118-8B5F-E7BCE6DE5AA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210176" y="4210014"/>
            <a:ext cx="1771648" cy="514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4400" dirty="0">
                <a:solidFill>
                  <a:schemeClr val="tx1"/>
                </a:solidFill>
              </a:rPr>
              <a:t>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F05E3-66F1-42CB-97D8-C700DCF45B59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696200" y="4210014"/>
            <a:ext cx="2381249" cy="5144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3200" dirty="0">
                <a:solidFill>
                  <a:schemeClr val="tx1"/>
                </a:solidFill>
              </a:rPr>
              <a:t>PWM : 0-255</a:t>
            </a:r>
          </a:p>
        </p:txBody>
      </p:sp>
    </p:spTree>
    <p:extLst>
      <p:ext uri="{BB962C8B-B14F-4D97-AF65-F5344CB8AC3E}">
        <p14:creationId xmlns:p14="http://schemas.microsoft.com/office/powerpoint/2010/main" val="245412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5A587-273D-4A3C-859E-17AD32EABF34}"/>
              </a:ext>
            </a:extLst>
          </p:cNvPr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fr-CA" sz="3600" dirty="0"/>
              <a:t>ALÉATOIRE : </a:t>
            </a:r>
            <a:r>
              <a:rPr lang="fr-CA" sz="3600" dirty="0" err="1"/>
              <a:t>random</a:t>
            </a:r>
            <a:r>
              <a:rPr lang="fr-CA" sz="3600" dirty="0"/>
              <a:t>(MAX) et </a:t>
            </a:r>
            <a:r>
              <a:rPr lang="fr-CA" sz="3600" dirty="0" err="1"/>
              <a:t>random</a:t>
            </a:r>
            <a:r>
              <a:rPr lang="fr-CA" sz="3600" dirty="0"/>
              <a:t>(MIN,MAX)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8640B375-B28D-47E0-A567-4492130A4158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141654" y="2930212"/>
            <a:ext cx="9726372" cy="1221853"/>
            <a:chOff x="998778" y="2856696"/>
            <a:chExt cx="10612197" cy="1333133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E10F78A-2B97-4758-AD9A-17548FF1D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8778" y="2856696"/>
              <a:ext cx="8399731" cy="63018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52FD5-3AF8-4118-8B5F-E7BCE6DE5AA2}"/>
                </a:ext>
              </a:extLst>
            </p:cNvPr>
            <p:cNvSpPr/>
            <p:nvPr/>
          </p:nvSpPr>
          <p:spPr>
            <a:xfrm>
              <a:off x="7372351" y="2914578"/>
              <a:ext cx="1333499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max</a:t>
              </a:r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5EF6E12-C17E-4A2F-8A73-E19A185DA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98778" y="3603475"/>
              <a:ext cx="10612197" cy="58635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551CB4-43AE-4A7F-ADDD-67E26502617B}"/>
                </a:ext>
              </a:extLst>
            </p:cNvPr>
            <p:cNvSpPr/>
            <p:nvPr/>
          </p:nvSpPr>
          <p:spPr>
            <a:xfrm>
              <a:off x="2324100" y="2914578"/>
              <a:ext cx="1704975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valeur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C07E8D-3915-418E-B176-7D2CE79D171F}"/>
                </a:ext>
              </a:extLst>
            </p:cNvPr>
            <p:cNvSpPr/>
            <p:nvPr/>
          </p:nvSpPr>
          <p:spPr>
            <a:xfrm>
              <a:off x="2324100" y="3639441"/>
              <a:ext cx="1704975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valeur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F38BCB-5812-4868-BFA2-E3A8CBED938D}"/>
                </a:ext>
              </a:extLst>
            </p:cNvPr>
            <p:cNvSpPr/>
            <p:nvPr/>
          </p:nvSpPr>
          <p:spPr>
            <a:xfrm>
              <a:off x="9639301" y="3647681"/>
              <a:ext cx="1333499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max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120933F-2546-43A9-B54D-C93D674BDAB4}"/>
                </a:ext>
              </a:extLst>
            </p:cNvPr>
            <p:cNvSpPr/>
            <p:nvPr/>
          </p:nvSpPr>
          <p:spPr>
            <a:xfrm>
              <a:off x="7372350" y="3647681"/>
              <a:ext cx="1333499" cy="51442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A" sz="4400" dirty="0">
                  <a:solidFill>
                    <a:schemeClr val="tx1"/>
                  </a:solidFill>
                </a:rPr>
                <a:t>min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71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0C7EF4-C6BD-4881-BC95-72A885A8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834" y="538385"/>
            <a:ext cx="6432332" cy="1760672"/>
          </a:xfrm>
        </p:spPr>
        <p:txBody>
          <a:bodyPr/>
          <a:lstStyle/>
          <a:p>
            <a:r>
              <a:rPr lang="fr-CA" dirty="0"/>
              <a:t>CHANDELLE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4F3EF9-5133-40DB-88B9-211BFA1B4B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Écrire un nouveau code Arduino (un nouveau fichier) qui simule une chandelle.</a:t>
            </a:r>
          </a:p>
          <a:p>
            <a:r>
              <a:rPr lang="fr-CA" sz="2400" dirty="0"/>
              <a:t>En utilisant le circuit que vous avez déjà, écrivez un code qui change l’illumination de la DEL du bouton à chaque 10 ms.</a:t>
            </a:r>
          </a:p>
          <a:p>
            <a:r>
              <a:rPr lang="fr-CA" sz="2400" dirty="0"/>
              <a:t>Voici les fonctions nécessaires :</a:t>
            </a:r>
          </a:p>
          <a:p>
            <a:pPr lvl="1"/>
            <a:r>
              <a:rPr lang="fr-CA" sz="2400" dirty="0" err="1"/>
              <a:t>pinMode</a:t>
            </a:r>
            <a:endParaRPr lang="fr-CA" sz="2400" dirty="0"/>
          </a:p>
          <a:p>
            <a:pPr lvl="1"/>
            <a:r>
              <a:rPr lang="fr-CA" sz="2400" dirty="0" err="1"/>
              <a:t>analogWrite</a:t>
            </a:r>
            <a:endParaRPr lang="fr-CA" sz="2400" dirty="0"/>
          </a:p>
          <a:p>
            <a:pPr lvl="1"/>
            <a:r>
              <a:rPr lang="fr-CA" sz="2400" dirty="0" err="1"/>
              <a:t>random</a:t>
            </a:r>
            <a:endParaRPr lang="fr-CA" sz="2400" dirty="0"/>
          </a:p>
          <a:p>
            <a:pPr lvl="1"/>
            <a:r>
              <a:rPr lang="fr-CA" sz="2400" dirty="0" err="1"/>
              <a:t>delay</a:t>
            </a: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3648855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Grand écran</PresentationFormat>
  <Paragraphs>27</Paragraphs>
  <Slides>7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0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ANALOGWRITE</vt:lpstr>
      <vt:lpstr>Modulation de largeur d'impulsions (PWM)</vt:lpstr>
      <vt:lpstr>LA TENSION EN RELATION AU PWM</vt:lpstr>
      <vt:lpstr>BROCHES PWM OU ~</vt:lpstr>
      <vt:lpstr>CONTRÔLER LA MODULATION DE LARGEUR D'IMPULSIONS AVEC analogWrite(PWM)</vt:lpstr>
      <vt:lpstr>ALÉATOIRE : random(MAX) et random(MIN,MAX)</vt:lpstr>
      <vt:lpstr>CHANDELLE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Modulation de largeur d'impulsions (PWM)</dc:title>
  <dc:creator>Thomas O Fredericks</dc:creator>
  <cp:lastModifiedBy>Thomas O Fredericks</cp:lastModifiedBy>
  <cp:revision>1</cp:revision>
  <dcterms:created xsi:type="dcterms:W3CDTF">2022-09-12T18:54:27Z</dcterms:created>
  <dcterms:modified xsi:type="dcterms:W3CDTF">2022-09-12T20:25:47Z</dcterms:modified>
</cp:coreProperties>
</file>