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2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-2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73BC-7622-4BCD-AC20-18F5E54E204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A360-88A1-4968-929D-7AF18CF2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34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73BC-7622-4BCD-AC20-18F5E54E204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A360-88A1-4968-929D-7AF18CF2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0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73BC-7622-4BCD-AC20-18F5E54E204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A360-88A1-4968-929D-7AF18CF2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44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73BC-7622-4BCD-AC20-18F5E54E204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A360-88A1-4968-929D-7AF18CF2517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4204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73BC-7622-4BCD-AC20-18F5E54E204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A360-88A1-4968-929D-7AF18CF2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94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73BC-7622-4BCD-AC20-18F5E54E204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A360-88A1-4968-929D-7AF18CF2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44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73BC-7622-4BCD-AC20-18F5E54E204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A360-88A1-4968-929D-7AF18CF2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40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73BC-7622-4BCD-AC20-18F5E54E204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A360-88A1-4968-929D-7AF18CF2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7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73BC-7622-4BCD-AC20-18F5E54E204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A360-88A1-4968-929D-7AF18CF2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8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73BC-7622-4BCD-AC20-18F5E54E204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A360-88A1-4968-929D-7AF18CF2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58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73BC-7622-4BCD-AC20-18F5E54E204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A360-88A1-4968-929D-7AF18CF2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1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73BC-7622-4BCD-AC20-18F5E54E204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A360-88A1-4968-929D-7AF18CF2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54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73BC-7622-4BCD-AC20-18F5E54E204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A360-88A1-4968-929D-7AF18CF2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96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73BC-7622-4BCD-AC20-18F5E54E204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A360-88A1-4968-929D-7AF18CF2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90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73BC-7622-4BCD-AC20-18F5E54E204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A360-88A1-4968-929D-7AF18CF2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40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73BC-7622-4BCD-AC20-18F5E54E204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A360-88A1-4968-929D-7AF18CF2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79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73BC-7622-4BCD-AC20-18F5E54E204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A360-88A1-4968-929D-7AF18CF2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61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FF473BC-7622-4BCD-AC20-18F5E54E204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2A360-88A1-4968-929D-7AF18CF2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7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608" y="1060703"/>
            <a:ext cx="11338560" cy="1450849"/>
          </a:xfrm>
        </p:spPr>
        <p:txBody>
          <a:bodyPr/>
          <a:lstStyle/>
          <a:p>
            <a:r>
              <a:rPr lang="en-US" dirty="0" smtClean="0"/>
              <a:t>Event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856" y="2852928"/>
            <a:ext cx="9144000" cy="3828288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 smtClean="0"/>
              <a:t>Group Members: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Njoroge</a:t>
            </a:r>
            <a:r>
              <a:rPr lang="en-US" dirty="0"/>
              <a:t> Gerald </a:t>
            </a:r>
            <a:r>
              <a:rPr lang="en-US" dirty="0" err="1"/>
              <a:t>Kiragu</a:t>
            </a:r>
            <a:r>
              <a:rPr lang="en-US" dirty="0"/>
              <a:t>- 1049402</a:t>
            </a:r>
          </a:p>
          <a:p>
            <a:r>
              <a:rPr lang="en-US" dirty="0" err="1"/>
              <a:t>Njiru</a:t>
            </a:r>
            <a:r>
              <a:rPr lang="en-US" dirty="0"/>
              <a:t> </a:t>
            </a:r>
            <a:r>
              <a:rPr lang="en-US" dirty="0" err="1"/>
              <a:t>Wangeci</a:t>
            </a:r>
            <a:r>
              <a:rPr lang="en-US" dirty="0"/>
              <a:t>- 1062451</a:t>
            </a:r>
          </a:p>
          <a:p>
            <a:r>
              <a:rPr lang="en-US" dirty="0" err="1"/>
              <a:t>Kigotho</a:t>
            </a:r>
            <a:r>
              <a:rPr lang="en-US" dirty="0"/>
              <a:t> James- 1062069</a:t>
            </a:r>
          </a:p>
          <a:p>
            <a:r>
              <a:rPr lang="en-US" dirty="0"/>
              <a:t>Omanga Billington George- 1049442</a:t>
            </a:r>
          </a:p>
          <a:p>
            <a:r>
              <a:rPr lang="en-US" dirty="0" err="1"/>
              <a:t>Morine</a:t>
            </a:r>
            <a:r>
              <a:rPr lang="en-US" dirty="0"/>
              <a:t> </a:t>
            </a:r>
            <a:r>
              <a:rPr lang="en-US" dirty="0" err="1"/>
              <a:t>Njenga</a:t>
            </a:r>
            <a:r>
              <a:rPr lang="en-US" dirty="0"/>
              <a:t>- </a:t>
            </a:r>
            <a:r>
              <a:rPr lang="en-US" dirty="0" smtClean="0"/>
              <a:t>1034016</a:t>
            </a:r>
          </a:p>
          <a:p>
            <a:endParaRPr lang="en-US" dirty="0"/>
          </a:p>
          <a:p>
            <a:r>
              <a:rPr lang="en-US" b="1" dirty="0" smtClean="0"/>
              <a:t>Course</a:t>
            </a:r>
            <a:r>
              <a:rPr lang="en-US" dirty="0" smtClean="0"/>
              <a:t>: CMT 302: Advanced Database</a:t>
            </a:r>
          </a:p>
          <a:p>
            <a:r>
              <a:rPr lang="en-US" b="1" dirty="0" smtClean="0"/>
              <a:t>Institution</a:t>
            </a:r>
            <a:r>
              <a:rPr lang="en-US" dirty="0" smtClean="0"/>
              <a:t>: The Catholic University of Eastern Africa</a:t>
            </a:r>
          </a:p>
          <a:p>
            <a:r>
              <a:rPr lang="en-US" b="1" dirty="0" smtClean="0"/>
              <a:t>Date: </a:t>
            </a:r>
            <a:r>
              <a:rPr lang="en-US" dirty="0" smtClean="0"/>
              <a:t>21 November 2024</a:t>
            </a:r>
            <a:endParaRPr lang="en-KE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5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3.0 IMPLEMENTATION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3.1 CRUD Operations</a:t>
            </a:r>
            <a:br>
              <a:rPr lang="en-US" b="1" dirty="0" smtClean="0"/>
            </a:br>
            <a:r>
              <a:rPr lang="en-US" dirty="0" smtClean="0"/>
              <a:t>CRUD operations allow data management. </a:t>
            </a:r>
          </a:p>
          <a:p>
            <a:r>
              <a:rPr lang="en-US" b="1" dirty="0" smtClean="0"/>
              <a:t>3.2 Advanced SQL Queries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dirty="0" smtClean="0"/>
              <a:t>The </a:t>
            </a:r>
            <a:r>
              <a:rPr lang="en-US" dirty="0"/>
              <a:t>advanced queries showcase the system’s capacity to perform analysis and high-level computations and operations</a:t>
            </a:r>
            <a:r>
              <a:rPr lang="en-US" dirty="0" smtClean="0"/>
              <a:t>. Which include:</a:t>
            </a:r>
            <a:br>
              <a:rPr lang="en-US" dirty="0" smtClean="0"/>
            </a:br>
            <a:r>
              <a:rPr lang="en-US" dirty="0" smtClean="0"/>
              <a:t>-Revenue </a:t>
            </a:r>
            <a:r>
              <a:rPr lang="en-US" dirty="0"/>
              <a:t>Statistics by Event </a:t>
            </a:r>
            <a:r>
              <a:rPr lang="en-US" dirty="0" smtClean="0"/>
              <a:t>Type and </a:t>
            </a:r>
            <a:r>
              <a:rPr lang="en-US" dirty="0" smtClean="0"/>
              <a:t>Busy Time Slot Analysis</a:t>
            </a:r>
            <a:endParaRPr lang="en-US" b="1" dirty="0"/>
          </a:p>
          <a:p>
            <a:r>
              <a:rPr lang="en-US" b="1" dirty="0" smtClean="0"/>
              <a:t>3.3 Stored Procedures and Triggers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Procedures automate tasks and triggers enforce rules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021530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0639" y="3049614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4.0 Testing and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67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4.1 Testing Process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Unit Testing </a:t>
            </a:r>
            <a:r>
              <a:rPr lang="en-US" dirty="0" smtClean="0"/>
              <a:t>: Testing </a:t>
            </a:r>
            <a:r>
              <a:rPr lang="en-US" dirty="0"/>
              <a:t>each database component and a particular function well to confirm the expected </a:t>
            </a:r>
            <a:r>
              <a:rPr lang="en-US" dirty="0" smtClean="0"/>
              <a:t>behavior.</a:t>
            </a:r>
          </a:p>
          <a:p>
            <a:r>
              <a:rPr lang="en-US" b="1" dirty="0"/>
              <a:t>Integration </a:t>
            </a:r>
            <a:r>
              <a:rPr lang="en-US" b="1" dirty="0" smtClean="0"/>
              <a:t>Testing</a:t>
            </a:r>
            <a:r>
              <a:rPr lang="en-US" dirty="0" smtClean="0"/>
              <a:t>: The </a:t>
            </a:r>
            <a:r>
              <a:rPr lang="en-US" dirty="0"/>
              <a:t>combination of different database components </a:t>
            </a:r>
            <a:r>
              <a:rPr lang="en-US" dirty="0" smtClean="0"/>
              <a:t>is </a:t>
            </a:r>
            <a:r>
              <a:rPr lang="en-US" dirty="0"/>
              <a:t>conducted and </a:t>
            </a:r>
            <a:r>
              <a:rPr lang="en-US" dirty="0" smtClean="0"/>
              <a:t>assessed.</a:t>
            </a:r>
          </a:p>
          <a:p>
            <a:r>
              <a:rPr lang="en-US" b="1" dirty="0"/>
              <a:t>Validation </a:t>
            </a:r>
            <a:r>
              <a:rPr lang="en-US" b="1" dirty="0" smtClean="0"/>
              <a:t>Testing</a:t>
            </a:r>
            <a:r>
              <a:rPr lang="en-US" dirty="0" smtClean="0"/>
              <a:t>: Checking </a:t>
            </a:r>
            <a:r>
              <a:rPr lang="en-US" dirty="0"/>
              <a:t>any business rules and constraints implemented within the database </a:t>
            </a:r>
            <a:endParaRPr lang="en-US" dirty="0" smtClean="0"/>
          </a:p>
          <a:p>
            <a:r>
              <a:rPr lang="en-US" b="1" dirty="0"/>
              <a:t>Stress </a:t>
            </a:r>
            <a:r>
              <a:rPr lang="en-US" b="1" dirty="0" smtClean="0"/>
              <a:t>Testing</a:t>
            </a:r>
            <a:r>
              <a:rPr lang="en-US" dirty="0" smtClean="0"/>
              <a:t>: measuring </a:t>
            </a:r>
            <a:r>
              <a:rPr lang="en-US" dirty="0"/>
              <a:t>the performance of the database in high volumes and use</a:t>
            </a:r>
          </a:p>
        </p:txBody>
      </p:sp>
    </p:spTree>
    <p:extLst>
      <p:ext uri="{BB962C8B-B14F-4D97-AF65-F5344CB8AC3E}">
        <p14:creationId xmlns:p14="http://schemas.microsoft.com/office/powerpoint/2010/main" val="2856746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Successful </a:t>
            </a:r>
            <a:r>
              <a:rPr lang="en-US" b="1" dirty="0" smtClean="0"/>
              <a:t>Operations: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There was correctness </a:t>
            </a:r>
            <a:r>
              <a:rPr lang="en-US" dirty="0"/>
              <a:t>of all CRUD </a:t>
            </a:r>
            <a:r>
              <a:rPr lang="en-US" dirty="0" smtClean="0"/>
              <a:t>operations, </a:t>
            </a:r>
            <a:r>
              <a:rPr lang="en-US" dirty="0"/>
              <a:t>Super-user queries offered </a:t>
            </a:r>
            <a:r>
              <a:rPr lang="en-US" dirty="0" smtClean="0"/>
              <a:t>solutions, transitions </a:t>
            </a:r>
            <a:r>
              <a:rPr lang="en-US" dirty="0"/>
              <a:t>of booking statuses were logged as expected, input validation was appropriate, and triggers ran smoothly</a:t>
            </a:r>
            <a:endParaRPr lang="en-US" dirty="0" smtClean="0"/>
          </a:p>
          <a:p>
            <a:r>
              <a:rPr lang="en-US" b="1" dirty="0"/>
              <a:t>Challenges </a:t>
            </a:r>
            <a:r>
              <a:rPr lang="en-US" b="1" dirty="0" smtClean="0"/>
              <a:t>Encountered: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</a:t>
            </a:r>
            <a:r>
              <a:rPr lang="en-US" dirty="0"/>
              <a:t>Type </a:t>
            </a:r>
            <a:r>
              <a:rPr lang="en-US" dirty="0" smtClean="0"/>
              <a:t>Mismatches which was </a:t>
            </a:r>
            <a:r>
              <a:rPr lang="en-US" dirty="0"/>
              <a:t>solved by enhancing the schema with </a:t>
            </a:r>
            <a:r>
              <a:rPr lang="en-US" dirty="0" smtClean="0"/>
              <a:t>                 suitable </a:t>
            </a:r>
            <a:r>
              <a:rPr lang="en-US" dirty="0"/>
              <a:t>data </a:t>
            </a:r>
            <a:r>
              <a:rPr lang="en-US" dirty="0" smtClean="0"/>
              <a:t>types.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trigger for Event Time </a:t>
            </a:r>
            <a:r>
              <a:rPr lang="en-US" dirty="0" smtClean="0"/>
              <a:t>Validation which was </a:t>
            </a:r>
            <a:r>
              <a:rPr lang="en-US" dirty="0"/>
              <a:t>solved by replacing TIME or DATETIME fields with appropriate ones for time-related data </a:t>
            </a:r>
            <a:r>
              <a:rPr lang="en-US" dirty="0" smtClean="0"/>
              <a:t>storage.</a:t>
            </a:r>
          </a:p>
          <a:p>
            <a:r>
              <a:rPr lang="en-US" b="1" dirty="0" smtClean="0"/>
              <a:t>Key Outcomes: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Logical constraints and business rules were successfully implemented, which could ensure data integrity and </a:t>
            </a:r>
            <a:r>
              <a:rPr lang="en-US" dirty="0" smtClean="0"/>
              <a:t>security.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database proved very efficient and scalable during stress testing, as multiple operations could be run simultaneously.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712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15" y="464910"/>
            <a:ext cx="10521761" cy="1400530"/>
          </a:xfrm>
        </p:spPr>
        <p:txBody>
          <a:bodyPr/>
          <a:lstStyle/>
          <a:p>
            <a:r>
              <a:rPr lang="en-US" dirty="0" smtClean="0"/>
              <a:t>5.0 Conclusion and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Summary: </a:t>
            </a:r>
            <a:r>
              <a:rPr lang="en-US" dirty="0" smtClean="0"/>
              <a:t>The event management system, built on robust SQL commands and procedures, effectively handles event scheduling, booking, and administrative tasks. Its layered database structure ensures data integrity and security through role-based access controls and triggers. Rigorous testing validates its functionality and scalability, making it a reliable tool for managing events and meeting business requirements </a:t>
            </a:r>
          </a:p>
          <a:p>
            <a:r>
              <a:rPr lang="en-US" b="1" dirty="0" smtClean="0"/>
              <a:t>Recommendations:</a:t>
            </a:r>
            <a:r>
              <a:rPr lang="en-US" b="1" dirty="0" smtClean="0"/>
              <a:t> </a:t>
            </a:r>
            <a:r>
              <a:rPr lang="en-US" dirty="0" smtClean="0"/>
              <a:t>The system can be further </a:t>
            </a:r>
            <a:r>
              <a:rPr lang="en-US" dirty="0" err="1" smtClean="0"/>
              <a:t>optimised</a:t>
            </a:r>
            <a:r>
              <a:rPr lang="en-US" dirty="0" smtClean="0"/>
              <a:t> by integrating dynamic reporting tools, user-friendly front-ends, and High security measures. Automating tasks and improving query efficiency can enhance performance and user experience, aligning the system with current technological trends and user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421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6.0 References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792" y="1316736"/>
            <a:ext cx="11070336" cy="5327904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Arcuri</a:t>
            </a:r>
            <a:r>
              <a:rPr lang="en-US" dirty="0"/>
              <a:t>, A., &amp; </a:t>
            </a:r>
            <a:r>
              <a:rPr lang="en-US" dirty="0" err="1"/>
              <a:t>Galeotti</a:t>
            </a:r>
            <a:r>
              <a:rPr lang="en-US" dirty="0"/>
              <a:t>, J. P. (2020). Handling SQL Databases in Automated System Test Generation. </a:t>
            </a:r>
            <a:r>
              <a:rPr lang="en-US" i="1" dirty="0"/>
              <a:t>ACM Transactions on Software Engineering and Methodology</a:t>
            </a:r>
            <a:r>
              <a:rPr lang="en-US" dirty="0"/>
              <a:t>, </a:t>
            </a:r>
            <a:r>
              <a:rPr lang="en-US" i="1" dirty="0"/>
              <a:t>29</a:t>
            </a:r>
            <a:r>
              <a:rPr lang="en-US" dirty="0"/>
              <a:t>(4), 1–31. https://doi.org/10.1145/3391533</a:t>
            </a:r>
          </a:p>
          <a:p>
            <a:r>
              <a:rPr lang="en-US" dirty="0"/>
              <a:t>Bladen, C., Wilde, N., </a:t>
            </a:r>
            <a:r>
              <a:rPr lang="en-US" dirty="0" err="1"/>
              <a:t>Kennell</a:t>
            </a:r>
            <a:r>
              <a:rPr lang="en-US" dirty="0"/>
              <a:t>, J., &amp; </a:t>
            </a:r>
            <a:r>
              <a:rPr lang="en-US" dirty="0" err="1"/>
              <a:t>Abson</a:t>
            </a:r>
            <a:r>
              <a:rPr lang="en-US" dirty="0"/>
              <a:t>, E. (2022). Events Management. </a:t>
            </a:r>
            <a:r>
              <a:rPr lang="en-US" i="1" dirty="0"/>
              <a:t>Events Management</a:t>
            </a:r>
            <a:r>
              <a:rPr lang="en-US" dirty="0"/>
              <a:t>. https://doi.org/10.4324/9781003102878</a:t>
            </a:r>
          </a:p>
          <a:p>
            <a:r>
              <a:rPr lang="en-US" dirty="0"/>
              <a:t>Chakraborty, S., &amp; S, A. P. (2024). CRUD Operation on WordPress Database Using C# SQL Client. </a:t>
            </a:r>
            <a:r>
              <a:rPr lang="en-US" i="1" dirty="0"/>
              <a:t>SSRN Electronic Journal</a:t>
            </a:r>
            <a:r>
              <a:rPr lang="en-US" dirty="0"/>
              <a:t>. https://doi.org/10.2139/ssrn.4674837</a:t>
            </a:r>
          </a:p>
          <a:p>
            <a:r>
              <a:rPr lang="en-US" dirty="0"/>
              <a:t>Donald, M. (2024). </a:t>
            </a:r>
            <a:r>
              <a:rPr lang="en-US" i="1" dirty="0"/>
              <a:t>Event Management System</a:t>
            </a:r>
            <a:r>
              <a:rPr lang="en-US" dirty="0"/>
              <a:t>. Marcdonald.com. https://marcdonald.com/project/event-management-system</a:t>
            </a:r>
          </a:p>
          <a:p>
            <a:r>
              <a:rPr lang="en-US" dirty="0"/>
              <a:t>Hosen, M. S., Islam, R., </a:t>
            </a:r>
            <a:r>
              <a:rPr lang="en-US" dirty="0" err="1"/>
              <a:t>Naeem</a:t>
            </a:r>
            <a:r>
              <a:rPr lang="en-US" dirty="0"/>
              <a:t>, Z., </a:t>
            </a:r>
            <a:r>
              <a:rPr lang="en-US" dirty="0" err="1"/>
              <a:t>Folorunso</a:t>
            </a:r>
            <a:r>
              <a:rPr lang="en-US" dirty="0"/>
              <a:t>, E. O., Chu, T. S., </a:t>
            </a:r>
            <a:r>
              <a:rPr lang="en-US" dirty="0" err="1"/>
              <a:t>Mamun</a:t>
            </a:r>
            <a:r>
              <a:rPr lang="en-US" dirty="0"/>
              <a:t>, M. A. A., &amp; </a:t>
            </a:r>
            <a:r>
              <a:rPr lang="en-US" dirty="0" err="1"/>
              <a:t>Orunbon</a:t>
            </a:r>
            <a:r>
              <a:rPr lang="en-US" dirty="0"/>
              <a:t>, N. O. (2024). Data-Driven Decision Making: Advanced Database Systems for Business Intelligence. </a:t>
            </a:r>
            <a:r>
              <a:rPr lang="en-US" i="1" dirty="0"/>
              <a:t>Nanotechnology Perceptions</a:t>
            </a:r>
            <a:r>
              <a:rPr lang="en-US" dirty="0"/>
              <a:t>, </a:t>
            </a:r>
            <a:r>
              <a:rPr lang="en-US" i="1" dirty="0"/>
              <a:t>20</a:t>
            </a:r>
            <a:r>
              <a:rPr lang="en-US" dirty="0"/>
              <a:t>(S3), pp. 687–704. https://doi.org/10.62441/nano-ntp.v20iS3.51</a:t>
            </a:r>
          </a:p>
          <a:p>
            <a:r>
              <a:rPr lang="en-US" dirty="0" err="1"/>
              <a:t>Janemary</a:t>
            </a:r>
            <a:r>
              <a:rPr lang="en-US" dirty="0"/>
              <a:t> </a:t>
            </a:r>
            <a:r>
              <a:rPr lang="en-US" dirty="0" err="1"/>
              <a:t>Thirusanku</a:t>
            </a:r>
            <a:r>
              <a:rPr lang="en-US" dirty="0"/>
              <a:t>, &amp; Lo </a:t>
            </a:r>
            <a:r>
              <a:rPr lang="en-US" dirty="0" err="1"/>
              <a:t>Poh</a:t>
            </a:r>
            <a:r>
              <a:rPr lang="en-US" dirty="0"/>
              <a:t> Ai. (2024). Technology Innovation in Event Management. </a:t>
            </a:r>
            <a:r>
              <a:rPr lang="en-US" i="1" dirty="0"/>
              <a:t>Journal of Advanced Research in Technology and Innovation Management</a:t>
            </a:r>
            <a:r>
              <a:rPr lang="en-US" dirty="0"/>
              <a:t>, </a:t>
            </a:r>
            <a:r>
              <a:rPr lang="en-US" i="1" dirty="0"/>
              <a:t>10</a:t>
            </a:r>
            <a:r>
              <a:rPr lang="en-US" dirty="0"/>
              <a:t>(1), 1–13. https://akademiabaru.com/submit/index.php/jartim/article/view/5299</a:t>
            </a:r>
          </a:p>
          <a:p>
            <a:r>
              <a:rPr lang="en-US" dirty="0"/>
              <a:t>Mehta, D. (2023, April 27). </a:t>
            </a:r>
            <a:r>
              <a:rPr lang="en-US" i="1" dirty="0"/>
              <a:t>Database Testing: A Complete Guide With Examples</a:t>
            </a:r>
            <a:r>
              <a:rPr lang="en-US" dirty="0"/>
              <a:t>. </a:t>
            </a:r>
            <a:r>
              <a:rPr lang="en-US" dirty="0" err="1"/>
              <a:t>Testsigma</a:t>
            </a:r>
            <a:r>
              <a:rPr lang="en-US" dirty="0"/>
              <a:t> Blog. https://testsigma.com/blog/database-testing/</a:t>
            </a:r>
          </a:p>
          <a:p>
            <a:r>
              <a:rPr lang="en-US" dirty="0" err="1"/>
              <a:t>Mota</a:t>
            </a:r>
            <a:r>
              <a:rPr lang="en-US" dirty="0"/>
              <a:t>, D., Neel </a:t>
            </a:r>
            <a:r>
              <a:rPr lang="en-US" dirty="0" err="1"/>
              <a:t>Zadafiya</a:t>
            </a:r>
            <a:r>
              <a:rPr lang="en-US" dirty="0"/>
              <a:t>, &amp; Jinan </a:t>
            </a:r>
            <a:r>
              <a:rPr lang="en-US" dirty="0" err="1"/>
              <a:t>Fiaidhi</a:t>
            </a:r>
            <a:r>
              <a:rPr lang="en-US" dirty="0"/>
              <a:t>. (2020). Spring Framework for Testing. </a:t>
            </a:r>
            <a:r>
              <a:rPr lang="en-US" i="1" dirty="0"/>
              <a:t>OPAL (</a:t>
            </a:r>
            <a:r>
              <a:rPr lang="en-US" i="1" dirty="0" err="1"/>
              <a:t>Open@LaTrobe</a:t>
            </a:r>
            <a:r>
              <a:rPr lang="en-US" i="1" dirty="0"/>
              <a:t>) (La Trobe University)</a:t>
            </a:r>
            <a:r>
              <a:rPr lang="en-US" dirty="0"/>
              <a:t>. https://doi.org/10.36227/techrxiv.12094230.v1</a:t>
            </a:r>
          </a:p>
          <a:p>
            <a:r>
              <a:rPr lang="en-US" dirty="0" err="1"/>
              <a:t>Seelapareddy</a:t>
            </a:r>
            <a:r>
              <a:rPr lang="en-US" dirty="0"/>
              <a:t>, H. (2023). </a:t>
            </a:r>
            <a:r>
              <a:rPr lang="en-US" i="1" dirty="0"/>
              <a:t>Event Management System Event Management System</a:t>
            </a:r>
            <a:r>
              <a:rPr lang="en-US" dirty="0"/>
              <a:t>. https://opus.govst.edu/cgi/viewcontent.cgi?article=1629&amp;context=capstones</a:t>
            </a:r>
          </a:p>
          <a:p>
            <a:r>
              <a:rPr lang="en-US" dirty="0" err="1"/>
              <a:t>Vaitkus</a:t>
            </a:r>
            <a:r>
              <a:rPr lang="en-US" dirty="0"/>
              <a:t>, A., </a:t>
            </a:r>
            <a:r>
              <a:rPr lang="en-US" dirty="0" err="1"/>
              <a:t>Merkys</a:t>
            </a:r>
            <a:r>
              <a:rPr lang="en-US" dirty="0"/>
              <a:t>, A., &amp; </a:t>
            </a:r>
            <a:r>
              <a:rPr lang="en-US" dirty="0" err="1"/>
              <a:t>Gražulis</a:t>
            </a:r>
            <a:r>
              <a:rPr lang="en-US" dirty="0"/>
              <a:t>, S. (2021). Validation of the Crystallography Open Database using the Crystallographic Information Framework. </a:t>
            </a:r>
            <a:r>
              <a:rPr lang="en-US" i="1" dirty="0"/>
              <a:t>Journal of Applied Crystallography</a:t>
            </a:r>
            <a:r>
              <a:rPr lang="en-US" dirty="0"/>
              <a:t>, </a:t>
            </a:r>
            <a:r>
              <a:rPr lang="en-US" i="1" dirty="0"/>
              <a:t>54</a:t>
            </a:r>
            <a:r>
              <a:rPr lang="en-US" dirty="0"/>
              <a:t>(2), 661–672. https://doi.org/10.1107/s1600576720016532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32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679" y="2732622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7.0 Appendices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2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7.1 Stored procedures</a:t>
            </a:r>
            <a:endParaRPr lang="en-US" dirty="0"/>
          </a:p>
        </p:txBody>
      </p:sp>
      <p:pic>
        <p:nvPicPr>
          <p:cNvPr id="8" name="Content Placeholder 7" descr="C:\Users\ADMIN\AppData\Local\Packages\Microsoft.Windows.Photos_8wekyb3d8bbwe\TempState\ShareServiceTempFolder\procedure AddNewAdmin.jpe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24" y="4824604"/>
            <a:ext cx="7565408" cy="1539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3" descr="creation of procedure get bookings by d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24" y="1517841"/>
            <a:ext cx="7534656" cy="164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4" descr="getbookingsbyda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24" y="3331191"/>
            <a:ext cx="7565408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87424" y="227818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87424" y="372598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37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7.2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856" y="1428096"/>
            <a:ext cx="10183368" cy="499572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18" y="1428096"/>
            <a:ext cx="6236018" cy="110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18" y="2590527"/>
            <a:ext cx="6150674" cy="124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18" y="3893596"/>
            <a:ext cx="5053394" cy="107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18" y="5023089"/>
            <a:ext cx="4941760" cy="125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20383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2481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61817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8248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641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7.3 Advanced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9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4340352" cy="163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18819"/>
            <a:ext cx="3450336" cy="179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Picture 14" descr="summary of bookings for 202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423448"/>
            <a:ext cx="4726414" cy="118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28575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66103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86677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868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1.0 Introduction</a:t>
            </a:r>
          </a:p>
          <a:p>
            <a:r>
              <a:rPr lang="en-US" dirty="0" smtClean="0"/>
              <a:t>2.0 System Design</a:t>
            </a:r>
          </a:p>
          <a:p>
            <a:r>
              <a:rPr lang="en-US" dirty="0" smtClean="0"/>
              <a:t>3.0 Implementation</a:t>
            </a:r>
          </a:p>
          <a:p>
            <a:r>
              <a:rPr lang="en-US" dirty="0" smtClean="0"/>
              <a:t>4.0 Testing and Validation</a:t>
            </a:r>
          </a:p>
          <a:p>
            <a:r>
              <a:rPr lang="en-US" dirty="0" smtClean="0"/>
              <a:t>5.0 Conclusion and Recommendations</a:t>
            </a:r>
          </a:p>
          <a:p>
            <a:r>
              <a:rPr lang="en-US" dirty="0" smtClean="0"/>
              <a:t>6.0 References</a:t>
            </a:r>
          </a:p>
          <a:p>
            <a:r>
              <a:rPr lang="en-US" dirty="0" smtClean="0"/>
              <a:t>7.0 Appendices</a:t>
            </a:r>
            <a:endParaRPr lang="en-K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782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432" y="-23452"/>
            <a:ext cx="10515600" cy="1325563"/>
          </a:xfrm>
        </p:spPr>
        <p:txBody>
          <a:bodyPr/>
          <a:lstStyle/>
          <a:p>
            <a:r>
              <a:rPr lang="en-US" dirty="0" smtClean="0"/>
              <a:t>7.4 Reports </a:t>
            </a:r>
            <a:r>
              <a:rPr lang="en-US" i="1" dirty="0" smtClean="0"/>
              <a:t>and</a:t>
            </a:r>
            <a:r>
              <a:rPr lang="en-US" dirty="0" smtClean="0"/>
              <a:t> views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438" y="1193294"/>
            <a:ext cx="5684520" cy="2495459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438" y="3788110"/>
            <a:ext cx="5706410" cy="254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9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54955" y="1048513"/>
            <a:ext cx="8825658" cy="3145536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-308085" y="6858000"/>
            <a:ext cx="8825658" cy="8614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56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367" y="3013038"/>
            <a:ext cx="9404723" cy="1400530"/>
          </a:xfrm>
        </p:spPr>
        <p:txBody>
          <a:bodyPr/>
          <a:lstStyle/>
          <a:p>
            <a:pPr algn="ctr"/>
            <a:r>
              <a:rPr lang="en-US" b="1" dirty="0" smtClean="0"/>
              <a:t>1.0 Introduction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882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3272" y="345084"/>
            <a:ext cx="10515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1.1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Event Management System (EMS) has been developed to address the management of events more specifically, event management schedules, bookings, and attendees.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project relies on MySQL to create a robust back-end database for the efficient operational performance of critical activities</a:t>
            </a:r>
          </a:p>
          <a:p>
            <a:r>
              <a:rPr lang="en-US" b="1" u="sng" dirty="0" smtClean="0"/>
              <a:t>1.2 Rationale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Event data handling is critical in modern event planning. Manual processes are prone to errors.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 event management system helps minimize the number of errors and allow for real-time information processing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1.3 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Objectives include: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1. Designing a robust database</a:t>
            </a:r>
            <a:br>
              <a:rPr lang="en-US" dirty="0" smtClean="0"/>
            </a:br>
            <a:r>
              <a:rPr lang="en-US" dirty="0" smtClean="0"/>
              <a:t>2. Implementing CRUD operations</a:t>
            </a:r>
            <a:br>
              <a:rPr lang="en-US" dirty="0" smtClean="0"/>
            </a:br>
            <a:r>
              <a:rPr lang="en-US" dirty="0" smtClean="0"/>
              <a:t>3. Ensure data consistency, reliability, and security</a:t>
            </a:r>
            <a:br>
              <a:rPr lang="en-US" dirty="0" smtClean="0"/>
            </a:br>
            <a:r>
              <a:rPr lang="en-US" dirty="0" smtClean="0"/>
              <a:t>4. Design database using MySQL for event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746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6280" y="298640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2.0 SYSTEM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17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2.1 ERD Diagram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1" r="9201"/>
          <a:stretch>
            <a:fillRect/>
          </a:stretch>
        </p:blipFill>
        <p:spPr>
          <a:xfrm>
            <a:off x="6364224" y="1143000"/>
            <a:ext cx="3785722" cy="4965192"/>
          </a:xfrm>
          <a:solidFill>
            <a:schemeClr val="tx2">
              <a:lumMod val="75000"/>
            </a:schemeClr>
          </a:solidFill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ERD illustrates the core entities such as Events, Venues, Attendees, Vendors, and Organizers.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92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7411"/>
            <a:ext cx="10515600" cy="1325563"/>
          </a:xfrm>
        </p:spPr>
        <p:txBody>
          <a:bodyPr/>
          <a:lstStyle/>
          <a:p>
            <a:r>
              <a:rPr lang="en-US" dirty="0" smtClean="0"/>
              <a:t>2.2 Table Structures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0192"/>
            <a:ext cx="10515600" cy="4351338"/>
          </a:xfrm>
        </p:spPr>
        <p:txBody>
          <a:bodyPr/>
          <a:lstStyle/>
          <a:p>
            <a:r>
              <a:rPr lang="en-US" dirty="0" smtClean="0"/>
              <a:t>Tables include permissions, </a:t>
            </a:r>
            <a:r>
              <a:rPr lang="en-US" dirty="0" err="1" smtClean="0"/>
              <a:t>tbladmin</a:t>
            </a:r>
            <a:r>
              <a:rPr lang="en-US" dirty="0" smtClean="0"/>
              <a:t>, </a:t>
            </a:r>
            <a:r>
              <a:rPr lang="en-US" dirty="0" err="1" smtClean="0"/>
              <a:t>tblbooking</a:t>
            </a:r>
            <a:r>
              <a:rPr lang="en-US" dirty="0" smtClean="0"/>
              <a:t>, </a:t>
            </a:r>
            <a:r>
              <a:rPr lang="en-US" dirty="0" err="1" smtClean="0"/>
              <a:t>tblcompany</a:t>
            </a:r>
            <a:r>
              <a:rPr lang="en-US" dirty="0" smtClean="0"/>
              <a:t>, and </a:t>
            </a:r>
            <a:r>
              <a:rPr lang="en-US" dirty="0" err="1" smtClean="0"/>
              <a:t>tbleventtype</a:t>
            </a:r>
            <a:r>
              <a:rPr lang="en-US" dirty="0" smtClean="0"/>
              <a:t>, </a:t>
            </a:r>
            <a:r>
              <a:rPr lang="en-US" dirty="0" err="1" smtClean="0"/>
              <a:t>tblservice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115072"/>
              </p:ext>
            </p:extLst>
          </p:nvPr>
        </p:nvGraphicFramePr>
        <p:xfrm>
          <a:off x="694942" y="1711412"/>
          <a:ext cx="10658858" cy="47702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5057">
                  <a:extLst>
                    <a:ext uri="{9D8B030D-6E8A-4147-A177-3AD203B41FA5}">
                      <a16:colId xmlns:a16="http://schemas.microsoft.com/office/drawing/2014/main" val="3588486510"/>
                    </a:ext>
                  </a:extLst>
                </a:gridCol>
                <a:gridCol w="2694924">
                  <a:extLst>
                    <a:ext uri="{9D8B030D-6E8A-4147-A177-3AD203B41FA5}">
                      <a16:colId xmlns:a16="http://schemas.microsoft.com/office/drawing/2014/main" val="4239037348"/>
                    </a:ext>
                  </a:extLst>
                </a:gridCol>
                <a:gridCol w="1623339">
                  <a:extLst>
                    <a:ext uri="{9D8B030D-6E8A-4147-A177-3AD203B41FA5}">
                      <a16:colId xmlns:a16="http://schemas.microsoft.com/office/drawing/2014/main" val="408147679"/>
                    </a:ext>
                  </a:extLst>
                </a:gridCol>
                <a:gridCol w="4605538">
                  <a:extLst>
                    <a:ext uri="{9D8B030D-6E8A-4147-A177-3AD203B41FA5}">
                      <a16:colId xmlns:a16="http://schemas.microsoft.com/office/drawing/2014/main" val="1310294552"/>
                    </a:ext>
                  </a:extLst>
                </a:gridCol>
              </a:tblGrid>
              <a:tr h="2895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Table Name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Purpose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Primary Key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Key Columns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extLst>
                  <a:ext uri="{0D108BD9-81ED-4DB2-BD59-A6C34878D82A}">
                    <a16:rowId xmlns:a16="http://schemas.microsoft.com/office/drawing/2014/main" val="2821236354"/>
                  </a:ext>
                </a:extLst>
              </a:tr>
              <a:tr h="7239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permissions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Stores user permissions to manage access control.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id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permission: Defines the role (e.g., Superuser, Admin).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createuser, deleteuser, createbid, updatebid: Specify the allowed operations.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extLst>
                  <a:ext uri="{0D108BD9-81ED-4DB2-BD59-A6C34878D82A}">
                    <a16:rowId xmlns:a16="http://schemas.microsoft.com/office/drawing/2014/main" val="551856842"/>
                  </a:ext>
                </a:extLst>
              </a:tr>
              <a:tr h="86870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tbladmin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Manages administrator details and access.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ID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AdminName, UserName, FirstName, LastName: Identify admin users.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MobileNumber, Email: Contact information.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Password, AdminRegdate: Stores login credentials and registration date.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extLst>
                  <a:ext uri="{0D108BD9-81ED-4DB2-BD59-A6C34878D82A}">
                    <a16:rowId xmlns:a16="http://schemas.microsoft.com/office/drawing/2014/main" val="3000867534"/>
                  </a:ext>
                </a:extLst>
              </a:tr>
              <a:tr h="101348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tblbooking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Contains booking records for various events.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ID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BookingID</a:t>
                      </a:r>
                      <a:r>
                        <a:rPr lang="en-US" sz="1050" dirty="0">
                          <a:effectLst/>
                        </a:rPr>
                        <a:t>, </a:t>
                      </a:r>
                      <a:r>
                        <a:rPr lang="en-US" sz="1050" dirty="0" err="1">
                          <a:effectLst/>
                        </a:rPr>
                        <a:t>ServiceID</a:t>
                      </a:r>
                      <a:r>
                        <a:rPr lang="en-US" sz="1050" dirty="0">
                          <a:effectLst/>
                        </a:rPr>
                        <a:t>: Identify specific bookings and associated services.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Name, </a:t>
                      </a:r>
                      <a:r>
                        <a:rPr lang="en-US" sz="1050" dirty="0" err="1">
                          <a:effectLst/>
                        </a:rPr>
                        <a:t>MobileNumber</a:t>
                      </a:r>
                      <a:r>
                        <a:rPr lang="en-US" sz="1050" dirty="0">
                          <a:effectLst/>
                        </a:rPr>
                        <a:t>, Email: Customer information.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VenueAddress</a:t>
                      </a:r>
                      <a:r>
                        <a:rPr lang="en-US" sz="1050" dirty="0">
                          <a:effectLst/>
                        </a:rPr>
                        <a:t>, </a:t>
                      </a:r>
                      <a:r>
                        <a:rPr lang="en-US" sz="1050" dirty="0" err="1">
                          <a:effectLst/>
                        </a:rPr>
                        <a:t>EventType</a:t>
                      </a:r>
                      <a:r>
                        <a:rPr lang="en-US" sz="1050" dirty="0">
                          <a:effectLst/>
                        </a:rPr>
                        <a:t>, </a:t>
                      </a:r>
                      <a:r>
                        <a:rPr lang="en-US" sz="1050" dirty="0" err="1">
                          <a:effectLst/>
                        </a:rPr>
                        <a:t>AdditionalInformation</a:t>
                      </a:r>
                      <a:r>
                        <a:rPr lang="en-US" sz="1050" dirty="0">
                          <a:effectLst/>
                        </a:rPr>
                        <a:t>: Event details.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extLst>
                  <a:ext uri="{0D108BD9-81ED-4DB2-BD59-A6C34878D82A}">
                    <a16:rowId xmlns:a16="http://schemas.microsoft.com/office/drawing/2014/main" val="291813999"/>
                  </a:ext>
                </a:extLst>
              </a:tr>
              <a:tr h="7239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tblcompany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Holds information about event management companies.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id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regno, companyname, companyemail, companyphone: Company identifiers and contact details.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companylogo, companyaddress: Branding and location.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extLst>
                  <a:ext uri="{0D108BD9-81ED-4DB2-BD59-A6C34878D82A}">
                    <a16:rowId xmlns:a16="http://schemas.microsoft.com/office/drawing/2014/main" val="855976553"/>
                  </a:ext>
                </a:extLst>
              </a:tr>
              <a:tr h="43435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tbleventtype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Lists different types of events managed in the system.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ID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EventType: Specifies the type of event (e.g., Anniversary, Wedding).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extLst>
                  <a:ext uri="{0D108BD9-81ED-4DB2-BD59-A6C34878D82A}">
                    <a16:rowId xmlns:a16="http://schemas.microsoft.com/office/drawing/2014/main" val="1303224848"/>
                  </a:ext>
                </a:extLst>
              </a:tr>
              <a:tr h="57913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tblservice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Stores details about various services offered for events.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ID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ServiceName</a:t>
                      </a:r>
                      <a:r>
                        <a:rPr lang="en-US" sz="1050" dirty="0">
                          <a:effectLst/>
                        </a:rPr>
                        <a:t>, </a:t>
                      </a:r>
                      <a:r>
                        <a:rPr lang="en-US" sz="1050" dirty="0" err="1">
                          <a:effectLst/>
                        </a:rPr>
                        <a:t>SerDes</a:t>
                      </a:r>
                      <a:r>
                        <a:rPr lang="en-US" sz="1050" dirty="0">
                          <a:effectLst/>
                        </a:rPr>
                        <a:t>: Name and description of the service.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ServicePrice</a:t>
                      </a:r>
                      <a:r>
                        <a:rPr lang="en-US" sz="1050" dirty="0">
                          <a:effectLst/>
                        </a:rPr>
                        <a:t>: Cost associated with each service.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extLst>
                  <a:ext uri="{0D108BD9-81ED-4DB2-BD59-A6C34878D82A}">
                    <a16:rowId xmlns:a16="http://schemas.microsoft.com/office/drawing/2014/main" val="3511298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940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 SQL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73914" cy="4589689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SQL schemas define the table </a:t>
            </a:r>
            <a:r>
              <a:rPr lang="en-US" dirty="0" smtClean="0">
                <a:solidFill>
                  <a:prstClr val="black"/>
                </a:solidFill>
              </a:rPr>
              <a:t>structures, including the permissions and </a:t>
            </a:r>
            <a:r>
              <a:rPr lang="en-US" dirty="0" err="1" smtClean="0">
                <a:solidFill>
                  <a:prstClr val="black"/>
                </a:solidFill>
              </a:rPr>
              <a:t>tbladmin</a:t>
            </a:r>
            <a:r>
              <a:rPr lang="en-US" dirty="0" smtClean="0">
                <a:solidFill>
                  <a:prstClr val="black"/>
                </a:solidFill>
              </a:rPr>
              <a:t> examples below</a:t>
            </a:r>
            <a:endParaRPr lang="en-KE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TABLE permissions (</a:t>
            </a:r>
          </a:p>
          <a:p>
            <a:pPr marL="0" indent="0">
              <a:buNone/>
            </a:pPr>
            <a:r>
              <a:rPr lang="en-US" dirty="0"/>
              <a:t>id </a:t>
            </a:r>
            <a:r>
              <a:rPr lang="en-US" dirty="0" err="1"/>
              <a:t>int</a:t>
            </a:r>
            <a:r>
              <a:rPr lang="en-US" dirty="0"/>
              <a:t>(11) NOT NULL,</a:t>
            </a:r>
          </a:p>
          <a:p>
            <a:pPr marL="0" indent="0">
              <a:buNone/>
            </a:pPr>
            <a:r>
              <a:rPr lang="en-US" dirty="0"/>
              <a:t>permission varchar(255) CHARACTER SET latin1 NOT NULL,</a:t>
            </a:r>
          </a:p>
          <a:p>
            <a:pPr marL="0" indent="0">
              <a:buNone/>
            </a:pPr>
            <a:r>
              <a:rPr lang="en-US" dirty="0" err="1"/>
              <a:t>createuser</a:t>
            </a:r>
            <a:r>
              <a:rPr lang="en-US" dirty="0"/>
              <a:t> varchar(255) DEFAULT NULL,</a:t>
            </a:r>
          </a:p>
          <a:p>
            <a:pPr marL="0" indent="0">
              <a:buNone/>
            </a:pPr>
            <a:r>
              <a:rPr lang="en-US" dirty="0" err="1"/>
              <a:t>deleteuser</a:t>
            </a:r>
            <a:r>
              <a:rPr lang="en-US" dirty="0"/>
              <a:t> varchar(255) DEFAULT NULL,</a:t>
            </a:r>
          </a:p>
          <a:p>
            <a:pPr marL="0" indent="0">
              <a:buNone/>
            </a:pPr>
            <a:r>
              <a:rPr lang="en-US" dirty="0" err="1"/>
              <a:t>createbid</a:t>
            </a:r>
            <a:r>
              <a:rPr lang="en-US" dirty="0"/>
              <a:t> varchar(255) DEFAULT NULL,</a:t>
            </a:r>
          </a:p>
          <a:p>
            <a:pPr marL="0" indent="0">
              <a:buNone/>
            </a:pPr>
            <a:r>
              <a:rPr lang="en-US" dirty="0" err="1"/>
              <a:t>updatebid</a:t>
            </a:r>
            <a:r>
              <a:rPr lang="en-US" dirty="0"/>
              <a:t> varchar(255) DEFAULT NULL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INSERT INTO permissions (id, permission, </a:t>
            </a:r>
            <a:r>
              <a:rPr lang="en-US" dirty="0" err="1"/>
              <a:t>createuser</a:t>
            </a:r>
            <a:r>
              <a:rPr lang="en-US" dirty="0"/>
              <a:t>, </a:t>
            </a:r>
            <a:r>
              <a:rPr lang="en-US" dirty="0" err="1"/>
              <a:t>deleteuser</a:t>
            </a:r>
            <a:r>
              <a:rPr lang="en-US" dirty="0"/>
              <a:t>, </a:t>
            </a:r>
            <a:r>
              <a:rPr lang="en-US" dirty="0" err="1"/>
              <a:t>createbid</a:t>
            </a:r>
            <a:r>
              <a:rPr lang="en-US" dirty="0"/>
              <a:t>, </a:t>
            </a:r>
            <a:r>
              <a:rPr lang="en-US" dirty="0" err="1"/>
              <a:t>updatebid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VALUES</a:t>
            </a:r>
          </a:p>
          <a:p>
            <a:pPr marL="0" indent="0">
              <a:buNone/>
            </a:pPr>
            <a:r>
              <a:rPr lang="en-US" dirty="0"/>
              <a:t>(1, '</a:t>
            </a:r>
            <a:r>
              <a:rPr lang="en-US" dirty="0" err="1"/>
              <a:t>Superuser</a:t>
            </a:r>
            <a:r>
              <a:rPr lang="en-US" dirty="0"/>
              <a:t>', '1', '1', '1', '1'),</a:t>
            </a:r>
          </a:p>
          <a:p>
            <a:pPr marL="0" indent="0">
              <a:buNone/>
            </a:pPr>
            <a:r>
              <a:rPr lang="en-US" dirty="0"/>
              <a:t>(2, 'Admin', '1', NULL, '1', '1'),</a:t>
            </a:r>
          </a:p>
          <a:p>
            <a:pPr marL="0" indent="0">
              <a:buNone/>
            </a:pPr>
            <a:r>
              <a:rPr lang="en-US" dirty="0"/>
              <a:t>(3, 'User', NULL, NULL, '1', NULL);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tbladmin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  ID </a:t>
            </a:r>
            <a:r>
              <a:rPr lang="en-US" dirty="0" err="1"/>
              <a:t>int</a:t>
            </a:r>
            <a:r>
              <a:rPr lang="en-US" dirty="0"/>
              <a:t>(10) NOT NULL,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Staffid</a:t>
            </a:r>
            <a:r>
              <a:rPr lang="en-US" dirty="0"/>
              <a:t> varchar(255) DEFAULT NULL</a:t>
            </a:r>
            <a:r>
              <a:rPr lang="en-US" dirty="0" smtClean="0"/>
              <a:t>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77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315" y="1154924"/>
            <a:ext cx="10595429" cy="4325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prstClr val="black"/>
                </a:solidFill>
              </a:rPr>
              <a:t> </a:t>
            </a:r>
            <a:r>
              <a:rPr lang="en-US" sz="1100" dirty="0" err="1">
                <a:solidFill>
                  <a:prstClr val="black"/>
                </a:solidFill>
              </a:rPr>
              <a:t>AdminName</a:t>
            </a:r>
            <a:r>
              <a:rPr lang="en-US" sz="1100" dirty="0">
                <a:solidFill>
                  <a:prstClr val="black"/>
                </a:solidFill>
              </a:rPr>
              <a:t> varchar(120) DEFAULT NULL,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prstClr val="black"/>
                </a:solidFill>
              </a:rPr>
              <a:t>  </a:t>
            </a:r>
            <a:r>
              <a:rPr lang="en-US" sz="1100" dirty="0" err="1">
                <a:solidFill>
                  <a:prstClr val="black"/>
                </a:solidFill>
              </a:rPr>
              <a:t>UserName</a:t>
            </a:r>
            <a:r>
              <a:rPr lang="en-US" sz="1100" dirty="0">
                <a:solidFill>
                  <a:prstClr val="black"/>
                </a:solidFill>
              </a:rPr>
              <a:t> varchar(120) DEFAULT NULL,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prstClr val="black"/>
                </a:solidFill>
              </a:rPr>
              <a:t>  </a:t>
            </a:r>
            <a:r>
              <a:rPr lang="en-US" sz="1100" dirty="0" err="1">
                <a:solidFill>
                  <a:prstClr val="black"/>
                </a:solidFill>
              </a:rPr>
              <a:t>FirstName</a:t>
            </a:r>
            <a:r>
              <a:rPr lang="en-US" sz="1100" dirty="0">
                <a:solidFill>
                  <a:prstClr val="black"/>
                </a:solidFill>
              </a:rPr>
              <a:t> varchar(255) DEFAULT NULL,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prstClr val="black"/>
                </a:solidFill>
              </a:rPr>
              <a:t>  </a:t>
            </a:r>
            <a:r>
              <a:rPr lang="en-US" sz="1100" dirty="0" err="1">
                <a:solidFill>
                  <a:prstClr val="black"/>
                </a:solidFill>
              </a:rPr>
              <a:t>LastName</a:t>
            </a:r>
            <a:r>
              <a:rPr lang="en-US" sz="1100" dirty="0">
                <a:solidFill>
                  <a:prstClr val="black"/>
                </a:solidFill>
              </a:rPr>
              <a:t> varchar(255) DEFAULT NULL,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prstClr val="black"/>
                </a:solidFill>
              </a:rPr>
              <a:t>  </a:t>
            </a:r>
            <a:r>
              <a:rPr lang="en-US" sz="1100" dirty="0" err="1">
                <a:solidFill>
                  <a:prstClr val="black"/>
                </a:solidFill>
              </a:rPr>
              <a:t>MobileNumber</a:t>
            </a:r>
            <a:r>
              <a:rPr lang="en-US" sz="1100" dirty="0">
                <a:solidFill>
                  <a:prstClr val="black"/>
                </a:solidFill>
              </a:rPr>
              <a:t> </a:t>
            </a:r>
            <a:r>
              <a:rPr lang="en-US" sz="1100" dirty="0" err="1">
                <a:solidFill>
                  <a:prstClr val="black"/>
                </a:solidFill>
              </a:rPr>
              <a:t>bigint</a:t>
            </a:r>
            <a:r>
              <a:rPr lang="en-US" sz="1100" dirty="0">
                <a:solidFill>
                  <a:prstClr val="black"/>
                </a:solidFill>
              </a:rPr>
              <a:t>(10) DEFAULT NULL,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prstClr val="black"/>
                </a:solidFill>
              </a:rPr>
              <a:t>  Email varchar(200) DEFAULT NULL,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prstClr val="black"/>
                </a:solidFill>
              </a:rPr>
              <a:t>  Status </a:t>
            </a:r>
            <a:r>
              <a:rPr lang="en-US" sz="1100" dirty="0" err="1">
                <a:solidFill>
                  <a:prstClr val="black"/>
                </a:solidFill>
              </a:rPr>
              <a:t>int</a:t>
            </a:r>
            <a:r>
              <a:rPr lang="en-US" sz="1100" dirty="0">
                <a:solidFill>
                  <a:prstClr val="black"/>
                </a:solidFill>
              </a:rPr>
              <a:t>(11) NOT NULL DEFAULT '1',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prstClr val="black"/>
                </a:solidFill>
              </a:rPr>
              <a:t>  Photo varchar(255) CHARACTER SET latin1 NOT NULL DEFAULT 'avatar15.jpg',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prstClr val="black"/>
                </a:solidFill>
              </a:rPr>
              <a:t>  Password varchar(120) DEFAULT NULL,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prstClr val="black"/>
                </a:solidFill>
              </a:rPr>
              <a:t>  </a:t>
            </a:r>
            <a:r>
              <a:rPr lang="en-US" sz="1100" dirty="0" err="1">
                <a:solidFill>
                  <a:prstClr val="black"/>
                </a:solidFill>
              </a:rPr>
              <a:t>AdminRegdate</a:t>
            </a:r>
            <a:r>
              <a:rPr lang="en-US" sz="1100" dirty="0">
                <a:solidFill>
                  <a:prstClr val="black"/>
                </a:solidFill>
              </a:rPr>
              <a:t> timestamp NULL DEFAULT CURRENT_TIMESTAMP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prstClr val="black"/>
                </a:solidFill>
              </a:rPr>
              <a:t>);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prstClr val="black"/>
                </a:solidFill>
              </a:rPr>
              <a:t>INSERT INTO </a:t>
            </a:r>
            <a:r>
              <a:rPr lang="en-US" sz="1100" dirty="0" err="1">
                <a:solidFill>
                  <a:prstClr val="black"/>
                </a:solidFill>
              </a:rPr>
              <a:t>tbladmin</a:t>
            </a:r>
            <a:r>
              <a:rPr lang="en-US" sz="1100" dirty="0">
                <a:solidFill>
                  <a:prstClr val="black"/>
                </a:solidFill>
              </a:rPr>
              <a:t> (ID, </a:t>
            </a:r>
            <a:r>
              <a:rPr lang="en-US" sz="1100" dirty="0" err="1">
                <a:solidFill>
                  <a:prstClr val="black"/>
                </a:solidFill>
              </a:rPr>
              <a:t>Staffid</a:t>
            </a:r>
            <a:r>
              <a:rPr lang="en-US" sz="1100" dirty="0">
                <a:solidFill>
                  <a:prstClr val="black"/>
                </a:solidFill>
              </a:rPr>
              <a:t>, </a:t>
            </a:r>
            <a:r>
              <a:rPr lang="en-US" sz="1100" dirty="0" err="1">
                <a:solidFill>
                  <a:prstClr val="black"/>
                </a:solidFill>
              </a:rPr>
              <a:t>AdminName</a:t>
            </a:r>
            <a:r>
              <a:rPr lang="en-US" sz="1100" dirty="0">
                <a:solidFill>
                  <a:prstClr val="black"/>
                </a:solidFill>
              </a:rPr>
              <a:t>, </a:t>
            </a:r>
            <a:r>
              <a:rPr lang="en-US" sz="1100" dirty="0" err="1">
                <a:solidFill>
                  <a:prstClr val="black"/>
                </a:solidFill>
              </a:rPr>
              <a:t>UserName</a:t>
            </a:r>
            <a:r>
              <a:rPr lang="en-US" sz="1100" dirty="0">
                <a:solidFill>
                  <a:prstClr val="black"/>
                </a:solidFill>
              </a:rPr>
              <a:t>, </a:t>
            </a:r>
            <a:r>
              <a:rPr lang="en-US" sz="1100" dirty="0" err="1">
                <a:solidFill>
                  <a:prstClr val="black"/>
                </a:solidFill>
              </a:rPr>
              <a:t>FirstName</a:t>
            </a:r>
            <a:r>
              <a:rPr lang="en-US" sz="1100" dirty="0">
                <a:solidFill>
                  <a:prstClr val="black"/>
                </a:solidFill>
              </a:rPr>
              <a:t>, </a:t>
            </a:r>
            <a:r>
              <a:rPr lang="en-US" sz="1100" dirty="0" err="1">
                <a:solidFill>
                  <a:prstClr val="black"/>
                </a:solidFill>
              </a:rPr>
              <a:t>LastName</a:t>
            </a:r>
            <a:r>
              <a:rPr lang="en-US" sz="1100" dirty="0">
                <a:solidFill>
                  <a:prstClr val="black"/>
                </a:solidFill>
              </a:rPr>
              <a:t>, </a:t>
            </a:r>
            <a:r>
              <a:rPr lang="en-US" sz="1100" dirty="0" err="1">
                <a:solidFill>
                  <a:prstClr val="black"/>
                </a:solidFill>
              </a:rPr>
              <a:t>MobileNumber</a:t>
            </a:r>
            <a:r>
              <a:rPr lang="en-US" sz="1100" dirty="0">
                <a:solidFill>
                  <a:prstClr val="black"/>
                </a:solidFill>
              </a:rPr>
              <a:t>, Email, Status, Photo, Password, </a:t>
            </a:r>
            <a:r>
              <a:rPr lang="en-US" sz="1100" dirty="0" err="1">
                <a:solidFill>
                  <a:prstClr val="black"/>
                </a:solidFill>
              </a:rPr>
              <a:t>AdminRegdate</a:t>
            </a:r>
            <a:r>
              <a:rPr lang="en-US" sz="1100" dirty="0">
                <a:solidFill>
                  <a:prstClr val="black"/>
                </a:solidFill>
              </a:rPr>
              <a:t>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prstClr val="black"/>
                </a:solidFill>
              </a:rPr>
              <a:t>VALUES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prstClr val="black"/>
                </a:solidFill>
              </a:rPr>
              <a:t>(2, 'U002', 'Admin', 'ndbhalerao91@gmail.com', 'Nikhil', '</a:t>
            </a:r>
            <a:r>
              <a:rPr lang="en-US" sz="1100" dirty="0" err="1">
                <a:solidFill>
                  <a:prstClr val="black"/>
                </a:solidFill>
              </a:rPr>
              <a:t>Bhalerao</a:t>
            </a:r>
            <a:r>
              <a:rPr lang="en-US" sz="1100" dirty="0">
                <a:solidFill>
                  <a:prstClr val="black"/>
                </a:solidFill>
              </a:rPr>
              <a:t>', 942397933, 'ndbhalerao91@gmail.com', 1, 'pro4.jpg', '21232f297a57a5a743894a0e4a801fc3', '2022-07-21 10:18:39'),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prstClr val="black"/>
                </a:solidFill>
              </a:rPr>
              <a:t>(28, 'U001', 'Admin', '</a:t>
            </a:r>
            <a:r>
              <a:rPr lang="en-US" sz="1100" dirty="0" err="1">
                <a:solidFill>
                  <a:prstClr val="black"/>
                </a:solidFill>
              </a:rPr>
              <a:t>Suraj</a:t>
            </a:r>
            <a:r>
              <a:rPr lang="en-US" sz="1100" dirty="0">
                <a:solidFill>
                  <a:prstClr val="black"/>
                </a:solidFill>
              </a:rPr>
              <a:t>', '</a:t>
            </a:r>
            <a:r>
              <a:rPr lang="en-US" sz="1100" dirty="0" err="1">
                <a:solidFill>
                  <a:prstClr val="black"/>
                </a:solidFill>
              </a:rPr>
              <a:t>Suraj</a:t>
            </a:r>
            <a:r>
              <a:rPr lang="en-US" sz="1100" dirty="0">
                <a:solidFill>
                  <a:prstClr val="black"/>
                </a:solidFill>
              </a:rPr>
              <a:t>', 'kale', 942397933, 'Suraj@gmail.com', 0, 'avatar15.jpg', '21232f297a57a5a743894a0e4a801fc3', '2022-07-25 19:45:45');</a:t>
            </a:r>
            <a:endParaRPr 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792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</TotalTime>
  <Words>1179</Words>
  <Application>Microsoft Office PowerPoint</Application>
  <PresentationFormat>Widescreen</PresentationFormat>
  <Paragraphs>143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Times New Roman</vt:lpstr>
      <vt:lpstr>Wingdings 3</vt:lpstr>
      <vt:lpstr>Ion</vt:lpstr>
      <vt:lpstr>Event Management System</vt:lpstr>
      <vt:lpstr>Table of Contents</vt:lpstr>
      <vt:lpstr>1.0 Introduction</vt:lpstr>
      <vt:lpstr>PowerPoint Presentation</vt:lpstr>
      <vt:lpstr>2.0 SYSTEM DESIGN</vt:lpstr>
      <vt:lpstr>2.1 ERD Diagram </vt:lpstr>
      <vt:lpstr>2.2 Table Structures </vt:lpstr>
      <vt:lpstr>2.3 SQL SCHEMA</vt:lpstr>
      <vt:lpstr>PowerPoint Presentation</vt:lpstr>
      <vt:lpstr>3.0 IMPLEMENTATION</vt:lpstr>
      <vt:lpstr>4.0 Testing and validation</vt:lpstr>
      <vt:lpstr>4.1 Testing Process</vt:lpstr>
      <vt:lpstr>4.2 Results</vt:lpstr>
      <vt:lpstr>5.0 Conclusion and Recommendations</vt:lpstr>
      <vt:lpstr>6.0 References</vt:lpstr>
      <vt:lpstr>7.0 Appendices</vt:lpstr>
      <vt:lpstr>7.1 Stored procedures</vt:lpstr>
      <vt:lpstr>7.2 Triggers</vt:lpstr>
      <vt:lpstr>7.3 Advanced queries</vt:lpstr>
      <vt:lpstr>7.4 Reports and views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Management System</dc:title>
  <dc:creator>Billington Omanga</dc:creator>
  <cp:lastModifiedBy>Billington Omanga</cp:lastModifiedBy>
  <cp:revision>14</cp:revision>
  <dcterms:created xsi:type="dcterms:W3CDTF">2024-11-21T18:21:55Z</dcterms:created>
  <dcterms:modified xsi:type="dcterms:W3CDTF">2024-11-21T20:15:13Z</dcterms:modified>
</cp:coreProperties>
</file>