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44AA03-3A56-4BAD-BE89-F1003316794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无标题节" id="{D7203BF6-201C-4D41-81B9-F0A0D49133E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E14A4-A5C6-4961-81E0-CEDBC6B1F3DB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7E035-60CB-4BC7-9B47-E44E5BF3B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BD21D-CE3F-407D-9827-0706ABD75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13DA8-AFEA-4FD2-9D1E-D24D0A4C0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9BF17-5AFE-417D-ADD1-7772BE6D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7D63-81BC-4948-8F22-C21D8208CFB8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AE40-A6A1-4133-8C51-47E94CAE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0B1AE-E1B1-4600-B7AB-37363FAF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B389-0A37-45C9-B3D0-7958081A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FD397-D260-47CA-A3B1-ABDAAD6E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CCA83-AC3B-402C-90C9-255535FA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A9F3-B9CB-4FAE-8958-B3F9DA4E1C5C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74E95-72E7-4065-AB29-E5ABA0D8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DF163-597C-4169-B608-781FEC4D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4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84FCA3-C1A8-47BE-90C2-0D282699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4C805A-7B10-4679-BB5A-CC8AEA207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0B49C-A308-4E5F-80B0-2F194A85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31A8-7FF4-4C23-BD24-A871822216A7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B670E-7C9B-4832-ADCC-F7458518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A5279-29DD-4282-94C5-14EE08CD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3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235C6-11F1-4009-BEDF-E4DAC45E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0AA24-C5B4-4014-8977-976103DD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8064F-7012-447F-B74B-C575865D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3FD0-8644-4671-9699-1B27081398BB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2213E-18CA-4D1F-B8B2-C4BDE83D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53FF9-55A6-459E-B2FE-4F882BA3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9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FA32E-4D2B-4299-98C5-14EC535B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A25C4-1D79-4A01-83F9-2CBB34B2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9F479-A518-4CA8-9A0E-AEC0270F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1704-381B-4048-ADBC-D48834098BC8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CDBCF-DE67-43C5-8472-15040953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4FDC-7F7E-44C1-862D-D674D048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BA83A-BFEE-49D6-A799-3E07D9AE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4A3EB-54A5-476C-95C7-9A25C0EC2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CA117-1F37-4B9D-9593-B76575AA8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8A53F-70AD-4F16-A455-BB43F2C2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71D1-BC6C-4D60-92C0-12E14B7CE6E8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BBD4A-5546-4CCC-9513-A9349BD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261E8-1765-49E5-9574-A77BEE2D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CD2CC-8EB3-45FE-9E74-AF131FFE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D252-4FCE-4287-BFDD-94EE1E97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0A005-486E-49FB-A723-0E8DA538C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C59CEF-83EC-4313-A979-53D7150C4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A02AD-1272-4FD0-AE1A-86987A7F7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5A6C7-54B4-47F1-AA06-33C04186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A106-8F42-4D8D-9F4C-79D6377003A8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5E91A-FEEE-4BC1-B498-A326F1F5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7A3986-BDA5-401A-BC29-F9B2359E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9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CB7D6-F8DF-44C6-B302-2085E6F1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718778-B4E7-4A19-BAE9-A7CDB23E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ACD-0B79-4FEC-8354-09461C173E3A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9D955-F40B-40CB-B904-6A103BEE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2AC5B-7D3D-4EED-BF5E-C1287EE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0F3878-BDAE-4F17-A19C-EDCAF4E8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55D8-F337-4065-84D1-CEC8A786C2A1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4CDC70-2C06-4BA4-A531-DA217FFD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AE7E0-704E-4833-940E-2D4F827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1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1B767-1DC1-4153-B3D4-E6DFCB52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8B774-9610-4B71-B0A9-6E5451B2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6EE06-3481-477A-AA17-048EB9A5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409DD-DCDE-4579-AE80-0692B7EC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6D7-F094-45D7-A5B0-35E8FA39ED10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404E1-FCA5-4568-BDB4-32E367EE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69482-2237-4A72-8B67-55432E35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2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1D68-01C7-47CB-833D-F64921ED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5348D8-DB57-4697-ACD7-A3D3C0F3A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32A500-541C-4555-B082-8278ACDF4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1D392-4D4D-4F83-9DB6-CE5114AB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5B7-488F-47BE-8DDB-1A3C15EF4E6D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6C335-D8FF-46F7-803C-E7F1CB83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7D13F-46DD-4B5E-BC60-095976D0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B3A7C6-0BDF-460A-A275-577DEAE2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ED802A-8988-4D10-B1FD-B177CD8FC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7A2CB-3B4C-449A-ADE2-131C8B0B9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9E08-BDB7-44E3-B852-009BCE1FAB18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B4F61-85B4-4B84-9FE1-ADF22DA67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吉林大学 智能嵌入式系统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C6D09-DA08-4527-87C4-9A93D4CA5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FA1F-0BBF-4123-80AD-DD5943CE8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已知电路图如下</a:t>
            </a:r>
            <a:r>
              <a:rPr lang="en-US" altLang="zh-CN" sz="20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S3C2440 </a:t>
            </a:r>
            <a:r>
              <a:rPr lang="zh-CN" altLang="en-US" dirty="0"/>
              <a:t>的</a:t>
            </a:r>
            <a:r>
              <a:rPr lang="en-US" altLang="zh-CN" dirty="0"/>
              <a:t>F</a:t>
            </a:r>
            <a:r>
              <a:rPr lang="zh-CN" altLang="en-US" dirty="0"/>
              <a:t>口</a:t>
            </a:r>
            <a:r>
              <a:rPr lang="en-US" altLang="zh-CN" dirty="0"/>
              <a:t>GPF0</a:t>
            </a:r>
            <a:r>
              <a:rPr lang="zh-CN" altLang="en-US" dirty="0"/>
              <a:t>经电阻与</a:t>
            </a:r>
            <a:r>
              <a:rPr lang="en-US" altLang="zh-CN" dirty="0"/>
              <a:t>LED</a:t>
            </a:r>
            <a:r>
              <a:rPr lang="zh-CN" altLang="en-US" dirty="0"/>
              <a:t>发光管输出极连接，发光管输入极连接到电源正</a:t>
            </a:r>
            <a:r>
              <a:rPr lang="en-US" altLang="zh-CN" dirty="0"/>
              <a:t>3.3V</a:t>
            </a:r>
            <a:r>
              <a:rPr lang="zh-CN" altLang="en-US" dirty="0"/>
              <a:t>。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zh-CN" altLang="en-US" dirty="0"/>
              <a:t>要求回答下列问题：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	说明</a:t>
            </a:r>
            <a:r>
              <a:rPr lang="en-US" altLang="zh-CN" dirty="0"/>
              <a:t>LED</a:t>
            </a:r>
            <a:r>
              <a:rPr lang="zh-CN" altLang="en-US" dirty="0"/>
              <a:t>接口电路的工作原理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	编程利用定时器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PCLK</a:t>
            </a:r>
            <a:r>
              <a:rPr lang="zh-CN" altLang="en-US" dirty="0"/>
              <a:t>为</a:t>
            </a:r>
            <a:r>
              <a:rPr lang="en-US" altLang="zh-CN" dirty="0"/>
              <a:t>50MHZ</a:t>
            </a:r>
            <a:r>
              <a:rPr lang="zh-CN" altLang="en-US" dirty="0"/>
              <a:t>）实现</a:t>
            </a:r>
            <a:r>
              <a:rPr lang="en-US" altLang="zh-CN" dirty="0"/>
              <a:t>LED</a:t>
            </a:r>
            <a:r>
              <a:rPr lang="zh-CN" altLang="en-US" dirty="0"/>
              <a:t>闪亮。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A1049D7-6F56-49F4-B91F-B30851FF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17" y="1240086"/>
            <a:ext cx="3301723" cy="14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8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16    05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void Delay ( unsigned int x ) 		//</a:t>
            </a:r>
            <a:r>
              <a:rPr lang="zh-CN" altLang="en-US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延时程序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{	unsigned int </a:t>
            </a:r>
            <a:r>
              <a:rPr lang="en-US" altLang="zh-CN" sz="16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i,j,k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	for(</a:t>
            </a:r>
            <a:r>
              <a:rPr lang="en-US" altLang="zh-CN" sz="16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=0;i&lt;=</a:t>
            </a:r>
            <a:r>
              <a:rPr lang="en-US" altLang="zh-CN" sz="16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x;i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		for(j=0;j&lt;=0xff;j++)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		          for(k=0;k&lt;=0xff;k++);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void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shanliang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  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闪亮子程序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rGPFDAT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=0x00;      /GPF0=0  LED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亮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Delay(10);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rGPFDAT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=0x01;      /GPF0=1  LED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不亮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Delay(10);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16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8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16    05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197"/>
            <a:ext cx="10515600" cy="525439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1600" b="1" dirty="0"/>
              <a:t>void Timer0_Iint(void)  //</a:t>
            </a:r>
            <a:r>
              <a:rPr lang="zh-CN" altLang="en-US" sz="1600" b="1" dirty="0"/>
              <a:t>定时器初始化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rTCFG0 = 0xff;</a:t>
            </a:r>
            <a:r>
              <a:rPr lang="zh-CN" altLang="en-US" sz="1600" b="1" dirty="0"/>
              <a:t>　　	</a:t>
            </a:r>
            <a:r>
              <a:rPr lang="en-US" altLang="zh-CN" sz="1600" b="1" dirty="0"/>
              <a:t>// </a:t>
            </a:r>
            <a:r>
              <a:rPr lang="zh-CN" altLang="en-US" sz="1600" b="1" dirty="0"/>
              <a:t>预分频计数器 </a:t>
            </a:r>
            <a:r>
              <a:rPr lang="en-US" altLang="zh-CN" sz="1600" b="1" dirty="0"/>
              <a:t>= 255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rTCFG1 = 0x03; </a:t>
            </a:r>
            <a:r>
              <a:rPr lang="zh-CN" altLang="en-US" sz="1600" b="1" dirty="0"/>
              <a:t>　	</a:t>
            </a:r>
            <a:r>
              <a:rPr lang="en-US" altLang="zh-CN" sz="1600" b="1" dirty="0"/>
              <a:t>// </a:t>
            </a:r>
            <a:r>
              <a:rPr lang="en-US" altLang="zh-CN" sz="1600" b="1" dirty="0">
                <a:solidFill>
                  <a:srgbClr val="FF0000"/>
                </a:solidFill>
              </a:rPr>
              <a:t>0011</a:t>
            </a:r>
            <a:r>
              <a:rPr lang="en-US" altLang="zh-CN" sz="1600" b="1" dirty="0"/>
              <a:t> : 1/16</a:t>
            </a:r>
            <a:r>
              <a:rPr lang="zh-CN" altLang="en-US" sz="1600" b="1" dirty="0"/>
              <a:t>设定为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分频</a:t>
            </a:r>
            <a:endParaRPr lang="en-US" altLang="zh-CN" sz="1600" b="1" dirty="0"/>
          </a:p>
          <a:p>
            <a:pPr>
              <a:buNone/>
            </a:pPr>
            <a:r>
              <a:rPr lang="en-US" altLang="zh-CN" sz="1600" b="1" dirty="0"/>
              <a:t>rTCNTB0 = 5*2440; 	// </a:t>
            </a:r>
            <a:r>
              <a:rPr lang="zh-CN" altLang="en-US" sz="1600" b="1" dirty="0"/>
              <a:t>计数初值，</a:t>
            </a:r>
            <a:r>
              <a:rPr lang="en-US" altLang="zh-CN" sz="1600" b="1" dirty="0"/>
              <a:t>(TCNT + 1) * 81.92 = 1</a:t>
            </a:r>
            <a:r>
              <a:rPr lang="en-US" altLang="zh-CN" sz="1600" b="1" dirty="0">
                <a:solidFill>
                  <a:srgbClr val="00B050"/>
                </a:solidFill>
              </a:rPr>
              <a:t> </a:t>
            </a:r>
            <a:r>
              <a:rPr lang="zh-CN" altLang="en-US" sz="1600" b="1" dirty="0">
                <a:solidFill>
                  <a:srgbClr val="00B050"/>
                </a:solidFill>
              </a:rPr>
              <a:t>秒</a:t>
            </a:r>
          </a:p>
          <a:p>
            <a:pPr eaLnBrk="1" hangingPunct="1">
              <a:buFontTx/>
              <a:buNone/>
            </a:pPr>
            <a:r>
              <a:rPr lang="en-US" altLang="zh-CN" sz="1600" b="1" dirty="0" err="1"/>
              <a:t>rTCON</a:t>
            </a:r>
            <a:r>
              <a:rPr lang="en-US" altLang="zh-CN" sz="1600" b="1" dirty="0"/>
              <a:t> = </a:t>
            </a:r>
            <a:r>
              <a:rPr lang="en-US" altLang="zh-CN" sz="1600" b="1" dirty="0">
                <a:solidFill>
                  <a:srgbClr val="FF0000"/>
                </a:solidFill>
              </a:rPr>
              <a:t>0x02</a:t>
            </a:r>
            <a:r>
              <a:rPr lang="en-US" altLang="zh-CN" sz="1600" b="1" dirty="0"/>
              <a:t>; 		// 00   </a:t>
            </a:r>
            <a:r>
              <a:rPr lang="en-US" altLang="zh-CN" sz="1600" b="1" dirty="0">
                <a:solidFill>
                  <a:srgbClr val="FF0000"/>
                </a:solidFill>
              </a:rPr>
              <a:t>1   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，手动更新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buFontTx/>
              <a:buNone/>
            </a:pP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Void Timer0_start()   //</a:t>
            </a:r>
            <a:r>
              <a:rPr lang="zh-CN" altLang="en-US" sz="1600" b="1" dirty="0"/>
              <a:t>启动</a:t>
            </a:r>
            <a:r>
              <a:rPr lang="en-US" altLang="zh-CN" sz="1600" b="1" dirty="0"/>
              <a:t>Timer0</a:t>
            </a:r>
            <a:r>
              <a:rPr lang="zh-CN" altLang="en-US" sz="1600" b="1" dirty="0"/>
              <a:t>定时</a:t>
            </a:r>
            <a:endParaRPr lang="en-US" altLang="zh-CN" sz="1600" b="1" dirty="0"/>
          </a:p>
          <a:p>
            <a:pPr>
              <a:buNone/>
            </a:pPr>
            <a:r>
              <a:rPr lang="en-US" altLang="zh-CN" sz="1600" b="1" dirty="0"/>
              <a:t>{rTCNTB0 = 5*2440; 	// </a:t>
            </a:r>
            <a:r>
              <a:rPr lang="zh-CN" altLang="en-US" sz="1600" b="1" dirty="0"/>
              <a:t>计数初值，</a:t>
            </a:r>
            <a:r>
              <a:rPr lang="en-US" altLang="zh-CN" sz="1600" b="1" dirty="0"/>
              <a:t>(TCNT + 1) * 81.92 = 1</a:t>
            </a:r>
            <a:r>
              <a:rPr lang="en-US" altLang="zh-CN" sz="1600" b="1" dirty="0">
                <a:solidFill>
                  <a:srgbClr val="00B050"/>
                </a:solidFill>
              </a:rPr>
              <a:t> </a:t>
            </a:r>
            <a:r>
              <a:rPr lang="zh-CN" altLang="en-US" sz="1600" b="1" dirty="0">
                <a:solidFill>
                  <a:srgbClr val="00B050"/>
                </a:solidFill>
              </a:rPr>
              <a:t>秒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err="1"/>
              <a:t>rTCON</a:t>
            </a:r>
            <a:r>
              <a:rPr lang="en-US" altLang="zh-CN" sz="1600" b="1" dirty="0"/>
              <a:t> |= </a:t>
            </a:r>
            <a:r>
              <a:rPr lang="en-US" altLang="zh-CN" sz="1600" b="1" dirty="0">
                <a:solidFill>
                  <a:srgbClr val="FF0000"/>
                </a:solidFill>
              </a:rPr>
              <a:t>0x01</a:t>
            </a:r>
            <a:r>
              <a:rPr lang="en-US" altLang="zh-CN" sz="1600" b="1" dirty="0"/>
              <a:t>;         //TCON[0]=1 </a:t>
            </a:r>
            <a:r>
              <a:rPr lang="zh-CN" altLang="en-US" sz="1600" b="1" dirty="0"/>
              <a:t>启动定时器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Void Timer0_stop()  //</a:t>
            </a:r>
            <a:r>
              <a:rPr lang="zh-CN" altLang="en-US" sz="1600" b="1" dirty="0"/>
              <a:t>结束</a:t>
            </a:r>
            <a:r>
              <a:rPr lang="en-US" altLang="zh-CN" sz="1600" b="1" dirty="0"/>
              <a:t>Timer0</a:t>
            </a:r>
            <a:r>
              <a:rPr lang="zh-CN" altLang="en-US" sz="1600" b="1" dirty="0"/>
              <a:t>定时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{</a:t>
            </a:r>
          </a:p>
          <a:p>
            <a:pPr>
              <a:buNone/>
            </a:pPr>
            <a:r>
              <a:rPr lang="en-US" altLang="zh-CN" sz="1600" b="1" dirty="0" err="1"/>
              <a:t>rTCON</a:t>
            </a:r>
            <a:r>
              <a:rPr lang="en-US" altLang="zh-CN" sz="1600" b="1" dirty="0"/>
              <a:t> &amp;= </a:t>
            </a:r>
            <a:r>
              <a:rPr lang="en-US" altLang="zh-CN" sz="1600" b="1" dirty="0">
                <a:solidFill>
                  <a:srgbClr val="FF0000"/>
                </a:solidFill>
              </a:rPr>
              <a:t>0xFFFFFE</a:t>
            </a:r>
            <a:r>
              <a:rPr lang="en-US" altLang="zh-CN" sz="1600" b="1" dirty="0"/>
              <a:t>;         //TCON[0]=0 </a:t>
            </a:r>
            <a:r>
              <a:rPr lang="zh-CN" altLang="en-US" sz="1600" b="1" dirty="0"/>
              <a:t>停止定时器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16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9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16    05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197"/>
            <a:ext cx="10515600" cy="52543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//Timer0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中断服务程序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static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void_irq</a:t>
            </a:r>
            <a:r>
              <a:rPr lang="en-US" altLang="zh-CN" sz="1600" b="1" dirty="0">
                <a:cs typeface="Times New Roman" panose="02020603050405020304" pitchFamily="18" charset="0"/>
              </a:rPr>
              <a:t> Timer0_ISR(void) 	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{   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shanliang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rSRCPND</a:t>
            </a:r>
            <a:r>
              <a:rPr lang="en-US" altLang="zh-CN" sz="1600" b="1" dirty="0">
                <a:cs typeface="Times New Roman" panose="02020603050405020304" pitchFamily="18" charset="0"/>
              </a:rPr>
              <a:t>=1&lt;&lt;10;  //SRCPND[10]=&gt;Timer0,</a:t>
            </a:r>
            <a:r>
              <a:rPr lang="zh-CN" altLang="en-US" sz="1600" b="1" dirty="0"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cs typeface="Times New Roman" panose="02020603050405020304" pitchFamily="18" charset="0"/>
              </a:rPr>
              <a:t>，清除</a:t>
            </a:r>
            <a:r>
              <a:rPr lang="en-US" altLang="zh-CN" sz="1600" b="1" dirty="0">
                <a:cs typeface="Times New Roman" panose="02020603050405020304" pitchFamily="18" charset="0"/>
              </a:rPr>
              <a:t>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中断请求记录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rINTPND</a:t>
            </a:r>
            <a:r>
              <a:rPr lang="en-US" altLang="zh-CN" sz="1600" b="1" dirty="0">
                <a:cs typeface="Times New Roman" panose="02020603050405020304" pitchFamily="18" charset="0"/>
              </a:rPr>
              <a:t>=1&lt;&lt;10;  //INTPND[10]=&gt;Timer0,</a:t>
            </a:r>
            <a:r>
              <a:rPr lang="zh-CN" altLang="en-US" sz="1600" b="1" dirty="0"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cs typeface="Times New Roman" panose="02020603050405020304" pitchFamily="18" charset="0"/>
              </a:rPr>
              <a:t>，清除</a:t>
            </a:r>
            <a:r>
              <a:rPr lang="en-US" altLang="zh-CN" sz="1600" b="1" dirty="0">
                <a:cs typeface="Times New Roman" panose="02020603050405020304" pitchFamily="18" charset="0"/>
              </a:rPr>
              <a:t>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中断服务记录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600" b="1" dirty="0"/>
              <a:t> Timer0_start()</a:t>
            </a:r>
            <a:r>
              <a:rPr lang="zh-CN" altLang="en-US" sz="1600" b="1" dirty="0"/>
              <a:t>；             </a:t>
            </a:r>
            <a:r>
              <a:rPr lang="en-US" altLang="zh-CN" sz="1600" b="1" dirty="0"/>
              <a:t>//</a:t>
            </a:r>
            <a:r>
              <a:rPr lang="zh-CN" altLang="en-US" sz="1600" b="1" dirty="0"/>
              <a:t>再次启动 </a:t>
            </a:r>
            <a:r>
              <a:rPr lang="en-US" altLang="zh-CN" sz="1600" b="1" dirty="0"/>
              <a:t>Timer0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//Timer0</a:t>
            </a:r>
            <a:r>
              <a:rPr lang="zh-CN" altLang="en-US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中断初始化</a:t>
            </a:r>
            <a:endParaRPr lang="en-US" altLang="zh-CN" sz="16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Timer0_Ini_inti()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{rTCFG1&amp;=~(0xF&lt;&lt;20);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de-DE" altLang="zh-CN" sz="1600" b="1" dirty="0"/>
              <a:t>rPRIORITY = 0x0000 007F;    // </a:t>
            </a:r>
            <a:r>
              <a:rPr lang="zh-CN" altLang="de-DE" sz="1600" b="1" dirty="0">
                <a:solidFill>
                  <a:schemeClr val="accent2"/>
                </a:solidFill>
              </a:rPr>
              <a:t>使用</a:t>
            </a:r>
            <a:r>
              <a:rPr lang="zh-CN" altLang="de-DE" sz="1600" b="1" dirty="0">
                <a:solidFill>
                  <a:srgbClr val="CC00CC"/>
                </a:solidFill>
              </a:rPr>
              <a:t>默认的循环优先级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de-DE" altLang="zh-CN" sz="1600" b="1" dirty="0"/>
              <a:t>  rINTMOD = 0x0000 0000;   // </a:t>
            </a:r>
            <a:r>
              <a:rPr lang="zh-CN" altLang="de-DE" sz="1600" b="1" dirty="0">
                <a:solidFill>
                  <a:schemeClr val="accent2"/>
                </a:solidFill>
              </a:rPr>
              <a:t>所有中断均为</a:t>
            </a:r>
            <a:r>
              <a:rPr lang="zh-CN" altLang="de-DE" sz="1600" b="1" dirty="0">
                <a:solidFill>
                  <a:srgbClr val="CC00CC"/>
                </a:solidFill>
              </a:rPr>
              <a:t>默认的</a:t>
            </a:r>
            <a:r>
              <a:rPr lang="de-DE" altLang="zh-CN" sz="1600" b="1" dirty="0">
                <a:solidFill>
                  <a:srgbClr val="CC00CC"/>
                </a:solidFill>
              </a:rPr>
              <a:t>IRQ</a:t>
            </a:r>
            <a:r>
              <a:rPr lang="zh-CN" altLang="de-DE" sz="1600" b="1" dirty="0">
                <a:solidFill>
                  <a:srgbClr val="CC00CC"/>
                </a:solidFill>
              </a:rPr>
              <a:t>中断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rINTMSK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&amp;=~(1&lt;&lt;10);            //Timer0</a:t>
            </a:r>
            <a:r>
              <a:rPr lang="zh-CN" altLang="en-US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开中断</a:t>
            </a:r>
            <a:endParaRPr lang="en-US" altLang="zh-CN" sz="16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CC00CC"/>
                </a:solidFill>
              </a:rPr>
              <a:t>pISR_Timer0=</a:t>
            </a:r>
            <a:r>
              <a:rPr lang="en-US" altLang="zh-CN" sz="1600" b="1" dirty="0">
                <a:cs typeface="Times New Roman" panose="02020603050405020304" pitchFamily="18" charset="0"/>
              </a:rPr>
              <a:t> (unsigned)Timer0_ISR; </a:t>
            </a:r>
            <a:endParaRPr lang="en-US" altLang="zh-CN" sz="16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 err="1">
                <a:cs typeface="Times New Roman" panose="02020603050405020304" pitchFamily="18" charset="0"/>
              </a:rPr>
              <a:t>rSRCPND</a:t>
            </a:r>
            <a:r>
              <a:rPr lang="en-US" altLang="zh-CN" sz="1600" b="1" dirty="0">
                <a:cs typeface="Times New Roman" panose="02020603050405020304" pitchFamily="18" charset="0"/>
              </a:rPr>
              <a:t>=1&lt;&lt;10;                       //SRCPND[10]=&gt;Timer0,</a:t>
            </a:r>
            <a:r>
              <a:rPr lang="zh-CN" altLang="en-US" sz="1600" b="1" dirty="0"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cs typeface="Times New Roman" panose="02020603050405020304" pitchFamily="18" charset="0"/>
              </a:rPr>
              <a:t>，清除</a:t>
            </a:r>
            <a:r>
              <a:rPr lang="en-US" altLang="zh-CN" sz="1600" b="1" dirty="0">
                <a:cs typeface="Times New Roman" panose="02020603050405020304" pitchFamily="18" charset="0"/>
              </a:rPr>
              <a:t>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中断请求记录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rINTPND</a:t>
            </a:r>
            <a:r>
              <a:rPr lang="en-US" altLang="zh-CN" sz="1600" b="1" dirty="0">
                <a:cs typeface="Times New Roman" panose="02020603050405020304" pitchFamily="18" charset="0"/>
              </a:rPr>
              <a:t>=1&lt;&lt;10;                       //INTPND[10]=Timer0,</a:t>
            </a:r>
            <a:r>
              <a:rPr lang="zh-CN" altLang="en-US" sz="1600" b="1" dirty="0"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cs typeface="Times New Roman" panose="02020603050405020304" pitchFamily="18" charset="0"/>
              </a:rPr>
              <a:t>，清除</a:t>
            </a:r>
            <a:r>
              <a:rPr lang="en-US" altLang="zh-CN" sz="1600" b="1" dirty="0">
                <a:cs typeface="Times New Roman" panose="02020603050405020304" pitchFamily="18" charset="0"/>
              </a:rPr>
              <a:t>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中断服务记录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16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71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16    05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197"/>
            <a:ext cx="10515600" cy="52543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主函数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ProtF_Init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(); 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引脚初始化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Timer0_Init()</a:t>
            </a:r>
            <a:r>
              <a:rPr lang="zh-CN" altLang="en-US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//Timer0</a:t>
            </a:r>
            <a:r>
              <a:rPr lang="zh-CN" altLang="en-US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endParaRPr lang="en-US" altLang="zh-CN" sz="1600" b="1" dirty="0"/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/>
              <a:t>Timer0_Int();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//timer0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中断初始化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/>
              <a:t>Timer0_start();   //</a:t>
            </a:r>
            <a:r>
              <a:rPr lang="zh-CN" altLang="en-US" sz="1600" b="1" dirty="0"/>
              <a:t>启动定时器</a:t>
            </a:r>
            <a:endParaRPr lang="en-US" altLang="zh-CN" sz="1600" b="1" dirty="0"/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/>
              <a:t>While(1)    //</a:t>
            </a:r>
            <a:r>
              <a:rPr lang="zh-CN" altLang="en-US" sz="1600" b="1" dirty="0"/>
              <a:t>循环，等待</a:t>
            </a:r>
            <a:r>
              <a:rPr lang="en-US" altLang="zh-CN" sz="1600" b="1" dirty="0"/>
              <a:t>Timer0</a:t>
            </a:r>
            <a:r>
              <a:rPr lang="zh-CN" altLang="en-US" sz="1600" b="1" dirty="0"/>
              <a:t>中断</a:t>
            </a:r>
            <a:endParaRPr lang="en-US" altLang="zh-CN" sz="1600" b="1" dirty="0"/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/>
              <a:t>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/>
              <a:t>  </a:t>
            </a:r>
            <a:r>
              <a:rPr lang="en-US" altLang="zh-CN" sz="1600" b="1" dirty="0" err="1"/>
              <a:t>Dealy</a:t>
            </a:r>
            <a:r>
              <a:rPr lang="en-US" altLang="zh-CN" sz="1600" b="1" dirty="0"/>
              <a:t>(1);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/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16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16    01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接口电路的工作原理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GPF0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输出高电平时，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两端都是高电平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,LED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不亮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GPF0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输出低电平时，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输入端高电平，输出端低电平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,LED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亮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A1049D7-6F56-49F4-B91F-B30851FF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17" y="1240086"/>
            <a:ext cx="3301723" cy="14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6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16    02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编程利用定时器</a:t>
            </a:r>
            <a:r>
              <a:rPr lang="en-US" altLang="zh-CN" sz="1600" dirty="0"/>
              <a:t>0</a:t>
            </a:r>
            <a:r>
              <a:rPr lang="zh-CN" altLang="en-US" sz="1600" dirty="0"/>
              <a:t>（</a:t>
            </a:r>
            <a:r>
              <a:rPr lang="en-US" altLang="zh-CN" sz="1600" dirty="0"/>
              <a:t>PCLK</a:t>
            </a:r>
            <a:r>
              <a:rPr lang="zh-CN" altLang="en-US" sz="1600" dirty="0"/>
              <a:t>为</a:t>
            </a:r>
            <a:r>
              <a:rPr lang="en-US" altLang="zh-CN" sz="1600" dirty="0"/>
              <a:t>50MHZ</a:t>
            </a:r>
            <a:r>
              <a:rPr lang="zh-CN" altLang="en-US" sz="1600" dirty="0"/>
              <a:t>）实现</a:t>
            </a:r>
            <a:r>
              <a:rPr lang="en-US" altLang="zh-CN" sz="1600" dirty="0"/>
              <a:t>LED</a:t>
            </a:r>
            <a:r>
              <a:rPr lang="zh-CN" altLang="en-US" sz="1600" dirty="0"/>
              <a:t>闪亮。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(1)</a:t>
            </a:r>
            <a:r>
              <a:rPr lang="zh-CN" altLang="en-US" sz="1600" dirty="0"/>
              <a:t>实现方法：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步：初始化：配置定时器定时</a:t>
            </a:r>
            <a:r>
              <a:rPr lang="en-US" altLang="zh-CN" sz="1600" dirty="0"/>
              <a:t>1S</a:t>
            </a:r>
            <a:r>
              <a:rPr lang="zh-CN" altLang="en-US" sz="1600" dirty="0"/>
              <a:t>；配置定时器定时到时，启动中断。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步：</a:t>
            </a:r>
            <a:r>
              <a:rPr lang="en-US" altLang="zh-CN" sz="1600" dirty="0"/>
              <a:t>LED</a:t>
            </a:r>
            <a:r>
              <a:rPr lang="zh-CN" altLang="en-US" sz="1600" dirty="0"/>
              <a:t>闪亮函数：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在中断服务程序内，控制</a:t>
            </a:r>
            <a:r>
              <a:rPr lang="en-US" altLang="zh-CN" sz="1600" dirty="0"/>
              <a:t>LED</a:t>
            </a:r>
            <a:r>
              <a:rPr lang="zh-CN" altLang="en-US" sz="1600" dirty="0"/>
              <a:t>亮；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             </a:t>
            </a:r>
            <a:r>
              <a:rPr lang="zh-CN" altLang="en-US" sz="1600" dirty="0"/>
              <a:t>延时一段时间，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             </a:t>
            </a:r>
            <a:r>
              <a:rPr lang="zh-CN" altLang="en-US" sz="1600" dirty="0"/>
              <a:t>控制</a:t>
            </a:r>
            <a:r>
              <a:rPr lang="en-US" altLang="zh-CN" sz="1600" dirty="0"/>
              <a:t>LED</a:t>
            </a:r>
            <a:r>
              <a:rPr lang="zh-CN" altLang="en-US" sz="1600" dirty="0"/>
              <a:t>不亮；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3</a:t>
            </a:r>
            <a:r>
              <a:rPr lang="zh-CN" altLang="en-US" sz="1600" dirty="0"/>
              <a:t>步</a:t>
            </a:r>
            <a:r>
              <a:rPr lang="en-US" altLang="zh-CN" sz="1600" dirty="0"/>
              <a:t>:</a:t>
            </a:r>
            <a:r>
              <a:rPr lang="zh-CN" altLang="en-US" sz="1600" dirty="0"/>
              <a:t>中断服务程序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LED</a:t>
            </a:r>
            <a:r>
              <a:rPr lang="zh-CN" altLang="en-US" sz="1600" dirty="0"/>
              <a:t>闪亮函数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zh-CN" altLang="en-US" sz="1600" dirty="0"/>
              <a:t>清除中断记录标志，定时器可继续中断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</a:t>
            </a:r>
          </a:p>
          <a:p>
            <a:pPr marL="0" indent="0">
              <a:buNone/>
            </a:pPr>
            <a:r>
              <a:rPr lang="en-US" altLang="zh-CN" sz="1600" dirty="0"/>
              <a:t>       </a:t>
            </a:r>
            <a:endParaRPr lang="zh-CN" altLang="en-US" sz="1600" dirty="0"/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5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16    02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(2)</a:t>
            </a:r>
            <a:r>
              <a:rPr lang="zh-CN" altLang="en-US" sz="1600" dirty="0"/>
              <a:t>引脚初始化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rGPFCON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0x56000050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en-US" altLang="zh-CN" sz="1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rGPFDAT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0x56000054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en-US" altLang="zh-CN" sz="1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rGPFUP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0x56000058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en-US" altLang="zh-CN" sz="1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GFPCON=2_0000 0000 0000 0001=0x0001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GPFUP=0x00;</a:t>
            </a: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ProtF_Init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rGFPCON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=0x0001;</a:t>
            </a: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rGPFUP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=0x00;</a:t>
            </a: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C246A7-65C4-431E-A1B0-B7364264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1277175"/>
            <a:ext cx="4232640" cy="22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16    02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600" dirty="0"/>
              <a:t>(2)LED</a:t>
            </a:r>
            <a:r>
              <a:rPr lang="zh-CN" altLang="en-US" sz="1600" dirty="0"/>
              <a:t>闪亮函数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延时子程序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void Delay ( unsigned int x ) 		//</a:t>
            </a:r>
            <a:r>
              <a:rPr lang="zh-CN" altLang="en-US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延时程序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{	unsigned int </a:t>
            </a:r>
            <a:r>
              <a:rPr lang="en-US" altLang="zh-CN" sz="16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i,j,k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	for(</a:t>
            </a:r>
            <a:r>
              <a:rPr lang="en-US" altLang="zh-CN" sz="16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=0;i&lt;=</a:t>
            </a:r>
            <a:r>
              <a:rPr lang="en-US" altLang="zh-CN" sz="1600" b="1" dirty="0" err="1">
                <a:solidFill>
                  <a:srgbClr val="00B0F0"/>
                </a:solidFill>
                <a:cs typeface="Times New Roman" panose="02020603050405020304" pitchFamily="18" charset="0"/>
              </a:rPr>
              <a:t>x;i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		for(j=0;j&lt;=0xff;j++)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		          for(k=0;k&lt;=0xff;k++);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闪亮子程序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void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shanliang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rGPFDAT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=0x00;      /GPF0=0  LED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亮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Delay(10);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rGPFDAT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=0x01;      /GPF0=1  LED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不亮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b="1" dirty="0">
                <a:solidFill>
                  <a:srgbClr val="00B0F0"/>
                </a:solidFill>
                <a:cs typeface="Times New Roman" panose="02020603050405020304" pitchFamily="18" charset="0"/>
              </a:rPr>
              <a:t>Delay(10);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9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16    03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dirty="0"/>
              <a:t>(3)Timer0</a:t>
            </a:r>
            <a:r>
              <a:rPr lang="zh-CN" altLang="en-US" sz="1600" dirty="0"/>
              <a:t>初始化子程序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="1" dirty="0"/>
              <a:t>void Timer0_Iint(void)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rTCFG0 = 0xff;</a:t>
            </a:r>
            <a:r>
              <a:rPr lang="zh-CN" altLang="en-US" sz="1600" b="1" dirty="0"/>
              <a:t>　　	</a:t>
            </a:r>
            <a:r>
              <a:rPr lang="en-US" altLang="zh-CN" sz="1600" b="1" dirty="0"/>
              <a:t>// </a:t>
            </a:r>
            <a:r>
              <a:rPr lang="zh-CN" altLang="en-US" sz="1600" b="1" dirty="0"/>
              <a:t>预分频计数器 </a:t>
            </a:r>
            <a:r>
              <a:rPr lang="en-US" altLang="zh-CN" sz="1600" b="1" dirty="0"/>
              <a:t>= 255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rTCFG1 = 0x03; </a:t>
            </a:r>
            <a:r>
              <a:rPr lang="zh-CN" altLang="en-US" sz="1600" b="1" dirty="0"/>
              <a:t>　	</a:t>
            </a:r>
            <a:r>
              <a:rPr lang="en-US" altLang="zh-CN" sz="1600" b="1" dirty="0"/>
              <a:t>// </a:t>
            </a:r>
            <a:r>
              <a:rPr lang="en-US" altLang="zh-CN" sz="1600" b="1" dirty="0">
                <a:solidFill>
                  <a:srgbClr val="FF0000"/>
                </a:solidFill>
              </a:rPr>
              <a:t>0011</a:t>
            </a:r>
            <a:r>
              <a:rPr lang="en-US" altLang="zh-CN" sz="1600" b="1" dirty="0"/>
              <a:t> : 1/16</a:t>
            </a:r>
            <a:r>
              <a:rPr lang="zh-CN" altLang="en-US" sz="1600" b="1" dirty="0"/>
              <a:t>设定为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分频</a:t>
            </a:r>
          </a:p>
          <a:p>
            <a:pPr eaLnBrk="1" hangingPunct="1">
              <a:buFontTx/>
              <a:buNone/>
            </a:pPr>
            <a:r>
              <a:rPr lang="en-US" altLang="zh-CN" sz="1600" b="1" dirty="0" err="1"/>
              <a:t>rTCON</a:t>
            </a:r>
            <a:r>
              <a:rPr lang="en-US" altLang="zh-CN" sz="1600" b="1" dirty="0"/>
              <a:t> = </a:t>
            </a:r>
            <a:r>
              <a:rPr lang="en-US" altLang="zh-CN" sz="1600" b="1" dirty="0">
                <a:solidFill>
                  <a:srgbClr val="FF0000"/>
                </a:solidFill>
              </a:rPr>
              <a:t>0x02</a:t>
            </a:r>
            <a:r>
              <a:rPr lang="en-US" altLang="zh-CN" sz="1600" b="1" dirty="0"/>
              <a:t>; 		// 00   </a:t>
            </a:r>
            <a:r>
              <a:rPr lang="en-US" altLang="zh-CN" sz="1600" b="1" dirty="0">
                <a:solidFill>
                  <a:srgbClr val="FF0000"/>
                </a:solidFill>
              </a:rPr>
              <a:t>1   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，手动更新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buFontTx/>
              <a:buNone/>
            </a:pP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Void Timer0_start()</a:t>
            </a:r>
          </a:p>
          <a:p>
            <a:pPr>
              <a:buNone/>
            </a:pPr>
            <a:r>
              <a:rPr lang="en-US" altLang="zh-CN" sz="1600" b="1" dirty="0"/>
              <a:t>{rTCNTB0 = 5*2440; 	// </a:t>
            </a:r>
            <a:r>
              <a:rPr lang="zh-CN" altLang="en-US" sz="1600" b="1" dirty="0"/>
              <a:t>计数初值，</a:t>
            </a:r>
            <a:r>
              <a:rPr lang="en-US" altLang="zh-CN" sz="1600" b="1" dirty="0"/>
              <a:t>(TCNT + 1) * 81.92 = 1</a:t>
            </a:r>
            <a:r>
              <a:rPr lang="en-US" altLang="zh-CN" sz="1600" b="1" dirty="0">
                <a:solidFill>
                  <a:srgbClr val="00B050"/>
                </a:solidFill>
              </a:rPr>
              <a:t> </a:t>
            </a:r>
            <a:r>
              <a:rPr lang="zh-CN" altLang="en-US" sz="1600" b="1" dirty="0">
                <a:solidFill>
                  <a:srgbClr val="00B050"/>
                </a:solidFill>
              </a:rPr>
              <a:t>秒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err="1"/>
              <a:t>rTCON</a:t>
            </a:r>
            <a:r>
              <a:rPr lang="en-US" altLang="zh-CN" sz="1600" b="1" dirty="0"/>
              <a:t> |= </a:t>
            </a:r>
            <a:r>
              <a:rPr lang="en-US" altLang="zh-CN" sz="1600" b="1" dirty="0">
                <a:solidFill>
                  <a:srgbClr val="FF0000"/>
                </a:solidFill>
              </a:rPr>
              <a:t>0x01</a:t>
            </a:r>
            <a:r>
              <a:rPr lang="en-US" altLang="zh-CN" sz="1600" b="1" dirty="0"/>
              <a:t>;         //TCON[0]=1 </a:t>
            </a:r>
            <a:r>
              <a:rPr lang="zh-CN" altLang="en-US" sz="1600" b="1" dirty="0"/>
              <a:t>启动定时器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Void Timer0_stop()</a:t>
            </a:r>
          </a:p>
          <a:p>
            <a:pPr eaLnBrk="1" hangingPunct="1">
              <a:buFontTx/>
              <a:buNone/>
            </a:pPr>
            <a:r>
              <a:rPr lang="en-US" altLang="zh-CN" sz="1600" b="1" dirty="0"/>
              <a:t>{</a:t>
            </a:r>
          </a:p>
          <a:p>
            <a:pPr>
              <a:buNone/>
            </a:pPr>
            <a:r>
              <a:rPr lang="en-US" altLang="zh-CN" sz="1600" b="1" dirty="0" err="1"/>
              <a:t>rTCON</a:t>
            </a:r>
            <a:r>
              <a:rPr lang="en-US" altLang="zh-CN" sz="1600" b="1" dirty="0"/>
              <a:t> &amp;= </a:t>
            </a:r>
            <a:r>
              <a:rPr lang="en-US" altLang="zh-CN" sz="1600" b="1" dirty="0">
                <a:solidFill>
                  <a:srgbClr val="FF0000"/>
                </a:solidFill>
              </a:rPr>
              <a:t>0xFFFFFE</a:t>
            </a:r>
            <a:r>
              <a:rPr lang="en-US" altLang="zh-CN" sz="1600" b="1" dirty="0"/>
              <a:t>;         //TCON[0]=0 </a:t>
            </a:r>
            <a:r>
              <a:rPr lang="zh-CN" altLang="en-US" sz="1600" b="1" dirty="0"/>
              <a:t>停止定时器</a:t>
            </a:r>
            <a:endParaRPr lang="en-US" altLang="zh-CN" sz="1600" b="1" dirty="0"/>
          </a:p>
          <a:p>
            <a:pPr eaLnBrk="1" hangingPunct="1">
              <a:buFontTx/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566CC-D7F7-427F-8AFB-3268F496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896533" cy="1692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1F11D6-27B0-476A-BFBA-1CA2096D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2" y="2656600"/>
            <a:ext cx="5605188" cy="29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3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16    04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(4)Timer0</a:t>
            </a:r>
            <a:r>
              <a:rPr lang="zh-CN" altLang="en-US" sz="1600" dirty="0"/>
              <a:t>中断服务子程序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static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void_irq</a:t>
            </a:r>
            <a:r>
              <a:rPr lang="en-US" altLang="zh-CN" sz="1600" b="1" dirty="0">
                <a:cs typeface="Times New Roman" panose="02020603050405020304" pitchFamily="18" charset="0"/>
              </a:rPr>
              <a:t> Timer0_ISR(void) 	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{   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shanliang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rSRCPND</a:t>
            </a:r>
            <a:r>
              <a:rPr lang="en-US" altLang="zh-CN" sz="1600" b="1" dirty="0">
                <a:cs typeface="Times New Roman" panose="02020603050405020304" pitchFamily="18" charset="0"/>
              </a:rPr>
              <a:t>=1&lt;&lt;10;  //SRCPND[10]=&gt;Timer0,</a:t>
            </a:r>
            <a:r>
              <a:rPr lang="zh-CN" altLang="en-US" sz="1600" b="1" dirty="0"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cs typeface="Times New Roman" panose="02020603050405020304" pitchFamily="18" charset="0"/>
              </a:rPr>
              <a:t>，清除</a:t>
            </a:r>
            <a:r>
              <a:rPr lang="en-US" altLang="zh-CN" sz="1600" b="1" dirty="0">
                <a:cs typeface="Times New Roman" panose="02020603050405020304" pitchFamily="18" charset="0"/>
              </a:rPr>
              <a:t>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中断请求记录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rINTPND</a:t>
            </a:r>
            <a:r>
              <a:rPr lang="en-US" altLang="zh-CN" sz="1600" b="1" dirty="0">
                <a:cs typeface="Times New Roman" panose="02020603050405020304" pitchFamily="18" charset="0"/>
              </a:rPr>
              <a:t>=1&lt;&lt;10;  //INTPND[10]=&gt;Timer0,</a:t>
            </a:r>
            <a:r>
              <a:rPr lang="zh-CN" altLang="en-US" sz="1600" b="1" dirty="0"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cs typeface="Times New Roman" panose="02020603050405020304" pitchFamily="18" charset="0"/>
              </a:rPr>
              <a:t>，清除</a:t>
            </a:r>
            <a:r>
              <a:rPr lang="en-US" altLang="zh-CN" sz="1600" b="1" dirty="0">
                <a:cs typeface="Times New Roman" panose="02020603050405020304" pitchFamily="18" charset="0"/>
              </a:rPr>
              <a:t>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中断服务记录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600" b="1" dirty="0"/>
              <a:t> Timer0_start()</a:t>
            </a:r>
            <a:r>
              <a:rPr lang="zh-CN" altLang="en-US" sz="1600" b="1" dirty="0"/>
              <a:t>；             </a:t>
            </a:r>
            <a:r>
              <a:rPr lang="en-US" altLang="zh-CN" sz="1600" b="1" dirty="0"/>
              <a:t>//</a:t>
            </a:r>
            <a:r>
              <a:rPr lang="zh-CN" altLang="en-US" sz="1600" b="1" dirty="0"/>
              <a:t>再次启动 </a:t>
            </a:r>
            <a:r>
              <a:rPr lang="en-US" altLang="zh-CN" sz="1600" b="1" dirty="0"/>
              <a:t>Timer0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}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(5)Timer0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向量地址变量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600" b="1" dirty="0">
                <a:cs typeface="Times New Roman" panose="02020603050405020304" pitchFamily="18" charset="0"/>
              </a:rPr>
              <a:t>中断向量表首地址</a:t>
            </a:r>
            <a:r>
              <a:rPr lang="en-US" altLang="zh-CN" sz="1600" b="1" dirty="0">
                <a:cs typeface="Times New Roman" panose="02020603050405020304" pitchFamily="18" charset="0"/>
              </a:rPr>
              <a:t>=</a:t>
            </a:r>
            <a:r>
              <a:rPr lang="en-US" altLang="zh-CN" sz="1600" b="1" dirty="0">
                <a:solidFill>
                  <a:srgbClr val="CC00CC"/>
                </a:solidFill>
              </a:rPr>
              <a:t>_ISR_STARTADDRESS+0x20     //EINT0</a:t>
            </a:r>
            <a:r>
              <a:rPr lang="zh-CN" altLang="en-US" sz="1600" b="1" dirty="0">
                <a:solidFill>
                  <a:srgbClr val="CC00CC"/>
                </a:solidFill>
              </a:rPr>
              <a:t>的中断向量地址</a:t>
            </a:r>
            <a:endParaRPr lang="en-US" altLang="zh-CN" sz="1600" b="1" dirty="0">
              <a:solidFill>
                <a:srgbClr val="CC00CC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中断向量地址</a:t>
            </a:r>
            <a:r>
              <a:rPr lang="en-US" altLang="zh-CN" sz="1600" b="1" dirty="0">
                <a:cs typeface="Times New Roman" panose="02020603050405020304" pitchFamily="18" charset="0"/>
              </a:rPr>
              <a:t>=</a:t>
            </a:r>
            <a:r>
              <a:rPr lang="zh-CN" altLang="en-US" sz="1600" b="1" dirty="0">
                <a:cs typeface="Times New Roman" panose="02020603050405020304" pitchFamily="18" charset="0"/>
              </a:rPr>
              <a:t>中断向量表首地址</a:t>
            </a:r>
            <a:r>
              <a:rPr lang="en-US" altLang="zh-CN" sz="1600" b="1" dirty="0">
                <a:cs typeface="Times New Roman" panose="02020603050405020304" pitchFamily="18" charset="0"/>
              </a:rPr>
              <a:t>+10*4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>
                <a:solidFill>
                  <a:srgbClr val="CC00CC"/>
                </a:solidFill>
              </a:rPr>
              <a:t>#define pISR_Timer0 (*(unsigned *)(_ISR_STARTADDRESS+0x20+10*4))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14" name="Group 105">
            <a:extLst>
              <a:ext uri="{FF2B5EF4-FFF2-40B4-BE49-F238E27FC236}">
                <a16:creationId xmlns:a16="http://schemas.microsoft.com/office/drawing/2014/main" id="{8182E1DE-C8EB-439E-9C2A-C4EE4801A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831504"/>
              </p:ext>
            </p:extLst>
          </p:nvPr>
        </p:nvGraphicFramePr>
        <p:xfrm>
          <a:off x="5486400" y="-53796"/>
          <a:ext cx="6525896" cy="2377440"/>
        </p:xfrm>
        <a:graphic>
          <a:graphicData uri="http://schemas.openxmlformats.org/drawingml/2006/table">
            <a:tbl>
              <a:tblPr/>
              <a:tblGrid>
                <a:gridCol w="1024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624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INTOFFSET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偏移量</a:t>
                      </a:r>
                      <a:endParaRPr kumimoji="1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INTOFFSET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偏移量</a:t>
                      </a:r>
                      <a:endParaRPr kumimoji="1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INTOFFSET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偏移量</a:t>
                      </a:r>
                      <a:endParaRPr kumimoji="1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INTOFFSET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偏移量</a:t>
                      </a:r>
                      <a:endParaRPr kumimoji="1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INT_ADC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31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INT_UART1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INT_UART2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nBATT_FLT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7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INT_RTC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INT_SPI0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22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INT_TIMER4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14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INT_CAM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6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INT_SPI1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29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INT_SDI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21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INT_TIMER3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EINT8_23</a:t>
                      </a: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INT_UART0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28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INT_DMA3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20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INT_TIMER2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12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EINT4_7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8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INT_IIC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27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INT_DMA2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19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INT_TIMER1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11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EINT3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2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INT_USBH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26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INT_DMA1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18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INT_TIMER0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10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EINT2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INT_USBD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INT_DMA0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17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INT_WDT_AC97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9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EINT1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79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INT_NFCON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24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INT_LCD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16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INT_TICK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8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EINT0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椭圆 14">
            <a:extLst>
              <a:ext uri="{FF2B5EF4-FFF2-40B4-BE49-F238E27FC236}">
                <a16:creationId xmlns:a16="http://schemas.microsoft.com/office/drawing/2014/main" id="{F2D8D17A-EB02-46DD-80C1-07D304BF3F71}"/>
              </a:ext>
            </a:extLst>
          </p:cNvPr>
          <p:cNvSpPr/>
          <p:nvPr/>
        </p:nvSpPr>
        <p:spPr>
          <a:xfrm>
            <a:off x="8593726" y="1384681"/>
            <a:ext cx="1921873" cy="326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8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16    05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(6)Timer0</a:t>
            </a:r>
            <a:r>
              <a:rPr lang="zh-CN" altLang="en-US" sz="1600" dirty="0"/>
              <a:t>中断初始化</a:t>
            </a:r>
            <a:endParaRPr lang="en-US" altLang="zh-CN" sz="1600" dirty="0"/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Timer0_int_Init()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{rTCFG1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&amp;=~(0xF&lt;20</a:t>
            </a:r>
            <a:r>
              <a:rPr lang="en-US" altLang="zh-CN" sz="16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 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清除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TCFG1[23:20],</a:t>
            </a:r>
            <a:r>
              <a:rPr lang="zh-CN" altLang="en-US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Timer</a:t>
            </a:r>
            <a:r>
              <a:rPr lang="zh-CN" altLang="en-US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</a:t>
            </a:r>
            <a:endParaRPr lang="en-US" altLang="zh-CN" sz="16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de-DE" altLang="zh-CN" sz="1600" b="1" dirty="0"/>
              <a:t>rPRIORITY = 0x0000 007F;    // </a:t>
            </a:r>
            <a:r>
              <a:rPr lang="zh-CN" altLang="de-DE" sz="1600" b="1" dirty="0">
                <a:solidFill>
                  <a:schemeClr val="accent2"/>
                </a:solidFill>
              </a:rPr>
              <a:t>使用</a:t>
            </a:r>
            <a:r>
              <a:rPr lang="zh-CN" altLang="de-DE" sz="1600" b="1" dirty="0">
                <a:solidFill>
                  <a:srgbClr val="CC00CC"/>
                </a:solidFill>
              </a:rPr>
              <a:t>默认的循环优先级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de-DE" altLang="zh-CN" sz="1600" b="1" dirty="0"/>
              <a:t>  rINTMOD = 0x0000 0000;   // </a:t>
            </a:r>
            <a:r>
              <a:rPr lang="zh-CN" altLang="de-DE" sz="1600" b="1" dirty="0">
                <a:solidFill>
                  <a:schemeClr val="accent2"/>
                </a:solidFill>
              </a:rPr>
              <a:t>所有中断均为</a:t>
            </a:r>
            <a:r>
              <a:rPr lang="zh-CN" altLang="de-DE" sz="1600" b="1" dirty="0">
                <a:solidFill>
                  <a:srgbClr val="CC00CC"/>
                </a:solidFill>
              </a:rPr>
              <a:t>默认的</a:t>
            </a:r>
            <a:r>
              <a:rPr lang="de-DE" altLang="zh-CN" sz="1600" b="1" dirty="0">
                <a:solidFill>
                  <a:srgbClr val="CC00CC"/>
                </a:solidFill>
              </a:rPr>
              <a:t>IRQ</a:t>
            </a:r>
            <a:r>
              <a:rPr lang="zh-CN" altLang="de-DE" sz="1600" b="1" dirty="0">
                <a:solidFill>
                  <a:srgbClr val="CC00CC"/>
                </a:solidFill>
              </a:rPr>
              <a:t>中断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rINTMSK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&amp;=~(1&lt;&lt;10);            //Timer0</a:t>
            </a:r>
            <a:r>
              <a:rPr lang="zh-CN" altLang="en-US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开中断</a:t>
            </a:r>
            <a:endParaRPr lang="en-US" altLang="zh-CN" sz="16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CC00CC"/>
                </a:solidFill>
              </a:rPr>
              <a:t>pISR_Timer0=</a:t>
            </a:r>
            <a:r>
              <a:rPr lang="en-US" altLang="zh-CN" sz="1600" b="1" dirty="0">
                <a:cs typeface="Times New Roman" panose="02020603050405020304" pitchFamily="18" charset="0"/>
              </a:rPr>
              <a:t> (unsigned)Timer0_ISR; </a:t>
            </a:r>
            <a:endParaRPr lang="en-US" altLang="zh-CN" sz="16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 dirty="0" err="1">
                <a:cs typeface="Times New Roman" panose="02020603050405020304" pitchFamily="18" charset="0"/>
              </a:rPr>
              <a:t>rSRCPND</a:t>
            </a:r>
            <a:r>
              <a:rPr lang="en-US" altLang="zh-CN" sz="1600" b="1" dirty="0">
                <a:cs typeface="Times New Roman" panose="02020603050405020304" pitchFamily="18" charset="0"/>
              </a:rPr>
              <a:t>=1&lt;&lt;10;                       //SRCPND[10]=&gt;Timer0,</a:t>
            </a:r>
            <a:r>
              <a:rPr lang="zh-CN" altLang="en-US" sz="1600" b="1" dirty="0"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cs typeface="Times New Roman" panose="02020603050405020304" pitchFamily="18" charset="0"/>
              </a:rPr>
              <a:t>，清除</a:t>
            </a:r>
            <a:r>
              <a:rPr lang="en-US" altLang="zh-CN" sz="1600" b="1" dirty="0">
                <a:cs typeface="Times New Roman" panose="02020603050405020304" pitchFamily="18" charset="0"/>
              </a:rPr>
              <a:t>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中断请求记录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cs typeface="Times New Roman" panose="02020603050405020304" pitchFamily="18" charset="0"/>
              </a:rPr>
              <a:t>rINTPND</a:t>
            </a:r>
            <a:r>
              <a:rPr lang="en-US" altLang="zh-CN" sz="1600" b="1" dirty="0">
                <a:cs typeface="Times New Roman" panose="02020603050405020304" pitchFamily="18" charset="0"/>
              </a:rPr>
              <a:t>=1&lt;&lt;10;                       //INTPND[10]=Timer0,</a:t>
            </a:r>
            <a:r>
              <a:rPr lang="zh-CN" altLang="en-US" sz="1600" b="1" dirty="0"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cs typeface="Times New Roman" panose="02020603050405020304" pitchFamily="18" charset="0"/>
              </a:rPr>
              <a:t>，清除</a:t>
            </a:r>
            <a:r>
              <a:rPr lang="en-US" altLang="zh-CN" sz="1600" b="1" dirty="0">
                <a:cs typeface="Times New Roman" panose="02020603050405020304" pitchFamily="18" charset="0"/>
              </a:rPr>
              <a:t>Timer0</a:t>
            </a:r>
            <a:r>
              <a:rPr lang="zh-CN" altLang="en-US" sz="1600" b="1" dirty="0">
                <a:cs typeface="Times New Roman" panose="02020603050405020304" pitchFamily="18" charset="0"/>
              </a:rPr>
              <a:t>中断服务记录</a:t>
            </a:r>
            <a:endParaRPr lang="en-US" altLang="zh-CN" sz="1600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D7786-CE0F-4C8A-A157-EEA75001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64" y="4279391"/>
            <a:ext cx="8306959" cy="7811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5515D3-B188-4BC6-8871-2BF4B9CB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37" y="63481"/>
            <a:ext cx="6013434" cy="33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7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2DB7-91AA-44E6-BB96-16A00D96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8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硬件应用题   </a:t>
            </a:r>
            <a:r>
              <a:rPr lang="en-US" altLang="zh-CN" sz="3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16    05</a:t>
            </a:r>
            <a:endParaRPr lang="zh-CN" altLang="en-US" sz="3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C007-F90B-4754-9F02-2B5BC47E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64"/>
            <a:ext cx="10515600" cy="52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(7)</a:t>
            </a:r>
            <a:r>
              <a:rPr lang="zh-CN" altLang="en-US" sz="1600" dirty="0"/>
              <a:t>程序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rGPFCON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0x56000050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en-US" altLang="zh-CN" sz="1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rGPFDAT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0x56000054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en-US" altLang="zh-CN" sz="1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rGPFUP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0x56000058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en-US" altLang="zh-CN" sz="1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pISR_Timer0 (*(unsigned *)(_ISR_STARTADDRESS+0x20+10*4))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rSRCPND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0X4A000000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rINTMOD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0X4A000004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rINTMSK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0X4A000008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rPRIORITY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0x4A00000C 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rINTPND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(*((volatile unsigned char *)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0X4A000010</a:t>
            </a:r>
            <a:r>
              <a:rPr lang="en-US" altLang="zh-CN" sz="16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en-US" altLang="zh-CN" sz="18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ProtF_Init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   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端口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rGFPCON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=0x0001;</a:t>
            </a:r>
          </a:p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rGPFUP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=0x00;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16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2E39D4-D576-4D2D-9C9F-D379F2A5C09D}"/>
              </a:ext>
            </a:extLst>
          </p:cNvPr>
          <p:cNvCxnSpPr>
            <a:cxnSpLocks/>
          </p:cNvCxnSpPr>
          <p:nvPr/>
        </p:nvCxnSpPr>
        <p:spPr>
          <a:xfrm>
            <a:off x="838200" y="922564"/>
            <a:ext cx="105156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4BAD-F292-4F28-B4A4-4AE9DC1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9E22-1C43-4C19-B385-CC88F9E39BC9}" type="datetime1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8D212-2129-4792-BD40-5899D47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 智能嵌入式系统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AD8D5-7CA2-4E34-A1D8-863D4BC8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FA1F-0BBF-4123-80AD-DD5943CE84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1587</Words>
  <Application>Microsoft Office PowerPoint</Application>
  <PresentationFormat>宽屏</PresentationFormat>
  <Paragraphs>296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幼圆</vt:lpstr>
      <vt:lpstr>Arial</vt:lpstr>
      <vt:lpstr>Calibri</vt:lpstr>
      <vt:lpstr>Times New Roman</vt:lpstr>
      <vt:lpstr>Office 主题​​</vt:lpstr>
      <vt:lpstr>硬件应用题   16</vt:lpstr>
      <vt:lpstr>硬件应用题   16    01</vt:lpstr>
      <vt:lpstr>硬件应用题   16    02</vt:lpstr>
      <vt:lpstr>硬件应用题   16    02</vt:lpstr>
      <vt:lpstr>硬件应用题   16    02</vt:lpstr>
      <vt:lpstr>硬件应用题   16    03</vt:lpstr>
      <vt:lpstr>硬件应用题   16    04</vt:lpstr>
      <vt:lpstr>硬件应用题   16    05</vt:lpstr>
      <vt:lpstr>硬件应用题   16    05</vt:lpstr>
      <vt:lpstr>硬件应用题   16    05</vt:lpstr>
      <vt:lpstr>硬件应用题   16    05</vt:lpstr>
      <vt:lpstr>硬件应用题   16    05</vt:lpstr>
      <vt:lpstr>硬件应用题   16    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ARM与1x8bit RAM接口电路示例</dc:title>
  <dc:creator>tianzz@jlu.edu.cn</dc:creator>
  <cp:lastModifiedBy>tianzz@jlu.edu.cn</cp:lastModifiedBy>
  <cp:revision>133</cp:revision>
  <dcterms:created xsi:type="dcterms:W3CDTF">2023-11-18T22:49:11Z</dcterms:created>
  <dcterms:modified xsi:type="dcterms:W3CDTF">2023-11-23T14:06:34Z</dcterms:modified>
</cp:coreProperties>
</file>