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23" r:id="rId2"/>
    <p:sldId id="330" r:id="rId3"/>
    <p:sldId id="396" r:id="rId4"/>
    <p:sldId id="397" r:id="rId5"/>
    <p:sldId id="398" r:id="rId6"/>
    <p:sldId id="325" r:id="rId7"/>
    <p:sldId id="258" r:id="rId8"/>
    <p:sldId id="264" r:id="rId9"/>
    <p:sldId id="319" r:id="rId10"/>
    <p:sldId id="265" r:id="rId11"/>
    <p:sldId id="259" r:id="rId12"/>
    <p:sldId id="266" r:id="rId13"/>
    <p:sldId id="332" r:id="rId14"/>
    <p:sldId id="345" r:id="rId15"/>
    <p:sldId id="333" r:id="rId16"/>
    <p:sldId id="343" r:id="rId17"/>
    <p:sldId id="335" r:id="rId18"/>
    <p:sldId id="344" r:id="rId19"/>
    <p:sldId id="336" r:id="rId20"/>
    <p:sldId id="337" r:id="rId21"/>
    <p:sldId id="260" r:id="rId22"/>
    <p:sldId id="261" r:id="rId23"/>
    <p:sldId id="339" r:id="rId24"/>
    <p:sldId id="282" r:id="rId25"/>
    <p:sldId id="283" r:id="rId26"/>
    <p:sldId id="284" r:id="rId27"/>
    <p:sldId id="305" r:id="rId28"/>
    <p:sldId id="273" r:id="rId29"/>
    <p:sldId id="291" r:id="rId30"/>
    <p:sldId id="292" r:id="rId31"/>
    <p:sldId id="274" r:id="rId32"/>
    <p:sldId id="276" r:id="rId33"/>
    <p:sldId id="312" r:id="rId34"/>
    <p:sldId id="300" r:id="rId35"/>
    <p:sldId id="278" r:id="rId36"/>
    <p:sldId id="294" r:id="rId37"/>
    <p:sldId id="301" r:id="rId38"/>
    <p:sldId id="302" r:id="rId39"/>
    <p:sldId id="314" r:id="rId40"/>
    <p:sldId id="279" r:id="rId41"/>
    <p:sldId id="338" r:id="rId42"/>
    <p:sldId id="315" r:id="rId43"/>
    <p:sldId id="262" r:id="rId44"/>
    <p:sldId id="267" r:id="rId45"/>
    <p:sldId id="268" r:id="rId46"/>
    <p:sldId id="269" r:id="rId47"/>
    <p:sldId id="308" r:id="rId48"/>
    <p:sldId id="309" r:id="rId49"/>
    <p:sldId id="271" r:id="rId50"/>
    <p:sldId id="297" r:id="rId51"/>
    <p:sldId id="298" r:id="rId52"/>
    <p:sldId id="306" r:id="rId53"/>
    <p:sldId id="310" r:id="rId54"/>
    <p:sldId id="263" r:id="rId55"/>
    <p:sldId id="316" r:id="rId56"/>
    <p:sldId id="340" r:id="rId57"/>
    <p:sldId id="318" r:id="rId58"/>
    <p:sldId id="317" r:id="rId59"/>
    <p:sldId id="313" r:id="rId60"/>
    <p:sldId id="327" r:id="rId61"/>
    <p:sldId id="331" r:id="rId62"/>
    <p:sldId id="320" r:id="rId63"/>
    <p:sldId id="321" r:id="rId64"/>
    <p:sldId id="322" r:id="rId6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7A3"/>
    <a:srgbClr val="2C09C3"/>
    <a:srgbClr val="320ADE"/>
    <a:srgbClr val="E3391D"/>
    <a:srgbClr val="336600"/>
    <a:srgbClr val="009900"/>
    <a:srgbClr val="3F456B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6450"/>
    <p:restoredTop sz="90929"/>
  </p:normalViewPr>
  <p:slideViewPr>
    <p:cSldViewPr showGuides="1">
      <p:cViewPr varScale="1">
        <p:scale>
          <a:sx n="51" d="100"/>
          <a:sy n="51" d="100"/>
        </p:scale>
        <p:origin x="53" y="9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‹#›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2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‹#›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  <a:p>
            <a:pPr lvl="0"/>
            <a:endParaRPr lang="zh-CN" altLang="en-US" b="1" dirty="0"/>
          </a:p>
          <a:p>
            <a:pPr lvl="0"/>
            <a:endParaRPr lang="zh-CN" altLang="en-US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63" name="Rectangle 4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064" name="Rectangle 5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61" name="Rectangle 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062" name="Rectangle 8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058" name="Rectangle 9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059" name="Rectangle 10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060" name="Rectangle 11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1003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03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r"/>
            <a:fld id="{9A0DB2DC-4C9A-4742-B13C-FB6460FD3503}" type="slidenum">
              <a:rPr lang="zh-CN" altLang="en-US" dirty="0">
                <a:solidFill>
                  <a:schemeClr val="bg2"/>
                </a:solidFill>
              </a:rPr>
              <a:t>‹#›</a:t>
            </a:fld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93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>
              <a:buClrTx/>
              <a:buSzTx/>
              <a:buFontTx/>
            </a:pPr>
            <a:r>
              <a:rPr kumimoji="1" lang="zh-CN" altLang="en-US" b="1" dirty="0">
                <a:latin typeface="+mj-lt"/>
                <a:ea typeface="+mj-ea"/>
                <a:cs typeface="+mj-cs"/>
              </a:rPr>
              <a:t>操作系统</a:t>
            </a:r>
            <a:br>
              <a:rPr kumimoji="1" lang="en-US" altLang="zh-CN" b="1">
                <a:latin typeface="+mj-lt"/>
                <a:ea typeface="+mj-ea"/>
                <a:cs typeface="+mj-cs"/>
              </a:rPr>
            </a:br>
            <a:r>
              <a:rPr kumimoji="1" lang="en-US" altLang="zh-CN" b="1">
                <a:latin typeface="+mj-lt"/>
                <a:ea typeface="+mj-ea"/>
                <a:cs typeface="+mj-cs"/>
              </a:rPr>
              <a:t>(</a:t>
            </a:r>
            <a:r>
              <a:rPr kumimoji="1" lang="en-US" altLang="zh-CN" b="1">
                <a:latin typeface="Times New Roman" panose="02020603050405020304" pitchFamily="18" charset="0"/>
                <a:ea typeface="+mj-ea"/>
                <a:cs typeface="+mj-cs"/>
              </a:rPr>
              <a:t>Operating Systems, OS</a:t>
            </a:r>
            <a:r>
              <a:rPr kumimoji="1" lang="en-US" altLang="zh-CN" b="1">
                <a:latin typeface="+mj-lt"/>
                <a:ea typeface="+mj-ea"/>
                <a:cs typeface="+mj-cs"/>
              </a:rPr>
              <a:t>)</a:t>
            </a:r>
            <a:endParaRPr kumimoji="1" lang="zh-CN" alt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7"/>
          <p:cNvSpPr>
            <a:spLocks noGrp="1"/>
          </p:cNvSpPr>
          <p:nvPr>
            <p:ph type="subTitle" idx="1"/>
          </p:nvPr>
        </p:nvSpPr>
        <p:spPr>
          <a:xfrm>
            <a:off x="1155700" y="3908425"/>
            <a:ext cx="6656388" cy="1752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SzPct val="60000"/>
            </a:pPr>
            <a:r>
              <a:rPr kumimoji="1" lang="en-US" altLang="zh-CN" b="1">
                <a:latin typeface="+mn-lt"/>
                <a:ea typeface="+mn-ea"/>
                <a:cs typeface="+mn-cs"/>
              </a:rPr>
              <a:t>http://</a:t>
            </a:r>
            <a:r>
              <a:rPr kumimoji="1" lang="en-US" altLang="zh-CN" b="1" err="1">
                <a:latin typeface="+mn-lt"/>
                <a:ea typeface="+mn-ea"/>
                <a:cs typeface="+mn-cs"/>
              </a:rPr>
              <a:t>ccst.jlu.edu.cn/dbwi/os</a:t>
            </a:r>
            <a:endParaRPr kumimoji="1" lang="en-US" altLang="zh-CN" b="1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</a:pPr>
            <a:endParaRPr kumimoji="1" lang="en-US" altLang="zh-CN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1.1.2 操作系统的作用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/>
              <a:t>管理系统中软件硬件资源</a:t>
            </a:r>
          </a:p>
          <a:p>
            <a:pPr lvl="1" eaLnBrk="1" hangingPunct="1"/>
            <a:r>
              <a:rPr lang="en-US" altLang="zh-CN" sz="2400" b="1" dirty="0"/>
              <a:t>CPU: </a:t>
            </a:r>
            <a:r>
              <a:rPr lang="zh-CN" altLang="en-US" sz="2400" b="1" dirty="0"/>
              <a:t>一个</a:t>
            </a:r>
            <a:r>
              <a:rPr lang="en-US" altLang="zh-CN" sz="2400" b="1" dirty="0"/>
              <a:t>CPU, </a:t>
            </a:r>
            <a:r>
              <a:rPr lang="zh-CN" altLang="en-US" sz="2400" b="1" dirty="0"/>
              <a:t>多个可运行的程序</a:t>
            </a:r>
          </a:p>
          <a:p>
            <a:pPr lvl="1" eaLnBrk="1" hangingPunct="1"/>
            <a:r>
              <a:rPr lang="zh-CN" altLang="en-US" sz="2400" b="1" dirty="0"/>
              <a:t>内存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进程空间相对独立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支持共享</a:t>
            </a:r>
          </a:p>
          <a:p>
            <a:pPr lvl="1" eaLnBrk="1" hangingPunct="1"/>
            <a:r>
              <a:rPr lang="zh-CN" altLang="en-US" sz="2400" b="1" dirty="0"/>
              <a:t>设备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分配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驱动</a:t>
            </a:r>
          </a:p>
          <a:p>
            <a:pPr lvl="1" eaLnBrk="1" hangingPunct="1"/>
            <a:r>
              <a:rPr lang="zh-CN" altLang="en-US" sz="2400" b="1" dirty="0"/>
              <a:t>文件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实现文件系统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支持文件操作</a:t>
            </a:r>
          </a:p>
          <a:p>
            <a:pPr eaLnBrk="1" hangingPunct="1"/>
            <a:r>
              <a:rPr lang="zh-CN" altLang="en-US" sz="2800" b="1" dirty="0"/>
              <a:t>为用户</a:t>
            </a:r>
            <a:r>
              <a:rPr lang="zh-CN" altLang="en-US" sz="2800" b="1" dirty="0">
                <a:latin typeface="宋体" panose="02010600030101010101" pitchFamily="2" charset="-122"/>
              </a:rPr>
              <a:t>(应用程序)提供良好的服务(界面)</a:t>
            </a:r>
          </a:p>
          <a:p>
            <a:pPr lvl="1" eaLnBrk="1" hangingPunct="1"/>
            <a:r>
              <a:rPr lang="en-US" altLang="zh-CN" sz="2400" b="1" dirty="0"/>
              <a:t>API</a:t>
            </a:r>
          </a:p>
          <a:p>
            <a:pPr lvl="1" eaLnBrk="1" hangingPunct="1"/>
            <a:r>
              <a:rPr lang="en-US" altLang="zh-CN" sz="2400" b="1" dirty="0"/>
              <a:t>GUI, </a:t>
            </a:r>
            <a:r>
              <a:rPr lang="zh-CN" altLang="en-US" sz="2400" b="1" dirty="0"/>
              <a:t>行式命令</a:t>
            </a:r>
            <a:r>
              <a:rPr lang="en-US" altLang="zh-CN" sz="2400" b="1" dirty="0"/>
              <a:t>(ls, cd, cat, vi, rm, mount, …)</a:t>
            </a:r>
          </a:p>
          <a:p>
            <a:pPr lvl="1" eaLnBrk="1" hangingPunct="1"/>
            <a:r>
              <a:rPr lang="en-US" altLang="zh-CN" sz="2400" b="1" dirty="0"/>
              <a:t>JCL (Job Control Language)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1.1.3 操作系统定义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操作系统是位于硬件层(</a:t>
            </a:r>
            <a:r>
              <a:rPr lang="en-US" altLang="zh-CN" b="1"/>
              <a:t>HAL)</a:t>
            </a:r>
            <a:r>
              <a:rPr lang="zh-CN" altLang="en-US" b="1" dirty="0"/>
              <a:t>之上，所有其它软件层之下的一个系统软件，是管理系统中各种软硬件资源，方便用户使用计算机系统的程序集合。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4419600" y="4419600"/>
            <a:ext cx="4114800" cy="1676400"/>
          </a:xfrm>
          <a:prstGeom prst="cloudCallout">
            <a:avLst>
              <a:gd name="adj1" fmla="val -44792"/>
              <a:gd name="adj2" fmla="val 70926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Operating supervisor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monitoring program 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1.2 操作系统的历史</a:t>
            </a:r>
          </a:p>
        </p:txBody>
      </p:sp>
      <p:sp>
        <p:nvSpPr>
          <p:cNvPr id="22531" name="Rectangle 3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SzPct val="60000"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操作系统的产生</a:t>
            </a:r>
            <a:endParaRPr kumimoji="1" lang="zh-CN" altLang="en-US" sz="3200" b="1" dirty="0">
              <a:latin typeface="+mn-lt"/>
              <a:ea typeface="+mn-ea"/>
              <a:cs typeface="+mn-cs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手工操作阶段</a:t>
            </a: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成批处理阶段</a:t>
            </a: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执行系统阶段</a:t>
            </a:r>
            <a:endParaRPr kumimoji="1" lang="zh-CN" altLang="en-US" sz="2800" b="1" dirty="0">
              <a:latin typeface="+mn-lt"/>
              <a:ea typeface="+mn-ea"/>
            </a:endParaRPr>
          </a:p>
          <a:p>
            <a:pPr eaLnBrk="1" hangingPunct="1">
              <a:buSzPct val="60000"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操作系统的完善</a:t>
            </a:r>
            <a:endParaRPr kumimoji="1" lang="zh-CN" altLang="en-US" sz="3200" b="1" dirty="0">
              <a:latin typeface="+mn-lt"/>
              <a:ea typeface="+mn-ea"/>
              <a:cs typeface="+mn-cs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多道批处理系统</a:t>
            </a: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分时系统</a:t>
            </a: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实时处理系统</a:t>
            </a: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通用操作系统</a:t>
            </a:r>
          </a:p>
          <a:p>
            <a:pPr lvl="1" eaLnBrk="1" hangingPunct="1">
              <a:buSzPct val="55000"/>
            </a:pP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endParaRPr kumimoji="1" lang="zh-CN" altLang="en-US" b="1" dirty="0">
              <a:latin typeface="+mn-lt"/>
              <a:ea typeface="+mn-ea"/>
            </a:endParaRPr>
          </a:p>
          <a:p>
            <a:pPr eaLnBrk="1" hangingPunct="1">
              <a:buSzPct val="60000"/>
            </a:pPr>
            <a:endParaRPr kumimoji="1" lang="zh-CN" altLang="en-US" b="1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</a:pPr>
            <a:endParaRPr kumimoji="1" lang="zh-CN" altLang="en-US" b="1" dirty="0">
              <a:latin typeface="+mn-lt"/>
              <a:ea typeface="+mn-ea"/>
              <a:cs typeface="+mn-cs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SzPct val="60000"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操作系统的发展</a:t>
            </a: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网络操作系统</a:t>
            </a: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分布式操作系统</a:t>
            </a: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多处理机操作系统</a:t>
            </a: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单用户操作系统</a:t>
            </a: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面向对象操作系统</a:t>
            </a: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嵌入式操作系统</a:t>
            </a: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智能卡操作系统</a:t>
            </a:r>
            <a:endParaRPr kumimoji="1" lang="zh-CN" altLang="en-US" sz="2000" b="1" dirty="0">
              <a:latin typeface="+mn-lt"/>
              <a:ea typeface="+mn-ea"/>
            </a:endParaRPr>
          </a:p>
        </p:txBody>
      </p:sp>
      <p:sp>
        <p:nvSpPr>
          <p:cNvPr id="14341" name="WordArt 5" descr="白色大理石"/>
          <p:cNvSpPr>
            <a:spLocks noTextEdit="1"/>
          </p:cNvSpPr>
          <p:nvPr/>
        </p:nvSpPr>
        <p:spPr>
          <a:xfrm>
            <a:off x="6553200" y="5943600"/>
            <a:ext cx="2057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 eaLnBrk="0" hangingPunct="0"/>
            <a:r>
              <a:rPr lang="zh-CN" altLang="en-US" sz="3600">
                <a:blipFill rotWithShape="0">
                  <a:blip r:embed="rId2"/>
                </a:blipFill>
                <a:latin typeface="宋体" panose="02010600030101010101" pitchFamily="2" charset="-122"/>
                <a:ea typeface="宋体" panose="02010600030101010101" pitchFamily="2" charset="-122"/>
              </a:rPr>
              <a:t>Evolution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文本框 71683"/>
          <p:cNvSpPr txBox="1"/>
          <p:nvPr/>
        </p:nvSpPr>
        <p:spPr>
          <a:xfrm>
            <a:off x="1258888" y="981075"/>
            <a:ext cx="5400675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chemeClr val="tx2"/>
                </a:solidFill>
                <a:latin typeface="Tahoma" panose="020B0604030504040204" pitchFamily="34" charset="0"/>
              </a:rPr>
              <a:t>1.2.1 </a:t>
            </a:r>
            <a:r>
              <a:rPr lang="zh-CN" altLang="en-US" sz="4000" b="1" dirty="0">
                <a:solidFill>
                  <a:schemeClr val="tx2"/>
                </a:solidFill>
                <a:latin typeface="Tahoma" panose="020B0604030504040204" pitchFamily="34" charset="0"/>
              </a:rPr>
              <a:t>操作系统的产生</a:t>
            </a:r>
          </a:p>
        </p:txBody>
      </p:sp>
      <p:sp>
        <p:nvSpPr>
          <p:cNvPr id="71685" name="文本框 71684"/>
          <p:cNvSpPr txBox="1"/>
          <p:nvPr/>
        </p:nvSpPr>
        <p:spPr>
          <a:xfrm>
            <a:off x="828675" y="1916113"/>
            <a:ext cx="7056438" cy="447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80000"/>
              </a:spcBef>
            </a:pP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、手工操作阶段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b="1">
                <a:latin typeface="宋体" panose="02010600030101010101" pitchFamily="2" charset="-122"/>
                <a:sym typeface="Wingdings" panose="05000000000000000000" pitchFamily="2" charset="2"/>
              </a:rPr>
              <a:t>20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世纪</a:t>
            </a:r>
            <a:r>
              <a:rPr lang="en-US" altLang="zh-CN" b="1">
                <a:latin typeface="宋体" panose="02010600030101010101" pitchFamily="2" charset="-122"/>
                <a:sym typeface="Wingdings" panose="05000000000000000000" pitchFamily="2" charset="2"/>
              </a:rPr>
              <a:t>40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年代，无操作系统）</a:t>
            </a: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     </a:t>
            </a: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作业处理步骤：</a:t>
            </a:r>
          </a:p>
          <a:p>
            <a:pPr>
              <a:spcBef>
                <a:spcPct val="25000"/>
              </a:spcBef>
            </a:pP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      </a:t>
            </a:r>
            <a:r>
              <a:rPr lang="zh-CN" altLang="en-US" b="1" dirty="0">
                <a:latin typeface="Tahoma" panose="020B0604030504040204" pitchFamily="34" charset="0"/>
              </a:rPr>
              <a:t>⑴ </a:t>
            </a:r>
            <a:r>
              <a:rPr lang="en-US" altLang="zh-CN" b="1">
                <a:latin typeface="Tahoma" panose="020B0604030504040204" pitchFamily="34" charset="0"/>
              </a:rPr>
              <a:t>(</a:t>
            </a:r>
            <a:r>
              <a:rPr lang="zh-CN" altLang="en-US" b="1" dirty="0">
                <a:latin typeface="Tahoma" panose="020B0604030504040204" pitchFamily="34" charset="0"/>
              </a:rPr>
              <a:t>程序、数据</a:t>
            </a:r>
            <a:r>
              <a:rPr lang="en-US" altLang="zh-CN" b="1">
                <a:latin typeface="Tahoma" panose="020B0604030504040204" pitchFamily="34" charset="0"/>
              </a:rPr>
              <a:t>)→</a:t>
            </a:r>
            <a:r>
              <a:rPr lang="zh-CN" altLang="en-US" b="1" dirty="0">
                <a:latin typeface="Tahoma" panose="020B0604030504040204" pitchFamily="34" charset="0"/>
              </a:rPr>
              <a:t>穿孔机→纸带；</a:t>
            </a: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      ⑵ 穿孔纸带→光电机→机器内存；</a:t>
            </a: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      ⑶ 控制台开关启动第一条指令</a:t>
            </a: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          （调试程序需修改纸带</a:t>
            </a:r>
            <a:r>
              <a:rPr lang="en-US" altLang="zh-CN" b="1">
                <a:latin typeface="Tahoma" panose="020B0604030504040204" pitchFamily="34" charset="0"/>
              </a:rPr>
              <a:t>,</a:t>
            </a:r>
            <a:r>
              <a:rPr lang="zh-CN" altLang="en-US" b="1" dirty="0">
                <a:latin typeface="Tahoma" panose="020B0604030504040204" pitchFamily="34" charset="0"/>
              </a:rPr>
              <a:t>或动态修改）；</a:t>
            </a: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          （如有输入需要安装纸带）； </a:t>
            </a:r>
            <a:endParaRPr lang="en-US" altLang="zh-CN" b="1">
              <a:latin typeface="Tahoma" panose="020B0604030504040204" pitchFamily="34" charset="0"/>
            </a:endParaRP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      ⑷ 运行结果在电传打字机上输出。</a:t>
            </a: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      </a:t>
            </a: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缺点：</a:t>
            </a:r>
          </a:p>
          <a:p>
            <a:pPr>
              <a:spcBef>
                <a:spcPct val="25000"/>
              </a:spcBef>
            </a:pP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b="1">
                <a:latin typeface="Tahoma" panose="020B0604030504040204" pitchFamily="34" charset="0"/>
              </a:rPr>
              <a:t>(1)</a:t>
            </a:r>
            <a:r>
              <a:rPr lang="zh-CN" altLang="en-US" b="1" dirty="0">
                <a:latin typeface="Tahoma" panose="020B0604030504040204" pitchFamily="34" charset="0"/>
              </a:rPr>
              <a:t>资源独占；</a:t>
            </a:r>
            <a:r>
              <a:rPr lang="en-US" altLang="zh-CN" b="1">
                <a:latin typeface="Tahoma" panose="020B0604030504040204" pitchFamily="34" charset="0"/>
              </a:rPr>
              <a:t>(2)</a:t>
            </a:r>
            <a:r>
              <a:rPr lang="zh-CN" altLang="en-US" b="1" dirty="0">
                <a:latin typeface="Tahoma" panose="020B0604030504040204" pitchFamily="34" charset="0"/>
              </a:rPr>
              <a:t>手工费时。</a:t>
            </a:r>
          </a:p>
        </p:txBody>
      </p:sp>
      <p:sp>
        <p:nvSpPr>
          <p:cNvPr id="71686" name="云形标注 71685"/>
          <p:cNvSpPr/>
          <p:nvPr/>
        </p:nvSpPr>
        <p:spPr>
          <a:xfrm>
            <a:off x="5795963" y="4365625"/>
            <a:ext cx="3132137" cy="1223963"/>
          </a:xfrm>
          <a:prstGeom prst="cloudCallout">
            <a:avLst>
              <a:gd name="adj1" fmla="val -56032"/>
              <a:gd name="adj2" fmla="val 118222"/>
            </a:avLst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</a:rPr>
              <a:t>汇编语言及 汇编系统出现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849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例子</a:t>
            </a:r>
          </a:p>
        </p:txBody>
      </p:sp>
      <p:sp>
        <p:nvSpPr>
          <p:cNvPr id="84995" name="文本占位符 849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一个作业在</a:t>
            </a:r>
            <a:r>
              <a:rPr lang="en-US" altLang="zh-CN" b="1"/>
              <a:t>1000</a:t>
            </a:r>
            <a:r>
              <a:rPr lang="zh-CN" altLang="en-US" b="1" dirty="0"/>
              <a:t>次</a:t>
            </a:r>
            <a:r>
              <a:rPr lang="en-US" altLang="zh-CN" b="1"/>
              <a:t>/s</a:t>
            </a:r>
            <a:r>
              <a:rPr lang="zh-CN" altLang="en-US" b="1" dirty="0"/>
              <a:t>的机器上运行需要１</a:t>
            </a:r>
            <a:r>
              <a:rPr lang="en-US" altLang="zh-CN" b="1"/>
              <a:t>hour</a:t>
            </a:r>
            <a:r>
              <a:rPr lang="zh-CN" altLang="en-US" b="1" dirty="0"/>
              <a:t>，手动操作时间</a:t>
            </a:r>
            <a:r>
              <a:rPr lang="en-US" altLang="zh-CN" b="1"/>
              <a:t>4min</a:t>
            </a:r>
            <a:r>
              <a:rPr lang="zh-CN" altLang="en-US" b="1" dirty="0"/>
              <a:t>，手动时间与程序运行时间之比为</a:t>
            </a:r>
            <a:r>
              <a:rPr lang="en-US" altLang="zh-CN" b="1"/>
              <a:t>1:15;</a:t>
            </a:r>
          </a:p>
          <a:p>
            <a:r>
              <a:rPr lang="zh-CN" altLang="en-US" b="1" dirty="0"/>
              <a:t>如果计算机速度提高到</a:t>
            </a:r>
            <a:r>
              <a:rPr lang="en-US" altLang="zh-CN" b="1"/>
              <a:t>600,000</a:t>
            </a:r>
            <a:r>
              <a:rPr lang="zh-CN" altLang="en-US" b="1" dirty="0"/>
              <a:t>次</a:t>
            </a:r>
            <a:r>
              <a:rPr lang="en-US" altLang="zh-CN" b="1"/>
              <a:t>/s, </a:t>
            </a:r>
            <a:r>
              <a:rPr lang="zh-CN" altLang="en-US" b="1" dirty="0"/>
              <a:t>同样程序运行只需</a:t>
            </a:r>
            <a:r>
              <a:rPr lang="en-US" altLang="zh-CN" b="1"/>
              <a:t>6s, </a:t>
            </a:r>
            <a:r>
              <a:rPr lang="zh-CN" altLang="en-US" b="1" dirty="0"/>
              <a:t>而手动操作时间不变，手动操作与程序运行时间之比为</a:t>
            </a:r>
            <a:r>
              <a:rPr lang="en-US" altLang="zh-CN" b="1"/>
              <a:t>40:1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文本框 72707"/>
          <p:cNvSpPr txBox="1"/>
          <p:nvPr/>
        </p:nvSpPr>
        <p:spPr>
          <a:xfrm>
            <a:off x="1547813" y="925513"/>
            <a:ext cx="5832475" cy="487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Tahoma" panose="020B0604030504040204" pitchFamily="34" charset="0"/>
              </a:rPr>
              <a:t>1.2.1 </a:t>
            </a:r>
            <a:r>
              <a:rPr lang="zh-CN" altLang="en-US" sz="3200" b="1" dirty="0">
                <a:solidFill>
                  <a:schemeClr val="tx2"/>
                </a:solidFill>
                <a:latin typeface="Tahoma" panose="020B0604030504040204" pitchFamily="34" charset="0"/>
              </a:rPr>
              <a:t>操作系统的产生</a:t>
            </a:r>
            <a:r>
              <a:rPr lang="en-US" altLang="zh-CN" sz="3200" b="1">
                <a:solidFill>
                  <a:schemeClr val="tx2"/>
                </a:solidFill>
                <a:latin typeface="Tahoma" panose="020B0604030504040204" pitchFamily="34" charset="0"/>
              </a:rPr>
              <a:t>(Cont.)</a:t>
            </a:r>
          </a:p>
        </p:txBody>
      </p:sp>
      <p:sp>
        <p:nvSpPr>
          <p:cNvPr id="72709" name="文本框 72708"/>
          <p:cNvSpPr txBox="1"/>
          <p:nvPr/>
        </p:nvSpPr>
        <p:spPr>
          <a:xfrm>
            <a:off x="755650" y="1989138"/>
            <a:ext cx="7056438" cy="8969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、批处理阶段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b="1">
                <a:latin typeface="宋体" panose="02010600030101010101" pitchFamily="2" charset="-122"/>
                <a:sym typeface="Wingdings" panose="05000000000000000000" pitchFamily="2" charset="2"/>
              </a:rPr>
              <a:t>20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世纪</a:t>
            </a:r>
            <a:r>
              <a:rPr lang="en-US" altLang="zh-CN" b="1">
                <a:latin typeface="宋体" panose="02010600030101010101" pitchFamily="2" charset="-122"/>
                <a:sym typeface="Wingdings" panose="05000000000000000000" pitchFamily="2" charset="2"/>
              </a:rPr>
              <a:t>50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年代，操作系统雏形）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Tahoma" panose="020B0604030504040204" pitchFamily="34" charset="0"/>
              </a:rPr>
              <a:t>     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⑴ 联机批处理：</a:t>
            </a:r>
            <a:endParaRPr lang="zh-CN" altLang="en-US" sz="2800" b="1" dirty="0">
              <a:latin typeface="Tahoma" panose="020B0604030504040204" pitchFamily="34" charset="0"/>
            </a:endParaRPr>
          </a:p>
        </p:txBody>
      </p:sp>
      <p:grpSp>
        <p:nvGrpSpPr>
          <p:cNvPr id="72710" name="组合 72709"/>
          <p:cNvGrpSpPr/>
          <p:nvPr/>
        </p:nvGrpSpPr>
        <p:grpSpPr>
          <a:xfrm>
            <a:off x="1042988" y="2924175"/>
            <a:ext cx="7200900" cy="2592388"/>
            <a:chOff x="657" y="1933"/>
            <a:chExt cx="4536" cy="1633"/>
          </a:xfrm>
        </p:grpSpPr>
        <p:sp>
          <p:nvSpPr>
            <p:cNvPr id="72711" name="文本框 72710"/>
            <p:cNvSpPr txBox="1"/>
            <p:nvPr/>
          </p:nvSpPr>
          <p:spPr>
            <a:xfrm>
              <a:off x="657" y="2976"/>
              <a:ext cx="681" cy="42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ahoma" panose="020B0604030504040204" pitchFamily="34" charset="0"/>
                </a:rPr>
                <a:t>Job1</a:t>
              </a:r>
            </a:p>
            <a:p>
              <a:pPr>
                <a:spcBef>
                  <a:spcPct val="50000"/>
                </a:spcBef>
              </a:pPr>
              <a:endParaRPr lang="en-US" altLang="zh-CN" sz="1400" b="1">
                <a:latin typeface="Tahoma" panose="020B0604030504040204" pitchFamily="34" charset="0"/>
              </a:endParaRPr>
            </a:p>
          </p:txBody>
        </p:sp>
        <p:sp>
          <p:nvSpPr>
            <p:cNvPr id="72712" name="直接连接符 72711"/>
            <p:cNvSpPr/>
            <p:nvPr/>
          </p:nvSpPr>
          <p:spPr>
            <a:xfrm flipV="1">
              <a:off x="839" y="2704"/>
              <a:ext cx="0" cy="2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13" name="直接连接符 72712"/>
            <p:cNvSpPr/>
            <p:nvPr/>
          </p:nvSpPr>
          <p:spPr>
            <a:xfrm>
              <a:off x="839" y="2704"/>
              <a:ext cx="72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14" name="直接连接符 72713"/>
            <p:cNvSpPr/>
            <p:nvPr/>
          </p:nvSpPr>
          <p:spPr>
            <a:xfrm>
              <a:off x="1565" y="2704"/>
              <a:ext cx="0" cy="4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15" name="直接连接符 72714"/>
            <p:cNvSpPr/>
            <p:nvPr/>
          </p:nvSpPr>
          <p:spPr>
            <a:xfrm flipH="1">
              <a:off x="1338" y="3112"/>
              <a:ext cx="22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16" name="文本框 72715"/>
            <p:cNvSpPr txBox="1"/>
            <p:nvPr/>
          </p:nvSpPr>
          <p:spPr>
            <a:xfrm>
              <a:off x="839" y="2693"/>
              <a:ext cx="45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ahoma" panose="020B0604030504040204" pitchFamily="34" charset="0"/>
                </a:rPr>
                <a:t>job2</a:t>
              </a:r>
            </a:p>
          </p:txBody>
        </p:sp>
        <p:sp>
          <p:nvSpPr>
            <p:cNvPr id="72717" name="文本框 72716"/>
            <p:cNvSpPr txBox="1"/>
            <p:nvPr/>
          </p:nvSpPr>
          <p:spPr>
            <a:xfrm>
              <a:off x="1246" y="2023"/>
              <a:ext cx="681" cy="42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err="1">
                  <a:latin typeface="Tahoma" panose="020B0604030504040204" pitchFamily="34" charset="0"/>
                </a:rPr>
                <a:t>Jobn</a:t>
              </a:r>
              <a:endParaRPr lang="en-US" altLang="zh-CN" sz="1600" b="1">
                <a:latin typeface="Tahoma" panose="020B060403050404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1400" b="1">
                <a:latin typeface="Tahoma" panose="020B0604030504040204" pitchFamily="34" charset="0"/>
              </a:endParaRPr>
            </a:p>
          </p:txBody>
        </p:sp>
        <p:sp>
          <p:nvSpPr>
            <p:cNvPr id="72718" name="直接连接符 72717"/>
            <p:cNvSpPr/>
            <p:nvPr/>
          </p:nvSpPr>
          <p:spPr>
            <a:xfrm flipV="1">
              <a:off x="1247" y="2478"/>
              <a:ext cx="182" cy="18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</p:sp>
        <p:sp>
          <p:nvSpPr>
            <p:cNvPr id="72719" name="右箭头 72718"/>
            <p:cNvSpPr/>
            <p:nvPr/>
          </p:nvSpPr>
          <p:spPr>
            <a:xfrm>
              <a:off x="1973" y="2432"/>
              <a:ext cx="363" cy="36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文本框 72719"/>
            <p:cNvSpPr txBox="1"/>
            <p:nvPr/>
          </p:nvSpPr>
          <p:spPr>
            <a:xfrm>
              <a:off x="2381" y="2296"/>
              <a:ext cx="363" cy="65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</a:rPr>
                <a:t>读卡机</a:t>
              </a:r>
            </a:p>
          </p:txBody>
        </p:sp>
        <p:sp>
          <p:nvSpPr>
            <p:cNvPr id="72721" name="右箭头 72720"/>
            <p:cNvSpPr/>
            <p:nvPr/>
          </p:nvSpPr>
          <p:spPr>
            <a:xfrm>
              <a:off x="2789" y="2432"/>
              <a:ext cx="363" cy="36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文本框 72721"/>
            <p:cNvSpPr txBox="1"/>
            <p:nvPr/>
          </p:nvSpPr>
          <p:spPr>
            <a:xfrm>
              <a:off x="3243" y="2296"/>
              <a:ext cx="363" cy="65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</a:rPr>
                <a:t>磁带机</a:t>
              </a:r>
            </a:p>
          </p:txBody>
        </p:sp>
        <p:sp>
          <p:nvSpPr>
            <p:cNvPr id="72723" name="矩形 72722"/>
            <p:cNvSpPr/>
            <p:nvPr/>
          </p:nvSpPr>
          <p:spPr>
            <a:xfrm>
              <a:off x="4105" y="1933"/>
              <a:ext cx="1088" cy="140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文本框 72723"/>
            <p:cNvSpPr txBox="1"/>
            <p:nvPr/>
          </p:nvSpPr>
          <p:spPr>
            <a:xfrm>
              <a:off x="4150" y="1933"/>
              <a:ext cx="63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Tahoma" panose="020B0604030504040204" pitchFamily="34" charset="0"/>
                </a:rPr>
                <a:t>计算机</a:t>
              </a:r>
            </a:p>
          </p:txBody>
        </p:sp>
        <p:sp>
          <p:nvSpPr>
            <p:cNvPr id="72725" name="文本框 72724"/>
            <p:cNvSpPr txBox="1"/>
            <p:nvPr/>
          </p:nvSpPr>
          <p:spPr>
            <a:xfrm>
              <a:off x="4195" y="2704"/>
              <a:ext cx="862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</a:rPr>
                <a:t>编译程序</a:t>
              </a:r>
            </a:p>
          </p:txBody>
        </p:sp>
        <p:sp>
          <p:nvSpPr>
            <p:cNvPr id="72726" name="文本框 72725"/>
            <p:cNvSpPr txBox="1"/>
            <p:nvPr/>
          </p:nvSpPr>
          <p:spPr>
            <a:xfrm>
              <a:off x="4195" y="3028"/>
              <a:ext cx="862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</a:rPr>
                <a:t>链接程序</a:t>
              </a:r>
            </a:p>
          </p:txBody>
        </p:sp>
        <p:sp>
          <p:nvSpPr>
            <p:cNvPr id="72727" name="右箭头 72726"/>
            <p:cNvSpPr/>
            <p:nvPr/>
          </p:nvSpPr>
          <p:spPr>
            <a:xfrm>
              <a:off x="3651" y="2432"/>
              <a:ext cx="363" cy="36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8" name="文本框 72727"/>
            <p:cNvSpPr txBox="1"/>
            <p:nvPr/>
          </p:nvSpPr>
          <p:spPr>
            <a:xfrm>
              <a:off x="2835" y="3254"/>
              <a:ext cx="1043" cy="31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2"/>
                  </a:solidFill>
                  <a:latin typeface="Tahoma" panose="020B0604030504040204" pitchFamily="34" charset="0"/>
                </a:rPr>
                <a:t>监督程序</a:t>
              </a:r>
            </a:p>
          </p:txBody>
        </p:sp>
        <p:sp>
          <p:nvSpPr>
            <p:cNvPr id="72729" name="直接连接符 72728"/>
            <p:cNvSpPr/>
            <p:nvPr/>
          </p:nvSpPr>
          <p:spPr>
            <a:xfrm flipV="1">
              <a:off x="3651" y="2750"/>
              <a:ext cx="136" cy="49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miter/>
              <a:headEnd type="none" w="med" len="med"/>
              <a:tailEnd type="triangle" w="med" len="med"/>
            </a:ln>
          </p:spPr>
        </p:sp>
        <p:sp>
          <p:nvSpPr>
            <p:cNvPr id="72730" name="直接连接符 72729"/>
            <p:cNvSpPr/>
            <p:nvPr/>
          </p:nvSpPr>
          <p:spPr>
            <a:xfrm flipH="1" flipV="1">
              <a:off x="2925" y="2750"/>
              <a:ext cx="136" cy="49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miter/>
              <a:headEnd type="none" w="med" len="med"/>
              <a:tailEnd type="triangle" w="med" len="med"/>
            </a:ln>
          </p:spPr>
        </p:sp>
        <p:sp>
          <p:nvSpPr>
            <p:cNvPr id="72731" name="文本框 72730"/>
            <p:cNvSpPr txBox="1"/>
            <p:nvPr/>
          </p:nvSpPr>
          <p:spPr>
            <a:xfrm>
              <a:off x="4195" y="2387"/>
              <a:ext cx="862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</a:rPr>
                <a:t>汇编程序</a:t>
              </a:r>
            </a:p>
          </p:txBody>
        </p:sp>
      </p:grpSp>
      <p:sp>
        <p:nvSpPr>
          <p:cNvPr id="72733" name="文本框 72732"/>
          <p:cNvSpPr txBox="1"/>
          <p:nvPr/>
        </p:nvSpPr>
        <p:spPr>
          <a:xfrm>
            <a:off x="684213" y="5876925"/>
            <a:ext cx="79914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Tahoma" panose="020B0604030504040204" pitchFamily="34" charset="0"/>
              </a:rPr>
              <a:t>优点</a:t>
            </a:r>
            <a:r>
              <a:rPr lang="en-US" altLang="zh-CN" sz="2000" b="1">
                <a:latin typeface="Tahoma" panose="020B0604030504040204" pitchFamily="34" charset="0"/>
              </a:rPr>
              <a:t>: </a:t>
            </a:r>
            <a:r>
              <a:rPr lang="zh-CN" altLang="en-US" sz="2000" b="1" dirty="0">
                <a:latin typeface="Tahoma" panose="020B0604030504040204" pitchFamily="34" charset="0"/>
              </a:rPr>
              <a:t>摆脱了人工干预</a:t>
            </a:r>
            <a:r>
              <a:rPr lang="en-US" altLang="zh-CN" sz="2000" b="1">
                <a:latin typeface="Tahoma" panose="020B0604030504040204" pitchFamily="34" charset="0"/>
              </a:rPr>
              <a:t>(</a:t>
            </a:r>
            <a:r>
              <a:rPr lang="zh-CN" altLang="en-US" sz="1600" b="1" dirty="0">
                <a:latin typeface="Tahoma" panose="020B0604030504040204" pitchFamily="34" charset="0"/>
              </a:rPr>
              <a:t>作业过渡没有人的干预</a:t>
            </a:r>
            <a:r>
              <a:rPr lang="en-US" altLang="zh-CN" sz="1600" b="1">
                <a:latin typeface="Tahoma" panose="020B0604030504040204" pitchFamily="34" charset="0"/>
              </a:rPr>
              <a:t>,</a:t>
            </a:r>
            <a:r>
              <a:rPr lang="zh-CN" altLang="en-US" sz="1600" b="1" dirty="0">
                <a:latin typeface="Tahoma" panose="020B0604030504040204" pitchFamily="34" charset="0"/>
              </a:rPr>
              <a:t>一个作业处理过程没有人的干预</a:t>
            </a:r>
            <a:r>
              <a:rPr lang="en-US" altLang="zh-CN" sz="2000" b="1">
                <a:latin typeface="Tahoma" panose="020B0604030504040204" pitchFamily="34" charset="0"/>
              </a:rPr>
              <a:t>)</a:t>
            </a:r>
          </a:p>
          <a:p>
            <a:r>
              <a:rPr lang="zh-CN" altLang="en-US" sz="2000" b="1" dirty="0">
                <a:latin typeface="Tahoma" panose="020B0604030504040204" pitchFamily="34" charset="0"/>
              </a:rPr>
              <a:t>缺点</a:t>
            </a:r>
            <a:r>
              <a:rPr lang="en-US" altLang="zh-CN" sz="2000" b="1">
                <a:latin typeface="Tahoma" panose="020B0604030504040204" pitchFamily="34" charset="0"/>
              </a:rPr>
              <a:t>: I/O</a:t>
            </a:r>
            <a:r>
              <a:rPr lang="zh-CN" altLang="en-US" sz="2000" b="1" dirty="0">
                <a:latin typeface="Tahoma" panose="020B0604030504040204" pitchFamily="34" charset="0"/>
              </a:rPr>
              <a:t>操作慢，主机等待时间长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74" name="文本框 82973"/>
          <p:cNvSpPr txBox="1"/>
          <p:nvPr/>
        </p:nvSpPr>
        <p:spPr>
          <a:xfrm>
            <a:off x="1765300" y="3582988"/>
            <a:ext cx="1150938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读卡机</a:t>
            </a:r>
          </a:p>
        </p:txBody>
      </p:sp>
      <p:sp>
        <p:nvSpPr>
          <p:cNvPr id="82975" name="文本框 82974"/>
          <p:cNvSpPr txBox="1"/>
          <p:nvPr/>
        </p:nvSpPr>
        <p:spPr>
          <a:xfrm>
            <a:off x="1835150" y="4400550"/>
            <a:ext cx="10795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打印机</a:t>
            </a:r>
          </a:p>
        </p:txBody>
      </p:sp>
      <p:sp>
        <p:nvSpPr>
          <p:cNvPr id="82976" name="矩形 82975"/>
          <p:cNvSpPr/>
          <p:nvPr/>
        </p:nvSpPr>
        <p:spPr>
          <a:xfrm>
            <a:off x="6877050" y="3068638"/>
            <a:ext cx="1727200" cy="223202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977" name="文本框 82976"/>
          <p:cNvSpPr txBox="1"/>
          <p:nvPr/>
        </p:nvSpPr>
        <p:spPr>
          <a:xfrm>
            <a:off x="7092950" y="3278188"/>
            <a:ext cx="12239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ahoma" panose="020B0604030504040204" pitchFamily="34" charset="0"/>
              </a:rPr>
              <a:t>主计算机</a:t>
            </a:r>
          </a:p>
        </p:txBody>
      </p:sp>
      <p:sp>
        <p:nvSpPr>
          <p:cNvPr id="82978" name="文本框 82977"/>
          <p:cNvSpPr txBox="1"/>
          <p:nvPr/>
        </p:nvSpPr>
        <p:spPr>
          <a:xfrm>
            <a:off x="7091363" y="4292600"/>
            <a:ext cx="1368425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编译程序</a:t>
            </a:r>
          </a:p>
        </p:txBody>
      </p:sp>
      <p:sp>
        <p:nvSpPr>
          <p:cNvPr id="82979" name="文本框 82978"/>
          <p:cNvSpPr txBox="1"/>
          <p:nvPr/>
        </p:nvSpPr>
        <p:spPr>
          <a:xfrm>
            <a:off x="7091363" y="4806950"/>
            <a:ext cx="1368425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链接程序</a:t>
            </a:r>
          </a:p>
        </p:txBody>
      </p:sp>
      <p:sp>
        <p:nvSpPr>
          <p:cNvPr id="82980" name="文本框 82979"/>
          <p:cNvSpPr txBox="1"/>
          <p:nvPr/>
        </p:nvSpPr>
        <p:spPr>
          <a:xfrm>
            <a:off x="7091363" y="3789363"/>
            <a:ext cx="1368425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汇编程序</a:t>
            </a:r>
          </a:p>
        </p:txBody>
      </p:sp>
      <p:sp>
        <p:nvSpPr>
          <p:cNvPr id="82981" name="流程图: 多文档 82980"/>
          <p:cNvSpPr/>
          <p:nvPr/>
        </p:nvSpPr>
        <p:spPr>
          <a:xfrm>
            <a:off x="323850" y="3502025"/>
            <a:ext cx="1152525" cy="792163"/>
          </a:xfrm>
          <a:prstGeom prst="flowChartMultidocumen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982" name="流程图: 文档 82981"/>
          <p:cNvSpPr/>
          <p:nvPr/>
        </p:nvSpPr>
        <p:spPr>
          <a:xfrm>
            <a:off x="1763713" y="4365625"/>
            <a:ext cx="1152525" cy="647700"/>
          </a:xfrm>
          <a:prstGeom prst="flowChartDocumen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983" name="文本框 82982"/>
          <p:cNvSpPr txBox="1"/>
          <p:nvPr/>
        </p:nvSpPr>
        <p:spPr>
          <a:xfrm>
            <a:off x="3348038" y="3571875"/>
            <a:ext cx="577850" cy="122555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卫星机</a:t>
            </a:r>
          </a:p>
        </p:txBody>
      </p:sp>
      <p:sp>
        <p:nvSpPr>
          <p:cNvPr id="82984" name="文本框 82983"/>
          <p:cNvSpPr txBox="1"/>
          <p:nvPr/>
        </p:nvSpPr>
        <p:spPr>
          <a:xfrm>
            <a:off x="4357688" y="3429000"/>
            <a:ext cx="719137" cy="635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输入磁带</a:t>
            </a:r>
          </a:p>
        </p:txBody>
      </p:sp>
      <p:sp>
        <p:nvSpPr>
          <p:cNvPr id="82985" name="文本框 82984"/>
          <p:cNvSpPr txBox="1"/>
          <p:nvPr/>
        </p:nvSpPr>
        <p:spPr>
          <a:xfrm>
            <a:off x="4356100" y="4306888"/>
            <a:ext cx="719138" cy="635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输出磁带</a:t>
            </a:r>
          </a:p>
        </p:txBody>
      </p:sp>
      <p:sp>
        <p:nvSpPr>
          <p:cNvPr id="82986" name="直接连接符 82985"/>
          <p:cNvSpPr/>
          <p:nvPr/>
        </p:nvSpPr>
        <p:spPr>
          <a:xfrm>
            <a:off x="6442075" y="3716338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2987" name="直接连接符 82986"/>
          <p:cNvSpPr/>
          <p:nvPr/>
        </p:nvSpPr>
        <p:spPr>
          <a:xfrm>
            <a:off x="6445250" y="4581525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triangle" w="med" len="med"/>
            <a:tailEnd type="none" w="med" len="med"/>
          </a:ln>
        </p:spPr>
      </p:sp>
      <p:sp>
        <p:nvSpPr>
          <p:cNvPr id="82988" name="直接连接符 82987"/>
          <p:cNvSpPr/>
          <p:nvPr/>
        </p:nvSpPr>
        <p:spPr>
          <a:xfrm>
            <a:off x="3924300" y="3789363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2989" name="直接连接符 82988"/>
          <p:cNvSpPr/>
          <p:nvPr/>
        </p:nvSpPr>
        <p:spPr>
          <a:xfrm>
            <a:off x="3924300" y="4652963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triangle" w="med" len="med"/>
            <a:tailEnd type="none" w="med" len="med"/>
          </a:ln>
        </p:spPr>
      </p:sp>
      <p:sp>
        <p:nvSpPr>
          <p:cNvPr id="82990" name="直接连接符 82989"/>
          <p:cNvSpPr/>
          <p:nvPr/>
        </p:nvSpPr>
        <p:spPr>
          <a:xfrm>
            <a:off x="2916238" y="3789363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2991" name="直接连接符 82990"/>
          <p:cNvSpPr/>
          <p:nvPr/>
        </p:nvSpPr>
        <p:spPr>
          <a:xfrm>
            <a:off x="2916238" y="4652963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triangle" w="med" len="med"/>
            <a:tailEnd type="none" w="med" len="med"/>
          </a:ln>
        </p:spPr>
      </p:sp>
      <p:sp>
        <p:nvSpPr>
          <p:cNvPr id="82992" name="直接连接符 82991"/>
          <p:cNvSpPr/>
          <p:nvPr/>
        </p:nvSpPr>
        <p:spPr>
          <a:xfrm>
            <a:off x="1403350" y="3789363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2994" name="文本框 82993"/>
          <p:cNvSpPr txBox="1"/>
          <p:nvPr/>
        </p:nvSpPr>
        <p:spPr>
          <a:xfrm>
            <a:off x="5724525" y="3429000"/>
            <a:ext cx="719138" cy="635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输入磁带</a:t>
            </a:r>
          </a:p>
        </p:txBody>
      </p:sp>
      <p:sp>
        <p:nvSpPr>
          <p:cNvPr id="82995" name="文本框 82994"/>
          <p:cNvSpPr txBox="1"/>
          <p:nvPr/>
        </p:nvSpPr>
        <p:spPr>
          <a:xfrm>
            <a:off x="5724525" y="4292600"/>
            <a:ext cx="719138" cy="635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输出磁带</a:t>
            </a:r>
          </a:p>
        </p:txBody>
      </p:sp>
      <p:sp>
        <p:nvSpPr>
          <p:cNvPr id="82996" name="矩形 82995"/>
          <p:cNvSpPr/>
          <p:nvPr/>
        </p:nvSpPr>
        <p:spPr>
          <a:xfrm>
            <a:off x="971550" y="1989138"/>
            <a:ext cx="4572000" cy="989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ahoma" panose="020B0604030504040204" pitchFamily="34" charset="0"/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、批处理阶段</a:t>
            </a:r>
          </a:p>
          <a:p>
            <a:pPr>
              <a:spcBef>
                <a:spcPct val="1000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     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⑵ 脱机批处理：</a:t>
            </a:r>
          </a:p>
        </p:txBody>
      </p:sp>
      <p:sp>
        <p:nvSpPr>
          <p:cNvPr id="82997" name="文本框 82996"/>
          <p:cNvSpPr txBox="1"/>
          <p:nvPr/>
        </p:nvSpPr>
        <p:spPr>
          <a:xfrm>
            <a:off x="1187450" y="1125538"/>
            <a:ext cx="5832475" cy="487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Tahoma" panose="020B0604030504040204" pitchFamily="34" charset="0"/>
              </a:rPr>
              <a:t>1.2.1 </a:t>
            </a:r>
            <a:r>
              <a:rPr lang="zh-CN" altLang="en-US" sz="3200" b="1" dirty="0">
                <a:solidFill>
                  <a:schemeClr val="tx2"/>
                </a:solidFill>
                <a:latin typeface="Tahoma" panose="020B0604030504040204" pitchFamily="34" charset="0"/>
              </a:rPr>
              <a:t>操作系统的产生</a:t>
            </a:r>
            <a:r>
              <a:rPr lang="en-US" altLang="zh-CN" sz="3200" b="1">
                <a:solidFill>
                  <a:schemeClr val="tx2"/>
                </a:solidFill>
                <a:latin typeface="Tahoma" panose="020B0604030504040204" pitchFamily="34" charset="0"/>
              </a:rPr>
              <a:t>(Cont.)</a:t>
            </a:r>
          </a:p>
        </p:txBody>
      </p:sp>
      <p:sp>
        <p:nvSpPr>
          <p:cNvPr id="82999" name="文本框 82998"/>
          <p:cNvSpPr txBox="1"/>
          <p:nvPr/>
        </p:nvSpPr>
        <p:spPr>
          <a:xfrm>
            <a:off x="755650" y="5780088"/>
            <a:ext cx="59055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优点</a:t>
            </a:r>
            <a:r>
              <a:rPr lang="en-US" altLang="zh-CN" b="1">
                <a:latin typeface="Tahoma" panose="020B0604030504040204" pitchFamily="34" charset="0"/>
              </a:rPr>
              <a:t>: </a:t>
            </a:r>
            <a:r>
              <a:rPr lang="zh-CN" altLang="en-US" b="1" dirty="0">
                <a:latin typeface="Tahoma" panose="020B0604030504040204" pitchFamily="34" charset="0"/>
              </a:rPr>
              <a:t>减少了主机等待</a:t>
            </a:r>
            <a:r>
              <a:rPr lang="en-US" altLang="zh-CN" b="1">
                <a:latin typeface="Tahoma" panose="020B0604030504040204" pitchFamily="34" charset="0"/>
              </a:rPr>
              <a:t>I/O</a:t>
            </a:r>
            <a:r>
              <a:rPr lang="zh-CN" altLang="en-US" b="1" dirty="0">
                <a:latin typeface="Tahoma" panose="020B0604030504040204" pitchFamily="34" charset="0"/>
              </a:rPr>
              <a:t>操作时间</a:t>
            </a: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缺点</a:t>
            </a:r>
            <a:r>
              <a:rPr lang="en-US" altLang="zh-CN" b="1">
                <a:latin typeface="Tahoma" panose="020B0604030504040204" pitchFamily="34" charset="0"/>
              </a:rPr>
              <a:t>: (1)</a:t>
            </a:r>
            <a:r>
              <a:rPr lang="zh-CN" altLang="en-US" b="1" dirty="0">
                <a:latin typeface="Tahoma" panose="020B0604030504040204" pitchFamily="34" charset="0"/>
              </a:rPr>
              <a:t>人工搬动磁带</a:t>
            </a:r>
            <a:r>
              <a:rPr lang="en-US" altLang="zh-CN" b="1">
                <a:latin typeface="Tahoma" panose="020B0604030504040204" pitchFamily="34" charset="0"/>
              </a:rPr>
              <a:t>; (2)</a:t>
            </a:r>
            <a:r>
              <a:rPr lang="zh-CN" altLang="en-US" b="1" dirty="0">
                <a:latin typeface="Tahoma" panose="020B0604030504040204" pitchFamily="34" charset="0"/>
              </a:rPr>
              <a:t>额外的卫星机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文本框 74755"/>
          <p:cNvSpPr txBox="1"/>
          <p:nvPr/>
        </p:nvSpPr>
        <p:spPr>
          <a:xfrm>
            <a:off x="684213" y="2130425"/>
            <a:ext cx="7488237" cy="34591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8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、执行系统阶段</a:t>
            </a:r>
            <a:r>
              <a:rPr lang="zh-CN" altLang="en-US" b="1" dirty="0">
                <a:latin typeface="Tahoma" panose="020B060403050404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latin typeface="Tahoma" panose="020B0604030504040204" pitchFamily="34" charset="0"/>
                <a:sym typeface="Wingdings" panose="05000000000000000000" pitchFamily="2" charset="2"/>
              </a:rPr>
              <a:t>20</a:t>
            </a:r>
            <a:r>
              <a:rPr lang="zh-CN" altLang="en-US" b="1" dirty="0">
                <a:latin typeface="Tahoma" panose="020B0604030504040204" pitchFamily="34" charset="0"/>
                <a:sym typeface="Wingdings" panose="05000000000000000000" pitchFamily="2" charset="2"/>
              </a:rPr>
              <a:t>世纪</a:t>
            </a:r>
            <a:r>
              <a:rPr lang="en-US" altLang="zh-CN" b="1" dirty="0">
                <a:latin typeface="Tahoma" panose="020B0604030504040204" pitchFamily="34" charset="0"/>
                <a:sym typeface="Wingdings" panose="05000000000000000000" pitchFamily="2" charset="2"/>
              </a:rPr>
              <a:t>60</a:t>
            </a:r>
            <a:r>
              <a:rPr lang="zh-CN" altLang="en-US" b="1" dirty="0">
                <a:latin typeface="Tahoma" panose="020B0604030504040204" pitchFamily="34" charset="0"/>
                <a:sym typeface="Wingdings" panose="05000000000000000000" pitchFamily="2" charset="2"/>
              </a:rPr>
              <a:t>年代初期）</a:t>
            </a:r>
            <a:r>
              <a:rPr lang="zh-CN" altLang="en-US" b="1" dirty="0">
                <a:latin typeface="Tahoma" panose="020B0604030504040204" pitchFamily="34" charset="0"/>
              </a:rPr>
              <a:t>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65000"/>
              </a:lnSpc>
              <a:spcBef>
                <a:spcPct val="80000"/>
              </a:spcBef>
            </a:pP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通道：</a:t>
            </a:r>
            <a:r>
              <a:rPr lang="zh-CN" altLang="en-US" b="1" dirty="0">
                <a:latin typeface="宋体" panose="02010600030101010101" pitchFamily="2" charset="-122"/>
              </a:rPr>
              <a:t>专门用于控制</a:t>
            </a:r>
            <a:r>
              <a:rPr lang="en-US" altLang="zh-CN" b="1" dirty="0">
                <a:latin typeface="Tahoma" panose="020B0604030504040204" pitchFamily="34" charset="0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设备的处理机，即</a:t>
            </a:r>
            <a:r>
              <a:rPr lang="en-US" altLang="zh-CN" b="1" dirty="0">
                <a:latin typeface="Tahoma" panose="020B0604030504040204" pitchFamily="34" charset="0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处理机。</a:t>
            </a:r>
          </a:p>
          <a:p>
            <a:pPr lvl="2" eaLnBrk="1" hangingPunct="1">
              <a:lnSpc>
                <a:spcPct val="65000"/>
              </a:lnSpc>
              <a:spcBef>
                <a:spcPct val="8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 有自己的指令系统和运控部件；</a:t>
            </a:r>
          </a:p>
          <a:p>
            <a:pPr lvl="2" eaLnBrk="1" hangingPunct="1">
              <a:lnSpc>
                <a:spcPct val="65000"/>
              </a:lnSpc>
              <a:spcBef>
                <a:spcPct val="8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 与主机共享内存；</a:t>
            </a:r>
          </a:p>
          <a:p>
            <a:pPr lvl="2" eaLnBrk="1" hangingPunct="1">
              <a:lnSpc>
                <a:spcPct val="65000"/>
              </a:lnSpc>
              <a:spcBef>
                <a:spcPct val="8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 接受主</a:t>
            </a:r>
            <a:r>
              <a:rPr lang="en-US" altLang="zh-CN" b="1" dirty="0">
                <a:latin typeface="Tahoma" panose="020B0604030504040204" pitchFamily="34" charset="0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委托执行通道程序，完成</a:t>
            </a:r>
            <a:r>
              <a:rPr lang="en-US" altLang="zh-CN" b="1" dirty="0">
                <a:latin typeface="Tahoma" panose="020B0604030504040204" pitchFamily="34" charset="0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</a:p>
          <a:p>
            <a:pPr lvl="2" eaLnBrk="1" hangingPunct="1">
              <a:lnSpc>
                <a:spcPct val="65000"/>
              </a:lnSpc>
              <a:spcBef>
                <a:spcPct val="8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 通道</a:t>
            </a:r>
            <a:r>
              <a:rPr lang="en-US" altLang="zh-CN" b="1" dirty="0">
                <a:latin typeface="Tahoma" panose="020B0604030504040204" pitchFamily="34" charset="0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操作与主</a:t>
            </a:r>
            <a:r>
              <a:rPr lang="en-US" altLang="zh-CN" b="1" dirty="0">
                <a:latin typeface="Tahoma" panose="020B0604030504040204" pitchFamily="34" charset="0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并行；</a:t>
            </a:r>
          </a:p>
          <a:p>
            <a:pPr lvl="2" eaLnBrk="1" hangingPunct="1">
              <a:lnSpc>
                <a:spcPct val="65000"/>
              </a:lnSpc>
              <a:spcBef>
                <a:spcPct val="8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 通道完成</a:t>
            </a:r>
            <a:r>
              <a:rPr lang="en-US" altLang="zh-CN" b="1" dirty="0">
                <a:latin typeface="Tahoma" panose="020B0604030504040204" pitchFamily="34" charset="0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时，向主机发中断请求。</a:t>
            </a:r>
          </a:p>
        </p:txBody>
      </p:sp>
      <p:sp>
        <p:nvSpPr>
          <p:cNvPr id="74757" name="云形标注 74756"/>
          <p:cNvSpPr/>
          <p:nvPr/>
        </p:nvSpPr>
        <p:spPr>
          <a:xfrm>
            <a:off x="539750" y="5948363"/>
            <a:ext cx="8135938" cy="576262"/>
          </a:xfrm>
          <a:prstGeom prst="cloudCallout">
            <a:avLst>
              <a:gd name="adj1" fmla="val 32694"/>
              <a:gd name="adj2" fmla="val -115287"/>
            </a:avLst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2000" b="1" dirty="0">
                <a:solidFill>
                  <a:srgbClr val="FFFF66"/>
                </a:solidFill>
                <a:latin typeface="Tahoma" panose="020B0604030504040204" pitchFamily="34" charset="0"/>
              </a:rPr>
              <a:t>操作系统的初级阶段，通道和中断技术的出现。</a:t>
            </a:r>
            <a:endParaRPr lang="en-US" altLang="zh-CN" sz="2000" b="1">
              <a:solidFill>
                <a:srgbClr val="FFFF66"/>
              </a:solidFill>
              <a:latin typeface="Tahoma" panose="020B0604030504040204" pitchFamily="34" charset="0"/>
            </a:endParaRPr>
          </a:p>
        </p:txBody>
      </p:sp>
      <p:sp>
        <p:nvSpPr>
          <p:cNvPr id="74758" name="文本框 74757"/>
          <p:cNvSpPr txBox="1"/>
          <p:nvPr/>
        </p:nvSpPr>
        <p:spPr>
          <a:xfrm>
            <a:off x="1258888" y="1069975"/>
            <a:ext cx="6337300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Tahoma" panose="020B0604030504040204" pitchFamily="34" charset="0"/>
              </a:rPr>
              <a:t>1.2.1 </a:t>
            </a:r>
            <a:r>
              <a:rPr lang="zh-CN" altLang="en-US" sz="3600" b="1" dirty="0">
                <a:solidFill>
                  <a:schemeClr val="tx2"/>
                </a:solidFill>
                <a:latin typeface="Tahoma" panose="020B0604030504040204" pitchFamily="34" charset="0"/>
              </a:rPr>
              <a:t>操作系统的产生</a:t>
            </a:r>
            <a:r>
              <a:rPr lang="en-US" altLang="zh-CN" sz="3600" b="1">
                <a:solidFill>
                  <a:schemeClr val="tx2"/>
                </a:solidFill>
                <a:latin typeface="Tahoma" panose="020B0604030504040204" pitchFamily="34" charset="0"/>
              </a:rPr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文本框 83971"/>
          <p:cNvSpPr txBox="1"/>
          <p:nvPr/>
        </p:nvSpPr>
        <p:spPr>
          <a:xfrm>
            <a:off x="2197100" y="3006725"/>
            <a:ext cx="1150938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读卡机</a:t>
            </a:r>
          </a:p>
        </p:txBody>
      </p:sp>
      <p:sp>
        <p:nvSpPr>
          <p:cNvPr id="83973" name="文本框 83972"/>
          <p:cNvSpPr txBox="1"/>
          <p:nvPr/>
        </p:nvSpPr>
        <p:spPr>
          <a:xfrm>
            <a:off x="2266950" y="3824288"/>
            <a:ext cx="10795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打印机</a:t>
            </a:r>
          </a:p>
        </p:txBody>
      </p:sp>
      <p:sp>
        <p:nvSpPr>
          <p:cNvPr id="83974" name="矩形 83973"/>
          <p:cNvSpPr/>
          <p:nvPr/>
        </p:nvSpPr>
        <p:spPr>
          <a:xfrm>
            <a:off x="6372225" y="2565400"/>
            <a:ext cx="1727200" cy="223202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5" name="文本框 83974"/>
          <p:cNvSpPr txBox="1"/>
          <p:nvPr/>
        </p:nvSpPr>
        <p:spPr>
          <a:xfrm>
            <a:off x="6591300" y="2701925"/>
            <a:ext cx="12239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ahoma" panose="020B0604030504040204" pitchFamily="34" charset="0"/>
              </a:rPr>
              <a:t>主计算机</a:t>
            </a:r>
          </a:p>
        </p:txBody>
      </p:sp>
      <p:sp>
        <p:nvSpPr>
          <p:cNvPr id="83976" name="文本框 83975"/>
          <p:cNvSpPr txBox="1"/>
          <p:nvPr/>
        </p:nvSpPr>
        <p:spPr>
          <a:xfrm>
            <a:off x="6589713" y="3716338"/>
            <a:ext cx="1368425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编译程序</a:t>
            </a:r>
          </a:p>
        </p:txBody>
      </p:sp>
      <p:sp>
        <p:nvSpPr>
          <p:cNvPr id="83977" name="文本框 83976"/>
          <p:cNvSpPr txBox="1"/>
          <p:nvPr/>
        </p:nvSpPr>
        <p:spPr>
          <a:xfrm>
            <a:off x="6589713" y="4230688"/>
            <a:ext cx="1368425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链接程序</a:t>
            </a:r>
          </a:p>
        </p:txBody>
      </p:sp>
      <p:sp>
        <p:nvSpPr>
          <p:cNvPr id="83978" name="文本框 83977"/>
          <p:cNvSpPr txBox="1"/>
          <p:nvPr/>
        </p:nvSpPr>
        <p:spPr>
          <a:xfrm>
            <a:off x="6589713" y="3213100"/>
            <a:ext cx="1368425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汇编程序</a:t>
            </a:r>
          </a:p>
        </p:txBody>
      </p:sp>
      <p:sp>
        <p:nvSpPr>
          <p:cNvPr id="83979" name="流程图: 多文档 83978"/>
          <p:cNvSpPr/>
          <p:nvPr/>
        </p:nvSpPr>
        <p:spPr>
          <a:xfrm>
            <a:off x="755650" y="2925763"/>
            <a:ext cx="1152525" cy="792162"/>
          </a:xfrm>
          <a:prstGeom prst="flowChartMultidocumen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80" name="流程图: 文档 83979"/>
          <p:cNvSpPr/>
          <p:nvPr/>
        </p:nvSpPr>
        <p:spPr>
          <a:xfrm>
            <a:off x="2195513" y="3789363"/>
            <a:ext cx="1152525" cy="647700"/>
          </a:xfrm>
          <a:prstGeom prst="flowChartDocumen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82" name="文本框 83981"/>
          <p:cNvSpPr txBox="1"/>
          <p:nvPr/>
        </p:nvSpPr>
        <p:spPr>
          <a:xfrm>
            <a:off x="5221288" y="2852738"/>
            <a:ext cx="719137" cy="635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输入磁带</a:t>
            </a:r>
          </a:p>
        </p:txBody>
      </p:sp>
      <p:sp>
        <p:nvSpPr>
          <p:cNvPr id="83983" name="文本框 83982"/>
          <p:cNvSpPr txBox="1"/>
          <p:nvPr/>
        </p:nvSpPr>
        <p:spPr>
          <a:xfrm>
            <a:off x="5219700" y="3730625"/>
            <a:ext cx="719138" cy="635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输出磁带</a:t>
            </a:r>
          </a:p>
        </p:txBody>
      </p:sp>
      <p:sp>
        <p:nvSpPr>
          <p:cNvPr id="83984" name="直接连接符 83983"/>
          <p:cNvSpPr/>
          <p:nvPr/>
        </p:nvSpPr>
        <p:spPr>
          <a:xfrm>
            <a:off x="5940425" y="3140075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3985" name="直接连接符 83984"/>
          <p:cNvSpPr/>
          <p:nvPr/>
        </p:nvSpPr>
        <p:spPr>
          <a:xfrm>
            <a:off x="5943600" y="4005263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triangle" w="med" len="med"/>
            <a:tailEnd type="none" w="med" len="med"/>
          </a:ln>
        </p:spPr>
      </p:sp>
      <p:sp>
        <p:nvSpPr>
          <p:cNvPr id="83986" name="直接连接符 83985"/>
          <p:cNvSpPr/>
          <p:nvPr/>
        </p:nvSpPr>
        <p:spPr>
          <a:xfrm>
            <a:off x="4787900" y="3213100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3988" name="直接连接符 83987"/>
          <p:cNvSpPr/>
          <p:nvPr/>
        </p:nvSpPr>
        <p:spPr>
          <a:xfrm>
            <a:off x="3348038" y="3213100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3989" name="直接连接符 83988"/>
          <p:cNvSpPr/>
          <p:nvPr/>
        </p:nvSpPr>
        <p:spPr>
          <a:xfrm>
            <a:off x="3348038" y="4076700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triangle" w="med" len="med"/>
            <a:tailEnd type="none" w="med" len="med"/>
          </a:ln>
        </p:spPr>
      </p:sp>
      <p:sp>
        <p:nvSpPr>
          <p:cNvPr id="83990" name="直接连接符 83989"/>
          <p:cNvSpPr/>
          <p:nvPr/>
        </p:nvSpPr>
        <p:spPr>
          <a:xfrm>
            <a:off x="1835150" y="3213100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3993" name="矩形 83992"/>
          <p:cNvSpPr/>
          <p:nvPr/>
        </p:nvSpPr>
        <p:spPr>
          <a:xfrm>
            <a:off x="971550" y="1989138"/>
            <a:ext cx="4572000" cy="989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  <a:r>
              <a:rPr lang="zh-CN" altLang="en-US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、执行系统阶段</a:t>
            </a:r>
          </a:p>
          <a:p>
            <a:pPr>
              <a:spcBef>
                <a:spcPct val="10000"/>
              </a:spcBef>
            </a:pPr>
            <a:endParaRPr lang="zh-CN" altLang="en-US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3994" name="文本框 83993"/>
          <p:cNvSpPr txBox="1"/>
          <p:nvPr/>
        </p:nvSpPr>
        <p:spPr>
          <a:xfrm>
            <a:off x="1187450" y="1125538"/>
            <a:ext cx="5832475" cy="487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Tahoma" panose="020B0604030504040204" pitchFamily="34" charset="0"/>
              </a:rPr>
              <a:t>1.2.1 </a:t>
            </a:r>
            <a:r>
              <a:rPr lang="zh-CN" altLang="en-US" sz="3200" b="1" dirty="0">
                <a:solidFill>
                  <a:schemeClr val="tx2"/>
                </a:solidFill>
                <a:latin typeface="Tahoma" panose="020B0604030504040204" pitchFamily="34" charset="0"/>
              </a:rPr>
              <a:t>操作系统的产生</a:t>
            </a:r>
            <a:r>
              <a:rPr lang="en-US" altLang="zh-CN" sz="3200" b="1">
                <a:solidFill>
                  <a:schemeClr val="tx2"/>
                </a:solidFill>
                <a:latin typeface="Tahoma" panose="020B0604030504040204" pitchFamily="34" charset="0"/>
              </a:rPr>
              <a:t>(Cont.)</a:t>
            </a:r>
          </a:p>
        </p:txBody>
      </p:sp>
      <p:sp>
        <p:nvSpPr>
          <p:cNvPr id="83995" name="文本框 83994"/>
          <p:cNvSpPr txBox="1"/>
          <p:nvPr/>
        </p:nvSpPr>
        <p:spPr>
          <a:xfrm>
            <a:off x="539750" y="5002213"/>
            <a:ext cx="8208963" cy="1279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非联机</a:t>
            </a:r>
            <a:r>
              <a:rPr lang="en-US" altLang="zh-CN" b="1">
                <a:latin typeface="Tahoma" panose="020B0604030504040204" pitchFamily="34" charset="0"/>
              </a:rPr>
              <a:t>, </a:t>
            </a:r>
            <a:r>
              <a:rPr lang="zh-CN" altLang="en-US" b="1" dirty="0">
                <a:latin typeface="Tahoma" panose="020B0604030504040204" pitchFamily="34" charset="0"/>
              </a:rPr>
              <a:t>非脱机</a:t>
            </a:r>
            <a:r>
              <a:rPr lang="en-US" altLang="zh-CN" b="1">
                <a:latin typeface="Tahoma" panose="020B0604030504040204" pitchFamily="34" charset="0"/>
              </a:rPr>
              <a:t>, </a:t>
            </a: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假脱机</a:t>
            </a:r>
            <a:r>
              <a:rPr lang="en-US" altLang="zh-CN" b="1">
                <a:latin typeface="Tahoma" panose="020B0604030504040204" pitchFamily="34" charset="0"/>
              </a:rPr>
              <a:t>(</a:t>
            </a:r>
            <a:r>
              <a:rPr lang="en-US" altLang="zh-CN" b="1" err="1">
                <a:latin typeface="Tahoma" panose="020B0604030504040204" pitchFamily="34" charset="0"/>
              </a:rPr>
              <a:t>SPOOLing</a:t>
            </a:r>
            <a:r>
              <a:rPr lang="en-US" altLang="zh-CN" b="1">
                <a:latin typeface="Tahoma" panose="020B0604030504040204" pitchFamily="34" charset="0"/>
              </a:rPr>
              <a:t>, Simultaneous Peripheral Operation On-Line )</a:t>
            </a:r>
          </a:p>
        </p:txBody>
      </p:sp>
      <p:sp>
        <p:nvSpPr>
          <p:cNvPr id="83996" name="圆柱形 83995"/>
          <p:cNvSpPr/>
          <p:nvPr/>
        </p:nvSpPr>
        <p:spPr>
          <a:xfrm rot="5400000">
            <a:off x="4067175" y="2708275"/>
            <a:ext cx="431800" cy="1008063"/>
          </a:xfrm>
          <a:prstGeom prst="can">
            <a:avLst>
              <a:gd name="adj" fmla="val 5836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vert="eaVert" wrap="none" anchor="ctr"/>
          <a:lstStyle/>
          <a:p>
            <a:pPr algn="ctr"/>
            <a:r>
              <a:rPr lang="zh-CN" altLang="en-US" b="1" dirty="0">
                <a:latin typeface="Tahoma" panose="020B0604030504040204" pitchFamily="34" charset="0"/>
              </a:rPr>
              <a:t>通道</a:t>
            </a:r>
          </a:p>
        </p:txBody>
      </p:sp>
      <p:sp>
        <p:nvSpPr>
          <p:cNvPr id="83997" name="圆柱形 83996"/>
          <p:cNvSpPr/>
          <p:nvPr/>
        </p:nvSpPr>
        <p:spPr>
          <a:xfrm rot="5400000">
            <a:off x="4067175" y="3571875"/>
            <a:ext cx="431800" cy="1008063"/>
          </a:xfrm>
          <a:prstGeom prst="can">
            <a:avLst>
              <a:gd name="adj" fmla="val 5836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vert="eaVert" wrap="none" anchor="ctr"/>
          <a:lstStyle/>
          <a:p>
            <a:pPr algn="ctr"/>
            <a:r>
              <a:rPr lang="zh-CN" altLang="en-US" b="1" dirty="0">
                <a:latin typeface="Tahoma" panose="020B0604030504040204" pitchFamily="34" charset="0"/>
              </a:rPr>
              <a:t>通道</a:t>
            </a:r>
          </a:p>
        </p:txBody>
      </p:sp>
      <p:sp>
        <p:nvSpPr>
          <p:cNvPr id="83998" name="直接连接符 83997"/>
          <p:cNvSpPr/>
          <p:nvPr/>
        </p:nvSpPr>
        <p:spPr>
          <a:xfrm>
            <a:off x="4787900" y="4076700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文本框 75779"/>
          <p:cNvSpPr txBox="1"/>
          <p:nvPr/>
        </p:nvSpPr>
        <p:spPr>
          <a:xfrm>
            <a:off x="1258888" y="1019175"/>
            <a:ext cx="5400675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chemeClr val="tx2"/>
                </a:solidFill>
                <a:latin typeface="Tahoma" panose="020B0604030504040204" pitchFamily="34" charset="0"/>
              </a:rPr>
              <a:t>1.2.2 </a:t>
            </a:r>
            <a:r>
              <a:rPr lang="zh-CN" altLang="en-US" sz="4000" b="1" dirty="0">
                <a:solidFill>
                  <a:schemeClr val="tx2"/>
                </a:solidFill>
                <a:latin typeface="Tahoma" panose="020B0604030504040204" pitchFamily="34" charset="0"/>
              </a:rPr>
              <a:t>操作系统的完善</a:t>
            </a:r>
          </a:p>
        </p:txBody>
      </p:sp>
      <p:sp>
        <p:nvSpPr>
          <p:cNvPr id="75781" name="文本框 75780"/>
          <p:cNvSpPr txBox="1"/>
          <p:nvPr/>
        </p:nvSpPr>
        <p:spPr>
          <a:xfrm>
            <a:off x="1116013" y="2060575"/>
            <a:ext cx="6842125" cy="4183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1600" b="1" dirty="0">
                <a:solidFill>
                  <a:schemeClr val="tx2"/>
                </a:solidFill>
                <a:latin typeface="宋体" panose="02010600030101010101" pitchFamily="2" charset="-122"/>
              </a:rPr>
              <a:t>多道批处理系统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60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年代初期）</a:t>
            </a:r>
            <a:r>
              <a:rPr lang="zh-CN" altLang="en-US" sz="1600" b="1" dirty="0">
                <a:latin typeface="Tahoma" panose="020B0604030504040204" pitchFamily="34" charset="0"/>
              </a:rPr>
              <a:t> </a:t>
            </a:r>
            <a:endParaRPr lang="zh-CN" altLang="en-US" sz="1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执行系统：单道作业</a:t>
            </a:r>
            <a:r>
              <a:rPr lang="en-US" altLang="zh-CN" sz="1600" b="1" dirty="0">
                <a:latin typeface="宋体" panose="02010600030101010101" pitchFamily="2" charset="-122"/>
              </a:rPr>
              <a:t>,</a:t>
            </a:r>
            <a:r>
              <a:rPr lang="zh-CN" altLang="en-US" sz="1600" b="1" dirty="0">
                <a:latin typeface="宋体" panose="02010600030101010101" pitchFamily="2" charset="-122"/>
              </a:rPr>
              <a:t>资源利用不充分；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多道批处理</a:t>
            </a:r>
            <a:r>
              <a:rPr lang="en-US" altLang="zh-CN" sz="1600" b="1" dirty="0">
                <a:latin typeface="宋体" panose="02010600030101010101" pitchFamily="2" charset="-122"/>
              </a:rPr>
              <a:t>:</a:t>
            </a:r>
            <a:r>
              <a:rPr lang="zh-CN" altLang="en-US" sz="1600" b="1" dirty="0">
                <a:latin typeface="宋体" panose="02010600030101010101" pitchFamily="2" charset="-122"/>
              </a:rPr>
              <a:t>主机中同时放多个作业</a:t>
            </a:r>
            <a:r>
              <a:rPr lang="en-US" altLang="zh-CN" sz="1600" b="1" dirty="0">
                <a:latin typeface="宋体" panose="02010600030101010101" pitchFamily="2" charset="-122"/>
              </a:rPr>
              <a:t>,</a:t>
            </a:r>
            <a:r>
              <a:rPr lang="zh-CN" altLang="en-US" sz="1600" b="1" dirty="0">
                <a:latin typeface="宋体" panose="02010600030101010101" pitchFamily="2" charset="-122"/>
              </a:rPr>
              <a:t>最大限度提高资源利用率</a:t>
            </a:r>
            <a:r>
              <a:rPr lang="en-US" altLang="zh-CN" sz="1600" b="1" dirty="0">
                <a:latin typeface="宋体" panose="02010600030101010101" pitchFamily="2" charset="-122"/>
              </a:rPr>
              <a:t>;</a:t>
            </a:r>
          </a:p>
          <a:p>
            <a:pPr marL="1371600" lvl="2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单道到多道</a:t>
            </a:r>
            <a:r>
              <a:rPr lang="en-US" altLang="zh-CN" sz="1600" b="1" dirty="0">
                <a:latin typeface="宋体" panose="02010600030101010101" pitchFamily="2" charset="-122"/>
              </a:rPr>
              <a:t>:</a:t>
            </a:r>
            <a:r>
              <a:rPr lang="zh-CN" altLang="en-US" sz="1600" b="1" dirty="0">
                <a:latin typeface="宋体" panose="02010600030101010101" pitchFamily="2" charset="-122"/>
              </a:rPr>
              <a:t>不是量的变化</a:t>
            </a:r>
            <a:r>
              <a:rPr lang="en-US" altLang="zh-CN" sz="1600" b="1" dirty="0">
                <a:latin typeface="宋体" panose="02010600030101010101" pitchFamily="2" charset="-122"/>
              </a:rPr>
              <a:t>,</a:t>
            </a:r>
            <a:r>
              <a:rPr lang="zh-CN" altLang="en-US" sz="1600" b="1" dirty="0">
                <a:latin typeface="宋体" panose="02010600030101010101" pitchFamily="2" charset="-122"/>
              </a:rPr>
              <a:t>是质的飞跃</a:t>
            </a:r>
          </a:p>
          <a:p>
            <a:pPr marL="1371600" lvl="2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带来问题</a:t>
            </a:r>
            <a:r>
              <a:rPr lang="en-US" altLang="zh-CN" sz="1600" b="1" dirty="0">
                <a:latin typeface="宋体" panose="02010600030101010101" pitchFamily="2" charset="-122"/>
              </a:rPr>
              <a:t>:</a:t>
            </a:r>
            <a:r>
              <a:rPr lang="zh-CN" altLang="en-US" sz="1600" b="1" dirty="0">
                <a:latin typeface="宋体" panose="02010600030101010101" pitchFamily="2" charset="-122"/>
              </a:rPr>
              <a:t>互斥、同步、通讯、死锁、饥饿、饿死</a:t>
            </a:r>
          </a:p>
          <a:p>
            <a:pPr marL="1371600" lvl="2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多道批处理出现，标志操作系统走向成熟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600" b="1" dirty="0">
                <a:solidFill>
                  <a:schemeClr val="tx2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1600" b="1" dirty="0">
                <a:solidFill>
                  <a:schemeClr val="tx2"/>
                </a:solidFill>
                <a:latin typeface="宋体" panose="02010600030101010101" pitchFamily="2" charset="-122"/>
              </a:rPr>
              <a:t>分时系统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60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年代初、中期）</a:t>
            </a:r>
            <a:endParaRPr lang="zh-CN" altLang="en-US" sz="1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程序员提出</a:t>
            </a:r>
            <a:r>
              <a:rPr lang="en-US" altLang="zh-CN" sz="1600" b="1" dirty="0">
                <a:latin typeface="宋体" panose="02010600030101010101" pitchFamily="2" charset="-122"/>
              </a:rPr>
              <a:t>:</a:t>
            </a:r>
            <a:r>
              <a:rPr lang="zh-CN" altLang="en-US" sz="1600" b="1" dirty="0">
                <a:latin typeface="宋体" panose="02010600030101010101" pitchFamily="2" charset="-122"/>
              </a:rPr>
              <a:t>联机操作的要求；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一台主机，多个终端，交互式工作。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600" b="1" dirty="0">
                <a:solidFill>
                  <a:schemeClr val="tx2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</a:rPr>
              <a:t>实时系统（</a:t>
            </a:r>
            <a:r>
              <a:rPr lang="en-US" altLang="zh-CN" sz="1600" b="1" dirty="0">
                <a:solidFill>
                  <a:schemeClr val="tx2"/>
                </a:solidFill>
                <a:latin typeface="Tahoma" panose="020B0604030504040204" pitchFamily="34" charset="0"/>
              </a:rPr>
              <a:t>60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</a:rPr>
              <a:t>年代中期）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背景</a:t>
            </a:r>
            <a:r>
              <a:rPr lang="en-US" altLang="zh-CN" sz="1600" b="1" dirty="0">
                <a:latin typeface="宋体" panose="02010600030101010101" pitchFamily="2" charset="-122"/>
              </a:rPr>
              <a:t>:</a:t>
            </a:r>
            <a:r>
              <a:rPr lang="zh-CN" altLang="en-US" sz="1600" b="1" dirty="0">
                <a:latin typeface="宋体" panose="02010600030101010101" pitchFamily="2" charset="-122"/>
              </a:rPr>
              <a:t>计算机应用领域扩大</a:t>
            </a:r>
            <a:r>
              <a:rPr lang="en-US" altLang="zh-CN" sz="1600" b="1" dirty="0">
                <a:latin typeface="宋体" panose="02010600030101010101" pitchFamily="2" charset="-122"/>
              </a:rPr>
              <a:t>:(</a:t>
            </a:r>
            <a:r>
              <a:rPr lang="zh-CN" altLang="en-US" sz="1600" b="1" dirty="0">
                <a:latin typeface="宋体" panose="02010600030101010101" pitchFamily="2" charset="-122"/>
              </a:rPr>
              <a:t>工业控制、医疗控制、航班订票等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</a:rPr>
              <a:t>。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要求</a:t>
            </a:r>
            <a:r>
              <a:rPr lang="en-US" altLang="zh-CN" sz="1600" b="1" dirty="0">
                <a:latin typeface="宋体" panose="02010600030101010101" pitchFamily="2" charset="-122"/>
              </a:rPr>
              <a:t>:</a:t>
            </a:r>
            <a:r>
              <a:rPr lang="zh-CN" altLang="en-US" sz="1600" b="1" dirty="0">
                <a:latin typeface="宋体" panose="02010600030101010101" pitchFamily="2" charset="-122"/>
              </a:rPr>
              <a:t>满足时间约束条件</a:t>
            </a:r>
          </a:p>
          <a:p>
            <a:pPr marL="457200" indent="-4572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sz="1600" b="1" dirty="0">
                <a:solidFill>
                  <a:schemeClr val="tx2"/>
                </a:solidFill>
                <a:latin typeface="宋体" panose="02010600030101010101" pitchFamily="2" charset="-122"/>
              </a:rPr>
              <a:t>4.</a:t>
            </a:r>
            <a:r>
              <a:rPr lang="zh-CN" altLang="en-US" sz="1600" b="1" dirty="0">
                <a:solidFill>
                  <a:schemeClr val="tx2"/>
                </a:solidFill>
                <a:latin typeface="宋体" panose="02010600030101010101" pitchFamily="2" charset="-122"/>
              </a:rPr>
              <a:t>通用操作系统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1600" b="1" dirty="0">
                <a:solidFill>
                  <a:schemeClr val="tx2"/>
                </a:solidFill>
                <a:latin typeface="Tahoma" panose="020B0604030504040204" pitchFamily="34" charset="0"/>
              </a:rPr>
              <a:t>60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</a:rPr>
              <a:t>年代后期）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上述三类系统的结合。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/>
          <p:nvPr/>
        </p:nvSpPr>
        <p:spPr>
          <a:xfrm>
            <a:off x="944563" y="549275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参考文献</a:t>
            </a:r>
          </a:p>
        </p:txBody>
      </p:sp>
      <p:sp>
        <p:nvSpPr>
          <p:cNvPr id="4099" name="Rectangle 5"/>
          <p:cNvSpPr/>
          <p:nvPr/>
        </p:nvSpPr>
        <p:spPr>
          <a:xfrm>
            <a:off x="976313" y="194945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Tahoma" panose="020B0604030504040204" pitchFamily="34" charset="0"/>
              </a:rPr>
              <a:t>A. </a:t>
            </a:r>
            <a:r>
              <a:rPr lang="en-US" altLang="en-US" sz="2800" err="1">
                <a:latin typeface="Tahoma" panose="020B0604030504040204" pitchFamily="34" charset="0"/>
              </a:rPr>
              <a:t>Silberschatz</a:t>
            </a:r>
            <a:r>
              <a:rPr lang="en-US" altLang="en-US" sz="2800">
                <a:latin typeface="Tahoma" panose="020B0604030504040204" pitchFamily="34" charset="0"/>
              </a:rPr>
              <a:t>, P. Galvin, </a:t>
            </a:r>
            <a:r>
              <a:rPr lang="en-US" altLang="en-US" sz="2800" b="1" i="1" u="sng">
                <a:latin typeface="Tahoma" panose="020B0604030504040204" pitchFamily="34" charset="0"/>
              </a:rPr>
              <a:t>Operating System Concepts</a:t>
            </a:r>
            <a:r>
              <a:rPr lang="en-US" altLang="en-US" sz="2800">
                <a:latin typeface="Tahoma" panose="020B0604030504040204" pitchFamily="34" charset="0"/>
              </a:rPr>
              <a:t>, </a:t>
            </a:r>
            <a:r>
              <a:rPr lang="en-US" altLang="zh-CN" sz="2800">
                <a:latin typeface="Tahoma" panose="020B0604030504040204" pitchFamily="34" charset="0"/>
              </a:rPr>
              <a:t>6</a:t>
            </a:r>
            <a:r>
              <a:rPr lang="en-US" altLang="en-US" sz="2800">
                <a:latin typeface="Tahoma" panose="020B0604030504040204" pitchFamily="34" charset="0"/>
              </a:rPr>
              <a:t>th edition, Wiley, </a:t>
            </a:r>
            <a:r>
              <a:rPr lang="en-US" altLang="zh-CN" sz="2800" b="1" err="1">
                <a:latin typeface="Tahoma" panose="020B0604030504040204" pitchFamily="34" charset="0"/>
              </a:rPr>
              <a:t>高等</a:t>
            </a:r>
            <a:r>
              <a:rPr lang="zh-CN" altLang="en-US" sz="2800" b="1" dirty="0">
                <a:latin typeface="Tahoma" panose="020B0604030504040204" pitchFamily="34" charset="0"/>
              </a:rPr>
              <a:t>教育出版社</a:t>
            </a:r>
            <a:r>
              <a:rPr lang="en-US" altLang="zh-CN" sz="2800" b="1">
                <a:latin typeface="Tahoma" panose="020B0604030504040204" pitchFamily="34" charset="0"/>
              </a:rPr>
              <a:t>,2002</a:t>
            </a:r>
            <a:r>
              <a:rPr lang="en-US" altLang="en-US" sz="2800" b="1">
                <a:latin typeface="Tahoma" panose="020B0604030504040204" pitchFamily="34" charset="0"/>
              </a:rPr>
              <a:t>.</a:t>
            </a:r>
            <a:endParaRPr lang="en-US" altLang="zh-CN" sz="2800" b="1">
              <a:latin typeface="Tahoma" panose="020B060403050404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ahoma" panose="020B0604030504040204" pitchFamily="34" charset="0"/>
              </a:rPr>
              <a:t>系统，完善，国外大学多选用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A. </a:t>
            </a:r>
            <a:r>
              <a:rPr lang="en-US" altLang="zh-CN" sz="2800" err="1">
                <a:latin typeface="Tahoma" panose="020B0604030504040204" pitchFamily="34" charset="0"/>
              </a:rPr>
              <a:t>Silberschatz</a:t>
            </a:r>
            <a:r>
              <a:rPr lang="en-US" altLang="zh-CN" sz="2800">
                <a:latin typeface="Tahoma" panose="020B0604030504040204" pitchFamily="34" charset="0"/>
              </a:rPr>
              <a:t>, P. Galvin, Greg Gagne. </a:t>
            </a:r>
            <a:r>
              <a:rPr lang="en-US" altLang="zh-CN" sz="2800" b="1" i="1" u="sng">
                <a:latin typeface="Tahoma" panose="020B0604030504040204" pitchFamily="34" charset="0"/>
              </a:rPr>
              <a:t>Applied Operating System Concepts</a:t>
            </a:r>
            <a:r>
              <a:rPr lang="en-US" altLang="zh-CN" sz="2800">
                <a:latin typeface="Tahoma" panose="020B0604030504040204" pitchFamily="34" charset="0"/>
              </a:rPr>
              <a:t>, John </a:t>
            </a:r>
            <a:r>
              <a:rPr lang="en-US" altLang="zh-CN" sz="2800" err="1">
                <a:latin typeface="Tahoma" panose="020B0604030504040204" pitchFamily="34" charset="0"/>
              </a:rPr>
              <a:t>Wiley&amp;Sons</a:t>
            </a:r>
            <a:r>
              <a:rPr lang="en-US" altLang="zh-CN" sz="2800">
                <a:latin typeface="Tahoma" panose="020B0604030504040204" pitchFamily="34" charset="0"/>
              </a:rPr>
              <a:t> Inc. </a:t>
            </a:r>
            <a:r>
              <a:rPr lang="zh-CN" altLang="zh-CN" sz="2800" b="1" dirty="0">
                <a:latin typeface="Tahoma" panose="020B0604030504040204" pitchFamily="34" charset="0"/>
              </a:rPr>
              <a:t>高等教育出版社，2001</a:t>
            </a:r>
            <a:r>
              <a:rPr lang="zh-CN" altLang="en-US" sz="2800" b="1" dirty="0">
                <a:latin typeface="Tahoma" panose="020B0604030504040204" pitchFamily="34" charset="0"/>
              </a:rPr>
              <a:t>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ahoma" panose="020B0604030504040204" pitchFamily="34" charset="0"/>
              </a:rPr>
              <a:t>面向应用，比较浅显，算法不够完整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ahoma" panose="020B0604030504040204" pitchFamily="34" charset="0"/>
              </a:rPr>
              <a:t>算法用</a:t>
            </a:r>
            <a:r>
              <a:rPr lang="en-US" altLang="zh-CN" b="1">
                <a:latin typeface="Tahoma" panose="020B0604030504040204" pitchFamily="34" charset="0"/>
              </a:rPr>
              <a:t>Java</a:t>
            </a:r>
            <a:r>
              <a:rPr lang="zh-CN" altLang="en-US" b="1" dirty="0">
                <a:latin typeface="Tahoma" panose="020B0604030504040204" pitchFamily="34" charset="0"/>
              </a:rPr>
              <a:t>语言描述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文本框 76803"/>
          <p:cNvSpPr txBox="1"/>
          <p:nvPr/>
        </p:nvSpPr>
        <p:spPr>
          <a:xfrm>
            <a:off x="1476375" y="1019175"/>
            <a:ext cx="5400675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chemeClr val="tx2"/>
                </a:solidFill>
                <a:latin typeface="Tahoma" panose="020B0604030504040204" pitchFamily="34" charset="0"/>
              </a:rPr>
              <a:t>1.2.3 </a:t>
            </a:r>
            <a:r>
              <a:rPr lang="zh-CN" altLang="en-US" sz="4000" b="1" dirty="0">
                <a:solidFill>
                  <a:schemeClr val="tx2"/>
                </a:solidFill>
                <a:latin typeface="Tahoma" panose="020B0604030504040204" pitchFamily="34" charset="0"/>
              </a:rPr>
              <a:t>操作系统的发展</a:t>
            </a:r>
          </a:p>
        </p:txBody>
      </p:sp>
      <p:sp>
        <p:nvSpPr>
          <p:cNvPr id="76805" name="矩形 76804"/>
          <p:cNvSpPr/>
          <p:nvPr/>
        </p:nvSpPr>
        <p:spPr>
          <a:xfrm>
            <a:off x="971550" y="1916113"/>
            <a:ext cx="7561263" cy="43815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b="1" dirty="0"/>
              <a:t>计算机体系结构由集中向分散的发展，出现了计算机网络，由此产生</a:t>
            </a:r>
            <a:r>
              <a:rPr lang="zh-CN" altLang="en-US" sz="2000" b="1" dirty="0">
                <a:solidFill>
                  <a:srgbClr val="0000FF"/>
                </a:solidFill>
              </a:rPr>
              <a:t>网络操作系统和分布式操作系统</a:t>
            </a:r>
            <a:r>
              <a:rPr lang="zh-CN" altLang="en-US" sz="2000" b="1" dirty="0"/>
              <a:t>；</a:t>
            </a:r>
          </a:p>
          <a:p>
            <a:pPr marL="533400" lvl="0" indent="-533400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b="1" dirty="0"/>
              <a:t>随着家用和商用微型计算机的普及，出现了</a:t>
            </a:r>
            <a:r>
              <a:rPr lang="zh-CN" altLang="en-US" sz="2000" b="1" dirty="0">
                <a:solidFill>
                  <a:srgbClr val="0000FF"/>
                </a:solidFill>
              </a:rPr>
              <a:t>单用户多任务的操作系统</a:t>
            </a:r>
            <a:r>
              <a:rPr lang="zh-CN" altLang="en-US" sz="2000" b="1" dirty="0"/>
              <a:t>；</a:t>
            </a:r>
          </a:p>
          <a:p>
            <a:pPr marL="533400" lvl="0" indent="-533400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b="1" dirty="0"/>
              <a:t>大型计算任务要求计算机系统具有极强的计算和处理能力，产生了支持</a:t>
            </a:r>
            <a:r>
              <a:rPr lang="zh-CN" altLang="en-US" sz="2000" b="1" dirty="0">
                <a:solidFill>
                  <a:srgbClr val="0000FF"/>
                </a:solidFill>
              </a:rPr>
              <a:t>多处理器的并行操作系统</a:t>
            </a:r>
            <a:r>
              <a:rPr lang="zh-CN" altLang="en-US" sz="2000" b="1" dirty="0"/>
              <a:t>；</a:t>
            </a:r>
          </a:p>
          <a:p>
            <a:pPr marL="533400" lvl="0" indent="-533400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b="1" dirty="0"/>
              <a:t>随着各种处理器芯片和存储介质在控制领域的广泛应用，出现了</a:t>
            </a:r>
            <a:r>
              <a:rPr lang="zh-CN" altLang="en-US" sz="2000" b="1" dirty="0">
                <a:solidFill>
                  <a:srgbClr val="0000FF"/>
                </a:solidFill>
              </a:rPr>
              <a:t>微内核</a:t>
            </a:r>
            <a:r>
              <a:rPr lang="en-US" altLang="zh-CN" sz="2000" b="1" dirty="0">
                <a:solidFill>
                  <a:srgbClr val="0000FF"/>
                </a:solidFill>
              </a:rPr>
              <a:t>(micro kernel)</a:t>
            </a:r>
            <a:r>
              <a:rPr lang="zh-CN" altLang="en-US" sz="2000" b="1" dirty="0">
                <a:solidFill>
                  <a:srgbClr val="0000FF"/>
                </a:solidFill>
              </a:rPr>
              <a:t>操作系统体系结构</a:t>
            </a:r>
            <a:r>
              <a:rPr lang="zh-CN" altLang="en-US" sz="2000" b="1" dirty="0"/>
              <a:t>，产生了</a:t>
            </a:r>
            <a:r>
              <a:rPr lang="zh-CN" altLang="en-US" sz="2000" b="1" dirty="0">
                <a:solidFill>
                  <a:srgbClr val="0000FF"/>
                </a:solidFill>
              </a:rPr>
              <a:t>嵌入式和智能卡操作系统</a:t>
            </a:r>
            <a:r>
              <a:rPr lang="zh-CN" altLang="en-US" sz="2000" b="1" dirty="0"/>
              <a:t>；</a:t>
            </a:r>
          </a:p>
          <a:p>
            <a:pPr marL="533400" lvl="0" indent="-533400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b="1" dirty="0"/>
              <a:t>伴随后摩尔时代的到来，提高单处理器速度已近极限，多核技术应运而生。</a:t>
            </a:r>
            <a:r>
              <a:rPr lang="zh-CN" altLang="en-US" sz="2000" b="1" dirty="0">
                <a:solidFill>
                  <a:srgbClr val="0000FF"/>
                </a:solidFill>
              </a:rPr>
              <a:t>新一代操作系统遇到的问题</a:t>
            </a:r>
            <a:r>
              <a:rPr lang="zh-CN" altLang="en-US" sz="2000" b="1" dirty="0">
                <a:solidFill>
                  <a:srgbClr val="0000FF"/>
                </a:solidFill>
                <a:sym typeface="Wingdings" panose="05000000000000000000" pitchFamily="2" charset="2"/>
              </a:rPr>
              <a:t>：</a:t>
            </a:r>
            <a:r>
              <a:rPr lang="zh-CN" altLang="en-US" sz="2000" b="1" dirty="0">
                <a:sym typeface="Wingdings" panose="05000000000000000000" pitchFamily="2" charset="2"/>
              </a:rPr>
              <a:t>多核的并发控制；多核下的进程调度。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1.3 操作系统特性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b="1" dirty="0"/>
              <a:t>并发性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多个程序在宏观上同时向前推进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并发(</a:t>
            </a:r>
            <a:r>
              <a:rPr lang="en-US" altLang="en-US" sz="1800" b="1" dirty="0"/>
              <a:t>concurrent</a:t>
            </a:r>
            <a:r>
              <a:rPr lang="en-US" altLang="zh-CN" sz="1800" b="1" dirty="0"/>
              <a:t>)  </a:t>
            </a:r>
            <a:r>
              <a:rPr lang="en-US" altLang="en-US" sz="1800" b="1" dirty="0"/>
              <a:t>vs. </a:t>
            </a:r>
            <a:r>
              <a:rPr lang="zh-CN" altLang="en-US" sz="1800" b="1" dirty="0"/>
              <a:t>并行 (</a:t>
            </a:r>
            <a:r>
              <a:rPr lang="en-US" altLang="en-US" sz="1800" b="1" dirty="0"/>
              <a:t>parallel)</a:t>
            </a:r>
            <a:endParaRPr lang="en-US" altLang="zh-CN" sz="1800" b="1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600" b="1" dirty="0"/>
              <a:t>用户程序与用户程序并发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600" b="1" dirty="0"/>
              <a:t>用户程序与</a:t>
            </a:r>
            <a:r>
              <a:rPr lang="en-US" altLang="zh-CN" sz="1600" b="1" dirty="0"/>
              <a:t>OS</a:t>
            </a:r>
            <a:r>
              <a:rPr lang="zh-CN" altLang="en-US" sz="1600" b="1" dirty="0"/>
              <a:t>并发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600" b="1" dirty="0"/>
              <a:t>OS</a:t>
            </a:r>
            <a:r>
              <a:rPr lang="zh-CN" altLang="en-US" sz="1600" b="1" dirty="0"/>
              <a:t>与</a:t>
            </a:r>
            <a:r>
              <a:rPr lang="en-US" altLang="zh-CN" sz="1600" b="1" dirty="0"/>
              <a:t>OS</a:t>
            </a:r>
            <a:r>
              <a:rPr lang="zh-CN" altLang="en-US" sz="1600" b="1" dirty="0"/>
              <a:t>并发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b="1" dirty="0"/>
              <a:t>共享性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多个程序共用系统中的各种软硬件资源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在操作系统的协调和控制下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b="1" dirty="0"/>
              <a:t>异步性（随机性）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多个程序以不可预知的速度向前推进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b="1" dirty="0"/>
              <a:t>虚拟性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把一个实的</a:t>
            </a:r>
            <a:r>
              <a:rPr lang="en-US" altLang="zh-CN" sz="1800" b="1" dirty="0"/>
              <a:t>CPU</a:t>
            </a:r>
            <a:r>
              <a:rPr lang="zh-CN" altLang="en-US" sz="1800" b="1" dirty="0"/>
              <a:t>改造为多个虚的</a:t>
            </a:r>
            <a:r>
              <a:rPr lang="en-US" altLang="zh-CN" sz="1800" b="1" dirty="0"/>
              <a:t>CPU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内存</a:t>
            </a:r>
            <a:r>
              <a:rPr lang="en-US" altLang="zh-CN" sz="1800" b="1" dirty="0"/>
              <a:t>+</a:t>
            </a:r>
            <a:r>
              <a:rPr lang="zh-CN" altLang="en-US" sz="1800" b="1" dirty="0"/>
              <a:t>外存→虚存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独占设备</a:t>
            </a:r>
            <a:r>
              <a:rPr lang="en-US" altLang="zh-CN" sz="1800" b="1" dirty="0"/>
              <a:t>+</a:t>
            </a:r>
            <a:r>
              <a:rPr lang="zh-CN" altLang="en-US" sz="1800" b="1" dirty="0"/>
              <a:t>共享设备→虚拟设备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数量多</a:t>
            </a:r>
            <a:r>
              <a:rPr lang="en-US" altLang="zh-CN" sz="1800" b="1" dirty="0"/>
              <a:t>,</a:t>
            </a:r>
            <a:r>
              <a:rPr lang="zh-CN" altLang="en-US" sz="1800" b="1" dirty="0"/>
              <a:t>速度快</a:t>
            </a:r>
            <a:r>
              <a:rPr lang="en-US" altLang="zh-CN" sz="1800" b="1" dirty="0"/>
              <a:t>)</a:t>
            </a:r>
            <a:endParaRPr lang="en-US" altLang="zh-CN" sz="1600" b="1" dirty="0"/>
          </a:p>
          <a:p>
            <a:pPr lvl="1" eaLnBrk="1" hangingPunct="1">
              <a:lnSpc>
                <a:spcPct val="80000"/>
              </a:lnSpc>
            </a:pP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85800" y="485775"/>
            <a:ext cx="77724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1.4 操作系统类型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7848600" cy="4648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多道批处理操作系统</a:t>
            </a:r>
            <a:r>
              <a:rPr lang="zh-CN" altLang="en-US" sz="2400" dirty="0"/>
              <a:t>(</a:t>
            </a:r>
            <a:r>
              <a:rPr lang="en-US" altLang="zh-CN" sz="2400" dirty="0"/>
              <a:t>batch processing system)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分时操作系统</a:t>
            </a:r>
            <a:r>
              <a:rPr lang="zh-CN" altLang="en-US" sz="2400" dirty="0"/>
              <a:t>(</a:t>
            </a:r>
            <a:r>
              <a:rPr lang="en-US" altLang="zh-CN" sz="2400" dirty="0"/>
              <a:t>time-sharing system)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实时操作系统</a:t>
            </a:r>
            <a:r>
              <a:rPr lang="zh-CN" altLang="en-US" sz="2400" dirty="0"/>
              <a:t>(</a:t>
            </a:r>
            <a:r>
              <a:rPr lang="en-US" altLang="zh-CN" sz="2400" dirty="0"/>
              <a:t>real time system)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通用操作系统</a:t>
            </a:r>
            <a:r>
              <a:rPr lang="zh-CN" altLang="en-US" sz="2400" dirty="0"/>
              <a:t>(</a:t>
            </a:r>
            <a:r>
              <a:rPr lang="en-US" altLang="zh-CN" sz="2400" dirty="0"/>
              <a:t>multi-purpose system)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单用户操作系统</a:t>
            </a:r>
            <a:r>
              <a:rPr lang="zh-CN" altLang="en-US" sz="2400" dirty="0"/>
              <a:t>(</a:t>
            </a:r>
            <a:r>
              <a:rPr lang="en-US" altLang="zh-CN" sz="2400" dirty="0"/>
              <a:t>single user system)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网络操作系统</a:t>
            </a:r>
            <a:r>
              <a:rPr lang="zh-CN" altLang="en-US" sz="2400" dirty="0"/>
              <a:t>(</a:t>
            </a:r>
            <a:r>
              <a:rPr lang="en-US" altLang="zh-CN" sz="2400" dirty="0"/>
              <a:t>network operating system)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分布式操作系统</a:t>
            </a:r>
            <a:r>
              <a:rPr lang="zh-CN" altLang="en-US" sz="2400" dirty="0"/>
              <a:t>(</a:t>
            </a:r>
            <a:r>
              <a:rPr lang="en-US" altLang="zh-CN" sz="2400" dirty="0"/>
              <a:t>distributed operating system)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多处理机操作系统</a:t>
            </a:r>
            <a:r>
              <a:rPr lang="zh-CN" altLang="en-US" sz="2400" dirty="0"/>
              <a:t>(</a:t>
            </a:r>
            <a:r>
              <a:rPr lang="en-US" altLang="zh-CN" sz="2400" dirty="0"/>
              <a:t>multi-processor system)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嵌入式操作系统</a:t>
            </a:r>
            <a:r>
              <a:rPr lang="zh-CN" altLang="en-US" sz="2400" dirty="0"/>
              <a:t>(</a:t>
            </a:r>
            <a:r>
              <a:rPr lang="en-US" altLang="zh-CN" sz="2400" dirty="0"/>
              <a:t>embedded operating system)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多媒体操作系统</a:t>
            </a:r>
            <a:r>
              <a:rPr lang="en-US" altLang="zh-CN" sz="2400" dirty="0"/>
              <a:t>(multi-media operating system)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智能卡操作系统</a:t>
            </a:r>
            <a:r>
              <a:rPr lang="zh-CN" altLang="en-US" sz="2400" dirty="0"/>
              <a:t>(</a:t>
            </a:r>
            <a:r>
              <a:rPr lang="en-US" altLang="zh-CN" sz="2400" dirty="0"/>
              <a:t>smart-card operating system)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文本框 78851"/>
          <p:cNvSpPr txBox="1"/>
          <p:nvPr/>
        </p:nvSpPr>
        <p:spPr>
          <a:xfrm>
            <a:off x="1331913" y="1989138"/>
            <a:ext cx="5545137" cy="8540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作 业（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Job)：</a:t>
            </a:r>
            <a:r>
              <a:rPr lang="zh-CN" altLang="en-US" sz="20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程序 + 数据 + 说明书（</a:t>
            </a:r>
            <a:r>
              <a:rPr lang="en-US" altLang="en-US" sz="20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JCL</a:t>
            </a:r>
            <a:r>
              <a:rPr lang="zh-CN" altLang="en-US" sz="20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编写）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结  果：</a:t>
            </a:r>
            <a:r>
              <a:rPr lang="zh-CN" altLang="en-US" sz="20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程序运行结果 + 记帐信息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8853" name="矩形 78852"/>
          <p:cNvSpPr/>
          <p:nvPr/>
        </p:nvSpPr>
        <p:spPr>
          <a:xfrm>
            <a:off x="1187450" y="1052513"/>
            <a:ext cx="7092950" cy="609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 anchor="b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4000" b="1" dirty="0"/>
              <a:t>1.4.1 多道批处理系统</a:t>
            </a:r>
            <a:r>
              <a:rPr lang="en-US" altLang="zh-CN" sz="4000" b="1">
                <a:latin typeface="Times New Roman" panose="02020603050405020304" pitchFamily="18" charset="0"/>
              </a:rPr>
              <a:t>(</a:t>
            </a:r>
            <a:r>
              <a:rPr lang="en-US" altLang="en-US" sz="4000" b="1">
                <a:latin typeface="Times New Roman" panose="02020603050405020304" pitchFamily="18" charset="0"/>
              </a:rPr>
              <a:t>off-line</a:t>
            </a:r>
            <a:r>
              <a:rPr lang="en-US" altLang="zh-CN" sz="4000" b="1"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78854" name="组合 78853"/>
          <p:cNvGrpSpPr/>
          <p:nvPr/>
        </p:nvGrpSpPr>
        <p:grpSpPr>
          <a:xfrm>
            <a:off x="755650" y="3278188"/>
            <a:ext cx="7848600" cy="2887662"/>
            <a:chOff x="476" y="1933"/>
            <a:chExt cx="4944" cy="1819"/>
          </a:xfrm>
        </p:grpSpPr>
        <p:sp>
          <p:nvSpPr>
            <p:cNvPr id="78855" name="圆柱形 78854"/>
            <p:cNvSpPr/>
            <p:nvPr/>
          </p:nvSpPr>
          <p:spPr>
            <a:xfrm>
              <a:off x="1796" y="1933"/>
              <a:ext cx="520" cy="1179"/>
            </a:xfrm>
            <a:prstGeom prst="can">
              <a:avLst>
                <a:gd name="adj" fmla="val 56681"/>
              </a:avLst>
            </a:prstGeom>
            <a:pattFill prst="dkHorz">
              <a:fgClr>
                <a:srgbClr val="DDDDDD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作业</a:t>
              </a:r>
              <a:r>
                <a:rPr lang="en-US" altLang="zh-CN" sz="1400" b="1">
                  <a:latin typeface="Times New Roman" panose="02020603050405020304" pitchFamily="18" charset="0"/>
                </a:rPr>
                <a:t>1</a:t>
              </a:r>
            </a:p>
            <a:p>
              <a:pPr algn="ctr">
                <a:lnSpc>
                  <a:spcPct val="115000"/>
                </a:lnSpc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作业</a:t>
              </a:r>
              <a:r>
                <a:rPr lang="en-US" altLang="zh-CN" sz="1400" b="1">
                  <a:latin typeface="Times New Roman" panose="02020603050405020304" pitchFamily="18" charset="0"/>
                </a:rPr>
                <a:t>2</a:t>
              </a:r>
            </a:p>
            <a:p>
              <a:pPr algn="ctr">
                <a:lnSpc>
                  <a:spcPct val="115000"/>
                </a:lnSpc>
              </a:pPr>
              <a:r>
                <a:rPr lang="en-US" altLang="zh-CN" sz="1400" b="1">
                  <a:latin typeface="Times New Roman" panose="02020603050405020304" pitchFamily="18" charset="0"/>
                </a:rPr>
                <a:t>……</a:t>
              </a:r>
            </a:p>
            <a:p>
              <a:pPr algn="ctr">
                <a:lnSpc>
                  <a:spcPct val="115000"/>
                </a:lnSpc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作业</a:t>
              </a:r>
              <a:r>
                <a:rPr lang="en-US" altLang="zh-CN" sz="1400" b="1">
                  <a:latin typeface="Times New Roman" panose="02020603050405020304" pitchFamily="18" charset="0"/>
                </a:rPr>
                <a:t>m</a:t>
              </a:r>
            </a:p>
            <a:p>
              <a:pPr algn="ctr">
                <a:lnSpc>
                  <a:spcPct val="115000"/>
                </a:lnSpc>
              </a:pP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78856" name="流程图: 文档 78855"/>
            <p:cNvSpPr/>
            <p:nvPr/>
          </p:nvSpPr>
          <p:spPr>
            <a:xfrm>
              <a:off x="4331" y="2205"/>
              <a:ext cx="573" cy="182"/>
            </a:xfrm>
            <a:prstGeom prst="flowChartDocument">
              <a:avLst/>
            </a:prstGeom>
            <a:solidFill>
              <a:srgbClr val="EAEAEA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输出机</a:t>
              </a:r>
            </a:p>
          </p:txBody>
        </p:sp>
        <p:sp>
          <p:nvSpPr>
            <p:cNvPr id="78857" name="流程图: 卡片 78856"/>
            <p:cNvSpPr/>
            <p:nvPr/>
          </p:nvSpPr>
          <p:spPr>
            <a:xfrm>
              <a:off x="973" y="2205"/>
              <a:ext cx="573" cy="171"/>
            </a:xfrm>
            <a:prstGeom prst="flowChartPunchedCard">
              <a:avLst/>
            </a:prstGeom>
            <a:solidFill>
              <a:srgbClr val="EAEAEA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bIns="118800" anchor="ctr"/>
            <a:lstStyle/>
            <a:p>
              <a:pPr algn="ctr"/>
              <a:r>
                <a:rPr lang="zh-CN" altLang="en-US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输入机</a:t>
              </a:r>
            </a:p>
          </p:txBody>
        </p:sp>
        <p:sp>
          <p:nvSpPr>
            <p:cNvPr id="78858" name="文本框 78857"/>
            <p:cNvSpPr txBox="1"/>
            <p:nvPr/>
          </p:nvSpPr>
          <p:spPr>
            <a:xfrm>
              <a:off x="476" y="2205"/>
              <a:ext cx="363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作业</a:t>
              </a:r>
            </a:p>
          </p:txBody>
        </p:sp>
        <p:sp>
          <p:nvSpPr>
            <p:cNvPr id="78859" name="右箭头 78858"/>
            <p:cNvSpPr/>
            <p:nvPr/>
          </p:nvSpPr>
          <p:spPr>
            <a:xfrm>
              <a:off x="2312" y="2387"/>
              <a:ext cx="249" cy="296"/>
            </a:xfrm>
            <a:prstGeom prst="rightArrow">
              <a:avLst>
                <a:gd name="adj1" fmla="val 37833"/>
                <a:gd name="adj2" fmla="val 35740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文本框 78859"/>
            <p:cNvSpPr txBox="1"/>
            <p:nvPr/>
          </p:nvSpPr>
          <p:spPr>
            <a:xfrm>
              <a:off x="2971" y="3248"/>
              <a:ext cx="635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作业调度</a:t>
              </a:r>
              <a:r>
                <a:rPr lang="en-US" altLang="zh-CN" sz="1400" b="1">
                  <a:latin typeface="Times New Roman" panose="02020603050405020304" pitchFamily="18" charset="0"/>
                </a:rPr>
                <a:t>(2)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861" name="文本框 78860"/>
            <p:cNvSpPr txBox="1"/>
            <p:nvPr/>
          </p:nvSpPr>
          <p:spPr>
            <a:xfrm>
              <a:off x="3948" y="3249"/>
              <a:ext cx="882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err="1">
                  <a:latin typeface="Times New Roman" panose="02020603050405020304" pitchFamily="18" charset="0"/>
                </a:rPr>
                <a:t>SPOOLing</a:t>
              </a:r>
              <a:r>
                <a:rPr lang="en-US" altLang="zh-CN" sz="1400" b="1">
                  <a:latin typeface="Times New Roman" panose="02020603050405020304" pitchFamily="18" charset="0"/>
                </a:rPr>
                <a:t> </a:t>
              </a:r>
              <a:r>
                <a:rPr lang="zh-CN" altLang="en-US" sz="1400" b="1" dirty="0">
                  <a:latin typeface="Times New Roman" panose="02020603050405020304" pitchFamily="18" charset="0"/>
                </a:rPr>
                <a:t>输出</a:t>
              </a:r>
            </a:p>
          </p:txBody>
        </p:sp>
        <p:sp>
          <p:nvSpPr>
            <p:cNvPr id="78862" name="文本框 78861"/>
            <p:cNvSpPr txBox="1"/>
            <p:nvPr/>
          </p:nvSpPr>
          <p:spPr>
            <a:xfrm>
              <a:off x="1837" y="3521"/>
              <a:ext cx="18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多道批处理系统工作原理</a:t>
              </a:r>
            </a:p>
          </p:txBody>
        </p:sp>
        <p:sp>
          <p:nvSpPr>
            <p:cNvPr id="78863" name="文本框 78862"/>
            <p:cNvSpPr txBox="1"/>
            <p:nvPr/>
          </p:nvSpPr>
          <p:spPr>
            <a:xfrm>
              <a:off x="1882" y="2023"/>
              <a:ext cx="36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输入井</a:t>
              </a:r>
            </a:p>
          </p:txBody>
        </p:sp>
        <p:sp>
          <p:nvSpPr>
            <p:cNvPr id="78864" name="圆柱形 78863"/>
            <p:cNvSpPr/>
            <p:nvPr/>
          </p:nvSpPr>
          <p:spPr>
            <a:xfrm>
              <a:off x="3560" y="1933"/>
              <a:ext cx="520" cy="1179"/>
            </a:xfrm>
            <a:prstGeom prst="can">
              <a:avLst>
                <a:gd name="adj" fmla="val 56681"/>
              </a:avLst>
            </a:prstGeom>
            <a:pattFill prst="dkHorz">
              <a:fgClr>
                <a:srgbClr val="DDDDDD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结果</a:t>
              </a:r>
              <a:r>
                <a:rPr lang="en-US" altLang="zh-CN" sz="1400" b="1">
                  <a:latin typeface="Times New Roman" panose="02020603050405020304" pitchFamily="18" charset="0"/>
                </a:rPr>
                <a:t>1</a:t>
              </a:r>
            </a:p>
            <a:p>
              <a:pPr algn="ctr">
                <a:lnSpc>
                  <a:spcPct val="115000"/>
                </a:lnSpc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结果</a:t>
              </a:r>
              <a:r>
                <a:rPr lang="en-US" altLang="zh-CN" sz="1400" b="1">
                  <a:latin typeface="Times New Roman" panose="02020603050405020304" pitchFamily="18" charset="0"/>
                </a:rPr>
                <a:t>2</a:t>
              </a:r>
            </a:p>
            <a:p>
              <a:pPr algn="ctr">
                <a:lnSpc>
                  <a:spcPct val="115000"/>
                </a:lnSpc>
              </a:pPr>
              <a:r>
                <a:rPr lang="en-US" altLang="zh-CN" sz="1400" b="1">
                  <a:latin typeface="Times New Roman" panose="02020603050405020304" pitchFamily="18" charset="0"/>
                </a:rPr>
                <a:t>……</a:t>
              </a:r>
            </a:p>
            <a:p>
              <a:pPr algn="ctr">
                <a:lnSpc>
                  <a:spcPct val="115000"/>
                </a:lnSpc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结果</a:t>
              </a:r>
              <a:r>
                <a:rPr lang="en-US" altLang="zh-CN" sz="1400" b="1">
                  <a:latin typeface="Times New Roman" panose="02020603050405020304" pitchFamily="18" charset="0"/>
                </a:rPr>
                <a:t>n</a:t>
              </a:r>
            </a:p>
            <a:p>
              <a:pPr algn="ctr">
                <a:lnSpc>
                  <a:spcPct val="115000"/>
                </a:lnSpc>
              </a:pP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78865" name="文本框 78864"/>
            <p:cNvSpPr txBox="1"/>
            <p:nvPr/>
          </p:nvSpPr>
          <p:spPr>
            <a:xfrm>
              <a:off x="3646" y="2023"/>
              <a:ext cx="36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输出井</a:t>
              </a:r>
            </a:p>
          </p:txBody>
        </p:sp>
        <p:sp>
          <p:nvSpPr>
            <p:cNvPr id="78866" name="文本框 78865"/>
            <p:cNvSpPr txBox="1"/>
            <p:nvPr/>
          </p:nvSpPr>
          <p:spPr>
            <a:xfrm>
              <a:off x="2245" y="3249"/>
              <a:ext cx="635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作业调度</a:t>
              </a:r>
              <a:r>
                <a:rPr lang="en-US" altLang="zh-CN" sz="1400" b="1">
                  <a:latin typeface="Times New Roman" panose="02020603050405020304" pitchFamily="18" charset="0"/>
                </a:rPr>
                <a:t>(1)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867" name="文本框 78866"/>
            <p:cNvSpPr txBox="1"/>
            <p:nvPr/>
          </p:nvSpPr>
          <p:spPr>
            <a:xfrm>
              <a:off x="1227" y="3249"/>
              <a:ext cx="882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err="1">
                  <a:latin typeface="Times New Roman" panose="02020603050405020304" pitchFamily="18" charset="0"/>
                </a:rPr>
                <a:t>SPOOLing</a:t>
              </a:r>
              <a:r>
                <a:rPr lang="en-US" altLang="zh-CN" sz="1400" b="1">
                  <a:latin typeface="Times New Roman" panose="02020603050405020304" pitchFamily="18" charset="0"/>
                </a:rPr>
                <a:t> </a:t>
              </a:r>
              <a:r>
                <a:rPr lang="zh-CN" altLang="en-US" sz="1400" b="1" dirty="0">
                  <a:latin typeface="Times New Roman" panose="02020603050405020304" pitchFamily="18" charset="0"/>
                </a:rPr>
                <a:t>输入</a:t>
              </a:r>
            </a:p>
          </p:txBody>
        </p:sp>
        <p:sp>
          <p:nvSpPr>
            <p:cNvPr id="78868" name="流程图: 卡片 78867"/>
            <p:cNvSpPr/>
            <p:nvPr/>
          </p:nvSpPr>
          <p:spPr>
            <a:xfrm>
              <a:off x="946" y="2760"/>
              <a:ext cx="573" cy="171"/>
            </a:xfrm>
            <a:prstGeom prst="flowChartPunchedCard">
              <a:avLst/>
            </a:prstGeom>
            <a:solidFill>
              <a:srgbClr val="EAEAEA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bIns="118800" anchor="ctr"/>
            <a:lstStyle/>
            <a:p>
              <a:pPr algn="ctr"/>
              <a:r>
                <a:rPr lang="zh-CN" altLang="en-US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输入机</a:t>
              </a:r>
            </a:p>
          </p:txBody>
        </p:sp>
        <p:sp>
          <p:nvSpPr>
            <p:cNvPr id="78869" name="流程图: 文档 78868"/>
            <p:cNvSpPr/>
            <p:nvPr/>
          </p:nvSpPr>
          <p:spPr>
            <a:xfrm>
              <a:off x="4331" y="2758"/>
              <a:ext cx="573" cy="182"/>
            </a:xfrm>
            <a:prstGeom prst="flowChartDocument">
              <a:avLst/>
            </a:prstGeom>
            <a:solidFill>
              <a:srgbClr val="EAEAEA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输出机</a:t>
              </a:r>
            </a:p>
          </p:txBody>
        </p:sp>
        <p:sp>
          <p:nvSpPr>
            <p:cNvPr id="78870" name="文本框 78869"/>
            <p:cNvSpPr txBox="1"/>
            <p:nvPr/>
          </p:nvSpPr>
          <p:spPr>
            <a:xfrm>
              <a:off x="476" y="2750"/>
              <a:ext cx="363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作业</a:t>
              </a:r>
            </a:p>
          </p:txBody>
        </p:sp>
        <p:sp>
          <p:nvSpPr>
            <p:cNvPr id="78871" name="文本框 78870"/>
            <p:cNvSpPr txBox="1"/>
            <p:nvPr/>
          </p:nvSpPr>
          <p:spPr>
            <a:xfrm>
              <a:off x="5057" y="2205"/>
              <a:ext cx="363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结果</a:t>
              </a:r>
            </a:p>
          </p:txBody>
        </p:sp>
        <p:sp>
          <p:nvSpPr>
            <p:cNvPr id="78872" name="文本框 78871"/>
            <p:cNvSpPr txBox="1"/>
            <p:nvPr/>
          </p:nvSpPr>
          <p:spPr>
            <a:xfrm>
              <a:off x="5057" y="2749"/>
              <a:ext cx="363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结果</a:t>
              </a:r>
            </a:p>
          </p:txBody>
        </p:sp>
        <p:sp>
          <p:nvSpPr>
            <p:cNvPr id="78873" name="直接连接符 78872"/>
            <p:cNvSpPr/>
            <p:nvPr/>
          </p:nvSpPr>
          <p:spPr>
            <a:xfrm>
              <a:off x="1525" y="2296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74" name="直接连接符 78873"/>
            <p:cNvSpPr/>
            <p:nvPr/>
          </p:nvSpPr>
          <p:spPr>
            <a:xfrm>
              <a:off x="1519" y="2840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75" name="直接连接符 78874"/>
            <p:cNvSpPr/>
            <p:nvPr/>
          </p:nvSpPr>
          <p:spPr>
            <a:xfrm>
              <a:off x="4059" y="2296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76" name="直接连接符 78875"/>
            <p:cNvSpPr/>
            <p:nvPr/>
          </p:nvSpPr>
          <p:spPr>
            <a:xfrm>
              <a:off x="4053" y="2840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77" name="直接连接符 78876"/>
            <p:cNvSpPr/>
            <p:nvPr/>
          </p:nvSpPr>
          <p:spPr>
            <a:xfrm>
              <a:off x="794" y="2296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78" name="直接连接符 78877"/>
            <p:cNvSpPr/>
            <p:nvPr/>
          </p:nvSpPr>
          <p:spPr>
            <a:xfrm>
              <a:off x="788" y="2840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79" name="直接连接符 78878"/>
            <p:cNvSpPr/>
            <p:nvPr/>
          </p:nvSpPr>
          <p:spPr>
            <a:xfrm>
              <a:off x="4903" y="2296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80" name="直接连接符 78879"/>
            <p:cNvSpPr/>
            <p:nvPr/>
          </p:nvSpPr>
          <p:spPr>
            <a:xfrm>
              <a:off x="4898" y="2840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81" name="右箭头 78880"/>
            <p:cNvSpPr/>
            <p:nvPr/>
          </p:nvSpPr>
          <p:spPr>
            <a:xfrm>
              <a:off x="3312" y="2387"/>
              <a:ext cx="249" cy="296"/>
            </a:xfrm>
            <a:prstGeom prst="rightArrow">
              <a:avLst>
                <a:gd name="adj1" fmla="val 37833"/>
                <a:gd name="adj2" fmla="val 35740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文本框 78881"/>
            <p:cNvSpPr txBox="1"/>
            <p:nvPr/>
          </p:nvSpPr>
          <p:spPr>
            <a:xfrm>
              <a:off x="1065" y="2455"/>
              <a:ext cx="45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  <p:sp>
          <p:nvSpPr>
            <p:cNvPr id="78883" name="文本框 78882"/>
            <p:cNvSpPr txBox="1"/>
            <p:nvPr/>
          </p:nvSpPr>
          <p:spPr>
            <a:xfrm>
              <a:off x="4422" y="2455"/>
              <a:ext cx="45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  <p:sp>
          <p:nvSpPr>
            <p:cNvPr id="78884" name="直接连接符 78883"/>
            <p:cNvSpPr/>
            <p:nvPr/>
          </p:nvSpPr>
          <p:spPr>
            <a:xfrm flipV="1">
              <a:off x="1610" y="2840"/>
              <a:ext cx="0" cy="43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85" name="直接连接符 78884"/>
            <p:cNvSpPr/>
            <p:nvPr/>
          </p:nvSpPr>
          <p:spPr>
            <a:xfrm flipV="1">
              <a:off x="4195" y="2840"/>
              <a:ext cx="0" cy="43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86" name="立方体 78885"/>
            <p:cNvSpPr/>
            <p:nvPr/>
          </p:nvSpPr>
          <p:spPr>
            <a:xfrm>
              <a:off x="2584" y="1979"/>
              <a:ext cx="703" cy="1043"/>
            </a:xfrm>
            <a:prstGeom prst="cube">
              <a:avLst>
                <a:gd name="adj" fmla="val 23148"/>
              </a:avLst>
            </a:prstGeom>
            <a:gradFill rotWithShape="1">
              <a:gsLst>
                <a:gs pos="0">
                  <a:srgbClr val="DDDDDD">
                    <a:gamma/>
                    <a:shade val="46275"/>
                    <a:invGamma/>
                  </a:srgbClr>
                </a:gs>
                <a:gs pos="50000">
                  <a:srgbClr val="DDDDDD"/>
                </a:gs>
                <a:gs pos="100000">
                  <a:srgbClr val="DDDDDD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endParaRPr lang="zh-CN" altLang="en-US" sz="1400" b="1" dirty="0">
                <a:latin typeface="Tahoma" panose="020B0604030504040204" pitchFamily="34" charset="0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400" b="1" dirty="0">
                <a:latin typeface="Tahoma" panose="020B060403050404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latin typeface="Tahoma" panose="020B0604030504040204" pitchFamily="34" charset="0"/>
                </a:rPr>
                <a:t>进程</a:t>
              </a:r>
              <a:r>
                <a:rPr lang="en-US" altLang="zh-CN" sz="1400" b="1">
                  <a:latin typeface="Tahoma" panose="020B0604030504040204" pitchFamily="34" charset="0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latin typeface="Tahoma" panose="020B0604030504040204" pitchFamily="34" charset="0"/>
                </a:rPr>
                <a:t>进程</a:t>
              </a:r>
              <a:r>
                <a:rPr lang="en-US" altLang="zh-CN" sz="1400" b="1">
                  <a:latin typeface="Tahoma" panose="020B0604030504040204" pitchFamily="34" charset="0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400" b="1">
                  <a:latin typeface="Times New Roman" panose="02020603050405020304" pitchFamily="18" charset="0"/>
                </a:rPr>
                <a:t>……</a:t>
              </a:r>
              <a:endParaRPr lang="en-US" altLang="zh-CN" sz="1400" b="1">
                <a:latin typeface="Tahoma" panose="020B060403050404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latin typeface="Tahoma" panose="020B0604030504040204" pitchFamily="34" charset="0"/>
                </a:rPr>
                <a:t>进程</a:t>
              </a:r>
              <a:r>
                <a:rPr lang="en-US" altLang="zh-CN" sz="1400" b="1">
                  <a:latin typeface="Tahoma" panose="020B0604030504040204" pitchFamily="34" charset="0"/>
                </a:rPr>
                <a:t>k</a:t>
              </a:r>
            </a:p>
            <a:p>
              <a:pPr algn="ctr">
                <a:lnSpc>
                  <a:spcPct val="120000"/>
                </a:lnSpc>
              </a:pPr>
              <a:endParaRPr lang="zh-CN" altLang="en-US" sz="1400" b="1" dirty="0">
                <a:latin typeface="Tahoma" panose="020B0604030504040204" pitchFamily="34" charset="0"/>
              </a:endParaRPr>
            </a:p>
            <a:p>
              <a:pPr algn="ctr"/>
              <a:endParaRPr lang="zh-CN" altLang="en-US" sz="1400" dirty="0">
                <a:latin typeface="Tahoma" panose="020B0604030504040204" pitchFamily="34" charset="0"/>
              </a:endParaRPr>
            </a:p>
          </p:txBody>
        </p:sp>
        <p:sp>
          <p:nvSpPr>
            <p:cNvPr id="78887" name="文本框 78886"/>
            <p:cNvSpPr txBox="1"/>
            <p:nvPr/>
          </p:nvSpPr>
          <p:spPr>
            <a:xfrm>
              <a:off x="2744" y="1979"/>
              <a:ext cx="36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主机</a:t>
              </a:r>
            </a:p>
          </p:txBody>
        </p:sp>
        <p:sp>
          <p:nvSpPr>
            <p:cNvPr id="78888" name="任意多边形 78887"/>
            <p:cNvSpPr/>
            <p:nvPr/>
          </p:nvSpPr>
          <p:spPr>
            <a:xfrm>
              <a:off x="2380" y="2614"/>
              <a:ext cx="159" cy="635"/>
            </a:xfrm>
            <a:custGeom>
              <a:avLst/>
              <a:gdLst/>
              <a:ahLst/>
              <a:cxnLst/>
              <a:rect l="0" t="0" r="0" b="0"/>
              <a:pathLst>
                <a:path w="159" h="635">
                  <a:moveTo>
                    <a:pt x="23" y="0"/>
                  </a:moveTo>
                  <a:cubicBezTo>
                    <a:pt x="11" y="83"/>
                    <a:pt x="0" y="166"/>
                    <a:pt x="23" y="272"/>
                  </a:cubicBezTo>
                  <a:cubicBezTo>
                    <a:pt x="46" y="378"/>
                    <a:pt x="102" y="506"/>
                    <a:pt x="159" y="635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9" name="任意多边形 78888"/>
            <p:cNvSpPr/>
            <p:nvPr/>
          </p:nvSpPr>
          <p:spPr>
            <a:xfrm>
              <a:off x="3198" y="2614"/>
              <a:ext cx="188" cy="635"/>
            </a:xfrm>
            <a:custGeom>
              <a:avLst/>
              <a:gdLst/>
              <a:ahLst/>
              <a:cxnLst/>
              <a:rect l="0" t="0" r="0" b="0"/>
              <a:pathLst>
                <a:path w="188" h="635">
                  <a:moveTo>
                    <a:pt x="181" y="0"/>
                  </a:moveTo>
                  <a:cubicBezTo>
                    <a:pt x="184" y="83"/>
                    <a:pt x="188" y="166"/>
                    <a:pt x="181" y="226"/>
                  </a:cubicBezTo>
                  <a:cubicBezTo>
                    <a:pt x="174" y="286"/>
                    <a:pt x="166" y="294"/>
                    <a:pt x="136" y="362"/>
                  </a:cubicBezTo>
                  <a:cubicBezTo>
                    <a:pt x="106" y="430"/>
                    <a:pt x="53" y="532"/>
                    <a:pt x="0" y="635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1.4.1 多道批处理系统(</a:t>
            </a:r>
            <a:r>
              <a:rPr lang="en-US" altLang="zh-CN" b="1"/>
              <a:t>cont.)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输入井作用</a:t>
            </a:r>
          </a:p>
          <a:p>
            <a:pPr lvl="1" eaLnBrk="1" hangingPunct="1"/>
            <a:r>
              <a:rPr lang="zh-CN" altLang="en-US" b="1" dirty="0"/>
              <a:t>缓冲(速度匹配作用)</a:t>
            </a:r>
          </a:p>
          <a:p>
            <a:pPr lvl="1" eaLnBrk="1" hangingPunct="1"/>
            <a:r>
              <a:rPr lang="zh-CN" altLang="en-US" b="1" dirty="0"/>
              <a:t>实现作业调度(</a:t>
            </a:r>
            <a:r>
              <a:rPr lang="en-US" altLang="en-US" b="1"/>
              <a:t>job </a:t>
            </a:r>
            <a:r>
              <a:rPr lang="en-US" altLang="zh-CN" b="1"/>
              <a:t>scheduling)</a:t>
            </a:r>
          </a:p>
          <a:p>
            <a:pPr eaLnBrk="1" hangingPunct="1"/>
            <a:r>
              <a:rPr lang="zh-CN" altLang="en-US" b="1" dirty="0"/>
              <a:t>输出井作用</a:t>
            </a:r>
          </a:p>
          <a:p>
            <a:pPr lvl="1" eaLnBrk="1" hangingPunct="1"/>
            <a:r>
              <a:rPr lang="zh-CN" altLang="en-US" b="1" dirty="0"/>
              <a:t>缓冲(速度匹配作用)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334000" y="4267200"/>
            <a:ext cx="3276600" cy="1752600"/>
          </a:xfrm>
          <a:prstGeom prst="cloudCallout">
            <a:avLst>
              <a:gd name="adj1" fmla="val -32847"/>
              <a:gd name="adj2" fmla="val 66486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Buffering: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处理数据到达与离开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速度不一致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1.4.1 多道批处理系统(</a:t>
            </a:r>
            <a:r>
              <a:rPr lang="zh-CN" altLang="zh-CN" b="1" dirty="0"/>
              <a:t>C</a:t>
            </a:r>
            <a:r>
              <a:rPr lang="en-US" altLang="zh-CN" b="1" err="1"/>
              <a:t>ont</a:t>
            </a:r>
            <a:r>
              <a:rPr lang="en-US" altLang="zh-CN" b="1"/>
              <a:t>.)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主机中作业合理搭配</a:t>
            </a:r>
          </a:p>
          <a:p>
            <a:pPr lvl="1" eaLnBrk="1" hangingPunct="1"/>
            <a:r>
              <a:rPr lang="zh-CN" altLang="en-US" b="1" dirty="0"/>
              <a:t>目标1：提高资源利用率(</a:t>
            </a:r>
            <a:r>
              <a:rPr lang="en-US" altLang="en-US" b="1" err="1"/>
              <a:t>eg</a:t>
            </a:r>
            <a:r>
              <a:rPr lang="en-US" altLang="en-US" b="1"/>
              <a:t>. </a:t>
            </a:r>
            <a:r>
              <a:rPr lang="zh-CN" altLang="en-US" b="1" dirty="0"/>
              <a:t>计算型+</a:t>
            </a:r>
            <a:r>
              <a:rPr lang="en-US" altLang="zh-CN" b="1"/>
              <a:t>IO</a:t>
            </a:r>
            <a:r>
              <a:rPr lang="zh-CN" altLang="en-US" b="1" dirty="0"/>
              <a:t>型)</a:t>
            </a:r>
          </a:p>
          <a:p>
            <a:pPr lvl="1" eaLnBrk="1" hangingPunct="1"/>
            <a:r>
              <a:rPr lang="zh-CN" altLang="en-US" b="1" dirty="0"/>
              <a:t>目标2：提高吞吐量(</a:t>
            </a:r>
            <a:r>
              <a:rPr lang="en-US" altLang="en-US" b="1"/>
              <a:t>throughput)</a:t>
            </a:r>
            <a:endParaRPr lang="en-US" altLang="zh-CN" b="1"/>
          </a:p>
          <a:p>
            <a:pPr eaLnBrk="1" hangingPunct="1"/>
            <a:r>
              <a:rPr lang="zh-CN" altLang="en-US" b="1" dirty="0"/>
              <a:t>特点</a:t>
            </a:r>
          </a:p>
          <a:p>
            <a:pPr lvl="1" eaLnBrk="1" hangingPunct="1"/>
            <a:r>
              <a:rPr lang="zh-CN" altLang="en-US" b="1" dirty="0"/>
              <a:t>多道：系统中同时容纳多个作业</a:t>
            </a:r>
          </a:p>
          <a:p>
            <a:pPr lvl="1" eaLnBrk="1" hangingPunct="1"/>
            <a:r>
              <a:rPr lang="zh-CN" altLang="en-US" b="1" dirty="0"/>
              <a:t>成批：作业分批进入系统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8"/>
          <p:cNvSpPr/>
          <p:nvPr/>
        </p:nvSpPr>
        <p:spPr>
          <a:xfrm rot="702196">
            <a:off x="6467475" y="2282825"/>
            <a:ext cx="1905000" cy="1155700"/>
          </a:xfrm>
          <a:prstGeom prst="cloudCallout">
            <a:avLst>
              <a:gd name="adj1" fmla="val -40444"/>
              <a:gd name="adj2" fmla="val 55370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分时处理</a:t>
            </a:r>
          </a:p>
          <a:p>
            <a:pPr algn="ctr"/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终端请求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1371600" y="5334000"/>
            <a:ext cx="6400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界面1：交互式命令语言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eg. shell, command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界面2：图形用户界面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GUI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20484" name="Rectangle 2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1.4.2 </a:t>
            </a:r>
            <a:r>
              <a:rPr lang="zh-CN" altLang="en-US" b="1" dirty="0"/>
              <a:t>分时操作系统</a:t>
            </a:r>
            <a:r>
              <a:rPr lang="zh-CN" altLang="en-US" dirty="0"/>
              <a:t>（</a:t>
            </a:r>
            <a:r>
              <a:rPr lang="en-US" altLang="zh-CN">
                <a:latin typeface="Times New Roman" panose="02020603050405020304" pitchFamily="18" charset="0"/>
              </a:rPr>
              <a:t>On-line</a:t>
            </a:r>
            <a:r>
              <a:rPr lang="en-US" altLang="zh-CN"/>
              <a:t>）</a:t>
            </a:r>
          </a:p>
        </p:txBody>
      </p:sp>
      <p:sp>
        <p:nvSpPr>
          <p:cNvPr id="20485" name="Rectangle 5"/>
          <p:cNvSpPr/>
          <p:nvPr/>
        </p:nvSpPr>
        <p:spPr>
          <a:xfrm>
            <a:off x="1676400" y="2362200"/>
            <a:ext cx="4724400" cy="1524000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ctr"/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Time Sharing OS</a:t>
            </a:r>
          </a:p>
        </p:txBody>
      </p:sp>
      <p:sp>
        <p:nvSpPr>
          <p:cNvPr id="20486" name="Rectangle 3"/>
          <p:cNvSpPr/>
          <p:nvPr/>
        </p:nvSpPr>
        <p:spPr>
          <a:xfrm>
            <a:off x="3048000" y="2362200"/>
            <a:ext cx="2133600" cy="609600"/>
          </a:xfrm>
          <a:prstGeom prst="rect">
            <a:avLst/>
          </a:prstGeom>
          <a:gradFill rotWithShape="1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HAL</a:t>
            </a:r>
          </a:p>
        </p:txBody>
      </p:sp>
      <p:sp>
        <p:nvSpPr>
          <p:cNvPr id="20487" name="AutoShape 7"/>
          <p:cNvSpPr/>
          <p:nvPr/>
        </p:nvSpPr>
        <p:spPr>
          <a:xfrm>
            <a:off x="1979613" y="4508500"/>
            <a:ext cx="611187" cy="449263"/>
          </a:xfrm>
          <a:prstGeom prst="flowChartPunchedCard">
            <a:avLst/>
          </a:pr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5000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终端</a:t>
            </a:r>
          </a:p>
        </p:txBody>
      </p:sp>
      <p:sp>
        <p:nvSpPr>
          <p:cNvPr id="20488" name="AutoShape 9"/>
          <p:cNvSpPr/>
          <p:nvPr/>
        </p:nvSpPr>
        <p:spPr>
          <a:xfrm>
            <a:off x="3203575" y="4508500"/>
            <a:ext cx="611188" cy="449263"/>
          </a:xfrm>
          <a:prstGeom prst="flowChartPunchedCard">
            <a:avLst/>
          </a:pr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5000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终端</a:t>
            </a:r>
          </a:p>
        </p:txBody>
      </p:sp>
      <p:sp>
        <p:nvSpPr>
          <p:cNvPr id="20489" name="AutoShape 10"/>
          <p:cNvSpPr/>
          <p:nvPr/>
        </p:nvSpPr>
        <p:spPr>
          <a:xfrm>
            <a:off x="5561013" y="4495800"/>
            <a:ext cx="611187" cy="449263"/>
          </a:xfrm>
          <a:prstGeom prst="flowChartPunchedCard">
            <a:avLst/>
          </a:pr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5000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终端</a:t>
            </a:r>
          </a:p>
        </p:txBody>
      </p:sp>
      <p:sp>
        <p:nvSpPr>
          <p:cNvPr id="20490" name="AutoShape 12"/>
          <p:cNvSpPr/>
          <p:nvPr/>
        </p:nvSpPr>
        <p:spPr>
          <a:xfrm>
            <a:off x="3429000" y="3886200"/>
            <a:ext cx="125413" cy="576263"/>
          </a:xfrm>
          <a:prstGeom prst="upDownArrow">
            <a:avLst>
              <a:gd name="adj1" fmla="val 50000"/>
              <a:gd name="adj2" fmla="val 9189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20491" name="AutoShape 13"/>
          <p:cNvSpPr/>
          <p:nvPr/>
        </p:nvSpPr>
        <p:spPr>
          <a:xfrm>
            <a:off x="2286000" y="3886200"/>
            <a:ext cx="125413" cy="576263"/>
          </a:xfrm>
          <a:prstGeom prst="upDownArrow">
            <a:avLst>
              <a:gd name="adj1" fmla="val 50000"/>
              <a:gd name="adj2" fmla="val 9189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20492" name="AutoShape 14"/>
          <p:cNvSpPr/>
          <p:nvPr/>
        </p:nvSpPr>
        <p:spPr>
          <a:xfrm>
            <a:off x="5791200" y="3886200"/>
            <a:ext cx="125413" cy="576263"/>
          </a:xfrm>
          <a:prstGeom prst="upDownArrow">
            <a:avLst>
              <a:gd name="adj1" fmla="val 50000"/>
              <a:gd name="adj2" fmla="val 9189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343400" y="4419600"/>
            <a:ext cx="762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1.4.2 分时操作系统(</a:t>
            </a:r>
            <a:r>
              <a:rPr lang="en-US" altLang="zh-CN" b="1">
                <a:latin typeface="Times New Roman" panose="02020603050405020304" pitchFamily="18" charset="0"/>
              </a:rPr>
              <a:t>Cont.</a:t>
            </a:r>
            <a:r>
              <a:rPr lang="en-US" altLang="zh-CN" b="1"/>
              <a:t>)</a:t>
            </a: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特点：</a:t>
            </a:r>
          </a:p>
          <a:p>
            <a:pPr lvl="1" eaLnBrk="1" hangingPunct="1"/>
            <a:r>
              <a:rPr lang="zh-CN" altLang="en-US" b="1" u="sng" dirty="0"/>
              <a:t>多路性</a:t>
            </a:r>
            <a:r>
              <a:rPr lang="zh-CN" altLang="en-US" b="1" dirty="0"/>
              <a:t>：一个主机与多个终端相连；</a:t>
            </a:r>
          </a:p>
          <a:p>
            <a:pPr lvl="1" eaLnBrk="1" hangingPunct="1"/>
            <a:r>
              <a:rPr lang="zh-CN" altLang="en-US" b="1" u="sng" dirty="0"/>
              <a:t>交互性</a:t>
            </a:r>
            <a:r>
              <a:rPr lang="zh-CN" altLang="en-US" b="1" dirty="0"/>
              <a:t>：以对话的方式为用户服务；</a:t>
            </a:r>
          </a:p>
          <a:p>
            <a:pPr lvl="1" eaLnBrk="1" hangingPunct="1"/>
            <a:r>
              <a:rPr lang="zh-CN" altLang="en-US" b="1" u="sng" dirty="0"/>
              <a:t>独占性</a:t>
            </a:r>
            <a:r>
              <a:rPr lang="zh-CN" altLang="en-US" b="1" dirty="0"/>
              <a:t>：每个终端用户仿佛拥有一台虚拟机。</a:t>
            </a:r>
          </a:p>
          <a:p>
            <a:pPr eaLnBrk="1" hangingPunct="1"/>
            <a:r>
              <a:rPr lang="zh-CN" altLang="en-US" b="1" dirty="0"/>
              <a:t>典型系统：</a:t>
            </a:r>
          </a:p>
          <a:p>
            <a:pPr lvl="1" eaLnBrk="1" hangingPunct="1"/>
            <a:r>
              <a:rPr lang="en-US" altLang="zh-CN" b="1"/>
              <a:t>CTSS(MIT)</a:t>
            </a:r>
          </a:p>
          <a:p>
            <a:pPr lvl="1" eaLnBrk="1" hangingPunct="1"/>
            <a:r>
              <a:rPr lang="en-US" altLang="en-US" b="1" err="1"/>
              <a:t>Multics</a:t>
            </a:r>
            <a:r>
              <a:rPr lang="en-US" altLang="en-US" b="1"/>
              <a:t> (MIT)</a:t>
            </a:r>
          </a:p>
          <a:p>
            <a:pPr lvl="1" eaLnBrk="1" hangingPunct="1"/>
            <a:r>
              <a:rPr lang="en-US" altLang="en-US" b="1"/>
              <a:t>UNIX</a:t>
            </a:r>
          </a:p>
          <a:p>
            <a:pPr lvl="1" eaLnBrk="1" hangingPunct="1"/>
            <a:endParaRPr lang="zh-CN" altLang="en-US" b="1" dirty="0"/>
          </a:p>
          <a:p>
            <a:pPr lvl="1" eaLnBrk="1" hangingPunct="1"/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1.4.3 实时操作系统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/>
              <a:t>实时控制</a:t>
            </a:r>
          </a:p>
          <a:p>
            <a:pPr lvl="1" eaLnBrk="1" hangingPunct="1"/>
            <a:r>
              <a:rPr lang="zh-CN" altLang="en-US" b="1" dirty="0"/>
              <a:t>工业控制，军事控制，医疗控制，</a:t>
            </a:r>
            <a:r>
              <a:rPr lang="zh-CN" altLang="en-US" b="1" dirty="0">
                <a:latin typeface="Times New Roman" panose="02020603050405020304" pitchFamily="18" charset="0"/>
              </a:rPr>
              <a:t>……</a:t>
            </a:r>
            <a:r>
              <a:rPr lang="zh-CN" altLang="en-US" b="1" dirty="0"/>
              <a:t>.</a:t>
            </a:r>
          </a:p>
          <a:p>
            <a:pPr eaLnBrk="1" hangingPunct="1"/>
            <a:r>
              <a:rPr lang="zh-CN" altLang="en-US" b="1" dirty="0"/>
              <a:t>实时信息处理</a:t>
            </a:r>
          </a:p>
          <a:p>
            <a:pPr lvl="1" eaLnBrk="1" hangingPunct="1"/>
            <a:r>
              <a:rPr lang="zh-CN" altLang="en-US" b="1" dirty="0"/>
              <a:t>航班定票，联机情报检索，</a:t>
            </a:r>
            <a:r>
              <a:rPr lang="zh-CN" altLang="en-US" b="1" dirty="0">
                <a:latin typeface="Times New Roman" panose="02020603050405020304" pitchFamily="18" charset="0"/>
              </a:rPr>
              <a:t>……</a:t>
            </a:r>
            <a:r>
              <a:rPr lang="zh-CN" altLang="en-US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/>
          <p:nvPr/>
        </p:nvSpPr>
        <p:spPr>
          <a:xfrm>
            <a:off x="1447800" y="2590800"/>
            <a:ext cx="2590800" cy="2286000"/>
          </a:xfrm>
          <a:prstGeom prst="rect">
            <a:avLst/>
          </a:prstGeom>
          <a:gradFill rotWithShape="1">
            <a:gsLst>
              <a:gs pos="0">
                <a:srgbClr val="CC99FF">
                  <a:gamma/>
                  <a:shade val="46275"/>
                  <a:invGamma/>
                </a:srgbClr>
              </a:gs>
              <a:gs pos="50000">
                <a:srgbClr val="CC99FF"/>
              </a:gs>
              <a:gs pos="100000">
                <a:srgbClr val="CC99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zh-CN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实时控制</a:t>
            </a:r>
          </a:p>
        </p:txBody>
      </p:sp>
      <p:sp>
        <p:nvSpPr>
          <p:cNvPr id="23556" name="Rectangle 4"/>
          <p:cNvSpPr/>
          <p:nvPr/>
        </p:nvSpPr>
        <p:spPr>
          <a:xfrm>
            <a:off x="1447800" y="3200400"/>
            <a:ext cx="685800" cy="1143000"/>
          </a:xfrm>
          <a:prstGeom prst="rect">
            <a:avLst/>
          </a:prstGeom>
          <a:gradFill rotWithShape="1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HAL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286000" y="3352800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Real Time     OS</a:t>
            </a:r>
          </a:p>
        </p:txBody>
      </p:sp>
      <p:sp>
        <p:nvSpPr>
          <p:cNvPr id="23558" name="Rectangle 7"/>
          <p:cNvSpPr/>
          <p:nvPr/>
        </p:nvSpPr>
        <p:spPr>
          <a:xfrm>
            <a:off x="7162800" y="3352800"/>
            <a:ext cx="1295400" cy="685800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被控对象</a:t>
            </a:r>
          </a:p>
        </p:txBody>
      </p:sp>
      <p:sp>
        <p:nvSpPr>
          <p:cNvPr id="23559" name="Rectangle 8"/>
          <p:cNvSpPr/>
          <p:nvPr/>
        </p:nvSpPr>
        <p:spPr>
          <a:xfrm>
            <a:off x="5181600" y="2362200"/>
            <a:ext cx="914400" cy="533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A/D</a:t>
            </a:r>
          </a:p>
        </p:txBody>
      </p:sp>
      <p:sp>
        <p:nvSpPr>
          <p:cNvPr id="23560" name="Rectangle 9"/>
          <p:cNvSpPr/>
          <p:nvPr/>
        </p:nvSpPr>
        <p:spPr>
          <a:xfrm>
            <a:off x="5181600" y="4572000"/>
            <a:ext cx="914400" cy="533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D/A</a:t>
            </a:r>
          </a:p>
        </p:txBody>
      </p:sp>
      <p:sp>
        <p:nvSpPr>
          <p:cNvPr id="23561" name="Line 10"/>
          <p:cNvSpPr/>
          <p:nvPr/>
        </p:nvSpPr>
        <p:spPr>
          <a:xfrm flipH="1" flipV="1">
            <a:off x="6096000" y="2651125"/>
            <a:ext cx="1403350" cy="7016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2" name="Line 11"/>
          <p:cNvSpPr/>
          <p:nvPr/>
        </p:nvSpPr>
        <p:spPr>
          <a:xfrm flipV="1">
            <a:off x="6096000" y="4038600"/>
            <a:ext cx="12954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3" name="Line 12"/>
          <p:cNvSpPr/>
          <p:nvPr/>
        </p:nvSpPr>
        <p:spPr>
          <a:xfrm flipH="1">
            <a:off x="4038600" y="2667000"/>
            <a:ext cx="1143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4" name="Line 13"/>
          <p:cNvSpPr/>
          <p:nvPr/>
        </p:nvSpPr>
        <p:spPr>
          <a:xfrm>
            <a:off x="4038600" y="4343400"/>
            <a:ext cx="1143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71628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t1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71628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t2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1447800" y="53340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response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参考书籍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900113" y="2266950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A. S. Tanenbaum. </a:t>
            </a:r>
            <a:r>
              <a:rPr lang="en-US" altLang="zh-CN" b="1" i="1" u="sng" dirty="0"/>
              <a:t>Modern Operating Systems</a:t>
            </a:r>
            <a:r>
              <a:rPr lang="en-US" altLang="zh-CN" dirty="0"/>
              <a:t>, 3</a:t>
            </a:r>
            <a:r>
              <a:rPr lang="en-US" altLang="zh-CN" baseline="30000" dirty="0"/>
              <a:t>rd</a:t>
            </a:r>
            <a:r>
              <a:rPr lang="en-US" altLang="zh-CN" dirty="0"/>
              <a:t> edition, Prentice Hall</a:t>
            </a:r>
            <a:r>
              <a:rPr lang="zh-CN" altLang="en-US" dirty="0"/>
              <a:t>, </a:t>
            </a:r>
            <a:r>
              <a:rPr lang="zh-CN" altLang="zh-CN" dirty="0"/>
              <a:t>机械工业出版社</a:t>
            </a:r>
            <a:r>
              <a:rPr lang="en-US" altLang="zh-CN" dirty="0"/>
              <a:t>, 2009.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国内用的比较多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William Stalling, </a:t>
            </a:r>
            <a:r>
              <a:rPr lang="en-US" altLang="en-US" b="1" i="1" u="sng" dirty="0"/>
              <a:t>Operating Systems, Internals and Design Principles</a:t>
            </a:r>
            <a:r>
              <a:rPr lang="en-US" altLang="en-US" dirty="0"/>
              <a:t>, </a:t>
            </a:r>
            <a:r>
              <a:rPr lang="en-US" altLang="zh-CN" dirty="0"/>
              <a:t>7th</a:t>
            </a:r>
            <a:r>
              <a:rPr lang="en-US" altLang="en-US" dirty="0"/>
              <a:t> Edition, Prentice Hall, </a:t>
            </a:r>
            <a:r>
              <a:rPr lang="en-US" altLang="zh-CN" dirty="0"/>
              <a:t>2011,</a:t>
            </a:r>
            <a:r>
              <a:rPr lang="zh-CN" altLang="en-US" dirty="0"/>
              <a:t>清华大学影印</a:t>
            </a:r>
            <a:r>
              <a:rPr lang="en-US" altLang="zh-CN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一本比较权威的教材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实时信息处理</a:t>
            </a:r>
          </a:p>
        </p:txBody>
      </p:sp>
      <p:sp>
        <p:nvSpPr>
          <p:cNvPr id="24579" name="Rectangle 4"/>
          <p:cNvSpPr/>
          <p:nvPr/>
        </p:nvSpPr>
        <p:spPr>
          <a:xfrm>
            <a:off x="1143000" y="2413000"/>
            <a:ext cx="2590800" cy="2286000"/>
          </a:xfrm>
          <a:prstGeom prst="rect">
            <a:avLst/>
          </a:prstGeom>
          <a:gradFill rotWithShape="1">
            <a:gsLst>
              <a:gs pos="0">
                <a:srgbClr val="CC99FF">
                  <a:gamma/>
                  <a:shade val="46275"/>
                  <a:invGamma/>
                </a:srgbClr>
              </a:gs>
              <a:gs pos="50000">
                <a:srgbClr val="CC99FF"/>
              </a:gs>
              <a:gs pos="100000">
                <a:srgbClr val="CC99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zh-CN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24580" name="Rectangle 5"/>
          <p:cNvSpPr/>
          <p:nvPr/>
        </p:nvSpPr>
        <p:spPr>
          <a:xfrm>
            <a:off x="1143000" y="3022600"/>
            <a:ext cx="685800" cy="1143000"/>
          </a:xfrm>
          <a:prstGeom prst="rect">
            <a:avLst/>
          </a:prstGeom>
          <a:gradFill rotWithShape="1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HAL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051050" y="3141663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Real Time     OS</a:t>
            </a:r>
          </a:p>
        </p:txBody>
      </p:sp>
      <p:sp>
        <p:nvSpPr>
          <p:cNvPr id="24582" name="Line 10"/>
          <p:cNvSpPr/>
          <p:nvPr/>
        </p:nvSpPr>
        <p:spPr>
          <a:xfrm>
            <a:off x="3733800" y="26416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583" name="Line 11"/>
          <p:cNvSpPr/>
          <p:nvPr/>
        </p:nvSpPr>
        <p:spPr>
          <a:xfrm>
            <a:off x="3733800" y="3327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584" name="Line 12"/>
          <p:cNvSpPr/>
          <p:nvPr/>
        </p:nvSpPr>
        <p:spPr>
          <a:xfrm>
            <a:off x="3733800" y="4470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800600" y="3632200"/>
            <a:ext cx="5492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</a:t>
            </a:r>
          </a:p>
        </p:txBody>
      </p:sp>
      <p:sp>
        <p:nvSpPr>
          <p:cNvPr id="24586" name="AutoShape 15"/>
          <p:cNvSpPr/>
          <p:nvPr/>
        </p:nvSpPr>
        <p:spPr>
          <a:xfrm flipH="1">
            <a:off x="4572000" y="2362200"/>
            <a:ext cx="827088" cy="431800"/>
          </a:xfrm>
          <a:prstGeom prst="flowChartPunchedCard">
            <a:avLst/>
          </a:prstGeom>
          <a:gradFill rotWithShape="1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终端</a:t>
            </a:r>
          </a:p>
        </p:txBody>
      </p:sp>
      <p:sp>
        <p:nvSpPr>
          <p:cNvPr id="24587" name="AutoShape 16"/>
          <p:cNvSpPr/>
          <p:nvPr/>
        </p:nvSpPr>
        <p:spPr>
          <a:xfrm flipH="1">
            <a:off x="4572000" y="3098800"/>
            <a:ext cx="827088" cy="431800"/>
          </a:xfrm>
          <a:prstGeom prst="flowChartPunchedCard">
            <a:avLst/>
          </a:prstGeom>
          <a:gradFill rotWithShape="1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终端</a:t>
            </a:r>
          </a:p>
        </p:txBody>
      </p:sp>
      <p:sp>
        <p:nvSpPr>
          <p:cNvPr id="24588" name="AutoShape 17"/>
          <p:cNvSpPr/>
          <p:nvPr/>
        </p:nvSpPr>
        <p:spPr>
          <a:xfrm flipH="1">
            <a:off x="4583113" y="4241800"/>
            <a:ext cx="827087" cy="431800"/>
          </a:xfrm>
          <a:prstGeom prst="flowChartPunchedCard">
            <a:avLst/>
          </a:prstGeom>
          <a:gradFill rotWithShape="1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终端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867400" y="2413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通常为远程终端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1066800" y="5181600"/>
            <a:ext cx="7086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特点：</a:t>
            </a:r>
          </a:p>
          <a:p>
            <a:pPr marR="0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（1）响应及时（</a:t>
            </a:r>
            <a:r>
              <a:rPr kumimoji="1" lang="en-US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prompt response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R="0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（2）可靠性高（</a:t>
            </a:r>
            <a:r>
              <a:rPr kumimoji="1" lang="en-US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high reliability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80772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b="1" dirty="0"/>
              <a:t>1.4.4 通用操作系统(</a:t>
            </a:r>
            <a:r>
              <a:rPr lang="en-US" altLang="zh-CN" sz="3600" b="1"/>
              <a:t>multi-purpose OS)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同时具有：分时、实时、批处理功能。</a:t>
            </a:r>
          </a:p>
          <a:p>
            <a:pPr eaLnBrk="1" hangingPunct="1"/>
            <a:r>
              <a:rPr lang="zh-CN" altLang="en-US" b="1" dirty="0"/>
              <a:t>目标：</a:t>
            </a:r>
          </a:p>
          <a:p>
            <a:pPr lvl="1" eaLnBrk="1" hangingPunct="1"/>
            <a:r>
              <a:rPr lang="zh-CN" altLang="en-US" b="1" dirty="0"/>
              <a:t>提高处理能力;</a:t>
            </a:r>
          </a:p>
          <a:p>
            <a:pPr lvl="1" eaLnBrk="1" hangingPunct="1"/>
            <a:r>
              <a:rPr lang="zh-CN" altLang="en-US" b="1" dirty="0"/>
              <a:t>扩展应用领域。</a:t>
            </a:r>
          </a:p>
          <a:p>
            <a:pPr eaLnBrk="1" hangingPunct="1"/>
            <a:r>
              <a:rPr lang="zh-CN" altLang="en-US" b="1" dirty="0"/>
              <a:t>常见模式:</a:t>
            </a:r>
          </a:p>
          <a:p>
            <a:pPr lvl="1" eaLnBrk="1" hangingPunct="1"/>
            <a:r>
              <a:rPr lang="zh-CN" altLang="en-US" b="1" dirty="0"/>
              <a:t>分时(前台)+批处理(后台)（</a:t>
            </a:r>
            <a:r>
              <a:rPr lang="en-US" altLang="en-US" b="1" err="1"/>
              <a:t>eg</a:t>
            </a:r>
            <a:r>
              <a:rPr lang="en-US" altLang="en-US" b="1"/>
              <a:t>. </a:t>
            </a:r>
            <a:r>
              <a:rPr lang="en-US" altLang="zh-CN" b="1"/>
              <a:t>DPS/8</a:t>
            </a:r>
            <a:r>
              <a:rPr lang="zh-CN" altLang="en-US" b="1" dirty="0"/>
              <a:t>上的</a:t>
            </a:r>
            <a:r>
              <a:rPr lang="en-US" altLang="zh-CN" b="1"/>
              <a:t>GCOS-8</a:t>
            </a:r>
            <a:r>
              <a:rPr lang="en-US" altLang="en-US" b="1"/>
              <a:t>）</a:t>
            </a:r>
            <a:endParaRPr lang="en-US" altLang="zh-CN" b="1"/>
          </a:p>
          <a:p>
            <a:pPr lvl="1" eaLnBrk="1" hangingPunct="1"/>
            <a:r>
              <a:rPr lang="zh-CN" altLang="en-US" b="1" dirty="0"/>
              <a:t>实时(前台)+批处理(后台)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4876800" y="2895600"/>
            <a:ext cx="4038600" cy="15240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Foreground/Background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System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1.4.5 单用户操作系统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同一时刻仅有一个用户使用的系统</a:t>
            </a:r>
          </a:p>
          <a:p>
            <a:pPr eaLnBrk="1" hangingPunct="1"/>
            <a:r>
              <a:rPr lang="zh-CN" altLang="en-US" b="1" dirty="0"/>
              <a:t>应用领域：</a:t>
            </a:r>
          </a:p>
          <a:p>
            <a:pPr lvl="1" eaLnBrk="1" hangingPunct="1"/>
            <a:r>
              <a:rPr lang="zh-CN" altLang="en-US" b="1" dirty="0"/>
              <a:t>台式机，笔记本，</a:t>
            </a:r>
            <a:r>
              <a:rPr lang="zh-CN" altLang="en-US" b="1" dirty="0">
                <a:latin typeface="Times New Roman" panose="02020603050405020304" pitchFamily="18" charset="0"/>
              </a:rPr>
              <a:t>……</a:t>
            </a:r>
            <a:r>
              <a:rPr lang="zh-CN" altLang="en-US" b="1" dirty="0"/>
              <a:t>.</a:t>
            </a:r>
          </a:p>
          <a:p>
            <a:pPr eaLnBrk="1" hangingPunct="1"/>
            <a:r>
              <a:rPr lang="zh-CN" altLang="en-US" b="1" dirty="0"/>
              <a:t>特点：</a:t>
            </a:r>
          </a:p>
          <a:p>
            <a:pPr lvl="1" eaLnBrk="1" hangingPunct="1"/>
            <a:r>
              <a:rPr lang="zh-CN" altLang="en-US" b="1" dirty="0"/>
              <a:t>单用户，多进程，多线程</a:t>
            </a:r>
            <a:endParaRPr lang="zh-CN" altLang="en-US" sz="2400" b="1" dirty="0"/>
          </a:p>
          <a:p>
            <a:pPr lvl="1" eaLnBrk="1" hangingPunct="1"/>
            <a:endParaRPr lang="zh-CN" altLang="en-US" b="1" dirty="0"/>
          </a:p>
          <a:p>
            <a:pPr eaLnBrk="1" hangingPunct="1"/>
            <a:endParaRPr lang="zh-CN" altLang="en-US" b="1" dirty="0"/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3581400" y="4953000"/>
            <a:ext cx="5029200" cy="12192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不同的程序，不同的进程；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相同的程序, 不同的线程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b="1" dirty="0"/>
              <a:t>1.4.6 网络操作系统</a:t>
            </a:r>
            <a:r>
              <a:rPr lang="en-US" altLang="zh-CN" sz="3600" b="1"/>
              <a:t>(Network OS)</a:t>
            </a:r>
          </a:p>
        </p:txBody>
      </p:sp>
      <p:sp>
        <p:nvSpPr>
          <p:cNvPr id="27651" name="Rectangle 4"/>
          <p:cNvSpPr/>
          <p:nvPr/>
        </p:nvSpPr>
        <p:spPr>
          <a:xfrm>
            <a:off x="3276600" y="5181600"/>
            <a:ext cx="1524000" cy="914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3581400" y="5181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NOS3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3581400" y="56388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host3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4" name="Line 13"/>
          <p:cNvSpPr/>
          <p:nvPr/>
        </p:nvSpPr>
        <p:spPr>
          <a:xfrm>
            <a:off x="2514600" y="4559300"/>
            <a:ext cx="0" cy="10795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5" name="Line 14"/>
          <p:cNvSpPr/>
          <p:nvPr/>
        </p:nvSpPr>
        <p:spPr>
          <a:xfrm>
            <a:off x="2514600" y="5638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6" name="Line 15"/>
          <p:cNvSpPr/>
          <p:nvPr/>
        </p:nvSpPr>
        <p:spPr>
          <a:xfrm>
            <a:off x="3581400" y="4038600"/>
            <a:ext cx="21336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7" name="Rectangle 9"/>
          <p:cNvSpPr/>
          <p:nvPr/>
        </p:nvSpPr>
        <p:spPr>
          <a:xfrm>
            <a:off x="5715000" y="3657600"/>
            <a:ext cx="1524000" cy="914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6019800" y="4114800"/>
            <a:ext cx="9906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NOS2</a:t>
            </a:r>
          </a:p>
        </p:txBody>
      </p: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60198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host2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89" name="AutoShape 17"/>
          <p:cNvSpPr>
            <a:spLocks noChangeArrowheads="1"/>
          </p:cNvSpPr>
          <p:nvPr/>
        </p:nvSpPr>
        <p:spPr bwMode="auto">
          <a:xfrm>
            <a:off x="5334000" y="5410200"/>
            <a:ext cx="9906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Printer</a:t>
            </a:r>
          </a:p>
        </p:txBody>
      </p:sp>
      <p:sp>
        <p:nvSpPr>
          <p:cNvPr id="27661" name="Line 18"/>
          <p:cNvSpPr/>
          <p:nvPr/>
        </p:nvSpPr>
        <p:spPr>
          <a:xfrm>
            <a:off x="4800600" y="5638800"/>
            <a:ext cx="5334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762000" y="198120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建立在宿主操作系统之上，提供网络通讯、网络资源共享、网络服务的软件包。</a:t>
            </a:r>
            <a:endParaRPr kumimoji="1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63" name="Rectangle 22"/>
          <p:cNvSpPr/>
          <p:nvPr/>
        </p:nvSpPr>
        <p:spPr>
          <a:xfrm>
            <a:off x="2057400" y="3657600"/>
            <a:ext cx="1524000" cy="914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2362200" y="4114800"/>
            <a:ext cx="9906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NOS1</a:t>
            </a:r>
          </a:p>
        </p:txBody>
      </p:sp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23622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host1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网络操作系统的目标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相互通讯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资源共享（信息，设备）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提供网络服务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/>
              <a:t>database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/>
              <a:t>ftp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/>
              <a:t>e-mail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/>
              <a:t>telnet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/>
              <a:t>etc.</a:t>
            </a:r>
            <a:endParaRPr lang="zh-CN" altLang="en-US" b="1" dirty="0"/>
          </a:p>
        </p:txBody>
      </p:sp>
      <p:sp>
        <p:nvSpPr>
          <p:cNvPr id="65540" name="AutoShape 4"/>
          <p:cNvSpPr/>
          <p:nvPr/>
        </p:nvSpPr>
        <p:spPr>
          <a:xfrm>
            <a:off x="4468813" y="4191000"/>
            <a:ext cx="4495800" cy="1828800"/>
          </a:xfrm>
          <a:prstGeom prst="cloudCallout">
            <a:avLst>
              <a:gd name="adj1" fmla="val -31037"/>
              <a:gd name="adj2" fmla="val 43315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</a:rPr>
              <a:t> No Transparent view</a:t>
            </a:r>
          </a:p>
          <a:p>
            <a:pPr algn="ctr"/>
            <a:endParaRPr lang="en-US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b="1" dirty="0"/>
              <a:t>1.4.7 分布式操作系统</a:t>
            </a:r>
            <a:r>
              <a:rPr lang="en-US" altLang="zh-CN" sz="2800" b="1"/>
              <a:t>(Distributed OS)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紧耦合：(</a:t>
            </a:r>
            <a:r>
              <a:rPr lang="en-US" altLang="zh-CN" b="1"/>
              <a:t>tightly coupled)</a:t>
            </a:r>
          </a:p>
          <a:p>
            <a:pPr lvl="1" eaLnBrk="1" hangingPunct="1"/>
            <a:r>
              <a:rPr lang="zh-CN" altLang="en-US" b="1" dirty="0"/>
              <a:t>由多机系统发展而来（多</a:t>
            </a:r>
            <a:r>
              <a:rPr lang="en-US" altLang="zh-CN" b="1"/>
              <a:t>CPU）</a:t>
            </a:r>
          </a:p>
          <a:p>
            <a:pPr lvl="1" eaLnBrk="1" hangingPunct="1"/>
            <a:r>
              <a:rPr lang="zh-CN" altLang="en-US" b="1" dirty="0"/>
              <a:t>有公共内存</a:t>
            </a:r>
          </a:p>
          <a:p>
            <a:pPr lvl="1" eaLnBrk="1" hangingPunct="1"/>
            <a:r>
              <a:rPr lang="zh-CN" altLang="en-US" b="1" dirty="0"/>
              <a:t>多处理机操作系统</a:t>
            </a:r>
          </a:p>
        </p:txBody>
      </p:sp>
      <p:grpSp>
        <p:nvGrpSpPr>
          <p:cNvPr id="29707" name="组合 29706"/>
          <p:cNvGrpSpPr/>
          <p:nvPr/>
        </p:nvGrpSpPr>
        <p:grpSpPr>
          <a:xfrm>
            <a:off x="2124075" y="4302125"/>
            <a:ext cx="4679950" cy="2151063"/>
            <a:chOff x="1520" y="2817"/>
            <a:chExt cx="2948" cy="1355"/>
          </a:xfrm>
        </p:grpSpPr>
        <p:sp>
          <p:nvSpPr>
            <p:cNvPr id="29708" name="文本框 29707"/>
            <p:cNvSpPr txBox="1"/>
            <p:nvPr/>
          </p:nvSpPr>
          <p:spPr>
            <a:xfrm>
              <a:off x="1520" y="2817"/>
              <a:ext cx="2948" cy="1038"/>
            </a:xfrm>
            <a:prstGeom prst="rect">
              <a:avLst/>
            </a:prstGeom>
            <a:solidFill>
              <a:srgbClr val="EAEAEA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bIns="1198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i="1" dirty="0">
                  <a:solidFill>
                    <a:srgbClr val="000066"/>
                  </a:solidFill>
                  <a:latin typeface="Tahoma" panose="020B0604030504040204" pitchFamily="34" charset="0"/>
                </a:rPr>
                <a:t>多 处 理 机 操 作 系统</a:t>
              </a:r>
            </a:p>
          </p:txBody>
        </p:sp>
        <p:sp>
          <p:nvSpPr>
            <p:cNvPr id="29709" name="文本框 29708"/>
            <p:cNvSpPr txBox="1"/>
            <p:nvPr/>
          </p:nvSpPr>
          <p:spPr>
            <a:xfrm>
              <a:off x="1746" y="3559"/>
              <a:ext cx="2449" cy="30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0800" bIns="82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ahoma" panose="020B0604030504040204" pitchFamily="34" charset="0"/>
                </a:rPr>
                <a:t>内   存</a:t>
              </a:r>
            </a:p>
          </p:txBody>
        </p:sp>
        <p:sp>
          <p:nvSpPr>
            <p:cNvPr id="29710" name="文本框 29709"/>
            <p:cNvSpPr txBox="1"/>
            <p:nvPr/>
          </p:nvSpPr>
          <p:spPr>
            <a:xfrm>
              <a:off x="3606" y="3234"/>
              <a:ext cx="499" cy="319"/>
            </a:xfrm>
            <a:prstGeom prst="rect">
              <a:avLst/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>
              <a:noFill/>
            </a:ln>
          </p:spPr>
          <p:txBody>
            <a:bodyPr tIns="82800" bIns="118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ahoma" panose="020B0604030504040204" pitchFamily="34" charset="0"/>
                </a:rPr>
                <a:t>CPU</a:t>
              </a:r>
            </a:p>
          </p:txBody>
        </p:sp>
        <p:sp>
          <p:nvSpPr>
            <p:cNvPr id="29711" name="文本框 29710"/>
            <p:cNvSpPr txBox="1"/>
            <p:nvPr/>
          </p:nvSpPr>
          <p:spPr>
            <a:xfrm>
              <a:off x="3107" y="3250"/>
              <a:ext cx="408" cy="19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  <p:sp>
          <p:nvSpPr>
            <p:cNvPr id="29712" name="文本框 29711"/>
            <p:cNvSpPr txBox="1"/>
            <p:nvPr/>
          </p:nvSpPr>
          <p:spPr>
            <a:xfrm>
              <a:off x="2562" y="3234"/>
              <a:ext cx="499" cy="319"/>
            </a:xfrm>
            <a:prstGeom prst="rect">
              <a:avLst/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>
              <a:noFill/>
            </a:ln>
          </p:spPr>
          <p:txBody>
            <a:bodyPr tIns="82800" bIns="118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ahoma" panose="020B0604030504040204" pitchFamily="34" charset="0"/>
                </a:rPr>
                <a:t>CPU</a:t>
              </a:r>
            </a:p>
          </p:txBody>
        </p:sp>
        <p:sp>
          <p:nvSpPr>
            <p:cNvPr id="29713" name="文本框 29712"/>
            <p:cNvSpPr txBox="1"/>
            <p:nvPr/>
          </p:nvSpPr>
          <p:spPr>
            <a:xfrm>
              <a:off x="1882" y="3234"/>
              <a:ext cx="499" cy="319"/>
            </a:xfrm>
            <a:prstGeom prst="rect">
              <a:avLst/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>
              <a:noFill/>
            </a:ln>
          </p:spPr>
          <p:txBody>
            <a:bodyPr tIns="82800" bIns="118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ahoma" panose="020B0604030504040204" pitchFamily="34" charset="0"/>
                </a:rPr>
                <a:t>CPU</a:t>
              </a:r>
            </a:p>
          </p:txBody>
        </p:sp>
        <p:sp>
          <p:nvSpPr>
            <p:cNvPr id="29714" name="文本框 29713"/>
            <p:cNvSpPr txBox="1"/>
            <p:nvPr/>
          </p:nvSpPr>
          <p:spPr>
            <a:xfrm>
              <a:off x="2154" y="3884"/>
              <a:ext cx="15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66"/>
                  </a:solidFill>
                  <a:latin typeface="Tahoma" panose="020B0604030504040204" pitchFamily="34" charset="0"/>
                </a:rPr>
                <a:t>多处理机系统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1.4.7 分布式操作系统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1676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松散耦合：(</a:t>
            </a:r>
            <a:r>
              <a:rPr lang="en-US" altLang="zh-CN" b="1"/>
              <a:t>loosely coupled)</a:t>
            </a:r>
          </a:p>
          <a:p>
            <a:pPr lvl="1" eaLnBrk="1" hangingPunct="1"/>
            <a:r>
              <a:rPr lang="zh-CN" altLang="en-US" b="1" dirty="0"/>
              <a:t>由计算机网络发展而来（多</a:t>
            </a:r>
            <a:r>
              <a:rPr lang="en-US" altLang="en-US" b="1"/>
              <a:t>Host)</a:t>
            </a:r>
            <a:endParaRPr lang="en-US" altLang="zh-CN" b="1"/>
          </a:p>
          <a:p>
            <a:pPr lvl="1" eaLnBrk="1" hangingPunct="1"/>
            <a:r>
              <a:rPr lang="zh-CN" altLang="en-US" b="1" dirty="0"/>
              <a:t>无公共内存，无公共时钟</a:t>
            </a:r>
          </a:p>
        </p:txBody>
      </p:sp>
      <p:sp>
        <p:nvSpPr>
          <p:cNvPr id="30724" name="Rectangle 19"/>
          <p:cNvSpPr/>
          <p:nvPr/>
        </p:nvSpPr>
        <p:spPr>
          <a:xfrm>
            <a:off x="3429000" y="5334000"/>
            <a:ext cx="1524000" cy="990600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3810000" y="541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DOS</a:t>
            </a: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3810000" y="5867400"/>
            <a:ext cx="914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host3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7" name="Line 21"/>
          <p:cNvSpPr/>
          <p:nvPr/>
        </p:nvSpPr>
        <p:spPr>
          <a:xfrm>
            <a:off x="2667000" y="4800600"/>
            <a:ext cx="0" cy="10668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8" name="Line 23"/>
          <p:cNvSpPr/>
          <p:nvPr/>
        </p:nvSpPr>
        <p:spPr>
          <a:xfrm>
            <a:off x="2667000" y="58674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9" name="Line 24"/>
          <p:cNvSpPr/>
          <p:nvPr/>
        </p:nvSpPr>
        <p:spPr>
          <a:xfrm>
            <a:off x="3733800" y="4267200"/>
            <a:ext cx="21336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0" name="Rectangle 14"/>
          <p:cNvSpPr/>
          <p:nvPr/>
        </p:nvSpPr>
        <p:spPr>
          <a:xfrm>
            <a:off x="5867400" y="3886200"/>
            <a:ext cx="1524000" cy="982663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6248400" y="43434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DOS</a:t>
            </a: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6172200" y="3886200"/>
            <a:ext cx="914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host2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3" name="Rectangle 28"/>
          <p:cNvSpPr/>
          <p:nvPr/>
        </p:nvSpPr>
        <p:spPr>
          <a:xfrm>
            <a:off x="2209800" y="3886200"/>
            <a:ext cx="1524000" cy="982663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2590800" y="43434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DOS</a:t>
            </a: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2514600" y="3886200"/>
            <a:ext cx="914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host1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89" name="AutoShape 17"/>
          <p:cNvSpPr>
            <a:spLocks noChangeArrowheads="1"/>
          </p:cNvSpPr>
          <p:nvPr/>
        </p:nvSpPr>
        <p:spPr bwMode="auto">
          <a:xfrm>
            <a:off x="5465763" y="5632450"/>
            <a:ext cx="9906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Printer</a:t>
            </a:r>
          </a:p>
        </p:txBody>
      </p:sp>
      <p:sp>
        <p:nvSpPr>
          <p:cNvPr id="30738" name="Line 18"/>
          <p:cNvSpPr/>
          <p:nvPr/>
        </p:nvSpPr>
        <p:spPr>
          <a:xfrm>
            <a:off x="4932363" y="5861050"/>
            <a:ext cx="5334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1.4.7 分布式操作系统(</a:t>
            </a:r>
            <a:r>
              <a:rPr lang="en-US" altLang="zh-CN" b="1"/>
              <a:t>Cont.)</a:t>
            </a: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分布式操作系统特征:</a:t>
            </a:r>
            <a:endParaRPr lang="en-US" altLang="zh-CN" b="1"/>
          </a:p>
          <a:p>
            <a:pPr lvl="1" eaLnBrk="1" hangingPunct="1"/>
            <a:r>
              <a:rPr lang="zh-CN" altLang="en-US" b="1" dirty="0"/>
              <a:t>统一的操作系统 </a:t>
            </a:r>
          </a:p>
          <a:p>
            <a:pPr lvl="1" eaLnBrk="1" hangingPunct="1"/>
            <a:r>
              <a:rPr lang="zh-CN" altLang="en-US" b="1" dirty="0"/>
              <a:t>资源的进一步共享</a:t>
            </a:r>
          </a:p>
          <a:p>
            <a:pPr lvl="2" eaLnBrk="1" hangingPunct="1"/>
            <a:r>
              <a:rPr lang="zh-CN" altLang="en-US" b="1" dirty="0"/>
              <a:t>内存</a:t>
            </a:r>
            <a:r>
              <a:rPr lang="en-US" altLang="zh-CN" b="1"/>
              <a:t>, CPU</a:t>
            </a:r>
          </a:p>
          <a:p>
            <a:pPr lvl="1" eaLnBrk="1" hangingPunct="1"/>
            <a:r>
              <a:rPr lang="zh-CN" altLang="en-US" b="1" dirty="0"/>
              <a:t>可靠性 </a:t>
            </a:r>
          </a:p>
          <a:p>
            <a:pPr lvl="1" eaLnBrk="1" hangingPunct="1"/>
            <a:r>
              <a:rPr lang="zh-CN" altLang="en-US" b="1" dirty="0"/>
              <a:t>透明性  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1.4.7 分布式操作系统(</a:t>
            </a:r>
            <a:r>
              <a:rPr lang="en-US" altLang="zh-CN" b="1"/>
              <a:t>Cont.)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目标：进一步共享资源，使负载均衡，计算加速。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/>
              <a:t>CPU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内存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途径：迁移（</a:t>
            </a:r>
            <a:r>
              <a:rPr lang="en-US" altLang="en-US" sz="2800" b="1" dirty="0"/>
              <a:t>migration</a:t>
            </a:r>
            <a:r>
              <a:rPr lang="en-US" altLang="zh-CN" sz="2800" b="1" dirty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作业迁移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进程迁移（线程一般随同进程迁移）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例子：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/>
              <a:t>Solaris MC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1.4.8 多处理机操作系统</a:t>
            </a:r>
            <a:endParaRPr lang="en-US" altLang="zh-CN" b="1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7848600" cy="45720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/>
              <a:t>多处理机系统</a:t>
            </a:r>
          </a:p>
          <a:p>
            <a:pPr lvl="1" eaLnBrk="1" hangingPunct="1"/>
            <a:r>
              <a:rPr lang="zh-CN" altLang="en-US" sz="2400" b="1" dirty="0"/>
              <a:t>具有公共内存的多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系统</a:t>
            </a:r>
          </a:p>
          <a:p>
            <a:pPr eaLnBrk="1" hangingPunct="1"/>
            <a:r>
              <a:rPr lang="zh-CN" altLang="en-US" sz="2800" b="1" dirty="0"/>
              <a:t>对称多处理机系统(</a:t>
            </a:r>
            <a:r>
              <a:rPr lang="en-US" altLang="zh-CN" sz="2800" b="1" dirty="0"/>
              <a:t>SMP-symmetric multi-processor)</a:t>
            </a:r>
          </a:p>
          <a:p>
            <a:pPr lvl="1" eaLnBrk="1" hangingPunct="1"/>
            <a:r>
              <a:rPr lang="zh-CN" altLang="en-US" sz="2400" b="1" dirty="0"/>
              <a:t>没有主从关系的多处理机系统</a:t>
            </a:r>
          </a:p>
          <a:p>
            <a:pPr eaLnBrk="1" hangingPunct="1"/>
            <a:r>
              <a:rPr lang="zh-CN" altLang="en-US" sz="2800" b="1" dirty="0"/>
              <a:t>多处理机操作系统</a:t>
            </a:r>
          </a:p>
          <a:p>
            <a:pPr lvl="1" eaLnBrk="1" hangingPunct="1"/>
            <a:r>
              <a:rPr lang="zh-CN" altLang="en-US" sz="2400" b="1" dirty="0"/>
              <a:t>有效管理和使用多个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的操作系统</a:t>
            </a:r>
          </a:p>
          <a:p>
            <a:pPr lvl="1" eaLnBrk="1" hangingPunct="1"/>
            <a:r>
              <a:rPr lang="zh-CN" altLang="en-US" sz="2400" b="1" dirty="0"/>
              <a:t>复杂性：多个主动体（</a:t>
            </a:r>
            <a:r>
              <a:rPr lang="en-US" altLang="zh-CN" sz="2400" b="1" dirty="0"/>
              <a:t>CPUs</a:t>
            </a:r>
            <a:r>
              <a:rPr lang="en-US" altLang="zh-CN" sz="2400" b="1" dirty="0">
                <a:latin typeface="宋体" panose="02010600030101010101" pitchFamily="2" charset="-122"/>
              </a:rPr>
              <a:t>)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例子：</a:t>
            </a:r>
          </a:p>
          <a:p>
            <a:pPr lvl="1" eaLnBrk="1" hangingPunct="1"/>
            <a:r>
              <a:rPr lang="en-US" altLang="zh-CN" sz="2400" b="1" dirty="0"/>
              <a:t>UNIX, Linux, Windows</a:t>
            </a:r>
          </a:p>
          <a:p>
            <a:pPr lvl="2" eaLnBrk="1" hangingPunct="1"/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参考书籍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H.M. Deitel, P.J.Deitel, D.R. Choffnes. </a:t>
            </a:r>
            <a:r>
              <a:rPr lang="en-US" altLang="zh-CN" b="1" i="1" u="sng" dirty="0"/>
              <a:t>Operating Systems</a:t>
            </a:r>
            <a:r>
              <a:rPr lang="en-US" altLang="zh-CN" dirty="0"/>
              <a:t>, 3</a:t>
            </a:r>
            <a:r>
              <a:rPr lang="en-US" altLang="zh-CN" baseline="30000" dirty="0"/>
              <a:t>rd</a:t>
            </a:r>
            <a:r>
              <a:rPr lang="en-US" altLang="zh-CN" dirty="0"/>
              <a:t> edition, </a:t>
            </a:r>
            <a:r>
              <a:rPr lang="zh-CN" altLang="en-US" dirty="0"/>
              <a:t>施平安等译</a:t>
            </a:r>
            <a:r>
              <a:rPr lang="en-US" altLang="zh-CN" dirty="0"/>
              <a:t>, </a:t>
            </a:r>
            <a:r>
              <a:rPr lang="zh-CN" altLang="en-US" dirty="0"/>
              <a:t>清华大学出版社</a:t>
            </a:r>
            <a:r>
              <a:rPr lang="en-US" altLang="zh-CN" dirty="0"/>
              <a:t>, 2007.</a:t>
            </a:r>
          </a:p>
          <a:p>
            <a:pPr lvl="1" eaLnBrk="1" hangingPunct="1"/>
            <a:r>
              <a:rPr lang="zh-CN" altLang="en-US" dirty="0"/>
              <a:t>很完整，篇幅很长（</a:t>
            </a:r>
            <a:r>
              <a:rPr lang="en-US" altLang="zh-CN" dirty="0"/>
              <a:t>1331</a:t>
            </a:r>
            <a:r>
              <a:rPr lang="zh-CN" altLang="en-US" dirty="0"/>
              <a:t>页）</a:t>
            </a:r>
            <a:endParaRPr lang="en-US" altLang="zh-CN" dirty="0"/>
          </a:p>
          <a:p>
            <a:pPr eaLnBrk="1" hangingPunct="1"/>
            <a:r>
              <a:rPr lang="zh-CN" altLang="en-US" dirty="0"/>
              <a:t>费祥林等，</a:t>
            </a:r>
            <a:r>
              <a:rPr lang="zh-CN" altLang="en-US" b="1" i="1" u="sng" dirty="0"/>
              <a:t>操作系统教程</a:t>
            </a:r>
            <a:r>
              <a:rPr lang="zh-CN" altLang="en-US" dirty="0"/>
              <a:t>，第</a:t>
            </a:r>
            <a:r>
              <a:rPr lang="en-US" altLang="zh-CN" dirty="0"/>
              <a:t>5</a:t>
            </a:r>
            <a:r>
              <a:rPr lang="zh-CN" altLang="en-US" dirty="0"/>
              <a:t>版，高等教育出版社，</a:t>
            </a:r>
            <a:r>
              <a:rPr lang="en-US" altLang="zh-CN" dirty="0"/>
              <a:t>2015.1</a:t>
            </a:r>
          </a:p>
          <a:p>
            <a:pPr lvl="1" eaLnBrk="1" hangingPunct="1"/>
            <a:r>
              <a:rPr lang="zh-CN" altLang="en-US" dirty="0"/>
              <a:t>国内代表性教材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1.4.9 嵌入式操作系统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嵌入在掌上电脑、通讯设备、车载系统、信息家电等非计算机类设施上的操作系统。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特点：微内核结构（</a:t>
            </a:r>
            <a:r>
              <a:rPr lang="en-US" altLang="zh-CN" sz="2400" b="1" dirty="0"/>
              <a:t>Micro-kernel），</a:t>
            </a:r>
            <a:r>
              <a:rPr lang="zh-CN" altLang="en-US" sz="2400" b="1" dirty="0"/>
              <a:t>许多操作系统功能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文件系统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设备驱动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以应用程序模式运行。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/>
              <a:t>核心小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基本内存管理</a:t>
            </a:r>
            <a:r>
              <a:rPr lang="en-US" altLang="zh-CN" sz="2000" b="1" dirty="0"/>
              <a:t>,CPU</a:t>
            </a:r>
            <a:r>
              <a:rPr lang="zh-CN" altLang="en-US" sz="2000" b="1" dirty="0"/>
              <a:t>管理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通讯程序</a:t>
            </a:r>
            <a:r>
              <a:rPr lang="en-US" altLang="zh-CN" sz="2000" b="1" dirty="0"/>
              <a:t>), </a:t>
            </a:r>
            <a:r>
              <a:rPr lang="zh-CN" altLang="en-US" sz="2000" b="1" dirty="0"/>
              <a:t>适应范围广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可靠性高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/>
              <a:t>效率低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例子：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/>
              <a:t>Win CE .NET（</a:t>
            </a:r>
            <a:r>
              <a:rPr lang="zh-CN" altLang="zh-CN" sz="1800" b="1" dirty="0"/>
              <a:t>维纳斯</a:t>
            </a:r>
            <a:r>
              <a:rPr lang="zh-CN" altLang="en-US" sz="1800" b="1" dirty="0"/>
              <a:t>, 美国微软</a:t>
            </a:r>
            <a:r>
              <a:rPr lang="zh-CN" altLang="zh-CN" sz="1800" b="1" dirty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b="1" dirty="0"/>
              <a:t>PalmOS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/>
              <a:t>HOPEN（</a:t>
            </a:r>
            <a:r>
              <a:rPr lang="zh-CN" altLang="en-US" sz="1800" b="1" dirty="0"/>
              <a:t>女娲</a:t>
            </a:r>
            <a:r>
              <a:rPr lang="en-US" altLang="zh-CN" sz="1800" b="1" dirty="0"/>
              <a:t>, </a:t>
            </a:r>
            <a:r>
              <a:rPr lang="zh-CN" altLang="en-US" sz="1800" b="1" dirty="0"/>
              <a:t>中科院钟锡昌）</a:t>
            </a:r>
            <a:endParaRPr lang="zh-CN" altLang="en-US" sz="2000" b="1" dirty="0"/>
          </a:p>
        </p:txBody>
      </p:sp>
      <p:sp>
        <p:nvSpPr>
          <p:cNvPr id="34820" name="WordArt 4"/>
          <p:cNvSpPr>
            <a:spLocks noTextEdit="1"/>
          </p:cNvSpPr>
          <p:nvPr/>
        </p:nvSpPr>
        <p:spPr>
          <a:xfrm>
            <a:off x="5715000" y="5321300"/>
            <a:ext cx="2876550" cy="6985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/>
          </a:bodyPr>
          <a:lstStyle/>
          <a:p>
            <a:pPr algn="ctr" eaLnBrk="0" hangingPunct="0"/>
            <a:r>
              <a:rPr lang="zh-CN" altLang="en-US" sz="3600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E3391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Embeded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矩形 77827"/>
          <p:cNvSpPr/>
          <p:nvPr/>
        </p:nvSpPr>
        <p:spPr>
          <a:xfrm>
            <a:off x="1331913" y="1030288"/>
            <a:ext cx="6551612" cy="66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b="1" dirty="0"/>
              <a:t>1.4.</a:t>
            </a:r>
            <a:r>
              <a:rPr lang="en-US" altLang="zh-CN" b="1"/>
              <a:t>10  </a:t>
            </a:r>
            <a:r>
              <a:rPr lang="zh-CN" altLang="en-US" b="1" dirty="0"/>
              <a:t>多媒体操作系统</a:t>
            </a:r>
          </a:p>
        </p:txBody>
      </p:sp>
      <p:sp>
        <p:nvSpPr>
          <p:cNvPr id="77829" name="矩形 77828"/>
          <p:cNvSpPr/>
          <p:nvPr/>
        </p:nvSpPr>
        <p:spPr>
          <a:xfrm>
            <a:off x="1042988" y="1916113"/>
            <a:ext cx="7273925" cy="4089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>
              <a:lnSpc>
                <a:spcPct val="140000"/>
              </a:lnSpc>
              <a:spcBef>
                <a:spcPct val="0"/>
              </a:spcBef>
              <a:buSzTx/>
            </a:pPr>
            <a:r>
              <a:rPr lang="zh-CN" altLang="en-US" sz="2400" b="1" dirty="0">
                <a:solidFill>
                  <a:schemeClr val="tx2"/>
                </a:solidFill>
              </a:rPr>
              <a:t>定义</a:t>
            </a:r>
            <a:r>
              <a:rPr lang="en-US" altLang="zh-CN" sz="2400" b="1">
                <a:solidFill>
                  <a:schemeClr val="tx2"/>
                </a:solidFill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</a:rPr>
              <a:t>百度百科</a:t>
            </a:r>
            <a:r>
              <a:rPr lang="en-US" altLang="zh-CN" sz="2400" b="1">
                <a:solidFill>
                  <a:schemeClr val="tx2"/>
                </a:solidFill>
              </a:rPr>
              <a:t>)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具有一般操作系统功能；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还具有多媒体底层扩充模块，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支持多媒体信息的采集、编辑、播放和传输。</a:t>
            </a:r>
          </a:p>
          <a:p>
            <a:pPr lvl="0">
              <a:lnSpc>
                <a:spcPct val="140000"/>
              </a:lnSpc>
              <a:spcBef>
                <a:spcPct val="0"/>
              </a:spcBef>
              <a:buSzTx/>
            </a:pPr>
            <a:r>
              <a:rPr lang="en-US" altLang="zh-CN" sz="2400" b="1">
                <a:solidFill>
                  <a:schemeClr val="tx2"/>
                </a:solidFill>
              </a:rPr>
              <a:t>Remarks</a:t>
            </a:r>
            <a:endParaRPr lang="en-US" altLang="zh-CN" sz="2400" b="1"/>
          </a:p>
          <a:p>
            <a:pPr lvl="1">
              <a:lnSpc>
                <a:spcPct val="14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/>
              <a:t>不是一种独立的操作系统类型</a:t>
            </a:r>
            <a:r>
              <a:rPr lang="en-US" altLang="zh-CN" sz="2400" b="1"/>
              <a:t> 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/>
              <a:t>是现代操作系统的一种特性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/>
              <a:t>目前许多操作系统开始支持多媒体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1.4.1</a:t>
            </a:r>
            <a:r>
              <a:rPr lang="en-US" altLang="zh-CN" b="1"/>
              <a:t>1 </a:t>
            </a:r>
            <a:r>
              <a:rPr lang="zh-CN" altLang="en-US" b="1" dirty="0"/>
              <a:t>智能卡操作系统</a:t>
            </a:r>
            <a:endParaRPr lang="en-US" altLang="zh-CN" b="1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智能卡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/>
              <a:t>CPU</a:t>
            </a:r>
            <a:r>
              <a:rPr lang="zh-CN" altLang="en-US" sz="2400" b="1" dirty="0"/>
              <a:t>芯片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/>
              <a:t>ROM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面向</a:t>
            </a:r>
            <a:r>
              <a:rPr lang="en-US" altLang="zh-CN" sz="2800" b="1"/>
              <a:t>Java</a:t>
            </a:r>
            <a:r>
              <a:rPr lang="zh-CN" altLang="en-US" sz="2800" b="1" dirty="0"/>
              <a:t>的智能卡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/>
              <a:t>JVM</a:t>
            </a:r>
            <a:r>
              <a:rPr lang="zh-CN" altLang="en-US" sz="2400" b="1" dirty="0"/>
              <a:t>解释程序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下载</a:t>
            </a:r>
            <a:r>
              <a:rPr lang="en-US" altLang="zh-CN" sz="2400" b="1"/>
              <a:t>Java applet</a:t>
            </a:r>
            <a:r>
              <a:rPr lang="zh-CN" altLang="en-US" sz="2400" b="1" dirty="0"/>
              <a:t>并执行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SC-OS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支持多个</a:t>
            </a:r>
            <a:r>
              <a:rPr lang="en-US" altLang="zh-CN" sz="2400" b="1"/>
              <a:t>applet</a:t>
            </a:r>
            <a:r>
              <a:rPr lang="zh-CN" altLang="en-US" sz="2400" b="1" dirty="0"/>
              <a:t>并发执行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必要的资源管理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1.5  操作系统运行环境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b="1" dirty="0"/>
              <a:t>定时装置</a:t>
            </a:r>
          </a:p>
          <a:p>
            <a:pPr eaLnBrk="1" hangingPunct="1"/>
            <a:r>
              <a:rPr lang="zh-CN" altLang="en-US" sz="2400" b="1" dirty="0"/>
              <a:t>系统栈</a:t>
            </a:r>
          </a:p>
          <a:p>
            <a:pPr eaLnBrk="1" hangingPunct="1"/>
            <a:r>
              <a:rPr lang="zh-CN" altLang="en-US" sz="2400" b="1" dirty="0"/>
              <a:t>特权指令与非特权指令</a:t>
            </a:r>
          </a:p>
          <a:p>
            <a:pPr eaLnBrk="1" hangingPunct="1"/>
            <a:r>
              <a:rPr lang="zh-CN" altLang="en-US" sz="2400" b="1" dirty="0"/>
              <a:t>处理机状态及状态转换</a:t>
            </a:r>
          </a:p>
          <a:p>
            <a:pPr eaLnBrk="1" hangingPunct="1"/>
            <a:r>
              <a:rPr lang="zh-CN" altLang="en-US" sz="2400" b="1" dirty="0"/>
              <a:t>地址映射机构</a:t>
            </a:r>
          </a:p>
          <a:p>
            <a:pPr eaLnBrk="1" hangingPunct="1"/>
            <a:r>
              <a:rPr lang="zh-CN" altLang="en-US" sz="2400" b="1" dirty="0"/>
              <a:t>存储保护设施</a:t>
            </a:r>
          </a:p>
          <a:p>
            <a:pPr eaLnBrk="1" hangingPunct="1"/>
            <a:r>
              <a:rPr lang="zh-CN" altLang="en-US" sz="2400" b="1" dirty="0"/>
              <a:t>中断装置</a:t>
            </a:r>
          </a:p>
          <a:p>
            <a:pPr eaLnBrk="1" hangingPunct="1"/>
            <a:r>
              <a:rPr lang="zh-CN" altLang="en-US" sz="2400" b="1" dirty="0"/>
              <a:t>通道与</a:t>
            </a:r>
            <a:r>
              <a:rPr lang="en-US" altLang="zh-CN" sz="2400" b="1" dirty="0"/>
              <a:t>DMA</a:t>
            </a:r>
            <a:r>
              <a:rPr lang="zh-CN" altLang="en-US" sz="2400" b="1" dirty="0"/>
              <a:t>控制器</a:t>
            </a:r>
          </a:p>
          <a:p>
            <a:pPr eaLnBrk="1" hangingPunct="1"/>
            <a:r>
              <a:rPr lang="en-US" altLang="zh-CN" sz="2400" b="1" dirty="0"/>
              <a:t>IO</a:t>
            </a:r>
            <a:r>
              <a:rPr lang="zh-CN" altLang="en-US" sz="2400" b="1" dirty="0"/>
              <a:t>保护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b="1" dirty="0"/>
              <a:t>1.5.1 定时装置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/>
              <a:t>绝对时钟：记载实际时间，不发中断。</a:t>
            </a:r>
          </a:p>
          <a:p>
            <a:pPr lvl="1" eaLnBrk="1" hangingPunct="1"/>
            <a:r>
              <a:rPr lang="zh-CN" altLang="en-US" sz="2400" b="1" dirty="0"/>
              <a:t>系统操作员可以修改</a:t>
            </a:r>
          </a:p>
          <a:p>
            <a:pPr lvl="1" eaLnBrk="1" hangingPunct="1"/>
            <a:r>
              <a:rPr lang="zh-CN" altLang="en-US" sz="2400" b="1" dirty="0"/>
              <a:t>一般用户使用</a:t>
            </a:r>
          </a:p>
          <a:p>
            <a:pPr eaLnBrk="1" hangingPunct="1"/>
            <a:r>
              <a:rPr lang="zh-CN" altLang="en-US" sz="2800" b="1" dirty="0"/>
              <a:t>间隔时钟：定时发生中断，一般间隔单位为</a:t>
            </a:r>
            <a:r>
              <a:rPr lang="zh-CN" altLang="en-US" sz="2800" b="1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/>
              <a:t>毫秒</a:t>
            </a:r>
            <a:r>
              <a:rPr lang="zh-CN" altLang="en-US" sz="2800" b="1" dirty="0">
                <a:latin typeface="Times New Roman" panose="02020603050405020304" pitchFamily="18" charset="0"/>
              </a:rPr>
              <a:t>”</a:t>
            </a:r>
            <a:r>
              <a:rPr lang="zh-CN" altLang="en-US" sz="2800" b="1" dirty="0"/>
              <a:t>。</a:t>
            </a:r>
          </a:p>
          <a:p>
            <a:pPr lvl="1" eaLnBrk="1" hangingPunct="1"/>
            <a:r>
              <a:rPr lang="zh-CN" altLang="en-US" sz="2400" b="1" dirty="0"/>
              <a:t>间隔时钟是实现多道程序的基础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zh-CN" altLang="en-US" sz="2400" b="1" dirty="0"/>
              <a:t>保证操作系统获得控制权。</a:t>
            </a:r>
          </a:p>
          <a:p>
            <a:pPr lvl="1" eaLnBrk="1" hangingPunct="1"/>
            <a:r>
              <a:rPr lang="zh-CN" altLang="en-US" sz="2400" b="1" dirty="0"/>
              <a:t>其它中断也进入操作系统，但是否发生，何时发生没有保障。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b="1" dirty="0"/>
              <a:t>1.5.2 系统栈(</a:t>
            </a:r>
            <a:r>
              <a:rPr lang="en-US" altLang="zh-CN" sz="4000" b="1"/>
              <a:t>system stack)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/>
              <a:t>作用</a:t>
            </a:r>
          </a:p>
          <a:p>
            <a:pPr lvl="1" eaLnBrk="1" hangingPunct="1"/>
            <a:r>
              <a:rPr lang="zh-CN" altLang="en-US" sz="2400" b="1" dirty="0"/>
              <a:t>保存中断现场</a:t>
            </a:r>
          </a:p>
          <a:p>
            <a:pPr lvl="1" eaLnBrk="1" hangingPunct="1"/>
            <a:r>
              <a:rPr lang="zh-CN" altLang="en-US" sz="2400" b="1" dirty="0"/>
              <a:t>保存函数调用返回点、参数、局部变量、返回值</a:t>
            </a:r>
          </a:p>
          <a:p>
            <a:pPr eaLnBrk="1" hangingPunct="1"/>
            <a:r>
              <a:rPr lang="zh-CN" altLang="en-US" sz="2800" b="1" dirty="0"/>
              <a:t>位置</a:t>
            </a:r>
          </a:p>
          <a:p>
            <a:pPr lvl="1" eaLnBrk="1" hangingPunct="1"/>
            <a:r>
              <a:rPr lang="zh-CN" altLang="en-US" sz="2400" b="1" dirty="0"/>
              <a:t>操作系统区域</a:t>
            </a:r>
          </a:p>
          <a:p>
            <a:pPr lvl="1" eaLnBrk="1" hangingPunct="1"/>
            <a:r>
              <a:rPr lang="en-US" altLang="zh-CN" sz="2400" b="1"/>
              <a:t>UNIX: </a:t>
            </a:r>
            <a:r>
              <a:rPr lang="en-US" altLang="zh-CN" sz="2400" b="1" err="1"/>
              <a:t>ppda(user</a:t>
            </a:r>
            <a:r>
              <a:rPr lang="en-US" altLang="zh-CN" sz="2400" b="1"/>
              <a:t>, </a:t>
            </a:r>
            <a:r>
              <a:rPr lang="zh-CN" altLang="en-US" sz="2400" b="1" dirty="0"/>
              <a:t>系统栈</a:t>
            </a:r>
            <a:r>
              <a:rPr lang="en-US" altLang="zh-CN" sz="2400" b="1"/>
              <a:t>)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5651500" y="5076825"/>
            <a:ext cx="3352800" cy="1447800"/>
          </a:xfrm>
          <a:prstGeom prst="cloudCallout">
            <a:avLst>
              <a:gd name="adj1" fmla="val -41903"/>
              <a:gd name="adj2" fmla="val 69958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vs. </a:t>
            </a:r>
            <a:r>
              <a:rPr kumimoji="1" lang="en-US" altLang="zh-CN" sz="2400" b="0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heap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1150938" y="980728"/>
            <a:ext cx="7793037" cy="77981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b="1" dirty="0"/>
              <a:t>1.5.3 特权指令与非特权指令</a:t>
            </a:r>
            <a:endParaRPr lang="zh-CN" altLang="en-US" sz="3600" b="1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特权指令（</a:t>
            </a:r>
            <a:r>
              <a:rPr lang="en-US" altLang="zh-CN" b="1"/>
              <a:t>privileged instruction）</a:t>
            </a:r>
          </a:p>
          <a:p>
            <a:pPr lvl="1" eaLnBrk="1" hangingPunct="1"/>
            <a:r>
              <a:rPr lang="zh-CN" altLang="en-US" b="1" dirty="0"/>
              <a:t>只有在管态才能执行的指令(影响系统状态)</a:t>
            </a:r>
          </a:p>
          <a:p>
            <a:pPr lvl="2" eaLnBrk="1" hangingPunct="1"/>
            <a:r>
              <a:rPr lang="zh-CN" altLang="en-US" b="1" dirty="0"/>
              <a:t>关中断，置程序状态字，停机， </a:t>
            </a:r>
            <a:r>
              <a:rPr lang="en-US" altLang="zh-CN" b="1"/>
              <a:t>IO，</a:t>
            </a:r>
            <a:r>
              <a:rPr lang="en-US" altLang="zh-CN" b="1">
                <a:latin typeface="Times New Roman" panose="02020603050405020304" pitchFamily="18" charset="0"/>
              </a:rPr>
              <a:t>……</a:t>
            </a:r>
            <a:r>
              <a:rPr lang="en-US" altLang="zh-CN" b="1"/>
              <a:t>.</a:t>
            </a:r>
          </a:p>
          <a:p>
            <a:pPr eaLnBrk="1" hangingPunct="1"/>
            <a:r>
              <a:rPr lang="zh-CN" altLang="en-US" b="1" dirty="0"/>
              <a:t>非特权指令（</a:t>
            </a:r>
            <a:r>
              <a:rPr lang="en-US" altLang="en-US" b="1"/>
              <a:t>non-</a:t>
            </a:r>
            <a:r>
              <a:rPr lang="en-US" altLang="zh-CN" b="1"/>
              <a:t>privileged instruction）</a:t>
            </a:r>
            <a:r>
              <a:rPr lang="zh-CN" altLang="en-US" b="1" dirty="0"/>
              <a:t>所有程序可用(不影响系统状态)</a:t>
            </a:r>
          </a:p>
          <a:p>
            <a:pPr lvl="2" eaLnBrk="1" hangingPunct="1"/>
            <a:r>
              <a:rPr lang="zh-CN" altLang="en-US" b="1" dirty="0"/>
              <a:t>取数，四则运算，</a:t>
            </a:r>
            <a:r>
              <a:rPr lang="zh-CN" altLang="en-US" b="1" dirty="0">
                <a:latin typeface="Times New Roman" panose="02020603050405020304" pitchFamily="18" charset="0"/>
              </a:rPr>
              <a:t>……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b="1" dirty="0"/>
              <a:t>1.5.4 处理机状态及状态转换</a:t>
            </a: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处理机状态</a:t>
            </a:r>
          </a:p>
          <a:p>
            <a:pPr lvl="1" eaLnBrk="1" hangingPunct="1"/>
            <a:r>
              <a:rPr lang="zh-CN" altLang="en-US" b="1" dirty="0"/>
              <a:t>系统态（</a:t>
            </a:r>
            <a:r>
              <a:rPr lang="en-US" altLang="en-US" b="1"/>
              <a:t>system mode</a:t>
            </a:r>
            <a:r>
              <a:rPr lang="en-US" altLang="zh-CN" b="1"/>
              <a:t>）(</a:t>
            </a:r>
            <a:r>
              <a:rPr lang="zh-CN" altLang="en-US" b="1" dirty="0"/>
              <a:t>管态，核态)</a:t>
            </a:r>
          </a:p>
          <a:p>
            <a:pPr lvl="1" eaLnBrk="1" hangingPunct="1"/>
            <a:r>
              <a:rPr lang="zh-CN" altLang="en-US" b="1" dirty="0"/>
              <a:t>用户态（</a:t>
            </a:r>
            <a:r>
              <a:rPr lang="en-US" altLang="en-US" b="1"/>
              <a:t>user mode) </a:t>
            </a:r>
            <a:r>
              <a:rPr lang="en-US" altLang="zh-CN" b="1"/>
              <a:t>(</a:t>
            </a:r>
            <a:r>
              <a:rPr lang="zh-CN" altLang="en-US" b="1" dirty="0"/>
              <a:t>目态，常态)</a:t>
            </a:r>
          </a:p>
          <a:p>
            <a:pPr eaLnBrk="1" hangingPunct="1"/>
            <a:r>
              <a:rPr lang="zh-CN" altLang="en-US" b="1" dirty="0"/>
              <a:t>状态转换</a:t>
            </a:r>
          </a:p>
          <a:p>
            <a:pPr lvl="1" eaLnBrk="1" hangingPunct="1"/>
            <a:r>
              <a:rPr lang="zh-CN" altLang="en-US" b="1" dirty="0"/>
              <a:t>管态 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zh-CN" altLang="en-US" b="1" dirty="0"/>
              <a:t> 目态(置程序状态字</a:t>
            </a:r>
            <a:r>
              <a:rPr lang="en-US" altLang="zh-CN" b="1"/>
              <a:t>,</a:t>
            </a:r>
            <a:r>
              <a:rPr lang="zh-CN" altLang="en-US" b="1" dirty="0"/>
              <a:t>特权指令</a:t>
            </a:r>
            <a:r>
              <a:rPr lang="en-US" altLang="zh-CN" b="1"/>
              <a:t>)</a:t>
            </a:r>
          </a:p>
          <a:p>
            <a:pPr lvl="1" eaLnBrk="1" hangingPunct="1"/>
            <a:r>
              <a:rPr lang="zh-CN" altLang="en-US" b="1" dirty="0"/>
              <a:t>目态 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zh-CN" altLang="en-US" b="1" dirty="0"/>
              <a:t> 管态(中断，</a:t>
            </a:r>
            <a:r>
              <a:rPr lang="en-US" altLang="en-US" b="1"/>
              <a:t>trap)</a:t>
            </a:r>
            <a:endParaRPr lang="en-US" altLang="zh-CN" b="1"/>
          </a:p>
          <a:p>
            <a:pPr eaLnBrk="1" hangingPunct="1"/>
            <a:endParaRPr lang="zh-CN" altLang="en-US" b="1" dirty="0"/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6019800" y="4800600"/>
            <a:ext cx="2590800" cy="1219200"/>
          </a:xfrm>
          <a:prstGeom prst="cloudCallout">
            <a:avLst>
              <a:gd name="adj1" fmla="val -35477"/>
              <a:gd name="adj2" fmla="val 72528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Dual mode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5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b="1" dirty="0"/>
              <a:t>例子：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b="1"/>
              <a:t>IBM 360/370 PSW </a:t>
            </a:r>
            <a:r>
              <a:rPr lang="zh-CN" altLang="en-US" b="1" dirty="0"/>
              <a:t>状态位</a:t>
            </a:r>
            <a:r>
              <a:rPr lang="en-US" altLang="zh-CN" b="1"/>
              <a:t>(</a:t>
            </a:r>
            <a:r>
              <a:rPr lang="zh-CN" altLang="en-US" b="1" dirty="0"/>
              <a:t>第</a:t>
            </a:r>
            <a:r>
              <a:rPr lang="en-US" altLang="zh-CN" b="1"/>
              <a:t>15</a:t>
            </a:r>
            <a:r>
              <a:rPr lang="zh-CN" altLang="en-US" b="1" dirty="0"/>
              <a:t>位</a:t>
            </a:r>
            <a:r>
              <a:rPr lang="en-US" altLang="zh-CN" b="1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0</a:t>
            </a:r>
            <a:r>
              <a:rPr lang="en-US" altLang="zh-CN" b="1"/>
              <a:t>:</a:t>
            </a:r>
            <a:r>
              <a:rPr lang="zh-CN" altLang="en-US" b="1" dirty="0"/>
              <a:t>系统态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1:</a:t>
            </a:r>
            <a:r>
              <a:rPr lang="zh-CN" altLang="en-US" b="1" dirty="0"/>
              <a:t>用户态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Modern PC now support 4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R0（</a:t>
            </a:r>
            <a:r>
              <a:rPr lang="zh-CN" altLang="zh-CN" b="1" dirty="0"/>
              <a:t>权限最强）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R1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R2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R3（</a:t>
            </a:r>
            <a:r>
              <a:rPr lang="zh-CN" altLang="en-US" b="1" dirty="0"/>
              <a:t>权限最弱）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5029200" y="4267200"/>
            <a:ext cx="3733800" cy="1371600"/>
          </a:xfrm>
          <a:prstGeom prst="cloudCallout">
            <a:avLst>
              <a:gd name="adj1" fmla="val -43750"/>
              <a:gd name="adj2" fmla="val 7002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Only R0, R3 are used,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b="1" dirty="0"/>
              <a:t>1.5.5 地址映射机构</a:t>
            </a:r>
            <a:endParaRPr lang="en-US" altLang="zh-CN" sz="3600" b="1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逻辑地址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zh-CN" altLang="en-US" b="1" dirty="0"/>
              <a:t> 物理地址</a:t>
            </a:r>
          </a:p>
          <a:p>
            <a:pPr lvl="1" eaLnBrk="1" hangingPunct="1"/>
            <a:r>
              <a:rPr lang="zh-CN" altLang="en-US" b="1" dirty="0"/>
              <a:t>逻辑地址(虚地址)：程序中产生的地址</a:t>
            </a:r>
          </a:p>
          <a:p>
            <a:pPr lvl="1" eaLnBrk="1" hangingPunct="1"/>
            <a:r>
              <a:rPr lang="zh-CN" altLang="en-US" b="1" dirty="0"/>
              <a:t>物理地址(实地址)：存储器地址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3733800" y="4191000"/>
            <a:ext cx="4953000" cy="16002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Address mapping by software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is possible, but very inefficient.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参考书籍</a:t>
            </a:r>
          </a:p>
        </p:txBody>
      </p:sp>
      <p:sp>
        <p:nvSpPr>
          <p:cNvPr id="35843" name="Rectangle 4"/>
          <p:cNvSpPr>
            <a:spLocks noGrp="1"/>
          </p:cNvSpPr>
          <p:nvPr>
            <p:ph idx="1"/>
          </p:nvPr>
        </p:nvSpPr>
        <p:spPr>
          <a:xfrm>
            <a:off x="468313" y="2266950"/>
            <a:ext cx="8486775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i="1" u="sng" dirty="0"/>
              <a:t>莱昂氏</a:t>
            </a:r>
            <a:r>
              <a:rPr lang="en-US" altLang="zh-CN" b="1" i="1" u="sng" dirty="0"/>
              <a:t>UNIX</a:t>
            </a:r>
            <a:r>
              <a:rPr lang="zh-CN" altLang="en-US" b="1" i="1" u="sng" dirty="0"/>
              <a:t>源代码分析</a:t>
            </a:r>
            <a:r>
              <a:rPr lang="zh-CN" altLang="en-US" dirty="0"/>
              <a:t>，6</a:t>
            </a:r>
            <a:r>
              <a:rPr lang="en-US" altLang="zh-CN" dirty="0"/>
              <a:t>th edition, </a:t>
            </a:r>
            <a:r>
              <a:rPr lang="zh-CN" altLang="en-US" dirty="0"/>
              <a:t>机械工业出版社，2001.</a:t>
            </a:r>
          </a:p>
          <a:p>
            <a:pPr lvl="1" eaLnBrk="1" hangingPunct="1"/>
            <a:r>
              <a:rPr lang="en-US" altLang="zh-CN" dirty="0"/>
              <a:t>UNIX</a:t>
            </a:r>
            <a:r>
              <a:rPr lang="zh-CN" altLang="en-US" dirty="0"/>
              <a:t>源代码</a:t>
            </a:r>
            <a:r>
              <a:rPr lang="en-US" altLang="zh-CN" dirty="0"/>
              <a:t>10000</a:t>
            </a:r>
            <a:r>
              <a:rPr lang="zh-CN" altLang="en-US" dirty="0"/>
              <a:t>行</a:t>
            </a:r>
          </a:p>
          <a:p>
            <a:pPr lvl="2" eaLnBrk="1" hangingPunct="1"/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9000</a:t>
            </a:r>
            <a:r>
              <a:rPr lang="zh-CN" altLang="en-US" dirty="0"/>
              <a:t>行</a:t>
            </a:r>
            <a:r>
              <a:rPr lang="en-US" altLang="zh-CN" dirty="0"/>
              <a:t>,</a:t>
            </a:r>
            <a:r>
              <a:rPr lang="zh-CN" altLang="en-US" dirty="0"/>
              <a:t>汇编语言</a:t>
            </a:r>
            <a:r>
              <a:rPr lang="en-US" altLang="zh-CN" dirty="0"/>
              <a:t>1000</a:t>
            </a:r>
            <a:r>
              <a:rPr lang="zh-CN" altLang="en-US" dirty="0"/>
              <a:t>行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注释</a:t>
            </a:r>
          </a:p>
          <a:p>
            <a:pPr eaLnBrk="1" hangingPunct="1"/>
            <a:r>
              <a:rPr lang="zh-CN" altLang="en-US" dirty="0"/>
              <a:t>陈向群等. </a:t>
            </a:r>
            <a:r>
              <a:rPr lang="zh-CN" altLang="zh-CN" b="1" i="1" u="sng" dirty="0"/>
              <a:t>W</a:t>
            </a:r>
            <a:r>
              <a:rPr lang="en-US" altLang="zh-CN" b="1" i="1" u="sng" dirty="0"/>
              <a:t>indows</a:t>
            </a:r>
            <a:r>
              <a:rPr lang="zh-CN" altLang="en-US" b="1" i="1" u="sng" dirty="0"/>
              <a:t>操作系统原理</a:t>
            </a:r>
            <a:r>
              <a:rPr lang="zh-CN" altLang="en-US" dirty="0"/>
              <a:t>，机械工业出版社，200</a:t>
            </a:r>
            <a:r>
              <a:rPr lang="en-US" altLang="zh-CN" dirty="0"/>
              <a:t>4</a:t>
            </a:r>
            <a:r>
              <a:rPr lang="zh-CN" alt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b="1" dirty="0"/>
              <a:t>1.5.6 存储保护设施</a:t>
            </a:r>
            <a:endParaRPr lang="zh-CN" altLang="en-US" b="1" dirty="0"/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防止应用程序</a:t>
            </a:r>
          </a:p>
          <a:p>
            <a:pPr lvl="1" eaLnBrk="1" hangingPunct="1"/>
            <a:r>
              <a:rPr lang="zh-CN" altLang="en-US" b="1" dirty="0"/>
              <a:t>侵犯操作系统空间</a:t>
            </a:r>
            <a:r>
              <a:rPr lang="zh-CN" altLang="zh-CN" b="1" dirty="0"/>
              <a:t>;</a:t>
            </a:r>
          </a:p>
          <a:p>
            <a:pPr lvl="1" eaLnBrk="1" hangingPunct="1"/>
            <a:r>
              <a:rPr lang="zh-CN" altLang="en-US" b="1" dirty="0"/>
              <a:t>侵犯其它用戶空间.</a:t>
            </a:r>
          </a:p>
          <a:p>
            <a:pPr eaLnBrk="1" hangingPunct="1"/>
            <a:r>
              <a:rPr lang="zh-CN" altLang="en-US" b="1" dirty="0"/>
              <a:t>地址检查</a:t>
            </a:r>
          </a:p>
          <a:p>
            <a:pPr lvl="1" eaLnBrk="1" hangingPunct="1"/>
            <a:r>
              <a:rPr lang="zh-CN" altLang="en-US" b="1" dirty="0"/>
              <a:t>越界检查;</a:t>
            </a:r>
          </a:p>
          <a:p>
            <a:pPr lvl="1" eaLnBrk="1" hangingPunct="1"/>
            <a:r>
              <a:rPr lang="zh-CN" altLang="en-US" b="1" dirty="0"/>
              <a:t>越权检查（对共享区域）.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b="1" dirty="0"/>
              <a:t>1.5.7 中断装置</a:t>
            </a:r>
            <a:endParaRPr lang="zh-CN" altLang="en-US" b="1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发现并响应中断的硬件机构</a:t>
            </a:r>
          </a:p>
          <a:p>
            <a:pPr lvl="1" eaLnBrk="1" hangingPunct="1"/>
            <a:r>
              <a:rPr lang="zh-CN" altLang="en-US" b="1" dirty="0"/>
              <a:t>当前（</a:t>
            </a:r>
            <a:r>
              <a:rPr lang="en-US" altLang="zh-CN" b="1" dirty="0"/>
              <a:t>PSW，PC）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zh-CN" altLang="en-US" b="1" dirty="0">
                <a:sym typeface="Symbol" panose="05050102010706020507" pitchFamily="18" charset="2"/>
              </a:rPr>
              <a:t>系统栈</a:t>
            </a:r>
          </a:p>
          <a:p>
            <a:pPr lvl="1" eaLnBrk="1" hangingPunct="1"/>
            <a:r>
              <a:rPr lang="zh-CN" altLang="en-US" b="1" dirty="0"/>
              <a:t>中断向量（</a:t>
            </a:r>
            <a:r>
              <a:rPr lang="en-US" altLang="zh-CN" b="1" dirty="0"/>
              <a:t>PSW，PC）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zh-CN" altLang="en-US" b="1" dirty="0">
                <a:sym typeface="Symbol" panose="05050102010706020507" pitchFamily="18" charset="2"/>
              </a:rPr>
              <a:t>寄存器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b="1" dirty="0">
                <a:latin typeface="Times New Roman" panose="02020603050405020304" pitchFamily="18" charset="0"/>
              </a:rPr>
              <a:t>1.5.8 通道与</a:t>
            </a:r>
            <a:r>
              <a:rPr lang="en-US" altLang="zh-CN" sz="4000" b="1">
                <a:latin typeface="Times New Roman" panose="02020603050405020304" pitchFamily="18" charset="0"/>
              </a:rPr>
              <a:t>DMA</a:t>
            </a:r>
          </a:p>
        </p:txBody>
      </p:sp>
      <p:sp>
        <p:nvSpPr>
          <p:cNvPr id="46083" name="Rectangle 3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SzPct val="60000"/>
            </a:pPr>
            <a:r>
              <a:rPr kumimoji="1" lang="zh-CN" altLang="en-US" sz="2400" b="1" dirty="0">
                <a:latin typeface="+mn-lt"/>
                <a:ea typeface="+mn-ea"/>
                <a:cs typeface="+mn-cs"/>
              </a:rPr>
              <a:t>通道：负责</a:t>
            </a:r>
            <a:r>
              <a:rPr kumimoji="1" lang="en-US" altLang="zh-CN" sz="2400" b="1">
                <a:latin typeface="+mn-lt"/>
                <a:ea typeface="+mn-ea"/>
                <a:cs typeface="+mn-cs"/>
              </a:rPr>
              <a:t>IO</a:t>
            </a:r>
            <a:r>
              <a:rPr kumimoji="1" lang="zh-CN" altLang="en-US" sz="2400" b="1" dirty="0">
                <a:latin typeface="+mn-lt"/>
                <a:ea typeface="+mn-ea"/>
                <a:cs typeface="+mn-cs"/>
              </a:rPr>
              <a:t>操作的处理机</a:t>
            </a:r>
          </a:p>
          <a:p>
            <a:pPr lvl="1" eaLnBrk="1" hangingPunct="1">
              <a:buSzPct val="55000"/>
            </a:pPr>
            <a:r>
              <a:rPr kumimoji="1" lang="zh-CN" altLang="en-US" sz="2000" b="1" dirty="0">
                <a:latin typeface="+mn-lt"/>
                <a:ea typeface="+mn-ea"/>
              </a:rPr>
              <a:t>通道指令系统</a:t>
            </a:r>
          </a:p>
          <a:p>
            <a:pPr lvl="2" eaLnBrk="1" hangingPunct="1">
              <a:buSzPct val="50000"/>
            </a:pPr>
            <a:r>
              <a:rPr kumimoji="1" lang="zh-CN" altLang="en-US" sz="1800" b="1" dirty="0">
                <a:latin typeface="+mn-lt"/>
                <a:ea typeface="+mn-ea"/>
              </a:rPr>
              <a:t>读写操作</a:t>
            </a:r>
          </a:p>
          <a:p>
            <a:pPr lvl="2" eaLnBrk="1" hangingPunct="1">
              <a:buSzPct val="50000"/>
            </a:pPr>
            <a:r>
              <a:rPr kumimoji="1" lang="zh-CN" altLang="en-US" sz="1800" b="1" dirty="0">
                <a:latin typeface="+mn-lt"/>
                <a:ea typeface="+mn-ea"/>
              </a:rPr>
              <a:t>控制操作</a:t>
            </a:r>
          </a:p>
          <a:p>
            <a:pPr lvl="2" eaLnBrk="1" hangingPunct="1">
              <a:buSzPct val="50000"/>
            </a:pPr>
            <a:r>
              <a:rPr kumimoji="1" lang="zh-CN" altLang="en-US" sz="1800" b="1" dirty="0">
                <a:latin typeface="+mn-lt"/>
                <a:ea typeface="+mn-ea"/>
              </a:rPr>
              <a:t>转移操作</a:t>
            </a:r>
          </a:p>
          <a:p>
            <a:pPr lvl="1" eaLnBrk="1" hangingPunct="1">
              <a:buSzPct val="55000"/>
            </a:pPr>
            <a:r>
              <a:rPr kumimoji="1" lang="zh-CN" altLang="en-US" sz="2000" b="1" dirty="0">
                <a:latin typeface="+mn-lt"/>
                <a:ea typeface="+mn-ea"/>
              </a:rPr>
              <a:t>通道运控部件</a:t>
            </a:r>
          </a:p>
          <a:p>
            <a:pPr lvl="2" eaLnBrk="1" hangingPunct="1">
              <a:buSzPct val="50000"/>
            </a:pPr>
            <a:r>
              <a:rPr kumimoji="1" lang="zh-CN" altLang="en-US" sz="1800" b="1" dirty="0">
                <a:latin typeface="+mn-lt"/>
                <a:ea typeface="+mn-ea"/>
              </a:rPr>
              <a:t>通道地址字</a:t>
            </a:r>
            <a:r>
              <a:rPr kumimoji="1" lang="en-US" altLang="zh-CN" sz="1800" b="1">
                <a:latin typeface="+mn-lt"/>
                <a:ea typeface="+mn-ea"/>
              </a:rPr>
              <a:t>CAW</a:t>
            </a:r>
          </a:p>
          <a:p>
            <a:pPr lvl="2" eaLnBrk="1" hangingPunct="1">
              <a:buSzPct val="50000"/>
            </a:pPr>
            <a:r>
              <a:rPr kumimoji="1" lang="zh-CN" altLang="en-US" sz="1800" b="1" dirty="0">
                <a:latin typeface="+mn-lt"/>
                <a:ea typeface="+mn-ea"/>
              </a:rPr>
              <a:t>通道命令字</a:t>
            </a:r>
            <a:r>
              <a:rPr kumimoji="1" lang="en-US" altLang="zh-CN" sz="1800" b="1">
                <a:latin typeface="+mn-lt"/>
                <a:ea typeface="+mn-ea"/>
              </a:rPr>
              <a:t>CCW</a:t>
            </a:r>
          </a:p>
          <a:p>
            <a:pPr lvl="2" eaLnBrk="1" hangingPunct="1">
              <a:buSzPct val="50000"/>
            </a:pPr>
            <a:r>
              <a:rPr kumimoji="1" lang="zh-CN" altLang="en-US" sz="1800" b="1" dirty="0">
                <a:latin typeface="+mn-lt"/>
                <a:ea typeface="+mn-ea"/>
              </a:rPr>
              <a:t>通道状态字</a:t>
            </a:r>
            <a:r>
              <a:rPr kumimoji="1" lang="en-US" altLang="zh-CN" sz="1800" b="1">
                <a:latin typeface="+mn-lt"/>
                <a:ea typeface="+mn-ea"/>
              </a:rPr>
              <a:t>CSW</a:t>
            </a:r>
          </a:p>
          <a:p>
            <a:pPr lvl="2" eaLnBrk="1" hangingPunct="1">
              <a:buSzPct val="50000"/>
            </a:pPr>
            <a:r>
              <a:rPr kumimoji="1" lang="zh-CN" altLang="en-US" sz="1800" b="1" dirty="0">
                <a:latin typeface="+mn-lt"/>
                <a:ea typeface="+mn-ea"/>
              </a:rPr>
              <a:t>通道数据字</a:t>
            </a:r>
            <a:r>
              <a:rPr kumimoji="1" lang="en-US" altLang="zh-CN" sz="1800" b="1">
                <a:latin typeface="+mn-lt"/>
                <a:ea typeface="+mn-ea"/>
              </a:rPr>
              <a:t>CDW</a:t>
            </a:r>
          </a:p>
        </p:txBody>
      </p:sp>
      <p:sp>
        <p:nvSpPr>
          <p:cNvPr id="46084" name="Rectangle 4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SzPct val="60000"/>
            </a:pPr>
            <a:r>
              <a:rPr kumimoji="1" lang="en-US" altLang="zh-CN" b="1">
                <a:latin typeface="+mn-lt"/>
                <a:ea typeface="+mn-ea"/>
                <a:cs typeface="+mn-cs"/>
              </a:rPr>
              <a:t>DMA</a:t>
            </a:r>
            <a:r>
              <a:rPr kumimoji="1" lang="en-US" altLang="zh-CN">
                <a:latin typeface="+mn-lt"/>
                <a:ea typeface="+mn-ea"/>
                <a:cs typeface="+mn-cs"/>
              </a:rPr>
              <a:t>？</a:t>
            </a: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没有独立指令系统</a:t>
            </a: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简单块传输</a:t>
            </a: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5029200" y="4343400"/>
            <a:ext cx="3200400" cy="1524000"/>
          </a:xfrm>
          <a:prstGeom prst="cloudCallout">
            <a:avLst>
              <a:gd name="adj1" fmla="val -27231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Any other difference?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b="1" dirty="0"/>
              <a:t>1.5.9 </a:t>
            </a:r>
            <a:r>
              <a:rPr lang="en-US" altLang="zh-CN" sz="4000" b="1">
                <a:latin typeface="Times New Roman" panose="02020603050405020304" pitchFamily="18" charset="0"/>
              </a:rPr>
              <a:t>IO</a:t>
            </a:r>
            <a:r>
              <a:rPr lang="zh-CN" altLang="en-US" sz="4000" b="1" dirty="0"/>
              <a:t>保护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定义所有</a:t>
            </a:r>
            <a:r>
              <a:rPr lang="en-US" altLang="zh-CN" b="1"/>
              <a:t>IO</a:t>
            </a:r>
            <a:r>
              <a:rPr lang="zh-CN" altLang="en-US" b="1" dirty="0"/>
              <a:t>指令为特权指令。</a:t>
            </a:r>
          </a:p>
          <a:p>
            <a:pPr lvl="1" eaLnBrk="1" hangingPunct="1"/>
            <a:r>
              <a:rPr lang="zh-CN" altLang="en-US" b="1" dirty="0"/>
              <a:t>方便使用</a:t>
            </a:r>
          </a:p>
          <a:p>
            <a:pPr lvl="1" eaLnBrk="1" hangingPunct="1"/>
            <a:r>
              <a:rPr lang="zh-CN" altLang="en-US" b="1" dirty="0"/>
              <a:t>防止发生冲突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1.6 操作系统界面形式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7848600" cy="45720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交互终端命令（</a:t>
            </a:r>
            <a:r>
              <a:rPr lang="en-US" altLang="zh-CN" b="1"/>
              <a:t>Command Language）</a:t>
            </a:r>
          </a:p>
          <a:p>
            <a:pPr lvl="1" eaLnBrk="1" hangingPunct="1"/>
            <a:r>
              <a:rPr lang="en-US" altLang="zh-CN" b="1" err="1"/>
              <a:t>Eg</a:t>
            </a:r>
            <a:r>
              <a:rPr lang="en-US" altLang="zh-CN" b="1"/>
              <a:t>. UNIX shell</a:t>
            </a:r>
          </a:p>
          <a:p>
            <a:pPr lvl="1" eaLnBrk="1" hangingPunct="1"/>
            <a:r>
              <a:rPr lang="en-US" altLang="zh-CN" b="1"/>
              <a:t>$</a:t>
            </a:r>
            <a:r>
              <a:rPr lang="zh-CN" altLang="en-US" b="1" dirty="0"/>
              <a:t>命令名  -选项  参数</a:t>
            </a:r>
          </a:p>
          <a:p>
            <a:pPr eaLnBrk="1" hangingPunct="1"/>
            <a:r>
              <a:rPr lang="zh-CN" altLang="en-US" b="1" dirty="0"/>
              <a:t>图形界面（</a:t>
            </a:r>
            <a:r>
              <a:rPr lang="en-US" altLang="zh-CN" b="1"/>
              <a:t>GUI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en-US" altLang="zh-CN" b="1"/>
              <a:t>Graphic User Interface）</a:t>
            </a:r>
          </a:p>
          <a:p>
            <a:pPr eaLnBrk="1" hangingPunct="1"/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/>
              <a:t>UNIX shell interface</a:t>
            </a:r>
          </a:p>
        </p:txBody>
      </p:sp>
      <p:sp>
        <p:nvSpPr>
          <p:cNvPr id="49155" name="Rectangle 22"/>
          <p:cNvSpPr>
            <a:spLocks noGrp="1"/>
          </p:cNvSpPr>
          <p:nvPr>
            <p:ph idx="1"/>
          </p:nvPr>
        </p:nvSpPr>
        <p:spPr>
          <a:xfrm>
            <a:off x="1182688" y="5065713"/>
            <a:ext cx="7772400" cy="990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优点: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/>
              <a:t>缩小核心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/>
              <a:t>不同用户可以选择不同界面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b="1" dirty="0"/>
          </a:p>
        </p:txBody>
      </p:sp>
      <p:sp>
        <p:nvSpPr>
          <p:cNvPr id="49156" name="Rectangle 4"/>
          <p:cNvSpPr/>
          <p:nvPr/>
        </p:nvSpPr>
        <p:spPr>
          <a:xfrm>
            <a:off x="2286000" y="1905000"/>
            <a:ext cx="4724400" cy="129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UNIX</a:t>
            </a:r>
          </a:p>
        </p:txBody>
      </p:sp>
      <p:sp>
        <p:nvSpPr>
          <p:cNvPr id="49157" name="Rectangle 5"/>
          <p:cNvSpPr/>
          <p:nvPr/>
        </p:nvSpPr>
        <p:spPr>
          <a:xfrm>
            <a:off x="4114800" y="1905000"/>
            <a:ext cx="10668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硬件</a:t>
            </a:r>
          </a:p>
        </p:txBody>
      </p:sp>
      <p:sp>
        <p:nvSpPr>
          <p:cNvPr id="49158" name="Rectangle 6"/>
          <p:cNvSpPr/>
          <p:nvPr/>
        </p:nvSpPr>
        <p:spPr>
          <a:xfrm>
            <a:off x="2743200" y="3200400"/>
            <a:ext cx="8382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shell</a:t>
            </a:r>
          </a:p>
        </p:txBody>
      </p:sp>
      <p:sp>
        <p:nvSpPr>
          <p:cNvPr id="49159" name="Rectangle 7"/>
          <p:cNvSpPr/>
          <p:nvPr/>
        </p:nvSpPr>
        <p:spPr>
          <a:xfrm>
            <a:off x="3886200" y="3200400"/>
            <a:ext cx="8382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shell</a:t>
            </a:r>
          </a:p>
        </p:txBody>
      </p:sp>
      <p:sp>
        <p:nvSpPr>
          <p:cNvPr id="49160" name="Rectangle 8"/>
          <p:cNvSpPr/>
          <p:nvPr/>
        </p:nvSpPr>
        <p:spPr>
          <a:xfrm>
            <a:off x="5791200" y="3200400"/>
            <a:ext cx="8382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shell</a:t>
            </a:r>
          </a:p>
        </p:txBody>
      </p:sp>
      <p:sp>
        <p:nvSpPr>
          <p:cNvPr id="49161" name="Text Box 9"/>
          <p:cNvSpPr txBox="1"/>
          <p:nvPr/>
        </p:nvSpPr>
        <p:spPr>
          <a:xfrm>
            <a:off x="5029200" y="3213100"/>
            <a:ext cx="550863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49162" name="Freeform 10"/>
          <p:cNvSpPr/>
          <p:nvPr/>
        </p:nvSpPr>
        <p:spPr>
          <a:xfrm>
            <a:off x="2806700" y="4281488"/>
            <a:ext cx="685800" cy="395287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0" t="0" r="0" b="0"/>
            <a:pathLst>
              <a:path w="432" h="192">
                <a:moveTo>
                  <a:pt x="192" y="0"/>
                </a:moveTo>
                <a:lnTo>
                  <a:pt x="432" y="0"/>
                </a:lnTo>
                <a:lnTo>
                  <a:pt x="432" y="192"/>
                </a:lnTo>
                <a:lnTo>
                  <a:pt x="0" y="192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rgbClr val="CCFF33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3" name="Line 11"/>
          <p:cNvSpPr/>
          <p:nvPr/>
        </p:nvSpPr>
        <p:spPr>
          <a:xfrm>
            <a:off x="3200400" y="3733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4" name="Freeform 12"/>
          <p:cNvSpPr/>
          <p:nvPr/>
        </p:nvSpPr>
        <p:spPr>
          <a:xfrm>
            <a:off x="3962400" y="4281488"/>
            <a:ext cx="685800" cy="395287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0" t="0" r="0" b="0"/>
            <a:pathLst>
              <a:path w="432" h="192">
                <a:moveTo>
                  <a:pt x="192" y="0"/>
                </a:moveTo>
                <a:lnTo>
                  <a:pt x="432" y="0"/>
                </a:lnTo>
                <a:lnTo>
                  <a:pt x="432" y="192"/>
                </a:lnTo>
                <a:lnTo>
                  <a:pt x="0" y="192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rgbClr val="CCFF33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5" name="Line 13"/>
          <p:cNvSpPr/>
          <p:nvPr/>
        </p:nvSpPr>
        <p:spPr>
          <a:xfrm>
            <a:off x="4343400" y="3733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6" name="Freeform 14"/>
          <p:cNvSpPr/>
          <p:nvPr/>
        </p:nvSpPr>
        <p:spPr>
          <a:xfrm>
            <a:off x="5867400" y="4267200"/>
            <a:ext cx="685800" cy="39528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0" t="0" r="0" b="0"/>
            <a:pathLst>
              <a:path w="432" h="192">
                <a:moveTo>
                  <a:pt x="192" y="0"/>
                </a:moveTo>
                <a:lnTo>
                  <a:pt x="432" y="0"/>
                </a:lnTo>
                <a:lnTo>
                  <a:pt x="432" y="192"/>
                </a:lnTo>
                <a:lnTo>
                  <a:pt x="0" y="192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rgbClr val="CCFF33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15"/>
          <p:cNvSpPr/>
          <p:nvPr/>
        </p:nvSpPr>
        <p:spPr>
          <a:xfrm>
            <a:off x="6248400" y="3733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8" name="Text Box 16"/>
          <p:cNvSpPr txBox="1"/>
          <p:nvPr/>
        </p:nvSpPr>
        <p:spPr>
          <a:xfrm>
            <a:off x="5029200" y="4191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49169" name="Text Box 17"/>
          <p:cNvSpPr txBox="1"/>
          <p:nvPr/>
        </p:nvSpPr>
        <p:spPr>
          <a:xfrm>
            <a:off x="2971800" y="4343400"/>
            <a:ext cx="609600" cy="304800"/>
          </a:xfrm>
          <a:prstGeom prst="rect">
            <a:avLst/>
          </a:prstGeom>
          <a:solidFill>
            <a:srgbClr val="CCFF33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</a:rPr>
              <a:t>终端</a:t>
            </a:r>
          </a:p>
        </p:txBody>
      </p:sp>
      <p:sp>
        <p:nvSpPr>
          <p:cNvPr id="49170" name="Text Box 18"/>
          <p:cNvSpPr txBox="1"/>
          <p:nvPr/>
        </p:nvSpPr>
        <p:spPr>
          <a:xfrm>
            <a:off x="4114800" y="4343400"/>
            <a:ext cx="609600" cy="304800"/>
          </a:xfrm>
          <a:prstGeom prst="rect">
            <a:avLst/>
          </a:prstGeom>
          <a:solidFill>
            <a:srgbClr val="CCFF33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</a:rPr>
              <a:t>终端</a:t>
            </a:r>
          </a:p>
        </p:txBody>
      </p:sp>
      <p:sp>
        <p:nvSpPr>
          <p:cNvPr id="49171" name="Text Box 19"/>
          <p:cNvSpPr txBox="1"/>
          <p:nvPr/>
        </p:nvSpPr>
        <p:spPr>
          <a:xfrm>
            <a:off x="6019800" y="4357688"/>
            <a:ext cx="609600" cy="304800"/>
          </a:xfrm>
          <a:prstGeom prst="rect">
            <a:avLst/>
          </a:prstGeom>
          <a:solidFill>
            <a:srgbClr val="CCFF33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</a:rPr>
              <a:t>终端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1"/>
          <p:cNvSpPr/>
          <p:nvPr/>
        </p:nvSpPr>
        <p:spPr>
          <a:xfrm>
            <a:off x="685800" y="5334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eaLnBrk="1" hangingPunct="1"/>
            <a:r>
              <a:rPr lang="en-US" altLang="zh-CN" b="1"/>
              <a:t>UNIX shell interface</a:t>
            </a:r>
          </a:p>
        </p:txBody>
      </p:sp>
      <p:sp>
        <p:nvSpPr>
          <p:cNvPr id="79878" name="Rectangle 4"/>
          <p:cNvSpPr/>
          <p:nvPr/>
        </p:nvSpPr>
        <p:spPr>
          <a:xfrm>
            <a:off x="2286000" y="1905000"/>
            <a:ext cx="4724400" cy="129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UNIX</a:t>
            </a:r>
          </a:p>
        </p:txBody>
      </p:sp>
      <p:sp>
        <p:nvSpPr>
          <p:cNvPr id="79879" name="Rectangle 5"/>
          <p:cNvSpPr/>
          <p:nvPr/>
        </p:nvSpPr>
        <p:spPr>
          <a:xfrm>
            <a:off x="4114800" y="1905000"/>
            <a:ext cx="10668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硬件</a:t>
            </a:r>
          </a:p>
        </p:txBody>
      </p:sp>
      <p:sp>
        <p:nvSpPr>
          <p:cNvPr id="79880" name="Rectangle 6"/>
          <p:cNvSpPr/>
          <p:nvPr/>
        </p:nvSpPr>
        <p:spPr>
          <a:xfrm>
            <a:off x="2484438" y="3200400"/>
            <a:ext cx="8382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shell</a:t>
            </a:r>
          </a:p>
        </p:txBody>
      </p:sp>
      <p:sp>
        <p:nvSpPr>
          <p:cNvPr id="79881" name="Rectangle 7"/>
          <p:cNvSpPr/>
          <p:nvPr/>
        </p:nvSpPr>
        <p:spPr>
          <a:xfrm>
            <a:off x="4278313" y="3200400"/>
            <a:ext cx="8382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shell</a:t>
            </a:r>
          </a:p>
        </p:txBody>
      </p:sp>
      <p:sp>
        <p:nvSpPr>
          <p:cNvPr id="79882" name="Rectangle 8"/>
          <p:cNvSpPr/>
          <p:nvPr/>
        </p:nvSpPr>
        <p:spPr>
          <a:xfrm>
            <a:off x="6038850" y="3200400"/>
            <a:ext cx="8382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shell</a:t>
            </a:r>
          </a:p>
        </p:txBody>
      </p:sp>
      <p:sp>
        <p:nvSpPr>
          <p:cNvPr id="79883" name="Text Box 9"/>
          <p:cNvSpPr txBox="1"/>
          <p:nvPr/>
        </p:nvSpPr>
        <p:spPr>
          <a:xfrm>
            <a:off x="5276850" y="3213100"/>
            <a:ext cx="550863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79884" name="Freeform 10"/>
          <p:cNvSpPr/>
          <p:nvPr/>
        </p:nvSpPr>
        <p:spPr>
          <a:xfrm>
            <a:off x="2519363" y="4281488"/>
            <a:ext cx="685800" cy="395287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0" t="0" r="0" b="0"/>
            <a:pathLst>
              <a:path w="432" h="192">
                <a:moveTo>
                  <a:pt x="192" y="0"/>
                </a:moveTo>
                <a:lnTo>
                  <a:pt x="432" y="0"/>
                </a:lnTo>
                <a:lnTo>
                  <a:pt x="432" y="192"/>
                </a:lnTo>
                <a:lnTo>
                  <a:pt x="0" y="192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rgbClr val="CCFF33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5" name="Line 11"/>
          <p:cNvSpPr/>
          <p:nvPr/>
        </p:nvSpPr>
        <p:spPr>
          <a:xfrm>
            <a:off x="2895600" y="3733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86" name="Freeform 12"/>
          <p:cNvSpPr/>
          <p:nvPr/>
        </p:nvSpPr>
        <p:spPr>
          <a:xfrm>
            <a:off x="4391025" y="4281488"/>
            <a:ext cx="685800" cy="395287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0" t="0" r="0" b="0"/>
            <a:pathLst>
              <a:path w="432" h="192">
                <a:moveTo>
                  <a:pt x="192" y="0"/>
                </a:moveTo>
                <a:lnTo>
                  <a:pt x="432" y="0"/>
                </a:lnTo>
                <a:lnTo>
                  <a:pt x="432" y="192"/>
                </a:lnTo>
                <a:lnTo>
                  <a:pt x="0" y="192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rgbClr val="CCFF33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7" name="Line 13"/>
          <p:cNvSpPr/>
          <p:nvPr/>
        </p:nvSpPr>
        <p:spPr>
          <a:xfrm>
            <a:off x="4735513" y="3733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88" name="Freeform 14"/>
          <p:cNvSpPr/>
          <p:nvPr/>
        </p:nvSpPr>
        <p:spPr>
          <a:xfrm>
            <a:off x="6156325" y="4267200"/>
            <a:ext cx="685800" cy="39528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0" t="0" r="0" b="0"/>
            <a:pathLst>
              <a:path w="432" h="192">
                <a:moveTo>
                  <a:pt x="192" y="0"/>
                </a:moveTo>
                <a:lnTo>
                  <a:pt x="432" y="0"/>
                </a:lnTo>
                <a:lnTo>
                  <a:pt x="432" y="192"/>
                </a:lnTo>
                <a:lnTo>
                  <a:pt x="0" y="192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rgbClr val="CCFF33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9" name="Line 15"/>
          <p:cNvSpPr/>
          <p:nvPr/>
        </p:nvSpPr>
        <p:spPr>
          <a:xfrm>
            <a:off x="6496050" y="3733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90" name="Text Box 16"/>
          <p:cNvSpPr txBox="1"/>
          <p:nvPr/>
        </p:nvSpPr>
        <p:spPr>
          <a:xfrm>
            <a:off x="5276850" y="4191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79891" name="Text Box 17"/>
          <p:cNvSpPr txBox="1"/>
          <p:nvPr/>
        </p:nvSpPr>
        <p:spPr>
          <a:xfrm>
            <a:off x="2667000" y="4343400"/>
            <a:ext cx="609600" cy="304800"/>
          </a:xfrm>
          <a:prstGeom prst="rect">
            <a:avLst/>
          </a:prstGeom>
          <a:solidFill>
            <a:srgbClr val="CCFF33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</a:rPr>
              <a:t>终端</a:t>
            </a:r>
          </a:p>
        </p:txBody>
      </p:sp>
      <p:sp>
        <p:nvSpPr>
          <p:cNvPr id="79892" name="Text Box 18"/>
          <p:cNvSpPr txBox="1"/>
          <p:nvPr/>
        </p:nvSpPr>
        <p:spPr>
          <a:xfrm>
            <a:off x="4506913" y="4343400"/>
            <a:ext cx="609600" cy="304800"/>
          </a:xfrm>
          <a:prstGeom prst="rect">
            <a:avLst/>
          </a:prstGeom>
          <a:solidFill>
            <a:srgbClr val="CCFF33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</a:rPr>
              <a:t>终端</a:t>
            </a:r>
          </a:p>
        </p:txBody>
      </p:sp>
      <p:sp>
        <p:nvSpPr>
          <p:cNvPr id="79893" name="Text Box 19"/>
          <p:cNvSpPr txBox="1"/>
          <p:nvPr/>
        </p:nvSpPr>
        <p:spPr>
          <a:xfrm>
            <a:off x="6267450" y="4357688"/>
            <a:ext cx="609600" cy="304800"/>
          </a:xfrm>
          <a:prstGeom prst="rect">
            <a:avLst/>
          </a:prstGeom>
          <a:solidFill>
            <a:srgbClr val="CCFF33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</a:rPr>
              <a:t>终端</a:t>
            </a:r>
          </a:p>
        </p:txBody>
      </p:sp>
      <p:sp>
        <p:nvSpPr>
          <p:cNvPr id="79894" name="矩形 79893"/>
          <p:cNvSpPr/>
          <p:nvPr/>
        </p:nvSpPr>
        <p:spPr>
          <a:xfrm>
            <a:off x="3563938" y="3213100"/>
            <a:ext cx="431800" cy="792163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cc</a:t>
            </a:r>
          </a:p>
        </p:txBody>
      </p:sp>
      <p:sp>
        <p:nvSpPr>
          <p:cNvPr id="79895" name="文本框 79894"/>
          <p:cNvSpPr txBox="1"/>
          <p:nvPr/>
        </p:nvSpPr>
        <p:spPr>
          <a:xfrm>
            <a:off x="2411413" y="4724400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$cc </a:t>
            </a:r>
            <a:r>
              <a:rPr lang="en-US" altLang="zh-CN" err="1">
                <a:latin typeface="Tahoma" panose="020B0604030504040204" pitchFamily="34" charset="0"/>
              </a:rPr>
              <a:t>f.c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9896" name="Rectangle 22"/>
          <p:cNvSpPr/>
          <p:nvPr/>
        </p:nvSpPr>
        <p:spPr>
          <a:xfrm>
            <a:off x="1182688" y="539115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lnSpc>
                <a:spcPct val="90000"/>
              </a:lnSpc>
            </a:pPr>
            <a:r>
              <a:rPr lang="en-US" altLang="zh-CN" sz="2400" b="1"/>
              <a:t>cc</a:t>
            </a:r>
            <a:r>
              <a:rPr lang="zh-CN" altLang="en-US" sz="2400" b="1" dirty="0"/>
              <a:t>与</a:t>
            </a:r>
            <a:r>
              <a:rPr lang="en-US" altLang="zh-CN" sz="2400" b="1"/>
              <a:t>shell</a:t>
            </a:r>
            <a:r>
              <a:rPr lang="zh-CN" altLang="en-US" sz="2400" b="1" dirty="0"/>
              <a:t>都属于目态进程</a:t>
            </a:r>
          </a:p>
          <a:p>
            <a:pPr lvl="0" eaLnBrk="1" hangingPunct="1">
              <a:lnSpc>
                <a:spcPct val="90000"/>
              </a:lnSpc>
            </a:pPr>
            <a:r>
              <a:rPr lang="zh-CN" altLang="en-US" sz="2400" b="1" dirty="0"/>
              <a:t>二者具有父子关系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1.6 操作系统界面形式(</a:t>
            </a:r>
            <a:r>
              <a:rPr lang="en-US" altLang="zh-CN" b="1"/>
              <a:t>Cont.)</a:t>
            </a:r>
            <a:endParaRPr lang="zh-CN" altLang="en-US" b="1" dirty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/>
              <a:t>作业控制语言（</a:t>
            </a:r>
            <a:r>
              <a:rPr lang="en-US" altLang="zh-CN" sz="2800" b="1"/>
              <a:t>Job Control Language）</a:t>
            </a:r>
          </a:p>
          <a:p>
            <a:pPr lvl="1" eaLnBrk="1" hangingPunct="1"/>
            <a:r>
              <a:rPr lang="zh-CN" altLang="en-US" sz="2400" b="1" dirty="0"/>
              <a:t>作业标识语句</a:t>
            </a:r>
          </a:p>
          <a:p>
            <a:pPr lvl="2" eaLnBrk="1" hangingPunct="1"/>
            <a:r>
              <a:rPr lang="zh-CN" altLang="en-US" sz="2000" b="1" dirty="0"/>
              <a:t>用户标识，作业标识，帐号</a:t>
            </a:r>
          </a:p>
          <a:p>
            <a:pPr lvl="1" eaLnBrk="1" hangingPunct="1"/>
            <a:r>
              <a:rPr lang="zh-CN" altLang="en-US" sz="2400" b="1" dirty="0"/>
              <a:t>作业步语句(编译、连接装配、执行）</a:t>
            </a:r>
          </a:p>
          <a:p>
            <a:pPr lvl="2" eaLnBrk="1" hangingPunct="1"/>
            <a:r>
              <a:rPr lang="zh-CN" altLang="en-US" sz="2000" b="1" dirty="0"/>
              <a:t>一般对应子进程</a:t>
            </a:r>
          </a:p>
          <a:p>
            <a:pPr lvl="1" eaLnBrk="1" hangingPunct="1"/>
            <a:r>
              <a:rPr lang="zh-CN" altLang="en-US" sz="2400" b="1" dirty="0"/>
              <a:t>资源描述语句</a:t>
            </a:r>
          </a:p>
          <a:p>
            <a:pPr lvl="2" eaLnBrk="1" hangingPunct="1"/>
            <a:r>
              <a:rPr lang="zh-CN" altLang="en-US" sz="2000" b="1" dirty="0"/>
              <a:t>内存需求，计算时间，其它资源</a:t>
            </a:r>
          </a:p>
          <a:p>
            <a:pPr lvl="1" eaLnBrk="1" hangingPunct="1"/>
            <a:r>
              <a:rPr lang="en-US" altLang="zh-CN" sz="2400" b="1" err="1"/>
              <a:t>Goto</a:t>
            </a:r>
            <a:r>
              <a:rPr lang="zh-CN" altLang="en-US" sz="2400" b="1" dirty="0"/>
              <a:t>语句（正向转移）</a:t>
            </a:r>
          </a:p>
          <a:p>
            <a:pPr lvl="2" eaLnBrk="1" hangingPunct="1"/>
            <a:r>
              <a:rPr lang="zh-CN" altLang="en-US" sz="2000" b="1" dirty="0"/>
              <a:t>作业控制无循环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1.6 操作系统界面形式(</a:t>
            </a:r>
            <a:r>
              <a:rPr lang="en-US" altLang="zh-CN" b="1"/>
              <a:t>Cont.)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系统调用命令（</a:t>
            </a:r>
            <a:r>
              <a:rPr lang="en-US" altLang="zh-CN" b="1"/>
              <a:t>OS API）</a:t>
            </a:r>
          </a:p>
          <a:p>
            <a:pPr lvl="1" eaLnBrk="1" hangingPunct="1"/>
            <a:r>
              <a:rPr lang="zh-CN" altLang="en-US" b="1" dirty="0"/>
              <a:t>高级语言形式</a:t>
            </a:r>
          </a:p>
          <a:p>
            <a:pPr lvl="2" eaLnBrk="1" hangingPunct="1"/>
            <a:r>
              <a:rPr lang="en-US" altLang="zh-CN" b="1" err="1"/>
              <a:t>fd</a:t>
            </a:r>
            <a:r>
              <a:rPr lang="en-US" altLang="zh-CN" b="1"/>
              <a:t> = </a:t>
            </a:r>
            <a:r>
              <a:rPr lang="en-US" altLang="zh-CN" b="1" err="1"/>
              <a:t>open(file_name,mode</a:t>
            </a:r>
            <a:r>
              <a:rPr lang="en-US" altLang="zh-CN" b="1"/>
              <a:t>)</a:t>
            </a:r>
          </a:p>
          <a:p>
            <a:pPr lvl="1" eaLnBrk="1" hangingPunct="1"/>
            <a:r>
              <a:rPr lang="zh-CN" altLang="en-US" b="1" dirty="0"/>
              <a:t>汇编语言形式</a:t>
            </a:r>
          </a:p>
          <a:p>
            <a:pPr lvl="2" eaLnBrk="1" hangingPunct="1"/>
            <a:r>
              <a:rPr lang="zh-CN" altLang="en-US" b="1" dirty="0"/>
              <a:t>准备参数</a:t>
            </a:r>
          </a:p>
          <a:p>
            <a:pPr lvl="2" eaLnBrk="1" hangingPunct="1"/>
            <a:r>
              <a:rPr lang="en-US" altLang="zh-CN" b="1"/>
              <a:t>trap </a:t>
            </a:r>
            <a:r>
              <a:rPr lang="en-US" altLang="zh-CN" b="1" i="1"/>
              <a:t>n</a:t>
            </a:r>
          </a:p>
          <a:p>
            <a:pPr lvl="2" eaLnBrk="1" hangingPunct="1"/>
            <a:r>
              <a:rPr lang="zh-CN" altLang="en-US" b="1" dirty="0"/>
              <a:t>取返回值</a:t>
            </a:r>
          </a:p>
        </p:txBody>
      </p:sp>
      <p:sp>
        <p:nvSpPr>
          <p:cNvPr id="51204" name="AutoShape 4"/>
          <p:cNvSpPr/>
          <p:nvPr/>
        </p:nvSpPr>
        <p:spPr>
          <a:xfrm>
            <a:off x="5486400" y="3962400"/>
            <a:ext cx="2514600" cy="1676400"/>
          </a:xfrm>
          <a:prstGeom prst="cloudCallout">
            <a:avLst>
              <a:gd name="adj1" fmla="val -43750"/>
              <a:gd name="adj2" fmla="val 48199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 b="1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如何转换？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1.7 操作系统的运行机理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609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操作系统运行机理 </a:t>
            </a:r>
            <a:r>
              <a:rPr lang="en-US" altLang="zh-CN" b="1"/>
              <a:t>:</a:t>
            </a:r>
          </a:p>
          <a:p>
            <a:pPr eaLnBrk="1" hangingPunct="1">
              <a:buNone/>
            </a:pPr>
            <a:endParaRPr lang="en-US" altLang="zh-CN" b="1"/>
          </a:p>
        </p:txBody>
      </p:sp>
      <p:sp>
        <p:nvSpPr>
          <p:cNvPr id="52228" name="Rectangle 5"/>
          <p:cNvSpPr/>
          <p:nvPr/>
        </p:nvSpPr>
        <p:spPr>
          <a:xfrm>
            <a:off x="1447800" y="4038600"/>
            <a:ext cx="6118225" cy="19796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2229" name="Rectangle 4"/>
          <p:cNvSpPr/>
          <p:nvPr/>
        </p:nvSpPr>
        <p:spPr>
          <a:xfrm>
            <a:off x="3886200" y="5486400"/>
            <a:ext cx="1066800" cy="533400"/>
          </a:xfrm>
          <a:prstGeom prst="rect">
            <a:avLst/>
          </a:prstGeom>
          <a:solidFill>
            <a:srgbClr val="CCFF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硬件</a:t>
            </a:r>
          </a:p>
        </p:txBody>
      </p:sp>
      <p:sp>
        <p:nvSpPr>
          <p:cNvPr id="52230" name="Rectangle 6"/>
          <p:cNvSpPr/>
          <p:nvPr/>
        </p:nvSpPr>
        <p:spPr>
          <a:xfrm>
            <a:off x="2506663" y="2590800"/>
            <a:ext cx="1150937" cy="1439863"/>
          </a:xfrm>
          <a:prstGeom prst="rect">
            <a:avLst/>
          </a:prstGeom>
          <a:solidFill>
            <a:srgbClr val="CCFF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程序１</a:t>
            </a:r>
          </a:p>
        </p:txBody>
      </p:sp>
      <p:sp>
        <p:nvSpPr>
          <p:cNvPr id="52231" name="Rectangle 7"/>
          <p:cNvSpPr/>
          <p:nvPr/>
        </p:nvSpPr>
        <p:spPr>
          <a:xfrm>
            <a:off x="5326063" y="2598738"/>
            <a:ext cx="1150937" cy="1439862"/>
          </a:xfrm>
          <a:prstGeom prst="rect">
            <a:avLst/>
          </a:prstGeom>
          <a:solidFill>
            <a:srgbClr val="CCFF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程序２</a:t>
            </a:r>
          </a:p>
        </p:txBody>
      </p:sp>
      <p:sp>
        <p:nvSpPr>
          <p:cNvPr id="52232" name="Text Box 8"/>
          <p:cNvSpPr txBox="1"/>
          <p:nvPr/>
        </p:nvSpPr>
        <p:spPr>
          <a:xfrm>
            <a:off x="2771775" y="4149725"/>
            <a:ext cx="3384550" cy="1054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          中断处理…程序切换</a:t>
            </a: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保存程序</a:t>
            </a: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</a:rPr>
              <a:t>现场</a:t>
            </a:r>
            <a:r>
              <a:rPr lang="en-US" altLang="zh-CN" sz="1800" b="1">
                <a:latin typeface="Times New Roman" panose="02020603050405020304" pitchFamily="18" charset="0"/>
              </a:rPr>
              <a:t>…</a:t>
            </a:r>
            <a:r>
              <a:rPr lang="zh-CN" altLang="en-US" sz="1800" b="1" dirty="0">
                <a:latin typeface="Times New Roman" panose="02020603050405020304" pitchFamily="18" charset="0"/>
              </a:rPr>
              <a:t>选择</a:t>
            </a:r>
            <a:r>
              <a:rPr lang="en-US" altLang="zh-CN" sz="1800" b="1">
                <a:latin typeface="Times New Roman" panose="02020603050405020304" pitchFamily="18" charset="0"/>
              </a:rPr>
              <a:t>P2…</a:t>
            </a:r>
            <a:r>
              <a:rPr lang="zh-CN" altLang="en-US" sz="1800" b="1" dirty="0">
                <a:latin typeface="Times New Roman" panose="02020603050405020304" pitchFamily="18" charset="0"/>
              </a:rPr>
              <a:t>恢复程序</a:t>
            </a: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  <a:r>
              <a:rPr lang="zh-CN" altLang="en-US" sz="1800" b="1" dirty="0">
                <a:latin typeface="Times New Roman" panose="02020603050405020304" pitchFamily="18" charset="0"/>
              </a:rPr>
              <a:t>现场</a:t>
            </a:r>
          </a:p>
        </p:txBody>
      </p:sp>
      <p:sp>
        <p:nvSpPr>
          <p:cNvPr id="52233" name="Text Box 9"/>
          <p:cNvSpPr txBox="1"/>
          <p:nvPr/>
        </p:nvSpPr>
        <p:spPr>
          <a:xfrm>
            <a:off x="1600200" y="4191000"/>
            <a:ext cx="458788" cy="6858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中断</a:t>
            </a:r>
          </a:p>
        </p:txBody>
      </p:sp>
      <p:sp>
        <p:nvSpPr>
          <p:cNvPr id="52234" name="Text Box 11"/>
          <p:cNvSpPr txBox="1"/>
          <p:nvPr/>
        </p:nvSpPr>
        <p:spPr>
          <a:xfrm>
            <a:off x="6765925" y="4191000"/>
            <a:ext cx="549275" cy="8382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置</a:t>
            </a:r>
            <a:r>
              <a:rPr lang="en-US" altLang="zh-CN" b="1" err="1">
                <a:latin typeface="Times New Roman" panose="02020603050405020304" pitchFamily="18" charset="0"/>
              </a:rPr>
              <a:t>psw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2235" name="Freeform 12"/>
          <p:cNvSpPr/>
          <p:nvPr/>
        </p:nvSpPr>
        <p:spPr>
          <a:xfrm>
            <a:off x="1828800" y="3657600"/>
            <a:ext cx="827088" cy="5334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</a:cxnLst>
            <a:rect l="0" t="0" r="0" b="0"/>
            <a:pathLst>
              <a:path w="480" h="336">
                <a:moveTo>
                  <a:pt x="480" y="0"/>
                </a:move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6" name="Line 13"/>
          <p:cNvSpPr/>
          <p:nvPr/>
        </p:nvSpPr>
        <p:spPr>
          <a:xfrm>
            <a:off x="1981200" y="4572000"/>
            <a:ext cx="719138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2237" name="Line 14"/>
          <p:cNvSpPr/>
          <p:nvPr/>
        </p:nvSpPr>
        <p:spPr>
          <a:xfrm flipV="1">
            <a:off x="6084888" y="4572000"/>
            <a:ext cx="773112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2238" name="Freeform 15"/>
          <p:cNvSpPr/>
          <p:nvPr/>
        </p:nvSpPr>
        <p:spPr>
          <a:xfrm>
            <a:off x="6172200" y="3581400"/>
            <a:ext cx="838200" cy="609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</a:cxnLst>
            <a:rect l="0" t="0" r="0" b="0"/>
            <a:pathLst>
              <a:path w="528" h="384">
                <a:moveTo>
                  <a:pt x="528" y="384"/>
                </a:moveTo>
                <a:lnTo>
                  <a:pt x="528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9" name="Text Box 16"/>
          <p:cNvSpPr txBox="1"/>
          <p:nvPr/>
        </p:nvSpPr>
        <p:spPr>
          <a:xfrm>
            <a:off x="3886200" y="4953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第一章   操作系统概述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/>
              <a:t>操作系统的概念</a:t>
            </a:r>
          </a:p>
          <a:p>
            <a:pPr eaLnBrk="1" hangingPunct="1"/>
            <a:r>
              <a:rPr lang="zh-CN" altLang="en-US" sz="2800" b="1" dirty="0"/>
              <a:t>操作系统的历史</a:t>
            </a:r>
          </a:p>
          <a:p>
            <a:pPr eaLnBrk="1" hangingPunct="1"/>
            <a:r>
              <a:rPr lang="zh-CN" altLang="en-US" sz="2800" b="1" dirty="0"/>
              <a:t>操作系统的特性</a:t>
            </a:r>
          </a:p>
          <a:p>
            <a:pPr eaLnBrk="1" hangingPunct="1"/>
            <a:r>
              <a:rPr lang="zh-CN" altLang="en-US" sz="2800" b="1" dirty="0"/>
              <a:t>操作系统的类型</a:t>
            </a:r>
          </a:p>
          <a:p>
            <a:pPr eaLnBrk="1" hangingPunct="1"/>
            <a:r>
              <a:rPr lang="zh-CN" altLang="en-US" sz="2800" b="1" dirty="0"/>
              <a:t>操作系统的运行环境</a:t>
            </a:r>
          </a:p>
          <a:p>
            <a:pPr eaLnBrk="1" hangingPunct="1"/>
            <a:r>
              <a:rPr lang="zh-CN" altLang="en-US" sz="2800" b="1" dirty="0"/>
              <a:t>操作系统的界面形式</a:t>
            </a:r>
          </a:p>
          <a:p>
            <a:pPr eaLnBrk="1" hangingPunct="1"/>
            <a:r>
              <a:rPr lang="zh-CN" altLang="en-US" sz="2800" b="1" dirty="0"/>
              <a:t>操作系统的运行机理</a:t>
            </a:r>
          </a:p>
          <a:p>
            <a:pPr eaLnBrk="1" hangingPunct="1"/>
            <a:r>
              <a:rPr lang="zh-CN" altLang="en-US" sz="2800" b="1" dirty="0"/>
              <a:t>研究操作系统的几种观点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1.8 </a:t>
            </a:r>
            <a:r>
              <a:rPr lang="zh-CN" altLang="en-US" b="1" dirty="0"/>
              <a:t>研究操作系统的几种观点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dirty="0"/>
              <a:t>进程观点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支持进程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支持进程之间的协同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互斥、同步、通讯</a:t>
            </a:r>
            <a:r>
              <a:rPr lang="en-US" altLang="zh-CN" sz="2000" b="1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/>
              <a:t>资源管理观点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操作系统是资源管理者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/>
              <a:t>方便使用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/>
              <a:t>防止冲突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/>
              <a:t>虚拟机观点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对硬件的第一次扩充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提供虚拟资源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/>
              <a:t>单个实的</a:t>
            </a:r>
            <a:r>
              <a:rPr lang="en-US" altLang="zh-CN" sz="1800" b="1" dirty="0"/>
              <a:t>CPU→</a:t>
            </a:r>
            <a:r>
              <a:rPr lang="zh-CN" altLang="en-US" sz="1800" b="1" dirty="0"/>
              <a:t>多个虚拟</a:t>
            </a:r>
            <a:r>
              <a:rPr lang="en-US" altLang="zh-CN" sz="1800" b="1" dirty="0"/>
              <a:t>CPU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/>
              <a:t>内存</a:t>
            </a:r>
            <a:r>
              <a:rPr lang="en-US" altLang="zh-CN" sz="1800" b="1" dirty="0"/>
              <a:t>+</a:t>
            </a:r>
            <a:r>
              <a:rPr lang="zh-CN" altLang="en-US" sz="1800" b="1" dirty="0"/>
              <a:t>外存→虚拟存储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/>
              <a:t>独占设备</a:t>
            </a:r>
            <a:r>
              <a:rPr lang="en-US" altLang="zh-CN" sz="1800" b="1" dirty="0"/>
              <a:t>+</a:t>
            </a:r>
            <a:r>
              <a:rPr lang="zh-CN" altLang="en-US" sz="1800" b="1" dirty="0"/>
              <a:t>共享→虚拟设备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1.9 </a:t>
            </a:r>
            <a:r>
              <a:rPr lang="zh-CN" altLang="en-US" dirty="0"/>
              <a:t>系统举例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/>
              <a:t>Linux</a:t>
            </a:r>
            <a:r>
              <a:rPr lang="zh-CN" altLang="en-US" dirty="0"/>
              <a:t>系统</a:t>
            </a:r>
            <a:endParaRPr lang="en-US" altLang="zh-CN"/>
          </a:p>
          <a:p>
            <a:pPr eaLnBrk="1" hangingPunct="1"/>
            <a:r>
              <a:rPr lang="en-US" altLang="zh-CN"/>
              <a:t>Windows</a:t>
            </a:r>
            <a:r>
              <a:rPr lang="zh-CN" altLang="en-US" dirty="0"/>
              <a:t>系统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</a:t>
            </a:r>
            <a:r>
              <a:rPr lang="en-US" altLang="zh-CN" b="1"/>
              <a:t>9</a:t>
            </a:r>
            <a:r>
              <a:rPr lang="zh-CN" altLang="en-US" b="1" dirty="0"/>
              <a:t>.1 </a:t>
            </a:r>
            <a:r>
              <a:rPr lang="en-US" altLang="zh-CN" b="1"/>
              <a:t>Linux</a:t>
            </a:r>
            <a:r>
              <a:rPr lang="zh-CN" altLang="en-US" b="1" dirty="0">
                <a:latin typeface="Times New Roman" panose="02020603050405020304" pitchFamily="18" charset="0"/>
              </a:rPr>
              <a:t>系统</a:t>
            </a:r>
            <a:r>
              <a:rPr lang="zh-CN" altLang="en-US" dirty="0"/>
              <a:t> 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755650" y="1773238"/>
            <a:ext cx="7848600" cy="4800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历史</a:t>
            </a:r>
            <a:endParaRPr lang="en-US" altLang="zh-CN" sz="2800" b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1991, 0.01版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dirty="0"/>
              <a:t>运行于</a:t>
            </a:r>
            <a:r>
              <a:rPr lang="en-US" altLang="zh-CN" sz="2000" b="1"/>
              <a:t>intel80386，</a:t>
            </a:r>
            <a:r>
              <a:rPr lang="zh-CN" altLang="en-US" sz="2000" b="1" dirty="0"/>
              <a:t>仅支持</a:t>
            </a:r>
            <a:r>
              <a:rPr lang="en-US" altLang="zh-CN" sz="2000" b="1" err="1"/>
              <a:t>Minix</a:t>
            </a:r>
            <a:r>
              <a:rPr lang="zh-CN" altLang="en-US" sz="2000" b="1" dirty="0"/>
              <a:t>文件系统，支持有限的设备驱动程序，无网络支持.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1994 , 1.0版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dirty="0"/>
              <a:t>支持</a:t>
            </a:r>
            <a:r>
              <a:rPr lang="en-US" altLang="zh-CN" sz="2000" b="1"/>
              <a:t>UNIX</a:t>
            </a:r>
            <a:r>
              <a:rPr lang="zh-CN" altLang="en-US" sz="2000" b="1" dirty="0"/>
              <a:t>标准</a:t>
            </a:r>
            <a:r>
              <a:rPr lang="en-US" altLang="zh-CN" sz="2000" b="1"/>
              <a:t>TCP/IP</a:t>
            </a:r>
            <a:r>
              <a:rPr lang="zh-CN" altLang="en-US" sz="2000" b="1" dirty="0"/>
              <a:t>协议，</a:t>
            </a:r>
            <a:r>
              <a:rPr lang="en-US" altLang="zh-CN" sz="2000" b="1"/>
              <a:t>BSD</a:t>
            </a:r>
            <a:r>
              <a:rPr lang="zh-CN" altLang="en-US" sz="2000" b="1" dirty="0"/>
              <a:t>兼容的</a:t>
            </a:r>
            <a:r>
              <a:rPr lang="en-US" altLang="zh-CN" sz="2000" b="1"/>
              <a:t>socket</a:t>
            </a:r>
            <a:r>
              <a:rPr lang="zh-CN" altLang="en-US" sz="2000" b="1" dirty="0"/>
              <a:t>网络通讯协议，增强的文件系统，</a:t>
            </a:r>
            <a:r>
              <a:rPr lang="en-US" altLang="zh-CN" sz="2000" b="1"/>
              <a:t>SCSI</a:t>
            </a:r>
            <a:r>
              <a:rPr lang="zh-CN" altLang="en-US" sz="2000" b="1" dirty="0"/>
              <a:t>控制器对文件的高效访问，以及其它设备驱动程序 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1995 , 1.2版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dirty="0"/>
              <a:t>最后一个仅在</a:t>
            </a:r>
            <a:r>
              <a:rPr lang="en-US" altLang="zh-CN" sz="2000" b="1"/>
              <a:t>PC</a:t>
            </a:r>
            <a:r>
              <a:rPr lang="zh-CN" altLang="en-US" sz="2000" b="1" dirty="0"/>
              <a:t>平台上运行的</a:t>
            </a:r>
            <a:r>
              <a:rPr lang="en-US" altLang="zh-CN" sz="2000" b="1"/>
              <a:t>Linux </a:t>
            </a:r>
            <a:r>
              <a:rPr lang="zh-CN" altLang="en-US" sz="2000" b="1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1996 , 2.0版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dirty="0"/>
              <a:t>运行于多种平台，支持对称多处理，同时增强了存储管理功能，支持核心级线程，模块动态连接等．可运行于</a:t>
            </a:r>
            <a:r>
              <a:rPr lang="en-US" altLang="zh-CN" sz="2000" b="1"/>
              <a:t>Sun </a:t>
            </a:r>
            <a:r>
              <a:rPr lang="en-US" altLang="zh-CN" sz="2000" b="1" err="1"/>
              <a:t>Sparc</a:t>
            </a:r>
            <a:r>
              <a:rPr lang="en-US" altLang="zh-CN" sz="2000" b="1"/>
              <a:t>, PowerMac</a:t>
            </a:r>
            <a:r>
              <a:rPr lang="zh-CN" altLang="en-US" sz="2000" b="1" dirty="0"/>
              <a:t>等硬件平台 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/>
          </p:cNvSpPr>
          <p:nvPr>
            <p:ph idx="1"/>
          </p:nvPr>
        </p:nvSpPr>
        <p:spPr>
          <a:xfrm>
            <a:off x="685800" y="1196975"/>
            <a:ext cx="7772400" cy="5029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b="1"/>
              <a:t>Linux</a:t>
            </a:r>
            <a:r>
              <a:rPr lang="zh-CN" altLang="en-US" b="1" dirty="0"/>
              <a:t>特点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b="1" dirty="0"/>
              <a:t>源代码开放,免费</a:t>
            </a:r>
          </a:p>
          <a:p>
            <a:pPr lvl="1" eaLnBrk="1" hangingPunct="1"/>
            <a:r>
              <a:rPr lang="zh-CN" altLang="en-US" b="1" dirty="0"/>
              <a:t>系统稳定可靠；</a:t>
            </a:r>
          </a:p>
          <a:p>
            <a:pPr lvl="1" eaLnBrk="1" hangingPunct="1"/>
            <a:r>
              <a:rPr lang="zh-CN" altLang="en-US" b="1" dirty="0"/>
              <a:t>速度快，效率高；</a:t>
            </a:r>
          </a:p>
          <a:p>
            <a:pPr lvl="1" eaLnBrk="1" hangingPunct="1"/>
            <a:r>
              <a:rPr lang="zh-CN" altLang="en-US" b="1" dirty="0"/>
              <a:t>内核模块化好，允许第三方配置文件系统及设备管理程序；</a:t>
            </a:r>
          </a:p>
          <a:p>
            <a:pPr lvl="1" eaLnBrk="1" hangingPunct="1"/>
            <a:r>
              <a:rPr lang="zh-CN" altLang="en-US" b="1" dirty="0"/>
              <a:t>功能完善；</a:t>
            </a:r>
          </a:p>
          <a:p>
            <a:pPr lvl="1" eaLnBrk="1" hangingPunct="1"/>
            <a:r>
              <a:rPr lang="zh-CN" altLang="en-US" b="1" dirty="0"/>
              <a:t>具有网络支持优势；</a:t>
            </a:r>
          </a:p>
          <a:p>
            <a:pPr lvl="1" eaLnBrk="1" hangingPunct="1"/>
            <a:r>
              <a:rPr lang="zh-CN" altLang="en-US" b="1" dirty="0"/>
              <a:t>标准化好.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</a:t>
            </a:r>
            <a:r>
              <a:rPr lang="en-US" altLang="zh-CN" b="1"/>
              <a:t>9</a:t>
            </a:r>
            <a:r>
              <a:rPr lang="zh-CN" altLang="en-US" b="1" dirty="0"/>
              <a:t>.2 </a:t>
            </a:r>
            <a:r>
              <a:rPr lang="en-US" altLang="zh-CN" b="1">
                <a:latin typeface="Times New Roman" panose="02020603050405020304" pitchFamily="18" charset="0"/>
              </a:rPr>
              <a:t>Windows 10</a:t>
            </a:r>
            <a:r>
              <a:rPr lang="zh-CN" altLang="en-US" b="1" dirty="0">
                <a:latin typeface="Times New Roman" panose="02020603050405020304" pitchFamily="18" charset="0"/>
              </a:rPr>
              <a:t>系统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基于</a:t>
            </a:r>
            <a:r>
              <a:rPr lang="en-US" altLang="zh-CN" b="1"/>
              <a:t>NT</a:t>
            </a:r>
            <a:r>
              <a:rPr lang="zh-CN" altLang="en-US" b="1" dirty="0"/>
              <a:t>技术构建的面向个人计算几平台的操作系统，本质上属于单用户系统，但可以组网并提供网络服务 .</a:t>
            </a:r>
          </a:p>
          <a:p>
            <a:pPr eaLnBrk="1" hangingPunct="1"/>
            <a:r>
              <a:rPr lang="zh-CN" altLang="en-US" b="1" dirty="0"/>
              <a:t>特点</a:t>
            </a:r>
          </a:p>
          <a:p>
            <a:pPr lvl="1" eaLnBrk="1" hangingPunct="1"/>
            <a:r>
              <a:rPr lang="zh-CN" altLang="en-US" sz="1800" b="1" dirty="0"/>
              <a:t>具有多任务(包括多进程、多线程)管理功能，支持对称多处理</a:t>
            </a:r>
          </a:p>
          <a:p>
            <a:pPr lvl="1" eaLnBrk="1" hangingPunct="1"/>
            <a:r>
              <a:rPr lang="zh-CN" altLang="en-US" sz="1800" b="1" dirty="0">
                <a:latin typeface="宋体" panose="02010600030101010101" pitchFamily="2" charset="-122"/>
              </a:rPr>
              <a:t>支持客户/服务器计算模式</a:t>
            </a:r>
            <a:r>
              <a:rPr lang="zh-CN" altLang="en-US" sz="1800" b="1" dirty="0"/>
              <a:t> </a:t>
            </a:r>
          </a:p>
          <a:p>
            <a:pPr lvl="1" eaLnBrk="1" hangingPunct="1"/>
            <a:r>
              <a:rPr lang="zh-CN" altLang="en-US" sz="1800" b="1" dirty="0">
                <a:latin typeface="宋体" panose="02010600030101010101" pitchFamily="2" charset="-122"/>
              </a:rPr>
              <a:t>在设计上大量采用了面向对象思想，提供友好的图形操作界面</a:t>
            </a:r>
            <a:r>
              <a:rPr lang="zh-CN" altLang="en-US" sz="1800" b="1" dirty="0"/>
              <a:t> </a:t>
            </a:r>
          </a:p>
          <a:p>
            <a:pPr lvl="1" eaLnBrk="1" hangingPunct="1"/>
            <a:r>
              <a:rPr lang="zh-CN" altLang="en-US" sz="1800" b="1" dirty="0">
                <a:latin typeface="宋体" panose="02010600030101010101" pitchFamily="2" charset="-122"/>
              </a:rPr>
              <a:t>不是</a:t>
            </a:r>
            <a:r>
              <a:rPr lang="zh-CN" altLang="en-US" sz="1800" b="1" dirty="0">
                <a:latin typeface="Times New Roman" panose="02020603050405020304" pitchFamily="18" charset="0"/>
              </a:rPr>
              <a:t>“</a:t>
            </a:r>
            <a:r>
              <a:rPr lang="zh-CN" altLang="en-US" sz="1800" b="1" dirty="0">
                <a:latin typeface="宋体" panose="02010600030101010101" pitchFamily="2" charset="-122"/>
              </a:rPr>
              <a:t>纯</a:t>
            </a:r>
            <a:r>
              <a:rPr lang="zh-CN" altLang="en-US" sz="1800" b="1" dirty="0">
                <a:latin typeface="Times New Roman" panose="02020603050405020304" pitchFamily="18" charset="0"/>
              </a:rPr>
              <a:t>”</a:t>
            </a:r>
            <a:r>
              <a:rPr lang="zh-CN" altLang="en-US" sz="1800" b="1" dirty="0">
                <a:latin typeface="宋体" panose="02010600030101010101" pitchFamily="2" charset="-122"/>
              </a:rPr>
              <a:t>的微内核结构，许多系统服务功能已被放入核心</a:t>
            </a:r>
            <a:r>
              <a:rPr lang="zh-CN" altLang="en-US" sz="1800" b="1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1.1 操作系统概念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操作系统地位</a:t>
            </a:r>
          </a:p>
          <a:p>
            <a:pPr eaLnBrk="1" hangingPunct="1"/>
            <a:r>
              <a:rPr lang="zh-CN" altLang="en-US" b="1" dirty="0"/>
              <a:t>操作系统作用</a:t>
            </a:r>
          </a:p>
          <a:p>
            <a:pPr eaLnBrk="1" hangingPunct="1"/>
            <a:r>
              <a:rPr lang="zh-CN" altLang="en-US" b="1" dirty="0"/>
              <a:t>操作系统定义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4495800" y="3886200"/>
            <a:ext cx="4038600" cy="1828800"/>
          </a:xfrm>
          <a:prstGeom prst="cloudCallout">
            <a:avLst>
              <a:gd name="adj1" fmla="val -43398"/>
              <a:gd name="adj2" fmla="val 69968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What is operating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/>
              <a:t>1.1.1 操作系统地位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755650" y="1978025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硬件抽象层（</a:t>
            </a:r>
            <a:r>
              <a:rPr lang="en-US" altLang="zh-CN" b="1"/>
              <a:t>HAL）</a:t>
            </a:r>
            <a:r>
              <a:rPr lang="zh-CN" altLang="en-US" b="1" dirty="0"/>
              <a:t>之上</a:t>
            </a:r>
          </a:p>
          <a:p>
            <a:pPr eaLnBrk="1" hangingPunct="1"/>
            <a:r>
              <a:rPr lang="zh-CN" altLang="en-US" b="1" dirty="0"/>
              <a:t>所有其它软件层之下</a:t>
            </a:r>
          </a:p>
        </p:txBody>
      </p:sp>
      <p:grpSp>
        <p:nvGrpSpPr>
          <p:cNvPr id="10252" name="组合 10251"/>
          <p:cNvGrpSpPr/>
          <p:nvPr/>
        </p:nvGrpSpPr>
        <p:grpSpPr>
          <a:xfrm>
            <a:off x="1258888" y="3500438"/>
            <a:ext cx="6477000" cy="2667000"/>
            <a:chOff x="793" y="2115"/>
            <a:chExt cx="4080" cy="1680"/>
          </a:xfrm>
        </p:grpSpPr>
        <p:sp>
          <p:nvSpPr>
            <p:cNvPr id="10253" name="矩形 10252"/>
            <p:cNvSpPr/>
            <p:nvPr/>
          </p:nvSpPr>
          <p:spPr>
            <a:xfrm>
              <a:off x="793" y="2115"/>
              <a:ext cx="4080" cy="1680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4" name="矩形 10253"/>
            <p:cNvSpPr/>
            <p:nvPr/>
          </p:nvSpPr>
          <p:spPr>
            <a:xfrm>
              <a:off x="937" y="2643"/>
              <a:ext cx="3792" cy="1152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5" name="矩形 10254"/>
            <p:cNvSpPr/>
            <p:nvPr/>
          </p:nvSpPr>
          <p:spPr>
            <a:xfrm>
              <a:off x="1225" y="3075"/>
              <a:ext cx="3216" cy="720"/>
            </a:xfrm>
            <a:prstGeom prst="rect">
              <a:avLst/>
            </a:prstGeom>
            <a:solidFill>
              <a:srgbClr val="F8F8F8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6" name="矩形 10255"/>
            <p:cNvSpPr/>
            <p:nvPr/>
          </p:nvSpPr>
          <p:spPr>
            <a:xfrm>
              <a:off x="1438" y="3455"/>
              <a:ext cx="2784" cy="336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硬件（</a:t>
              </a:r>
              <a:r>
                <a:rPr lang="en-US" altLang="zh-CN" b="1">
                  <a:latin typeface="Times New Roman" panose="02020603050405020304" pitchFamily="18" charset="0"/>
                </a:rPr>
                <a:t>HAL）</a:t>
              </a:r>
            </a:p>
          </p:txBody>
        </p:sp>
        <p:sp>
          <p:nvSpPr>
            <p:cNvPr id="10257" name="文本框 10256"/>
            <p:cNvSpPr txBox="1"/>
            <p:nvPr/>
          </p:nvSpPr>
          <p:spPr>
            <a:xfrm>
              <a:off x="2665" y="3123"/>
              <a:ext cx="37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O S</a:t>
              </a:r>
            </a:p>
          </p:txBody>
        </p:sp>
        <p:sp>
          <p:nvSpPr>
            <p:cNvPr id="10258" name="文本框 10257"/>
            <p:cNvSpPr txBox="1"/>
            <p:nvPr/>
          </p:nvSpPr>
          <p:spPr>
            <a:xfrm>
              <a:off x="2089" y="2704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</a:rPr>
                <a:t>其它系统软件层</a:t>
              </a:r>
            </a:p>
          </p:txBody>
        </p:sp>
        <p:sp>
          <p:nvSpPr>
            <p:cNvPr id="10259" name="文本框 10258"/>
            <p:cNvSpPr txBox="1"/>
            <p:nvPr/>
          </p:nvSpPr>
          <p:spPr>
            <a:xfrm>
              <a:off x="2309" y="2211"/>
              <a:ext cx="10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</a:rPr>
                <a:t>应用软件层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b="1" dirty="0"/>
              <a:t>运行视图</a:t>
            </a:r>
          </a:p>
        </p:txBody>
      </p:sp>
      <p:sp>
        <p:nvSpPr>
          <p:cNvPr id="11267" name="Rectangle 2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b="1" dirty="0"/>
              <a:t>系统库(</a:t>
            </a:r>
            <a:r>
              <a:rPr lang="en-US" altLang="zh-CN" sz="2400" b="1"/>
              <a:t>lib)</a:t>
            </a:r>
            <a:r>
              <a:rPr lang="zh-CN" altLang="en-US" sz="2400" b="1" dirty="0"/>
              <a:t>可调用操作系统，执行硬件指令</a:t>
            </a:r>
          </a:p>
          <a:p>
            <a:pPr eaLnBrk="1" hangingPunct="1"/>
            <a:r>
              <a:rPr lang="zh-CN" altLang="en-US" sz="2400" b="1" dirty="0"/>
              <a:t>应用程序可以调用</a:t>
            </a:r>
            <a:r>
              <a:rPr lang="en-US" altLang="zh-CN" sz="2400" b="1"/>
              <a:t>lib</a:t>
            </a:r>
            <a:r>
              <a:rPr lang="zh-CN" altLang="en-US" sz="2400" b="1" dirty="0"/>
              <a:t>和操作系统，执行硬件指令</a:t>
            </a:r>
          </a:p>
        </p:txBody>
      </p:sp>
      <p:sp>
        <p:nvSpPr>
          <p:cNvPr id="11274" name="Text Box 14"/>
          <p:cNvSpPr txBox="1"/>
          <p:nvPr/>
        </p:nvSpPr>
        <p:spPr>
          <a:xfrm>
            <a:off x="1371600" y="5029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1282" name="组合 11281"/>
          <p:cNvGrpSpPr/>
          <p:nvPr/>
        </p:nvGrpSpPr>
        <p:grpSpPr>
          <a:xfrm>
            <a:off x="1258888" y="3068638"/>
            <a:ext cx="5545137" cy="2901950"/>
            <a:chOff x="793" y="1480"/>
            <a:chExt cx="3493" cy="1828"/>
          </a:xfrm>
        </p:grpSpPr>
        <p:sp>
          <p:nvSpPr>
            <p:cNvPr id="11283" name="矩形 11282"/>
            <p:cNvSpPr/>
            <p:nvPr/>
          </p:nvSpPr>
          <p:spPr>
            <a:xfrm>
              <a:off x="1753" y="3022"/>
              <a:ext cx="2533" cy="286"/>
            </a:xfrm>
            <a:prstGeom prst="rect">
              <a:avLst/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>
                    <a:alpha val="98000"/>
                  </a:srgbClr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硬  件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2000" b="1">
                  <a:latin typeface="Times New Roman" panose="02020603050405020304" pitchFamily="18" charset="0"/>
                </a:rPr>
                <a:t>HAL</a:t>
              </a:r>
              <a:r>
                <a:rPr lang="en-US" altLang="zh-CN" sz="2000" b="1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1284" name="矩形 11283"/>
            <p:cNvSpPr/>
            <p:nvPr/>
          </p:nvSpPr>
          <p:spPr>
            <a:xfrm>
              <a:off x="3023" y="2478"/>
              <a:ext cx="1263" cy="367"/>
            </a:xfrm>
            <a:prstGeom prst="rect">
              <a:avLst/>
            </a:prstGeom>
            <a:solidFill>
              <a:srgbClr val="EAEAEA">
                <a:alpha val="96001"/>
              </a:srgbClr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操作系统</a:t>
              </a:r>
            </a:p>
          </p:txBody>
        </p:sp>
        <p:sp>
          <p:nvSpPr>
            <p:cNvPr id="11285" name="任意多边形 11284"/>
            <p:cNvSpPr/>
            <p:nvPr/>
          </p:nvSpPr>
          <p:spPr>
            <a:xfrm>
              <a:off x="2382" y="1979"/>
              <a:ext cx="1056" cy="861"/>
            </a:xfrm>
            <a:custGeom>
              <a:avLst/>
              <a:gdLst/>
              <a:ahLst/>
              <a:cxnLst/>
              <a:rect l="0" t="0" r="0" b="0"/>
              <a:pathLst>
                <a:path w="1056" h="960">
                  <a:moveTo>
                    <a:pt x="480" y="960"/>
                  </a:moveTo>
                  <a:lnTo>
                    <a:pt x="0" y="960"/>
                  </a:lnTo>
                  <a:lnTo>
                    <a:pt x="0" y="0"/>
                  </a:lnTo>
                  <a:lnTo>
                    <a:pt x="1056" y="0"/>
                  </a:lnTo>
                  <a:lnTo>
                    <a:pt x="1056" y="384"/>
                  </a:lnTo>
                  <a:lnTo>
                    <a:pt x="576" y="384"/>
                  </a:lnTo>
                  <a:lnTo>
                    <a:pt x="576" y="960"/>
                  </a:lnTo>
                  <a:lnTo>
                    <a:pt x="480" y="960"/>
                  </a:lnTo>
                  <a:close/>
                </a:path>
              </a:pathLst>
            </a:custGeom>
            <a:gradFill rotWithShape="1">
              <a:gsLst>
                <a:gs pos="0">
                  <a:srgbClr val="FFFF00">
                    <a:gamma/>
                    <a:shade val="46275"/>
                    <a:invGamma/>
                    <a:alpha val="100000"/>
                  </a:srgbClr>
                </a:gs>
                <a:gs pos="100000">
                  <a:srgbClr val="FFFF00">
                    <a:alpha val="100000"/>
                  </a:srgbClr>
                </a:gs>
              </a:gsLst>
              <a:lin ang="1890000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任意多边形 11285"/>
            <p:cNvSpPr/>
            <p:nvPr/>
          </p:nvSpPr>
          <p:spPr>
            <a:xfrm>
              <a:off x="1753" y="1480"/>
              <a:ext cx="2256" cy="1360"/>
            </a:xfrm>
            <a:custGeom>
              <a:avLst/>
              <a:gdLst/>
              <a:ahLst/>
              <a:cxnLst/>
              <a:rect l="0" t="0" r="0" b="0"/>
              <a:pathLst>
                <a:path w="2256" h="1392">
                  <a:moveTo>
                    <a:pt x="528" y="1392"/>
                  </a:moveTo>
                  <a:lnTo>
                    <a:pt x="0" y="1392"/>
                  </a:lnTo>
                  <a:lnTo>
                    <a:pt x="0" y="0"/>
                  </a:lnTo>
                  <a:lnTo>
                    <a:pt x="2256" y="0"/>
                  </a:lnTo>
                  <a:lnTo>
                    <a:pt x="2256" y="816"/>
                  </a:lnTo>
                  <a:lnTo>
                    <a:pt x="1776" y="816"/>
                  </a:lnTo>
                  <a:lnTo>
                    <a:pt x="1776" y="336"/>
                  </a:lnTo>
                  <a:lnTo>
                    <a:pt x="528" y="336"/>
                  </a:lnTo>
                  <a:lnTo>
                    <a:pt x="528" y="1392"/>
                  </a:lnTo>
                  <a:close/>
                </a:path>
              </a:pathLst>
            </a:custGeom>
            <a:gradFill rotWithShape="1">
              <a:gsLst>
                <a:gs pos="0">
                  <a:srgbClr val="00FF00">
                    <a:gamma/>
                    <a:shade val="46275"/>
                    <a:invGamma/>
                    <a:alpha val="100000"/>
                  </a:srgbClr>
                </a:gs>
                <a:gs pos="50000">
                  <a:srgbClr val="00FF00">
                    <a:alpha val="100000"/>
                  </a:srgbClr>
                </a:gs>
                <a:gs pos="100000">
                  <a:srgbClr val="00FF00">
                    <a:gamma/>
                    <a:shade val="46275"/>
                    <a:invGamma/>
                    <a:alpha val="100000"/>
                  </a:srgbClr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文本框 11286"/>
            <p:cNvSpPr txBox="1"/>
            <p:nvPr/>
          </p:nvSpPr>
          <p:spPr>
            <a:xfrm>
              <a:off x="2521" y="2046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系统库</a:t>
              </a:r>
            </a:p>
          </p:txBody>
        </p:sp>
        <p:sp>
          <p:nvSpPr>
            <p:cNvPr id="11288" name="文本框 11287"/>
            <p:cNvSpPr txBox="1"/>
            <p:nvPr/>
          </p:nvSpPr>
          <p:spPr>
            <a:xfrm>
              <a:off x="2426" y="1493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应用程序</a:t>
              </a:r>
            </a:p>
          </p:txBody>
        </p:sp>
        <p:sp>
          <p:nvSpPr>
            <p:cNvPr id="11289" name="文本框 11288"/>
            <p:cNvSpPr txBox="1"/>
            <p:nvPr/>
          </p:nvSpPr>
          <p:spPr>
            <a:xfrm>
              <a:off x="793" y="2800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Times New Roman" panose="02020603050405020304" pitchFamily="18" charset="0"/>
                </a:rPr>
                <a:t>机器指令</a:t>
              </a:r>
            </a:p>
          </p:txBody>
        </p:sp>
        <p:sp>
          <p:nvSpPr>
            <p:cNvPr id="11290" name="文本框 11289"/>
            <p:cNvSpPr txBox="1"/>
            <p:nvPr/>
          </p:nvSpPr>
          <p:spPr>
            <a:xfrm>
              <a:off x="793" y="2248"/>
              <a:ext cx="8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Times New Roman" panose="02020603050405020304" pitchFamily="18" charset="0"/>
                </a:rPr>
                <a:t>系统调用</a:t>
              </a:r>
            </a:p>
          </p:txBody>
        </p:sp>
        <p:sp>
          <p:nvSpPr>
            <p:cNvPr id="11291" name="文本框 11290"/>
            <p:cNvSpPr txBox="1"/>
            <p:nvPr/>
          </p:nvSpPr>
          <p:spPr>
            <a:xfrm>
              <a:off x="889" y="1755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Times New Roman" panose="02020603050405020304" pitchFamily="18" charset="0"/>
                </a:rPr>
                <a:t>库调用</a:t>
              </a:r>
            </a:p>
          </p:txBody>
        </p:sp>
        <p:sp>
          <p:nvSpPr>
            <p:cNvPr id="11292" name="直接连接符 11291"/>
            <p:cNvSpPr/>
            <p:nvPr/>
          </p:nvSpPr>
          <p:spPr>
            <a:xfrm>
              <a:off x="1979" y="2854"/>
              <a:ext cx="0" cy="18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1293" name="直接连接符 11292"/>
            <p:cNvSpPr/>
            <p:nvPr/>
          </p:nvSpPr>
          <p:spPr>
            <a:xfrm>
              <a:off x="2660" y="2854"/>
              <a:ext cx="0" cy="18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1294" name="直接连接符 11293"/>
            <p:cNvSpPr/>
            <p:nvPr/>
          </p:nvSpPr>
          <p:spPr>
            <a:xfrm>
              <a:off x="3606" y="2840"/>
              <a:ext cx="0" cy="18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1295" name="直接连接符 11294"/>
            <p:cNvSpPr/>
            <p:nvPr/>
          </p:nvSpPr>
          <p:spPr>
            <a:xfrm>
              <a:off x="3249" y="2287"/>
              <a:ext cx="0" cy="18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1296" name="直接连接符 11295"/>
            <p:cNvSpPr/>
            <p:nvPr/>
          </p:nvSpPr>
          <p:spPr>
            <a:xfrm>
              <a:off x="3794" y="2287"/>
              <a:ext cx="0" cy="18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1297" name="直接连接符 11296"/>
            <p:cNvSpPr/>
            <p:nvPr/>
          </p:nvSpPr>
          <p:spPr>
            <a:xfrm>
              <a:off x="2841" y="1811"/>
              <a:ext cx="0" cy="18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1298" name="任意多边形 11297"/>
            <p:cNvSpPr/>
            <p:nvPr/>
          </p:nvSpPr>
          <p:spPr>
            <a:xfrm>
              <a:off x="1383" y="1879"/>
              <a:ext cx="1428" cy="1"/>
            </a:xfrm>
            <a:custGeom>
              <a:avLst/>
              <a:gdLst/>
              <a:ahLst/>
              <a:cxnLst/>
              <a:rect l="0" t="0" r="0" b="0"/>
              <a:pathLst>
                <a:path w="1406" h="1">
                  <a:moveTo>
                    <a:pt x="0" y="0"/>
                  </a:moveTo>
                  <a:cubicBezTo>
                    <a:pt x="586" y="0"/>
                    <a:pt x="1172" y="0"/>
                    <a:pt x="1406" y="0"/>
                  </a:cubicBezTo>
                </a:path>
              </a:pathLst>
            </a:custGeom>
            <a:noFill/>
            <a:ln w="19050" cap="flat" cmpd="sng">
              <a:solidFill>
                <a:srgbClr val="00008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任意多边形 11298"/>
            <p:cNvSpPr/>
            <p:nvPr/>
          </p:nvSpPr>
          <p:spPr>
            <a:xfrm>
              <a:off x="1429" y="2378"/>
              <a:ext cx="1791" cy="1"/>
            </a:xfrm>
            <a:custGeom>
              <a:avLst/>
              <a:gdLst/>
              <a:ahLst/>
              <a:cxnLst/>
              <a:rect l="0" t="0" r="0" b="0"/>
              <a:pathLst>
                <a:path w="1769" h="1">
                  <a:moveTo>
                    <a:pt x="0" y="0"/>
                  </a:moveTo>
                  <a:cubicBezTo>
                    <a:pt x="733" y="0"/>
                    <a:pt x="1467" y="0"/>
                    <a:pt x="1769" y="0"/>
                  </a:cubicBezTo>
                </a:path>
              </a:pathLst>
            </a:custGeom>
            <a:noFill/>
            <a:ln w="19050" cap="flat" cmpd="sng">
              <a:solidFill>
                <a:srgbClr val="00008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直接连接符 11299"/>
            <p:cNvSpPr/>
            <p:nvPr/>
          </p:nvSpPr>
          <p:spPr>
            <a:xfrm>
              <a:off x="1429" y="2922"/>
              <a:ext cx="544" cy="0"/>
            </a:xfrm>
            <a:prstGeom prst="line">
              <a:avLst/>
            </a:prstGeom>
            <a:ln w="19050" cap="flat" cmpd="sng">
              <a:solidFill>
                <a:srgbClr val="00008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39</TotalTime>
  <Words>3453</Words>
  <Application>Microsoft Office PowerPoint</Application>
  <PresentationFormat>全屏显示(4:3)</PresentationFormat>
  <Paragraphs>622</Paragraphs>
  <Slides>64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9" baseType="lpstr">
      <vt:lpstr>宋体</vt:lpstr>
      <vt:lpstr>Tahoma</vt:lpstr>
      <vt:lpstr>Times New Roman</vt:lpstr>
      <vt:lpstr>Wingdings</vt:lpstr>
      <vt:lpstr>Blends</vt:lpstr>
      <vt:lpstr>操作系统 (Operating Systems, OS)</vt:lpstr>
      <vt:lpstr>PowerPoint 演示文稿</vt:lpstr>
      <vt:lpstr>参考书籍</vt:lpstr>
      <vt:lpstr>参考书籍</vt:lpstr>
      <vt:lpstr>参考书籍</vt:lpstr>
      <vt:lpstr>第一章   操作系统概述</vt:lpstr>
      <vt:lpstr>1.1 操作系统概念</vt:lpstr>
      <vt:lpstr>1.1.1 操作系统地位</vt:lpstr>
      <vt:lpstr>运行视图</vt:lpstr>
      <vt:lpstr>1.1.2 操作系统的作用</vt:lpstr>
      <vt:lpstr>1.1.3 操作系统定义</vt:lpstr>
      <vt:lpstr>1.2 操作系统的历史</vt:lpstr>
      <vt:lpstr>PowerPoint 演示文稿</vt:lpstr>
      <vt:lpstr>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操作系统特性</vt:lpstr>
      <vt:lpstr>1.4 操作系统类型</vt:lpstr>
      <vt:lpstr>PowerPoint 演示文稿</vt:lpstr>
      <vt:lpstr>1.4.1 多道批处理系统(cont.)</vt:lpstr>
      <vt:lpstr>1.4.1 多道批处理系统(Cont.)</vt:lpstr>
      <vt:lpstr>1.4.2 分时操作系统（On-line）</vt:lpstr>
      <vt:lpstr>1.4.2 分时操作系统(Cont.)</vt:lpstr>
      <vt:lpstr>1.4.3 实时操作系统</vt:lpstr>
      <vt:lpstr>实时控制</vt:lpstr>
      <vt:lpstr>实时信息处理</vt:lpstr>
      <vt:lpstr>1.4.4 通用操作系统(multi-purpose OS)</vt:lpstr>
      <vt:lpstr>1.4.5 单用户操作系统</vt:lpstr>
      <vt:lpstr>1.4.6 网络操作系统(Network OS)</vt:lpstr>
      <vt:lpstr>网络操作系统的目标</vt:lpstr>
      <vt:lpstr>1.4.7 分布式操作系统(Distributed OS)</vt:lpstr>
      <vt:lpstr>1.4.7 分布式操作系统</vt:lpstr>
      <vt:lpstr>1.4.7 分布式操作系统(Cont.)</vt:lpstr>
      <vt:lpstr>1.4.7 分布式操作系统(Cont.)</vt:lpstr>
      <vt:lpstr>1.4.8 多处理机操作系统</vt:lpstr>
      <vt:lpstr>1.4.9 嵌入式操作系统</vt:lpstr>
      <vt:lpstr>PowerPoint 演示文稿</vt:lpstr>
      <vt:lpstr>1.4.11 智能卡操作系统</vt:lpstr>
      <vt:lpstr>1.5  操作系统运行环境</vt:lpstr>
      <vt:lpstr>1.5.1 定时装置</vt:lpstr>
      <vt:lpstr>1.5.2 系统栈(system stack)</vt:lpstr>
      <vt:lpstr>1.5.3 特权指令与非特权指令</vt:lpstr>
      <vt:lpstr>1.5.4 处理机状态及状态转换</vt:lpstr>
      <vt:lpstr>例子：</vt:lpstr>
      <vt:lpstr>1.5.5 地址映射机构</vt:lpstr>
      <vt:lpstr>1.5.6 存储保护设施</vt:lpstr>
      <vt:lpstr>1.5.7 中断装置</vt:lpstr>
      <vt:lpstr>1.5.8 通道与DMA</vt:lpstr>
      <vt:lpstr>1.5.9 IO保护</vt:lpstr>
      <vt:lpstr>1.6 操作系统界面形式</vt:lpstr>
      <vt:lpstr>UNIX shell interface</vt:lpstr>
      <vt:lpstr>PowerPoint 演示文稿</vt:lpstr>
      <vt:lpstr>1.6 操作系统界面形式(Cont.)</vt:lpstr>
      <vt:lpstr>1.6 操作系统界面形式(Cont.)</vt:lpstr>
      <vt:lpstr>1.7 操作系统的运行机理</vt:lpstr>
      <vt:lpstr>1.8 研究操作系统的几种观点</vt:lpstr>
      <vt:lpstr>1.9 系统举例</vt:lpstr>
      <vt:lpstr>1.9.1 Linux系统 </vt:lpstr>
      <vt:lpstr>PowerPoint 演示文稿</vt:lpstr>
      <vt:lpstr>1.9.2 Windows 10系统 </vt:lpstr>
    </vt:vector>
  </TitlesOfParts>
  <Company>bt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操作系统概述</dc:title>
  <dc:creator>左万利</dc:creator>
  <cp:lastModifiedBy>葛 馨木</cp:lastModifiedBy>
  <cp:revision>205</cp:revision>
  <dcterms:created xsi:type="dcterms:W3CDTF">2002-08-13T11:06:00Z</dcterms:created>
  <dcterms:modified xsi:type="dcterms:W3CDTF">2023-06-19T01:03:30Z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