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7" r:id="rId3"/>
    <p:sldId id="356" r:id="rId4"/>
    <p:sldId id="274" r:id="rId5"/>
    <p:sldId id="275" r:id="rId6"/>
    <p:sldId id="289" r:id="rId7"/>
    <p:sldId id="276" r:id="rId8"/>
    <p:sldId id="258" r:id="rId9"/>
    <p:sldId id="260" r:id="rId10"/>
    <p:sldId id="261" r:id="rId11"/>
    <p:sldId id="352" r:id="rId12"/>
    <p:sldId id="262" r:id="rId13"/>
    <p:sldId id="263" r:id="rId14"/>
    <p:sldId id="265" r:id="rId15"/>
    <p:sldId id="266" r:id="rId16"/>
    <p:sldId id="267" r:id="rId17"/>
    <p:sldId id="357" r:id="rId18"/>
    <p:sldId id="268" r:id="rId19"/>
    <p:sldId id="390" r:id="rId20"/>
    <p:sldId id="269" r:id="rId21"/>
    <p:sldId id="270" r:id="rId22"/>
    <p:sldId id="300" r:id="rId23"/>
    <p:sldId id="273" r:id="rId24"/>
    <p:sldId id="27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359" r:id="rId46"/>
    <p:sldId id="360" r:id="rId47"/>
    <p:sldId id="361" r:id="rId48"/>
    <p:sldId id="295" r:id="rId49"/>
    <p:sldId id="362" r:id="rId50"/>
    <p:sldId id="332" r:id="rId51"/>
    <p:sldId id="389" r:id="rId52"/>
    <p:sldId id="363" r:id="rId53"/>
    <p:sldId id="330" r:id="rId54"/>
    <p:sldId id="364" r:id="rId55"/>
    <p:sldId id="371" r:id="rId56"/>
    <p:sldId id="372" r:id="rId57"/>
    <p:sldId id="331" r:id="rId58"/>
    <p:sldId id="326" r:id="rId59"/>
    <p:sldId id="368" r:id="rId60"/>
    <p:sldId id="369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1" r:id="rId69"/>
    <p:sldId id="382" r:id="rId70"/>
    <p:sldId id="388" r:id="rId71"/>
    <p:sldId id="383" r:id="rId72"/>
    <p:sldId id="384" r:id="rId73"/>
    <p:sldId id="385" r:id="rId74"/>
    <p:sldId id="386" r:id="rId75"/>
    <p:sldId id="387" r:id="rId7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FF99"/>
    <a:srgbClr val="808080"/>
    <a:srgbClr val="DDDDDD"/>
    <a:srgbClr val="B2B2B2"/>
    <a:srgbClr val="3366CC"/>
    <a:srgbClr val="0066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88779" autoAdjust="0"/>
  </p:normalViewPr>
  <p:slideViewPr>
    <p:cSldViewPr showGuides="1">
      <p:cViewPr varScale="1">
        <p:scale>
          <a:sx n="126" d="100"/>
          <a:sy n="126" d="100"/>
        </p:scale>
        <p:origin x="150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页眉占位符 17920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179203" name="日期占位符 17920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179204" name="页脚占位符 17920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179205" name="灯片编号占位符 17920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78849-761E-4A51-BD9B-36394B5D9726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09540-2063-459D-AB7A-1A9824C2F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1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%E5%A4%9A%E7%BA%BF%E7%A8%8B&amp;spm=1001.2101.3001.7020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09540-2063-459D-AB7A-1A9824C2F44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0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为什么用户级进程中的多线程不能同时运行？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操作系统中的进程如果有多个线程，那么这些线程可以在多个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中同时得到运行，因为内核中除了有进程表，还有线程表，内核知道有线程的存在，因此这些线程可以得到合理的调度。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而在用户态，开了一个进程，并且进程中有</a:t>
            </a:r>
            <a:r>
              <a:rPr lang="zh-CN" altLang="en-US" b="0" i="0" u="none" strike="noStrike" dirty="0">
                <a:solidFill>
                  <a:srgbClr val="FC5531"/>
                </a:solidFill>
                <a:effectLst/>
                <a:latin typeface="-apple-system"/>
                <a:hlinkClick r:id="rId3"/>
              </a:rPr>
              <a:t>多线程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，那么内核的进程表会记录该进程的信息，却不能得知进程中有多少线程，所以内核只能按照一个进程一个线程来进行管理。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09540-2063-459D-AB7A-1A9824C2F44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7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58" name="组合 173057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73059" name="组合 17305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3060" name="矩形 17305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61" name="矩形 17306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3062" name="组合 17306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3063" name="矩形 17306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64" name="矩形 17306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3065" name="矩形 17306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6" name="矩形 17306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7" name="矩形 17306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068" name="标题 173067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3069" name="副标题 17306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73070" name="日期占位符 173069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3071" name="页脚占位符 173070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73072" name="灯片编号占位符 173071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2023/3/13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矩形 172033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35" name="矩形 172034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36" name="矩形 172035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37" name="矩形 172036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38" name="矩形 172037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39" name="矩形 172038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40" name="矩形 172039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41" name="标题 172040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2042" name="文本占位符 172041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2043" name="日期占位符 172042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t>2023/3/13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2044" name="页脚占位符 172043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2045" name="灯片编号占位符 172044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第二章 进程、线程与作业</a:t>
            </a:r>
            <a:endParaRPr lang="zh-CN" altLang="en-US" b="1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b="1" dirty="0"/>
              <a:t>2.1 </a:t>
            </a:r>
            <a:r>
              <a:rPr lang="zh-CN" altLang="en-US" b="1" dirty="0"/>
              <a:t>多道程序设计</a:t>
            </a:r>
          </a:p>
          <a:p>
            <a:pPr lvl="1" algn="just">
              <a:lnSpc>
                <a:spcPct val="90000"/>
              </a:lnSpc>
            </a:pPr>
            <a:r>
              <a:rPr lang="en-US" altLang="zh-CN" b="1"/>
              <a:t>Multi-programming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/>
              <a:t>2.2 </a:t>
            </a:r>
            <a:r>
              <a:rPr lang="zh-CN" altLang="en-US" b="1" dirty="0"/>
              <a:t>进程的引入</a:t>
            </a:r>
          </a:p>
          <a:p>
            <a:pPr lvl="1" algn="just">
              <a:lnSpc>
                <a:spcPct val="90000"/>
              </a:lnSpc>
            </a:pPr>
            <a:r>
              <a:rPr lang="en-US" altLang="zh-CN" b="1"/>
              <a:t>Process 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/>
              <a:t>2.3 </a:t>
            </a:r>
            <a:r>
              <a:rPr lang="zh-CN" altLang="en-US" b="1" dirty="0"/>
              <a:t>线程与轻进程</a:t>
            </a:r>
          </a:p>
          <a:p>
            <a:pPr lvl="1" algn="just">
              <a:lnSpc>
                <a:spcPct val="90000"/>
              </a:lnSpc>
            </a:pPr>
            <a:r>
              <a:rPr lang="en-US" altLang="zh-CN" b="1"/>
              <a:t>Thread and light-weighted process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/>
              <a:t>2.4 </a:t>
            </a:r>
            <a:r>
              <a:rPr lang="zh-CN" altLang="en-US" b="1" dirty="0"/>
              <a:t>作业</a:t>
            </a:r>
          </a:p>
          <a:p>
            <a:pPr lvl="1" algn="just">
              <a:lnSpc>
                <a:spcPct val="90000"/>
              </a:lnSpc>
            </a:pPr>
            <a:r>
              <a:rPr lang="en-US" altLang="zh-CN" b="1"/>
              <a:t>Job</a:t>
            </a:r>
          </a:p>
        </p:txBody>
      </p:sp>
      <p:sp>
        <p:nvSpPr>
          <p:cNvPr id="2052" name="云形标注 2051"/>
          <p:cNvSpPr/>
          <p:nvPr/>
        </p:nvSpPr>
        <p:spPr>
          <a:xfrm>
            <a:off x="5943600" y="2819400"/>
            <a:ext cx="2438400" cy="1371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Active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20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标题 11270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2.2.1 </a:t>
            </a:r>
            <a:r>
              <a:rPr lang="zh-CN" altLang="en-US" b="1" dirty="0"/>
              <a:t>进程的概念</a:t>
            </a:r>
            <a:endParaRPr lang="zh-CN" altLang="en-US" b="1"/>
          </a:p>
        </p:txBody>
      </p:sp>
      <p:sp>
        <p:nvSpPr>
          <p:cNvPr id="11272" name="文本占位符 11271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定义：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可参与并发执行的程序称为进程。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进程是具有一定独立功能的程序关于一个数据集合的一次运行活动。</a:t>
            </a:r>
          </a:p>
          <a:p>
            <a:pPr>
              <a:lnSpc>
                <a:spcPct val="90000"/>
              </a:lnSpc>
            </a:pP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定义强调两个方面：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动态：执行中的程序</a:t>
            </a:r>
            <a:r>
              <a:rPr lang="en-US" altLang="zh-CN" b="1"/>
              <a:t>;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并发：可与其他进程同时执行。</a:t>
            </a:r>
          </a:p>
          <a:p>
            <a:pPr lvl="1">
              <a:lnSpc>
                <a:spcPct val="90000"/>
              </a:lnSpc>
            </a:pP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2800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并发 </a:t>
            </a:r>
            <a:r>
              <a:rPr lang="en-US" altLang="zh-CN" b="1" dirty="0"/>
              <a:t>vs. </a:t>
            </a:r>
            <a:r>
              <a:rPr lang="zh-CN" altLang="en-US" b="1" dirty="0"/>
              <a:t>并行</a:t>
            </a:r>
          </a:p>
        </p:txBody>
      </p:sp>
      <p:sp>
        <p:nvSpPr>
          <p:cNvPr id="128003" name="文本占位符 1280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并发：</a:t>
            </a:r>
            <a:r>
              <a:rPr lang="en-US" altLang="zh-CN" b="1"/>
              <a:t>concurrent</a:t>
            </a:r>
          </a:p>
          <a:p>
            <a:pPr lvl="1"/>
            <a:r>
              <a:rPr lang="zh-CN" altLang="en-US" b="1" dirty="0"/>
              <a:t>宏观同时，“交替执行”，不要求多个</a:t>
            </a:r>
            <a:r>
              <a:rPr lang="en-US" altLang="zh-CN" b="1"/>
              <a:t>CPU</a:t>
            </a:r>
          </a:p>
          <a:p>
            <a:endParaRPr lang="en-US" altLang="zh-CN" b="1"/>
          </a:p>
          <a:p>
            <a:r>
              <a:rPr lang="zh-CN" altLang="en-US" b="1" dirty="0"/>
              <a:t>并行：</a:t>
            </a:r>
            <a:r>
              <a:rPr lang="en-US" altLang="zh-CN" b="1"/>
              <a:t>parallel</a:t>
            </a:r>
          </a:p>
          <a:p>
            <a:pPr lvl="1"/>
            <a:r>
              <a:rPr lang="zh-CN" altLang="en-US" b="1" dirty="0"/>
              <a:t>微观同时，要求多个</a:t>
            </a:r>
            <a:r>
              <a:rPr lang="en-US" altLang="zh-CN" b="1"/>
              <a:t>CPU</a:t>
            </a:r>
          </a:p>
          <a:p>
            <a:pPr lvl="1"/>
            <a:r>
              <a:rPr lang="en-US" altLang="zh-CN" b="1" dirty="0"/>
              <a:t>“</a:t>
            </a:r>
            <a:r>
              <a:rPr lang="zh-CN" altLang="en-US" b="1" dirty="0"/>
              <a:t>并行算法”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zh-CN" b="1" dirty="0"/>
              <a:t>2.2.2 进程状态及状态转换</a:t>
            </a:r>
            <a:endParaRPr lang="en-US" altLang="zh-CN" b="1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dirty="0"/>
              <a:t>2.2.2.1 </a:t>
            </a:r>
            <a:r>
              <a:rPr lang="zh-CN" altLang="en-US" sz="2800" b="1" dirty="0"/>
              <a:t>进程状态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基本状态</a:t>
            </a:r>
            <a:r>
              <a:rPr lang="en-US" altLang="zh-CN" sz="2800" b="1" dirty="0"/>
              <a:t>)</a:t>
            </a:r>
            <a:endParaRPr lang="en-US" altLang="zh-CN" b="1" dirty="0"/>
          </a:p>
          <a:p>
            <a:pPr lvl="1"/>
            <a:r>
              <a:rPr lang="zh-CN" altLang="en-US" sz="2400" b="1" dirty="0"/>
              <a:t>运行态</a:t>
            </a:r>
            <a:r>
              <a:rPr lang="zh-CN" altLang="zh-CN" sz="2400" b="1" dirty="0"/>
              <a:t>(RUN): 占有CPU正在向前推进</a:t>
            </a:r>
          </a:p>
          <a:p>
            <a:pPr lvl="1"/>
            <a:r>
              <a:rPr lang="zh-CN" altLang="zh-CN" sz="2400" b="1" dirty="0"/>
              <a:t>就绪态(READY): 可以运行</a:t>
            </a:r>
            <a:r>
              <a:rPr lang="zh-CN" altLang="en-US" sz="2400" b="1" dirty="0"/>
              <a:t>，但未得到</a:t>
            </a:r>
            <a:r>
              <a:rPr lang="zh-CN" altLang="zh-CN" sz="2400" b="1" dirty="0"/>
              <a:t>CPU</a:t>
            </a:r>
          </a:p>
          <a:p>
            <a:pPr lvl="1"/>
            <a:r>
              <a:rPr lang="zh-CN" altLang="zh-CN" sz="2400" b="1" dirty="0"/>
              <a:t>等待态(WAIT): 等待某一事件发生</a:t>
            </a:r>
          </a:p>
          <a:p>
            <a:r>
              <a:rPr lang="en-US" altLang="zh-CN" sz="2800" b="1" dirty="0"/>
              <a:t>2.2.2.2 </a:t>
            </a:r>
            <a:r>
              <a:rPr lang="zh-CN" altLang="en-US" sz="2800" b="1" dirty="0"/>
              <a:t>状态转换</a:t>
            </a:r>
            <a:endParaRPr lang="zh-CN" altLang="en-US" b="1" dirty="0"/>
          </a:p>
          <a:p>
            <a:pPr lvl="1"/>
            <a:r>
              <a:rPr lang="zh-CN" altLang="en-US" sz="2400" b="1" dirty="0"/>
              <a:t>就绪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运行：获得处理机</a:t>
            </a:r>
          </a:p>
          <a:p>
            <a:pPr lvl="1"/>
            <a:r>
              <a:rPr lang="zh-CN" altLang="en-US" sz="2400" b="1" dirty="0"/>
              <a:t>运行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sym typeface="Symbol" panose="05050102010706020507" pitchFamily="18" charset="2"/>
              </a:rPr>
              <a:t>就绪：剥夺处理机</a:t>
            </a:r>
          </a:p>
          <a:p>
            <a:pPr lvl="1"/>
            <a:r>
              <a:rPr lang="zh-CN" altLang="en-US" sz="2400" b="1" dirty="0">
                <a:sym typeface="Symbol" panose="05050102010706020507" pitchFamily="18" charset="2"/>
              </a:rPr>
              <a:t>运行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sym typeface="Symbol" panose="05050102010706020507" pitchFamily="18" charset="2"/>
              </a:rPr>
              <a:t>等待：申请资源未得到，启动</a:t>
            </a:r>
            <a:r>
              <a:rPr lang="en-US" altLang="zh-CN" sz="2400" b="1" dirty="0">
                <a:sym typeface="Symbol" panose="05050102010706020507" pitchFamily="18" charset="2"/>
              </a:rPr>
              <a:t>IO</a:t>
            </a:r>
          </a:p>
          <a:p>
            <a:pPr lvl="1"/>
            <a:r>
              <a:rPr lang="zh-CN" altLang="en-US" sz="2400" b="1" dirty="0">
                <a:sym typeface="Symbol" panose="05050102010706020507" pitchFamily="18" charset="2"/>
              </a:rPr>
              <a:t>等待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sym typeface="Symbol" panose="05050102010706020507" pitchFamily="18" charset="2"/>
              </a:rPr>
              <a:t>就绪：得到资源，</a:t>
            </a:r>
            <a:r>
              <a:rPr lang="en-US" altLang="zh-CN" sz="2400" b="1" dirty="0">
                <a:sym typeface="Symbol" panose="05050102010706020507" pitchFamily="18" charset="2"/>
              </a:rPr>
              <a:t>IO</a:t>
            </a:r>
            <a:r>
              <a:rPr lang="zh-CN" altLang="en-US" sz="2400" b="1" dirty="0">
                <a:sym typeface="Symbol" panose="05050102010706020507" pitchFamily="18" charset="2"/>
              </a:rPr>
              <a:t>中断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椭圆 14337"/>
          <p:cNvSpPr/>
          <p:nvPr/>
        </p:nvSpPr>
        <p:spPr>
          <a:xfrm>
            <a:off x="2185988" y="2451100"/>
            <a:ext cx="1150937" cy="792163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就绪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40" name="椭圆 14339"/>
          <p:cNvSpPr/>
          <p:nvPr/>
        </p:nvSpPr>
        <p:spPr>
          <a:xfrm>
            <a:off x="3557588" y="4005263"/>
            <a:ext cx="1150937" cy="792162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等待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41" name="椭圆 14340"/>
          <p:cNvSpPr/>
          <p:nvPr/>
        </p:nvSpPr>
        <p:spPr>
          <a:xfrm>
            <a:off x="4929188" y="2451100"/>
            <a:ext cx="1150937" cy="792163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运行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42" name="直接连接符 14341"/>
          <p:cNvSpPr/>
          <p:nvPr/>
        </p:nvSpPr>
        <p:spPr>
          <a:xfrm>
            <a:off x="3260725" y="2709863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3" name="直接连接符 14342"/>
          <p:cNvSpPr/>
          <p:nvPr/>
        </p:nvSpPr>
        <p:spPr>
          <a:xfrm flipH="1">
            <a:off x="4632325" y="3243263"/>
            <a:ext cx="6096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4" name="直接连接符 14343"/>
          <p:cNvSpPr/>
          <p:nvPr/>
        </p:nvSpPr>
        <p:spPr>
          <a:xfrm flipH="1" flipV="1">
            <a:off x="2879725" y="3243263"/>
            <a:ext cx="685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5" name="直接连接符 14344"/>
          <p:cNvSpPr/>
          <p:nvPr/>
        </p:nvSpPr>
        <p:spPr>
          <a:xfrm flipH="1">
            <a:off x="3336925" y="301466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6" name="文本框 14345"/>
          <p:cNvSpPr txBox="1"/>
          <p:nvPr/>
        </p:nvSpPr>
        <p:spPr>
          <a:xfrm>
            <a:off x="3419475" y="2168525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获得处理机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47" name="文本框 14346"/>
          <p:cNvSpPr txBox="1"/>
          <p:nvPr/>
        </p:nvSpPr>
        <p:spPr>
          <a:xfrm>
            <a:off x="3489325" y="3074988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剥夺处理机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48" name="文本框 14347"/>
          <p:cNvSpPr txBox="1"/>
          <p:nvPr/>
        </p:nvSpPr>
        <p:spPr>
          <a:xfrm>
            <a:off x="4937125" y="3624263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等待事件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349" name="文本框 14348"/>
          <p:cNvSpPr txBox="1"/>
          <p:nvPr/>
        </p:nvSpPr>
        <p:spPr>
          <a:xfrm>
            <a:off x="2041525" y="3700463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事件发生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51" name="标题 14350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b="1" dirty="0"/>
              <a:t>2.2.2.2 </a:t>
            </a:r>
            <a:r>
              <a:rPr lang="zh-CN" altLang="en-US" b="1" dirty="0"/>
              <a:t>进程状态转换图</a:t>
            </a:r>
          </a:p>
        </p:txBody>
      </p:sp>
      <p:sp>
        <p:nvSpPr>
          <p:cNvPr id="14353" name="矩形 14352"/>
          <p:cNvSpPr/>
          <p:nvPr/>
        </p:nvSpPr>
        <p:spPr>
          <a:xfrm>
            <a:off x="5867400" y="6059488"/>
            <a:ext cx="27432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 lnSpcReduction="10000"/>
          </a:bodyPr>
          <a:lstStyle/>
          <a:p>
            <a:pPr algn="ctr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Keep in Mind</a:t>
            </a:r>
          </a:p>
        </p:txBody>
      </p:sp>
      <p:sp>
        <p:nvSpPr>
          <p:cNvPr id="14355" name="文本框 14354"/>
          <p:cNvSpPr txBox="1"/>
          <p:nvPr/>
        </p:nvSpPr>
        <p:spPr>
          <a:xfrm>
            <a:off x="611188" y="4994275"/>
            <a:ext cx="7524750" cy="1095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进程状态转换由操作系统完成，对用户是透明的；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宋体" panose="02010600030101010101" pitchFamily="2" charset="-122"/>
              </a:rPr>
              <a:t>  进程在其生存期内经过多次状态转换，体现了进程的动态性和并发性。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2.2.3 </a:t>
            </a:r>
            <a:r>
              <a:rPr lang="zh-CN" altLang="en-US" b="1" dirty="0"/>
              <a:t>进程控制块</a:t>
            </a:r>
            <a:r>
              <a:rPr lang="en-US" altLang="zh-CN" b="1"/>
              <a:t>(PCB)</a:t>
            </a:r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827088" y="201771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标志进程存在的数据结构，其中保存系统管理进程所需的全部信息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PCB</a:t>
            </a:r>
            <a:r>
              <a:rPr lang="zh-CN" altLang="en-US" b="1" dirty="0"/>
              <a:t>内容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不同系统不尽相同</a:t>
            </a:r>
            <a:r>
              <a:rPr lang="en-US" altLang="zh-CN" sz="2400" b="1" dirty="0"/>
              <a:t>)</a:t>
            </a:r>
            <a:endParaRPr lang="en-US" altLang="zh-CN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进程标识</a:t>
            </a:r>
            <a:r>
              <a:rPr lang="en-US" altLang="zh-CN" b="1" dirty="0"/>
              <a:t>(</a:t>
            </a:r>
            <a:r>
              <a:rPr lang="en-US" altLang="zh-CN" b="1" dirty="0" err="1"/>
              <a:t>pid</a:t>
            </a:r>
            <a:r>
              <a:rPr lang="en-US" altLang="zh-CN" b="1" dirty="0"/>
              <a:t>)         </a:t>
            </a:r>
            <a:r>
              <a:rPr lang="zh-CN" altLang="en-US" b="1" dirty="0"/>
              <a:t>家族联系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进程状态                 地址信息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现场信息                 打开文件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调度参数                 消息指针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所属用户</a:t>
            </a:r>
            <a:r>
              <a:rPr lang="en-US" altLang="zh-CN" b="1" dirty="0"/>
              <a:t>(</a:t>
            </a:r>
            <a:r>
              <a:rPr lang="en-US" altLang="zh-CN" b="1" dirty="0" err="1"/>
              <a:t>uid</a:t>
            </a:r>
            <a:r>
              <a:rPr lang="en-US" altLang="zh-CN" b="1" dirty="0"/>
              <a:t>)         </a:t>
            </a:r>
            <a:r>
              <a:rPr lang="zh-CN" altLang="en-US" b="1" dirty="0"/>
              <a:t>队列指针</a:t>
            </a:r>
          </a:p>
        </p:txBody>
      </p:sp>
      <p:sp>
        <p:nvSpPr>
          <p:cNvPr id="16388" name="云形标注 16387"/>
          <p:cNvSpPr/>
          <p:nvPr/>
        </p:nvSpPr>
        <p:spPr>
          <a:xfrm>
            <a:off x="6858000" y="4953000"/>
            <a:ext cx="2362200" cy="1676400"/>
          </a:xfrm>
          <a:prstGeom prst="cloudCallout">
            <a:avLst>
              <a:gd name="adj1" fmla="val -40926"/>
              <a:gd name="adj2" fmla="val 56343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Process Control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2.2.4 </a:t>
            </a:r>
            <a:r>
              <a:rPr lang="zh-CN" altLang="en-US" b="1" dirty="0"/>
              <a:t>进程的组成与上下文</a:t>
            </a:r>
            <a:endParaRPr lang="zh-CN" altLang="en-US" b="1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进程的组成</a:t>
            </a:r>
          </a:p>
          <a:p>
            <a:pPr lvl="1"/>
            <a:r>
              <a:rPr lang="zh-CN" altLang="en-US" sz="2400" b="1" dirty="0"/>
              <a:t>进程控制块</a:t>
            </a:r>
            <a:r>
              <a:rPr lang="en-US" altLang="zh-CN" sz="2400" b="1" dirty="0"/>
              <a:t>(process control block)</a:t>
            </a:r>
          </a:p>
          <a:p>
            <a:pPr lvl="2"/>
            <a:r>
              <a:rPr lang="zh-CN" altLang="en-US" sz="2000" b="1" dirty="0"/>
              <a:t>建立进程</a:t>
            </a:r>
            <a:r>
              <a:rPr lang="en-US" altLang="zh-CN" sz="2000" b="1" dirty="0">
                <a:sym typeface="Symbol" panose="05050102010706020507" pitchFamily="18" charset="2"/>
              </a:rPr>
              <a:t></a:t>
            </a:r>
            <a:r>
              <a:rPr lang="zh-CN" altLang="en-US" sz="2000" b="1" dirty="0">
                <a:sym typeface="Symbol" panose="05050102010706020507" pitchFamily="18" charset="2"/>
              </a:rPr>
              <a:t>建立</a:t>
            </a:r>
            <a:r>
              <a:rPr lang="en-US" altLang="zh-CN" sz="2000" b="1" dirty="0">
                <a:sym typeface="Symbol" panose="05050102010706020507" pitchFamily="18" charset="2"/>
              </a:rPr>
              <a:t>PCB</a:t>
            </a:r>
          </a:p>
          <a:p>
            <a:pPr lvl="2"/>
            <a:r>
              <a:rPr lang="zh-CN" altLang="en-US" sz="2000" b="1" dirty="0">
                <a:sym typeface="Symbol" panose="05050102010706020507" pitchFamily="18" charset="2"/>
              </a:rPr>
              <a:t>撤销</a:t>
            </a:r>
            <a:r>
              <a:rPr lang="en-US" altLang="zh-CN" sz="2000" b="1" dirty="0">
                <a:sym typeface="Symbol" panose="05050102010706020507" pitchFamily="18" charset="2"/>
              </a:rPr>
              <a:t>PCB</a:t>
            </a:r>
            <a:r>
              <a:rPr lang="zh-CN" altLang="en-US" sz="2000" b="1" dirty="0">
                <a:sym typeface="Symbol" panose="05050102010706020507" pitchFamily="18" charset="2"/>
              </a:rPr>
              <a:t>撤销进程</a:t>
            </a:r>
          </a:p>
          <a:p>
            <a:pPr lvl="1"/>
            <a:r>
              <a:rPr lang="zh-CN" altLang="en-US" sz="2400" b="1" dirty="0">
                <a:sym typeface="Symbol" panose="05050102010706020507" pitchFamily="18" charset="2"/>
              </a:rPr>
              <a:t>程序</a:t>
            </a:r>
          </a:p>
          <a:p>
            <a:pPr lvl="2"/>
            <a:r>
              <a:rPr lang="zh-CN" altLang="en-US" sz="2000" b="1" dirty="0">
                <a:sym typeface="Symbol" panose="05050102010706020507" pitchFamily="18" charset="2"/>
              </a:rPr>
              <a:t>代码</a:t>
            </a:r>
            <a:r>
              <a:rPr lang="en-US" altLang="zh-CN" sz="2000" b="1" dirty="0">
                <a:sym typeface="Symbol" panose="05050102010706020507" pitchFamily="18" charset="2"/>
              </a:rPr>
              <a:t>(code)</a:t>
            </a:r>
          </a:p>
          <a:p>
            <a:pPr lvl="2"/>
            <a:r>
              <a:rPr lang="zh-CN" altLang="en-US" sz="2000" b="1" dirty="0">
                <a:sym typeface="Symbol" panose="05050102010706020507" pitchFamily="18" charset="2"/>
              </a:rPr>
              <a:t>数据</a:t>
            </a:r>
            <a:r>
              <a:rPr lang="en-US" altLang="zh-CN" sz="2000" b="1" dirty="0">
                <a:sym typeface="Symbol" panose="05050102010706020507" pitchFamily="18" charset="2"/>
              </a:rPr>
              <a:t>(data)</a:t>
            </a:r>
          </a:p>
          <a:p>
            <a:pPr lvl="2"/>
            <a:r>
              <a:rPr lang="zh-CN" altLang="en-US" sz="2000" b="1" dirty="0">
                <a:sym typeface="Symbol" panose="05050102010706020507" pitchFamily="18" charset="2"/>
              </a:rPr>
              <a:t>堆栈</a:t>
            </a:r>
            <a:r>
              <a:rPr lang="en-US" altLang="zh-CN" sz="2000" b="1" dirty="0">
                <a:sym typeface="Symbol" panose="05050102010706020507" pitchFamily="18" charset="2"/>
              </a:rPr>
              <a:t>(</a:t>
            </a:r>
            <a:r>
              <a:rPr lang="en-US" altLang="zh-CN" sz="2000" b="1" dirty="0" err="1">
                <a:sym typeface="Symbol" panose="05050102010706020507" pitchFamily="18" charset="2"/>
              </a:rPr>
              <a:t>stack+heap</a:t>
            </a:r>
            <a:r>
              <a:rPr lang="en-US" altLang="zh-CN" sz="2000" b="1" dirty="0">
                <a:sym typeface="Symbol" panose="05050102010706020507" pitchFamily="18" charset="2"/>
              </a:rPr>
              <a:t>)</a:t>
            </a:r>
          </a:p>
          <a:p>
            <a:pPr lvl="3"/>
            <a:r>
              <a:rPr lang="zh-CN" altLang="en-US" sz="1800" b="1" dirty="0">
                <a:sym typeface="Symbol" panose="05050102010706020507" pitchFamily="18" charset="2"/>
              </a:rPr>
              <a:t>栈：保存返回点、参数、返回值、局部变量</a:t>
            </a:r>
          </a:p>
          <a:p>
            <a:pPr lvl="3"/>
            <a:r>
              <a:rPr lang="zh-CN" altLang="en-US" sz="1800" b="1" dirty="0">
                <a:sym typeface="Symbol" panose="05050102010706020507" pitchFamily="18" charset="2"/>
              </a:rPr>
              <a:t>堆：动态变量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2.2.4 </a:t>
            </a:r>
            <a:r>
              <a:rPr lang="zh-CN" altLang="en-US" b="1" dirty="0"/>
              <a:t>进程的组成与上下文</a:t>
            </a:r>
            <a:endParaRPr lang="zh-CN" altLang="en-US" b="1"/>
          </a:p>
        </p:txBody>
      </p:sp>
      <p:sp>
        <p:nvSpPr>
          <p:cNvPr id="18452" name="文本占位符 1845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进程的表记</a:t>
            </a:r>
            <a:endParaRPr lang="zh-CN" altLang="en-US" b="1"/>
          </a:p>
        </p:txBody>
      </p:sp>
      <p:sp>
        <p:nvSpPr>
          <p:cNvPr id="18435" name="文本框 18434"/>
          <p:cNvSpPr txBox="1"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8436" name="矩形 18435"/>
          <p:cNvSpPr/>
          <p:nvPr/>
        </p:nvSpPr>
        <p:spPr>
          <a:xfrm>
            <a:off x="1919288" y="2824163"/>
            <a:ext cx="900112" cy="5397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PCB</a:t>
            </a:r>
          </a:p>
        </p:txBody>
      </p:sp>
      <p:sp>
        <p:nvSpPr>
          <p:cNvPr id="18438" name="矩形 18437"/>
          <p:cNvSpPr/>
          <p:nvPr/>
        </p:nvSpPr>
        <p:spPr>
          <a:xfrm>
            <a:off x="2819400" y="3357563"/>
            <a:ext cx="792163" cy="1439862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程序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8441" name="矩形 18440"/>
          <p:cNvSpPr/>
          <p:nvPr/>
        </p:nvSpPr>
        <p:spPr>
          <a:xfrm>
            <a:off x="5715000" y="2824163"/>
            <a:ext cx="900113" cy="5397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PCB</a:t>
            </a:r>
          </a:p>
        </p:txBody>
      </p:sp>
      <p:sp>
        <p:nvSpPr>
          <p:cNvPr id="18442" name="矩形 18441"/>
          <p:cNvSpPr/>
          <p:nvPr/>
        </p:nvSpPr>
        <p:spPr>
          <a:xfrm>
            <a:off x="4851400" y="3357563"/>
            <a:ext cx="863600" cy="1439862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代码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8443" name="矩形 18442"/>
          <p:cNvSpPr/>
          <p:nvPr/>
        </p:nvSpPr>
        <p:spPr>
          <a:xfrm>
            <a:off x="6629400" y="3357563"/>
            <a:ext cx="792163" cy="1439862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数据</a:t>
            </a:r>
          </a:p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+</a:t>
            </a: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堆栈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8444" name="文本框 18443"/>
          <p:cNvSpPr txBox="1"/>
          <p:nvPr/>
        </p:nvSpPr>
        <p:spPr>
          <a:xfrm>
            <a:off x="2411413" y="498792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表记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5" name="文本框 18444"/>
          <p:cNvSpPr txBox="1"/>
          <p:nvPr/>
        </p:nvSpPr>
        <p:spPr>
          <a:xfrm>
            <a:off x="5724525" y="4987925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表记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9" name="直接连接符 18448"/>
          <p:cNvSpPr/>
          <p:nvPr/>
        </p:nvSpPr>
        <p:spPr>
          <a:xfrm>
            <a:off x="1066800" y="3357563"/>
            <a:ext cx="7916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8450" name="文本框 18449"/>
          <p:cNvSpPr txBox="1"/>
          <p:nvPr/>
        </p:nvSpPr>
        <p:spPr>
          <a:xfrm>
            <a:off x="7543800" y="2884488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系统空间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8451" name="文本框 18450"/>
          <p:cNvSpPr txBox="1"/>
          <p:nvPr/>
        </p:nvSpPr>
        <p:spPr>
          <a:xfrm>
            <a:off x="7620000" y="3417888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用户空间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8453" name="矩形 18452"/>
          <p:cNvSpPr/>
          <p:nvPr/>
        </p:nvSpPr>
        <p:spPr>
          <a:xfrm>
            <a:off x="684213" y="5943600"/>
            <a:ext cx="72009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定义：进程的程序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代码和数据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称为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进程影像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Process Image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矩形 134145"/>
          <p:cNvSpPr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2.2.4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进程的组成与上下文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4147" name="矩形 134146"/>
          <p:cNvSpPr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进程上下文（</a:t>
            </a:r>
            <a:r>
              <a:rPr lang="en-US" altLang="zh-CN" sz="2800" b="1">
                <a:latin typeface="Times New Roman" panose="02020603050405020304" pitchFamily="18" charset="0"/>
              </a:rPr>
              <a:t>process context)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b="1" dirty="0">
                <a:latin typeface="Times New Roman" panose="02020603050405020304" pitchFamily="18" charset="0"/>
              </a:rPr>
              <a:t>进程的物理实体与支持进程运行的物理环境统称为进程上下文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</a:rPr>
              <a:t>PCB+</a:t>
            </a:r>
            <a:r>
              <a:rPr lang="zh-CN" altLang="en-US" sz="2000" b="1" dirty="0">
                <a:latin typeface="Times New Roman" panose="02020603050405020304" pitchFamily="18" charset="0"/>
              </a:rPr>
              <a:t>程序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</a:rPr>
              <a:t>系统环境：地址空间，系统栈，打开文件表，</a:t>
            </a: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上下文切换（</a:t>
            </a:r>
            <a:r>
              <a:rPr lang="en-US" altLang="zh-CN" sz="2800" b="1">
                <a:latin typeface="Times New Roman" panose="02020603050405020304" pitchFamily="18" charset="0"/>
              </a:rPr>
              <a:t>context switch)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b="1" dirty="0">
                <a:latin typeface="Times New Roman" panose="02020603050405020304" pitchFamily="18" charset="0"/>
              </a:rPr>
              <a:t>由一个进程的上下文转到另外一个进程的上下文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系统开销（</a:t>
            </a:r>
            <a:r>
              <a:rPr lang="en-US" altLang="zh-CN" sz="2800" b="1">
                <a:latin typeface="Times New Roman" panose="02020603050405020304" pitchFamily="18" charset="0"/>
              </a:rPr>
              <a:t>system overhead)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b="1" dirty="0">
                <a:latin typeface="Times New Roman" panose="02020603050405020304" pitchFamily="18" charset="0"/>
              </a:rPr>
              <a:t>运行操作系统程序完成系统管理工作所花费的时间和空间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9457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b="1" dirty="0"/>
              <a:t>2.2.5 </a:t>
            </a:r>
            <a:r>
              <a:rPr lang="zh-CN" altLang="en-US" b="1" dirty="0"/>
              <a:t>进程的队列</a:t>
            </a:r>
            <a:endParaRPr lang="zh-CN" altLang="en-US" b="1"/>
          </a:p>
        </p:txBody>
      </p:sp>
      <p:grpSp>
        <p:nvGrpSpPr>
          <p:cNvPr id="19475" name="组合 19474"/>
          <p:cNvGrpSpPr/>
          <p:nvPr/>
        </p:nvGrpSpPr>
        <p:grpSpPr>
          <a:xfrm>
            <a:off x="1295400" y="2651125"/>
            <a:ext cx="6324600" cy="1158875"/>
            <a:chOff x="816" y="1574"/>
            <a:chExt cx="3984" cy="730"/>
          </a:xfrm>
        </p:grpSpPr>
        <p:sp>
          <p:nvSpPr>
            <p:cNvPr id="19460" name="矩形 19459"/>
            <p:cNvSpPr/>
            <p:nvPr/>
          </p:nvSpPr>
          <p:spPr>
            <a:xfrm>
              <a:off x="1488" y="1728"/>
              <a:ext cx="453" cy="567"/>
            </a:xfrm>
            <a:prstGeom prst="rect">
              <a:avLst/>
            </a:prstGeom>
            <a:solidFill>
              <a:srgbClr val="99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PCB</a:t>
              </a:r>
            </a:p>
          </p:txBody>
        </p:sp>
        <p:sp>
          <p:nvSpPr>
            <p:cNvPr id="19462" name="矩形 19461"/>
            <p:cNvSpPr/>
            <p:nvPr/>
          </p:nvSpPr>
          <p:spPr>
            <a:xfrm>
              <a:off x="2400" y="1728"/>
              <a:ext cx="453" cy="567"/>
            </a:xfrm>
            <a:prstGeom prst="rect">
              <a:avLst/>
            </a:prstGeom>
            <a:solidFill>
              <a:srgbClr val="99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PCB</a:t>
              </a:r>
            </a:p>
          </p:txBody>
        </p:sp>
        <p:sp>
          <p:nvSpPr>
            <p:cNvPr id="19463" name="矩形 19462"/>
            <p:cNvSpPr/>
            <p:nvPr/>
          </p:nvSpPr>
          <p:spPr>
            <a:xfrm>
              <a:off x="4347" y="1737"/>
              <a:ext cx="453" cy="567"/>
            </a:xfrm>
            <a:prstGeom prst="rect">
              <a:avLst/>
            </a:prstGeom>
            <a:solidFill>
              <a:srgbClr val="99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PCB</a:t>
              </a:r>
            </a:p>
          </p:txBody>
        </p:sp>
        <p:sp>
          <p:nvSpPr>
            <p:cNvPr id="19464" name="直接连接符 19463"/>
            <p:cNvSpPr/>
            <p:nvPr/>
          </p:nvSpPr>
          <p:spPr>
            <a:xfrm>
              <a:off x="1056" y="1824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66" name="任意多边形 19465"/>
            <p:cNvSpPr/>
            <p:nvPr/>
          </p:nvSpPr>
          <p:spPr>
            <a:xfrm>
              <a:off x="1872" y="1824"/>
              <a:ext cx="528" cy="384"/>
            </a:xfrm>
            <a:custGeom>
              <a:avLst/>
              <a:gdLst/>
              <a:ahLst/>
              <a:cxnLst/>
              <a:rect l="0" t="0" r="0" b="0"/>
              <a:pathLst>
                <a:path w="528" h="384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528" y="0"/>
                  </a:ln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任意多边形 19468"/>
            <p:cNvSpPr/>
            <p:nvPr/>
          </p:nvSpPr>
          <p:spPr>
            <a:xfrm>
              <a:off x="2832" y="1824"/>
              <a:ext cx="528" cy="384"/>
            </a:xfrm>
            <a:custGeom>
              <a:avLst/>
              <a:gdLst/>
              <a:ahLst/>
              <a:cxnLst/>
              <a:rect l="0" t="0" r="0" b="0"/>
              <a:pathLst>
                <a:path w="528" h="384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528" y="0"/>
                  </a:ln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任意多边形 19469"/>
            <p:cNvSpPr/>
            <p:nvPr/>
          </p:nvSpPr>
          <p:spPr>
            <a:xfrm>
              <a:off x="3792" y="1824"/>
              <a:ext cx="528" cy="384"/>
            </a:xfrm>
            <a:custGeom>
              <a:avLst/>
              <a:gdLst/>
              <a:ahLst/>
              <a:cxnLst/>
              <a:rect l="0" t="0" r="0" b="0"/>
              <a:pathLst>
                <a:path w="528" h="384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528" y="0"/>
                  </a:ln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文本框 19470"/>
            <p:cNvSpPr txBox="1"/>
            <p:nvPr/>
          </p:nvSpPr>
          <p:spPr>
            <a:xfrm>
              <a:off x="3360" y="1824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9472" name="文本框 19471"/>
            <p:cNvSpPr txBox="1"/>
            <p:nvPr/>
          </p:nvSpPr>
          <p:spPr>
            <a:xfrm>
              <a:off x="816" y="1574"/>
              <a:ext cx="52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head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9473" name="文本框 19472"/>
          <p:cNvSpPr txBox="1"/>
          <p:nvPr/>
        </p:nvSpPr>
        <p:spPr>
          <a:xfrm>
            <a:off x="762000" y="4467225"/>
            <a:ext cx="75438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就绪队列：系统一个或若干个（根据调度算法确定）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等待队列：每个等待事件一个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</a:rPr>
              <a:t>运行指示字：每个处理机一个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9474" name="文本框 19473"/>
          <p:cNvSpPr txBox="1"/>
          <p:nvPr/>
        </p:nvSpPr>
        <p:spPr>
          <a:xfrm>
            <a:off x="838200" y="1905000"/>
            <a:ext cx="7118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PCB</a:t>
            </a:r>
            <a:r>
              <a:rPr lang="zh-CN" altLang="en-US" b="1" dirty="0">
                <a:latin typeface="Times New Roman" panose="02020603050405020304" pitchFamily="18" charset="0"/>
              </a:rPr>
              <a:t>构成的队列：（不一定</a:t>
            </a:r>
            <a:r>
              <a:rPr lang="en-US" altLang="zh-CN" b="1" dirty="0">
                <a:latin typeface="Times New Roman" panose="02020603050405020304" pitchFamily="18" charset="0"/>
              </a:rPr>
              <a:t>FIFO</a:t>
            </a:r>
            <a:r>
              <a:rPr lang="zh-CN" altLang="en-US" b="1" dirty="0">
                <a:latin typeface="Times New Roman" panose="02020603050405020304" pitchFamily="18" charset="0"/>
              </a:rPr>
              <a:t>，单向或双向）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标题 1781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进程队列模型</a:t>
            </a:r>
          </a:p>
        </p:txBody>
      </p:sp>
      <p:grpSp>
        <p:nvGrpSpPr>
          <p:cNvPr id="178189" name="组合 178188"/>
          <p:cNvGrpSpPr/>
          <p:nvPr/>
        </p:nvGrpSpPr>
        <p:grpSpPr>
          <a:xfrm>
            <a:off x="3419475" y="1989138"/>
            <a:ext cx="1366838" cy="684212"/>
            <a:chOff x="1973" y="1253"/>
            <a:chExt cx="861" cy="431"/>
          </a:xfrm>
        </p:grpSpPr>
        <p:grpSp>
          <p:nvGrpSpPr>
            <p:cNvPr id="178188" name="组合 178187"/>
            <p:cNvGrpSpPr/>
            <p:nvPr/>
          </p:nvGrpSpPr>
          <p:grpSpPr>
            <a:xfrm>
              <a:off x="1973" y="1480"/>
              <a:ext cx="861" cy="204"/>
              <a:chOff x="1973" y="1480"/>
              <a:chExt cx="861" cy="204"/>
            </a:xfrm>
          </p:grpSpPr>
          <p:sp>
            <p:nvSpPr>
              <p:cNvPr id="178180" name="任意多边形 178179"/>
              <p:cNvSpPr/>
              <p:nvPr/>
            </p:nvSpPr>
            <p:spPr>
              <a:xfrm>
                <a:off x="1973" y="1480"/>
                <a:ext cx="861" cy="204"/>
              </a:xfrm>
              <a:custGeom>
                <a:avLst/>
                <a:gdLst/>
                <a:ahLst/>
                <a:cxnLst/>
                <a:rect l="0" t="0" r="0" b="0"/>
                <a:pathLst>
                  <a:path w="998" h="181">
                    <a:moveTo>
                      <a:pt x="0" y="0"/>
                    </a:moveTo>
                    <a:lnTo>
                      <a:pt x="998" y="0"/>
                    </a:lnTo>
                    <a:lnTo>
                      <a:pt x="998" y="181"/>
                    </a:lnTo>
                    <a:lnTo>
                      <a:pt x="0" y="181"/>
                    </a:lnTo>
                  </a:path>
                </a:pathLst>
              </a:custGeom>
              <a:noFill/>
              <a:ln w="158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181" name="直接连接符 178180"/>
              <p:cNvSpPr/>
              <p:nvPr/>
            </p:nvSpPr>
            <p:spPr>
              <a:xfrm>
                <a:off x="2699" y="1480"/>
                <a:ext cx="0" cy="204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78182" name="直接连接符 178181"/>
              <p:cNvSpPr/>
              <p:nvPr/>
            </p:nvSpPr>
            <p:spPr>
              <a:xfrm>
                <a:off x="2426" y="1480"/>
                <a:ext cx="0" cy="204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78183" name="直接连接符 178182"/>
              <p:cNvSpPr/>
              <p:nvPr/>
            </p:nvSpPr>
            <p:spPr>
              <a:xfrm>
                <a:off x="2290" y="1480"/>
                <a:ext cx="0" cy="204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78184" name="直接连接符 178183"/>
              <p:cNvSpPr/>
              <p:nvPr/>
            </p:nvSpPr>
            <p:spPr>
              <a:xfrm>
                <a:off x="2562" y="1480"/>
                <a:ext cx="0" cy="204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78185" name="直接连接符 178184"/>
              <p:cNvSpPr/>
              <p:nvPr/>
            </p:nvSpPr>
            <p:spPr>
              <a:xfrm>
                <a:off x="2154" y="1480"/>
                <a:ext cx="0" cy="204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78187" name="文本框 178186"/>
            <p:cNvSpPr txBox="1"/>
            <p:nvPr/>
          </p:nvSpPr>
          <p:spPr>
            <a:xfrm>
              <a:off x="2154" y="1253"/>
              <a:ext cx="635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latin typeface="Tahoma" panose="020B0604030504040204" pitchFamily="34" charset="0"/>
                </a:rPr>
                <a:t>就绪队列</a:t>
              </a:r>
            </a:p>
          </p:txBody>
        </p:sp>
      </p:grpSp>
      <p:sp>
        <p:nvSpPr>
          <p:cNvPr id="178192" name="任意多边形 178191"/>
          <p:cNvSpPr/>
          <p:nvPr/>
        </p:nvSpPr>
        <p:spPr>
          <a:xfrm flipH="1">
            <a:off x="3421063" y="3897313"/>
            <a:ext cx="1366837" cy="323850"/>
          </a:xfrm>
          <a:custGeom>
            <a:avLst/>
            <a:gdLst/>
            <a:ahLst/>
            <a:cxnLst/>
            <a:rect l="0" t="0" r="0" b="0"/>
            <a:pathLst>
              <a:path w="998" h="181">
                <a:moveTo>
                  <a:pt x="0" y="0"/>
                </a:moveTo>
                <a:lnTo>
                  <a:pt x="998" y="0"/>
                </a:lnTo>
                <a:lnTo>
                  <a:pt x="998" y="181"/>
                </a:lnTo>
                <a:lnTo>
                  <a:pt x="0" y="181"/>
                </a:lnTo>
              </a:path>
            </a:pathLst>
          </a:custGeom>
          <a:noFill/>
          <a:ln w="158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93" name="直接连接符 178192"/>
          <p:cNvSpPr/>
          <p:nvPr/>
        </p:nvSpPr>
        <p:spPr>
          <a:xfrm>
            <a:off x="4500563" y="3897313"/>
            <a:ext cx="0" cy="3238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194" name="直接连接符 178193"/>
          <p:cNvSpPr/>
          <p:nvPr/>
        </p:nvSpPr>
        <p:spPr>
          <a:xfrm>
            <a:off x="4067175" y="3897313"/>
            <a:ext cx="0" cy="3238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195" name="直接连接符 178194"/>
          <p:cNvSpPr/>
          <p:nvPr/>
        </p:nvSpPr>
        <p:spPr>
          <a:xfrm>
            <a:off x="3851275" y="3897313"/>
            <a:ext cx="0" cy="3238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196" name="直接连接符 178195"/>
          <p:cNvSpPr/>
          <p:nvPr/>
        </p:nvSpPr>
        <p:spPr>
          <a:xfrm>
            <a:off x="4283075" y="3897313"/>
            <a:ext cx="0" cy="3238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197" name="直接连接符 178196"/>
          <p:cNvSpPr/>
          <p:nvPr/>
        </p:nvSpPr>
        <p:spPr>
          <a:xfrm>
            <a:off x="3635375" y="3897313"/>
            <a:ext cx="0" cy="3238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198" name="文本框 178197"/>
          <p:cNvSpPr txBox="1"/>
          <p:nvPr/>
        </p:nvSpPr>
        <p:spPr>
          <a:xfrm>
            <a:off x="3563938" y="3536950"/>
            <a:ext cx="1008062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等待队列</a:t>
            </a:r>
            <a:r>
              <a:rPr lang="en-US" altLang="zh-CN" sz="1400" b="1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78235" name="组合 178234"/>
          <p:cNvGrpSpPr/>
          <p:nvPr/>
        </p:nvGrpSpPr>
        <p:grpSpPr>
          <a:xfrm>
            <a:off x="3419475" y="4724400"/>
            <a:ext cx="1366838" cy="323850"/>
            <a:chOff x="2154" y="2976"/>
            <a:chExt cx="861" cy="204"/>
          </a:xfrm>
        </p:grpSpPr>
        <p:sp>
          <p:nvSpPr>
            <p:cNvPr id="178201" name="任意多边形 178200"/>
            <p:cNvSpPr/>
            <p:nvPr/>
          </p:nvSpPr>
          <p:spPr>
            <a:xfrm flipH="1">
              <a:off x="2154" y="2976"/>
              <a:ext cx="861" cy="204"/>
            </a:xfrm>
            <a:custGeom>
              <a:avLst/>
              <a:gdLst/>
              <a:ahLst/>
              <a:cxnLst/>
              <a:rect l="0" t="0" r="0" b="0"/>
              <a:pathLst>
                <a:path w="998" h="181">
                  <a:moveTo>
                    <a:pt x="0" y="0"/>
                  </a:moveTo>
                  <a:lnTo>
                    <a:pt x="998" y="0"/>
                  </a:lnTo>
                  <a:lnTo>
                    <a:pt x="998" y="181"/>
                  </a:lnTo>
                  <a:lnTo>
                    <a:pt x="0" y="181"/>
                  </a:lnTo>
                </a:path>
              </a:pathLst>
            </a:custGeom>
            <a:noFill/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2" name="直接连接符 178201"/>
            <p:cNvSpPr/>
            <p:nvPr/>
          </p:nvSpPr>
          <p:spPr>
            <a:xfrm>
              <a:off x="2835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03" name="直接连接符 178202"/>
            <p:cNvSpPr/>
            <p:nvPr/>
          </p:nvSpPr>
          <p:spPr>
            <a:xfrm>
              <a:off x="2562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04" name="直接连接符 178203"/>
            <p:cNvSpPr/>
            <p:nvPr/>
          </p:nvSpPr>
          <p:spPr>
            <a:xfrm>
              <a:off x="2426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05" name="直接连接符 178204"/>
            <p:cNvSpPr/>
            <p:nvPr/>
          </p:nvSpPr>
          <p:spPr>
            <a:xfrm>
              <a:off x="2698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06" name="直接连接符 178205"/>
            <p:cNvSpPr/>
            <p:nvPr/>
          </p:nvSpPr>
          <p:spPr>
            <a:xfrm>
              <a:off x="2290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78207" name="文本框 178206"/>
          <p:cNvSpPr txBox="1"/>
          <p:nvPr/>
        </p:nvSpPr>
        <p:spPr>
          <a:xfrm>
            <a:off x="3563938" y="4364038"/>
            <a:ext cx="1008062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等待队列</a:t>
            </a:r>
            <a:r>
              <a:rPr lang="en-US" altLang="zh-CN" sz="1400" b="1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78216" name="文本框 178215"/>
          <p:cNvSpPr txBox="1"/>
          <p:nvPr/>
        </p:nvSpPr>
        <p:spPr>
          <a:xfrm>
            <a:off x="3563938" y="5716588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等待队列</a:t>
            </a:r>
            <a:r>
              <a:rPr lang="en-US" altLang="zh-CN" sz="1400" b="1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178217" name="文本框 178216"/>
          <p:cNvSpPr txBox="1"/>
          <p:nvPr/>
        </p:nvSpPr>
        <p:spPr>
          <a:xfrm>
            <a:off x="3590925" y="5229225"/>
            <a:ext cx="549275" cy="360363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Tahoma" panose="020B0604030504040204" pitchFamily="34" charset="0"/>
            </a:endParaRPr>
          </a:p>
        </p:txBody>
      </p:sp>
      <p:sp>
        <p:nvSpPr>
          <p:cNvPr id="178218" name="文本框 178217"/>
          <p:cNvSpPr txBox="1"/>
          <p:nvPr/>
        </p:nvSpPr>
        <p:spPr>
          <a:xfrm>
            <a:off x="3956050" y="5300663"/>
            <a:ext cx="400050" cy="360362"/>
          </a:xfrm>
          <a:prstGeom prst="rect">
            <a:avLst/>
          </a:prstGeom>
          <a:noFill/>
          <a:ln w="9525">
            <a:noFill/>
          </a:ln>
        </p:spPr>
        <p:txBody>
          <a:bodyPr vert="eaVert"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…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78219" name="棱台 178218"/>
          <p:cNvSpPr/>
          <p:nvPr/>
        </p:nvSpPr>
        <p:spPr>
          <a:xfrm>
            <a:off x="5722938" y="2276475"/>
            <a:ext cx="576262" cy="358775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8000" tIns="10800" rIns="18000" bIns="10800" anchor="ctr"/>
          <a:lstStyle/>
          <a:p>
            <a:pPr algn="ctr"/>
            <a:r>
              <a:rPr lang="en-US" altLang="zh-CN" sz="1800">
                <a:latin typeface="Tahoma" panose="020B0604030504040204" pitchFamily="34" charset="0"/>
              </a:rPr>
              <a:t>CPU</a:t>
            </a:r>
          </a:p>
        </p:txBody>
      </p:sp>
      <p:sp>
        <p:nvSpPr>
          <p:cNvPr id="178220" name="直接连接符 178219"/>
          <p:cNvSpPr/>
          <p:nvPr/>
        </p:nvSpPr>
        <p:spPr>
          <a:xfrm>
            <a:off x="4787900" y="2492375"/>
            <a:ext cx="935038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21" name="直接连接符 178220"/>
          <p:cNvSpPr/>
          <p:nvPr/>
        </p:nvSpPr>
        <p:spPr>
          <a:xfrm>
            <a:off x="6299200" y="2492375"/>
            <a:ext cx="5762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22" name="直接连接符 178221"/>
          <p:cNvSpPr/>
          <p:nvPr/>
        </p:nvSpPr>
        <p:spPr>
          <a:xfrm>
            <a:off x="1692275" y="2492375"/>
            <a:ext cx="161925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23" name="文本框 178222"/>
          <p:cNvSpPr txBox="1"/>
          <p:nvPr/>
        </p:nvSpPr>
        <p:spPr>
          <a:xfrm>
            <a:off x="1331913" y="2054225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ahoma" panose="020B0604030504040204" pitchFamily="34" charset="0"/>
              </a:rPr>
              <a:t>创建</a:t>
            </a:r>
          </a:p>
        </p:txBody>
      </p:sp>
      <p:sp>
        <p:nvSpPr>
          <p:cNvPr id="178224" name="文本框 178223"/>
          <p:cNvSpPr txBox="1"/>
          <p:nvPr/>
        </p:nvSpPr>
        <p:spPr>
          <a:xfrm>
            <a:off x="6588125" y="2060575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ahoma" panose="020B0604030504040204" pitchFamily="34" charset="0"/>
              </a:rPr>
              <a:t>完成</a:t>
            </a:r>
          </a:p>
        </p:txBody>
      </p:sp>
      <p:sp>
        <p:nvSpPr>
          <p:cNvPr id="178226" name="文本框 178225"/>
          <p:cNvSpPr txBox="1"/>
          <p:nvPr/>
        </p:nvSpPr>
        <p:spPr>
          <a:xfrm>
            <a:off x="3563938" y="2852738"/>
            <a:ext cx="1223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sz="1800" dirty="0">
              <a:latin typeface="Tahoma" panose="020B0604030504040204" pitchFamily="34" charset="0"/>
            </a:endParaRPr>
          </a:p>
        </p:txBody>
      </p:sp>
      <p:sp>
        <p:nvSpPr>
          <p:cNvPr id="178227" name="文本框 178226"/>
          <p:cNvSpPr txBox="1"/>
          <p:nvPr/>
        </p:nvSpPr>
        <p:spPr>
          <a:xfrm>
            <a:off x="3636963" y="2908300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时间片用完</a:t>
            </a:r>
          </a:p>
        </p:txBody>
      </p:sp>
      <p:sp>
        <p:nvSpPr>
          <p:cNvPr id="178229" name="任意多边形 178228"/>
          <p:cNvSpPr/>
          <p:nvPr/>
        </p:nvSpPr>
        <p:spPr>
          <a:xfrm>
            <a:off x="4787900" y="3284538"/>
            <a:ext cx="1223963" cy="2951162"/>
          </a:xfrm>
          <a:custGeom>
            <a:avLst/>
            <a:gdLst/>
            <a:ahLst/>
            <a:cxnLst/>
            <a:rect l="0" t="0" r="0" b="0"/>
            <a:pathLst>
              <a:path w="771" h="1815">
                <a:moveTo>
                  <a:pt x="771" y="0"/>
                </a:moveTo>
                <a:lnTo>
                  <a:pt x="771" y="1815"/>
                </a:lnTo>
                <a:lnTo>
                  <a:pt x="0" y="1815"/>
                </a:lnTo>
              </a:path>
            </a:pathLst>
          </a:custGeom>
          <a:noFill/>
          <a:ln w="158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231" name="直接连接符 178230"/>
          <p:cNvSpPr/>
          <p:nvPr/>
        </p:nvSpPr>
        <p:spPr>
          <a:xfrm flipH="1">
            <a:off x="4787900" y="4076700"/>
            <a:ext cx="12239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32" name="文本框 178231"/>
          <p:cNvSpPr txBox="1"/>
          <p:nvPr/>
        </p:nvSpPr>
        <p:spPr>
          <a:xfrm>
            <a:off x="4932363" y="3716338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等待事件</a:t>
            </a:r>
            <a:r>
              <a:rPr lang="en-US" altLang="zh-CN" sz="14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78233" name="文本框 178232"/>
          <p:cNvSpPr txBox="1"/>
          <p:nvPr/>
        </p:nvSpPr>
        <p:spPr>
          <a:xfrm>
            <a:off x="4932363" y="4508500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等待事件</a:t>
            </a:r>
            <a:r>
              <a:rPr lang="en-US" altLang="zh-CN" sz="1400" b="1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78234" name="文本框 178233"/>
          <p:cNvSpPr txBox="1"/>
          <p:nvPr/>
        </p:nvSpPr>
        <p:spPr>
          <a:xfrm>
            <a:off x="4932363" y="5861050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等待事件</a:t>
            </a:r>
            <a:r>
              <a:rPr lang="en-US" altLang="zh-CN" sz="1400" b="1">
                <a:latin typeface="Tahoma" panose="020B0604030504040204" pitchFamily="34" charset="0"/>
              </a:rPr>
              <a:t>n</a:t>
            </a:r>
          </a:p>
        </p:txBody>
      </p:sp>
      <p:grpSp>
        <p:nvGrpSpPr>
          <p:cNvPr id="178236" name="组合 178235"/>
          <p:cNvGrpSpPr/>
          <p:nvPr/>
        </p:nvGrpSpPr>
        <p:grpSpPr>
          <a:xfrm>
            <a:off x="3419475" y="6057900"/>
            <a:ext cx="1366838" cy="323850"/>
            <a:chOff x="2154" y="2976"/>
            <a:chExt cx="861" cy="204"/>
          </a:xfrm>
        </p:grpSpPr>
        <p:sp>
          <p:nvSpPr>
            <p:cNvPr id="178237" name="任意多边形 178236"/>
            <p:cNvSpPr/>
            <p:nvPr/>
          </p:nvSpPr>
          <p:spPr>
            <a:xfrm flipH="1">
              <a:off x="2154" y="2976"/>
              <a:ext cx="861" cy="204"/>
            </a:xfrm>
            <a:custGeom>
              <a:avLst/>
              <a:gdLst/>
              <a:ahLst/>
              <a:cxnLst/>
              <a:rect l="0" t="0" r="0" b="0"/>
              <a:pathLst>
                <a:path w="998" h="181">
                  <a:moveTo>
                    <a:pt x="0" y="0"/>
                  </a:moveTo>
                  <a:lnTo>
                    <a:pt x="998" y="0"/>
                  </a:lnTo>
                  <a:lnTo>
                    <a:pt x="998" y="181"/>
                  </a:lnTo>
                  <a:lnTo>
                    <a:pt x="0" y="181"/>
                  </a:lnTo>
                </a:path>
              </a:pathLst>
            </a:custGeom>
            <a:noFill/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38" name="直接连接符 178237"/>
            <p:cNvSpPr/>
            <p:nvPr/>
          </p:nvSpPr>
          <p:spPr>
            <a:xfrm>
              <a:off x="2835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39" name="直接连接符 178238"/>
            <p:cNvSpPr/>
            <p:nvPr/>
          </p:nvSpPr>
          <p:spPr>
            <a:xfrm>
              <a:off x="2562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40" name="直接连接符 178239"/>
            <p:cNvSpPr/>
            <p:nvPr/>
          </p:nvSpPr>
          <p:spPr>
            <a:xfrm>
              <a:off x="2426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41" name="直接连接符 178240"/>
            <p:cNvSpPr/>
            <p:nvPr/>
          </p:nvSpPr>
          <p:spPr>
            <a:xfrm>
              <a:off x="2698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42" name="直接连接符 178241"/>
            <p:cNvSpPr/>
            <p:nvPr/>
          </p:nvSpPr>
          <p:spPr>
            <a:xfrm>
              <a:off x="2290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78243" name="直接连接符 178242"/>
          <p:cNvSpPr/>
          <p:nvPr/>
        </p:nvSpPr>
        <p:spPr>
          <a:xfrm flipH="1">
            <a:off x="4787900" y="4868863"/>
            <a:ext cx="12239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44" name="直接连接符 178243"/>
          <p:cNvSpPr/>
          <p:nvPr/>
        </p:nvSpPr>
        <p:spPr>
          <a:xfrm flipH="1">
            <a:off x="2339975" y="4076700"/>
            <a:ext cx="1079500" cy="1588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46" name="直接连接符 178245"/>
          <p:cNvSpPr/>
          <p:nvPr/>
        </p:nvSpPr>
        <p:spPr>
          <a:xfrm flipH="1">
            <a:off x="2339975" y="4868863"/>
            <a:ext cx="1079500" cy="1587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47" name="直接连接符 178246"/>
          <p:cNvSpPr/>
          <p:nvPr/>
        </p:nvSpPr>
        <p:spPr>
          <a:xfrm flipV="1">
            <a:off x="2339975" y="2492375"/>
            <a:ext cx="0" cy="37433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48" name="直接连接符 178247"/>
          <p:cNvSpPr/>
          <p:nvPr/>
        </p:nvSpPr>
        <p:spPr>
          <a:xfrm flipH="1">
            <a:off x="2339975" y="6237288"/>
            <a:ext cx="10795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50" name="直接连接符 178249"/>
          <p:cNvSpPr/>
          <p:nvPr/>
        </p:nvSpPr>
        <p:spPr>
          <a:xfrm flipH="1">
            <a:off x="2339975" y="3284538"/>
            <a:ext cx="3671888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51" name="直接连接符 178250"/>
          <p:cNvSpPr/>
          <p:nvPr/>
        </p:nvSpPr>
        <p:spPr>
          <a:xfrm>
            <a:off x="6011863" y="2636838"/>
            <a:ext cx="0" cy="6477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252" name="文本框 178251"/>
          <p:cNvSpPr txBox="1"/>
          <p:nvPr/>
        </p:nvSpPr>
        <p:spPr>
          <a:xfrm>
            <a:off x="2339975" y="3716338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事件</a:t>
            </a:r>
            <a:r>
              <a:rPr lang="en-US" altLang="zh-CN" sz="1400" b="1" dirty="0">
                <a:latin typeface="Tahoma" panose="020B0604030504040204" pitchFamily="34" charset="0"/>
              </a:rPr>
              <a:t>1</a:t>
            </a:r>
            <a:r>
              <a:rPr lang="zh-CN" altLang="en-US" sz="1400" b="1" dirty="0">
                <a:latin typeface="Tahoma" panose="020B0604030504040204" pitchFamily="34" charset="0"/>
              </a:rPr>
              <a:t>发生</a:t>
            </a:r>
          </a:p>
        </p:txBody>
      </p:sp>
      <p:sp>
        <p:nvSpPr>
          <p:cNvPr id="178253" name="文本框 178252"/>
          <p:cNvSpPr txBox="1"/>
          <p:nvPr/>
        </p:nvSpPr>
        <p:spPr>
          <a:xfrm>
            <a:off x="2339975" y="4508500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事件</a:t>
            </a:r>
            <a:r>
              <a:rPr lang="en-US" altLang="zh-CN" sz="1400" b="1" dirty="0">
                <a:latin typeface="Tahoma" panose="020B0604030504040204" pitchFamily="34" charset="0"/>
              </a:rPr>
              <a:t>2</a:t>
            </a:r>
            <a:r>
              <a:rPr lang="zh-CN" altLang="en-US" sz="1400" b="1" dirty="0">
                <a:latin typeface="Tahoma" panose="020B0604030504040204" pitchFamily="34" charset="0"/>
              </a:rPr>
              <a:t>发生</a:t>
            </a:r>
          </a:p>
        </p:txBody>
      </p:sp>
      <p:sp>
        <p:nvSpPr>
          <p:cNvPr id="178254" name="文本框 178253"/>
          <p:cNvSpPr txBox="1"/>
          <p:nvPr/>
        </p:nvSpPr>
        <p:spPr>
          <a:xfrm>
            <a:off x="2339975" y="5876925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事件</a:t>
            </a:r>
            <a:r>
              <a:rPr lang="en-US" altLang="zh-CN" sz="1400" b="1" dirty="0">
                <a:latin typeface="Tahoma" panose="020B0604030504040204" pitchFamily="34" charset="0"/>
              </a:rPr>
              <a:t>n</a:t>
            </a:r>
            <a:r>
              <a:rPr lang="zh-CN" altLang="en-US" sz="1400" b="1" dirty="0">
                <a:latin typeface="Tahoma" panose="020B0604030504040204" pitchFamily="34" charset="0"/>
              </a:rPr>
              <a:t>发生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2.1 </a:t>
            </a:r>
            <a:r>
              <a:rPr lang="zh-CN" altLang="en-US" b="1" dirty="0"/>
              <a:t>多道程序设计</a:t>
            </a:r>
            <a:endParaRPr lang="zh-CN" altLang="en-US" b="1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2.1.1 </a:t>
            </a:r>
            <a:r>
              <a:rPr lang="zh-CN" altLang="en-US" b="1" dirty="0"/>
              <a:t>单道程序设计的缺点</a:t>
            </a:r>
          </a:p>
          <a:p>
            <a:r>
              <a:rPr lang="en-US" altLang="zh-CN" b="1" dirty="0"/>
              <a:t>2.1.2 </a:t>
            </a:r>
            <a:r>
              <a:rPr lang="zh-CN" altLang="en-US" b="1" dirty="0"/>
              <a:t>多道程序设计的提出</a:t>
            </a:r>
          </a:p>
          <a:p>
            <a:r>
              <a:rPr lang="en-US" altLang="zh-CN" b="1" dirty="0"/>
              <a:t>2.1.3 </a:t>
            </a:r>
            <a:r>
              <a:rPr lang="zh-CN" altLang="en-US" b="1" dirty="0"/>
              <a:t>多道程序设计的问题</a:t>
            </a:r>
          </a:p>
          <a:p>
            <a:endParaRPr lang="zh-CN" altLang="en-US" b="1" dirty="0"/>
          </a:p>
        </p:txBody>
      </p:sp>
      <p:sp>
        <p:nvSpPr>
          <p:cNvPr id="5125" name="云形标注 5124"/>
          <p:cNvSpPr/>
          <p:nvPr/>
        </p:nvSpPr>
        <p:spPr>
          <a:xfrm>
            <a:off x="3733800" y="4114800"/>
            <a:ext cx="4953000" cy="1828800"/>
          </a:xfrm>
          <a:prstGeom prst="cloudCallout">
            <a:avLst>
              <a:gd name="adj1" fmla="val -43366"/>
              <a:gd name="adj2" fmla="val 6996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CCFF99"/>
                </a:solidFill>
                <a:latin typeface="Antique Olive" pitchFamily="34" charset="0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latin typeface="Antique Olive" pitchFamily="34" charset="0"/>
              </a:rPr>
              <a:t>Multi-programming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2.2.6 </a:t>
            </a:r>
            <a:r>
              <a:rPr lang="zh-CN" altLang="en-US" b="1" dirty="0"/>
              <a:t>进程的类型与特征</a:t>
            </a:r>
            <a:endParaRPr lang="zh-CN" altLang="en-US" b="1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971550" y="2017713"/>
            <a:ext cx="7772400" cy="4114800"/>
          </a:xfrm>
        </p:spPr>
        <p:txBody>
          <a:bodyPr/>
          <a:lstStyle/>
          <a:p>
            <a:r>
              <a:rPr lang="zh-CN" altLang="en-US" b="1" dirty="0"/>
              <a:t>进程类型</a:t>
            </a:r>
          </a:p>
          <a:p>
            <a:pPr lvl="1"/>
            <a:r>
              <a:rPr lang="zh-CN" altLang="en-US" b="1" dirty="0"/>
              <a:t>系统进程</a:t>
            </a:r>
          </a:p>
          <a:p>
            <a:pPr lvl="2"/>
            <a:r>
              <a:rPr lang="zh-CN" altLang="en-US" b="1" dirty="0"/>
              <a:t>运行操作系统程序，完成系统管理</a:t>
            </a:r>
            <a:r>
              <a:rPr lang="en-US" altLang="zh-CN" b="1" dirty="0"/>
              <a:t>(</a:t>
            </a:r>
            <a:r>
              <a:rPr lang="zh-CN" altLang="en-US" b="1" dirty="0"/>
              <a:t>服务</a:t>
            </a:r>
            <a:r>
              <a:rPr lang="en-US" altLang="zh-CN" b="1" dirty="0"/>
              <a:t>)</a:t>
            </a:r>
            <a:r>
              <a:rPr lang="zh-CN" altLang="en-US" b="1" dirty="0"/>
              <a:t>功能</a:t>
            </a:r>
            <a:r>
              <a:rPr lang="en-US" altLang="zh-CN" b="1"/>
              <a:t>.</a:t>
            </a:r>
          </a:p>
          <a:p>
            <a:pPr lvl="2"/>
            <a:r>
              <a:rPr lang="zh-CN" altLang="en-US" b="1" dirty="0"/>
              <a:t>例如：</a:t>
            </a:r>
            <a:r>
              <a:rPr lang="en-US" altLang="zh-CN" b="1"/>
              <a:t>UNIX    #0 -- </a:t>
            </a:r>
            <a:r>
              <a:rPr lang="en-US" altLang="zh-CN" b="1" u="sng"/>
              <a:t>sched</a:t>
            </a:r>
            <a:r>
              <a:rPr lang="en-US" altLang="zh-CN" b="1"/>
              <a:t>,   #1 -- </a:t>
            </a:r>
            <a:r>
              <a:rPr lang="en-US" altLang="zh-CN" b="1" u="sng"/>
              <a:t>init</a:t>
            </a:r>
            <a:endParaRPr lang="en-US" altLang="zh-CN" b="1"/>
          </a:p>
          <a:p>
            <a:pPr lvl="1"/>
            <a:r>
              <a:rPr lang="zh-CN" altLang="en-US" b="1" dirty="0"/>
              <a:t>用户进程</a:t>
            </a:r>
          </a:p>
          <a:p>
            <a:pPr lvl="2"/>
            <a:r>
              <a:rPr lang="zh-CN" altLang="en-US" b="1" dirty="0"/>
              <a:t>运行用户</a:t>
            </a:r>
            <a:r>
              <a:rPr lang="en-US" altLang="zh-CN" b="1" dirty="0"/>
              <a:t>(</a:t>
            </a:r>
            <a:r>
              <a:rPr lang="zh-CN" altLang="en-US" b="1" dirty="0"/>
              <a:t>应用</a:t>
            </a:r>
            <a:r>
              <a:rPr lang="en-US" altLang="zh-CN" b="1" dirty="0"/>
              <a:t>)</a:t>
            </a:r>
            <a:r>
              <a:rPr lang="zh-CN" altLang="en-US" b="1" dirty="0"/>
              <a:t>程序，为用户服务。</a:t>
            </a:r>
          </a:p>
          <a:p>
            <a:pPr lvl="2"/>
            <a:r>
              <a:rPr lang="zh-CN" altLang="en-US" b="1" dirty="0"/>
              <a:t>例如</a:t>
            </a:r>
            <a:r>
              <a:rPr lang="zh-CN" altLang="en-US" b="1"/>
              <a:t>：</a:t>
            </a:r>
            <a:r>
              <a:rPr lang="en-US" altLang="zh-CN" b="1"/>
              <a:t>UNIX   vi, shell, 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2.2.6 </a:t>
            </a:r>
            <a:r>
              <a:rPr lang="zh-CN" altLang="en-US" b="1" dirty="0"/>
              <a:t>进程的类型与特征</a:t>
            </a:r>
            <a:r>
              <a:rPr lang="en-US" altLang="zh-CN" sz="3600" b="1"/>
              <a:t>(Cont.)</a:t>
            </a:r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进程的特征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并发性</a:t>
            </a:r>
            <a:r>
              <a:rPr lang="zh-CN" altLang="en-US" sz="2400" b="1" dirty="0"/>
              <a:t>：可以与其它进程一道向前推进；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动态性</a:t>
            </a:r>
            <a:r>
              <a:rPr lang="zh-CN" altLang="en-US" sz="2400" b="1" dirty="0"/>
              <a:t>：动态产生、消亡，生存期内状态动态变化；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独立性</a:t>
            </a:r>
            <a:r>
              <a:rPr lang="zh-CN" altLang="en-US" sz="2400" b="1" dirty="0"/>
              <a:t>：一个进程是可以调度的基本单位；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交往性</a:t>
            </a:r>
            <a:r>
              <a:rPr lang="zh-CN" altLang="en-US" sz="2400" b="1" dirty="0"/>
              <a:t>：同时运行的进程可能发生相互作用；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异步性</a:t>
            </a:r>
            <a:r>
              <a:rPr lang="zh-CN" altLang="en-US" sz="2400" b="1" dirty="0"/>
              <a:t>：进程以各自独立，不可预知的速度向前推进；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结构性</a:t>
            </a:r>
            <a:r>
              <a:rPr lang="zh-CN" altLang="en-US" sz="2400" b="1" dirty="0"/>
              <a:t>：每个进程有一个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60417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 anchor="b"/>
          <a:lstStyle/>
          <a:p>
            <a:r>
              <a:rPr lang="en-US" altLang="zh-CN" b="1"/>
              <a:t>2.2.7 </a:t>
            </a:r>
            <a:r>
              <a:rPr lang="zh-CN" altLang="en-US" sz="4000" b="1" dirty="0"/>
              <a:t>进程间相互联系与相互作用</a:t>
            </a:r>
            <a:endParaRPr lang="zh-CN" altLang="en-US" sz="4000" b="1"/>
          </a:p>
        </p:txBody>
      </p:sp>
      <p:sp>
        <p:nvSpPr>
          <p:cNvPr id="60419" name="文本占位符 604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相互联系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相关进程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同一家族的进程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可以共享文件，需要相互通讯，协调推进速度</a:t>
            </a:r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父进程可以监视子进程，子进程完成父进程交给的任务。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无关进程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没有逻辑关系、同时执行的进程。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/>
              <a:t>有资源竞争关系，互斥、死锁、饿死。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 anchor="b"/>
          <a:lstStyle/>
          <a:p>
            <a:r>
              <a:rPr lang="en-US" altLang="zh-CN" b="1" dirty="0"/>
              <a:t>2.2.7 </a:t>
            </a:r>
            <a:r>
              <a:rPr lang="zh-CN" altLang="en-US" b="1" dirty="0"/>
              <a:t>进程间相互联系与相互作用</a:t>
            </a:r>
            <a:endParaRPr lang="zh-CN" altLang="en-US" b="1"/>
          </a:p>
        </p:txBody>
      </p:sp>
      <p:sp>
        <p:nvSpPr>
          <p:cNvPr id="26653" name="文本占位符 26652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685800"/>
          </a:xfrm>
        </p:spPr>
        <p:txBody>
          <a:bodyPr/>
          <a:lstStyle/>
          <a:p>
            <a:r>
              <a:rPr lang="zh-CN" altLang="en-US" b="1" dirty="0"/>
              <a:t>相互作用</a:t>
            </a:r>
            <a:endParaRPr lang="zh-CN" altLang="en-US" b="1"/>
          </a:p>
        </p:txBody>
      </p:sp>
      <p:sp>
        <p:nvSpPr>
          <p:cNvPr id="26628" name="文本框 26627"/>
          <p:cNvSpPr txBox="1"/>
          <p:nvPr/>
        </p:nvSpPr>
        <p:spPr>
          <a:xfrm>
            <a:off x="1524000" y="1981200"/>
            <a:ext cx="65532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直接相互作用：发生在相关进程之间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6629" name="文本框 26628"/>
          <p:cNvSpPr txBox="1"/>
          <p:nvPr/>
        </p:nvSpPr>
        <p:spPr>
          <a:xfrm>
            <a:off x="1600200" y="464820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间接相互作用：发生在任何进程之间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6634" name="椭圆 26633"/>
          <p:cNvSpPr/>
          <p:nvPr/>
        </p:nvSpPr>
        <p:spPr>
          <a:xfrm>
            <a:off x="3581400" y="57912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6637" name="文本框 26636"/>
          <p:cNvSpPr txBox="1"/>
          <p:nvPr/>
        </p:nvSpPr>
        <p:spPr>
          <a:xfrm>
            <a:off x="4419600" y="5013325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38" name="文本框 26637"/>
          <p:cNvSpPr txBox="1"/>
          <p:nvPr/>
        </p:nvSpPr>
        <p:spPr>
          <a:xfrm>
            <a:off x="2743200" y="50292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39" name="直接连接符 26638"/>
          <p:cNvSpPr/>
          <p:nvPr/>
        </p:nvSpPr>
        <p:spPr>
          <a:xfrm rot="450454" flipV="1">
            <a:off x="4038600" y="5403850"/>
            <a:ext cx="468313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0" name="直接连接符 26639"/>
          <p:cNvSpPr/>
          <p:nvPr/>
        </p:nvSpPr>
        <p:spPr>
          <a:xfrm>
            <a:off x="3117850" y="5410200"/>
            <a:ext cx="539750" cy="4683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1" name="直接连接符 26640"/>
          <p:cNvSpPr/>
          <p:nvPr/>
        </p:nvSpPr>
        <p:spPr>
          <a:xfrm>
            <a:off x="3352800" y="3200400"/>
            <a:ext cx="0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2" name="直接连接符 26641"/>
          <p:cNvSpPr/>
          <p:nvPr/>
        </p:nvSpPr>
        <p:spPr>
          <a:xfrm>
            <a:off x="3352800" y="3956050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3" name="直接连接符 26642"/>
          <p:cNvSpPr/>
          <p:nvPr/>
        </p:nvSpPr>
        <p:spPr>
          <a:xfrm>
            <a:off x="4495800" y="3221038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4" name="直接连接符 26643"/>
          <p:cNvSpPr/>
          <p:nvPr/>
        </p:nvSpPr>
        <p:spPr>
          <a:xfrm>
            <a:off x="4495800" y="3748088"/>
            <a:ext cx="0" cy="900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26645" name="曲线连接符 26644"/>
          <p:cNvCxnSpPr>
            <a:stCxn id="26641" idx="1"/>
            <a:endCxn id="26643" idx="1"/>
          </p:cNvCxnSpPr>
          <p:nvPr/>
        </p:nvCxnSpPr>
        <p:spPr>
          <a:xfrm rot="5400000" flipH="1" flipV="1">
            <a:off x="3771900" y="3160713"/>
            <a:ext cx="303213" cy="1143000"/>
          </a:xfrm>
          <a:prstGeom prst="curvedConnector3">
            <a:avLst>
              <a:gd name="adj1" fmla="val 24606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6646" name="文本框 26645"/>
          <p:cNvSpPr txBox="1"/>
          <p:nvPr/>
        </p:nvSpPr>
        <p:spPr>
          <a:xfrm>
            <a:off x="3657600" y="3810000"/>
            <a:ext cx="685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sync</a:t>
            </a:r>
          </a:p>
        </p:txBody>
      </p:sp>
      <p:sp>
        <p:nvSpPr>
          <p:cNvPr id="26647" name="文本框 26646"/>
          <p:cNvSpPr txBox="1"/>
          <p:nvPr/>
        </p:nvSpPr>
        <p:spPr>
          <a:xfrm>
            <a:off x="2743200" y="3702050"/>
            <a:ext cx="685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send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48" name="文本框 26647"/>
          <p:cNvSpPr txBox="1"/>
          <p:nvPr/>
        </p:nvSpPr>
        <p:spPr>
          <a:xfrm>
            <a:off x="4572000" y="3473450"/>
            <a:ext cx="990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receive</a:t>
            </a:r>
          </a:p>
        </p:txBody>
      </p:sp>
      <p:sp>
        <p:nvSpPr>
          <p:cNvPr id="26649" name="文本框 26648"/>
          <p:cNvSpPr txBox="1"/>
          <p:nvPr/>
        </p:nvSpPr>
        <p:spPr>
          <a:xfrm>
            <a:off x="2819400" y="3138488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P1</a:t>
            </a:r>
            <a:r>
              <a:rPr lang="en-US" altLang="zh-CN" sz="1800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50" name="文本框 26649"/>
          <p:cNvSpPr txBox="1"/>
          <p:nvPr/>
        </p:nvSpPr>
        <p:spPr>
          <a:xfrm>
            <a:off x="3962400" y="31242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P2: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51" name="文本框 26650"/>
          <p:cNvSpPr txBox="1"/>
          <p:nvPr/>
        </p:nvSpPr>
        <p:spPr>
          <a:xfrm>
            <a:off x="4267200" y="5638800"/>
            <a:ext cx="609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hold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52" name="文本框 26651"/>
          <p:cNvSpPr txBox="1"/>
          <p:nvPr/>
        </p:nvSpPr>
        <p:spPr>
          <a:xfrm>
            <a:off x="2819400" y="5562600"/>
            <a:ext cx="685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wait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P spid="2662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2.2.8 </a:t>
            </a:r>
            <a:r>
              <a:rPr lang="zh-CN" altLang="en-US" b="1" dirty="0"/>
              <a:t>进程的创建与撤销</a:t>
            </a:r>
            <a:endParaRPr lang="zh-CN" altLang="en-US" b="1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进程的创建</a:t>
            </a:r>
            <a:endParaRPr lang="zh-CN" altLang="en-US" b="1" dirty="0"/>
          </a:p>
          <a:p>
            <a:pPr lvl="1"/>
            <a:r>
              <a:rPr lang="zh-CN" altLang="en-US" sz="2400" b="1" dirty="0"/>
              <a:t>建立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，分配内存，加载程序，入就绪链</a:t>
            </a:r>
            <a:endParaRPr lang="zh-CN" altLang="en-US" sz="2400" b="1"/>
          </a:p>
          <a:p>
            <a:pPr lvl="1"/>
            <a:r>
              <a:rPr lang="en-US" altLang="zh-CN" sz="2400" b="1" err="1"/>
              <a:t>UNIX</a:t>
            </a:r>
            <a:r>
              <a:rPr lang="zh-CN" altLang="en-US" sz="2400" b="1" err="1"/>
              <a:t>：</a:t>
            </a:r>
            <a:r>
              <a:rPr lang="en-US" altLang="zh-CN" sz="2400" b="1" err="1"/>
              <a:t>pid=fork()</a:t>
            </a:r>
            <a:r>
              <a:rPr lang="zh-CN" altLang="en-US" sz="2400" b="1" err="1"/>
              <a:t>，</a:t>
            </a:r>
            <a:r>
              <a:rPr lang="en-US" altLang="zh-CN" sz="2400" b="1" err="1"/>
              <a:t>exec(prog,args</a:t>
            </a:r>
            <a:r>
              <a:rPr lang="en-US" altLang="zh-CN" sz="2400" b="1"/>
              <a:t>) </a:t>
            </a:r>
          </a:p>
          <a:p>
            <a:r>
              <a:rPr lang="zh-CN" altLang="en-US" sz="2800" b="1" dirty="0"/>
              <a:t>进程的撤销</a:t>
            </a:r>
            <a:endParaRPr lang="zh-CN" altLang="en-US" b="1"/>
          </a:p>
          <a:p>
            <a:pPr lvl="1"/>
            <a:r>
              <a:rPr lang="zh-CN" altLang="en-US" sz="2400" b="1" dirty="0"/>
              <a:t>去配资源，撤销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，通知父进程</a:t>
            </a:r>
          </a:p>
          <a:p>
            <a:pPr lvl="1"/>
            <a:r>
              <a:rPr lang="en-US" altLang="zh-CN" sz="2400" b="1"/>
              <a:t>UNIX</a:t>
            </a:r>
            <a:r>
              <a:rPr lang="zh-CN" altLang="en-US" sz="2400" b="1"/>
              <a:t>：</a:t>
            </a:r>
            <a:r>
              <a:rPr lang="en-US" altLang="zh-CN" sz="2400" b="1"/>
              <a:t>exit()  vs. kill</a:t>
            </a:r>
            <a:endParaRPr lang="en-US" altLang="zh-CN" b="1"/>
          </a:p>
          <a:p>
            <a:r>
              <a:rPr lang="zh-CN" altLang="en-US" sz="2800" b="1" dirty="0"/>
              <a:t>除初始进程外，其它进程由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父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进程创建，并形成进程家族。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935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考虑生灭的进程状态转换图</a:t>
            </a:r>
            <a:endParaRPr lang="zh-CN" altLang="en-US" b="1"/>
          </a:p>
        </p:txBody>
      </p:sp>
      <p:grpSp>
        <p:nvGrpSpPr>
          <p:cNvPr id="193539" name="组合 193538"/>
          <p:cNvGrpSpPr/>
          <p:nvPr/>
        </p:nvGrpSpPr>
        <p:grpSpPr>
          <a:xfrm>
            <a:off x="2514600" y="2438400"/>
            <a:ext cx="4114800" cy="2620963"/>
            <a:chOff x="1584" y="1536"/>
            <a:chExt cx="2592" cy="1651"/>
          </a:xfrm>
        </p:grpSpPr>
        <p:sp>
          <p:nvSpPr>
            <p:cNvPr id="193540" name="椭圆 193539"/>
            <p:cNvSpPr/>
            <p:nvPr/>
          </p:nvSpPr>
          <p:spPr>
            <a:xfrm>
              <a:off x="1675" y="1709"/>
              <a:ext cx="725" cy="4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就绪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93541" name="椭圆 193540"/>
            <p:cNvSpPr/>
            <p:nvPr/>
          </p:nvSpPr>
          <p:spPr>
            <a:xfrm>
              <a:off x="2539" y="2688"/>
              <a:ext cx="725" cy="4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等待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93542" name="椭圆 193541"/>
            <p:cNvSpPr/>
            <p:nvPr/>
          </p:nvSpPr>
          <p:spPr>
            <a:xfrm>
              <a:off x="3403" y="1709"/>
              <a:ext cx="725" cy="4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运行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93543" name="直接连接符 193542"/>
            <p:cNvSpPr/>
            <p:nvPr/>
          </p:nvSpPr>
          <p:spPr>
            <a:xfrm>
              <a:off x="2352" y="1872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44" name="直接连接符 193543"/>
            <p:cNvSpPr/>
            <p:nvPr/>
          </p:nvSpPr>
          <p:spPr>
            <a:xfrm flipH="1">
              <a:off x="3216" y="2208"/>
              <a:ext cx="38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45" name="直接连接符 193544"/>
            <p:cNvSpPr/>
            <p:nvPr/>
          </p:nvSpPr>
          <p:spPr>
            <a:xfrm flipH="1" flipV="1">
              <a:off x="2112" y="2208"/>
              <a:ext cx="432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46" name="直接连接符 193545"/>
            <p:cNvSpPr/>
            <p:nvPr/>
          </p:nvSpPr>
          <p:spPr>
            <a:xfrm flipH="1">
              <a:off x="2400" y="2064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47" name="文本框 193546"/>
            <p:cNvSpPr txBox="1"/>
            <p:nvPr/>
          </p:nvSpPr>
          <p:spPr>
            <a:xfrm>
              <a:off x="2448" y="1536"/>
              <a:ext cx="96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获得处理机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93548" name="文本框 193547"/>
            <p:cNvSpPr txBox="1"/>
            <p:nvPr/>
          </p:nvSpPr>
          <p:spPr>
            <a:xfrm>
              <a:off x="2496" y="2102"/>
              <a:ext cx="96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剥夺处理机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93549" name="文本框 193548"/>
            <p:cNvSpPr txBox="1"/>
            <p:nvPr/>
          </p:nvSpPr>
          <p:spPr>
            <a:xfrm>
              <a:off x="3408" y="2448"/>
              <a:ext cx="76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等待事件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93550" name="文本框 193549"/>
            <p:cNvSpPr txBox="1"/>
            <p:nvPr/>
          </p:nvSpPr>
          <p:spPr>
            <a:xfrm>
              <a:off x="1584" y="2496"/>
              <a:ext cx="76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事件发生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93551" name="椭圆 193550"/>
          <p:cNvSpPr/>
          <p:nvPr/>
        </p:nvSpPr>
        <p:spPr>
          <a:xfrm>
            <a:off x="990600" y="3810000"/>
            <a:ext cx="990600" cy="6858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初创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93552" name="椭圆 193551"/>
          <p:cNvSpPr/>
          <p:nvPr/>
        </p:nvSpPr>
        <p:spPr>
          <a:xfrm>
            <a:off x="7086600" y="3810000"/>
            <a:ext cx="990600" cy="6858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终止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93553" name="直接连接符 193552"/>
          <p:cNvSpPr/>
          <p:nvPr/>
        </p:nvSpPr>
        <p:spPr>
          <a:xfrm flipV="1">
            <a:off x="1828800" y="327660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3554" name="直接连接符 193553"/>
          <p:cNvSpPr/>
          <p:nvPr/>
        </p:nvSpPr>
        <p:spPr>
          <a:xfrm>
            <a:off x="6483350" y="3276600"/>
            <a:ext cx="755650" cy="6048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3555" name="文本框 193554"/>
          <p:cNvSpPr txBox="1"/>
          <p:nvPr/>
        </p:nvSpPr>
        <p:spPr>
          <a:xfrm>
            <a:off x="1447800" y="3124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创建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93556" name="文本框 193555"/>
          <p:cNvSpPr txBox="1"/>
          <p:nvPr/>
        </p:nvSpPr>
        <p:spPr>
          <a:xfrm>
            <a:off x="6858000" y="30480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结束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1945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2.2.9 </a:t>
            </a:r>
            <a:r>
              <a:rPr lang="zh-CN" altLang="en-US" sz="4000" b="1" dirty="0"/>
              <a:t>进程与程序的联系与差别</a:t>
            </a:r>
          </a:p>
        </p:txBody>
      </p:sp>
      <p:sp>
        <p:nvSpPr>
          <p:cNvPr id="194563" name="文本占位符 1945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进程与程序的联系</a:t>
            </a:r>
          </a:p>
          <a:p>
            <a:pPr lvl="1"/>
            <a:r>
              <a:rPr lang="zh-CN" altLang="en-US" sz="2400" b="1" dirty="0"/>
              <a:t>进程包括一个程序</a:t>
            </a:r>
          </a:p>
          <a:p>
            <a:pPr lvl="1"/>
            <a:r>
              <a:rPr lang="zh-CN" altLang="en-US" sz="2400" b="1" dirty="0"/>
              <a:t>进程存在的目的就是执行这个程序</a:t>
            </a:r>
          </a:p>
          <a:p>
            <a:pPr lvl="1"/>
            <a:endParaRPr lang="zh-CN" altLang="en-US" sz="2400" b="1" dirty="0"/>
          </a:p>
          <a:p>
            <a:r>
              <a:rPr lang="zh-CN" altLang="en-US" sz="2800" b="1" dirty="0"/>
              <a:t>进程与程序的差别</a:t>
            </a:r>
          </a:p>
          <a:p>
            <a:pPr lvl="1"/>
            <a:r>
              <a:rPr lang="zh-CN" altLang="en-US" sz="2400" b="1" dirty="0"/>
              <a:t>程序静态，进程动态</a:t>
            </a:r>
          </a:p>
          <a:p>
            <a:pPr lvl="1"/>
            <a:r>
              <a:rPr lang="zh-CN" altLang="en-US" sz="2400" b="1" dirty="0"/>
              <a:t>程序可长期保存，进程有生存期</a:t>
            </a:r>
          </a:p>
          <a:p>
            <a:pPr lvl="1"/>
            <a:r>
              <a:rPr lang="zh-CN" altLang="en-US" sz="2400" b="1" dirty="0"/>
              <a:t>一个程序可对应多个进程，一个进程只能执行一个程序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95585"/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 anchor="b"/>
          <a:lstStyle/>
          <a:p>
            <a:r>
              <a:rPr lang="en-US" altLang="zh-CN" b="1" dirty="0"/>
              <a:t>2.2.10 UNIX</a:t>
            </a:r>
            <a:r>
              <a:rPr lang="zh-CN" altLang="en-US" b="1" dirty="0"/>
              <a:t>进程组成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映像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95587" name="矩形 195586"/>
          <p:cNvSpPr/>
          <p:nvPr/>
        </p:nvSpPr>
        <p:spPr>
          <a:xfrm>
            <a:off x="700088" y="2014538"/>
            <a:ext cx="2528887" cy="401637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588" name="矩形 195587"/>
          <p:cNvSpPr/>
          <p:nvPr/>
        </p:nvSpPr>
        <p:spPr>
          <a:xfrm>
            <a:off x="4057650" y="1943100"/>
            <a:ext cx="4148138" cy="413067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589" name="矩形 195588"/>
          <p:cNvSpPr/>
          <p:nvPr/>
        </p:nvSpPr>
        <p:spPr>
          <a:xfrm>
            <a:off x="1014413" y="2328863"/>
            <a:ext cx="1871662" cy="27003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590" name="矩形 195589"/>
          <p:cNvSpPr/>
          <p:nvPr/>
        </p:nvSpPr>
        <p:spPr>
          <a:xfrm>
            <a:off x="1357313" y="2657475"/>
            <a:ext cx="1228725" cy="7191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Proc 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195591" name="矩形 195590"/>
          <p:cNvSpPr/>
          <p:nvPr/>
        </p:nvSpPr>
        <p:spPr>
          <a:xfrm>
            <a:off x="1343025" y="3957638"/>
            <a:ext cx="1228725" cy="647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Text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195592" name="矩形 195591"/>
          <p:cNvSpPr/>
          <p:nvPr/>
        </p:nvSpPr>
        <p:spPr>
          <a:xfrm>
            <a:off x="4586288" y="2243138"/>
            <a:ext cx="3071812" cy="11858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1800" b="1" dirty="0">
                <a:latin typeface="Times New Roman" panose="02020603050405020304" pitchFamily="18" charset="0"/>
              </a:rPr>
              <a:t>系统空间</a:t>
            </a:r>
          </a:p>
        </p:txBody>
      </p:sp>
      <p:sp>
        <p:nvSpPr>
          <p:cNvPr id="195593" name="矩形 195592"/>
          <p:cNvSpPr/>
          <p:nvPr/>
        </p:nvSpPr>
        <p:spPr>
          <a:xfrm>
            <a:off x="4600575" y="3714750"/>
            <a:ext cx="3086100" cy="20288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800" b="1" dirty="0">
                <a:latin typeface="Times New Roman" panose="02020603050405020304" pitchFamily="18" charset="0"/>
              </a:rPr>
              <a:t>　　　　　　用户空间</a:t>
            </a:r>
          </a:p>
        </p:txBody>
      </p:sp>
      <p:sp>
        <p:nvSpPr>
          <p:cNvPr id="195594" name="矩形 195593"/>
          <p:cNvSpPr/>
          <p:nvPr/>
        </p:nvSpPr>
        <p:spPr>
          <a:xfrm>
            <a:off x="4943475" y="2471738"/>
            <a:ext cx="1000125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User</a:t>
            </a:r>
            <a:r>
              <a:rPr lang="zh-CN" altLang="en-US" sz="1800" b="1" dirty="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195595" name="矩形 195594"/>
          <p:cNvSpPr/>
          <p:nvPr/>
        </p:nvSpPr>
        <p:spPr>
          <a:xfrm>
            <a:off x="6357938" y="2471738"/>
            <a:ext cx="942975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系统栈</a:t>
            </a:r>
          </a:p>
        </p:txBody>
      </p:sp>
      <p:sp>
        <p:nvSpPr>
          <p:cNvPr id="195596" name="矩形 195595"/>
          <p:cNvSpPr/>
          <p:nvPr/>
        </p:nvSpPr>
        <p:spPr>
          <a:xfrm>
            <a:off x="4972050" y="3900488"/>
            <a:ext cx="1150938" cy="3952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800" b="1" dirty="0">
                <a:latin typeface="Times New Roman" panose="02020603050405020304" pitchFamily="18" charset="0"/>
              </a:rPr>
              <a:t>进程堆栈</a:t>
            </a:r>
          </a:p>
        </p:txBody>
      </p:sp>
      <p:sp>
        <p:nvSpPr>
          <p:cNvPr id="195597" name="矩形 195596"/>
          <p:cNvSpPr/>
          <p:nvPr/>
        </p:nvSpPr>
        <p:spPr>
          <a:xfrm>
            <a:off x="4972050" y="4514850"/>
            <a:ext cx="1150938" cy="3952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800" b="1" dirty="0">
                <a:latin typeface="Times New Roman" panose="02020603050405020304" pitchFamily="18" charset="0"/>
              </a:rPr>
              <a:t>进程数据</a:t>
            </a:r>
          </a:p>
        </p:txBody>
      </p:sp>
      <p:sp>
        <p:nvSpPr>
          <p:cNvPr id="195598" name="矩形 195597"/>
          <p:cNvSpPr/>
          <p:nvPr/>
        </p:nvSpPr>
        <p:spPr>
          <a:xfrm>
            <a:off x="4986338" y="5143500"/>
            <a:ext cx="1150937" cy="3952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800" b="1" dirty="0">
                <a:latin typeface="Times New Roman" panose="02020603050405020304" pitchFamily="18" charset="0"/>
              </a:rPr>
              <a:t>进程代码</a:t>
            </a:r>
          </a:p>
        </p:txBody>
      </p:sp>
      <p:sp>
        <p:nvSpPr>
          <p:cNvPr id="195599" name="文本框 195598"/>
          <p:cNvSpPr txBox="1"/>
          <p:nvPr/>
        </p:nvSpPr>
        <p:spPr>
          <a:xfrm>
            <a:off x="942975" y="6172200"/>
            <a:ext cx="21145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常驻内存部分</a:t>
            </a:r>
          </a:p>
        </p:txBody>
      </p:sp>
      <p:sp>
        <p:nvSpPr>
          <p:cNvPr id="195600" name="文本框 195599"/>
          <p:cNvSpPr txBox="1"/>
          <p:nvPr/>
        </p:nvSpPr>
        <p:spPr>
          <a:xfrm>
            <a:off x="5067300" y="6203950"/>
            <a:ext cx="21145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内外存交换部分</a:t>
            </a:r>
          </a:p>
        </p:txBody>
      </p:sp>
      <p:sp>
        <p:nvSpPr>
          <p:cNvPr id="195601" name="文本框 195600"/>
          <p:cNvSpPr txBox="1"/>
          <p:nvPr/>
        </p:nvSpPr>
        <p:spPr>
          <a:xfrm>
            <a:off x="1500188" y="5157788"/>
            <a:ext cx="101441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系统空间</a:t>
            </a:r>
          </a:p>
        </p:txBody>
      </p:sp>
      <p:sp>
        <p:nvSpPr>
          <p:cNvPr id="195602" name="任意多边形 195601"/>
          <p:cNvSpPr/>
          <p:nvPr/>
        </p:nvSpPr>
        <p:spPr>
          <a:xfrm>
            <a:off x="2586038" y="2543175"/>
            <a:ext cx="2343150" cy="252413"/>
          </a:xfrm>
          <a:custGeom>
            <a:avLst/>
            <a:gdLst/>
            <a:ahLst/>
            <a:cxnLst/>
            <a:rect l="0" t="0" r="0" b="0"/>
            <a:pathLst>
              <a:path w="1476" h="180">
                <a:moveTo>
                  <a:pt x="1476" y="0"/>
                </a:moveTo>
                <a:lnTo>
                  <a:pt x="693" y="0"/>
                </a:lnTo>
                <a:lnTo>
                  <a:pt x="693" y="180"/>
                </a:lnTo>
                <a:lnTo>
                  <a:pt x="0" y="18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603" name="任意多边形 195602"/>
          <p:cNvSpPr/>
          <p:nvPr/>
        </p:nvSpPr>
        <p:spPr>
          <a:xfrm>
            <a:off x="2586038" y="3000375"/>
            <a:ext cx="2386012" cy="928688"/>
          </a:xfrm>
          <a:custGeom>
            <a:avLst/>
            <a:gdLst/>
            <a:ahLst/>
            <a:cxnLst/>
            <a:rect l="0" t="0" r="0" b="0"/>
            <a:pathLst>
              <a:path w="1503" h="585">
                <a:moveTo>
                  <a:pt x="0" y="0"/>
                </a:moveTo>
                <a:lnTo>
                  <a:pt x="783" y="0"/>
                </a:lnTo>
                <a:lnTo>
                  <a:pt x="783" y="585"/>
                </a:lnTo>
                <a:lnTo>
                  <a:pt x="1503" y="585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604" name="任意多边形 195603"/>
          <p:cNvSpPr/>
          <p:nvPr/>
        </p:nvSpPr>
        <p:spPr>
          <a:xfrm>
            <a:off x="2586038" y="3171825"/>
            <a:ext cx="2386012" cy="1457325"/>
          </a:xfrm>
          <a:custGeom>
            <a:avLst/>
            <a:gdLst/>
            <a:ahLst/>
            <a:cxnLst/>
            <a:rect l="0" t="0" r="0" b="0"/>
            <a:pathLst>
              <a:path w="1503" h="918">
                <a:moveTo>
                  <a:pt x="0" y="0"/>
                </a:moveTo>
                <a:lnTo>
                  <a:pt x="639" y="0"/>
                </a:lnTo>
                <a:lnTo>
                  <a:pt x="639" y="918"/>
                </a:lnTo>
                <a:lnTo>
                  <a:pt x="1503" y="91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605" name="任意多边形 195604"/>
          <p:cNvSpPr/>
          <p:nvPr/>
        </p:nvSpPr>
        <p:spPr>
          <a:xfrm>
            <a:off x="2600325" y="4329113"/>
            <a:ext cx="2386013" cy="957262"/>
          </a:xfrm>
          <a:custGeom>
            <a:avLst/>
            <a:gdLst/>
            <a:ahLst/>
            <a:cxnLst/>
            <a:rect l="0" t="0" r="0" b="0"/>
            <a:pathLst>
              <a:path w="1503" h="603">
                <a:moveTo>
                  <a:pt x="0" y="0"/>
                </a:moveTo>
                <a:lnTo>
                  <a:pt x="522" y="0"/>
                </a:lnTo>
                <a:lnTo>
                  <a:pt x="522" y="603"/>
                </a:lnTo>
                <a:lnTo>
                  <a:pt x="1503" y="603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606" name="直接连接符 195605"/>
          <p:cNvSpPr/>
          <p:nvPr/>
        </p:nvSpPr>
        <p:spPr>
          <a:xfrm>
            <a:off x="1943100" y="339090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矩形 196609"/>
          <p:cNvSpPr/>
          <p:nvPr/>
        </p:nvSpPr>
        <p:spPr>
          <a:xfrm>
            <a:off x="647700" y="69215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en-US" altLang="zh-CN" sz="4400" b="1" dirty="0">
                <a:solidFill>
                  <a:schemeClr val="tx2"/>
                </a:solidFill>
                <a:latin typeface="Tahoma" panose="020B0604030504040204" pitchFamily="34" charset="0"/>
              </a:rPr>
              <a:t>2.2.10 UNIX</a:t>
            </a:r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进程组成</a:t>
            </a:r>
            <a:r>
              <a:rPr lang="en-US" altLang="zh-CN" sz="4400" b="1" dirty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映像</a:t>
            </a:r>
            <a:r>
              <a:rPr lang="en-US" altLang="zh-CN" sz="4400" b="1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96611" name="矩形 196610"/>
          <p:cNvSpPr/>
          <p:nvPr/>
        </p:nvSpPr>
        <p:spPr>
          <a:xfrm>
            <a:off x="609600" y="1462088"/>
            <a:ext cx="7905750" cy="5076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3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Proc</a:t>
            </a:r>
            <a:r>
              <a:rPr lang="zh-CN" altLang="en-US" sz="3200" b="1" dirty="0">
                <a:latin typeface="宋体" panose="02010600030101010101" pitchFamily="2" charset="-122"/>
              </a:rPr>
              <a:t>结构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所保存的信息无论当进程在内存时还是在外存时都是需要的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0" hangingPunct="0"/>
            <a:r>
              <a:rPr lang="en-US" altLang="zh-CN" b="1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User</a:t>
            </a:r>
            <a:r>
              <a:rPr lang="zh-CN" altLang="en-US" sz="3200" b="1" dirty="0">
                <a:latin typeface="宋体" panose="02010600030101010101" pitchFamily="2" charset="-122"/>
              </a:rPr>
              <a:t>结构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所保存的信息仅当进程在内存时才是需要的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因而可以与进程的程序一起被移到外存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矩形 197633"/>
          <p:cNvSpPr/>
          <p:nvPr/>
        </p:nvSpPr>
        <p:spPr>
          <a:xfrm>
            <a:off x="608013" y="209550"/>
            <a:ext cx="8042275" cy="64389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struct</a:t>
            </a:r>
            <a:r>
              <a:rPr lang="en-US" altLang="zh-CN" sz="1800" b="1">
                <a:latin typeface="Courier New" panose="02070309020205020404" pitchFamily="49" charset="0"/>
              </a:rPr>
              <a:t> proc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char p_stat;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char p_flag;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char p_pri</a:t>
            </a:r>
            <a:r>
              <a:rPr lang="en-US" altLang="zh-CN" sz="1800" b="1">
                <a:latin typeface="Courier New" panose="02070309020205020404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char p_sig</a:t>
            </a:r>
            <a:r>
              <a:rPr lang="en-US" altLang="zh-CN" sz="1800" b="1">
                <a:latin typeface="Courier New" panose="02070309020205020404" pitchFamily="49" charset="0"/>
              </a:rPr>
              <a:t>;     //signal received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char p_uid</a:t>
            </a:r>
            <a:r>
              <a:rPr lang="en-US" altLang="zh-CN" sz="1800" b="1">
                <a:latin typeface="Courier New" panose="02070309020205020404" pitchFamily="49" charset="0"/>
              </a:rPr>
              <a:t>;     //user id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char p_time;    //resident time for scheduling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char p_cpu;     //cpu</a:t>
            </a:r>
            <a:r>
              <a:rPr lang="en-US" altLang="zh-CN" sz="1800" b="1">
                <a:latin typeface="Courier New" panose="02070309020205020404" pitchFamily="49" charset="0"/>
              </a:rPr>
              <a:t> usage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char p_nice;    //nice for scheduling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char p_ttyp;    //controlling tty</a:t>
            </a:r>
            <a:r>
              <a:rPr lang="en-US" altLang="zh-CN" sz="1800" b="1">
                <a:latin typeface="Courier New" panose="02070309020205020404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p_pid</a:t>
            </a:r>
            <a:r>
              <a:rPr lang="en-US" altLang="zh-CN" sz="1800" b="1">
                <a:latin typeface="Courier New" panose="02070309020205020404" pitchFamily="49" charset="0"/>
              </a:rPr>
              <a:t>;     //unique process id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p_ppid</a:t>
            </a:r>
            <a:r>
              <a:rPr lang="en-US" altLang="zh-CN" sz="1800" b="1">
                <a:latin typeface="Courier New" panose="02070309020205020404" pitchFamily="49" charset="0"/>
              </a:rPr>
              <a:t>;    //parent process id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p_addr</a:t>
            </a:r>
            <a:r>
              <a:rPr lang="en-US" altLang="zh-CN" sz="1800" b="1">
                <a:latin typeface="Courier New" panose="02070309020205020404" pitchFamily="49" charset="0"/>
              </a:rPr>
              <a:t>;    //address of swappable image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</a:t>
            </a:r>
            <a:r>
              <a:rPr lang="en-US" altLang="zh-CN" sz="1800" b="1">
                <a:latin typeface="Courier New" panose="02070309020205020404" pitchFamily="49" charset="0"/>
              </a:rPr>
              <a:t>  p_size;    //size of swappable image (*64bytes)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p_wchan</a:t>
            </a:r>
            <a:r>
              <a:rPr lang="en-US" altLang="zh-CN" sz="1800" b="1">
                <a:latin typeface="Courier New" panose="02070309020205020404" pitchFamily="49" charset="0"/>
              </a:rPr>
              <a:t>    //event process is waiting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*p_textp</a:t>
            </a:r>
            <a:r>
              <a:rPr lang="en-US" altLang="zh-CN" sz="1800" b="1">
                <a:latin typeface="Courier New" panose="02070309020205020404" pitchFamily="49" charset="0"/>
              </a:rPr>
              <a:t>;   //pointer to text structure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}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标题 13209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zh-CN" altLang="en-US" b="1" dirty="0"/>
              <a:t>多道程序设计目标</a:t>
            </a:r>
            <a:endParaRPr lang="zh-CN" altLang="en-US" b="1"/>
          </a:p>
        </p:txBody>
      </p:sp>
      <p:sp>
        <p:nvSpPr>
          <p:cNvPr id="132101" name="文本占位符 13210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提高系统效率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吞吐量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  <a:p>
            <a:pPr lvl="1"/>
            <a:endParaRPr lang="en-US" altLang="zh-CN" b="1">
              <a:latin typeface="宋体" panose="02010600030101010101" pitchFamily="2" charset="-122"/>
            </a:endParaRPr>
          </a:p>
        </p:txBody>
      </p:sp>
      <p:graphicFrame>
        <p:nvGraphicFramePr>
          <p:cNvPr id="132102" name="对象 132101"/>
          <p:cNvGraphicFramePr/>
          <p:nvPr/>
        </p:nvGraphicFramePr>
        <p:xfrm>
          <a:off x="2671763" y="2789238"/>
          <a:ext cx="320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74800" imgH="419100" progId="Equation.3">
                  <p:embed/>
                </p:oleObj>
              </mc:Choice>
              <mc:Fallback>
                <p:oleObj r:id="rId2" imgW="15748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71763" y="2789238"/>
                        <a:ext cx="3200400" cy="850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矩形 198657"/>
          <p:cNvSpPr/>
          <p:nvPr/>
        </p:nvSpPr>
        <p:spPr>
          <a:xfrm>
            <a:off x="520700" y="174625"/>
            <a:ext cx="8245475" cy="65119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struct</a:t>
            </a:r>
            <a:r>
              <a:rPr lang="en-US" altLang="zh-CN" sz="1800" b="1">
                <a:latin typeface="Courier New" panose="02070309020205020404" pitchFamily="49" charset="0"/>
              </a:rPr>
              <a:t> user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u_rsav[2]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u_fsav[25]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 ……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char  u_uid</a:t>
            </a:r>
            <a:r>
              <a:rPr lang="en-US" altLang="zh-CN" sz="1800" b="1">
                <a:latin typeface="Courier New" panose="02070309020205020404" pitchFamily="49" charset="0"/>
              </a:rPr>
              <a:t>;         // effective user id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char  u_gid</a:t>
            </a:r>
            <a:r>
              <a:rPr lang="en-US" altLang="zh-CN" sz="1800" b="1">
                <a:latin typeface="Courier New" panose="02070309020205020404" pitchFamily="49" charset="0"/>
              </a:rPr>
              <a:t>;         // effective group id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char  u_ruid</a:t>
            </a:r>
            <a:r>
              <a:rPr lang="en-US" altLang="zh-CN" sz="1800" b="1">
                <a:latin typeface="Courier New" panose="02070309020205020404" pitchFamily="49" charset="0"/>
              </a:rPr>
              <a:t>;        // real user id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char  u_rgid</a:t>
            </a:r>
            <a:r>
              <a:rPr lang="en-US" altLang="zh-CN" sz="1800" b="1">
                <a:latin typeface="Courier New" panose="02070309020205020404" pitchFamily="49" charset="0"/>
              </a:rPr>
              <a:t>;        // real group id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   u_procp</a:t>
            </a:r>
            <a:r>
              <a:rPr lang="en-US" altLang="zh-CN" sz="1800" b="1">
                <a:latin typeface="Courier New" panose="02070309020205020404" pitchFamily="49" charset="0"/>
              </a:rPr>
              <a:t>;       // pointer to proc structure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*u_base;       // base address for IO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*u_count;      // bytes remaining for IO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*u_offset[2];  // offset in file for IO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   *u_cdir;       // pointer to inode</a:t>
            </a:r>
            <a:r>
              <a:rPr lang="en-US" altLang="zh-CN" sz="1800" b="1">
                <a:latin typeface="Courier New" panose="02070309020205020404" pitchFamily="49" charset="0"/>
              </a:rPr>
              <a:t> of current dir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   *u_pdir;       // inode</a:t>
            </a:r>
            <a:r>
              <a:rPr lang="en-US" altLang="zh-CN" sz="1800" b="1">
                <a:latin typeface="Courier New" panose="02070309020205020404" pitchFamily="49" charset="0"/>
              </a:rPr>
              <a:t> of parent directory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u_uisa[16];    // prototype segmentation address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 </a:t>
            </a:r>
            <a:r>
              <a:rPr lang="en-US" altLang="zh-CN" sz="1800" b="1">
                <a:latin typeface="Helvetica" pitchFamily="34" charset="0"/>
              </a:rP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矩形 199681"/>
          <p:cNvSpPr/>
          <p:nvPr/>
        </p:nvSpPr>
        <p:spPr>
          <a:xfrm>
            <a:off x="574675" y="701675"/>
            <a:ext cx="8047038" cy="49958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zh-CN" sz="1800" dirty="0">
                <a:latin typeface="Helvetica" pitchFamily="34" charset="0"/>
              </a:rPr>
              <a:t>    </a:t>
            </a:r>
            <a:r>
              <a:rPr lang="en-US" altLang="zh-CN" sz="1800" b="1" err="1">
                <a:latin typeface="Courier New" panose="02070309020205020404" pitchFamily="49" charset="0"/>
              </a:rPr>
              <a:t>int</a:t>
            </a:r>
            <a:r>
              <a:rPr lang="en-US" altLang="zh-CN" sz="1800" b="1">
                <a:latin typeface="Courier New" panose="02070309020205020404" pitchFamily="49" charset="0"/>
              </a:rPr>
              <a:t>   u_uisd[16];    // prototype segmentation descript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u_ofile[NOFILE];   // pointers to file struct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</a:t>
            </a:r>
            <a:r>
              <a:rPr lang="en-US" altLang="zh-CN" sz="1800" b="1">
                <a:latin typeface="Courier New" panose="02070309020205020404" pitchFamily="49" charset="0"/>
              </a:rPr>
              <a:t>   u_arg[5];          // arguments to system call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u_tsize</a:t>
            </a:r>
            <a:r>
              <a:rPr lang="en-US" altLang="zh-CN" sz="1800" b="1">
                <a:latin typeface="Courier New" panose="02070309020205020404" pitchFamily="49" charset="0"/>
              </a:rPr>
              <a:t>;           // text size (*64)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u_dsize</a:t>
            </a:r>
            <a:r>
              <a:rPr lang="en-US" altLang="zh-CN" sz="1800" b="1">
                <a:latin typeface="Courier New" panose="02070309020205020404" pitchFamily="49" charset="0"/>
              </a:rPr>
              <a:t>;           // data size (*64)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u_sszie</a:t>
            </a:r>
            <a:r>
              <a:rPr lang="en-US" altLang="zh-CN" sz="1800" b="1">
                <a:latin typeface="Courier New" panose="02070309020205020404" pitchFamily="49" charset="0"/>
              </a:rPr>
              <a:t>;           // stack size (*64)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u_utime</a:t>
            </a:r>
            <a:r>
              <a:rPr lang="en-US" altLang="zh-CN" sz="1800" b="1">
                <a:latin typeface="Courier New" panose="02070309020205020404" pitchFamily="49" charset="0"/>
              </a:rPr>
              <a:t>;           // this process user time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u_stime</a:t>
            </a:r>
            <a:r>
              <a:rPr lang="en-US" altLang="zh-CN" sz="1800" b="1">
                <a:latin typeface="Courier New" panose="02070309020205020404" pitchFamily="49" charset="0"/>
              </a:rPr>
              <a:t>;           // this process system time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</a:t>
            </a:r>
            <a:r>
              <a:rPr lang="en-US" altLang="zh-CN" sz="1800" b="1">
                <a:latin typeface="Courier New" panose="02070309020205020404" pitchFamily="49" charset="0"/>
              </a:rPr>
              <a:t>   u_cutime[2];       // child process user time 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</a:t>
            </a:r>
            <a:r>
              <a:rPr lang="en-US" altLang="zh-CN" sz="1800" b="1">
                <a:latin typeface="Courier New" panose="02070309020205020404" pitchFamily="49" charset="0"/>
              </a:rPr>
              <a:t>   u_cstime[2];       // child process system time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…… 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}</a:t>
            </a:r>
          </a:p>
          <a:p>
            <a:pPr eaLnBrk="0" hangingPunct="0">
              <a:spcBef>
                <a:spcPct val="50000"/>
              </a:spcBef>
            </a:pPr>
            <a:endParaRPr lang="en-US" altLang="zh-CN" sz="1800" b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文本框 200705"/>
          <p:cNvSpPr txBox="1"/>
          <p:nvPr/>
        </p:nvSpPr>
        <p:spPr>
          <a:xfrm>
            <a:off x="679450" y="606425"/>
            <a:ext cx="7797800" cy="40814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struct</a:t>
            </a:r>
            <a:r>
              <a:rPr lang="en-US" altLang="zh-CN" sz="1800" b="1">
                <a:latin typeface="Helvetica" pitchFamily="34" charset="0"/>
              </a:rPr>
              <a:t> text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Helvetica" pitchFamily="34" charset="0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    int      x_daddr</a:t>
            </a:r>
            <a:r>
              <a:rPr lang="en-US" altLang="zh-CN" sz="1800" b="1">
                <a:latin typeface="Helvetica" pitchFamily="34" charset="0"/>
              </a:rPr>
              <a:t>;            //disk address of segment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    int      x_caddr</a:t>
            </a:r>
            <a:r>
              <a:rPr lang="en-US" altLang="zh-CN" sz="1800" b="1">
                <a:latin typeface="Helvetica" pitchFamily="34" charset="0"/>
              </a:rPr>
              <a:t>;            //core address if loaded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    int</a:t>
            </a:r>
            <a:r>
              <a:rPr lang="en-US" altLang="zh-CN" sz="1800" b="1">
                <a:latin typeface="Helvetica" pitchFamily="34" charset="0"/>
              </a:rPr>
              <a:t>      x_size;               //*64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    int      *x_iptr;               //inode</a:t>
            </a:r>
            <a:r>
              <a:rPr lang="en-US" altLang="zh-CN" sz="1800" b="1">
                <a:latin typeface="Helvetica" pitchFamily="34" charset="0"/>
              </a:rPr>
              <a:t> of prototype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Helvetica" pitchFamily="34" charset="0"/>
              </a:rPr>
              <a:t>    char    x_count;            //reference count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    char    x_ccount</a:t>
            </a:r>
            <a:r>
              <a:rPr lang="en-US" altLang="zh-CN" sz="1800" b="1">
                <a:latin typeface="Helvetica" pitchFamily="34" charset="0"/>
              </a:rPr>
              <a:t>;          //number of loaded references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Helvetica" pitchFamily="34" charset="0"/>
              </a:rPr>
              <a:t>}</a:t>
            </a:r>
          </a:p>
          <a:p>
            <a:pPr eaLnBrk="0" hangingPunct="0">
              <a:spcBef>
                <a:spcPct val="50000"/>
              </a:spcBef>
            </a:pPr>
            <a:endParaRPr lang="en-US" altLang="zh-CN" sz="1800" b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矩形 201729"/>
          <p:cNvSpPr/>
          <p:nvPr/>
        </p:nvSpPr>
        <p:spPr>
          <a:xfrm>
            <a:off x="685800" y="285750"/>
            <a:ext cx="7772400" cy="7048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进程状态及其转换</a:t>
            </a:r>
            <a:endParaRPr lang="zh-CN" altLang="en-US" sz="4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1" name="文本框 201730"/>
          <p:cNvSpPr txBox="1"/>
          <p:nvPr/>
        </p:nvSpPr>
        <p:spPr>
          <a:xfrm>
            <a:off x="7840663" y="4624388"/>
            <a:ext cx="577850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换出</a:t>
            </a:r>
          </a:p>
        </p:txBody>
      </p:sp>
      <p:sp>
        <p:nvSpPr>
          <p:cNvPr id="201732" name="文本框 201731"/>
          <p:cNvSpPr txBox="1"/>
          <p:nvPr/>
        </p:nvSpPr>
        <p:spPr>
          <a:xfrm>
            <a:off x="6550025" y="4221163"/>
            <a:ext cx="911225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结束跟踪</a:t>
            </a:r>
          </a:p>
        </p:txBody>
      </p:sp>
      <p:sp>
        <p:nvSpPr>
          <p:cNvPr id="201733" name="文本框 201732"/>
          <p:cNvSpPr txBox="1"/>
          <p:nvPr/>
        </p:nvSpPr>
        <p:spPr>
          <a:xfrm>
            <a:off x="6550025" y="5789613"/>
            <a:ext cx="911225" cy="3825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结束跟踪</a:t>
            </a:r>
          </a:p>
        </p:txBody>
      </p:sp>
      <p:sp>
        <p:nvSpPr>
          <p:cNvPr id="201734" name="文本框 201733"/>
          <p:cNvSpPr txBox="1"/>
          <p:nvPr/>
        </p:nvSpPr>
        <p:spPr>
          <a:xfrm>
            <a:off x="2722563" y="4602163"/>
            <a:ext cx="822325" cy="3825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换入</a:t>
            </a:r>
            <a:r>
              <a:rPr lang="en-US" altLang="zh-CN" sz="1600" dirty="0">
                <a:latin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</a:rPr>
              <a:t>出</a:t>
            </a:r>
          </a:p>
        </p:txBody>
      </p:sp>
      <p:sp>
        <p:nvSpPr>
          <p:cNvPr id="201735" name="文本框 201734"/>
          <p:cNvSpPr txBox="1"/>
          <p:nvPr/>
        </p:nvSpPr>
        <p:spPr>
          <a:xfrm>
            <a:off x="6303963" y="4624388"/>
            <a:ext cx="579437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换出</a:t>
            </a:r>
          </a:p>
        </p:txBody>
      </p:sp>
      <p:sp>
        <p:nvSpPr>
          <p:cNvPr id="201736" name="文本框 201735"/>
          <p:cNvSpPr txBox="1"/>
          <p:nvPr/>
        </p:nvSpPr>
        <p:spPr>
          <a:xfrm>
            <a:off x="3500438" y="4991100"/>
            <a:ext cx="579437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</a:t>
            </a:r>
          </a:p>
        </p:txBody>
      </p:sp>
      <p:sp>
        <p:nvSpPr>
          <p:cNvPr id="201737" name="文本框 201736"/>
          <p:cNvSpPr txBox="1"/>
          <p:nvPr/>
        </p:nvSpPr>
        <p:spPr>
          <a:xfrm>
            <a:off x="563563" y="4241800"/>
            <a:ext cx="511175" cy="38258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1600">
                <a:latin typeface="Times New Roman" panose="02020603050405020304" pitchFamily="18" charset="0"/>
              </a:rPr>
              <a:t>fork</a:t>
            </a:r>
          </a:p>
        </p:txBody>
      </p:sp>
      <p:sp>
        <p:nvSpPr>
          <p:cNvPr id="201738" name="文本框 201737"/>
          <p:cNvSpPr txBox="1"/>
          <p:nvPr/>
        </p:nvSpPr>
        <p:spPr>
          <a:xfrm>
            <a:off x="2498725" y="2927350"/>
            <a:ext cx="1135063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处理机分派</a:t>
            </a:r>
          </a:p>
        </p:txBody>
      </p:sp>
      <p:sp>
        <p:nvSpPr>
          <p:cNvPr id="201739" name="文本框 201738"/>
          <p:cNvSpPr txBox="1"/>
          <p:nvPr/>
        </p:nvSpPr>
        <p:spPr>
          <a:xfrm>
            <a:off x="6950075" y="3138488"/>
            <a:ext cx="577850" cy="40322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跟踪</a:t>
            </a:r>
          </a:p>
        </p:txBody>
      </p:sp>
      <p:sp>
        <p:nvSpPr>
          <p:cNvPr id="201740" name="文本框 201739"/>
          <p:cNvSpPr txBox="1"/>
          <p:nvPr/>
        </p:nvSpPr>
        <p:spPr>
          <a:xfrm>
            <a:off x="5526088" y="3138488"/>
            <a:ext cx="600075" cy="36036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等待</a:t>
            </a:r>
          </a:p>
        </p:txBody>
      </p:sp>
      <p:sp>
        <p:nvSpPr>
          <p:cNvPr id="201741" name="文本框 201740"/>
          <p:cNvSpPr txBox="1"/>
          <p:nvPr/>
        </p:nvSpPr>
        <p:spPr>
          <a:xfrm>
            <a:off x="5370513" y="2311400"/>
            <a:ext cx="688975" cy="38258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终止</a:t>
            </a:r>
          </a:p>
        </p:txBody>
      </p:sp>
      <p:sp>
        <p:nvSpPr>
          <p:cNvPr id="201742" name="文本框 201741"/>
          <p:cNvSpPr txBox="1"/>
          <p:nvPr/>
        </p:nvSpPr>
        <p:spPr>
          <a:xfrm>
            <a:off x="3567113" y="1951038"/>
            <a:ext cx="868362" cy="3825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>
                <a:latin typeface="Times New Roman" panose="02020603050405020304" pitchFamily="18" charset="0"/>
              </a:rPr>
              <a:t>置</a:t>
            </a:r>
            <a:r>
              <a:rPr lang="en-US" altLang="zh-CN" sz="1600">
                <a:latin typeface="Times New Roman" panose="02020603050405020304" pitchFamily="18" charset="0"/>
              </a:rPr>
              <a:t>PSW</a:t>
            </a:r>
          </a:p>
        </p:txBody>
      </p:sp>
      <p:sp>
        <p:nvSpPr>
          <p:cNvPr id="201743" name="椭圆 201742"/>
          <p:cNvSpPr/>
          <p:nvPr/>
        </p:nvSpPr>
        <p:spPr>
          <a:xfrm>
            <a:off x="4057650" y="1187450"/>
            <a:ext cx="1008063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SRUN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user</a:t>
            </a: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44" name="椭圆 201743"/>
          <p:cNvSpPr/>
          <p:nvPr/>
        </p:nvSpPr>
        <p:spPr>
          <a:xfrm>
            <a:off x="4094163" y="2354263"/>
            <a:ext cx="1008062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SRUN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kernel</a:t>
            </a: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45" name="椭圆 201744"/>
          <p:cNvSpPr/>
          <p:nvPr/>
        </p:nvSpPr>
        <p:spPr>
          <a:xfrm>
            <a:off x="6323013" y="2311400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</a:pPr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201746" name="椭圆 201745"/>
          <p:cNvSpPr/>
          <p:nvPr/>
        </p:nvSpPr>
        <p:spPr>
          <a:xfrm>
            <a:off x="1112838" y="4284663"/>
            <a:ext cx="1008062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  <a:spcBef>
                <a:spcPts val="900"/>
              </a:spcBef>
            </a:pP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  <a:spcBef>
                <a:spcPts val="9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SIDL</a:t>
            </a: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47" name="直接连接符 201746"/>
          <p:cNvSpPr/>
          <p:nvPr/>
        </p:nvSpPr>
        <p:spPr>
          <a:xfrm>
            <a:off x="4721225" y="1893888"/>
            <a:ext cx="0" cy="48101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48" name="直接连接符 201747"/>
          <p:cNvSpPr/>
          <p:nvPr/>
        </p:nvSpPr>
        <p:spPr>
          <a:xfrm flipV="1">
            <a:off x="4457700" y="1893888"/>
            <a:ext cx="0" cy="48101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49" name="文本框 201748"/>
          <p:cNvSpPr txBox="1"/>
          <p:nvPr/>
        </p:nvSpPr>
        <p:spPr>
          <a:xfrm>
            <a:off x="4835525" y="1930400"/>
            <a:ext cx="668338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中断</a:t>
            </a:r>
          </a:p>
        </p:txBody>
      </p:sp>
      <p:sp>
        <p:nvSpPr>
          <p:cNvPr id="201750" name="直接连接符 201749"/>
          <p:cNvSpPr/>
          <p:nvPr/>
        </p:nvSpPr>
        <p:spPr>
          <a:xfrm>
            <a:off x="5102225" y="2693988"/>
            <a:ext cx="12239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1" name="直接连接符 201750"/>
          <p:cNvSpPr/>
          <p:nvPr/>
        </p:nvSpPr>
        <p:spPr>
          <a:xfrm>
            <a:off x="4613275" y="3081338"/>
            <a:ext cx="0" cy="482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2" name="文本框 201751"/>
          <p:cNvSpPr txBox="1"/>
          <p:nvPr/>
        </p:nvSpPr>
        <p:spPr>
          <a:xfrm>
            <a:off x="4657725" y="3138488"/>
            <a:ext cx="579438" cy="3825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睡眠</a:t>
            </a:r>
          </a:p>
        </p:txBody>
      </p:sp>
      <p:sp>
        <p:nvSpPr>
          <p:cNvPr id="201753" name="直接连接符 201752"/>
          <p:cNvSpPr/>
          <p:nvPr/>
        </p:nvSpPr>
        <p:spPr>
          <a:xfrm>
            <a:off x="4991100" y="2947988"/>
            <a:ext cx="820738" cy="7207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4" name="直接连接符 201753"/>
          <p:cNvSpPr/>
          <p:nvPr/>
        </p:nvSpPr>
        <p:spPr>
          <a:xfrm>
            <a:off x="5102225" y="2820988"/>
            <a:ext cx="2247900" cy="8270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5" name="直接连接符 201754"/>
          <p:cNvSpPr/>
          <p:nvPr/>
        </p:nvSpPr>
        <p:spPr>
          <a:xfrm flipV="1">
            <a:off x="3167063" y="2884488"/>
            <a:ext cx="1001712" cy="763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6" name="直接连接符 201755"/>
          <p:cNvSpPr/>
          <p:nvPr/>
        </p:nvSpPr>
        <p:spPr>
          <a:xfrm>
            <a:off x="2706688" y="4287838"/>
            <a:ext cx="0" cy="719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1757" name="文本框 201756"/>
          <p:cNvSpPr txBox="1"/>
          <p:nvPr/>
        </p:nvSpPr>
        <p:spPr>
          <a:xfrm>
            <a:off x="4746625" y="4645025"/>
            <a:ext cx="579438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换出</a:t>
            </a:r>
          </a:p>
        </p:txBody>
      </p:sp>
      <p:sp>
        <p:nvSpPr>
          <p:cNvPr id="201758" name="直接连接符 201757"/>
          <p:cNvSpPr/>
          <p:nvPr/>
        </p:nvSpPr>
        <p:spPr>
          <a:xfrm>
            <a:off x="7750175" y="4292600"/>
            <a:ext cx="0" cy="6921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9" name="直接连接符 201758"/>
          <p:cNvSpPr/>
          <p:nvPr/>
        </p:nvSpPr>
        <p:spPr>
          <a:xfrm>
            <a:off x="585788" y="4665663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60" name="直接连接符 201759"/>
          <p:cNvSpPr/>
          <p:nvPr/>
        </p:nvSpPr>
        <p:spPr>
          <a:xfrm flipV="1">
            <a:off x="1965325" y="4157663"/>
            <a:ext cx="466725" cy="211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61" name="直接连接符 201760"/>
          <p:cNvSpPr/>
          <p:nvPr/>
        </p:nvSpPr>
        <p:spPr>
          <a:xfrm>
            <a:off x="1965325" y="4941888"/>
            <a:ext cx="466725" cy="2127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62" name="直接连接符 201761"/>
          <p:cNvSpPr/>
          <p:nvPr/>
        </p:nvSpPr>
        <p:spPr>
          <a:xfrm flipH="1">
            <a:off x="3367088" y="5372100"/>
            <a:ext cx="73501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63" name="文本框 201762"/>
          <p:cNvSpPr txBox="1"/>
          <p:nvPr/>
        </p:nvSpPr>
        <p:spPr>
          <a:xfrm>
            <a:off x="3478213" y="3541713"/>
            <a:ext cx="579437" cy="3825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</a:t>
            </a:r>
          </a:p>
        </p:txBody>
      </p:sp>
      <p:sp>
        <p:nvSpPr>
          <p:cNvPr id="201764" name="直接连接符 201763"/>
          <p:cNvSpPr/>
          <p:nvPr/>
        </p:nvSpPr>
        <p:spPr>
          <a:xfrm flipH="1">
            <a:off x="3344863" y="3924300"/>
            <a:ext cx="73501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65" name="任意多边形 201764"/>
          <p:cNvSpPr/>
          <p:nvPr/>
        </p:nvSpPr>
        <p:spPr>
          <a:xfrm>
            <a:off x="2767013" y="5691188"/>
            <a:ext cx="4983162" cy="481012"/>
          </a:xfrm>
          <a:custGeom>
            <a:avLst/>
            <a:gdLst/>
            <a:ahLst/>
            <a:cxnLst/>
            <a:rect l="0" t="0" r="0" b="0"/>
            <a:pathLst>
              <a:path w="4460" h="260">
                <a:moveTo>
                  <a:pt x="4460" y="20"/>
                </a:moveTo>
                <a:lnTo>
                  <a:pt x="4460" y="260"/>
                </a:lnTo>
                <a:lnTo>
                  <a:pt x="0" y="2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66" name="任意多边形 201765"/>
          <p:cNvSpPr/>
          <p:nvPr/>
        </p:nvSpPr>
        <p:spPr>
          <a:xfrm>
            <a:off x="2967038" y="5700713"/>
            <a:ext cx="3279775" cy="241300"/>
          </a:xfrm>
          <a:custGeom>
            <a:avLst/>
            <a:gdLst/>
            <a:ahLst/>
            <a:cxnLst/>
            <a:rect l="0" t="0" r="0" b="0"/>
            <a:pathLst>
              <a:path w="4460" h="260">
                <a:moveTo>
                  <a:pt x="4460" y="20"/>
                </a:moveTo>
                <a:lnTo>
                  <a:pt x="4460" y="260"/>
                </a:lnTo>
                <a:lnTo>
                  <a:pt x="0" y="2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67" name="任意多边形 201766"/>
          <p:cNvSpPr/>
          <p:nvPr/>
        </p:nvSpPr>
        <p:spPr>
          <a:xfrm>
            <a:off x="2855913" y="4241800"/>
            <a:ext cx="4783137" cy="360363"/>
          </a:xfrm>
          <a:custGeom>
            <a:avLst/>
            <a:gdLst/>
            <a:ahLst/>
            <a:cxnLst/>
            <a:rect l="0" t="0" r="0" b="0"/>
            <a:pathLst>
              <a:path w="4460" h="260">
                <a:moveTo>
                  <a:pt x="4460" y="20"/>
                </a:moveTo>
                <a:lnTo>
                  <a:pt x="4460" y="260"/>
                </a:lnTo>
                <a:lnTo>
                  <a:pt x="0" y="2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68" name="任意多边形 201767"/>
          <p:cNvSpPr/>
          <p:nvPr/>
        </p:nvSpPr>
        <p:spPr>
          <a:xfrm>
            <a:off x="3011488" y="4262438"/>
            <a:ext cx="3027362" cy="166687"/>
          </a:xfrm>
          <a:custGeom>
            <a:avLst/>
            <a:gdLst/>
            <a:ahLst/>
            <a:cxnLst/>
            <a:rect l="0" t="0" r="0" b="0"/>
            <a:pathLst>
              <a:path w="4460" h="260">
                <a:moveTo>
                  <a:pt x="4460" y="20"/>
                </a:moveTo>
                <a:lnTo>
                  <a:pt x="4460" y="260"/>
                </a:lnTo>
                <a:lnTo>
                  <a:pt x="0" y="2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69" name="文本框 201768"/>
          <p:cNvSpPr txBox="1"/>
          <p:nvPr/>
        </p:nvSpPr>
        <p:spPr>
          <a:xfrm>
            <a:off x="1454150" y="3817938"/>
            <a:ext cx="755650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内存够</a:t>
            </a:r>
          </a:p>
        </p:txBody>
      </p:sp>
      <p:sp>
        <p:nvSpPr>
          <p:cNvPr id="201770" name="文本框 201769"/>
          <p:cNvSpPr txBox="1"/>
          <p:nvPr/>
        </p:nvSpPr>
        <p:spPr>
          <a:xfrm>
            <a:off x="1343025" y="5111750"/>
            <a:ext cx="933450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内存不够</a:t>
            </a:r>
          </a:p>
        </p:txBody>
      </p:sp>
      <p:sp>
        <p:nvSpPr>
          <p:cNvPr id="201771" name="椭圆 201770"/>
          <p:cNvSpPr/>
          <p:nvPr/>
        </p:nvSpPr>
        <p:spPr>
          <a:xfrm>
            <a:off x="6400800" y="2368550"/>
            <a:ext cx="882650" cy="60007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  <a:spcBef>
                <a:spcPts val="9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SZOMB</a:t>
            </a: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72" name="直接连接符 201771"/>
          <p:cNvSpPr/>
          <p:nvPr/>
        </p:nvSpPr>
        <p:spPr>
          <a:xfrm>
            <a:off x="4613275" y="4327525"/>
            <a:ext cx="0" cy="6905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73" name="直接连接符 201772"/>
          <p:cNvSpPr/>
          <p:nvPr/>
        </p:nvSpPr>
        <p:spPr>
          <a:xfrm>
            <a:off x="6192838" y="4305300"/>
            <a:ext cx="0" cy="6921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74" name="椭圆 201773"/>
          <p:cNvSpPr/>
          <p:nvPr/>
        </p:nvSpPr>
        <p:spPr>
          <a:xfrm>
            <a:off x="4094163" y="3584575"/>
            <a:ext cx="1008062" cy="711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SSLEEP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75" name="椭圆 201774"/>
          <p:cNvSpPr/>
          <p:nvPr/>
        </p:nvSpPr>
        <p:spPr>
          <a:xfrm>
            <a:off x="5659438" y="356393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SWAIT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76" name="椭圆 201775"/>
          <p:cNvSpPr/>
          <p:nvPr/>
        </p:nvSpPr>
        <p:spPr>
          <a:xfrm>
            <a:off x="2335213" y="356393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SRUN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77" name="椭圆 201776"/>
          <p:cNvSpPr/>
          <p:nvPr/>
        </p:nvSpPr>
        <p:spPr>
          <a:xfrm>
            <a:off x="7194550" y="356393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SSTOP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78" name="椭圆 201777"/>
          <p:cNvSpPr/>
          <p:nvPr/>
        </p:nvSpPr>
        <p:spPr>
          <a:xfrm>
            <a:off x="4102100" y="5026025"/>
            <a:ext cx="1008063" cy="722313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SSLEEP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SWAP</a:t>
            </a:r>
          </a:p>
        </p:txBody>
      </p:sp>
      <p:sp>
        <p:nvSpPr>
          <p:cNvPr id="201779" name="椭圆 201778"/>
          <p:cNvSpPr/>
          <p:nvPr/>
        </p:nvSpPr>
        <p:spPr>
          <a:xfrm>
            <a:off x="5695950" y="500538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SWAIT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SWAP</a:t>
            </a: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80" name="椭圆 201779"/>
          <p:cNvSpPr/>
          <p:nvPr/>
        </p:nvSpPr>
        <p:spPr>
          <a:xfrm>
            <a:off x="2343150" y="500538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SRUN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SWAP</a:t>
            </a: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81" name="椭圆 201780"/>
          <p:cNvSpPr/>
          <p:nvPr/>
        </p:nvSpPr>
        <p:spPr>
          <a:xfrm>
            <a:off x="7239000" y="500538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SSTOP</a:t>
            </a: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SWAP</a:t>
            </a: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82" name="文本框 201781"/>
          <p:cNvSpPr txBox="1"/>
          <p:nvPr/>
        </p:nvSpPr>
        <p:spPr>
          <a:xfrm>
            <a:off x="5170488" y="5595938"/>
            <a:ext cx="577850" cy="2571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</a:t>
            </a:r>
          </a:p>
        </p:txBody>
      </p:sp>
      <p:sp>
        <p:nvSpPr>
          <p:cNvPr id="201783" name="文本框 201782"/>
          <p:cNvSpPr txBox="1"/>
          <p:nvPr/>
        </p:nvSpPr>
        <p:spPr>
          <a:xfrm>
            <a:off x="6591300" y="5810250"/>
            <a:ext cx="97155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latin typeface="Tahoma" panose="020B0604030504040204" pitchFamily="34" charset="0"/>
              </a:rPr>
              <a:t>结束跟踪</a:t>
            </a:r>
          </a:p>
        </p:txBody>
      </p:sp>
      <p:sp>
        <p:nvSpPr>
          <p:cNvPr id="201784" name="文本框 201783"/>
          <p:cNvSpPr txBox="1"/>
          <p:nvPr/>
        </p:nvSpPr>
        <p:spPr>
          <a:xfrm>
            <a:off x="5170488" y="4060825"/>
            <a:ext cx="511175" cy="2921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</a:t>
            </a:r>
          </a:p>
        </p:txBody>
      </p:sp>
      <p:sp>
        <p:nvSpPr>
          <p:cNvPr id="201785" name="文本框 201784"/>
          <p:cNvSpPr txBox="1"/>
          <p:nvPr/>
        </p:nvSpPr>
        <p:spPr>
          <a:xfrm>
            <a:off x="6645275" y="4283075"/>
            <a:ext cx="97155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latin typeface="Tahoma" panose="020B0604030504040204" pitchFamily="34" charset="0"/>
              </a:rPr>
              <a:t>结束跟踪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标题 20275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2.2.11 UNIX</a:t>
            </a:r>
            <a:r>
              <a:rPr lang="zh-CN" altLang="en-US" sz="4000" b="1" dirty="0"/>
              <a:t>进程的创建与撤销</a:t>
            </a:r>
          </a:p>
        </p:txBody>
      </p:sp>
      <p:sp>
        <p:nvSpPr>
          <p:cNvPr id="202755" name="文本占位符 2027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相关系统调用</a:t>
            </a:r>
          </a:p>
          <a:p>
            <a:pPr lvl="1"/>
            <a:r>
              <a:rPr lang="zh-CN" altLang="en-US" b="1" dirty="0"/>
              <a:t>创建子进程</a:t>
            </a:r>
          </a:p>
          <a:p>
            <a:pPr lvl="2"/>
            <a:r>
              <a:rPr lang="en-US" altLang="zh-CN" b="1" dirty="0" err="1"/>
              <a:t>Pid</a:t>
            </a:r>
            <a:r>
              <a:rPr lang="en-US" altLang="zh-CN" b="1" dirty="0"/>
              <a:t> = fork()</a:t>
            </a:r>
          </a:p>
          <a:p>
            <a:pPr lvl="3"/>
            <a:r>
              <a:rPr lang="zh-CN" altLang="en-US" b="1" dirty="0"/>
              <a:t>子进程是父进程的复制品</a:t>
            </a:r>
          </a:p>
          <a:p>
            <a:pPr lvl="3"/>
            <a:r>
              <a:rPr lang="zh-CN" altLang="en-US" b="1" dirty="0"/>
              <a:t>返回值：父进程为子进程编号，子进程为</a:t>
            </a:r>
            <a:r>
              <a:rPr lang="en-US" altLang="zh-CN" b="1" dirty="0"/>
              <a:t>0</a:t>
            </a:r>
          </a:p>
          <a:p>
            <a:pPr lvl="1"/>
            <a:r>
              <a:rPr lang="zh-CN" altLang="en-US" b="1" dirty="0"/>
              <a:t>加载并执行新程序</a:t>
            </a:r>
          </a:p>
          <a:p>
            <a:pPr lvl="2"/>
            <a:r>
              <a:rPr lang="en-US" altLang="zh-CN" b="1" dirty="0" err="1"/>
              <a:t>execl</a:t>
            </a:r>
            <a:r>
              <a:rPr lang="en-US" altLang="zh-CN" b="1" dirty="0"/>
              <a:t>(prog, arg0,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/>
              <a:t>,argn-1,0)</a:t>
            </a:r>
          </a:p>
          <a:p>
            <a:pPr lvl="2"/>
            <a:r>
              <a:rPr lang="zh-CN" altLang="en-US" b="1" dirty="0"/>
              <a:t>以</a:t>
            </a:r>
            <a:r>
              <a:rPr lang="en-US" altLang="zh-CN" b="1" dirty="0"/>
              <a:t>arg0,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/>
              <a:t>,argn-1</a:t>
            </a:r>
            <a:r>
              <a:rPr lang="zh-CN" altLang="en-US" b="1" dirty="0"/>
              <a:t>为参数执行</a:t>
            </a:r>
            <a:r>
              <a:rPr lang="en-US" altLang="zh-CN" b="1" dirty="0"/>
              <a:t>prog</a:t>
            </a:r>
          </a:p>
          <a:p>
            <a:pPr lvl="2"/>
            <a:r>
              <a:rPr lang="zh-CN" altLang="en-US" b="1" dirty="0"/>
              <a:t>覆盖原来程序，从第一条指令开始执行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182273"/>
          <p:cNvSpPr>
            <a:spLocks noGrp="1"/>
          </p:cNvSpPr>
          <p:nvPr>
            <p:ph type="title"/>
          </p:nvPr>
        </p:nvSpPr>
        <p:spPr>
          <a:xfrm>
            <a:off x="755650" y="214313"/>
            <a:ext cx="8188325" cy="1462087"/>
          </a:xfrm>
        </p:spPr>
        <p:txBody>
          <a:bodyPr anchor="b"/>
          <a:lstStyle/>
          <a:p>
            <a:r>
              <a:rPr lang="en-US" altLang="zh-CN" b="1" dirty="0"/>
              <a:t>2.2. 11UNIX</a:t>
            </a:r>
            <a:r>
              <a:rPr lang="zh-CN" altLang="en-US" b="1" dirty="0"/>
              <a:t>进程的创建与撤销</a:t>
            </a:r>
          </a:p>
        </p:txBody>
      </p:sp>
      <p:sp>
        <p:nvSpPr>
          <p:cNvPr id="182275" name="文本占位符 1822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b="1" dirty="0"/>
              <a:t>进程自我结束</a:t>
            </a:r>
          </a:p>
          <a:p>
            <a:pPr lvl="2"/>
            <a:r>
              <a:rPr lang="en-US" altLang="zh-CN" b="1" dirty="0"/>
              <a:t>exit(status)</a:t>
            </a:r>
          </a:p>
          <a:p>
            <a:pPr lvl="3"/>
            <a:r>
              <a:rPr lang="en-US" altLang="zh-CN" b="1" dirty="0"/>
              <a:t>Status</a:t>
            </a:r>
            <a:r>
              <a:rPr lang="zh-CN" altLang="en-US" b="1" dirty="0"/>
              <a:t>为终止状态</a:t>
            </a:r>
          </a:p>
          <a:p>
            <a:pPr lvl="3"/>
            <a:r>
              <a:rPr lang="zh-CN" altLang="en-US" b="1" dirty="0"/>
              <a:t>唤醒父进程</a:t>
            </a:r>
          </a:p>
          <a:p>
            <a:pPr lvl="1"/>
            <a:r>
              <a:rPr lang="zh-CN" altLang="en-US" b="1" dirty="0"/>
              <a:t>等待子进程终止</a:t>
            </a:r>
          </a:p>
          <a:p>
            <a:pPr lvl="2"/>
            <a:r>
              <a:rPr lang="en-US" altLang="zh-CN" b="1" dirty="0" err="1"/>
              <a:t>pid</a:t>
            </a:r>
            <a:r>
              <a:rPr lang="en-US" altLang="zh-CN" b="1" dirty="0"/>
              <a:t>=wait(&amp;status)</a:t>
            </a:r>
          </a:p>
          <a:p>
            <a:pPr lvl="3"/>
            <a:r>
              <a:rPr lang="zh-CN" altLang="en-US" b="1" dirty="0"/>
              <a:t>返回终止子进程编号</a:t>
            </a:r>
          </a:p>
          <a:p>
            <a:pPr lvl="3"/>
            <a:r>
              <a:rPr lang="zh-CN" altLang="en-US" b="1" dirty="0"/>
              <a:t>参数为子进程的终止状态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文本框 183297"/>
          <p:cNvSpPr txBox="1"/>
          <p:nvPr/>
        </p:nvSpPr>
        <p:spPr>
          <a:xfrm>
            <a:off x="457200" y="1219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3299" name="文本框 183298"/>
          <p:cNvSpPr txBox="1"/>
          <p:nvPr/>
        </p:nvSpPr>
        <p:spPr>
          <a:xfrm>
            <a:off x="685800" y="16764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Times New Roman" panose="02020603050405020304" pitchFamily="18" charset="0"/>
              </a:rPr>
              <a:t>结构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=9</a:t>
            </a:r>
            <a:endParaRPr lang="en-US" altLang="zh-CN" sz="1600" b="1"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p_ppid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183300" name="文本框 183299"/>
          <p:cNvSpPr txBox="1"/>
          <p:nvPr/>
        </p:nvSpPr>
        <p:spPr>
          <a:xfrm>
            <a:off x="6324600" y="2743200"/>
            <a:ext cx="2362200" cy="2913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err="1">
                <a:latin typeface="宋体" panose="02010600030101010101" pitchFamily="2" charset="-122"/>
              </a:rPr>
              <a:t>pid</a:t>
            </a:r>
            <a:r>
              <a:rPr lang="en-US" altLang="zh-CN" sz="1600" b="1">
                <a:latin typeface="宋体" panose="02010600030101010101" pitchFamily="2" charset="-122"/>
              </a:rPr>
              <a:t> = fork();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宋体" panose="02010600030101010101" pitchFamily="2" charset="-122"/>
              </a:rPr>
              <a:t>if(pid</a:t>
            </a:r>
            <a:r>
              <a:rPr lang="en-US" altLang="zh-CN" sz="1600" b="1" dirty="0">
                <a:latin typeface="宋体" panose="02010600030101010101" pitchFamily="2" charset="-122"/>
              </a:rPr>
              <a:t> == 0) /*</a:t>
            </a:r>
            <a:r>
              <a:rPr lang="zh-CN" altLang="en-US" sz="1600" b="1" dirty="0">
                <a:latin typeface="宋体" panose="02010600030101010101" pitchFamily="2" charset="-122"/>
              </a:rPr>
              <a:t>成立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　</a:t>
            </a:r>
            <a:r>
              <a:rPr lang="en-US" altLang="zh-CN" sz="1600" b="1">
                <a:latin typeface="宋体" panose="02010600030101010101" pitchFamily="2" charset="-122"/>
              </a:rPr>
              <a:t>{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/*</a:t>
            </a:r>
            <a:r>
              <a:rPr lang="zh-CN" altLang="en-US" sz="1600" b="1" dirty="0">
                <a:latin typeface="宋体" panose="02010600030101010101" pitchFamily="2" charset="-122"/>
              </a:rPr>
              <a:t>子进程代码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宋体" panose="02010600030101010101" pitchFamily="2" charset="-122"/>
              </a:rPr>
              <a:t>}else{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　　　</a:t>
            </a:r>
            <a:r>
              <a:rPr lang="en-US" altLang="zh-CN" sz="1600" b="1" dirty="0">
                <a:latin typeface="宋体" panose="02010600030101010101" pitchFamily="2" charset="-122"/>
              </a:rPr>
              <a:t>/*</a:t>
            </a:r>
            <a:r>
              <a:rPr lang="zh-CN" altLang="en-US" sz="1600" b="1" dirty="0">
                <a:latin typeface="宋体" panose="02010600030101010101" pitchFamily="2" charset="-122"/>
              </a:rPr>
              <a:t>父进程代码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宋体" panose="02010600030101010101" pitchFamily="2" charset="-122"/>
              </a:rPr>
              <a:t>}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…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83301" name="文本框 183300"/>
          <p:cNvSpPr txBox="1"/>
          <p:nvPr/>
        </p:nvSpPr>
        <p:spPr>
          <a:xfrm>
            <a:off x="5029200" y="16002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Times New Roman" panose="02020603050405020304" pitchFamily="18" charset="0"/>
              </a:rPr>
              <a:t>结构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=12</a:t>
            </a:r>
            <a:endParaRPr lang="en-US" altLang="zh-CN" sz="1600" b="1"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p_ppid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=9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183302" name="直接连接符 183301"/>
          <p:cNvSpPr/>
          <p:nvPr/>
        </p:nvSpPr>
        <p:spPr>
          <a:xfrm>
            <a:off x="4800600" y="4191000"/>
            <a:ext cx="68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3303" name="文本框 183302"/>
          <p:cNvSpPr txBox="1"/>
          <p:nvPr/>
        </p:nvSpPr>
        <p:spPr>
          <a:xfrm>
            <a:off x="4724400" y="36576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复制</a:t>
            </a:r>
          </a:p>
        </p:txBody>
      </p:sp>
      <p:sp>
        <p:nvSpPr>
          <p:cNvPr id="183304" name="文本框 183303"/>
          <p:cNvSpPr txBox="1"/>
          <p:nvPr/>
        </p:nvSpPr>
        <p:spPr>
          <a:xfrm>
            <a:off x="22098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父进程</a:t>
            </a:r>
          </a:p>
        </p:txBody>
      </p:sp>
      <p:sp>
        <p:nvSpPr>
          <p:cNvPr id="183305" name="文本框 183304"/>
          <p:cNvSpPr txBox="1"/>
          <p:nvPr/>
        </p:nvSpPr>
        <p:spPr>
          <a:xfrm>
            <a:off x="66294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子进程</a:t>
            </a:r>
          </a:p>
        </p:txBody>
      </p:sp>
      <p:sp>
        <p:nvSpPr>
          <p:cNvPr id="183306" name="文本框 183305"/>
          <p:cNvSpPr txBox="1"/>
          <p:nvPr/>
        </p:nvSpPr>
        <p:spPr>
          <a:xfrm>
            <a:off x="685800" y="56356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Comic Sans MS" panose="030F0702030302020204" pitchFamily="66" charset="0"/>
              </a:rPr>
              <a:t>fork()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创建子进程</a:t>
            </a:r>
          </a:p>
        </p:txBody>
      </p:sp>
      <p:sp>
        <p:nvSpPr>
          <p:cNvPr id="183307" name="任意多边形 183306"/>
          <p:cNvSpPr/>
          <p:nvPr/>
        </p:nvSpPr>
        <p:spPr>
          <a:xfrm>
            <a:off x="1676400" y="1587500"/>
            <a:ext cx="3657600" cy="1041400"/>
          </a:xfrm>
          <a:custGeom>
            <a:avLst/>
            <a:gdLst/>
            <a:ahLst/>
            <a:cxnLst/>
            <a:rect l="0" t="0" r="0" b="0"/>
            <a:pathLst>
              <a:path w="2304" h="656">
                <a:moveTo>
                  <a:pt x="0" y="344"/>
                </a:moveTo>
                <a:cubicBezTo>
                  <a:pt x="140" y="320"/>
                  <a:pt x="280" y="296"/>
                  <a:pt x="432" y="248"/>
                </a:cubicBezTo>
                <a:cubicBezTo>
                  <a:pt x="584" y="200"/>
                  <a:pt x="712" y="0"/>
                  <a:pt x="912" y="56"/>
                </a:cubicBezTo>
                <a:cubicBezTo>
                  <a:pt x="1112" y="112"/>
                  <a:pt x="1400" y="512"/>
                  <a:pt x="1632" y="584"/>
                </a:cubicBezTo>
                <a:cubicBezTo>
                  <a:pt x="1864" y="656"/>
                  <a:pt x="2084" y="572"/>
                  <a:pt x="2304" y="488"/>
                </a:cubicBezTo>
              </a:path>
            </a:pathLst>
          </a:custGeom>
          <a:noFill/>
          <a:ln w="9525" cap="flat" cmpd="sng">
            <a:solidFill>
              <a:schemeClr val="folHlink">
                <a:alpha val="100000"/>
              </a:schemeClr>
            </a:solidFill>
            <a:prstDash val="dash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308" name="文本框 183307"/>
          <p:cNvSpPr txBox="1"/>
          <p:nvPr/>
        </p:nvSpPr>
        <p:spPr>
          <a:xfrm>
            <a:off x="3429000" y="1524000"/>
            <a:ext cx="99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联系</a:t>
            </a:r>
          </a:p>
        </p:txBody>
      </p:sp>
      <p:sp>
        <p:nvSpPr>
          <p:cNvPr id="183309" name="文本框 183308"/>
          <p:cNvSpPr txBox="1"/>
          <p:nvPr/>
        </p:nvSpPr>
        <p:spPr>
          <a:xfrm>
            <a:off x="381000" y="43434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子进程号</a:t>
            </a:r>
            <a:r>
              <a:rPr lang="en-US" altLang="zh-CN" sz="1800" b="1">
                <a:latin typeface="宋体" panose="02010600030101010101" pitchFamily="2" charset="-122"/>
              </a:rPr>
              <a:t>(</a:t>
            </a:r>
            <a:r>
              <a:rPr lang="en-US" altLang="zh-CN" sz="1800" b="1" dirty="0">
                <a:latin typeface="Times New Roman" panose="02020603050405020304" pitchFamily="18" charset="0"/>
              </a:rPr>
              <a:t>&gt;0</a:t>
            </a:r>
            <a:r>
              <a:rPr lang="zh-CN" altLang="en-US" sz="1800" b="1" dirty="0">
                <a:latin typeface="Times New Roman" panose="02020603050405020304" pitchFamily="18" charset="0"/>
              </a:rPr>
              <a:t>整数</a:t>
            </a:r>
            <a:r>
              <a:rPr lang="en-US" altLang="zh-CN" sz="1800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83310" name="任意多边形 183309"/>
          <p:cNvSpPr/>
          <p:nvPr/>
        </p:nvSpPr>
        <p:spPr>
          <a:xfrm>
            <a:off x="6705600" y="3090863"/>
            <a:ext cx="374650" cy="414337"/>
          </a:xfrm>
          <a:custGeom>
            <a:avLst/>
            <a:gdLst/>
            <a:ahLst/>
            <a:cxnLst/>
            <a:rect l="0" t="0" r="0" b="0"/>
            <a:pathLst>
              <a:path w="236" h="261">
                <a:moveTo>
                  <a:pt x="155" y="261"/>
                </a:moveTo>
                <a:cubicBezTo>
                  <a:pt x="109" y="246"/>
                  <a:pt x="67" y="234"/>
                  <a:pt x="20" y="225"/>
                </a:cubicBezTo>
                <a:cubicBezTo>
                  <a:pt x="1" y="168"/>
                  <a:pt x="0" y="122"/>
                  <a:pt x="11" y="63"/>
                </a:cubicBezTo>
                <a:cubicBezTo>
                  <a:pt x="13" y="54"/>
                  <a:pt x="12" y="42"/>
                  <a:pt x="20" y="36"/>
                </a:cubicBezTo>
                <a:cubicBezTo>
                  <a:pt x="35" y="25"/>
                  <a:pt x="74" y="18"/>
                  <a:pt x="74" y="18"/>
                </a:cubicBezTo>
                <a:cubicBezTo>
                  <a:pt x="150" y="23"/>
                  <a:pt x="212" y="0"/>
                  <a:pt x="236" y="72"/>
                </a:cubicBezTo>
                <a:cubicBezTo>
                  <a:pt x="224" y="130"/>
                  <a:pt x="198" y="218"/>
                  <a:pt x="155" y="261"/>
                </a:cubicBezTo>
                <a:close/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311" name="文本框 183310"/>
          <p:cNvSpPr txBox="1"/>
          <p:nvPr/>
        </p:nvSpPr>
        <p:spPr>
          <a:xfrm>
            <a:off x="1981200" y="2819400"/>
            <a:ext cx="2667000" cy="2913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err="1">
                <a:latin typeface="宋体" panose="02010600030101010101" pitchFamily="2" charset="-122"/>
              </a:rPr>
              <a:t>pid</a:t>
            </a:r>
            <a:r>
              <a:rPr lang="en-US" altLang="zh-CN" sz="1600" b="1">
                <a:latin typeface="宋体" panose="02010600030101010101" pitchFamily="2" charset="-122"/>
              </a:rPr>
              <a:t> = fork();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宋体" panose="02010600030101010101" pitchFamily="2" charset="-122"/>
              </a:rPr>
              <a:t>if(pid</a:t>
            </a:r>
            <a:r>
              <a:rPr lang="en-US" altLang="zh-CN" sz="1600" b="1" dirty="0">
                <a:latin typeface="宋体" panose="02010600030101010101" pitchFamily="2" charset="-122"/>
              </a:rPr>
              <a:t> == 0) /*</a:t>
            </a:r>
            <a:r>
              <a:rPr lang="zh-CN" altLang="en-US" sz="1600" b="1" dirty="0">
                <a:latin typeface="宋体" panose="02010600030101010101" pitchFamily="2" charset="-122"/>
              </a:rPr>
              <a:t>不成立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　</a:t>
            </a:r>
            <a:r>
              <a:rPr lang="en-US" altLang="zh-CN" sz="1600" b="1">
                <a:latin typeface="宋体" panose="02010600030101010101" pitchFamily="2" charset="-122"/>
              </a:rPr>
              <a:t>{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/*</a:t>
            </a:r>
            <a:r>
              <a:rPr lang="zh-CN" altLang="en-US" sz="1600" b="1" dirty="0">
                <a:latin typeface="宋体" panose="02010600030101010101" pitchFamily="2" charset="-122"/>
              </a:rPr>
              <a:t>子进程代码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宋体" panose="02010600030101010101" pitchFamily="2" charset="-122"/>
              </a:rPr>
              <a:t>}else{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　　　</a:t>
            </a:r>
            <a:r>
              <a:rPr lang="en-US" altLang="zh-CN" sz="1600" b="1" dirty="0">
                <a:latin typeface="宋体" panose="02010600030101010101" pitchFamily="2" charset="-122"/>
              </a:rPr>
              <a:t>/*</a:t>
            </a:r>
            <a:r>
              <a:rPr lang="zh-CN" altLang="en-US" sz="1600" b="1" dirty="0">
                <a:latin typeface="宋体" panose="02010600030101010101" pitchFamily="2" charset="-122"/>
              </a:rPr>
              <a:t>父进程代码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宋体" panose="02010600030101010101" pitchFamily="2" charset="-122"/>
              </a:rPr>
              <a:t>}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…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83312" name="任意多边形 183311"/>
          <p:cNvSpPr/>
          <p:nvPr/>
        </p:nvSpPr>
        <p:spPr>
          <a:xfrm>
            <a:off x="2286000" y="3200400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236" h="261">
                <a:moveTo>
                  <a:pt x="155" y="261"/>
                </a:moveTo>
                <a:cubicBezTo>
                  <a:pt x="109" y="246"/>
                  <a:pt x="67" y="234"/>
                  <a:pt x="20" y="225"/>
                </a:cubicBezTo>
                <a:cubicBezTo>
                  <a:pt x="1" y="168"/>
                  <a:pt x="0" y="122"/>
                  <a:pt x="11" y="63"/>
                </a:cubicBezTo>
                <a:cubicBezTo>
                  <a:pt x="13" y="54"/>
                  <a:pt x="12" y="42"/>
                  <a:pt x="20" y="36"/>
                </a:cubicBezTo>
                <a:cubicBezTo>
                  <a:pt x="35" y="25"/>
                  <a:pt x="74" y="18"/>
                  <a:pt x="74" y="18"/>
                </a:cubicBezTo>
                <a:cubicBezTo>
                  <a:pt x="150" y="23"/>
                  <a:pt x="212" y="0"/>
                  <a:pt x="236" y="72"/>
                </a:cubicBezTo>
                <a:cubicBezTo>
                  <a:pt x="224" y="130"/>
                  <a:pt x="198" y="218"/>
                  <a:pt x="155" y="261"/>
                </a:cubicBezTo>
                <a:close/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313" name="任意多边形 183312"/>
          <p:cNvSpPr/>
          <p:nvPr/>
        </p:nvSpPr>
        <p:spPr>
          <a:xfrm>
            <a:off x="914400" y="3581400"/>
            <a:ext cx="1447800" cy="762000"/>
          </a:xfrm>
          <a:custGeom>
            <a:avLst/>
            <a:gdLst/>
            <a:ahLst/>
            <a:cxnLst/>
            <a:rect l="0" t="0" r="0" b="0"/>
            <a:pathLst>
              <a:path w="912" h="480">
                <a:moveTo>
                  <a:pt x="912" y="0"/>
                </a:moveTo>
                <a:cubicBezTo>
                  <a:pt x="676" y="56"/>
                  <a:pt x="440" y="112"/>
                  <a:pt x="288" y="192"/>
                </a:cubicBezTo>
                <a:cubicBezTo>
                  <a:pt x="136" y="272"/>
                  <a:pt x="68" y="376"/>
                  <a:pt x="0" y="48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314" name="文本框 183313"/>
          <p:cNvSpPr txBox="1"/>
          <p:nvPr/>
        </p:nvSpPr>
        <p:spPr>
          <a:xfrm>
            <a:off x="7467600" y="1752600"/>
            <a:ext cx="762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恒为</a:t>
            </a:r>
            <a:r>
              <a:rPr lang="en-US" altLang="zh-CN" sz="1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3315" name="任意多边形 183314"/>
          <p:cNvSpPr/>
          <p:nvPr/>
        </p:nvSpPr>
        <p:spPr>
          <a:xfrm>
            <a:off x="7010400" y="2057400"/>
            <a:ext cx="1003300" cy="1066800"/>
          </a:xfrm>
          <a:custGeom>
            <a:avLst/>
            <a:gdLst/>
            <a:ahLst/>
            <a:cxnLst/>
            <a:rect l="0" t="0" r="0" b="0"/>
            <a:pathLst>
              <a:path w="632" h="672">
                <a:moveTo>
                  <a:pt x="0" y="672"/>
                </a:moveTo>
                <a:cubicBezTo>
                  <a:pt x="212" y="668"/>
                  <a:pt x="424" y="664"/>
                  <a:pt x="528" y="624"/>
                </a:cubicBezTo>
                <a:cubicBezTo>
                  <a:pt x="632" y="584"/>
                  <a:pt x="624" y="536"/>
                  <a:pt x="624" y="432"/>
                </a:cubicBezTo>
                <a:cubicBezTo>
                  <a:pt x="624" y="328"/>
                  <a:pt x="576" y="164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文本框 184321"/>
          <p:cNvSpPr txBox="1"/>
          <p:nvPr/>
        </p:nvSpPr>
        <p:spPr>
          <a:xfrm>
            <a:off x="1981200" y="2819400"/>
            <a:ext cx="2438400" cy="2913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pid</a:t>
            </a:r>
            <a:r>
              <a:rPr lang="en-US" altLang="zh-CN" sz="1600" b="1">
                <a:latin typeface="Comic Sans MS" panose="030F0702030302020204" pitchFamily="66" charset="0"/>
              </a:rPr>
              <a:t>=fork();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if(pid</a:t>
            </a:r>
            <a:r>
              <a:rPr lang="en-US" altLang="zh-CN" sz="1600" b="1" dirty="0">
                <a:latin typeface="Comic Sans MS" panose="030F0702030302020204" pitchFamily="66" charset="0"/>
              </a:rPr>
              <a:t>==0) /*</a:t>
            </a:r>
            <a:r>
              <a:rPr lang="zh-CN" altLang="en-US" sz="1600" b="1" dirty="0">
                <a:latin typeface="Comic Sans MS" panose="030F0702030302020204" pitchFamily="66" charset="0"/>
              </a:rPr>
              <a:t>不成立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</a:t>
            </a:r>
            <a:r>
              <a:rPr lang="en-US" altLang="zh-CN" sz="1600" b="1">
                <a:latin typeface="Comic Sans MS" panose="030F0702030302020204" pitchFamily="66" charset="0"/>
              </a:rPr>
              <a:t>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     execl(“P”,0);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}else{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>
                <a:latin typeface="Comic Sans MS" panose="030F0702030302020204" pitchFamily="66" charset="0"/>
              </a:rPr>
              <a:t>　　　</a:t>
            </a: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/*</a:t>
            </a:r>
            <a:r>
              <a:rPr lang="zh-CN" altLang="en-US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父进程代码</a:t>
            </a: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/</a:t>
            </a:r>
            <a:endParaRPr lang="en-US" altLang="zh-CN" sz="1800" b="1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…</a:t>
            </a:r>
            <a:endParaRPr lang="en-US" altLang="zh-CN" sz="2800" b="1">
              <a:latin typeface="Comic Sans MS" panose="030F0702030302020204" pitchFamily="66" charset="0"/>
            </a:endParaRPr>
          </a:p>
        </p:txBody>
      </p:sp>
      <p:sp>
        <p:nvSpPr>
          <p:cNvPr id="184323" name="文本框 184322"/>
          <p:cNvSpPr txBox="1"/>
          <p:nvPr/>
        </p:nvSpPr>
        <p:spPr>
          <a:xfrm>
            <a:off x="457200" y="1219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324" name="文本框 184323"/>
          <p:cNvSpPr txBox="1"/>
          <p:nvPr/>
        </p:nvSpPr>
        <p:spPr>
          <a:xfrm>
            <a:off x="685800" y="16764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=5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</a:p>
        </p:txBody>
      </p:sp>
      <p:sp>
        <p:nvSpPr>
          <p:cNvPr id="184325" name="文本框 184324"/>
          <p:cNvSpPr txBox="1"/>
          <p:nvPr/>
        </p:nvSpPr>
        <p:spPr>
          <a:xfrm>
            <a:off x="6324600" y="2743200"/>
            <a:ext cx="2362200" cy="2913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pid</a:t>
            </a:r>
            <a:r>
              <a:rPr lang="en-US" altLang="zh-CN" sz="1600" b="1">
                <a:latin typeface="Comic Sans MS" panose="030F0702030302020204" pitchFamily="66" charset="0"/>
              </a:rPr>
              <a:t>=fork();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if(pid</a:t>
            </a:r>
            <a:r>
              <a:rPr lang="en-US" altLang="zh-CN" sz="1600" b="1" dirty="0">
                <a:latin typeface="Comic Sans MS" panose="030F0702030302020204" pitchFamily="66" charset="0"/>
              </a:rPr>
              <a:t>==0) /*</a:t>
            </a:r>
            <a:r>
              <a:rPr lang="zh-CN" altLang="en-US" sz="1600" b="1" dirty="0">
                <a:latin typeface="Comic Sans MS" panose="030F0702030302020204" pitchFamily="66" charset="0"/>
              </a:rPr>
              <a:t>成立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</a:t>
            </a:r>
            <a:r>
              <a:rPr lang="en-US" altLang="zh-CN" sz="1600" b="1">
                <a:latin typeface="Comic Sans MS" panose="030F0702030302020204" pitchFamily="66" charset="0"/>
              </a:rPr>
              <a:t>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      </a:t>
            </a: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execl(“P”,0);</a:t>
            </a:r>
            <a:endParaRPr lang="en-US" altLang="zh-CN" sz="1800" b="1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}else{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　　</a:t>
            </a:r>
            <a:r>
              <a:rPr lang="en-US" altLang="zh-CN" sz="1600" b="1" dirty="0">
                <a:latin typeface="Comic Sans MS" panose="030F0702030302020204" pitchFamily="66" charset="0"/>
              </a:rPr>
              <a:t>/*</a:t>
            </a:r>
            <a:r>
              <a:rPr lang="zh-CN" altLang="en-US" sz="1600" b="1" dirty="0">
                <a:latin typeface="Comic Sans MS" panose="030F0702030302020204" pitchFamily="66" charset="0"/>
              </a:rPr>
              <a:t>父进程代码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184326" name="文本框 184325"/>
          <p:cNvSpPr txBox="1"/>
          <p:nvPr/>
        </p:nvSpPr>
        <p:spPr>
          <a:xfrm>
            <a:off x="4932363" y="1600200"/>
            <a:ext cx="1392237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=12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</a:p>
        </p:txBody>
      </p:sp>
      <p:sp>
        <p:nvSpPr>
          <p:cNvPr id="184327" name="文本框 184326"/>
          <p:cNvSpPr txBox="1"/>
          <p:nvPr/>
        </p:nvSpPr>
        <p:spPr>
          <a:xfrm>
            <a:off x="22098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父进程</a:t>
            </a:r>
          </a:p>
        </p:txBody>
      </p:sp>
      <p:sp>
        <p:nvSpPr>
          <p:cNvPr id="184328" name="文本框 184327"/>
          <p:cNvSpPr txBox="1"/>
          <p:nvPr/>
        </p:nvSpPr>
        <p:spPr>
          <a:xfrm>
            <a:off x="66294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子进程</a:t>
            </a:r>
          </a:p>
        </p:txBody>
      </p:sp>
      <p:sp>
        <p:nvSpPr>
          <p:cNvPr id="184329" name="文本框 184328"/>
          <p:cNvSpPr txBox="1"/>
          <p:nvPr/>
        </p:nvSpPr>
        <p:spPr>
          <a:xfrm>
            <a:off x="685800" y="56356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err="1">
                <a:solidFill>
                  <a:schemeClr val="tx2"/>
                </a:solidFill>
                <a:latin typeface="Comic Sans MS" panose="030F0702030302020204" pitchFamily="66" charset="0"/>
              </a:rPr>
              <a:t>execl</a:t>
            </a:r>
            <a:r>
              <a:rPr lang="en-US" altLang="zh-CN" sz="3200" b="1">
                <a:solidFill>
                  <a:schemeClr val="tx2"/>
                </a:solidFill>
                <a:latin typeface="Comic Sans MS" panose="030F0702030302020204" pitchFamily="66" charset="0"/>
              </a:rPr>
              <a:t>()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加载并执行新程序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文本框 185345"/>
          <p:cNvSpPr txBox="1"/>
          <p:nvPr/>
        </p:nvSpPr>
        <p:spPr>
          <a:xfrm>
            <a:off x="1981200" y="2819400"/>
            <a:ext cx="2362200" cy="2913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pid</a:t>
            </a:r>
            <a:r>
              <a:rPr lang="en-US" altLang="zh-CN" sz="1600" b="1">
                <a:latin typeface="Comic Sans MS" panose="030F0702030302020204" pitchFamily="66" charset="0"/>
              </a:rPr>
              <a:t>=fork();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if(pid</a:t>
            </a:r>
            <a:r>
              <a:rPr lang="en-US" altLang="zh-CN" sz="1600" b="1" dirty="0">
                <a:latin typeface="Comic Sans MS" panose="030F0702030302020204" pitchFamily="66" charset="0"/>
              </a:rPr>
              <a:t>==0) /*</a:t>
            </a:r>
            <a:r>
              <a:rPr lang="zh-CN" altLang="en-US" sz="1600" b="1" dirty="0">
                <a:latin typeface="Comic Sans MS" panose="030F0702030302020204" pitchFamily="66" charset="0"/>
              </a:rPr>
              <a:t>不成立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</a:t>
            </a:r>
            <a:r>
              <a:rPr lang="en-US" altLang="zh-CN" sz="1600" b="1">
                <a:latin typeface="Comic Sans MS" panose="030F0702030302020204" pitchFamily="66" charset="0"/>
              </a:rPr>
              <a:t>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     execl(“P”,0);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}else{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>
                <a:latin typeface="Comic Sans MS" panose="030F0702030302020204" pitchFamily="66" charset="0"/>
              </a:rPr>
              <a:t>　　　</a:t>
            </a: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/*</a:t>
            </a:r>
            <a:r>
              <a:rPr lang="zh-CN" altLang="en-US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父进程代码</a:t>
            </a: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/</a:t>
            </a:r>
            <a:endParaRPr lang="en-US" altLang="zh-CN" sz="1800" b="1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…</a:t>
            </a:r>
            <a:endParaRPr lang="en-US" altLang="zh-CN" sz="2800" b="1">
              <a:latin typeface="Comic Sans MS" panose="030F0702030302020204" pitchFamily="66" charset="0"/>
            </a:endParaRPr>
          </a:p>
        </p:txBody>
      </p:sp>
      <p:sp>
        <p:nvSpPr>
          <p:cNvPr id="185347" name="文本框 185346"/>
          <p:cNvSpPr txBox="1"/>
          <p:nvPr/>
        </p:nvSpPr>
        <p:spPr>
          <a:xfrm>
            <a:off x="457200" y="1219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5348" name="文本框 185347"/>
          <p:cNvSpPr txBox="1"/>
          <p:nvPr/>
        </p:nvSpPr>
        <p:spPr>
          <a:xfrm>
            <a:off x="685800" y="16764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=5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</a:p>
        </p:txBody>
      </p:sp>
      <p:sp>
        <p:nvSpPr>
          <p:cNvPr id="185349" name="文本框 185348"/>
          <p:cNvSpPr txBox="1"/>
          <p:nvPr/>
        </p:nvSpPr>
        <p:spPr>
          <a:xfrm>
            <a:off x="6324600" y="2743200"/>
            <a:ext cx="2362200" cy="2179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程序</a:t>
            </a:r>
            <a:r>
              <a:rPr lang="en-US" altLang="zh-CN" sz="1600" b="1">
                <a:latin typeface="Comic Sans MS" panose="030F0702030302020204" pitchFamily="66" charset="0"/>
              </a:rPr>
              <a:t>P</a:t>
            </a:r>
            <a:r>
              <a:rPr lang="en-US" altLang="zh-CN" sz="1600" b="1" dirty="0">
                <a:latin typeface="宋体" panose="02010600030101010101" pitchFamily="2" charset="-122"/>
              </a:rPr>
              <a:t> (</a:t>
            </a:r>
            <a:r>
              <a:rPr lang="zh-CN" altLang="en-US" sz="1600" b="1" dirty="0">
                <a:latin typeface="宋体" panose="02010600030101010101" pitchFamily="2" charset="-122"/>
              </a:rPr>
              <a:t>覆盖原来程序</a:t>
            </a:r>
            <a:r>
              <a:rPr lang="en-US" altLang="zh-CN" sz="1600" b="1">
                <a:latin typeface="宋体" panose="02010600030101010101" pitchFamily="2" charset="-122"/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85350" name="文本框 185349"/>
          <p:cNvSpPr txBox="1"/>
          <p:nvPr/>
        </p:nvSpPr>
        <p:spPr>
          <a:xfrm>
            <a:off x="5029200" y="16002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=12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</a:p>
        </p:txBody>
      </p:sp>
      <p:sp>
        <p:nvSpPr>
          <p:cNvPr id="185351" name="文本框 185350"/>
          <p:cNvSpPr txBox="1"/>
          <p:nvPr/>
        </p:nvSpPr>
        <p:spPr>
          <a:xfrm>
            <a:off x="22098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父进程</a:t>
            </a:r>
          </a:p>
        </p:txBody>
      </p:sp>
      <p:sp>
        <p:nvSpPr>
          <p:cNvPr id="185352" name="文本框 185351"/>
          <p:cNvSpPr txBox="1"/>
          <p:nvPr/>
        </p:nvSpPr>
        <p:spPr>
          <a:xfrm>
            <a:off x="66294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子进程</a:t>
            </a:r>
          </a:p>
        </p:txBody>
      </p:sp>
      <p:sp>
        <p:nvSpPr>
          <p:cNvPr id="185353" name="文本框 185352"/>
          <p:cNvSpPr txBox="1"/>
          <p:nvPr/>
        </p:nvSpPr>
        <p:spPr>
          <a:xfrm>
            <a:off x="685800" y="56356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err="1">
                <a:solidFill>
                  <a:schemeClr val="tx2"/>
                </a:solidFill>
                <a:latin typeface="Comic Sans MS" panose="030F0702030302020204" pitchFamily="66" charset="0"/>
              </a:rPr>
              <a:t>execl</a:t>
            </a:r>
            <a:r>
              <a:rPr lang="en-US" altLang="zh-CN" sz="3200" b="1">
                <a:solidFill>
                  <a:schemeClr val="tx2"/>
                </a:solidFill>
                <a:latin typeface="Comic Sans MS" panose="030F0702030302020204" pitchFamily="66" charset="0"/>
              </a:rPr>
              <a:t>()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加载并执行新程序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文本框 186369"/>
          <p:cNvSpPr txBox="1"/>
          <p:nvPr/>
        </p:nvSpPr>
        <p:spPr>
          <a:xfrm>
            <a:off x="1981200" y="2819400"/>
            <a:ext cx="2362200" cy="32797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pid</a:t>
            </a:r>
            <a:r>
              <a:rPr lang="en-US" altLang="zh-CN" sz="1600" b="1">
                <a:latin typeface="Comic Sans MS" panose="030F0702030302020204" pitchFamily="66" charset="0"/>
              </a:rPr>
              <a:t>=fork();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if(pid</a:t>
            </a:r>
            <a:r>
              <a:rPr lang="en-US" altLang="zh-CN" sz="1600" b="1" dirty="0">
                <a:latin typeface="Comic Sans MS" panose="030F0702030302020204" pitchFamily="66" charset="0"/>
              </a:rPr>
              <a:t>==0) /*</a:t>
            </a:r>
            <a:r>
              <a:rPr lang="zh-CN" altLang="en-US" sz="1600" b="1" dirty="0">
                <a:latin typeface="Comic Sans MS" panose="030F0702030302020204" pitchFamily="66" charset="0"/>
              </a:rPr>
              <a:t>不成立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</a:t>
            </a:r>
            <a:r>
              <a:rPr lang="en-US" altLang="zh-CN" sz="1600" b="1">
                <a:latin typeface="Comic Sans MS" panose="030F0702030302020204" pitchFamily="66" charset="0"/>
              </a:rPr>
              <a:t>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     execl(“P”,0);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}else{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　　</a:t>
            </a:r>
            <a:r>
              <a:rPr lang="en-US" altLang="zh-CN" sz="1600" b="1" dirty="0">
                <a:latin typeface="Comic Sans MS" panose="030F0702030302020204" pitchFamily="66" charset="0"/>
              </a:rPr>
              <a:t>/*</a:t>
            </a:r>
            <a:r>
              <a:rPr lang="zh-CN" altLang="en-US" sz="1600" b="1" dirty="0">
                <a:latin typeface="Comic Sans MS" panose="030F0702030302020204" pitchFamily="66" charset="0"/>
              </a:rPr>
              <a:t>父进程代码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　　</a:t>
            </a:r>
            <a:r>
              <a:rPr lang="en-US" altLang="zh-CN" sz="1600" b="1" err="1">
                <a:solidFill>
                  <a:schemeClr val="tx2"/>
                </a:solidFill>
                <a:latin typeface="Comic Sans MS" panose="030F0702030302020204" pitchFamily="66" charset="0"/>
              </a:rPr>
              <a:t>id=wait(&amp;s</a:t>
            </a: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  <a:endParaRPr lang="en-US" altLang="zh-CN" sz="1800" b="1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…</a:t>
            </a:r>
            <a:endParaRPr lang="en-US" altLang="zh-CN" sz="2800" b="1">
              <a:latin typeface="Comic Sans MS" panose="030F0702030302020204" pitchFamily="66" charset="0"/>
            </a:endParaRPr>
          </a:p>
        </p:txBody>
      </p:sp>
      <p:sp>
        <p:nvSpPr>
          <p:cNvPr id="186371" name="文本框 186370"/>
          <p:cNvSpPr txBox="1"/>
          <p:nvPr/>
        </p:nvSpPr>
        <p:spPr>
          <a:xfrm>
            <a:off x="457200" y="1219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6372" name="文本框 186371"/>
          <p:cNvSpPr txBox="1"/>
          <p:nvPr/>
        </p:nvSpPr>
        <p:spPr>
          <a:xfrm>
            <a:off x="685800" y="16764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=5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</a:p>
        </p:txBody>
      </p:sp>
      <p:sp>
        <p:nvSpPr>
          <p:cNvPr id="186373" name="文本框 186372"/>
          <p:cNvSpPr txBox="1"/>
          <p:nvPr/>
        </p:nvSpPr>
        <p:spPr>
          <a:xfrm>
            <a:off x="6324600" y="2743200"/>
            <a:ext cx="2362200" cy="18129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程序</a:t>
            </a:r>
            <a:r>
              <a:rPr lang="en-US" altLang="zh-CN" sz="1600" b="1" dirty="0">
                <a:latin typeface="宋体" panose="02010600030101010101" pitchFamily="2" charset="-122"/>
              </a:rPr>
              <a:t>P (</a:t>
            </a:r>
            <a:r>
              <a:rPr lang="zh-CN" altLang="en-US" sz="1600" b="1" dirty="0">
                <a:latin typeface="宋体" panose="02010600030101010101" pitchFamily="2" charset="-122"/>
              </a:rPr>
              <a:t>覆盖原来程序</a:t>
            </a:r>
            <a:r>
              <a:rPr lang="en-US" altLang="zh-CN" sz="1600" b="1">
                <a:latin typeface="宋体" panose="02010600030101010101" pitchFamily="2" charset="-122"/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exit(2)</a:t>
            </a:r>
          </a:p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</p:txBody>
      </p:sp>
      <p:sp>
        <p:nvSpPr>
          <p:cNvPr id="186374" name="文本框 186373"/>
          <p:cNvSpPr txBox="1"/>
          <p:nvPr/>
        </p:nvSpPr>
        <p:spPr>
          <a:xfrm>
            <a:off x="5029200" y="16002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=12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</a:p>
        </p:txBody>
      </p:sp>
      <p:sp>
        <p:nvSpPr>
          <p:cNvPr id="186375" name="文本框 186374"/>
          <p:cNvSpPr txBox="1"/>
          <p:nvPr/>
        </p:nvSpPr>
        <p:spPr>
          <a:xfrm>
            <a:off x="2492375" y="6211888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父进程</a:t>
            </a:r>
          </a:p>
        </p:txBody>
      </p:sp>
      <p:sp>
        <p:nvSpPr>
          <p:cNvPr id="186376" name="文本框 186375"/>
          <p:cNvSpPr txBox="1"/>
          <p:nvPr/>
        </p:nvSpPr>
        <p:spPr>
          <a:xfrm>
            <a:off x="66294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子进程</a:t>
            </a:r>
          </a:p>
        </p:txBody>
      </p:sp>
      <p:sp>
        <p:nvSpPr>
          <p:cNvPr id="186377" name="文本框 186376"/>
          <p:cNvSpPr txBox="1"/>
          <p:nvPr/>
        </p:nvSpPr>
        <p:spPr>
          <a:xfrm>
            <a:off x="685800" y="56356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Comic Sans MS" panose="030F0702030302020204" pitchFamily="66" charset="0"/>
              </a:rPr>
              <a:t>exit()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进程自我终止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2.1.1 </a:t>
            </a:r>
            <a:r>
              <a:rPr lang="zh-CN" altLang="en-US" b="1" dirty="0"/>
              <a:t>单道程序设计的缺点</a:t>
            </a:r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处理机利用率低</a:t>
            </a:r>
          </a:p>
          <a:p>
            <a:r>
              <a:rPr lang="zh-CN" altLang="en-US" b="1" dirty="0"/>
              <a:t>设备利用率低</a:t>
            </a:r>
          </a:p>
          <a:p>
            <a:r>
              <a:rPr lang="zh-CN" altLang="en-US" b="1" dirty="0"/>
              <a:t>内存利用率低</a:t>
            </a:r>
          </a:p>
        </p:txBody>
      </p:sp>
      <p:sp>
        <p:nvSpPr>
          <p:cNvPr id="29702" name="直接连接符 29701"/>
          <p:cNvSpPr/>
          <p:nvPr/>
        </p:nvSpPr>
        <p:spPr>
          <a:xfrm>
            <a:off x="2590800" y="5029200"/>
            <a:ext cx="1366838" cy="0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9" name="文本框 29708"/>
          <p:cNvSpPr txBox="1"/>
          <p:nvPr/>
        </p:nvSpPr>
        <p:spPr>
          <a:xfrm>
            <a:off x="2667000" y="4572000"/>
            <a:ext cx="1295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运行程序</a:t>
            </a:r>
            <a:r>
              <a:rPr lang="en-US" altLang="zh-CN" sz="1800" b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9701" name="直接连接符 29700"/>
          <p:cNvSpPr/>
          <p:nvPr/>
        </p:nvSpPr>
        <p:spPr>
          <a:xfrm>
            <a:off x="1447800" y="4419600"/>
            <a:ext cx="70104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29703" name="直接连接符 29702"/>
          <p:cNvSpPr/>
          <p:nvPr/>
        </p:nvSpPr>
        <p:spPr>
          <a:xfrm>
            <a:off x="6713538" y="5029200"/>
            <a:ext cx="1439862" cy="0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4" name="直接连接符 29703"/>
          <p:cNvSpPr/>
          <p:nvPr/>
        </p:nvSpPr>
        <p:spPr>
          <a:xfrm>
            <a:off x="3995738" y="5516563"/>
            <a:ext cx="2735262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6" name="文本框 29705"/>
          <p:cNvSpPr txBox="1"/>
          <p:nvPr/>
        </p:nvSpPr>
        <p:spPr>
          <a:xfrm>
            <a:off x="1524000" y="4724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29707" name="文本框 29706"/>
          <p:cNvSpPr txBox="1"/>
          <p:nvPr/>
        </p:nvSpPr>
        <p:spPr>
          <a:xfrm>
            <a:off x="1524000" y="53340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设备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10" name="文本框 29709"/>
          <p:cNvSpPr txBox="1"/>
          <p:nvPr/>
        </p:nvSpPr>
        <p:spPr>
          <a:xfrm>
            <a:off x="6781800" y="4572000"/>
            <a:ext cx="1371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运行程序</a:t>
            </a:r>
            <a:r>
              <a:rPr lang="en-US" altLang="zh-CN" sz="1800" b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9712" name="直接连接符 29711"/>
          <p:cNvSpPr/>
          <p:nvPr/>
        </p:nvSpPr>
        <p:spPr>
          <a:xfrm>
            <a:off x="3962400" y="42672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3" name="直接连接符 29712"/>
          <p:cNvSpPr/>
          <p:nvPr/>
        </p:nvSpPr>
        <p:spPr>
          <a:xfrm>
            <a:off x="6705600" y="42672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4" name="文本框 29713"/>
          <p:cNvSpPr txBox="1"/>
          <p:nvPr/>
        </p:nvSpPr>
        <p:spPr>
          <a:xfrm>
            <a:off x="8534400" y="4114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9716" name="直接连接符 29715"/>
          <p:cNvSpPr/>
          <p:nvPr/>
        </p:nvSpPr>
        <p:spPr>
          <a:xfrm>
            <a:off x="2590800" y="42672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7" name="直接连接符 29716"/>
          <p:cNvSpPr/>
          <p:nvPr/>
        </p:nvSpPr>
        <p:spPr>
          <a:xfrm>
            <a:off x="8153400" y="42672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8" name="文本框 29717"/>
          <p:cNvSpPr txBox="1"/>
          <p:nvPr/>
        </p:nvSpPr>
        <p:spPr>
          <a:xfrm>
            <a:off x="2362200" y="3810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t1</a:t>
            </a:r>
          </a:p>
        </p:txBody>
      </p:sp>
      <p:sp>
        <p:nvSpPr>
          <p:cNvPr id="29719" name="文本框 29718"/>
          <p:cNvSpPr txBox="1"/>
          <p:nvPr/>
        </p:nvSpPr>
        <p:spPr>
          <a:xfrm>
            <a:off x="3733800" y="3810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t2</a:t>
            </a:r>
          </a:p>
        </p:txBody>
      </p:sp>
      <p:sp>
        <p:nvSpPr>
          <p:cNvPr id="29720" name="文本框 29719"/>
          <p:cNvSpPr txBox="1"/>
          <p:nvPr/>
        </p:nvSpPr>
        <p:spPr>
          <a:xfrm>
            <a:off x="6400800" y="3810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t5</a:t>
            </a:r>
          </a:p>
        </p:txBody>
      </p:sp>
      <p:sp>
        <p:nvSpPr>
          <p:cNvPr id="29721" name="文本框 29720"/>
          <p:cNvSpPr txBox="1"/>
          <p:nvPr/>
        </p:nvSpPr>
        <p:spPr>
          <a:xfrm>
            <a:off x="7924800" y="3810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t6</a:t>
            </a:r>
          </a:p>
        </p:txBody>
      </p:sp>
      <p:sp>
        <p:nvSpPr>
          <p:cNvPr id="29723" name="文本框 29722"/>
          <p:cNvSpPr txBox="1"/>
          <p:nvPr/>
        </p:nvSpPr>
        <p:spPr>
          <a:xfrm>
            <a:off x="1524000" y="59436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设备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文本框 187393"/>
          <p:cNvSpPr txBox="1"/>
          <p:nvPr/>
        </p:nvSpPr>
        <p:spPr>
          <a:xfrm>
            <a:off x="2743200" y="1752600"/>
            <a:ext cx="3581400" cy="405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                       P1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    P2              P3              P4</a:t>
            </a:r>
          </a:p>
          <a:p>
            <a:pPr>
              <a:spcBef>
                <a:spcPct val="50000"/>
              </a:spcBef>
            </a:pP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P5         P6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                P7</a:t>
            </a:r>
          </a:p>
          <a:p>
            <a:pPr>
              <a:spcBef>
                <a:spcPct val="50000"/>
              </a:spcBef>
            </a:pP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                    P8</a:t>
            </a:r>
          </a:p>
        </p:txBody>
      </p:sp>
      <p:sp>
        <p:nvSpPr>
          <p:cNvPr id="187395" name="文本框 187394"/>
          <p:cNvSpPr txBox="1"/>
          <p:nvPr/>
        </p:nvSpPr>
        <p:spPr>
          <a:xfrm>
            <a:off x="762000" y="609600"/>
            <a:ext cx="6705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例子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设有</a:t>
            </a:r>
            <a:r>
              <a:rPr lang="en-US" altLang="zh-CN" b="1" dirty="0"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latin typeface="Times New Roman" panose="02020603050405020304" pitchFamily="18" charset="0"/>
              </a:rPr>
              <a:t>个程序，执行次序如下图所示，试用</a:t>
            </a:r>
            <a:r>
              <a:rPr lang="en-US" altLang="zh-CN" b="1" err="1">
                <a:latin typeface="Times New Roman" panose="02020603050405020304" pitchFamily="18" charset="0"/>
              </a:rPr>
              <a:t>fork,execl,wait,exit</a:t>
            </a:r>
            <a:r>
              <a:rPr lang="zh-CN" altLang="en-US" b="1" dirty="0">
                <a:latin typeface="Times New Roman" panose="02020603050405020304" pitchFamily="18" charset="0"/>
              </a:rPr>
              <a:t>系统调用描述之．</a:t>
            </a:r>
          </a:p>
        </p:txBody>
      </p:sp>
      <p:sp>
        <p:nvSpPr>
          <p:cNvPr id="187396" name="任意多边形 187395"/>
          <p:cNvSpPr/>
          <p:nvPr/>
        </p:nvSpPr>
        <p:spPr>
          <a:xfrm>
            <a:off x="3505200" y="2514600"/>
            <a:ext cx="2286000" cy="228600"/>
          </a:xfrm>
          <a:custGeom>
            <a:avLst/>
            <a:gdLst/>
            <a:ahLst/>
            <a:cxnLst/>
            <a:rect l="0" t="0" r="0" b="0"/>
            <a:pathLst>
              <a:path w="1440" h="144">
                <a:moveTo>
                  <a:pt x="0" y="96"/>
                </a:moveTo>
                <a:lnTo>
                  <a:pt x="0" y="0"/>
                </a:lnTo>
                <a:lnTo>
                  <a:pt x="1440" y="0"/>
                </a:lnTo>
                <a:lnTo>
                  <a:pt x="144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397" name="直接连接符 187396"/>
          <p:cNvSpPr/>
          <p:nvPr/>
        </p:nvSpPr>
        <p:spPr>
          <a:xfrm flipV="1">
            <a:off x="4648200" y="2133600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398" name="任意多边形 187397"/>
          <p:cNvSpPr/>
          <p:nvPr/>
        </p:nvSpPr>
        <p:spPr>
          <a:xfrm>
            <a:off x="2971800" y="3429000"/>
            <a:ext cx="838200" cy="228600"/>
          </a:xfrm>
          <a:custGeom>
            <a:avLst/>
            <a:gdLst/>
            <a:ahLst/>
            <a:cxnLst/>
            <a:rect l="0" t="0" r="0" b="0"/>
            <a:pathLst>
              <a:path w="1440" h="144">
                <a:moveTo>
                  <a:pt x="0" y="96"/>
                </a:moveTo>
                <a:lnTo>
                  <a:pt x="0" y="0"/>
                </a:lnTo>
                <a:lnTo>
                  <a:pt x="1440" y="0"/>
                </a:lnTo>
                <a:lnTo>
                  <a:pt x="144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399" name="直接连接符 187398"/>
          <p:cNvSpPr/>
          <p:nvPr/>
        </p:nvSpPr>
        <p:spPr>
          <a:xfrm flipV="1">
            <a:off x="3505200" y="3048000"/>
            <a:ext cx="1588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00" name="任意多边形 187399"/>
          <p:cNvSpPr/>
          <p:nvPr/>
        </p:nvSpPr>
        <p:spPr>
          <a:xfrm>
            <a:off x="3810000" y="3124200"/>
            <a:ext cx="838200" cy="1066800"/>
          </a:xfrm>
          <a:custGeom>
            <a:avLst/>
            <a:gdLst/>
            <a:ahLst/>
            <a:cxnLst/>
            <a:rect l="0" t="0" r="0" b="0"/>
            <a:pathLst>
              <a:path w="528" h="672">
                <a:moveTo>
                  <a:pt x="0" y="528"/>
                </a:moveTo>
                <a:lnTo>
                  <a:pt x="0" y="672"/>
                </a:lnTo>
                <a:lnTo>
                  <a:pt x="528" y="672"/>
                </a:lnTo>
                <a:lnTo>
                  <a:pt x="528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401" name="直接连接符 187400"/>
          <p:cNvSpPr/>
          <p:nvPr/>
        </p:nvSpPr>
        <p:spPr>
          <a:xfrm>
            <a:off x="4267200" y="4191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02" name="任意多边形 187401"/>
          <p:cNvSpPr/>
          <p:nvPr/>
        </p:nvSpPr>
        <p:spPr>
          <a:xfrm>
            <a:off x="2971800" y="3048000"/>
            <a:ext cx="2819400" cy="2133600"/>
          </a:xfrm>
          <a:custGeom>
            <a:avLst/>
            <a:gdLst/>
            <a:ahLst/>
            <a:cxnLst/>
            <a:rect l="0" t="0" r="0" b="0"/>
            <a:pathLst>
              <a:path w="1776" h="1344">
                <a:moveTo>
                  <a:pt x="0" y="576"/>
                </a:moveTo>
                <a:lnTo>
                  <a:pt x="0" y="1344"/>
                </a:lnTo>
                <a:lnTo>
                  <a:pt x="1776" y="1344"/>
                </a:lnTo>
                <a:lnTo>
                  <a:pt x="177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403" name="直接连接符 187402"/>
          <p:cNvSpPr/>
          <p:nvPr/>
        </p:nvSpPr>
        <p:spPr>
          <a:xfrm>
            <a:off x="4267200" y="4876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04" name="直接连接符 187403"/>
          <p:cNvSpPr/>
          <p:nvPr/>
        </p:nvSpPr>
        <p:spPr>
          <a:xfrm>
            <a:off x="4495800" y="51816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矩形 188417"/>
          <p:cNvSpPr/>
          <p:nvPr/>
        </p:nvSpPr>
        <p:spPr>
          <a:xfrm>
            <a:off x="838200" y="838200"/>
            <a:ext cx="7467600" cy="5578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</a:rPr>
              <a:t>main()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{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int pid1,pid2,pid3,pid4,pid5,pid6,pid7,pid8;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int  end_p1=end_p2=end_p3=end_p4=end_p5=</a:t>
            </a:r>
            <a:r>
              <a:rPr lang="en-US" altLang="zh-CN" sz="2000" b="1" dirty="0">
                <a:latin typeface="Courier New" panose="02070309020205020404" pitchFamily="49" charset="0"/>
              </a:rPr>
              <a:t>…</a:t>
            </a:r>
            <a:r>
              <a:rPr lang="en-US" altLang="zh-CN" sz="2000" b="1" dirty="0">
                <a:latin typeface="Times New Roman" panose="02020603050405020304" pitchFamily="18" charset="0"/>
              </a:rPr>
              <a:t>=end_p8=0;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pid</a:t>
            </a:r>
            <a:r>
              <a:rPr lang="en-US" altLang="zh-CN" sz="2000" b="1" dirty="0">
                <a:latin typeface="Times New Roman" panose="02020603050405020304" pitchFamily="18" charset="0"/>
              </a:rPr>
              <a:t>, status;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 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if((pid1=fork())= =0)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execl</a:t>
            </a:r>
            <a:r>
              <a:rPr lang="en-US" altLang="zh-CN" sz="2000" b="1" dirty="0">
                <a:latin typeface="Times New Roman" panose="02020603050405020304" pitchFamily="18" charset="0"/>
              </a:rPr>
              <a:t>("P1",0);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wait(&amp;status);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if((pid2=fork())= =0)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execl</a:t>
            </a:r>
            <a:r>
              <a:rPr lang="en-US" altLang="zh-CN" sz="2000" b="1" dirty="0">
                <a:latin typeface="Times New Roman" panose="02020603050405020304" pitchFamily="18" charset="0"/>
              </a:rPr>
              <a:t>("P2",0);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if((pid3=fork())= =0)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execl</a:t>
            </a:r>
            <a:r>
              <a:rPr lang="en-US" altLang="zh-CN" sz="2000" b="1" dirty="0">
                <a:latin typeface="Times New Roman" panose="02020603050405020304" pitchFamily="18" charset="0"/>
              </a:rPr>
              <a:t>("P3",0);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if((pid4=fork())= =0)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execl</a:t>
            </a:r>
            <a:r>
              <a:rPr lang="en-US" altLang="zh-CN" sz="2000" b="1" dirty="0">
                <a:latin typeface="Times New Roman" panose="02020603050405020304" pitchFamily="18" charset="0"/>
              </a:rPr>
              <a:t>("P4",0);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do{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等待</a:t>
            </a:r>
            <a:r>
              <a:rPr lang="en-US" altLang="zh-CN" sz="2000" b="1" dirty="0">
                <a:latin typeface="Times New Roman" panose="02020603050405020304" pitchFamily="18" charset="0"/>
              </a:rPr>
              <a:t>P2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结束</a:t>
            </a:r>
          </a:p>
          <a:p>
            <a:pPr algn="just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pid</a:t>
            </a:r>
            <a:r>
              <a:rPr lang="en-US" altLang="zh-CN" sz="2000" b="1" dirty="0">
                <a:latin typeface="Times New Roman" panose="02020603050405020304" pitchFamily="18" charset="0"/>
              </a:rPr>
              <a:t>=wait(&amp;status);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      if(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pid</a:t>
            </a:r>
            <a:r>
              <a:rPr lang="en-US" altLang="zh-CN" sz="2000" b="1" dirty="0">
                <a:latin typeface="Times New Roman" panose="02020603050405020304" pitchFamily="18" charset="0"/>
              </a:rPr>
              <a:t>= =pid2) end_p2=1;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      if(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pid</a:t>
            </a:r>
            <a:r>
              <a:rPr lang="en-US" altLang="zh-CN" sz="2000" b="1" dirty="0">
                <a:latin typeface="Times New Roman" panose="02020603050405020304" pitchFamily="18" charset="0"/>
              </a:rPr>
              <a:t>= =pid3) end_p3=1;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      if(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pid</a:t>
            </a:r>
            <a:r>
              <a:rPr lang="en-US" altLang="zh-CN" sz="2000" b="1" dirty="0">
                <a:latin typeface="Times New Roman" panose="02020603050405020304" pitchFamily="18" charset="0"/>
              </a:rPr>
              <a:t>= =pid4) end_p4=1;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}while(end_p2= =0);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</a:t>
            </a:r>
            <a:endParaRPr lang="en-US" altLang="zh-CN" sz="4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文本框 189441"/>
          <p:cNvSpPr txBox="1"/>
          <p:nvPr/>
        </p:nvSpPr>
        <p:spPr>
          <a:xfrm>
            <a:off x="1295400" y="12954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9443" name="文本框 189442"/>
          <p:cNvSpPr txBox="1"/>
          <p:nvPr/>
        </p:nvSpPr>
        <p:spPr>
          <a:xfrm>
            <a:off x="838200" y="381000"/>
            <a:ext cx="6172200" cy="618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if((pid5=fork())= =0) execl("P5",0);</a:t>
            </a: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if((pid6=fork())= =0) execl("P6",0);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do{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等待</a:t>
            </a:r>
            <a:r>
              <a:rPr lang="en-US" altLang="zh-CN" sz="2000" b="1" dirty="0">
                <a:latin typeface="Times New Roman" panose="02020603050405020304" pitchFamily="18" charset="0"/>
              </a:rPr>
              <a:t>P3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P6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结束</a:t>
            </a:r>
          </a:p>
          <a:p>
            <a:pPr algn="just" eaLnBrk="0" hangingPunct="0"/>
            <a:r>
              <a:rPr lang="zh-CN" altLang="en-US" sz="2000" b="1" err="1">
                <a:latin typeface="Times New Roman" panose="02020603050405020304" pitchFamily="18" charset="0"/>
              </a:rPr>
              <a:t>            </a:t>
            </a:r>
            <a:r>
              <a:rPr lang="en-US" altLang="zh-CN" sz="2000" b="1" err="1">
                <a:latin typeface="Times New Roman" panose="02020603050405020304" pitchFamily="18" charset="0"/>
              </a:rPr>
              <a:t>pid</a:t>
            </a:r>
            <a:r>
              <a:rPr lang="en-US" altLang="zh-CN" sz="2000" b="1">
                <a:latin typeface="Times New Roman" panose="02020603050405020304" pitchFamily="18" charset="0"/>
              </a:rPr>
              <a:t>=wait(&amp;status);</a:t>
            </a: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=pid3) end_p3=1;</a:t>
            </a: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=pid4) end_p4=1;</a:t>
            </a: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=pid5) end_p5=1;</a:t>
            </a: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=pid6) end_p6=1;</a:t>
            </a: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}while(end_p3= =0||end_p6= =0);</a:t>
            </a: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if((pid7=fork())= =0) execl("P7",0);</a:t>
            </a: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do{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等待</a:t>
            </a:r>
            <a:r>
              <a:rPr lang="en-US" altLang="zh-CN" sz="2000" b="1" dirty="0">
                <a:latin typeface="Times New Roman" panose="02020603050405020304" pitchFamily="18" charset="0"/>
              </a:rPr>
              <a:t>P4,P5,P7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结束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000" b="1" err="1">
                <a:latin typeface="Times New Roman" panose="02020603050405020304" pitchFamily="18" charset="0"/>
              </a:rPr>
              <a:t>            </a:t>
            </a:r>
            <a:r>
              <a:rPr lang="en-US" altLang="zh-CN" sz="2000" b="1" err="1">
                <a:latin typeface="Times New Roman" panose="02020603050405020304" pitchFamily="18" charset="0"/>
              </a:rPr>
              <a:t>pid</a:t>
            </a:r>
            <a:r>
              <a:rPr lang="en-US" altLang="zh-CN" sz="2000" b="1">
                <a:latin typeface="Times New Roman" panose="02020603050405020304" pitchFamily="18" charset="0"/>
              </a:rPr>
              <a:t>=wait(&amp;status);</a:t>
            </a: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=pid4) end_p4=1;</a:t>
            </a: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=pid5) end_p5=1;</a:t>
            </a: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=pid7) end_p7=1;</a:t>
            </a: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}while(end_p4= =0||end_p5= =0||end_p7= =0);</a:t>
            </a: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if((pid8=fork())= =0) execl("P8",0);</a:t>
            </a: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wait(&amp;status);</a:t>
            </a: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exit(0);</a:t>
            </a: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矩形 190465"/>
          <p:cNvSpPr/>
          <p:nvPr/>
        </p:nvSpPr>
        <p:spPr>
          <a:xfrm>
            <a:off x="685800" y="342900"/>
            <a:ext cx="7772400" cy="933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endParaRPr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0467" name="标题 19046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lstStyle/>
          <a:p>
            <a:r>
              <a:rPr lang="en-US" altLang="zh-CN" b="1" dirty="0" err="1"/>
              <a:t>vfork</a:t>
            </a:r>
            <a:r>
              <a:rPr lang="en-US" altLang="zh-CN" b="1" dirty="0"/>
              <a:t> </a:t>
            </a:r>
            <a:r>
              <a:rPr lang="zh-CN" altLang="en-US" b="1" dirty="0"/>
              <a:t>与 </a:t>
            </a:r>
            <a:r>
              <a:rPr lang="en-US" altLang="zh-CN" b="1" dirty="0"/>
              <a:t>fork</a:t>
            </a:r>
          </a:p>
        </p:txBody>
      </p:sp>
      <p:sp>
        <p:nvSpPr>
          <p:cNvPr id="190468" name="文本占位符 190467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i="1" dirty="0"/>
              <a:t>fork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功能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复制地址空间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code+data+stack</a:t>
            </a:r>
            <a:r>
              <a:rPr lang="en-US" altLang="zh-CN" sz="2400" b="1" dirty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复制控制结构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proc,user</a:t>
            </a:r>
            <a:r>
              <a:rPr lang="en-US" altLang="zh-CN" sz="2400" b="1" dirty="0"/>
              <a:t>)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特点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父子进程之间有两个各自独立的数据拷贝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问题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不加载新程序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不能实现数据共享，不能描述诸如“有界缓冲区”问题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若加载新程序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复制没有意义，浪费时间和空间</a:t>
            </a:r>
          </a:p>
          <a:p>
            <a:pPr lvl="2">
              <a:lnSpc>
                <a:spcPct val="90000"/>
              </a:lnSpc>
            </a:pPr>
            <a:endParaRPr lang="zh-CN" altLang="en-US" sz="2000" b="1" dirty="0"/>
          </a:p>
          <a:p>
            <a:pPr>
              <a:lnSpc>
                <a:spcPct val="90000"/>
              </a:lnSpc>
            </a:pPr>
            <a:endParaRPr lang="zh-CN" altLang="en-US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矩形 191489"/>
          <p:cNvSpPr/>
          <p:nvPr/>
        </p:nvSpPr>
        <p:spPr>
          <a:xfrm>
            <a:off x="452438" y="30480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endParaRPr sz="36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1491" name="标题 191490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lstStyle/>
          <a:p>
            <a:r>
              <a:rPr lang="en-US" altLang="zh-CN" b="1" err="1"/>
              <a:t>vfork</a:t>
            </a:r>
            <a:r>
              <a:rPr lang="zh-CN" altLang="en-US" b="1"/>
              <a:t>与</a:t>
            </a:r>
            <a:r>
              <a:rPr lang="en-US" altLang="zh-CN" b="1"/>
              <a:t>fork</a:t>
            </a:r>
          </a:p>
        </p:txBody>
      </p:sp>
      <p:sp>
        <p:nvSpPr>
          <p:cNvPr id="191492" name="文本占位符 19149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err="1"/>
              <a:t>vfork</a:t>
            </a:r>
            <a:r>
              <a:rPr lang="en-US" altLang="zh-CN" b="1"/>
              <a:t> </a:t>
            </a:r>
          </a:p>
          <a:p>
            <a:pPr lvl="1"/>
            <a:r>
              <a:rPr lang="zh-CN" altLang="en-US" b="1" dirty="0"/>
              <a:t>只复制控制结构</a:t>
            </a:r>
            <a:r>
              <a:rPr lang="en-US" altLang="zh-CN" b="1"/>
              <a:t>(proc+user);</a:t>
            </a:r>
            <a:endParaRPr lang="en-US" altLang="zh-CN" b="1" i="1"/>
          </a:p>
          <a:p>
            <a:pPr lvl="1"/>
            <a:r>
              <a:rPr lang="zh-CN" altLang="en-US" b="1" dirty="0"/>
              <a:t>不复制地址空间</a:t>
            </a:r>
            <a:r>
              <a:rPr lang="en-US" altLang="zh-CN" b="1"/>
              <a:t>(code+data)</a:t>
            </a:r>
          </a:p>
          <a:p>
            <a:pPr lvl="2"/>
            <a:r>
              <a:rPr lang="zh-CN" altLang="en-US" b="1" dirty="0"/>
              <a:t>父子进程共享地址空间</a:t>
            </a:r>
          </a:p>
          <a:p>
            <a:r>
              <a:rPr lang="zh-CN" altLang="en-US" b="1" dirty="0"/>
              <a:t>使用</a:t>
            </a:r>
          </a:p>
          <a:p>
            <a:pPr lvl="1"/>
            <a:r>
              <a:rPr lang="zh-CN" altLang="en-US" b="1" dirty="0"/>
              <a:t>父进程使用 </a:t>
            </a:r>
            <a:r>
              <a:rPr lang="en-US" altLang="zh-CN" b="1" err="1"/>
              <a:t>vfork</a:t>
            </a:r>
            <a:r>
              <a:rPr lang="en-US" altLang="zh-CN" b="1" dirty="0"/>
              <a:t> </a:t>
            </a:r>
            <a:r>
              <a:rPr lang="zh-CN" altLang="en-US" b="1" dirty="0"/>
              <a:t>创建子进程</a:t>
            </a:r>
            <a:r>
              <a:rPr lang="en-US" altLang="zh-CN" b="1"/>
              <a:t>; </a:t>
            </a:r>
          </a:p>
          <a:p>
            <a:pPr lvl="2"/>
            <a:r>
              <a:rPr lang="zh-CN" altLang="en-US" b="1" dirty="0"/>
              <a:t>子进程与父进程共享地址空间；</a:t>
            </a:r>
          </a:p>
          <a:p>
            <a:pPr lvl="2"/>
            <a:r>
              <a:rPr lang="zh-CN" altLang="en-US" b="1" dirty="0"/>
              <a:t>子进程使用 </a:t>
            </a:r>
            <a:r>
              <a:rPr lang="en-US" altLang="zh-CN" b="1" err="1"/>
              <a:t>execve</a:t>
            </a:r>
            <a:r>
              <a:rPr lang="en-US" altLang="zh-CN" b="1" dirty="0"/>
              <a:t> </a:t>
            </a:r>
            <a:r>
              <a:rPr lang="zh-CN" altLang="en-US" b="1" dirty="0"/>
              <a:t>改变其虚拟地址空间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402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2.3 </a:t>
            </a:r>
            <a:r>
              <a:rPr lang="zh-CN" altLang="en-US" b="1" dirty="0"/>
              <a:t>线程与轻进程</a:t>
            </a:r>
            <a:endParaRPr lang="zh-CN" altLang="en-US" b="1"/>
          </a:p>
        </p:txBody>
      </p:sp>
      <p:sp>
        <p:nvSpPr>
          <p:cNvPr id="140291" name="文本占位符 1402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2.3.1 </a:t>
            </a:r>
            <a:r>
              <a:rPr lang="zh-CN" altLang="en-US" b="1" dirty="0"/>
              <a:t>线程的引入</a:t>
            </a:r>
          </a:p>
          <a:p>
            <a:r>
              <a:rPr lang="en-US" altLang="zh-CN" b="1" dirty="0"/>
              <a:t>2.3.2 </a:t>
            </a:r>
            <a:r>
              <a:rPr lang="zh-CN" altLang="en-US" b="1" dirty="0"/>
              <a:t>线程的概念</a:t>
            </a:r>
          </a:p>
          <a:p>
            <a:r>
              <a:rPr lang="en-US" altLang="zh-CN" b="1" dirty="0"/>
              <a:t>2.3.3 </a:t>
            </a:r>
            <a:r>
              <a:rPr lang="zh-CN" altLang="en-US" b="1" dirty="0"/>
              <a:t>线程的结构</a:t>
            </a:r>
          </a:p>
          <a:p>
            <a:r>
              <a:rPr lang="en-US" altLang="zh-CN" b="1" dirty="0"/>
              <a:t>2.3.4 </a:t>
            </a:r>
            <a:r>
              <a:rPr lang="zh-CN" altLang="en-US" b="1" dirty="0"/>
              <a:t>线程控制块</a:t>
            </a:r>
          </a:p>
          <a:p>
            <a:r>
              <a:rPr lang="en-US" altLang="zh-CN" b="1" dirty="0"/>
              <a:t>2.3.5 </a:t>
            </a:r>
            <a:r>
              <a:rPr lang="zh-CN" altLang="en-US" b="1" dirty="0"/>
              <a:t>线程的实现</a:t>
            </a:r>
          </a:p>
          <a:p>
            <a:r>
              <a:rPr lang="en-US" altLang="zh-CN" b="1" dirty="0"/>
              <a:t>2.3.6 </a:t>
            </a:r>
            <a:r>
              <a:rPr lang="zh-CN" altLang="en-US" b="1" dirty="0"/>
              <a:t>线程的应用</a:t>
            </a:r>
          </a:p>
          <a:p>
            <a:r>
              <a:rPr lang="en-US" altLang="zh-CN" b="1" dirty="0"/>
              <a:t>2.3.7 Java</a:t>
            </a:r>
            <a:r>
              <a:rPr lang="zh-CN" altLang="en-US" b="1" dirty="0"/>
              <a:t>线程</a:t>
            </a:r>
          </a:p>
          <a:p>
            <a:pPr>
              <a:buNone/>
            </a:pPr>
            <a:endParaRPr lang="zh-CN" altLang="en-US" b="1"/>
          </a:p>
        </p:txBody>
      </p:sp>
      <p:sp>
        <p:nvSpPr>
          <p:cNvPr id="140292" name="云形标注 140291"/>
          <p:cNvSpPr/>
          <p:nvPr/>
        </p:nvSpPr>
        <p:spPr>
          <a:xfrm>
            <a:off x="4643438" y="4652963"/>
            <a:ext cx="4495800" cy="1676400"/>
          </a:xfrm>
          <a:prstGeom prst="cloudCallout">
            <a:avLst>
              <a:gd name="adj1" fmla="val -16986"/>
              <a:gd name="adj2" fmla="val 73866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Thread</a:t>
            </a:r>
          </a:p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Light-weighted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413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2.3.1 </a:t>
            </a:r>
            <a:r>
              <a:rPr lang="zh-CN" altLang="en-US" b="1" dirty="0"/>
              <a:t>线程的引入</a:t>
            </a:r>
            <a:endParaRPr lang="zh-CN" altLang="en-US" b="1"/>
          </a:p>
        </p:txBody>
      </p:sp>
      <p:sp>
        <p:nvSpPr>
          <p:cNvPr id="141315" name="文本占位符 1413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进程切换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上下文涉及内容多，开销大，“笨重”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 dirty="0"/>
              <a:t>PCB+</a:t>
            </a:r>
            <a:r>
              <a:rPr lang="zh-CN" altLang="en-US" sz="2000" b="1" dirty="0"/>
              <a:t>程序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系统环境：地址空间，系统栈，打开文件表，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相关进程之间耦合关系差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解决方案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Multi-threading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同一进程中包含多个线程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上下文只涉及寄存器和用户栈，切换速度快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相关线程之间通讯方便、快捷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423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2.3.2 </a:t>
            </a:r>
            <a:r>
              <a:rPr lang="zh-CN" altLang="en-US" b="1" dirty="0"/>
              <a:t>线程的概念</a:t>
            </a:r>
            <a:endParaRPr lang="zh-CN" altLang="en-US" b="1"/>
          </a:p>
        </p:txBody>
      </p:sp>
      <p:sp>
        <p:nvSpPr>
          <p:cNvPr id="142339" name="文本占位符 1423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</a:rPr>
              <a:t>进程中一个相对独立的执行流。</a:t>
            </a:r>
          </a:p>
          <a:p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</a:rPr>
              <a:t>进程 </a:t>
            </a:r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</a:rPr>
              <a:t>vs.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</a:rPr>
              <a:t>线程</a:t>
            </a:r>
          </a:p>
          <a:p>
            <a:pPr lvl="1"/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</a:rPr>
              <a:t>进程是资源分配单位</a:t>
            </a:r>
          </a:p>
          <a:p>
            <a:pPr lvl="1"/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</a:rPr>
              <a:t>线程是执行单位</a:t>
            </a:r>
          </a:p>
          <a:p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</a:rPr>
              <a:t>多线程优点</a:t>
            </a:r>
          </a:p>
          <a:p>
            <a:pPr lvl="1"/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</a:rPr>
              <a:t>切换速度快（地址空间不变）</a:t>
            </a:r>
            <a:r>
              <a:rPr lang="en-US" altLang="zh-CN" sz="24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en-US" altLang="zh-CN" sz="2400" b="1" dirty="0">
                <a:effectLst>
                  <a:outerShdw blurRad="38100" dist="38100" dir="2700000">
                    <a:srgbClr val="C0C0C0"/>
                  </a:outerShdw>
                </a:effectLst>
              </a:rPr>
              <a:t>light weighted</a:t>
            </a:r>
            <a:r>
              <a:rPr lang="en-US" altLang="zh-CN" sz="24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</a:rPr>
              <a:t>系统开销小</a:t>
            </a:r>
          </a:p>
          <a:p>
            <a:pPr lvl="1"/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</a:rPr>
              <a:t>通讯容易（共享数据空间）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5427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anchor="b"/>
          <a:lstStyle/>
          <a:p>
            <a:r>
              <a:rPr lang="en-US" altLang="zh-CN" b="1" dirty="0"/>
              <a:t>2.3.3 </a:t>
            </a:r>
            <a:r>
              <a:rPr lang="zh-CN" altLang="en-US" b="1" dirty="0"/>
              <a:t>线程结构</a:t>
            </a:r>
            <a:endParaRPr lang="zh-CN" altLang="en-US" b="1"/>
          </a:p>
        </p:txBody>
      </p:sp>
      <p:sp>
        <p:nvSpPr>
          <p:cNvPr id="54295" name="矩形 54294"/>
          <p:cNvSpPr/>
          <p:nvPr/>
        </p:nvSpPr>
        <p:spPr>
          <a:xfrm>
            <a:off x="4800600" y="2057400"/>
            <a:ext cx="3962400" cy="4495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07" name="文本框 54306"/>
          <p:cNvSpPr txBox="1"/>
          <p:nvPr/>
        </p:nvSpPr>
        <p:spPr>
          <a:xfrm>
            <a:off x="533400" y="1371600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多进程结构（用户视图）</a:t>
            </a:r>
          </a:p>
        </p:txBody>
      </p:sp>
      <p:grpSp>
        <p:nvGrpSpPr>
          <p:cNvPr id="54317" name="组合 54316"/>
          <p:cNvGrpSpPr/>
          <p:nvPr/>
        </p:nvGrpSpPr>
        <p:grpSpPr>
          <a:xfrm>
            <a:off x="5105400" y="2362200"/>
            <a:ext cx="3429000" cy="3962400"/>
            <a:chOff x="3216" y="1488"/>
            <a:chExt cx="2160" cy="2496"/>
          </a:xfrm>
        </p:grpSpPr>
        <p:sp>
          <p:nvSpPr>
            <p:cNvPr id="54297" name="矩形 54296"/>
            <p:cNvSpPr/>
            <p:nvPr/>
          </p:nvSpPr>
          <p:spPr>
            <a:xfrm>
              <a:off x="4308" y="1728"/>
              <a:ext cx="924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矩形 54295"/>
            <p:cNvSpPr/>
            <p:nvPr/>
          </p:nvSpPr>
          <p:spPr>
            <a:xfrm>
              <a:off x="3216" y="2432"/>
              <a:ext cx="2160" cy="155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文本框 54297"/>
            <p:cNvSpPr txBox="1"/>
            <p:nvPr/>
          </p:nvSpPr>
          <p:spPr>
            <a:xfrm>
              <a:off x="3312" y="3182"/>
              <a:ext cx="90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静态数据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4299" name="文本框 54298"/>
            <p:cNvSpPr txBox="1"/>
            <p:nvPr/>
          </p:nvSpPr>
          <p:spPr>
            <a:xfrm>
              <a:off x="3312" y="3566"/>
              <a:ext cx="90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程序代码     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4300" name="矩形 54299"/>
            <p:cNvSpPr/>
            <p:nvPr/>
          </p:nvSpPr>
          <p:spPr>
            <a:xfrm>
              <a:off x="4512" y="2741"/>
              <a:ext cx="567" cy="90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栈</a:t>
              </a:r>
            </a:p>
          </p:txBody>
        </p:sp>
        <p:sp>
          <p:nvSpPr>
            <p:cNvPr id="54301" name="矩形 54300"/>
            <p:cNvSpPr/>
            <p:nvPr/>
          </p:nvSpPr>
          <p:spPr>
            <a:xfrm>
              <a:off x="4512" y="1964"/>
              <a:ext cx="567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寄存器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4302" name="文本框 54301"/>
            <p:cNvSpPr txBox="1"/>
            <p:nvPr/>
          </p:nvSpPr>
          <p:spPr>
            <a:xfrm>
              <a:off x="3216" y="1488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进程</a:t>
              </a:r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303" name="文本框 54302"/>
            <p:cNvSpPr txBox="1"/>
            <p:nvPr/>
          </p:nvSpPr>
          <p:spPr>
            <a:xfrm>
              <a:off x="3312" y="2798"/>
              <a:ext cx="90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动  态  堆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4313" name="任意多边形 54312"/>
          <p:cNvSpPr/>
          <p:nvPr/>
        </p:nvSpPr>
        <p:spPr>
          <a:xfrm>
            <a:off x="6842125" y="3897313"/>
            <a:ext cx="1457325" cy="2232025"/>
          </a:xfrm>
          <a:custGeom>
            <a:avLst/>
            <a:gdLst/>
            <a:ahLst/>
            <a:cxnLst/>
            <a:rect l="0" t="0" r="0" b="0"/>
            <a:pathLst>
              <a:path w="907" h="1406">
                <a:moveTo>
                  <a:pt x="0" y="0"/>
                </a:moveTo>
                <a:lnTo>
                  <a:pt x="0" y="1406"/>
                </a:lnTo>
                <a:lnTo>
                  <a:pt x="907" y="1406"/>
                </a:lnTo>
                <a:lnTo>
                  <a:pt x="907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14" name="文本框 54313"/>
          <p:cNvSpPr txBox="1"/>
          <p:nvPr/>
        </p:nvSpPr>
        <p:spPr>
          <a:xfrm>
            <a:off x="5148263" y="3933825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内存</a:t>
            </a:r>
          </a:p>
        </p:txBody>
      </p:sp>
      <p:sp>
        <p:nvSpPr>
          <p:cNvPr id="54318" name="矩形 54317"/>
          <p:cNvSpPr/>
          <p:nvPr/>
        </p:nvSpPr>
        <p:spPr>
          <a:xfrm>
            <a:off x="468313" y="2097088"/>
            <a:ext cx="3962400" cy="4495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20" name="矩形 54319"/>
          <p:cNvSpPr/>
          <p:nvPr/>
        </p:nvSpPr>
        <p:spPr>
          <a:xfrm>
            <a:off x="2489200" y="2838450"/>
            <a:ext cx="1546225" cy="3429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21" name="矩形 54320"/>
          <p:cNvSpPr/>
          <p:nvPr/>
        </p:nvSpPr>
        <p:spPr>
          <a:xfrm>
            <a:off x="611188" y="3956050"/>
            <a:ext cx="3616325" cy="24638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22" name="文本框 54321"/>
          <p:cNvSpPr txBox="1"/>
          <p:nvPr/>
        </p:nvSpPr>
        <p:spPr>
          <a:xfrm>
            <a:off x="822325" y="5083175"/>
            <a:ext cx="151765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静态数据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323" name="文本框 54322"/>
          <p:cNvSpPr txBox="1"/>
          <p:nvPr/>
        </p:nvSpPr>
        <p:spPr>
          <a:xfrm>
            <a:off x="822325" y="5692775"/>
            <a:ext cx="151765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程序代码    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324" name="矩形 54323"/>
          <p:cNvSpPr/>
          <p:nvPr/>
        </p:nvSpPr>
        <p:spPr>
          <a:xfrm>
            <a:off x="2813050" y="4446588"/>
            <a:ext cx="949325" cy="14398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>
                <a:latin typeface="Times New Roman" panose="02020603050405020304" pitchFamily="18" charset="0"/>
              </a:rPr>
              <a:t>栈</a:t>
            </a:r>
          </a:p>
        </p:txBody>
      </p:sp>
      <p:sp>
        <p:nvSpPr>
          <p:cNvPr id="54325" name="矩形 54324"/>
          <p:cNvSpPr/>
          <p:nvPr/>
        </p:nvSpPr>
        <p:spPr>
          <a:xfrm>
            <a:off x="2813050" y="3213100"/>
            <a:ext cx="949325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寄存器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326" name="文本框 54325"/>
          <p:cNvSpPr txBox="1"/>
          <p:nvPr/>
        </p:nvSpPr>
        <p:spPr>
          <a:xfrm>
            <a:off x="755650" y="2457450"/>
            <a:ext cx="1116013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进程１</a:t>
            </a:r>
          </a:p>
        </p:txBody>
      </p:sp>
      <p:sp>
        <p:nvSpPr>
          <p:cNvPr id="54327" name="文本框 54326"/>
          <p:cNvSpPr txBox="1"/>
          <p:nvPr/>
        </p:nvSpPr>
        <p:spPr>
          <a:xfrm>
            <a:off x="822325" y="4473575"/>
            <a:ext cx="151765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动  态  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328" name="任意多边形 54327"/>
          <p:cNvSpPr/>
          <p:nvPr/>
        </p:nvSpPr>
        <p:spPr>
          <a:xfrm>
            <a:off x="2484438" y="3968750"/>
            <a:ext cx="1547812" cy="2232025"/>
          </a:xfrm>
          <a:custGeom>
            <a:avLst/>
            <a:gdLst/>
            <a:ahLst/>
            <a:cxnLst/>
            <a:rect l="0" t="0" r="0" b="0"/>
            <a:pathLst>
              <a:path w="907" h="1406">
                <a:moveTo>
                  <a:pt x="0" y="0"/>
                </a:moveTo>
                <a:lnTo>
                  <a:pt x="0" y="1406"/>
                </a:lnTo>
                <a:lnTo>
                  <a:pt x="907" y="1406"/>
                </a:lnTo>
                <a:lnTo>
                  <a:pt x="907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29" name="文本框 54328"/>
          <p:cNvSpPr txBox="1"/>
          <p:nvPr/>
        </p:nvSpPr>
        <p:spPr>
          <a:xfrm>
            <a:off x="755650" y="3968750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内存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矩形 143363"/>
          <p:cNvSpPr/>
          <p:nvPr/>
        </p:nvSpPr>
        <p:spPr>
          <a:xfrm>
            <a:off x="685800" y="1981200"/>
            <a:ext cx="7620000" cy="4495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b="1" dirty="0">
              <a:latin typeface="Tahoma" panose="020B0604030504040204" pitchFamily="34" charset="0"/>
            </a:endParaRPr>
          </a:p>
        </p:txBody>
      </p:sp>
      <p:sp>
        <p:nvSpPr>
          <p:cNvPr id="143365" name="矩形 143364"/>
          <p:cNvSpPr/>
          <p:nvPr/>
        </p:nvSpPr>
        <p:spPr>
          <a:xfrm>
            <a:off x="1017588" y="3810000"/>
            <a:ext cx="7010400" cy="23622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66" name="标题 14336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lIns="92075" tIns="46038" rIns="92075" bIns="46038" anchor="ctr"/>
          <a:lstStyle/>
          <a:p>
            <a:r>
              <a:rPr lang="en-US" altLang="zh-CN" b="1" dirty="0"/>
              <a:t>2.3.3 </a:t>
            </a:r>
            <a:r>
              <a:rPr lang="zh-CN" altLang="en-US" b="1" dirty="0"/>
              <a:t>线程结构</a:t>
            </a:r>
            <a:endParaRPr lang="zh-CN" altLang="en-US" b="1"/>
          </a:p>
        </p:txBody>
      </p:sp>
      <p:sp>
        <p:nvSpPr>
          <p:cNvPr id="143367" name="矩形 143366"/>
          <p:cNvSpPr/>
          <p:nvPr/>
        </p:nvSpPr>
        <p:spPr>
          <a:xfrm>
            <a:off x="6000750" y="2268538"/>
            <a:ext cx="1619250" cy="35988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68" name="矩形 143367"/>
          <p:cNvSpPr/>
          <p:nvPr/>
        </p:nvSpPr>
        <p:spPr>
          <a:xfrm>
            <a:off x="3810000" y="2344738"/>
            <a:ext cx="1619250" cy="35988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69" name="文本框 143368"/>
          <p:cNvSpPr txBox="1"/>
          <p:nvPr/>
        </p:nvSpPr>
        <p:spPr>
          <a:xfrm>
            <a:off x="2133600" y="4724400"/>
            <a:ext cx="1439863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静态数据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0" name="文本框 143369"/>
          <p:cNvSpPr txBox="1"/>
          <p:nvPr/>
        </p:nvSpPr>
        <p:spPr>
          <a:xfrm>
            <a:off x="2133600" y="5334000"/>
            <a:ext cx="1439863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程序代码    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3" name="矩形 143372"/>
          <p:cNvSpPr/>
          <p:nvPr/>
        </p:nvSpPr>
        <p:spPr>
          <a:xfrm>
            <a:off x="4191000" y="3048000"/>
            <a:ext cx="900113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寄存器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4" name="矩形 143373"/>
          <p:cNvSpPr/>
          <p:nvPr/>
        </p:nvSpPr>
        <p:spPr>
          <a:xfrm>
            <a:off x="6400800" y="3048000"/>
            <a:ext cx="900113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寄存器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5" name="文本框 143374"/>
          <p:cNvSpPr txBox="1"/>
          <p:nvPr/>
        </p:nvSpPr>
        <p:spPr>
          <a:xfrm>
            <a:off x="4114800" y="2438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线程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43376" name="文本框 143375"/>
          <p:cNvSpPr txBox="1"/>
          <p:nvPr/>
        </p:nvSpPr>
        <p:spPr>
          <a:xfrm>
            <a:off x="6324600" y="2438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线程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43377" name="文本框 143376"/>
          <p:cNvSpPr txBox="1"/>
          <p:nvPr/>
        </p:nvSpPr>
        <p:spPr>
          <a:xfrm>
            <a:off x="1371600" y="2209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进程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8" name="文本框 143377"/>
          <p:cNvSpPr txBox="1"/>
          <p:nvPr/>
        </p:nvSpPr>
        <p:spPr>
          <a:xfrm>
            <a:off x="2133600" y="4114800"/>
            <a:ext cx="1439863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动  态  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9" name="直接连接符 143378"/>
          <p:cNvSpPr/>
          <p:nvPr/>
        </p:nvSpPr>
        <p:spPr>
          <a:xfrm>
            <a:off x="3810000" y="38100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3380" name="直接连接符 143379"/>
          <p:cNvSpPr/>
          <p:nvPr/>
        </p:nvSpPr>
        <p:spPr>
          <a:xfrm>
            <a:off x="6019800" y="38100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3381" name="矩形标注 143380"/>
          <p:cNvSpPr/>
          <p:nvPr/>
        </p:nvSpPr>
        <p:spPr>
          <a:xfrm flipH="1">
            <a:off x="1066800" y="3200400"/>
            <a:ext cx="914400" cy="4572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内存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82" name="文本框 143381"/>
          <p:cNvSpPr txBox="1"/>
          <p:nvPr/>
        </p:nvSpPr>
        <p:spPr>
          <a:xfrm>
            <a:off x="609600" y="1371600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多线程结构（用户视图）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83" name="矩形 143382"/>
          <p:cNvSpPr/>
          <p:nvPr/>
        </p:nvSpPr>
        <p:spPr>
          <a:xfrm>
            <a:off x="3816350" y="3824288"/>
            <a:ext cx="1619250" cy="2125662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71" name="矩形 143370"/>
          <p:cNvSpPr/>
          <p:nvPr/>
        </p:nvSpPr>
        <p:spPr>
          <a:xfrm>
            <a:off x="4211638" y="4149725"/>
            <a:ext cx="900112" cy="14398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>
                <a:latin typeface="Times New Roman" panose="02020603050405020304" pitchFamily="18" charset="0"/>
              </a:rPr>
              <a:t>栈</a:t>
            </a:r>
          </a:p>
        </p:txBody>
      </p:sp>
      <p:sp>
        <p:nvSpPr>
          <p:cNvPr id="143384" name="矩形 143383"/>
          <p:cNvSpPr/>
          <p:nvPr/>
        </p:nvSpPr>
        <p:spPr>
          <a:xfrm>
            <a:off x="6011863" y="3824288"/>
            <a:ext cx="1619250" cy="2125662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72" name="矩形 143371"/>
          <p:cNvSpPr/>
          <p:nvPr/>
        </p:nvSpPr>
        <p:spPr>
          <a:xfrm>
            <a:off x="6415088" y="4114800"/>
            <a:ext cx="900112" cy="14398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>
                <a:latin typeface="Times New Roman" panose="02020603050405020304" pitchFamily="18" charset="0"/>
              </a:rPr>
              <a:t>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2.1.2 </a:t>
            </a:r>
            <a:r>
              <a:rPr lang="zh-CN" altLang="en-US" b="1" dirty="0"/>
              <a:t>多道程序设计的提出</a:t>
            </a:r>
          </a:p>
        </p:txBody>
      </p:sp>
      <p:sp>
        <p:nvSpPr>
          <p:cNvPr id="30725" name="直接连接符 30724"/>
          <p:cNvSpPr/>
          <p:nvPr/>
        </p:nvSpPr>
        <p:spPr>
          <a:xfrm>
            <a:off x="1447800" y="4038600"/>
            <a:ext cx="70104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0726" name="直接连接符 30725"/>
          <p:cNvSpPr/>
          <p:nvPr/>
        </p:nvSpPr>
        <p:spPr>
          <a:xfrm>
            <a:off x="6713538" y="4648200"/>
            <a:ext cx="1439862" cy="0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7" name="直接连接符 30726"/>
          <p:cNvSpPr/>
          <p:nvPr/>
        </p:nvSpPr>
        <p:spPr>
          <a:xfrm>
            <a:off x="3962400" y="5181600"/>
            <a:ext cx="27352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8" name="文本框 30727"/>
          <p:cNvSpPr txBox="1"/>
          <p:nvPr/>
        </p:nvSpPr>
        <p:spPr>
          <a:xfrm>
            <a:off x="1524000" y="434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30729" name="文本框 30728"/>
          <p:cNvSpPr txBox="1"/>
          <p:nvPr/>
        </p:nvSpPr>
        <p:spPr>
          <a:xfrm>
            <a:off x="1524000" y="48768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设备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30" name="文本框 30729"/>
          <p:cNvSpPr txBox="1"/>
          <p:nvPr/>
        </p:nvSpPr>
        <p:spPr>
          <a:xfrm>
            <a:off x="7086600" y="4191000"/>
            <a:ext cx="1066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程序</a:t>
            </a:r>
            <a:r>
              <a:rPr lang="en-US" altLang="zh-CN" sz="1800" b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31" name="直接连接符 30730"/>
          <p:cNvSpPr/>
          <p:nvPr/>
        </p:nvSpPr>
        <p:spPr>
          <a:xfrm>
            <a:off x="3962400" y="3886200"/>
            <a:ext cx="0" cy="2087563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32" name="直接连接符 30731"/>
          <p:cNvSpPr/>
          <p:nvPr/>
        </p:nvSpPr>
        <p:spPr>
          <a:xfrm>
            <a:off x="6705600" y="3886200"/>
            <a:ext cx="0" cy="2087563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33" name="文本框 30732"/>
          <p:cNvSpPr txBox="1"/>
          <p:nvPr/>
        </p:nvSpPr>
        <p:spPr>
          <a:xfrm>
            <a:off x="8534400" y="3733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34" name="直接连接符 30733"/>
          <p:cNvSpPr/>
          <p:nvPr/>
        </p:nvSpPr>
        <p:spPr>
          <a:xfrm>
            <a:off x="2590800" y="3886200"/>
            <a:ext cx="0" cy="2087563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35" name="直接连接符 30734"/>
          <p:cNvSpPr/>
          <p:nvPr/>
        </p:nvSpPr>
        <p:spPr>
          <a:xfrm>
            <a:off x="8153400" y="3886200"/>
            <a:ext cx="0" cy="2087563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36" name="文本框 30735"/>
          <p:cNvSpPr txBox="1"/>
          <p:nvPr/>
        </p:nvSpPr>
        <p:spPr>
          <a:xfrm>
            <a:off x="2362200" y="3429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t1</a:t>
            </a:r>
          </a:p>
        </p:txBody>
      </p:sp>
      <p:sp>
        <p:nvSpPr>
          <p:cNvPr id="30737" name="文本框 30736"/>
          <p:cNvSpPr txBox="1"/>
          <p:nvPr/>
        </p:nvSpPr>
        <p:spPr>
          <a:xfrm>
            <a:off x="3733800" y="3429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t2</a:t>
            </a:r>
          </a:p>
        </p:txBody>
      </p:sp>
      <p:sp>
        <p:nvSpPr>
          <p:cNvPr id="30738" name="文本框 30737"/>
          <p:cNvSpPr txBox="1"/>
          <p:nvPr/>
        </p:nvSpPr>
        <p:spPr>
          <a:xfrm>
            <a:off x="6400800" y="3429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t5</a:t>
            </a:r>
          </a:p>
        </p:txBody>
      </p:sp>
      <p:sp>
        <p:nvSpPr>
          <p:cNvPr id="30739" name="文本框 30738"/>
          <p:cNvSpPr txBox="1"/>
          <p:nvPr/>
        </p:nvSpPr>
        <p:spPr>
          <a:xfrm>
            <a:off x="7924800" y="3429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t6</a:t>
            </a:r>
          </a:p>
        </p:txBody>
      </p:sp>
      <p:sp>
        <p:nvSpPr>
          <p:cNvPr id="30740" name="文本框 30739"/>
          <p:cNvSpPr txBox="1"/>
          <p:nvPr/>
        </p:nvSpPr>
        <p:spPr>
          <a:xfrm>
            <a:off x="1524000" y="54864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设备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41" name="直接连接符 30740"/>
          <p:cNvSpPr/>
          <p:nvPr/>
        </p:nvSpPr>
        <p:spPr>
          <a:xfrm>
            <a:off x="4724400" y="3856038"/>
            <a:ext cx="0" cy="2087562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42" name="直接连接符 30741"/>
          <p:cNvSpPr/>
          <p:nvPr/>
        </p:nvSpPr>
        <p:spPr>
          <a:xfrm>
            <a:off x="5791200" y="38862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43" name="直接连接符 30742"/>
          <p:cNvSpPr/>
          <p:nvPr/>
        </p:nvSpPr>
        <p:spPr>
          <a:xfrm>
            <a:off x="5791200" y="5791200"/>
            <a:ext cx="25193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直接连接符 30743"/>
          <p:cNvSpPr/>
          <p:nvPr/>
        </p:nvSpPr>
        <p:spPr>
          <a:xfrm>
            <a:off x="4724400" y="4648200"/>
            <a:ext cx="1066800" cy="0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45" name="文本框 30744"/>
          <p:cNvSpPr txBox="1"/>
          <p:nvPr/>
        </p:nvSpPr>
        <p:spPr>
          <a:xfrm>
            <a:off x="4876800" y="4191000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程序</a:t>
            </a:r>
            <a:r>
              <a:rPr lang="en-US" altLang="zh-CN" sz="1800" b="1">
                <a:latin typeface="Times New Roman" panose="02020603050405020304" pitchFamily="18" charset="0"/>
              </a:rPr>
              <a:t>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46" name="直接连接符 30745"/>
          <p:cNvSpPr/>
          <p:nvPr/>
        </p:nvSpPr>
        <p:spPr>
          <a:xfrm>
            <a:off x="2590800" y="4648200"/>
            <a:ext cx="1371600" cy="0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50" name="文本占位符 30749"/>
          <p:cNvSpPr txBox="1"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提高处理机、设备、内存等各种资源的利用率，从而提高系统效率。</a:t>
            </a:r>
          </a:p>
        </p:txBody>
      </p:sp>
      <p:sp>
        <p:nvSpPr>
          <p:cNvPr id="30751" name="文本框 30750"/>
          <p:cNvSpPr txBox="1"/>
          <p:nvPr/>
        </p:nvSpPr>
        <p:spPr>
          <a:xfrm>
            <a:off x="2895600" y="4191000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程序</a:t>
            </a:r>
            <a:r>
              <a:rPr lang="en-US" altLang="zh-CN" sz="1800" b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53" name="文本框 30752"/>
          <p:cNvSpPr txBox="1"/>
          <p:nvPr/>
        </p:nvSpPr>
        <p:spPr>
          <a:xfrm>
            <a:off x="4495800" y="3429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t3</a:t>
            </a:r>
          </a:p>
        </p:txBody>
      </p:sp>
      <p:sp>
        <p:nvSpPr>
          <p:cNvPr id="30754" name="文本框 30753"/>
          <p:cNvSpPr txBox="1"/>
          <p:nvPr/>
        </p:nvSpPr>
        <p:spPr>
          <a:xfrm>
            <a:off x="5562600" y="3429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0035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anchor="b"/>
          <a:lstStyle/>
          <a:p>
            <a:r>
              <a:rPr lang="en-US" altLang="zh-CN" b="1" dirty="0"/>
              <a:t>2.3.3 </a:t>
            </a:r>
            <a:r>
              <a:rPr lang="zh-CN" altLang="en-US" b="1" dirty="0"/>
              <a:t>线程结构（另一种表示）</a:t>
            </a:r>
            <a:endParaRPr lang="zh-CN" altLang="en-US" b="1"/>
          </a:p>
        </p:txBody>
      </p:sp>
      <p:sp>
        <p:nvSpPr>
          <p:cNvPr id="100355" name="矩形 100354"/>
          <p:cNvSpPr/>
          <p:nvPr/>
        </p:nvSpPr>
        <p:spPr>
          <a:xfrm>
            <a:off x="3032125" y="1981200"/>
            <a:ext cx="4130675" cy="426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56" name="矩形 100355"/>
          <p:cNvSpPr/>
          <p:nvPr/>
        </p:nvSpPr>
        <p:spPr>
          <a:xfrm>
            <a:off x="3768725" y="2286000"/>
            <a:ext cx="2816225" cy="2057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57" name="矩形 100356"/>
          <p:cNvSpPr/>
          <p:nvPr/>
        </p:nvSpPr>
        <p:spPr>
          <a:xfrm>
            <a:off x="3768725" y="5105400"/>
            <a:ext cx="2816225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58" name="文本框 100357"/>
          <p:cNvSpPr txBox="1"/>
          <p:nvPr/>
        </p:nvSpPr>
        <p:spPr>
          <a:xfrm>
            <a:off x="4343400" y="44196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text segment</a:t>
            </a:r>
          </a:p>
        </p:txBody>
      </p:sp>
      <p:sp>
        <p:nvSpPr>
          <p:cNvPr id="100359" name="文本框 100358"/>
          <p:cNvSpPr txBox="1"/>
          <p:nvPr/>
        </p:nvSpPr>
        <p:spPr>
          <a:xfrm>
            <a:off x="4260850" y="5734050"/>
            <a:ext cx="198755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data segment</a:t>
            </a:r>
          </a:p>
        </p:txBody>
      </p:sp>
      <p:sp>
        <p:nvSpPr>
          <p:cNvPr id="100361" name="任意多边形 100360"/>
          <p:cNvSpPr/>
          <p:nvPr/>
        </p:nvSpPr>
        <p:spPr>
          <a:xfrm>
            <a:off x="4184650" y="2514600"/>
            <a:ext cx="158750" cy="1582738"/>
          </a:xfrm>
          <a:custGeom>
            <a:avLst/>
            <a:gdLst/>
            <a:ahLst/>
            <a:cxnLst/>
            <a:rect l="0" t="0" r="0" b="0"/>
            <a:pathLst>
              <a:path w="96" h="816">
                <a:moveTo>
                  <a:pt x="96" y="0"/>
                </a:moveTo>
                <a:lnTo>
                  <a:pt x="96" y="192"/>
                </a:lnTo>
                <a:lnTo>
                  <a:pt x="0" y="240"/>
                </a:lnTo>
                <a:lnTo>
                  <a:pt x="96" y="336"/>
                </a:lnTo>
                <a:lnTo>
                  <a:pt x="96" y="432"/>
                </a:lnTo>
                <a:lnTo>
                  <a:pt x="48" y="480"/>
                </a:lnTo>
                <a:lnTo>
                  <a:pt x="96" y="576"/>
                </a:lnTo>
                <a:lnTo>
                  <a:pt x="48" y="672"/>
                </a:lnTo>
                <a:lnTo>
                  <a:pt x="96" y="720"/>
                </a:lnTo>
                <a:lnTo>
                  <a:pt x="96" y="816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2" name="任意多边形 100361"/>
          <p:cNvSpPr/>
          <p:nvPr/>
        </p:nvSpPr>
        <p:spPr>
          <a:xfrm>
            <a:off x="4791075" y="2514600"/>
            <a:ext cx="238125" cy="1582738"/>
          </a:xfrm>
          <a:custGeom>
            <a:avLst/>
            <a:gdLst/>
            <a:ahLst/>
            <a:cxnLst/>
            <a:rect l="0" t="0" r="0" b="0"/>
            <a:pathLst>
              <a:path w="144" h="768">
                <a:moveTo>
                  <a:pt x="0" y="0"/>
                </a:moveTo>
                <a:lnTo>
                  <a:pt x="48" y="144"/>
                </a:lnTo>
                <a:lnTo>
                  <a:pt x="0" y="336"/>
                </a:lnTo>
                <a:lnTo>
                  <a:pt x="144" y="336"/>
                </a:lnTo>
                <a:lnTo>
                  <a:pt x="48" y="480"/>
                </a:lnTo>
                <a:lnTo>
                  <a:pt x="96" y="624"/>
                </a:lnTo>
                <a:lnTo>
                  <a:pt x="48" y="768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3" name="任意多边形 100362"/>
          <p:cNvSpPr/>
          <p:nvPr/>
        </p:nvSpPr>
        <p:spPr>
          <a:xfrm>
            <a:off x="5327650" y="2514600"/>
            <a:ext cx="158750" cy="1582738"/>
          </a:xfrm>
          <a:custGeom>
            <a:avLst/>
            <a:gdLst/>
            <a:ahLst/>
            <a:cxnLst/>
            <a:rect l="0" t="0" r="0" b="0"/>
            <a:pathLst>
              <a:path w="96" h="960">
                <a:moveTo>
                  <a:pt x="48" y="0"/>
                </a:moveTo>
                <a:lnTo>
                  <a:pt x="0" y="96"/>
                </a:lnTo>
                <a:lnTo>
                  <a:pt x="0" y="336"/>
                </a:lnTo>
                <a:lnTo>
                  <a:pt x="48" y="432"/>
                </a:lnTo>
                <a:lnTo>
                  <a:pt x="0" y="576"/>
                </a:lnTo>
                <a:lnTo>
                  <a:pt x="96" y="624"/>
                </a:lnTo>
                <a:lnTo>
                  <a:pt x="0" y="912"/>
                </a:lnTo>
                <a:lnTo>
                  <a:pt x="48" y="960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65" name="直接连接符 100364"/>
          <p:cNvSpPr/>
          <p:nvPr/>
        </p:nvSpPr>
        <p:spPr>
          <a:xfrm flipH="1">
            <a:off x="4333875" y="3276600"/>
            <a:ext cx="2381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366" name="直接连接符 100365"/>
          <p:cNvSpPr/>
          <p:nvPr/>
        </p:nvSpPr>
        <p:spPr>
          <a:xfrm flipH="1">
            <a:off x="4943475" y="3810000"/>
            <a:ext cx="2381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367" name="直接连接符 100366"/>
          <p:cNvSpPr/>
          <p:nvPr/>
        </p:nvSpPr>
        <p:spPr>
          <a:xfrm flipH="1">
            <a:off x="5321300" y="3048000"/>
            <a:ext cx="3175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368" name="文本框 100367"/>
          <p:cNvSpPr txBox="1"/>
          <p:nvPr/>
        </p:nvSpPr>
        <p:spPr>
          <a:xfrm>
            <a:off x="5599113" y="2819400"/>
            <a:ext cx="1030287" cy="581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Program counter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0370" name="文本框 100369"/>
          <p:cNvSpPr txBox="1"/>
          <p:nvPr/>
        </p:nvSpPr>
        <p:spPr>
          <a:xfrm>
            <a:off x="2057400" y="2133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Task: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矩形 177154"/>
          <p:cNvSpPr/>
          <p:nvPr/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en-US" altLang="zh-CN" sz="4400" b="1" dirty="0">
                <a:solidFill>
                  <a:schemeClr val="tx2"/>
                </a:solidFill>
                <a:latin typeface="Tahoma" panose="020B0604030504040204" pitchFamily="34" charset="0"/>
              </a:rPr>
              <a:t>2.3.4 </a:t>
            </a:r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线程控制块</a:t>
            </a:r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77156" name="矩形 177155"/>
          <p:cNvSpPr/>
          <p:nvPr/>
        </p:nvSpPr>
        <p:spPr>
          <a:xfrm>
            <a:off x="685800" y="19050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ahoma" panose="020B0604030504040204" pitchFamily="34" charset="0"/>
              </a:rPr>
              <a:t>TCB</a:t>
            </a:r>
            <a:r>
              <a:rPr lang="zh-CN" altLang="en-US" b="1" dirty="0">
                <a:latin typeface="Tahoma" panose="020B0604030504040204" pitchFamily="34" charset="0"/>
              </a:rPr>
              <a:t>（</a:t>
            </a:r>
            <a:r>
              <a:rPr lang="en-US" altLang="zh-CN" b="1" dirty="0">
                <a:latin typeface="Tahoma" panose="020B0604030504040204" pitchFamily="34" charset="0"/>
              </a:rPr>
              <a:t>Thread control block)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标志线程存在的数据结构，其中包含对线程管理需要的全部信息．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ahoma" panose="020B0604030504040204" pitchFamily="34" charset="0"/>
              </a:rPr>
              <a:t>内容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线程标识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线程状态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调度参数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现场</a:t>
            </a:r>
            <a:r>
              <a:rPr lang="en-US" altLang="zh-CN" sz="2000" b="1" dirty="0">
                <a:latin typeface="Tahoma" panose="020B0604030504040204" pitchFamily="34" charset="0"/>
              </a:rPr>
              <a:t>(</a:t>
            </a:r>
            <a:r>
              <a:rPr lang="zh-CN" altLang="en-US" sz="2000" b="1" dirty="0">
                <a:latin typeface="Tahoma" panose="020B0604030504040204" pitchFamily="34" charset="0"/>
              </a:rPr>
              <a:t>通用寄存器</a:t>
            </a:r>
            <a:r>
              <a:rPr lang="en-US" altLang="zh-CN" sz="2000" b="1" dirty="0">
                <a:latin typeface="Tahoma" panose="020B0604030504040204" pitchFamily="34" charset="0"/>
              </a:rPr>
              <a:t>,PC,SP)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链接指针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ahoma" panose="020B0604030504040204" pitchFamily="34" charset="0"/>
              </a:rPr>
              <a:t>存放位置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用户级线程：目态空间（运行时系统）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核心级线程：系统空间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7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7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7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7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7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7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7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7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7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443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2.3.5 </a:t>
            </a:r>
            <a:r>
              <a:rPr lang="zh-CN" altLang="en-US" b="1" dirty="0"/>
              <a:t>线程的实现</a:t>
            </a:r>
            <a:endParaRPr lang="zh-CN" altLang="en-US" b="1"/>
          </a:p>
        </p:txBody>
      </p:sp>
      <p:sp>
        <p:nvSpPr>
          <p:cNvPr id="144387" name="文本占位符 1443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2.3.1 </a:t>
            </a:r>
            <a:r>
              <a:rPr lang="zh-CN" altLang="en-US" b="1" dirty="0"/>
              <a:t>用户级别线程</a:t>
            </a:r>
          </a:p>
          <a:p>
            <a:pPr lvl="1"/>
            <a:r>
              <a:rPr lang="en-US" altLang="zh-CN" b="1"/>
              <a:t>User-level thread</a:t>
            </a:r>
          </a:p>
          <a:p>
            <a:r>
              <a:rPr lang="en-US" altLang="zh-CN" b="1" dirty="0"/>
              <a:t>2.3.2 </a:t>
            </a:r>
            <a:r>
              <a:rPr lang="zh-CN" altLang="en-US" b="1" dirty="0"/>
              <a:t>核心级别线程</a:t>
            </a:r>
          </a:p>
          <a:p>
            <a:pPr lvl="1"/>
            <a:r>
              <a:rPr lang="en-US" altLang="zh-CN" b="1"/>
              <a:t>Kernel-level thread</a:t>
            </a:r>
          </a:p>
          <a:p>
            <a:r>
              <a:rPr lang="en-US" altLang="zh-CN" b="1" dirty="0"/>
              <a:t>2.3.3 </a:t>
            </a:r>
            <a:r>
              <a:rPr lang="zh-CN" altLang="en-US" b="1" dirty="0"/>
              <a:t>混合线程</a:t>
            </a:r>
          </a:p>
          <a:p>
            <a:pPr lvl="1"/>
            <a:r>
              <a:rPr lang="en-US" altLang="zh-CN" b="1"/>
              <a:t>Hybrid approach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983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2.3.5.1 </a:t>
            </a:r>
            <a:r>
              <a:rPr lang="zh-CN" altLang="en-US" b="1" dirty="0"/>
              <a:t>用户级别线程</a:t>
            </a:r>
            <a:endParaRPr lang="zh-CN" altLang="en-US" b="1"/>
          </a:p>
        </p:txBody>
      </p:sp>
      <p:sp>
        <p:nvSpPr>
          <p:cNvPr id="98307" name="文本占位符 98306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实现方法：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基于</a:t>
            </a:r>
            <a:r>
              <a:rPr lang="en-US" altLang="zh-CN" sz="2400" b="1" dirty="0"/>
              <a:t>library</a:t>
            </a:r>
            <a:r>
              <a:rPr lang="zh-CN" altLang="en-US" sz="2400" b="1" dirty="0"/>
              <a:t>函数，系统不可见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线程创建、撤销、状态转换在目态完成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TCB</a:t>
            </a:r>
            <a:r>
              <a:rPr lang="zh-CN" altLang="en-US" sz="2400" b="1" dirty="0"/>
              <a:t>在用户空间，每个进程一个系统栈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优点：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不依赖于操作系统，调度灵活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同一进程中多线程切换速度快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不需进入操作系统</a:t>
            </a:r>
            <a:r>
              <a:rPr lang="en-US" altLang="zh-CN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缺点：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同一进程中多个线程不能真正并行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一个线程进入系统受阻，进程中其它线程不能执行</a:t>
            </a:r>
          </a:p>
          <a:p>
            <a:pPr lvl="1">
              <a:lnSpc>
                <a:spcPct val="90000"/>
              </a:lnSpc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454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2.3.5.1 </a:t>
            </a:r>
            <a:r>
              <a:rPr lang="zh-CN" altLang="en-US" b="1" dirty="0"/>
              <a:t>用户级别线程</a:t>
            </a:r>
            <a:endParaRPr lang="zh-CN" altLang="en-US" b="1"/>
          </a:p>
        </p:txBody>
      </p:sp>
      <p:sp>
        <p:nvSpPr>
          <p:cNvPr id="145443" name="矩形 145442"/>
          <p:cNvSpPr/>
          <p:nvPr/>
        </p:nvSpPr>
        <p:spPr>
          <a:xfrm>
            <a:off x="685800" y="2212975"/>
            <a:ext cx="7197725" cy="3959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61" name="圆角矩形 145460"/>
          <p:cNvSpPr/>
          <p:nvPr/>
        </p:nvSpPr>
        <p:spPr>
          <a:xfrm>
            <a:off x="1524000" y="2590800"/>
            <a:ext cx="1676400" cy="220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44" name="直接连接符 145443"/>
          <p:cNvSpPr/>
          <p:nvPr/>
        </p:nvSpPr>
        <p:spPr>
          <a:xfrm>
            <a:off x="685800" y="5105400"/>
            <a:ext cx="7620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45" name="圆角矩形 145444"/>
          <p:cNvSpPr/>
          <p:nvPr/>
        </p:nvSpPr>
        <p:spPr>
          <a:xfrm>
            <a:off x="5105400" y="2590800"/>
            <a:ext cx="1676400" cy="220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46" name="矩形 145445"/>
          <p:cNvSpPr/>
          <p:nvPr/>
        </p:nvSpPr>
        <p:spPr>
          <a:xfrm>
            <a:off x="1828800" y="3857625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47" name="任意多边形 145446"/>
          <p:cNvSpPr/>
          <p:nvPr/>
        </p:nvSpPr>
        <p:spPr>
          <a:xfrm>
            <a:off x="1905000" y="2895600"/>
            <a:ext cx="152400" cy="609600"/>
          </a:xfrm>
          <a:custGeom>
            <a:avLst/>
            <a:gdLst/>
            <a:ahLst/>
            <a:cxnLst/>
            <a:rect l="0" t="0" r="0" b="0"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48" name="任意多边形 145447"/>
          <p:cNvSpPr/>
          <p:nvPr/>
        </p:nvSpPr>
        <p:spPr>
          <a:xfrm>
            <a:off x="2286000" y="2895600"/>
            <a:ext cx="152400" cy="609600"/>
          </a:xfrm>
          <a:custGeom>
            <a:avLst/>
            <a:gdLst/>
            <a:ahLst/>
            <a:cxnLst/>
            <a:rect l="0" t="0" r="0" b="0"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49" name="任意多边形 145448"/>
          <p:cNvSpPr/>
          <p:nvPr/>
        </p:nvSpPr>
        <p:spPr>
          <a:xfrm>
            <a:off x="2590800" y="2895600"/>
            <a:ext cx="152400" cy="609600"/>
          </a:xfrm>
          <a:custGeom>
            <a:avLst/>
            <a:gdLst/>
            <a:ahLst/>
            <a:cxnLst/>
            <a:rect l="0" t="0" r="0" b="0"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50" name="矩形 145449"/>
          <p:cNvSpPr/>
          <p:nvPr/>
        </p:nvSpPr>
        <p:spPr>
          <a:xfrm>
            <a:off x="2347913" y="4005263"/>
            <a:ext cx="457200" cy="3381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51" name="直接连接符 145450"/>
          <p:cNvSpPr/>
          <p:nvPr/>
        </p:nvSpPr>
        <p:spPr>
          <a:xfrm>
            <a:off x="2362200" y="4114800"/>
            <a:ext cx="449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52" name="直接连接符 145451"/>
          <p:cNvSpPr/>
          <p:nvPr/>
        </p:nvSpPr>
        <p:spPr>
          <a:xfrm>
            <a:off x="2347913" y="42195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53" name="矩形 145452"/>
          <p:cNvSpPr/>
          <p:nvPr/>
        </p:nvSpPr>
        <p:spPr>
          <a:xfrm>
            <a:off x="2438400" y="5334000"/>
            <a:ext cx="3810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55" name="矩形 145454"/>
          <p:cNvSpPr/>
          <p:nvPr/>
        </p:nvSpPr>
        <p:spPr>
          <a:xfrm>
            <a:off x="5410200" y="3886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57" name="任意多边形 145456"/>
          <p:cNvSpPr/>
          <p:nvPr/>
        </p:nvSpPr>
        <p:spPr>
          <a:xfrm>
            <a:off x="5715000" y="2895600"/>
            <a:ext cx="152400" cy="609600"/>
          </a:xfrm>
          <a:custGeom>
            <a:avLst/>
            <a:gdLst/>
            <a:ahLst/>
            <a:cxnLst/>
            <a:rect l="0" t="0" r="0" b="0"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58" name="任意多边形 145457"/>
          <p:cNvSpPr/>
          <p:nvPr/>
        </p:nvSpPr>
        <p:spPr>
          <a:xfrm>
            <a:off x="6096000" y="2895600"/>
            <a:ext cx="152400" cy="609600"/>
          </a:xfrm>
          <a:custGeom>
            <a:avLst/>
            <a:gdLst/>
            <a:ahLst/>
            <a:cxnLst/>
            <a:rect l="0" t="0" r="0" b="0"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59" name="矩形 145458"/>
          <p:cNvSpPr/>
          <p:nvPr/>
        </p:nvSpPr>
        <p:spPr>
          <a:xfrm>
            <a:off x="5943600" y="4038600"/>
            <a:ext cx="442913" cy="2619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60" name="直接连接符 145459"/>
          <p:cNvSpPr/>
          <p:nvPr/>
        </p:nvSpPr>
        <p:spPr>
          <a:xfrm>
            <a:off x="5943600" y="4191000"/>
            <a:ext cx="449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62" name="直接连接符 145461"/>
          <p:cNvSpPr/>
          <p:nvPr/>
        </p:nvSpPr>
        <p:spPr>
          <a:xfrm flipH="1">
            <a:off x="2971800" y="35814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63" name="文本框 145462"/>
          <p:cNvSpPr txBox="1"/>
          <p:nvPr/>
        </p:nvSpPr>
        <p:spPr>
          <a:xfrm>
            <a:off x="3352800" y="3124200"/>
            <a:ext cx="1066800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运行系统</a:t>
            </a:r>
          </a:p>
        </p:txBody>
      </p:sp>
      <p:sp>
        <p:nvSpPr>
          <p:cNvPr id="145464" name="文本框 145463"/>
          <p:cNvSpPr txBox="1"/>
          <p:nvPr/>
        </p:nvSpPr>
        <p:spPr>
          <a:xfrm>
            <a:off x="3352800" y="4191000"/>
            <a:ext cx="7620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TCB</a:t>
            </a:r>
          </a:p>
        </p:txBody>
      </p:sp>
      <p:sp>
        <p:nvSpPr>
          <p:cNvPr id="145465" name="直接连接符 145464"/>
          <p:cNvSpPr/>
          <p:nvPr/>
        </p:nvSpPr>
        <p:spPr>
          <a:xfrm flipH="1" flipV="1">
            <a:off x="2819400" y="4191000"/>
            <a:ext cx="53975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66" name="文本框 145465"/>
          <p:cNvSpPr txBox="1"/>
          <p:nvPr/>
        </p:nvSpPr>
        <p:spPr>
          <a:xfrm>
            <a:off x="4267200" y="3886200"/>
            <a:ext cx="685800" cy="366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进程</a:t>
            </a:r>
          </a:p>
        </p:txBody>
      </p:sp>
      <p:sp>
        <p:nvSpPr>
          <p:cNvPr id="145467" name="直接连接符 145466"/>
          <p:cNvSpPr/>
          <p:nvPr/>
        </p:nvSpPr>
        <p:spPr>
          <a:xfrm>
            <a:off x="4852988" y="4038600"/>
            <a:ext cx="2524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68" name="文本框 145467"/>
          <p:cNvSpPr txBox="1"/>
          <p:nvPr/>
        </p:nvSpPr>
        <p:spPr>
          <a:xfrm>
            <a:off x="4343400" y="2590800"/>
            <a:ext cx="685800" cy="366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</a:rPr>
              <a:t>线程</a:t>
            </a:r>
          </a:p>
        </p:txBody>
      </p:sp>
      <p:sp>
        <p:nvSpPr>
          <p:cNvPr id="145469" name="直接连接符 145468"/>
          <p:cNvSpPr/>
          <p:nvPr/>
        </p:nvSpPr>
        <p:spPr>
          <a:xfrm>
            <a:off x="4953000" y="2819400"/>
            <a:ext cx="762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70" name="直接连接符 145469"/>
          <p:cNvSpPr/>
          <p:nvPr/>
        </p:nvSpPr>
        <p:spPr>
          <a:xfrm>
            <a:off x="2638425" y="5334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71" name="文本框 145470"/>
          <p:cNvSpPr txBox="1"/>
          <p:nvPr/>
        </p:nvSpPr>
        <p:spPr>
          <a:xfrm>
            <a:off x="1524000" y="5348288"/>
            <a:ext cx="914400" cy="3667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核心栈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45475" name="矩形 145474"/>
          <p:cNvSpPr/>
          <p:nvPr/>
        </p:nvSpPr>
        <p:spPr>
          <a:xfrm rot="5400000">
            <a:off x="5410200" y="5334000"/>
            <a:ext cx="3810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76" name="直接连接符 145475"/>
          <p:cNvSpPr/>
          <p:nvPr/>
        </p:nvSpPr>
        <p:spPr>
          <a:xfrm rot="5400000">
            <a:off x="5610225" y="5334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77" name="文本框 145476"/>
          <p:cNvSpPr txBox="1"/>
          <p:nvPr/>
        </p:nvSpPr>
        <p:spPr>
          <a:xfrm>
            <a:off x="5943600" y="5410200"/>
            <a:ext cx="914400" cy="366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进程表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45482" name="右大括号 145481"/>
          <p:cNvSpPr/>
          <p:nvPr/>
        </p:nvSpPr>
        <p:spPr>
          <a:xfrm>
            <a:off x="7924800" y="2209800"/>
            <a:ext cx="152400" cy="28956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83" name="文本框 145482"/>
          <p:cNvSpPr txBox="1"/>
          <p:nvPr/>
        </p:nvSpPr>
        <p:spPr>
          <a:xfrm>
            <a:off x="8121650" y="3048000"/>
            <a:ext cx="488950" cy="1143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用户空间</a:t>
            </a:r>
          </a:p>
        </p:txBody>
      </p:sp>
      <p:sp>
        <p:nvSpPr>
          <p:cNvPr id="145484" name="右大括号 145483"/>
          <p:cNvSpPr/>
          <p:nvPr/>
        </p:nvSpPr>
        <p:spPr>
          <a:xfrm>
            <a:off x="7924800" y="5105400"/>
            <a:ext cx="144463" cy="1066800"/>
          </a:xfrm>
          <a:prstGeom prst="rightBrace">
            <a:avLst>
              <a:gd name="adj1" fmla="val 6153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85" name="文本框 145484"/>
          <p:cNvSpPr txBox="1"/>
          <p:nvPr/>
        </p:nvSpPr>
        <p:spPr>
          <a:xfrm>
            <a:off x="8121650" y="5181600"/>
            <a:ext cx="488950" cy="1219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系统空间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标题 153603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altLang="zh-CN" b="1" dirty="0"/>
              <a:t>2.3.5.2 </a:t>
            </a:r>
            <a:r>
              <a:rPr lang="zh-CN" altLang="en-US" b="1" dirty="0"/>
              <a:t>核心级别线程</a:t>
            </a:r>
            <a:endParaRPr lang="zh-CN" altLang="en-US" b="1"/>
          </a:p>
        </p:txBody>
      </p:sp>
      <p:sp>
        <p:nvSpPr>
          <p:cNvPr id="153605" name="文本占位符 153604"/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7772400" cy="4191000"/>
          </a:xfrm>
        </p:spPr>
        <p:txBody>
          <a:bodyPr/>
          <a:lstStyle/>
          <a:p>
            <a:r>
              <a:rPr lang="zh-CN" altLang="en-US" sz="2800" b="1" dirty="0"/>
              <a:t>实现方法：</a:t>
            </a:r>
          </a:p>
          <a:p>
            <a:pPr lvl="1"/>
            <a:r>
              <a:rPr lang="zh-CN" altLang="en-US" sz="2400" b="1" dirty="0"/>
              <a:t>基于系统调用</a:t>
            </a:r>
          </a:p>
          <a:p>
            <a:pPr lvl="1"/>
            <a:r>
              <a:rPr lang="zh-CN" altLang="en-US" sz="2400" b="1" dirty="0"/>
              <a:t>创建、撤销、状态转换由操作系统完成</a:t>
            </a:r>
          </a:p>
          <a:p>
            <a:r>
              <a:rPr lang="zh-CN" altLang="en-US" sz="2800" b="1" dirty="0"/>
              <a:t>优点：</a:t>
            </a:r>
          </a:p>
          <a:p>
            <a:pPr lvl="1"/>
            <a:r>
              <a:rPr lang="zh-CN" altLang="en-US" sz="2400" b="1" dirty="0"/>
              <a:t>同一进程内多线程可以并行执行</a:t>
            </a:r>
          </a:p>
          <a:p>
            <a:pPr lvl="1"/>
            <a:r>
              <a:rPr lang="zh-CN" altLang="en-US" sz="2400" b="1" dirty="0"/>
              <a:t>一线程进入核心等待，其它线程仍可执行</a:t>
            </a:r>
          </a:p>
          <a:p>
            <a:r>
              <a:rPr lang="zh-CN" altLang="en-US" sz="2800" b="1" dirty="0"/>
              <a:t>缺点：</a:t>
            </a:r>
          </a:p>
          <a:p>
            <a:pPr lvl="1"/>
            <a:r>
              <a:rPr lang="zh-CN" altLang="en-US" sz="2400" b="1" dirty="0"/>
              <a:t>系统开销大，同一进程内多线程切换速度慢</a:t>
            </a:r>
          </a:p>
          <a:p>
            <a:pPr lvl="1"/>
            <a:r>
              <a:rPr lang="zh-CN" altLang="en-US" sz="2400" b="1" dirty="0"/>
              <a:t>调度算法不能灵活控制</a:t>
            </a:r>
          </a:p>
          <a:p>
            <a:pPr lvl="1"/>
            <a:endParaRPr lang="zh-CN" altLang="en-US" sz="24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矩形 154625"/>
          <p:cNvSpPr/>
          <p:nvPr/>
        </p:nvSpPr>
        <p:spPr>
          <a:xfrm>
            <a:off x="685800" y="59531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2.3.5.2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核心级别线程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4627" name="矩形 154626"/>
          <p:cNvSpPr/>
          <p:nvPr/>
        </p:nvSpPr>
        <p:spPr>
          <a:xfrm>
            <a:off x="685800" y="2212975"/>
            <a:ext cx="7197725" cy="3959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8" name="圆角矩形 154627"/>
          <p:cNvSpPr/>
          <p:nvPr/>
        </p:nvSpPr>
        <p:spPr>
          <a:xfrm>
            <a:off x="1524000" y="2590800"/>
            <a:ext cx="1676400" cy="220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9" name="直接连接符 154628"/>
          <p:cNvSpPr/>
          <p:nvPr/>
        </p:nvSpPr>
        <p:spPr>
          <a:xfrm>
            <a:off x="685800" y="5105400"/>
            <a:ext cx="7620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30" name="圆角矩形 154629"/>
          <p:cNvSpPr/>
          <p:nvPr/>
        </p:nvSpPr>
        <p:spPr>
          <a:xfrm>
            <a:off x="5105400" y="2590800"/>
            <a:ext cx="1676400" cy="220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1" name="任意多边形 154630"/>
          <p:cNvSpPr/>
          <p:nvPr/>
        </p:nvSpPr>
        <p:spPr>
          <a:xfrm>
            <a:off x="1905000" y="2895600"/>
            <a:ext cx="152400" cy="1295400"/>
          </a:xfrm>
          <a:custGeom>
            <a:avLst/>
            <a:gdLst/>
            <a:ahLst/>
            <a:cxnLst/>
            <a:rect l="0" t="0" r="0" b="0"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2" name="任意多边形 154631"/>
          <p:cNvSpPr/>
          <p:nvPr/>
        </p:nvSpPr>
        <p:spPr>
          <a:xfrm>
            <a:off x="2286000" y="2895600"/>
            <a:ext cx="152400" cy="1295400"/>
          </a:xfrm>
          <a:custGeom>
            <a:avLst/>
            <a:gdLst/>
            <a:ahLst/>
            <a:cxnLst/>
            <a:rect l="0" t="0" r="0" b="0"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3" name="任意多边形 154632"/>
          <p:cNvSpPr/>
          <p:nvPr/>
        </p:nvSpPr>
        <p:spPr>
          <a:xfrm>
            <a:off x="2590800" y="2895600"/>
            <a:ext cx="152400" cy="1295400"/>
          </a:xfrm>
          <a:custGeom>
            <a:avLst/>
            <a:gdLst/>
            <a:ahLst/>
            <a:cxnLst/>
            <a:rect l="0" t="0" r="0" b="0"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4" name="任意多边形 154633"/>
          <p:cNvSpPr/>
          <p:nvPr/>
        </p:nvSpPr>
        <p:spPr>
          <a:xfrm>
            <a:off x="5543550" y="2895600"/>
            <a:ext cx="323850" cy="1447800"/>
          </a:xfrm>
          <a:custGeom>
            <a:avLst/>
            <a:gdLst/>
            <a:ahLst/>
            <a:cxnLst/>
            <a:rect l="0" t="0" r="0" b="0"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5" name="任意多边形 154634"/>
          <p:cNvSpPr/>
          <p:nvPr/>
        </p:nvSpPr>
        <p:spPr>
          <a:xfrm>
            <a:off x="5924550" y="2895600"/>
            <a:ext cx="323850" cy="1447800"/>
          </a:xfrm>
          <a:custGeom>
            <a:avLst/>
            <a:gdLst/>
            <a:ahLst/>
            <a:cxnLst/>
            <a:rect l="0" t="0" r="0" b="0"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6" name="文本框 154635"/>
          <p:cNvSpPr txBox="1"/>
          <p:nvPr/>
        </p:nvSpPr>
        <p:spPr>
          <a:xfrm>
            <a:off x="3810000" y="38100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进程</a:t>
            </a:r>
          </a:p>
        </p:txBody>
      </p:sp>
      <p:sp>
        <p:nvSpPr>
          <p:cNvPr id="154637" name="直接连接符 154636"/>
          <p:cNvSpPr/>
          <p:nvPr/>
        </p:nvSpPr>
        <p:spPr>
          <a:xfrm>
            <a:off x="4495800" y="4038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38" name="文本框 154637"/>
          <p:cNvSpPr txBox="1"/>
          <p:nvPr/>
        </p:nvSpPr>
        <p:spPr>
          <a:xfrm>
            <a:off x="4191000" y="2605088"/>
            <a:ext cx="6858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</a:rPr>
              <a:t>线程</a:t>
            </a:r>
          </a:p>
        </p:txBody>
      </p:sp>
      <p:sp>
        <p:nvSpPr>
          <p:cNvPr id="154639" name="直接连接符 154638"/>
          <p:cNvSpPr/>
          <p:nvPr/>
        </p:nvSpPr>
        <p:spPr>
          <a:xfrm>
            <a:off x="4800600" y="2819400"/>
            <a:ext cx="914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40" name="文本框 154639"/>
          <p:cNvSpPr txBox="1"/>
          <p:nvPr/>
        </p:nvSpPr>
        <p:spPr>
          <a:xfrm>
            <a:off x="1295400" y="5348288"/>
            <a:ext cx="914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核心栈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54641" name="矩形 154640"/>
          <p:cNvSpPr/>
          <p:nvPr/>
        </p:nvSpPr>
        <p:spPr>
          <a:xfrm rot="5400000">
            <a:off x="5791200" y="5334000"/>
            <a:ext cx="3810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42" name="直接连接符 154641"/>
          <p:cNvSpPr/>
          <p:nvPr/>
        </p:nvSpPr>
        <p:spPr>
          <a:xfrm rot="5400000">
            <a:off x="5991225" y="5334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43" name="文本框 154642"/>
          <p:cNvSpPr txBox="1"/>
          <p:nvPr/>
        </p:nvSpPr>
        <p:spPr>
          <a:xfrm>
            <a:off x="6324600" y="5410200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进程表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54644" name="右大括号 154643"/>
          <p:cNvSpPr/>
          <p:nvPr/>
        </p:nvSpPr>
        <p:spPr>
          <a:xfrm>
            <a:off x="7924800" y="2209800"/>
            <a:ext cx="152400" cy="28956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45" name="文本框 154644"/>
          <p:cNvSpPr txBox="1"/>
          <p:nvPr/>
        </p:nvSpPr>
        <p:spPr>
          <a:xfrm>
            <a:off x="8121650" y="3048000"/>
            <a:ext cx="488950" cy="1143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用户空间</a:t>
            </a:r>
          </a:p>
        </p:txBody>
      </p:sp>
      <p:sp>
        <p:nvSpPr>
          <p:cNvPr id="154646" name="右大括号 154645"/>
          <p:cNvSpPr/>
          <p:nvPr/>
        </p:nvSpPr>
        <p:spPr>
          <a:xfrm>
            <a:off x="7924800" y="5105400"/>
            <a:ext cx="144463" cy="1066800"/>
          </a:xfrm>
          <a:prstGeom prst="rightBrace">
            <a:avLst>
              <a:gd name="adj1" fmla="val 6153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47" name="文本框 154646"/>
          <p:cNvSpPr txBox="1"/>
          <p:nvPr/>
        </p:nvSpPr>
        <p:spPr>
          <a:xfrm>
            <a:off x="8121650" y="5181600"/>
            <a:ext cx="488950" cy="1219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系统空间</a:t>
            </a:r>
          </a:p>
        </p:txBody>
      </p:sp>
      <p:sp>
        <p:nvSpPr>
          <p:cNvPr id="154648" name="直接连接符 154647"/>
          <p:cNvSpPr/>
          <p:nvPr/>
        </p:nvSpPr>
        <p:spPr>
          <a:xfrm flipH="1">
            <a:off x="3200400" y="40386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49" name="直接连接符 154648"/>
          <p:cNvSpPr/>
          <p:nvPr/>
        </p:nvSpPr>
        <p:spPr>
          <a:xfrm flipH="1">
            <a:off x="2743200" y="2819400"/>
            <a:ext cx="1447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54650" name="组合 154649"/>
          <p:cNvGrpSpPr/>
          <p:nvPr/>
        </p:nvGrpSpPr>
        <p:grpSpPr>
          <a:xfrm>
            <a:off x="2209800" y="5334000"/>
            <a:ext cx="609600" cy="533400"/>
            <a:chOff x="1518" y="3360"/>
            <a:chExt cx="384" cy="336"/>
          </a:xfrm>
        </p:grpSpPr>
        <p:sp>
          <p:nvSpPr>
            <p:cNvPr id="154651" name="矩形 154650"/>
            <p:cNvSpPr/>
            <p:nvPr/>
          </p:nvSpPr>
          <p:spPr>
            <a:xfrm>
              <a:off x="1518" y="3360"/>
              <a:ext cx="384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2" name="直接连接符 154651"/>
            <p:cNvSpPr/>
            <p:nvPr/>
          </p:nvSpPr>
          <p:spPr>
            <a:xfrm>
              <a:off x="1671" y="336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53" name="直接连接符 154652"/>
            <p:cNvSpPr/>
            <p:nvPr/>
          </p:nvSpPr>
          <p:spPr>
            <a:xfrm>
              <a:off x="1596" y="336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54" name="直接连接符 154653"/>
            <p:cNvSpPr/>
            <p:nvPr/>
          </p:nvSpPr>
          <p:spPr>
            <a:xfrm>
              <a:off x="1827" y="336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55" name="直接连接符 154654"/>
            <p:cNvSpPr/>
            <p:nvPr/>
          </p:nvSpPr>
          <p:spPr>
            <a:xfrm>
              <a:off x="1758" y="336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4656" name="组合 154655"/>
          <p:cNvGrpSpPr/>
          <p:nvPr/>
        </p:nvGrpSpPr>
        <p:grpSpPr>
          <a:xfrm rot="5400000">
            <a:off x="3695700" y="5372100"/>
            <a:ext cx="609600" cy="533400"/>
            <a:chOff x="1614" y="3456"/>
            <a:chExt cx="384" cy="336"/>
          </a:xfrm>
        </p:grpSpPr>
        <p:sp>
          <p:nvSpPr>
            <p:cNvPr id="154657" name="矩形 154656"/>
            <p:cNvSpPr/>
            <p:nvPr/>
          </p:nvSpPr>
          <p:spPr>
            <a:xfrm>
              <a:off x="1614" y="3456"/>
              <a:ext cx="384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8" name="直接连接符 154657"/>
            <p:cNvSpPr/>
            <p:nvPr/>
          </p:nvSpPr>
          <p:spPr>
            <a:xfrm>
              <a:off x="1767" y="34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59" name="直接连接符 154658"/>
            <p:cNvSpPr/>
            <p:nvPr/>
          </p:nvSpPr>
          <p:spPr>
            <a:xfrm>
              <a:off x="1692" y="34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60" name="直接连接符 154659"/>
            <p:cNvSpPr/>
            <p:nvPr/>
          </p:nvSpPr>
          <p:spPr>
            <a:xfrm>
              <a:off x="1923" y="34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61" name="直接连接符 154660"/>
            <p:cNvSpPr/>
            <p:nvPr/>
          </p:nvSpPr>
          <p:spPr>
            <a:xfrm>
              <a:off x="1854" y="34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4662" name="文本框 154661"/>
          <p:cNvSpPr txBox="1"/>
          <p:nvPr/>
        </p:nvSpPr>
        <p:spPr>
          <a:xfrm>
            <a:off x="4267200" y="54102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TCB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993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2.3.5.3 </a:t>
            </a:r>
            <a:r>
              <a:rPr lang="zh-CN" altLang="en-US" b="1" dirty="0"/>
              <a:t>混合线程</a:t>
            </a:r>
            <a:endParaRPr lang="zh-CN" altLang="en-US" b="1"/>
          </a:p>
        </p:txBody>
      </p:sp>
      <p:sp>
        <p:nvSpPr>
          <p:cNvPr id="99331" name="文本占位符 99330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dirty="0"/>
              <a:t>Solaris</a:t>
            </a:r>
            <a:r>
              <a:rPr lang="zh-CN" altLang="en-US" sz="2800" b="1" dirty="0"/>
              <a:t>例子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User level thread: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由</a:t>
            </a:r>
            <a:r>
              <a:rPr lang="en-US" altLang="zh-CN" sz="2000" b="1" dirty="0"/>
              <a:t>Lib</a:t>
            </a:r>
            <a:r>
              <a:rPr lang="zh-CN" altLang="en-US" sz="2000" b="1" dirty="0"/>
              <a:t>程序支持（创建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调度）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Light weighted process(LWP):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由</a:t>
            </a:r>
            <a:r>
              <a:rPr lang="en-US" altLang="zh-CN" sz="2000" b="1" dirty="0"/>
              <a:t>Lib</a:t>
            </a:r>
            <a:r>
              <a:rPr lang="zh-CN" altLang="en-US" sz="2000" b="1" dirty="0"/>
              <a:t>程序支持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每个</a:t>
            </a:r>
            <a:r>
              <a:rPr lang="zh-CN" altLang="zh-CN" sz="2000" b="1" dirty="0"/>
              <a:t>task至少一个</a:t>
            </a:r>
            <a:r>
              <a:rPr lang="en-US" altLang="zh-CN" sz="2000" b="1"/>
              <a:t>LWP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用戶级别线程与</a:t>
            </a:r>
            <a:r>
              <a:rPr lang="en-US" altLang="zh-CN" sz="2000" b="1" dirty="0"/>
              <a:t>LWP</a:t>
            </a:r>
            <a:r>
              <a:rPr lang="zh-CN" altLang="en-US" sz="2000" b="1" dirty="0"/>
              <a:t>可以多对多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LWP</a:t>
            </a:r>
            <a:r>
              <a:rPr lang="zh-CN" altLang="en-US" sz="2000" b="1" dirty="0"/>
              <a:t>对操作系统可见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只有与</a:t>
            </a:r>
            <a:r>
              <a:rPr lang="en-US" altLang="zh-CN" sz="2000" b="1" dirty="0"/>
              <a:t>LWP</a:t>
            </a:r>
            <a:r>
              <a:rPr lang="zh-CN" altLang="en-US" sz="2000" b="1" dirty="0"/>
              <a:t>相联系的用户线程向前推进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Kernel level thread: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由</a:t>
            </a:r>
            <a:r>
              <a:rPr lang="en-US" altLang="zh-CN" sz="2000" b="1" dirty="0"/>
              <a:t>kernel </a:t>
            </a:r>
            <a:r>
              <a:rPr lang="zh-CN" altLang="en-US" sz="2000" b="1" dirty="0"/>
              <a:t>支持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每个</a:t>
            </a:r>
            <a:r>
              <a:rPr lang="en-US" altLang="zh-CN" sz="2000" b="1" dirty="0"/>
              <a:t>LWP</a:t>
            </a:r>
            <a:r>
              <a:rPr lang="zh-CN" altLang="en-US" sz="2000" b="1" dirty="0"/>
              <a:t>与唯一一个核心线程对应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核心线程可与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多对多，可对一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921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2.3.5.3 </a:t>
            </a:r>
            <a:r>
              <a:rPr lang="zh-CN" altLang="en-US" b="1" dirty="0"/>
              <a:t>混合线程</a:t>
            </a:r>
            <a:r>
              <a:rPr lang="en-US" altLang="zh-CN" b="1"/>
              <a:t>(Solaris)</a:t>
            </a:r>
          </a:p>
        </p:txBody>
      </p:sp>
      <p:sp>
        <p:nvSpPr>
          <p:cNvPr id="92163" name="圆角矩形 92162"/>
          <p:cNvSpPr/>
          <p:nvPr/>
        </p:nvSpPr>
        <p:spPr>
          <a:xfrm>
            <a:off x="1752600" y="3429000"/>
            <a:ext cx="5791200" cy="2362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7" name="矩形 92166"/>
          <p:cNvSpPr/>
          <p:nvPr/>
        </p:nvSpPr>
        <p:spPr>
          <a:xfrm>
            <a:off x="3297238" y="5943600"/>
            <a:ext cx="360362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9" name="矩形 92168"/>
          <p:cNvSpPr/>
          <p:nvPr/>
        </p:nvSpPr>
        <p:spPr>
          <a:xfrm>
            <a:off x="4059238" y="5943600"/>
            <a:ext cx="360362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0" name="矩形 92169"/>
          <p:cNvSpPr/>
          <p:nvPr/>
        </p:nvSpPr>
        <p:spPr>
          <a:xfrm>
            <a:off x="5638800" y="5943600"/>
            <a:ext cx="360363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1" name="矩形 92170"/>
          <p:cNvSpPr/>
          <p:nvPr/>
        </p:nvSpPr>
        <p:spPr>
          <a:xfrm>
            <a:off x="4876800" y="5943600"/>
            <a:ext cx="360363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2" name="直接连接符 92171"/>
          <p:cNvSpPr/>
          <p:nvPr/>
        </p:nvSpPr>
        <p:spPr>
          <a:xfrm>
            <a:off x="5867400" y="60960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3" name="文本框 92172"/>
          <p:cNvSpPr txBox="1"/>
          <p:nvPr/>
        </p:nvSpPr>
        <p:spPr>
          <a:xfrm>
            <a:off x="6781800" y="59277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CPU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164" name="流程图: 可选过程 92163"/>
          <p:cNvSpPr/>
          <p:nvPr/>
        </p:nvSpPr>
        <p:spPr>
          <a:xfrm>
            <a:off x="2349500" y="2366963"/>
            <a:ext cx="1079500" cy="1366837"/>
          </a:xfrm>
          <a:prstGeom prst="flowChartAlternateProcess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4" name="椭圆 92173"/>
          <p:cNvSpPr/>
          <p:nvPr/>
        </p:nvSpPr>
        <p:spPr>
          <a:xfrm>
            <a:off x="2554288" y="3328988"/>
            <a:ext cx="252412" cy="252412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6" name="椭圆 92175"/>
          <p:cNvSpPr/>
          <p:nvPr/>
        </p:nvSpPr>
        <p:spPr>
          <a:xfrm>
            <a:off x="3011488" y="3328988"/>
            <a:ext cx="252412" cy="252412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84" name="任意多边形 92183"/>
          <p:cNvSpPr/>
          <p:nvPr/>
        </p:nvSpPr>
        <p:spPr>
          <a:xfrm>
            <a:off x="2730500" y="2514600"/>
            <a:ext cx="76200" cy="381000"/>
          </a:xfrm>
          <a:custGeom>
            <a:avLst/>
            <a:gdLst/>
            <a:ahLst/>
            <a:cxnLst/>
            <a:rect l="0" t="0" r="0" b="0"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85" name="任意多边形 92184"/>
          <p:cNvSpPr/>
          <p:nvPr/>
        </p:nvSpPr>
        <p:spPr>
          <a:xfrm>
            <a:off x="3111500" y="2514600"/>
            <a:ext cx="76200" cy="381000"/>
          </a:xfrm>
          <a:custGeom>
            <a:avLst/>
            <a:gdLst/>
            <a:ahLst/>
            <a:cxnLst/>
            <a:rect l="0" t="0" r="0" b="0"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86" name="任意多边形 92185"/>
          <p:cNvSpPr/>
          <p:nvPr/>
        </p:nvSpPr>
        <p:spPr>
          <a:xfrm>
            <a:off x="2501900" y="2514600"/>
            <a:ext cx="76200" cy="381000"/>
          </a:xfrm>
          <a:custGeom>
            <a:avLst/>
            <a:gdLst/>
            <a:ahLst/>
            <a:cxnLst/>
            <a:rect l="0" t="0" r="0" b="0"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2187" name="直接箭头连接符 92186"/>
          <p:cNvCxnSpPr>
            <a:stCxn id="92186" idx="3"/>
            <a:endCxn id="92174" idx="0"/>
          </p:cNvCxnSpPr>
          <p:nvPr/>
        </p:nvCxnSpPr>
        <p:spPr>
          <a:xfrm>
            <a:off x="2578100" y="2914650"/>
            <a:ext cx="103188" cy="414338"/>
          </a:xfrm>
          <a:prstGeom prst="straightConnector1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188" name="直接箭头连接符 92187"/>
          <p:cNvCxnSpPr>
            <a:stCxn id="92184" idx="3"/>
            <a:endCxn id="92174" idx="0"/>
          </p:cNvCxnSpPr>
          <p:nvPr/>
        </p:nvCxnSpPr>
        <p:spPr>
          <a:xfrm flipH="1">
            <a:off x="2681288" y="2909888"/>
            <a:ext cx="125412" cy="419100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189" name="直接箭头连接符 92188"/>
          <p:cNvCxnSpPr>
            <a:stCxn id="92185" idx="3"/>
            <a:endCxn id="92176" idx="0"/>
          </p:cNvCxnSpPr>
          <p:nvPr/>
        </p:nvCxnSpPr>
        <p:spPr>
          <a:xfrm flipH="1">
            <a:off x="3138488" y="2909888"/>
            <a:ext cx="49212" cy="419100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92165" name="圆角矩形 92164"/>
          <p:cNvSpPr/>
          <p:nvPr/>
        </p:nvSpPr>
        <p:spPr>
          <a:xfrm>
            <a:off x="4008438" y="2366963"/>
            <a:ext cx="792162" cy="13668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8" name="椭圆 92177"/>
          <p:cNvSpPr/>
          <p:nvPr/>
        </p:nvSpPr>
        <p:spPr>
          <a:xfrm>
            <a:off x="4267200" y="3352800"/>
            <a:ext cx="252413" cy="252413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90" name="任意多边形 92189"/>
          <p:cNvSpPr/>
          <p:nvPr/>
        </p:nvSpPr>
        <p:spPr>
          <a:xfrm>
            <a:off x="4267200" y="2514600"/>
            <a:ext cx="76200" cy="381000"/>
          </a:xfrm>
          <a:custGeom>
            <a:avLst/>
            <a:gdLst/>
            <a:ahLst/>
            <a:cxnLst/>
            <a:rect l="0" t="0" r="0" b="0"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2191" name="直接箭头连接符 92190"/>
          <p:cNvCxnSpPr>
            <a:stCxn id="92190" idx="3"/>
            <a:endCxn id="92178" idx="0"/>
          </p:cNvCxnSpPr>
          <p:nvPr/>
        </p:nvCxnSpPr>
        <p:spPr>
          <a:xfrm>
            <a:off x="4343400" y="2909888"/>
            <a:ext cx="50800" cy="4429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0" name="直接箭头连接符 92199"/>
          <p:cNvCxnSpPr>
            <a:stCxn id="92192" idx="3"/>
            <a:endCxn id="92181" idx="0"/>
          </p:cNvCxnSpPr>
          <p:nvPr/>
        </p:nvCxnSpPr>
        <p:spPr>
          <a:xfrm>
            <a:off x="5562600" y="2909888"/>
            <a:ext cx="50800" cy="3667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3" name="直接箭头连接符 92202"/>
          <p:cNvCxnSpPr>
            <a:stCxn id="92194" idx="3"/>
            <a:endCxn id="92197" idx="0"/>
          </p:cNvCxnSpPr>
          <p:nvPr/>
        </p:nvCxnSpPr>
        <p:spPr>
          <a:xfrm flipH="1">
            <a:off x="5994400" y="2909888"/>
            <a:ext cx="25400" cy="3667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166" name="圆角矩形 92165"/>
          <p:cNvSpPr/>
          <p:nvPr/>
        </p:nvSpPr>
        <p:spPr>
          <a:xfrm>
            <a:off x="5334000" y="2366963"/>
            <a:ext cx="1727200" cy="13668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9" name="椭圆 92178"/>
          <p:cNvSpPr/>
          <p:nvPr/>
        </p:nvSpPr>
        <p:spPr>
          <a:xfrm>
            <a:off x="6705600" y="3276600"/>
            <a:ext cx="252413" cy="252413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80" name="椭圆 92179"/>
          <p:cNvSpPr/>
          <p:nvPr/>
        </p:nvSpPr>
        <p:spPr>
          <a:xfrm>
            <a:off x="6324600" y="3276600"/>
            <a:ext cx="252413" cy="252413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81" name="椭圆 92180"/>
          <p:cNvSpPr/>
          <p:nvPr/>
        </p:nvSpPr>
        <p:spPr>
          <a:xfrm>
            <a:off x="5486400" y="3276600"/>
            <a:ext cx="252413" cy="252413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92" name="任意多边形 92191"/>
          <p:cNvSpPr/>
          <p:nvPr/>
        </p:nvSpPr>
        <p:spPr>
          <a:xfrm>
            <a:off x="5486400" y="2514600"/>
            <a:ext cx="76200" cy="381000"/>
          </a:xfrm>
          <a:custGeom>
            <a:avLst/>
            <a:gdLst/>
            <a:ahLst/>
            <a:cxnLst/>
            <a:rect l="0" t="0" r="0" b="0"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93" name="任意多边形 92192"/>
          <p:cNvSpPr/>
          <p:nvPr/>
        </p:nvSpPr>
        <p:spPr>
          <a:xfrm>
            <a:off x="5715000" y="2514600"/>
            <a:ext cx="76200" cy="381000"/>
          </a:xfrm>
          <a:custGeom>
            <a:avLst/>
            <a:gdLst/>
            <a:ahLst/>
            <a:cxnLst/>
            <a:rect l="0" t="0" r="0" b="0"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94" name="任意多边形 92193"/>
          <p:cNvSpPr/>
          <p:nvPr/>
        </p:nvSpPr>
        <p:spPr>
          <a:xfrm>
            <a:off x="5943600" y="2514600"/>
            <a:ext cx="76200" cy="381000"/>
          </a:xfrm>
          <a:custGeom>
            <a:avLst/>
            <a:gdLst/>
            <a:ahLst/>
            <a:cxnLst/>
            <a:rect l="0" t="0" r="0" b="0"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95" name="任意多边形 92194"/>
          <p:cNvSpPr/>
          <p:nvPr/>
        </p:nvSpPr>
        <p:spPr>
          <a:xfrm>
            <a:off x="6400800" y="2514600"/>
            <a:ext cx="76200" cy="381000"/>
          </a:xfrm>
          <a:custGeom>
            <a:avLst/>
            <a:gdLst/>
            <a:ahLst/>
            <a:cxnLst/>
            <a:rect l="0" t="0" r="0" b="0"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96" name="任意多边形 92195"/>
          <p:cNvSpPr/>
          <p:nvPr/>
        </p:nvSpPr>
        <p:spPr>
          <a:xfrm>
            <a:off x="6781800" y="2514600"/>
            <a:ext cx="76200" cy="381000"/>
          </a:xfrm>
          <a:custGeom>
            <a:avLst/>
            <a:gdLst/>
            <a:ahLst/>
            <a:cxnLst/>
            <a:rect l="0" t="0" r="0" b="0"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97" name="椭圆 92196"/>
          <p:cNvSpPr/>
          <p:nvPr/>
        </p:nvSpPr>
        <p:spPr>
          <a:xfrm>
            <a:off x="5867400" y="3276600"/>
            <a:ext cx="252413" cy="252413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2202" name="直接箭头连接符 92201"/>
          <p:cNvCxnSpPr>
            <a:stCxn id="92194" idx="3"/>
            <a:endCxn id="92181" idx="7"/>
          </p:cNvCxnSpPr>
          <p:nvPr/>
        </p:nvCxnSpPr>
        <p:spPr>
          <a:xfrm flipH="1">
            <a:off x="5702300" y="2909888"/>
            <a:ext cx="317500" cy="403225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4" name="直接箭头连接符 92203"/>
          <p:cNvCxnSpPr>
            <a:stCxn id="92193" idx="3"/>
            <a:endCxn id="92197" idx="0"/>
          </p:cNvCxnSpPr>
          <p:nvPr/>
        </p:nvCxnSpPr>
        <p:spPr>
          <a:xfrm>
            <a:off x="5791200" y="2909888"/>
            <a:ext cx="203200" cy="3667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6" name="直接箭头连接符 92205"/>
          <p:cNvCxnSpPr>
            <a:stCxn id="92192" idx="3"/>
            <a:endCxn id="92197" idx="1"/>
          </p:cNvCxnSpPr>
          <p:nvPr/>
        </p:nvCxnSpPr>
        <p:spPr>
          <a:xfrm>
            <a:off x="5562600" y="2909888"/>
            <a:ext cx="341313" cy="4032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7" name="直接箭头连接符 92206"/>
          <p:cNvCxnSpPr>
            <a:stCxn id="92193" idx="3"/>
            <a:endCxn id="92181" idx="0"/>
          </p:cNvCxnSpPr>
          <p:nvPr/>
        </p:nvCxnSpPr>
        <p:spPr>
          <a:xfrm flipH="1">
            <a:off x="5613400" y="2909888"/>
            <a:ext cx="177800" cy="3667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8" name="直接箭头连接符 92207"/>
          <p:cNvCxnSpPr>
            <a:stCxn id="92195" idx="3"/>
            <a:endCxn id="92180" idx="0"/>
          </p:cNvCxnSpPr>
          <p:nvPr/>
        </p:nvCxnSpPr>
        <p:spPr>
          <a:xfrm flipH="1">
            <a:off x="6451600" y="2909888"/>
            <a:ext cx="25400" cy="3667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9" name="直接箭头连接符 92208"/>
          <p:cNvCxnSpPr>
            <a:stCxn id="92196" idx="3"/>
            <a:endCxn id="92179" idx="0"/>
          </p:cNvCxnSpPr>
          <p:nvPr/>
        </p:nvCxnSpPr>
        <p:spPr>
          <a:xfrm flipH="1">
            <a:off x="6832600" y="2909888"/>
            <a:ext cx="25400" cy="3667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92215" name="任意多边形 92214"/>
          <p:cNvSpPr/>
          <p:nvPr/>
        </p:nvSpPr>
        <p:spPr>
          <a:xfrm>
            <a:off x="2667000" y="4171950"/>
            <a:ext cx="71438" cy="323850"/>
          </a:xfrm>
          <a:custGeom>
            <a:avLst/>
            <a:gdLst/>
            <a:ahLst/>
            <a:cxnLst/>
            <a:rect l="0" t="0" r="0" b="0"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2224" name="直接箭头连接符 92223"/>
          <p:cNvCxnSpPr/>
          <p:nvPr/>
        </p:nvCxnSpPr>
        <p:spPr>
          <a:xfrm flipH="1">
            <a:off x="2667000" y="3581400"/>
            <a:ext cx="9525" cy="5762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92225" name="任意多边形 92224"/>
          <p:cNvSpPr/>
          <p:nvPr/>
        </p:nvSpPr>
        <p:spPr>
          <a:xfrm>
            <a:off x="7167563" y="4171950"/>
            <a:ext cx="71437" cy="323850"/>
          </a:xfrm>
          <a:custGeom>
            <a:avLst/>
            <a:gdLst/>
            <a:ahLst/>
            <a:cxnLst/>
            <a:rect l="0" t="0" r="0" b="0"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6" name="任意多边形 92225"/>
          <p:cNvSpPr/>
          <p:nvPr/>
        </p:nvSpPr>
        <p:spPr>
          <a:xfrm>
            <a:off x="6024563" y="4171950"/>
            <a:ext cx="71437" cy="323850"/>
          </a:xfrm>
          <a:custGeom>
            <a:avLst/>
            <a:gdLst/>
            <a:ahLst/>
            <a:cxnLst/>
            <a:rect l="0" t="0" r="0" b="0"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7" name="任意多边形 92226"/>
          <p:cNvSpPr/>
          <p:nvPr/>
        </p:nvSpPr>
        <p:spPr>
          <a:xfrm>
            <a:off x="5649913" y="4191000"/>
            <a:ext cx="65087" cy="323850"/>
          </a:xfrm>
          <a:custGeom>
            <a:avLst/>
            <a:gdLst/>
            <a:ahLst/>
            <a:cxnLst/>
            <a:rect l="0" t="0" r="0" b="0"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8" name="任意多边形 92227"/>
          <p:cNvSpPr/>
          <p:nvPr/>
        </p:nvSpPr>
        <p:spPr>
          <a:xfrm>
            <a:off x="5110163" y="4171950"/>
            <a:ext cx="71437" cy="323850"/>
          </a:xfrm>
          <a:custGeom>
            <a:avLst/>
            <a:gdLst/>
            <a:ahLst/>
            <a:cxnLst/>
            <a:rect l="0" t="0" r="0" b="0"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9" name="任意多边形 92228"/>
          <p:cNvSpPr/>
          <p:nvPr/>
        </p:nvSpPr>
        <p:spPr>
          <a:xfrm>
            <a:off x="4354513" y="4171950"/>
            <a:ext cx="65087" cy="323850"/>
          </a:xfrm>
          <a:custGeom>
            <a:avLst/>
            <a:gdLst/>
            <a:ahLst/>
            <a:cxnLst/>
            <a:rect l="0" t="0" r="0" b="0"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30" name="任意多边形 92229"/>
          <p:cNvSpPr/>
          <p:nvPr/>
        </p:nvSpPr>
        <p:spPr>
          <a:xfrm>
            <a:off x="3738563" y="4191000"/>
            <a:ext cx="71437" cy="323850"/>
          </a:xfrm>
          <a:custGeom>
            <a:avLst/>
            <a:gdLst/>
            <a:ahLst/>
            <a:cxnLst/>
            <a:rect l="0" t="0" r="0" b="0"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31" name="任意多边形 92230"/>
          <p:cNvSpPr/>
          <p:nvPr/>
        </p:nvSpPr>
        <p:spPr>
          <a:xfrm>
            <a:off x="3128963" y="4171950"/>
            <a:ext cx="71437" cy="323850"/>
          </a:xfrm>
          <a:custGeom>
            <a:avLst/>
            <a:gdLst/>
            <a:ahLst/>
            <a:cxnLst/>
            <a:rect l="0" t="0" r="0" b="0"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2232" name="直接箭头连接符 92231"/>
          <p:cNvCxnSpPr>
            <a:stCxn id="92176" idx="4"/>
            <a:endCxn id="92231" idx="0"/>
          </p:cNvCxnSpPr>
          <p:nvPr/>
        </p:nvCxnSpPr>
        <p:spPr>
          <a:xfrm flipH="1">
            <a:off x="3128963" y="3581400"/>
            <a:ext cx="9525" cy="576263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33" name="直接箭头连接符 92232"/>
          <p:cNvCxnSpPr>
            <a:stCxn id="92178" idx="4"/>
            <a:endCxn id="92229" idx="0"/>
          </p:cNvCxnSpPr>
          <p:nvPr/>
        </p:nvCxnSpPr>
        <p:spPr>
          <a:xfrm flipH="1">
            <a:off x="4354513" y="3605213"/>
            <a:ext cx="39687" cy="552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234" name="任意多边形 92233"/>
          <p:cNvSpPr/>
          <p:nvPr/>
        </p:nvSpPr>
        <p:spPr>
          <a:xfrm>
            <a:off x="6481763" y="4171950"/>
            <a:ext cx="71437" cy="323850"/>
          </a:xfrm>
          <a:custGeom>
            <a:avLst/>
            <a:gdLst/>
            <a:ahLst/>
            <a:cxnLst/>
            <a:rect l="0" t="0" r="0" b="0"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2236" name="直接箭头连接符 92235"/>
          <p:cNvCxnSpPr>
            <a:stCxn id="92197" idx="4"/>
            <a:endCxn id="92226" idx="0"/>
          </p:cNvCxnSpPr>
          <p:nvPr/>
        </p:nvCxnSpPr>
        <p:spPr>
          <a:xfrm>
            <a:off x="5994400" y="3529013"/>
            <a:ext cx="30163" cy="6286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37" name="直接箭头连接符 92236"/>
          <p:cNvCxnSpPr>
            <a:stCxn id="92180" idx="4"/>
            <a:endCxn id="92234" idx="0"/>
          </p:cNvCxnSpPr>
          <p:nvPr/>
        </p:nvCxnSpPr>
        <p:spPr>
          <a:xfrm>
            <a:off x="6451600" y="3529013"/>
            <a:ext cx="30163" cy="6286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38" name="直接箭头连接符 92237"/>
          <p:cNvCxnSpPr>
            <a:stCxn id="92179" idx="4"/>
            <a:endCxn id="92225" idx="0"/>
          </p:cNvCxnSpPr>
          <p:nvPr/>
        </p:nvCxnSpPr>
        <p:spPr>
          <a:xfrm>
            <a:off x="6832600" y="3529013"/>
            <a:ext cx="334963" cy="6286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39" name="直接箭头连接符 92238"/>
          <p:cNvCxnSpPr/>
          <p:nvPr/>
        </p:nvCxnSpPr>
        <p:spPr>
          <a:xfrm>
            <a:off x="5602288" y="3529013"/>
            <a:ext cx="36512" cy="6286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240" name="椭圆 92239"/>
          <p:cNvSpPr/>
          <p:nvPr/>
        </p:nvSpPr>
        <p:spPr>
          <a:xfrm>
            <a:off x="4492625" y="5105400"/>
            <a:ext cx="3175" cy="31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2241" name="直接箭头连接符 92240"/>
          <p:cNvCxnSpPr>
            <a:stCxn id="92240" idx="5"/>
            <a:endCxn id="92167" idx="0"/>
          </p:cNvCxnSpPr>
          <p:nvPr/>
        </p:nvCxnSpPr>
        <p:spPr>
          <a:xfrm flipH="1">
            <a:off x="3478213" y="5108575"/>
            <a:ext cx="1017587" cy="8350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2" name="直接箭头连接符 92241"/>
          <p:cNvCxnSpPr>
            <a:stCxn id="92240" idx="3"/>
            <a:endCxn id="92169" idx="0"/>
          </p:cNvCxnSpPr>
          <p:nvPr/>
        </p:nvCxnSpPr>
        <p:spPr>
          <a:xfrm flipH="1">
            <a:off x="4240213" y="5108575"/>
            <a:ext cx="252412" cy="8350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3" name="直接箭头连接符 92242"/>
          <p:cNvCxnSpPr>
            <a:stCxn id="92240" idx="5"/>
            <a:endCxn id="92171" idx="0"/>
          </p:cNvCxnSpPr>
          <p:nvPr/>
        </p:nvCxnSpPr>
        <p:spPr>
          <a:xfrm>
            <a:off x="4495800" y="5108575"/>
            <a:ext cx="561975" cy="8350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5" name="直接箭头连接符 92244"/>
          <p:cNvCxnSpPr>
            <a:stCxn id="92215" idx="3"/>
            <a:endCxn id="92240" idx="1"/>
          </p:cNvCxnSpPr>
          <p:nvPr/>
        </p:nvCxnSpPr>
        <p:spPr>
          <a:xfrm>
            <a:off x="2738438" y="4510088"/>
            <a:ext cx="1754187" cy="5953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6" name="直接箭头连接符 92245"/>
          <p:cNvCxnSpPr>
            <a:stCxn id="92231" idx="3"/>
            <a:endCxn id="92240" idx="7"/>
          </p:cNvCxnSpPr>
          <p:nvPr/>
        </p:nvCxnSpPr>
        <p:spPr>
          <a:xfrm>
            <a:off x="3200400" y="4510088"/>
            <a:ext cx="1295400" cy="5953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7" name="直接箭头连接符 92246"/>
          <p:cNvCxnSpPr>
            <a:stCxn id="92230" idx="3"/>
            <a:endCxn id="92240" idx="5"/>
          </p:cNvCxnSpPr>
          <p:nvPr/>
        </p:nvCxnSpPr>
        <p:spPr>
          <a:xfrm>
            <a:off x="3810000" y="4529138"/>
            <a:ext cx="685800" cy="5794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8" name="直接箭头连接符 92247"/>
          <p:cNvCxnSpPr>
            <a:stCxn id="92229" idx="3"/>
            <a:endCxn id="92240" idx="7"/>
          </p:cNvCxnSpPr>
          <p:nvPr/>
        </p:nvCxnSpPr>
        <p:spPr>
          <a:xfrm>
            <a:off x="4419600" y="4510088"/>
            <a:ext cx="76200" cy="5953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9" name="直接箭头连接符 92248"/>
          <p:cNvCxnSpPr>
            <a:stCxn id="92228" idx="3"/>
            <a:endCxn id="92240" idx="5"/>
          </p:cNvCxnSpPr>
          <p:nvPr/>
        </p:nvCxnSpPr>
        <p:spPr>
          <a:xfrm flipH="1">
            <a:off x="4495800" y="4510088"/>
            <a:ext cx="685800" cy="5984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50" name="直接箭头连接符 92249"/>
          <p:cNvCxnSpPr>
            <a:stCxn id="92227" idx="3"/>
            <a:endCxn id="92240" idx="5"/>
          </p:cNvCxnSpPr>
          <p:nvPr/>
        </p:nvCxnSpPr>
        <p:spPr>
          <a:xfrm flipH="1">
            <a:off x="4495800" y="4529138"/>
            <a:ext cx="1219200" cy="5794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51" name="直接箭头连接符 92250"/>
          <p:cNvCxnSpPr>
            <a:stCxn id="92226" idx="3"/>
            <a:endCxn id="92240" idx="3"/>
          </p:cNvCxnSpPr>
          <p:nvPr/>
        </p:nvCxnSpPr>
        <p:spPr>
          <a:xfrm flipH="1">
            <a:off x="4492625" y="4510088"/>
            <a:ext cx="1603375" cy="5984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52" name="直接箭头连接符 92251"/>
          <p:cNvCxnSpPr>
            <a:stCxn id="92234" idx="3"/>
            <a:endCxn id="92240" idx="3"/>
          </p:cNvCxnSpPr>
          <p:nvPr/>
        </p:nvCxnSpPr>
        <p:spPr>
          <a:xfrm flipH="1">
            <a:off x="4492625" y="4510088"/>
            <a:ext cx="2060575" cy="5984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53" name="直接箭头连接符 92252"/>
          <p:cNvCxnSpPr>
            <a:stCxn id="92225" idx="3"/>
            <a:endCxn id="92170" idx="0"/>
          </p:cNvCxnSpPr>
          <p:nvPr/>
        </p:nvCxnSpPr>
        <p:spPr>
          <a:xfrm flipH="1">
            <a:off x="5819775" y="4510088"/>
            <a:ext cx="1419225" cy="14335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254" name="文本框 92253"/>
          <p:cNvSpPr txBox="1"/>
          <p:nvPr/>
        </p:nvSpPr>
        <p:spPr>
          <a:xfrm>
            <a:off x="2438400" y="198120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task1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255" name="文本框 92254"/>
          <p:cNvSpPr txBox="1"/>
          <p:nvPr/>
        </p:nvSpPr>
        <p:spPr>
          <a:xfrm>
            <a:off x="4038600" y="19812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task2</a:t>
            </a:r>
          </a:p>
        </p:txBody>
      </p:sp>
      <p:sp>
        <p:nvSpPr>
          <p:cNvPr id="92256" name="文本框 92255"/>
          <p:cNvSpPr txBox="1"/>
          <p:nvPr/>
        </p:nvSpPr>
        <p:spPr>
          <a:xfrm>
            <a:off x="5943600" y="198120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task3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257" name="文本框 92256"/>
          <p:cNvSpPr txBox="1"/>
          <p:nvPr/>
        </p:nvSpPr>
        <p:spPr>
          <a:xfrm>
            <a:off x="1981200" y="49530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kernel</a:t>
            </a:r>
          </a:p>
        </p:txBody>
      </p:sp>
      <p:sp>
        <p:nvSpPr>
          <p:cNvPr id="92258" name="矩形标注 92257"/>
          <p:cNvSpPr/>
          <p:nvPr/>
        </p:nvSpPr>
        <p:spPr>
          <a:xfrm>
            <a:off x="7391400" y="1905000"/>
            <a:ext cx="1143000" cy="6096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User level </a:t>
            </a:r>
          </a:p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thread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cxnSp>
        <p:nvCxnSpPr>
          <p:cNvPr id="92259" name="直接箭头连接符 92258"/>
          <p:cNvCxnSpPr>
            <a:stCxn id="92258" idx="4"/>
            <a:endCxn id="92196" idx="1"/>
          </p:cNvCxnSpPr>
          <p:nvPr/>
        </p:nvCxnSpPr>
        <p:spPr>
          <a:xfrm flipH="1">
            <a:off x="6858000" y="2636838"/>
            <a:ext cx="604838" cy="158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2260" name="矩形标注 92259"/>
          <p:cNvSpPr/>
          <p:nvPr/>
        </p:nvSpPr>
        <p:spPr>
          <a:xfrm>
            <a:off x="7632700" y="3429000"/>
            <a:ext cx="1143000" cy="6858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Lightweight</a:t>
            </a:r>
          </a:p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 process</a:t>
            </a:r>
          </a:p>
        </p:txBody>
      </p:sp>
      <p:cxnSp>
        <p:nvCxnSpPr>
          <p:cNvPr id="92261" name="直接箭头连接符 92260"/>
          <p:cNvCxnSpPr>
            <a:stCxn id="92260" idx="4"/>
            <a:endCxn id="92179" idx="6"/>
          </p:cNvCxnSpPr>
          <p:nvPr/>
        </p:nvCxnSpPr>
        <p:spPr>
          <a:xfrm flipH="1" flipV="1">
            <a:off x="6958013" y="3403600"/>
            <a:ext cx="746125" cy="8477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2262" name="矩形标注 92261"/>
          <p:cNvSpPr/>
          <p:nvPr/>
        </p:nvSpPr>
        <p:spPr>
          <a:xfrm flipH="1">
            <a:off x="685800" y="2895600"/>
            <a:ext cx="838200" cy="8382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 thread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cxnSp>
        <p:nvCxnSpPr>
          <p:cNvPr id="92263" name="直接箭头连接符 92262"/>
          <p:cNvCxnSpPr>
            <a:stCxn id="92262" idx="4"/>
            <a:endCxn id="92215" idx="2"/>
          </p:cNvCxnSpPr>
          <p:nvPr/>
        </p:nvCxnSpPr>
        <p:spPr>
          <a:xfrm>
            <a:off x="1471613" y="3900488"/>
            <a:ext cx="1181100" cy="4873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2265" name="直接连接符 92264"/>
          <p:cNvSpPr/>
          <p:nvPr/>
        </p:nvSpPr>
        <p:spPr>
          <a:xfrm>
            <a:off x="5562600" y="2895600"/>
            <a:ext cx="0" cy="3810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266" name="直接连接符 92265"/>
          <p:cNvSpPr/>
          <p:nvPr/>
        </p:nvSpPr>
        <p:spPr>
          <a:xfrm>
            <a:off x="6019800" y="2895600"/>
            <a:ext cx="0" cy="3810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267" name="任意多边形 92266"/>
          <p:cNvSpPr/>
          <p:nvPr/>
        </p:nvSpPr>
        <p:spPr>
          <a:xfrm>
            <a:off x="4495800" y="2514600"/>
            <a:ext cx="76200" cy="381000"/>
          </a:xfrm>
          <a:custGeom>
            <a:avLst/>
            <a:gdLst/>
            <a:ahLst/>
            <a:cxnLst/>
            <a:rect l="0" t="0" r="0" b="0"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495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2.3.6 </a:t>
            </a:r>
            <a:r>
              <a:rPr lang="zh-CN" altLang="en-US" b="1" dirty="0"/>
              <a:t>线程的应用</a:t>
            </a:r>
            <a:endParaRPr lang="zh-CN" altLang="en-US" b="1"/>
          </a:p>
        </p:txBody>
      </p:sp>
      <p:sp>
        <p:nvSpPr>
          <p:cNvPr id="149507" name="文本占位符 1495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内在的多控制流</a:t>
            </a:r>
            <a:r>
              <a:rPr lang="en-US" altLang="zh-CN" b="1" dirty="0"/>
              <a:t>,</a:t>
            </a:r>
            <a:r>
              <a:rPr lang="zh-CN" altLang="en-US" b="1" dirty="0"/>
              <a:t>需要共享数据</a:t>
            </a:r>
          </a:p>
          <a:p>
            <a:pPr lvl="1"/>
            <a:r>
              <a:rPr lang="zh-CN" altLang="en-US" b="1" dirty="0"/>
              <a:t>生产－消费问题</a:t>
            </a:r>
          </a:p>
          <a:p>
            <a:r>
              <a:rPr lang="zh-CN" altLang="en-US" b="1" dirty="0"/>
              <a:t>多线程优于多进程</a:t>
            </a:r>
          </a:p>
          <a:p>
            <a:pPr lvl="1"/>
            <a:r>
              <a:rPr lang="zh-CN" altLang="en-US" b="1" dirty="0"/>
              <a:t>快</a:t>
            </a:r>
            <a:r>
              <a:rPr lang="en-US" altLang="zh-CN" b="1"/>
              <a:t>100</a:t>
            </a:r>
            <a:r>
              <a:rPr lang="zh-CN" altLang="en-US" b="1"/>
              <a:t>倍</a:t>
            </a:r>
            <a:r>
              <a:rPr lang="en-US" altLang="zh-CN" b="1"/>
              <a:t>!</a:t>
            </a:r>
          </a:p>
          <a:p>
            <a:r>
              <a:rPr lang="zh-CN" altLang="en-US" b="1" dirty="0"/>
              <a:t>提高处理机与设备的并行性</a:t>
            </a:r>
          </a:p>
          <a:p>
            <a:r>
              <a:rPr lang="zh-CN" altLang="en-US" b="1" dirty="0"/>
              <a:t>多处理机环境</a:t>
            </a:r>
          </a:p>
          <a:p>
            <a:pPr lvl="1"/>
            <a:r>
              <a:rPr lang="zh-CN" altLang="en-US" b="1" dirty="0"/>
              <a:t>提高处理机利用率，加快进程推进速度</a:t>
            </a:r>
            <a:endParaRPr lang="zh-C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81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b="1" dirty="0"/>
              <a:t>2.1.2 </a:t>
            </a:r>
            <a:r>
              <a:rPr lang="zh-CN" altLang="en-US" sz="4000" b="1" dirty="0"/>
              <a:t>多道程序设计的提出</a:t>
            </a:r>
            <a:r>
              <a:rPr lang="en-US" altLang="zh-CN" sz="3600" b="1"/>
              <a:t>(Cont.)</a:t>
            </a:r>
            <a:endParaRPr lang="en-US" altLang="zh-CN" sz="4000" b="1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增加同时运行程序的道数可以提高资源利用率，从而提高系统效率，但道数应与系统资源数量相当。</a:t>
            </a:r>
          </a:p>
          <a:p>
            <a:r>
              <a:rPr lang="zh-CN" altLang="en-US" b="1" dirty="0"/>
              <a:t>道数过少，系统资源利用率低。</a:t>
            </a:r>
          </a:p>
          <a:p>
            <a:r>
              <a:rPr lang="zh-CN" altLang="en-US" b="1" dirty="0"/>
              <a:t>道数过多，系统开销</a:t>
            </a:r>
            <a:r>
              <a:rPr lang="en-US" altLang="zh-CN" b="1" dirty="0"/>
              <a:t>(system overhead)</a:t>
            </a:r>
            <a:r>
              <a:rPr lang="zh-CN" altLang="en-US" b="1" dirty="0"/>
              <a:t>增大，程序响应速度下降。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2.3.6 </a:t>
            </a:r>
            <a:r>
              <a:rPr lang="zh-CN" altLang="en-US" b="1" dirty="0"/>
              <a:t>线程的应用</a:t>
            </a:r>
            <a:endParaRPr lang="zh-CN" altLang="en-US" b="1"/>
          </a:p>
        </p:txBody>
      </p:sp>
      <p:sp>
        <p:nvSpPr>
          <p:cNvPr id="150531" name="文本占位符 1505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例子：</a:t>
            </a:r>
          </a:p>
          <a:p>
            <a:pPr lvl="1"/>
            <a:r>
              <a:rPr lang="en-US" altLang="zh-CN" b="1" dirty="0"/>
              <a:t>Word</a:t>
            </a:r>
            <a:r>
              <a:rPr lang="zh-CN" altLang="en-US" b="1" dirty="0"/>
              <a:t>字处理（不同代码）</a:t>
            </a:r>
          </a:p>
          <a:p>
            <a:pPr lvl="2"/>
            <a:r>
              <a:rPr lang="zh-CN" altLang="en-US" b="1" dirty="0"/>
              <a:t>交互编辑</a:t>
            </a:r>
            <a:r>
              <a:rPr lang="en-US" altLang="zh-CN" b="1"/>
              <a:t>(T1)</a:t>
            </a:r>
          </a:p>
          <a:p>
            <a:pPr lvl="2"/>
            <a:r>
              <a:rPr lang="zh-CN" altLang="en-US" b="1" dirty="0"/>
              <a:t>词法检查</a:t>
            </a:r>
            <a:r>
              <a:rPr lang="en-US" altLang="zh-CN" b="1"/>
              <a:t>(T2)</a:t>
            </a:r>
          </a:p>
          <a:p>
            <a:pPr lvl="2"/>
            <a:r>
              <a:rPr lang="zh-CN" altLang="en-US" b="1" dirty="0"/>
              <a:t>定时保存</a:t>
            </a:r>
            <a:r>
              <a:rPr lang="en-US" altLang="zh-CN" b="1"/>
              <a:t>(T3)</a:t>
            </a:r>
          </a:p>
          <a:p>
            <a:pPr lvl="1"/>
            <a:r>
              <a:rPr lang="en-US" altLang="zh-CN" b="1" dirty="0"/>
              <a:t>HTTP server</a:t>
            </a:r>
            <a:r>
              <a:rPr lang="zh-CN" altLang="en-US" b="1" dirty="0"/>
              <a:t>（相同代码）</a:t>
            </a:r>
          </a:p>
          <a:p>
            <a:pPr lvl="2"/>
            <a:r>
              <a:rPr lang="zh-CN" altLang="en-US" b="1" dirty="0"/>
              <a:t>对每个</a:t>
            </a:r>
            <a:r>
              <a:rPr lang="en-US" altLang="zh-CN" b="1" dirty="0"/>
              <a:t>http</a:t>
            </a:r>
            <a:r>
              <a:rPr lang="zh-CN" altLang="en-US" b="1" dirty="0"/>
              <a:t>请求，</a:t>
            </a:r>
            <a:r>
              <a:rPr lang="en-US" altLang="zh-CN" b="1" dirty="0"/>
              <a:t>pop up</a:t>
            </a:r>
            <a:r>
              <a:rPr lang="zh-CN" altLang="en-US" b="1" dirty="0"/>
              <a:t>一个线程</a:t>
            </a:r>
            <a:endParaRPr lang="zh-CN" altLang="en-US"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556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2.4 </a:t>
            </a:r>
            <a:r>
              <a:rPr lang="zh-CN" altLang="en-US" b="1" dirty="0"/>
              <a:t>作业（</a:t>
            </a:r>
            <a:r>
              <a:rPr lang="en-US" altLang="zh-CN" b="1"/>
              <a:t>Job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55651" name="文本占位符 1556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作业概念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用户要求计算机系统为其完成的计算任务集合。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作业步（</a:t>
            </a:r>
            <a:r>
              <a:rPr lang="en-US" altLang="zh-CN" sz="2800" b="1"/>
              <a:t>job step)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作业处理过程中一个相对独立的步骤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一般一个作业步可由一个进程完成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某些作业步之间可以并行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作业分类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批处理作业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交互式作业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566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2.4.1 </a:t>
            </a:r>
            <a:r>
              <a:rPr lang="zh-CN" altLang="en-US" b="1" dirty="0"/>
              <a:t>批处理作业</a:t>
            </a:r>
            <a:endParaRPr lang="zh-CN" altLang="en-US" b="1"/>
          </a:p>
        </p:txBody>
      </p:sp>
      <p:sp>
        <p:nvSpPr>
          <p:cNvPr id="156675" name="文本占位符 15667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 dirty="0"/>
              <a:t>作业控制语言</a:t>
            </a:r>
            <a:r>
              <a:rPr lang="en-US" altLang="zh-CN" sz="2400" b="1"/>
              <a:t>(JCL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描述批处理作业控制意图的语言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作业说明书</a:t>
            </a:r>
            <a:r>
              <a:rPr lang="en-US" altLang="zh-CN" sz="2400" b="1" dirty="0"/>
              <a:t>(JCL</a:t>
            </a:r>
            <a:r>
              <a:rPr lang="zh-CN" altLang="en-US" sz="2400" b="1" dirty="0"/>
              <a:t>语句的序列）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一般一特殊符号起始</a:t>
            </a:r>
          </a:p>
          <a:p>
            <a:pPr lvl="2">
              <a:lnSpc>
                <a:spcPct val="80000"/>
              </a:lnSpc>
            </a:pPr>
            <a:r>
              <a:rPr lang="en-US" altLang="zh-CN" sz="1800" b="1"/>
              <a:t>$JOB J1</a:t>
            </a:r>
          </a:p>
          <a:p>
            <a:pPr lvl="2">
              <a:lnSpc>
                <a:spcPct val="80000"/>
              </a:lnSpc>
            </a:pPr>
            <a:r>
              <a:rPr lang="en-US" altLang="zh-CN" sz="1800" b="1"/>
              <a:t>$FORTN </a:t>
            </a:r>
            <a:r>
              <a:rPr lang="en-US" altLang="zh-CN" sz="1800" b="1">
                <a:latin typeface="Times New Roman" panose="02020603050405020304" pitchFamily="18" charset="0"/>
              </a:rPr>
              <a:t>…</a:t>
            </a:r>
            <a:endParaRPr lang="en-US" altLang="zh-CN" sz="1800" b="1"/>
          </a:p>
          <a:p>
            <a:pPr lvl="2">
              <a:lnSpc>
                <a:spcPct val="80000"/>
              </a:lnSpc>
            </a:pPr>
            <a:r>
              <a:rPr lang="en-US" altLang="zh-CN" sz="1800" b="1"/>
              <a:t>$LINK </a:t>
            </a:r>
            <a:r>
              <a:rPr lang="en-US" altLang="zh-CN" sz="1800" b="1">
                <a:latin typeface="Times New Roman" panose="02020603050405020304" pitchFamily="18" charset="0"/>
              </a:rPr>
              <a:t>…</a:t>
            </a:r>
            <a:endParaRPr lang="en-US" altLang="zh-CN" sz="1800" b="1"/>
          </a:p>
          <a:p>
            <a:pPr lvl="2">
              <a:lnSpc>
                <a:spcPct val="80000"/>
              </a:lnSpc>
            </a:pPr>
            <a:r>
              <a:rPr lang="en-US" altLang="zh-CN" sz="1800" b="1"/>
              <a:t>$EXEC </a:t>
            </a:r>
            <a:r>
              <a:rPr lang="en-US" altLang="zh-CN" sz="1800" b="1">
                <a:latin typeface="Times New Roman" panose="02020603050405020304" pitchFamily="18" charset="0"/>
              </a:rPr>
              <a:t>…</a:t>
            </a:r>
            <a:endParaRPr lang="en-US" altLang="zh-CN" sz="1800" b="1"/>
          </a:p>
          <a:p>
            <a:pPr lvl="2">
              <a:lnSpc>
                <a:spcPct val="80000"/>
              </a:lnSpc>
            </a:pPr>
            <a:r>
              <a:rPr lang="en-US" altLang="zh-CN" sz="1800" b="1"/>
              <a:t>$ENDJOB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作业控制程序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解释并处理作业说明书的程序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作业控制进程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执行作业控制程序的进程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57697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 anchor="b"/>
          <a:lstStyle/>
          <a:p>
            <a:r>
              <a:rPr lang="zh-CN" altLang="en-US" b="1" dirty="0"/>
              <a:t>作业控制进程</a:t>
            </a:r>
            <a:endParaRPr lang="zh-CN" altLang="en-US" b="1"/>
          </a:p>
        </p:txBody>
      </p:sp>
      <p:sp>
        <p:nvSpPr>
          <p:cNvPr id="157700" name="文本框 157699"/>
          <p:cNvSpPr txBox="1"/>
          <p:nvPr/>
        </p:nvSpPr>
        <p:spPr>
          <a:xfrm>
            <a:off x="3124200" y="19050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读入作业内容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1" name="文本框 157700"/>
          <p:cNvSpPr txBox="1"/>
          <p:nvPr/>
        </p:nvSpPr>
        <p:spPr>
          <a:xfrm>
            <a:off x="2971800" y="2590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释放输入井空间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2" name="文本框 157701"/>
          <p:cNvSpPr txBox="1"/>
          <p:nvPr/>
        </p:nvSpPr>
        <p:spPr>
          <a:xfrm>
            <a:off x="2895600" y="32766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顺取作业控制语句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3" name="文本框 157702"/>
          <p:cNvSpPr txBox="1"/>
          <p:nvPr/>
        </p:nvSpPr>
        <p:spPr>
          <a:xfrm>
            <a:off x="3352800" y="40386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是结束语句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4" name="文本框 157703"/>
          <p:cNvSpPr txBox="1"/>
          <p:nvPr/>
        </p:nvSpPr>
        <p:spPr>
          <a:xfrm>
            <a:off x="762000" y="4876800"/>
            <a:ext cx="26670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执行该作业步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可能创建子进程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7705" name="文本框 157704"/>
          <p:cNvSpPr txBox="1"/>
          <p:nvPr/>
        </p:nvSpPr>
        <p:spPr>
          <a:xfrm>
            <a:off x="5562600" y="4572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申请输出井空间</a:t>
            </a:r>
          </a:p>
        </p:txBody>
      </p:sp>
      <p:sp>
        <p:nvSpPr>
          <p:cNvPr id="157706" name="文本框 157705"/>
          <p:cNvSpPr txBox="1"/>
          <p:nvPr/>
        </p:nvSpPr>
        <p:spPr>
          <a:xfrm>
            <a:off x="5791200" y="51816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输出作业结果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7" name="文本框 157706"/>
          <p:cNvSpPr txBox="1"/>
          <p:nvPr/>
        </p:nvSpPr>
        <p:spPr>
          <a:xfrm>
            <a:off x="5791200" y="59436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进程自我终止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8" name="直接连接符 157707"/>
          <p:cNvSpPr/>
          <p:nvPr/>
        </p:nvSpPr>
        <p:spPr>
          <a:xfrm>
            <a:off x="4114800" y="1676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09" name="直接连接符 157708"/>
          <p:cNvSpPr/>
          <p:nvPr/>
        </p:nvSpPr>
        <p:spPr>
          <a:xfrm>
            <a:off x="4114800" y="2362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10" name="直接连接符 157709"/>
          <p:cNvSpPr/>
          <p:nvPr/>
        </p:nvSpPr>
        <p:spPr>
          <a:xfrm>
            <a:off x="4114800" y="2971800"/>
            <a:ext cx="0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11" name="直接连接符 157710"/>
          <p:cNvSpPr/>
          <p:nvPr/>
        </p:nvSpPr>
        <p:spPr>
          <a:xfrm>
            <a:off x="4114800" y="3733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12" name="任意多边形 157711"/>
          <p:cNvSpPr/>
          <p:nvPr/>
        </p:nvSpPr>
        <p:spPr>
          <a:xfrm>
            <a:off x="1989138" y="4292600"/>
            <a:ext cx="1439862" cy="503238"/>
          </a:xfrm>
          <a:custGeom>
            <a:avLst/>
            <a:gdLst/>
            <a:ahLst/>
            <a:cxnLst/>
            <a:rect l="0" t="0" r="0" b="0"/>
            <a:pathLst>
              <a:path w="940" h="341">
                <a:moveTo>
                  <a:pt x="940" y="0"/>
                </a:moveTo>
                <a:lnTo>
                  <a:pt x="0" y="0"/>
                </a:lnTo>
                <a:lnTo>
                  <a:pt x="0" y="34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16" name="任意多边形 157715"/>
          <p:cNvSpPr/>
          <p:nvPr/>
        </p:nvSpPr>
        <p:spPr>
          <a:xfrm>
            <a:off x="392113" y="3124200"/>
            <a:ext cx="3713162" cy="3022600"/>
          </a:xfrm>
          <a:custGeom>
            <a:avLst/>
            <a:gdLst/>
            <a:ahLst/>
            <a:cxnLst/>
            <a:rect l="0" t="0" r="0" b="0"/>
            <a:pathLst>
              <a:path w="2339" h="1845">
                <a:moveTo>
                  <a:pt x="1023" y="1646"/>
                </a:moveTo>
                <a:lnTo>
                  <a:pt x="1023" y="1845"/>
                </a:lnTo>
                <a:lnTo>
                  <a:pt x="0" y="1845"/>
                </a:lnTo>
                <a:lnTo>
                  <a:pt x="0" y="0"/>
                </a:lnTo>
                <a:lnTo>
                  <a:pt x="2339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19" name="任意多边形 157718"/>
          <p:cNvSpPr/>
          <p:nvPr/>
        </p:nvSpPr>
        <p:spPr>
          <a:xfrm>
            <a:off x="5000625" y="4273550"/>
            <a:ext cx="1698625" cy="354013"/>
          </a:xfrm>
          <a:custGeom>
            <a:avLst/>
            <a:gdLst/>
            <a:ahLst/>
            <a:cxnLst/>
            <a:rect l="0" t="0" r="0" b="0"/>
            <a:pathLst>
              <a:path w="1070" h="223">
                <a:moveTo>
                  <a:pt x="0" y="0"/>
                </a:moveTo>
                <a:lnTo>
                  <a:pt x="1070" y="0"/>
                </a:lnTo>
                <a:lnTo>
                  <a:pt x="1070" y="22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20" name="直接连接符 157719"/>
          <p:cNvSpPr/>
          <p:nvPr/>
        </p:nvSpPr>
        <p:spPr>
          <a:xfrm>
            <a:off x="6705600" y="4953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21" name="直接连接符 157720"/>
          <p:cNvSpPr/>
          <p:nvPr/>
        </p:nvSpPr>
        <p:spPr>
          <a:xfrm>
            <a:off x="6705600" y="5638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23" name="文本框 157722"/>
          <p:cNvSpPr txBox="1"/>
          <p:nvPr/>
        </p:nvSpPr>
        <p:spPr>
          <a:xfrm>
            <a:off x="2057400" y="3657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57724" name="文本框 157723"/>
          <p:cNvSpPr txBox="1"/>
          <p:nvPr/>
        </p:nvSpPr>
        <p:spPr>
          <a:xfrm>
            <a:off x="6172200" y="3657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587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2.4.2 </a:t>
            </a:r>
            <a:r>
              <a:rPr lang="zh-CN" altLang="en-US" b="1" dirty="0"/>
              <a:t>交互式作业 </a:t>
            </a:r>
            <a:endParaRPr lang="zh-CN" altLang="en-US" b="1"/>
          </a:p>
        </p:txBody>
      </p:sp>
      <p:sp>
        <p:nvSpPr>
          <p:cNvPr id="158723" name="文本占位符 1587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帐户管理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err="1"/>
              <a:t>/etc/passwd</a:t>
            </a:r>
            <a:r>
              <a:rPr lang="zh-CN" altLang="en-US" sz="2400" b="1" dirty="0"/>
              <a:t>文件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(</a:t>
            </a:r>
            <a:r>
              <a:rPr lang="zh-CN" altLang="en-US" sz="2400" b="1" dirty="0"/>
              <a:t>用户名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口令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用户根目录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同组用户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余额</a:t>
            </a: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r>
              <a:rPr lang="en-US" altLang="zh-CN" sz="2400" b="1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创建与撤销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创建：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用户提供（用户名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口令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资金）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系统操作员建立（根目录</a:t>
            </a:r>
            <a:r>
              <a:rPr lang="en-US" altLang="zh-CN" sz="2000" b="1" err="1"/>
              <a:t>/usr/zhang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填写</a:t>
            </a:r>
            <a:r>
              <a:rPr lang="en-US" altLang="zh-CN" sz="2000" b="1" err="1"/>
              <a:t>passwd</a:t>
            </a:r>
            <a:r>
              <a:rPr lang="zh-CN" altLang="en-US" sz="2000" b="1" dirty="0"/>
              <a:t>文件）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撤销：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删除该用户目录及所有文件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在</a:t>
            </a:r>
            <a:r>
              <a:rPr lang="en-US" altLang="zh-CN" sz="2000" b="1" err="1"/>
              <a:t>passwd</a:t>
            </a:r>
            <a:r>
              <a:rPr lang="zh-CN" altLang="en-US" sz="2000" b="1" dirty="0"/>
              <a:t>文件中清除对应</a:t>
            </a:r>
            <a:r>
              <a:rPr lang="en-US" altLang="zh-CN" sz="2000" b="1"/>
              <a:t>entry</a:t>
            </a:r>
          </a:p>
          <a:p>
            <a:pPr>
              <a:lnSpc>
                <a:spcPct val="90000"/>
              </a:lnSpc>
            </a:pPr>
            <a:endParaRPr lang="en-US" altLang="zh-CN" sz="2800" b="1"/>
          </a:p>
          <a:p>
            <a:pPr>
              <a:lnSpc>
                <a:spcPct val="90000"/>
              </a:lnSpc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597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2.4.2 </a:t>
            </a:r>
            <a:r>
              <a:rPr lang="zh-CN" altLang="en-US" b="1" dirty="0"/>
              <a:t>交互式作业</a:t>
            </a:r>
            <a:endParaRPr lang="zh-CN" altLang="en-US" b="1"/>
          </a:p>
        </p:txBody>
      </p:sp>
      <p:sp>
        <p:nvSpPr>
          <p:cNvPr id="159747" name="文本占位符 1597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注册与注销</a:t>
            </a:r>
          </a:p>
          <a:p>
            <a:pPr lvl="1"/>
            <a:r>
              <a:rPr lang="zh-CN" altLang="en-US" sz="2400" b="1" dirty="0"/>
              <a:t>注册：</a:t>
            </a:r>
          </a:p>
          <a:p>
            <a:pPr lvl="2"/>
            <a:r>
              <a:rPr lang="en-US" altLang="zh-CN" sz="2000" b="1" dirty="0"/>
              <a:t>logon: </a:t>
            </a:r>
            <a:r>
              <a:rPr lang="zh-CN" altLang="en-US" sz="2000" b="1" dirty="0"/>
              <a:t>用户名</a:t>
            </a:r>
          </a:p>
          <a:p>
            <a:pPr lvl="2"/>
            <a:r>
              <a:rPr lang="en-US" altLang="zh-CN" sz="2000" b="1"/>
              <a:t>password: ********</a:t>
            </a:r>
          </a:p>
          <a:p>
            <a:pPr lvl="1"/>
            <a:r>
              <a:rPr lang="en-US" altLang="zh-CN" sz="2400" b="1" dirty="0"/>
              <a:t>(</a:t>
            </a:r>
            <a:r>
              <a:rPr lang="zh-CN" altLang="en-US" sz="2400" b="1" dirty="0"/>
              <a:t>使用</a:t>
            </a:r>
            <a:r>
              <a:rPr lang="en-US" altLang="zh-CN" sz="2400" b="1"/>
              <a:t>)</a:t>
            </a:r>
          </a:p>
          <a:p>
            <a:pPr lvl="1"/>
            <a:r>
              <a:rPr lang="zh-CN" altLang="en-US" sz="2400" b="1" dirty="0"/>
              <a:t>注销：</a:t>
            </a:r>
          </a:p>
          <a:p>
            <a:pPr lvl="2"/>
            <a:r>
              <a:rPr lang="zh-CN" altLang="en-US" sz="2000" b="1" dirty="0"/>
              <a:t>显式注销：</a:t>
            </a:r>
          </a:p>
          <a:p>
            <a:pPr lvl="3"/>
            <a:r>
              <a:rPr lang="en-US" altLang="zh-CN" sz="1800" b="1"/>
              <a:t>logoff</a:t>
            </a:r>
          </a:p>
          <a:p>
            <a:pPr lvl="2"/>
            <a:r>
              <a:rPr lang="zh-CN" altLang="en-US" sz="2000" b="1" dirty="0"/>
              <a:t>隐式注销：</a:t>
            </a:r>
          </a:p>
          <a:p>
            <a:pPr lvl="3"/>
            <a:r>
              <a:rPr lang="zh-CN" altLang="en-US" sz="1800" b="1" dirty="0"/>
              <a:t>（如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分钟无输入命令）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9" name="文本框 160778"/>
          <p:cNvSpPr txBox="1"/>
          <p:nvPr/>
        </p:nvSpPr>
        <p:spPr>
          <a:xfrm>
            <a:off x="685800" y="4572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60780" name="文本框 160779"/>
          <p:cNvSpPr txBox="1"/>
          <p:nvPr/>
        </p:nvSpPr>
        <p:spPr>
          <a:xfrm>
            <a:off x="533400" y="3810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命令解释程序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1" name="直接连接符 160780"/>
          <p:cNvSpPr/>
          <p:nvPr/>
        </p:nvSpPr>
        <p:spPr>
          <a:xfrm>
            <a:off x="4191000" y="4419600"/>
            <a:ext cx="0" cy="3095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782" name="文本框 160781"/>
          <p:cNvSpPr txBox="1"/>
          <p:nvPr/>
        </p:nvSpPr>
        <p:spPr>
          <a:xfrm>
            <a:off x="3505200" y="7620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提示符</a:t>
            </a:r>
            <a:r>
              <a:rPr lang="en-US" altLang="zh-CN" b="1"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160783" name="文本框 160782"/>
          <p:cNvSpPr txBox="1"/>
          <p:nvPr/>
        </p:nvSpPr>
        <p:spPr>
          <a:xfrm>
            <a:off x="3200400" y="13716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读入终端命令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4" name="文本框 160783"/>
          <p:cNvSpPr txBox="1"/>
          <p:nvPr/>
        </p:nvSpPr>
        <p:spPr>
          <a:xfrm>
            <a:off x="3810000" y="2057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分析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5" name="文本框 160784"/>
          <p:cNvSpPr txBox="1"/>
          <p:nvPr/>
        </p:nvSpPr>
        <p:spPr>
          <a:xfrm>
            <a:off x="3657600" y="2743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Logout</a:t>
            </a:r>
          </a:p>
        </p:txBody>
      </p:sp>
      <p:sp>
        <p:nvSpPr>
          <p:cNvPr id="160786" name="文本框 160785"/>
          <p:cNvSpPr txBox="1"/>
          <p:nvPr/>
        </p:nvSpPr>
        <p:spPr>
          <a:xfrm>
            <a:off x="2057400" y="3429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内部命令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7" name="文本框 160786"/>
          <p:cNvSpPr txBox="1"/>
          <p:nvPr/>
        </p:nvSpPr>
        <p:spPr>
          <a:xfrm>
            <a:off x="990600" y="40386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处理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8" name="文本框 160787"/>
          <p:cNvSpPr txBox="1"/>
          <p:nvPr/>
        </p:nvSpPr>
        <p:spPr>
          <a:xfrm>
            <a:off x="3276600" y="4038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建立子进程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9" name="文本框 160788"/>
          <p:cNvSpPr txBox="1"/>
          <p:nvPr/>
        </p:nvSpPr>
        <p:spPr>
          <a:xfrm>
            <a:off x="3505200" y="4724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后台命令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90" name="文本框 160789"/>
          <p:cNvSpPr txBox="1"/>
          <p:nvPr/>
        </p:nvSpPr>
        <p:spPr>
          <a:xfrm>
            <a:off x="1905000" y="52578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等子进程结束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91" name="文本框 160790"/>
          <p:cNvSpPr txBox="1"/>
          <p:nvPr/>
        </p:nvSpPr>
        <p:spPr>
          <a:xfrm>
            <a:off x="4572000" y="5257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输出子进程号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92" name="直接连接符 160791"/>
          <p:cNvSpPr/>
          <p:nvPr/>
        </p:nvSpPr>
        <p:spPr>
          <a:xfrm>
            <a:off x="4191000" y="3810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793" name="直接连接符 160792"/>
          <p:cNvSpPr/>
          <p:nvPr/>
        </p:nvSpPr>
        <p:spPr>
          <a:xfrm>
            <a:off x="4191000" y="1143000"/>
            <a:ext cx="0" cy="3095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794" name="直接连接符 160793"/>
          <p:cNvSpPr/>
          <p:nvPr/>
        </p:nvSpPr>
        <p:spPr>
          <a:xfrm>
            <a:off x="4191000" y="1824038"/>
            <a:ext cx="0" cy="3095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795" name="直接连接符 160794"/>
          <p:cNvSpPr/>
          <p:nvPr/>
        </p:nvSpPr>
        <p:spPr>
          <a:xfrm>
            <a:off x="4191000" y="2509838"/>
            <a:ext cx="0" cy="3095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796" name="任意多边形 160795"/>
          <p:cNvSpPr/>
          <p:nvPr/>
        </p:nvSpPr>
        <p:spPr>
          <a:xfrm>
            <a:off x="2667000" y="2971800"/>
            <a:ext cx="990600" cy="457200"/>
          </a:xfrm>
          <a:custGeom>
            <a:avLst/>
            <a:gdLst/>
            <a:ahLst/>
            <a:cxnLst/>
            <a:rect l="0" t="0" r="0" b="0"/>
            <a:pathLst>
              <a:path w="624" h="288">
                <a:moveTo>
                  <a:pt x="624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97" name="任意多边形 160796"/>
          <p:cNvSpPr/>
          <p:nvPr/>
        </p:nvSpPr>
        <p:spPr>
          <a:xfrm>
            <a:off x="1371600" y="3657600"/>
            <a:ext cx="685800" cy="381000"/>
          </a:xfrm>
          <a:custGeom>
            <a:avLst/>
            <a:gdLst/>
            <a:ahLst/>
            <a:cxnLst/>
            <a:rect l="0" t="0" r="0" b="0"/>
            <a:pathLst>
              <a:path w="432" h="240">
                <a:moveTo>
                  <a:pt x="432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98" name="任意多边形 160797"/>
          <p:cNvSpPr/>
          <p:nvPr/>
        </p:nvSpPr>
        <p:spPr>
          <a:xfrm>
            <a:off x="3429000" y="3657600"/>
            <a:ext cx="762000" cy="381000"/>
          </a:xfrm>
          <a:custGeom>
            <a:avLst/>
            <a:gdLst/>
            <a:ahLst/>
            <a:cxnLst/>
            <a:rect l="0" t="0" r="0" b="0"/>
            <a:pathLst>
              <a:path w="480" h="240">
                <a:moveTo>
                  <a:pt x="0" y="0"/>
                </a:moveTo>
                <a:lnTo>
                  <a:pt x="480" y="0"/>
                </a:lnTo>
                <a:lnTo>
                  <a:pt x="480" y="2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99" name="任意多边形 160798"/>
          <p:cNvSpPr/>
          <p:nvPr/>
        </p:nvSpPr>
        <p:spPr>
          <a:xfrm>
            <a:off x="4876800" y="4953000"/>
            <a:ext cx="685800" cy="309563"/>
          </a:xfrm>
          <a:custGeom>
            <a:avLst/>
            <a:gdLst/>
            <a:ahLst/>
            <a:cxnLst/>
            <a:rect l="0" t="0" r="0" b="0"/>
            <a:pathLst>
              <a:path w="432" h="240">
                <a:moveTo>
                  <a:pt x="0" y="0"/>
                </a:moveTo>
                <a:lnTo>
                  <a:pt x="432" y="0"/>
                </a:lnTo>
                <a:lnTo>
                  <a:pt x="432" y="2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800" name="任意多边形 160799"/>
          <p:cNvSpPr/>
          <p:nvPr/>
        </p:nvSpPr>
        <p:spPr>
          <a:xfrm flipH="1">
            <a:off x="2819400" y="4953000"/>
            <a:ext cx="685800" cy="309563"/>
          </a:xfrm>
          <a:custGeom>
            <a:avLst/>
            <a:gdLst/>
            <a:ahLst/>
            <a:cxnLst/>
            <a:rect l="0" t="0" r="0" b="0"/>
            <a:pathLst>
              <a:path w="432" h="240">
                <a:moveTo>
                  <a:pt x="0" y="0"/>
                </a:moveTo>
                <a:lnTo>
                  <a:pt x="432" y="0"/>
                </a:lnTo>
                <a:lnTo>
                  <a:pt x="432" y="2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801" name="任意多边形 160800"/>
          <p:cNvSpPr/>
          <p:nvPr/>
        </p:nvSpPr>
        <p:spPr>
          <a:xfrm>
            <a:off x="2819400" y="5715000"/>
            <a:ext cx="2743200" cy="228600"/>
          </a:xfrm>
          <a:custGeom>
            <a:avLst/>
            <a:gdLst/>
            <a:ahLst/>
            <a:cxnLst/>
            <a:rect l="0" t="0" r="0" b="0"/>
            <a:pathLst>
              <a:path w="1728" h="144">
                <a:moveTo>
                  <a:pt x="0" y="0"/>
                </a:moveTo>
                <a:lnTo>
                  <a:pt x="0" y="144"/>
                </a:lnTo>
                <a:lnTo>
                  <a:pt x="1728" y="144"/>
                </a:lnTo>
                <a:lnTo>
                  <a:pt x="1728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802" name="任意多边形 160801"/>
          <p:cNvSpPr/>
          <p:nvPr/>
        </p:nvSpPr>
        <p:spPr>
          <a:xfrm>
            <a:off x="1371600" y="4495800"/>
            <a:ext cx="2971800" cy="1828800"/>
          </a:xfrm>
          <a:custGeom>
            <a:avLst/>
            <a:gdLst/>
            <a:ahLst/>
            <a:cxnLst/>
            <a:rect l="0" t="0" r="0" b="0"/>
            <a:pathLst>
              <a:path w="1872" h="1152">
                <a:moveTo>
                  <a:pt x="0" y="0"/>
                </a:moveTo>
                <a:lnTo>
                  <a:pt x="0" y="1152"/>
                </a:lnTo>
                <a:lnTo>
                  <a:pt x="1872" y="1152"/>
                </a:lnTo>
                <a:lnTo>
                  <a:pt x="1872" y="9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803" name="任意多边形 160802"/>
          <p:cNvSpPr/>
          <p:nvPr/>
        </p:nvSpPr>
        <p:spPr>
          <a:xfrm>
            <a:off x="2819400" y="457200"/>
            <a:ext cx="5562600" cy="6248400"/>
          </a:xfrm>
          <a:custGeom>
            <a:avLst/>
            <a:gdLst/>
            <a:ahLst/>
            <a:cxnLst/>
            <a:rect l="0" t="0" r="0" b="0"/>
            <a:pathLst>
              <a:path w="3504" h="3936">
                <a:moveTo>
                  <a:pt x="0" y="3696"/>
                </a:moveTo>
                <a:lnTo>
                  <a:pt x="0" y="3936"/>
                </a:lnTo>
                <a:lnTo>
                  <a:pt x="3504" y="3936"/>
                </a:lnTo>
                <a:lnTo>
                  <a:pt x="3504" y="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804" name="任意多边形 160803"/>
          <p:cNvSpPr/>
          <p:nvPr/>
        </p:nvSpPr>
        <p:spPr>
          <a:xfrm>
            <a:off x="4724400" y="2971800"/>
            <a:ext cx="1371600" cy="533400"/>
          </a:xfrm>
          <a:custGeom>
            <a:avLst/>
            <a:gdLst/>
            <a:ahLst/>
            <a:cxnLst/>
            <a:rect l="0" t="0" r="0" b="0"/>
            <a:pathLst>
              <a:path w="864" h="336">
                <a:moveTo>
                  <a:pt x="0" y="0"/>
                </a:moveTo>
                <a:lnTo>
                  <a:pt x="864" y="0"/>
                </a:lnTo>
                <a:lnTo>
                  <a:pt x="864" y="33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805" name="文本框 160804"/>
          <p:cNvSpPr txBox="1"/>
          <p:nvPr/>
        </p:nvSpPr>
        <p:spPr>
          <a:xfrm>
            <a:off x="5715000" y="3581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记帐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806" name="文本框 160805"/>
          <p:cNvSpPr txBox="1"/>
          <p:nvPr/>
        </p:nvSpPr>
        <p:spPr>
          <a:xfrm>
            <a:off x="5638800" y="2438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0807" name="文本框 160806"/>
          <p:cNvSpPr txBox="1"/>
          <p:nvPr/>
        </p:nvSpPr>
        <p:spPr>
          <a:xfrm>
            <a:off x="2743200" y="2438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0808" name="文本框 160807"/>
          <p:cNvSpPr txBox="1"/>
          <p:nvPr/>
        </p:nvSpPr>
        <p:spPr>
          <a:xfrm>
            <a:off x="1447800" y="3200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0809" name="文本框 160808"/>
          <p:cNvSpPr txBox="1"/>
          <p:nvPr/>
        </p:nvSpPr>
        <p:spPr>
          <a:xfrm>
            <a:off x="3657600" y="3200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0810" name="文本框 160809"/>
          <p:cNvSpPr txBox="1"/>
          <p:nvPr/>
        </p:nvSpPr>
        <p:spPr>
          <a:xfrm>
            <a:off x="2743200" y="4495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0811" name="文本框 160810"/>
          <p:cNvSpPr txBox="1"/>
          <p:nvPr/>
        </p:nvSpPr>
        <p:spPr>
          <a:xfrm>
            <a:off x="5105400" y="4495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标题 1617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小结：作业、进程、线程</a:t>
            </a:r>
          </a:p>
        </p:txBody>
      </p:sp>
      <p:sp>
        <p:nvSpPr>
          <p:cNvPr id="161795" name="文本占位符 1617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作业与进程</a:t>
            </a:r>
          </a:p>
          <a:p>
            <a:pPr lvl="1"/>
            <a:r>
              <a:rPr lang="zh-CN" altLang="en-US" b="1" dirty="0"/>
              <a:t>作业进入内存后变为进程</a:t>
            </a:r>
          </a:p>
          <a:p>
            <a:pPr lvl="1"/>
            <a:r>
              <a:rPr lang="zh-CN" altLang="en-US" b="1" dirty="0"/>
              <a:t>一个作业通常与多个进程相对应</a:t>
            </a:r>
          </a:p>
          <a:p>
            <a:r>
              <a:rPr lang="zh-CN" altLang="en-US" b="1" dirty="0"/>
              <a:t>进程与线程</a:t>
            </a:r>
          </a:p>
          <a:p>
            <a:pPr lvl="1"/>
            <a:r>
              <a:rPr lang="zh-CN" altLang="en-US" b="1" dirty="0"/>
              <a:t>一个进程一般包含多个线程，至少包含一个线程</a:t>
            </a:r>
          </a:p>
          <a:p>
            <a:pPr lvl="1"/>
            <a:r>
              <a:rPr lang="zh-CN" altLang="en-US" b="1" dirty="0"/>
              <a:t>不支持多线程的系统，可视为单线程进程</a:t>
            </a:r>
          </a:p>
          <a:p>
            <a:pPr lvl="1"/>
            <a:endParaRPr lang="zh-CN" altLang="en-US" b="1" dirty="0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638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 </a:t>
            </a:r>
            <a:r>
              <a:rPr lang="en-US" altLang="zh-CN" sz="4800" b="1"/>
              <a:t>2.5.1 </a:t>
            </a:r>
            <a:r>
              <a:rPr lang="en-US" altLang="zh-CN" sz="4800" b="1" dirty="0"/>
              <a:t>Java</a:t>
            </a:r>
            <a:r>
              <a:rPr lang="zh-CN" altLang="en-US" sz="4800" b="1" dirty="0"/>
              <a:t>线程</a:t>
            </a:r>
            <a:r>
              <a:rPr lang="zh-CN" altLang="en-US" b="1" dirty="0"/>
              <a:t> </a:t>
            </a:r>
            <a:endParaRPr lang="zh-CN" altLang="en-US" b="1"/>
          </a:p>
        </p:txBody>
      </p:sp>
      <p:sp>
        <p:nvSpPr>
          <p:cNvPr id="163843" name="文本占位符 1638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Java</a:t>
            </a:r>
            <a:r>
              <a:rPr lang="zh-CN" altLang="en-US" b="1" dirty="0">
                <a:latin typeface="宋体" panose="02010600030101010101" pitchFamily="2" charset="-122"/>
              </a:rPr>
              <a:t>线程四种基本状态</a:t>
            </a:r>
            <a:r>
              <a:rPr lang="zh-CN" altLang="en-US" b="1" dirty="0"/>
              <a:t> </a:t>
            </a:r>
          </a:p>
          <a:p>
            <a:pPr lvl="1"/>
            <a:r>
              <a:rPr lang="en-US" altLang="zh-CN" b="1"/>
              <a:t>New</a:t>
            </a:r>
            <a:r>
              <a:rPr lang="zh-CN" altLang="en-US" b="1" dirty="0">
                <a:latin typeface="宋体" panose="02010600030101010101" pitchFamily="2" charset="-122"/>
              </a:rPr>
              <a:t>：新建的线程</a:t>
            </a:r>
          </a:p>
          <a:p>
            <a:pPr lvl="1"/>
            <a:r>
              <a:rPr lang="en-US" altLang="zh-CN" b="1" err="1"/>
              <a:t>Runnable</a:t>
            </a:r>
            <a:r>
              <a:rPr lang="zh-CN" altLang="en-US" b="1" dirty="0">
                <a:latin typeface="宋体" panose="02010600030101010101" pitchFamily="2" charset="-122"/>
              </a:rPr>
              <a:t>：可运行状态</a:t>
            </a:r>
          </a:p>
          <a:p>
            <a:pPr lvl="1"/>
            <a:r>
              <a:rPr lang="en-US" altLang="zh-CN" b="1"/>
              <a:t>Blocked</a:t>
            </a:r>
            <a:r>
              <a:rPr lang="zh-CN" altLang="en-US" b="1" dirty="0">
                <a:latin typeface="宋体" panose="02010600030101010101" pitchFamily="2" charset="-122"/>
              </a:rPr>
              <a:t>：封锁状态</a:t>
            </a:r>
          </a:p>
          <a:p>
            <a:pPr lvl="1"/>
            <a:r>
              <a:rPr lang="en-US" altLang="zh-CN" b="1"/>
              <a:t>Dead</a:t>
            </a:r>
            <a:r>
              <a:rPr lang="zh-CN" altLang="en-US" b="1" dirty="0">
                <a:latin typeface="宋体" panose="02010600030101010101" pitchFamily="2" charset="-122"/>
              </a:rPr>
              <a:t>：终止状态．</a:t>
            </a:r>
            <a:r>
              <a:rPr lang="zh-CN" altLang="en-US" b="1" dirty="0"/>
              <a:t> </a:t>
            </a:r>
            <a:endParaRPr lang="zh-CN" altLang="en-US" b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6486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800" b="1" dirty="0"/>
              <a:t>Java</a:t>
            </a:r>
            <a:r>
              <a:rPr lang="zh-CN" altLang="en-US" sz="4800" b="1" dirty="0"/>
              <a:t>线程</a:t>
            </a:r>
            <a:endParaRPr lang="zh-CN" altLang="en-US" sz="4800" b="1"/>
          </a:p>
        </p:txBody>
      </p:sp>
      <p:sp>
        <p:nvSpPr>
          <p:cNvPr id="164867" name="文本占位符 164866"/>
          <p:cNvSpPr>
            <a:spLocks noGrp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</a:rPr>
              <a:t>Java</a:t>
            </a:r>
            <a:r>
              <a:rPr lang="zh-CN" altLang="en-US" b="1" dirty="0">
                <a:latin typeface="宋体" panose="02010600030101010101" pitchFamily="2" charset="-122"/>
              </a:rPr>
              <a:t>线程状态之间的转换关系图</a:t>
            </a:r>
            <a:r>
              <a:rPr lang="zh-CN" altLang="en-US" b="1" dirty="0"/>
              <a:t> </a:t>
            </a:r>
            <a:endParaRPr lang="zh-CN" altLang="en-US" b="1"/>
          </a:p>
        </p:txBody>
      </p:sp>
      <p:sp>
        <p:nvSpPr>
          <p:cNvPr id="164868" name="文本框 164867"/>
          <p:cNvSpPr txBox="1"/>
          <p:nvPr/>
        </p:nvSpPr>
        <p:spPr>
          <a:xfrm>
            <a:off x="3184525" y="4021138"/>
            <a:ext cx="1311275" cy="1063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0" hangingPunct="0">
              <a:lnSpc>
                <a:spcPct val="96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Sleep()</a:t>
            </a:r>
          </a:p>
          <a:p>
            <a:pPr algn="just" eaLnBrk="0" hangingPunct="0">
              <a:lnSpc>
                <a:spcPct val="96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Suspend()</a:t>
            </a:r>
          </a:p>
          <a:p>
            <a:pPr algn="just" eaLnBrk="0" hangingPunct="0">
              <a:lnSpc>
                <a:spcPct val="96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IO</a:t>
            </a:r>
          </a:p>
        </p:txBody>
      </p:sp>
      <p:sp>
        <p:nvSpPr>
          <p:cNvPr id="164869" name="椭圆 164868"/>
          <p:cNvSpPr/>
          <p:nvPr/>
        </p:nvSpPr>
        <p:spPr>
          <a:xfrm>
            <a:off x="3833813" y="2881313"/>
            <a:ext cx="1270000" cy="8731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/>
            <a:endParaRPr sz="1000" b="1" dirty="0">
              <a:latin typeface="Times New Roman" panose="02020603050405020304" pitchFamily="18" charset="0"/>
            </a:endParaRPr>
          </a:p>
        </p:txBody>
      </p:sp>
      <p:sp>
        <p:nvSpPr>
          <p:cNvPr id="164870" name="文本框 164869"/>
          <p:cNvSpPr txBox="1"/>
          <p:nvPr/>
        </p:nvSpPr>
        <p:spPr>
          <a:xfrm>
            <a:off x="3962400" y="3111500"/>
            <a:ext cx="1143000" cy="39370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Runnable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4871" name="椭圆 164870"/>
          <p:cNvSpPr/>
          <p:nvPr/>
        </p:nvSpPr>
        <p:spPr>
          <a:xfrm>
            <a:off x="3887788" y="4840288"/>
            <a:ext cx="1266825" cy="874712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/>
            <a:endParaRPr sz="1000" b="1" dirty="0">
              <a:latin typeface="Times New Roman" panose="02020603050405020304" pitchFamily="18" charset="0"/>
            </a:endParaRPr>
          </a:p>
        </p:txBody>
      </p:sp>
      <p:sp>
        <p:nvSpPr>
          <p:cNvPr id="164872" name="文本框 164871"/>
          <p:cNvSpPr txBox="1"/>
          <p:nvPr/>
        </p:nvSpPr>
        <p:spPr>
          <a:xfrm>
            <a:off x="4038600" y="5127625"/>
            <a:ext cx="981075" cy="43497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000" b="1">
                <a:latin typeface="Times New Roman" panose="02020603050405020304" pitchFamily="18" charset="0"/>
              </a:rPr>
              <a:t>Blocked</a:t>
            </a:r>
          </a:p>
        </p:txBody>
      </p:sp>
      <p:sp>
        <p:nvSpPr>
          <p:cNvPr id="164873" name="椭圆 164872"/>
          <p:cNvSpPr/>
          <p:nvPr/>
        </p:nvSpPr>
        <p:spPr>
          <a:xfrm>
            <a:off x="5892800" y="3657600"/>
            <a:ext cx="1270000" cy="87471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/>
            <a:endParaRPr sz="1000" b="1" dirty="0">
              <a:latin typeface="Times New Roman" panose="02020603050405020304" pitchFamily="18" charset="0"/>
            </a:endParaRPr>
          </a:p>
        </p:txBody>
      </p:sp>
      <p:sp>
        <p:nvSpPr>
          <p:cNvPr id="164874" name="文本框 164873"/>
          <p:cNvSpPr txBox="1"/>
          <p:nvPr/>
        </p:nvSpPr>
        <p:spPr>
          <a:xfrm>
            <a:off x="6138863" y="3941763"/>
            <a:ext cx="806450" cy="55403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000" b="1">
                <a:latin typeface="Times New Roman" panose="02020603050405020304" pitchFamily="18" charset="0"/>
              </a:rPr>
              <a:t>Dead</a:t>
            </a:r>
          </a:p>
        </p:txBody>
      </p:sp>
      <p:sp>
        <p:nvSpPr>
          <p:cNvPr id="164875" name="椭圆 164874"/>
          <p:cNvSpPr/>
          <p:nvPr/>
        </p:nvSpPr>
        <p:spPr>
          <a:xfrm>
            <a:off x="1752600" y="3681413"/>
            <a:ext cx="1270000" cy="874712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/>
            <a:endParaRPr sz="1000" b="1" dirty="0">
              <a:latin typeface="Times New Roman" panose="02020603050405020304" pitchFamily="18" charset="0"/>
            </a:endParaRPr>
          </a:p>
        </p:txBody>
      </p:sp>
      <p:sp>
        <p:nvSpPr>
          <p:cNvPr id="164876" name="文本框 164875"/>
          <p:cNvSpPr txBox="1"/>
          <p:nvPr/>
        </p:nvSpPr>
        <p:spPr>
          <a:xfrm>
            <a:off x="1998663" y="3941763"/>
            <a:ext cx="806450" cy="55403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000" b="1">
                <a:latin typeface="Times New Roman" panose="02020603050405020304" pitchFamily="18" charset="0"/>
              </a:rPr>
              <a:t>New</a:t>
            </a:r>
          </a:p>
        </p:txBody>
      </p:sp>
      <p:sp>
        <p:nvSpPr>
          <p:cNvPr id="164877" name="直接连接符 164876"/>
          <p:cNvSpPr/>
          <p:nvPr/>
        </p:nvSpPr>
        <p:spPr>
          <a:xfrm flipV="1">
            <a:off x="2960688" y="3405188"/>
            <a:ext cx="890587" cy="5238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878" name="直接连接符 164877"/>
          <p:cNvSpPr/>
          <p:nvPr/>
        </p:nvSpPr>
        <p:spPr>
          <a:xfrm rot="2730932" flipV="1">
            <a:off x="4992688" y="3541713"/>
            <a:ext cx="987425" cy="304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879" name="文本框 164878"/>
          <p:cNvSpPr txBox="1"/>
          <p:nvPr/>
        </p:nvSpPr>
        <p:spPr>
          <a:xfrm>
            <a:off x="2692400" y="3065463"/>
            <a:ext cx="917575" cy="434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Start()</a:t>
            </a:r>
          </a:p>
        </p:txBody>
      </p:sp>
      <p:sp>
        <p:nvSpPr>
          <p:cNvPr id="164880" name="文本框 164879"/>
          <p:cNvSpPr txBox="1"/>
          <p:nvPr/>
        </p:nvSpPr>
        <p:spPr>
          <a:xfrm>
            <a:off x="5243513" y="3035300"/>
            <a:ext cx="917575" cy="4651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164881" name="文本框 164880"/>
          <p:cNvSpPr txBox="1"/>
          <p:nvPr/>
        </p:nvSpPr>
        <p:spPr>
          <a:xfrm>
            <a:off x="4572000" y="4222750"/>
            <a:ext cx="1265238" cy="646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0" hangingPunct="0">
              <a:lnSpc>
                <a:spcPct val="96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Resume()</a:t>
            </a:r>
          </a:p>
        </p:txBody>
      </p:sp>
      <p:sp>
        <p:nvSpPr>
          <p:cNvPr id="164884" name="直接连接符 164883"/>
          <p:cNvSpPr/>
          <p:nvPr/>
        </p:nvSpPr>
        <p:spPr>
          <a:xfrm>
            <a:off x="4381500" y="3771900"/>
            <a:ext cx="4763" cy="10858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885" name="直接连接符 164884"/>
          <p:cNvSpPr/>
          <p:nvPr/>
        </p:nvSpPr>
        <p:spPr>
          <a:xfrm flipV="1">
            <a:off x="4572000" y="3733800"/>
            <a:ext cx="0" cy="11430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2.1.3 </a:t>
            </a:r>
            <a:r>
              <a:rPr lang="zh-CN" altLang="en-US" b="1" dirty="0"/>
              <a:t>多道程序设计的问题</a:t>
            </a:r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处理机资源的管理</a:t>
            </a:r>
            <a:endParaRPr lang="zh-CN" altLang="en-US" b="1" dirty="0"/>
          </a:p>
          <a:p>
            <a:pPr lvl="1"/>
            <a:r>
              <a:rPr lang="zh-CN" altLang="en-US" sz="2400" b="1" dirty="0"/>
              <a:t>程序个数</a:t>
            </a:r>
            <a:r>
              <a:rPr lang="en-US" altLang="zh-CN" sz="2400" b="1" dirty="0">
                <a:sym typeface="Symbol" panose="05050102010706020507" pitchFamily="18" charset="2"/>
              </a:rPr>
              <a:t></a:t>
            </a:r>
            <a:r>
              <a:rPr lang="zh-CN" altLang="en-US" sz="2400" b="1" dirty="0">
                <a:sym typeface="Symbol" panose="05050102010706020507" pitchFamily="18" charset="2"/>
              </a:rPr>
              <a:t>处理机个数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ym typeface="Symbol" panose="05050102010706020507" pitchFamily="18" charset="2"/>
              </a:rPr>
              <a:t>如何分配</a:t>
            </a:r>
            <a:r>
              <a:rPr lang="en-US" altLang="zh-CN" sz="2400" b="1" dirty="0">
                <a:sym typeface="Symbol" panose="05050102010706020507" pitchFamily="18" charset="2"/>
              </a:rPr>
              <a:t>?)</a:t>
            </a:r>
            <a:endParaRPr lang="en-US" altLang="zh-CN" b="1" dirty="0">
              <a:sym typeface="Symbol" panose="05050102010706020507" pitchFamily="18" charset="2"/>
            </a:endParaRPr>
          </a:p>
          <a:p>
            <a:r>
              <a:rPr lang="zh-CN" altLang="en-US" sz="2800" b="1" dirty="0"/>
              <a:t>存储资源的管理</a:t>
            </a:r>
            <a:endParaRPr lang="zh-CN" altLang="en-US" b="1" dirty="0"/>
          </a:p>
          <a:p>
            <a:pPr lvl="1"/>
            <a:r>
              <a:rPr lang="zh-CN" altLang="en-US" sz="2400" b="1" dirty="0"/>
              <a:t>地址空间的相对独立性、共享性</a:t>
            </a:r>
          </a:p>
          <a:p>
            <a:pPr lvl="1"/>
            <a:r>
              <a:rPr lang="zh-CN" altLang="en-US" sz="2400" b="1" dirty="0"/>
              <a:t>内存、外存</a:t>
            </a:r>
            <a:r>
              <a:rPr lang="en-US" altLang="zh-CN" sz="2400" b="1" dirty="0"/>
              <a:t>(swap space)</a:t>
            </a:r>
            <a:r>
              <a:rPr lang="zh-CN" altLang="en-US" sz="2400" b="1" dirty="0"/>
              <a:t>的分配与去配</a:t>
            </a:r>
            <a:endParaRPr lang="zh-CN" altLang="en-US" b="1" dirty="0"/>
          </a:p>
          <a:p>
            <a:r>
              <a:rPr lang="zh-CN" altLang="en-US" sz="2800" b="1" dirty="0"/>
              <a:t>设备资源管理</a:t>
            </a:r>
            <a:endParaRPr lang="zh-CN" altLang="en-US" b="1" dirty="0"/>
          </a:p>
          <a:p>
            <a:pPr lvl="1"/>
            <a:r>
              <a:rPr lang="zh-CN" altLang="en-US" sz="2400" b="1" dirty="0"/>
              <a:t>分配策略</a:t>
            </a:r>
          </a:p>
          <a:p>
            <a:pPr lvl="1"/>
            <a:r>
              <a:rPr lang="en-US" altLang="zh-CN" sz="2400" b="1" dirty="0"/>
              <a:t>IO</a:t>
            </a:r>
            <a:r>
              <a:rPr lang="zh-CN" altLang="en-US" sz="2400" b="1" dirty="0"/>
              <a:t>控制</a:t>
            </a:r>
            <a:endParaRPr lang="zh-CN" altLang="en-US" b="1" dirty="0"/>
          </a:p>
          <a:p>
            <a:pPr lvl="1"/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710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/>
              <a:t>JAVA</a:t>
            </a:r>
            <a:r>
              <a:rPr lang="zh-CN" altLang="en-US" b="1" dirty="0">
                <a:latin typeface="Times New Roman" panose="02020603050405020304" pitchFamily="18" charset="0"/>
              </a:rPr>
              <a:t>线程</a:t>
            </a:r>
            <a:r>
              <a:rPr lang="zh-CN" altLang="zh-CN" b="1"/>
              <a:t>与</a:t>
            </a:r>
            <a:r>
              <a:rPr lang="en-US" altLang="zh-CN" b="1"/>
              <a:t>JVM</a:t>
            </a:r>
          </a:p>
        </p:txBody>
      </p:sp>
      <p:sp>
        <p:nvSpPr>
          <p:cNvPr id="171011" name="文本框 171010"/>
          <p:cNvSpPr txBox="1"/>
          <p:nvPr/>
        </p:nvSpPr>
        <p:spPr>
          <a:xfrm>
            <a:off x="1219200" y="2133600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1012" name="文本占位符 1710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Java</a:t>
            </a:r>
            <a:r>
              <a:rPr lang="zh-CN" altLang="en-US" b="1" dirty="0"/>
              <a:t>线程是由</a:t>
            </a:r>
            <a:r>
              <a:rPr lang="en-US" altLang="zh-CN" b="1" dirty="0"/>
              <a:t>Java</a:t>
            </a:r>
            <a:r>
              <a:rPr lang="zh-CN" altLang="en-US" b="1" dirty="0"/>
              <a:t>虚拟机</a:t>
            </a:r>
            <a:r>
              <a:rPr lang="en-US" altLang="zh-CN" b="1" dirty="0"/>
              <a:t>JVM</a:t>
            </a:r>
            <a:r>
              <a:rPr lang="zh-CN" altLang="en-US" b="1" dirty="0"/>
              <a:t>支持的 </a:t>
            </a:r>
            <a:endParaRPr lang="zh-CN" altLang="en-US" b="1"/>
          </a:p>
          <a:p>
            <a:r>
              <a:rPr lang="en-US" altLang="zh-CN" b="1" dirty="0"/>
              <a:t>JVM</a:t>
            </a:r>
            <a:r>
              <a:rPr lang="zh-CN" altLang="en-US" b="1" dirty="0"/>
              <a:t>位于操作系统之上 </a:t>
            </a:r>
            <a:endParaRPr lang="zh-CN" altLang="en-US" b="1"/>
          </a:p>
          <a:p>
            <a:r>
              <a:rPr lang="en-US" altLang="zh-CN" b="1" dirty="0"/>
              <a:t>Java</a:t>
            </a:r>
            <a:r>
              <a:rPr lang="zh-CN" altLang="en-US" b="1" dirty="0"/>
              <a:t>线程与操作系统线程之间的对应关系由</a:t>
            </a:r>
            <a:r>
              <a:rPr lang="en-US" altLang="zh-CN" b="1" dirty="0"/>
              <a:t>JVM</a:t>
            </a:r>
            <a:r>
              <a:rPr lang="zh-CN" altLang="en-US" b="1" dirty="0"/>
              <a:t>确定 </a:t>
            </a:r>
            <a:endParaRPr lang="zh-CN" altLang="en-US" b="1"/>
          </a:p>
          <a:p>
            <a:pPr lvl="1"/>
            <a:r>
              <a:rPr lang="zh-CN" altLang="en-US" b="1" dirty="0"/>
              <a:t>对于</a:t>
            </a:r>
            <a:r>
              <a:rPr lang="en-US" altLang="zh-CN" b="1" dirty="0"/>
              <a:t>Windows NT</a:t>
            </a:r>
            <a:r>
              <a:rPr lang="zh-CN" altLang="en-US" b="1" dirty="0"/>
              <a:t>的</a:t>
            </a:r>
            <a:r>
              <a:rPr lang="en-US" altLang="zh-CN" b="1" dirty="0"/>
              <a:t>JVM</a:t>
            </a:r>
            <a:r>
              <a:rPr lang="zh-CN" altLang="en-US" b="1" dirty="0"/>
              <a:t>，</a:t>
            </a:r>
            <a:r>
              <a:rPr lang="en-US" altLang="zh-CN" b="1" dirty="0"/>
              <a:t>Java</a:t>
            </a:r>
            <a:r>
              <a:rPr lang="zh-CN" altLang="en-US" b="1" dirty="0"/>
              <a:t>线程与操作系统线程具有一对一关系</a:t>
            </a:r>
            <a:r>
              <a:rPr lang="en-US" altLang="zh-CN" b="1"/>
              <a:t>; </a:t>
            </a:r>
          </a:p>
          <a:p>
            <a:pPr lvl="1"/>
            <a:r>
              <a:rPr lang="zh-CN" altLang="en-US" b="1" dirty="0"/>
              <a:t>对于</a:t>
            </a:r>
            <a:r>
              <a:rPr lang="en-US" altLang="zh-CN" b="1" dirty="0"/>
              <a:t>Solaris</a:t>
            </a:r>
            <a:r>
              <a:rPr lang="zh-CN" altLang="en-US" b="1" dirty="0"/>
              <a:t>的</a:t>
            </a:r>
            <a:r>
              <a:rPr lang="en-US" altLang="zh-CN" b="1" dirty="0"/>
              <a:t>JVM</a:t>
            </a:r>
            <a:r>
              <a:rPr lang="zh-CN" altLang="en-US" b="1" dirty="0"/>
              <a:t>，其对应关系为多对多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658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800" b="1"/>
              <a:t>2.5.2 </a:t>
            </a:r>
            <a:r>
              <a:rPr lang="en-US" altLang="zh-CN" b="1"/>
              <a:t>Linux</a:t>
            </a:r>
            <a:r>
              <a:rPr lang="zh-CN" altLang="en-US" b="1" dirty="0">
                <a:latin typeface="宋体" panose="02010600030101010101" pitchFamily="2" charset="-122"/>
              </a:rPr>
              <a:t>进程与线程</a:t>
            </a:r>
            <a:r>
              <a:rPr lang="zh-CN" altLang="en-US" b="1" dirty="0"/>
              <a:t> </a:t>
            </a:r>
            <a:endParaRPr lang="zh-CN" altLang="en-US" b="1"/>
          </a:p>
        </p:txBody>
      </p:sp>
      <p:sp>
        <p:nvSpPr>
          <p:cNvPr id="165891" name="文本占位符 1658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进程与线程在系统内部具有统一的表示</a:t>
            </a:r>
          </a:p>
          <a:p>
            <a:r>
              <a:rPr lang="zh-CN" altLang="en-US" b="1" dirty="0">
                <a:latin typeface="宋体" panose="02010600030101010101" pitchFamily="2" charset="-122"/>
              </a:rPr>
              <a:t>进程与线程的差别通过与</a:t>
            </a:r>
            <a:r>
              <a:rPr lang="en-US" altLang="zh-CN" b="1"/>
              <a:t>fork</a:t>
            </a:r>
            <a:r>
              <a:rPr lang="zh-CN" altLang="en-US" b="1" dirty="0">
                <a:latin typeface="宋体" panose="02010600030101010101" pitchFamily="2" charset="-122"/>
              </a:rPr>
              <a:t>不同的另外一个系统调用</a:t>
            </a:r>
            <a:r>
              <a:rPr lang="en-US" altLang="zh-CN" b="1"/>
              <a:t>clone</a:t>
            </a:r>
            <a:r>
              <a:rPr lang="zh-CN" altLang="en-US" b="1" dirty="0">
                <a:latin typeface="宋体" panose="02010600030101010101" pitchFamily="2" charset="-122"/>
              </a:rPr>
              <a:t>体现出来</a:t>
            </a:r>
            <a:r>
              <a:rPr lang="zh-CN" altLang="en-US" b="1" dirty="0"/>
              <a:t>  </a:t>
            </a:r>
          </a:p>
          <a:p>
            <a:r>
              <a:rPr lang="en-US" altLang="zh-CN" b="1" dirty="0"/>
              <a:t>Clone</a:t>
            </a:r>
            <a:r>
              <a:rPr lang="zh-CN" altLang="en-US" b="1" dirty="0"/>
              <a:t>系统调用的形式 </a:t>
            </a:r>
          </a:p>
          <a:p>
            <a:pPr lvl="1"/>
            <a:r>
              <a:rPr lang="en-US" altLang="zh-CN" sz="2000" b="1" err="1">
                <a:latin typeface="宋体" panose="02010600030101010101" pitchFamily="2" charset="-122"/>
              </a:rPr>
              <a:t>pid = clone(function,stack_ptr,sharing_flag,arg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 sz="2000" b="1">
                <a:latin typeface="宋体" panose="02010600030101010101" pitchFamily="2" charset="-122"/>
              </a:rPr>
              <a:t>Sharing-flag:</a:t>
            </a:r>
          </a:p>
          <a:p>
            <a:pPr lvl="3"/>
            <a:r>
              <a:rPr lang="en-US" altLang="zh-CN" sz="1600" b="1">
                <a:latin typeface="宋体" panose="02010600030101010101" pitchFamily="2" charset="-122"/>
              </a:rPr>
              <a:t>CLONE_VM, CLONE_FILES, CLONE_SIGHAND, CLONE_PID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669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800"/>
              <a:t>2.5.3 </a:t>
            </a:r>
            <a:r>
              <a:rPr lang="en-US" altLang="zh-CN" dirty="0">
                <a:latin typeface="宋体" panose="02010600030101010101" pitchFamily="2" charset="-122"/>
              </a:rPr>
              <a:t>Windows10 </a:t>
            </a:r>
            <a:r>
              <a:rPr lang="zh-CN" altLang="en-US" dirty="0">
                <a:latin typeface="宋体" panose="02010600030101010101" pitchFamily="2" charset="-122"/>
              </a:rPr>
              <a:t>进程、线程与纤程 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66915" name="文本占位符 1669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进程</a:t>
            </a:r>
            <a:endParaRPr lang="zh-CN" altLang="en-US" dirty="0"/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/>
              <a:t>Win32</a:t>
            </a:r>
            <a:r>
              <a:rPr lang="zh-CN" altLang="en-US" dirty="0">
                <a:latin typeface="宋体" panose="02010600030101010101" pitchFamily="2" charset="-122"/>
              </a:rPr>
              <a:t>环境中创建进程的过程</a:t>
            </a:r>
            <a:endParaRPr lang="zh-CN" altLang="en-US" dirty="0"/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当</a:t>
            </a:r>
            <a:r>
              <a:rPr lang="en-US" altLang="zh-CN"/>
              <a:t>Win32</a:t>
            </a:r>
            <a:r>
              <a:rPr lang="zh-CN" altLang="en-US" dirty="0">
                <a:latin typeface="宋体" panose="02010600030101010101" pitchFamily="2" charset="-122"/>
              </a:rPr>
              <a:t>应用执行</a:t>
            </a:r>
            <a:r>
              <a:rPr lang="en-US" altLang="zh-CN" err="1"/>
              <a:t>CreateProcess</a:t>
            </a:r>
            <a:r>
              <a:rPr lang="zh-CN" altLang="en-US" dirty="0">
                <a:latin typeface="宋体" panose="02010600030101010101" pitchFamily="2" charset="-122"/>
              </a:rPr>
              <a:t>调用，消息被发给</a:t>
            </a:r>
            <a:r>
              <a:rPr lang="en-US" altLang="zh-CN"/>
              <a:t>Win32</a:t>
            </a:r>
            <a:r>
              <a:rPr lang="zh-CN" altLang="en-US" dirty="0">
                <a:latin typeface="宋体" panose="02010600030101010101" pitchFamily="2" charset="-122"/>
              </a:rPr>
              <a:t>子系统，后者调用进程管理器创建进程，进程管理器调用</a:t>
            </a:r>
            <a:r>
              <a:rPr lang="en-US" altLang="zh-CN"/>
              <a:t>OM</a:t>
            </a:r>
            <a:r>
              <a:rPr lang="zh-CN" altLang="en-US" dirty="0">
                <a:latin typeface="宋体" panose="02010600030101010101" pitchFamily="2" charset="-122"/>
              </a:rPr>
              <a:t>创建进程对象，然后返回对象把柄给</a:t>
            </a:r>
            <a:r>
              <a:rPr lang="en-US" altLang="zh-CN"/>
              <a:t>Win32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r>
              <a:rPr lang="en-US" altLang="zh-CN"/>
              <a:t>Win32</a:t>
            </a:r>
            <a:r>
              <a:rPr lang="zh-CN" altLang="en-US" dirty="0">
                <a:latin typeface="宋体" panose="02010600030101010101" pitchFamily="2" charset="-122"/>
              </a:rPr>
              <a:t>子系统再次调用进程管理器为该进程创建线程，最后</a:t>
            </a:r>
            <a:r>
              <a:rPr lang="en-US" altLang="zh-CN"/>
              <a:t>Win32</a:t>
            </a:r>
            <a:r>
              <a:rPr lang="zh-CN" altLang="en-US" dirty="0">
                <a:latin typeface="宋体" panose="02010600030101010101" pitchFamily="2" charset="-122"/>
              </a:rPr>
              <a:t>将把柄返给新进程和线程</a:t>
            </a:r>
            <a:r>
              <a:rPr lang="zh-CN" altLang="en-US" dirty="0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63" name="组合 167962"/>
          <p:cNvGrpSpPr/>
          <p:nvPr/>
        </p:nvGrpSpPr>
        <p:grpSpPr>
          <a:xfrm>
            <a:off x="1628775" y="114300"/>
            <a:ext cx="6705600" cy="6553200"/>
            <a:chOff x="960" y="0"/>
            <a:chExt cx="3984" cy="4176"/>
          </a:xfrm>
        </p:grpSpPr>
        <p:grpSp>
          <p:nvGrpSpPr>
            <p:cNvPr id="167962" name="组合 167961"/>
            <p:cNvGrpSpPr/>
            <p:nvPr/>
          </p:nvGrpSpPr>
          <p:grpSpPr>
            <a:xfrm>
              <a:off x="960" y="0"/>
              <a:ext cx="3974" cy="2122"/>
              <a:chOff x="960" y="0"/>
              <a:chExt cx="3974" cy="2122"/>
            </a:xfrm>
          </p:grpSpPr>
          <p:sp>
            <p:nvSpPr>
              <p:cNvPr id="167938" name="矩形 167937"/>
              <p:cNvSpPr/>
              <p:nvPr/>
            </p:nvSpPr>
            <p:spPr>
              <a:xfrm>
                <a:off x="1030" y="0"/>
                <a:ext cx="924" cy="553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/>
              <a:lstStyle/>
              <a:p>
                <a:pPr algn="just"/>
                <a:r>
                  <a:rPr lang="zh-CN" altLang="en-US" sz="1600" dirty="0">
                    <a:latin typeface="宋体" panose="02010600030101010101" pitchFamily="2" charset="-122"/>
                  </a:rPr>
                  <a:t>对象头部属性</a:t>
                </a:r>
                <a:endParaRPr lang="zh-CN" altLang="en-US" sz="1600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7946" name="矩形 167945"/>
              <p:cNvSpPr/>
              <p:nvPr/>
            </p:nvSpPr>
            <p:spPr>
              <a:xfrm>
                <a:off x="2024" y="0"/>
                <a:ext cx="2910" cy="553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8" name="矩形 167947"/>
              <p:cNvSpPr/>
              <p:nvPr/>
            </p:nvSpPr>
            <p:spPr>
              <a:xfrm>
                <a:off x="960" y="553"/>
                <a:ext cx="1064" cy="1569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952" name="矩形 167951"/>
            <p:cNvSpPr/>
            <p:nvPr/>
          </p:nvSpPr>
          <p:spPr>
            <a:xfrm>
              <a:off x="960" y="2122"/>
              <a:ext cx="1064" cy="2054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7961" name="组合 167960"/>
            <p:cNvGrpSpPr/>
            <p:nvPr/>
          </p:nvGrpSpPr>
          <p:grpSpPr>
            <a:xfrm>
              <a:off x="960" y="0"/>
              <a:ext cx="3984" cy="4176"/>
              <a:chOff x="960" y="0"/>
              <a:chExt cx="3984" cy="4176"/>
            </a:xfrm>
          </p:grpSpPr>
          <p:sp>
            <p:nvSpPr>
              <p:cNvPr id="167950" name="矩形 167949"/>
              <p:cNvSpPr/>
              <p:nvPr/>
            </p:nvSpPr>
            <p:spPr>
              <a:xfrm>
                <a:off x="2024" y="553"/>
                <a:ext cx="2910" cy="1569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7960" name="组合 167959"/>
              <p:cNvGrpSpPr/>
              <p:nvPr/>
            </p:nvGrpSpPr>
            <p:grpSpPr>
              <a:xfrm>
                <a:off x="960" y="0"/>
                <a:ext cx="3984" cy="4176"/>
                <a:chOff x="960" y="0"/>
                <a:chExt cx="3984" cy="4176"/>
              </a:xfrm>
            </p:grpSpPr>
            <p:sp>
              <p:nvSpPr>
                <p:cNvPr id="167954" name="矩形 167953"/>
                <p:cNvSpPr/>
                <p:nvPr/>
              </p:nvSpPr>
              <p:spPr>
                <a:xfrm>
                  <a:off x="2024" y="2122"/>
                  <a:ext cx="2910" cy="2054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7959" name="组合 167958"/>
                <p:cNvGrpSpPr/>
                <p:nvPr/>
              </p:nvGrpSpPr>
              <p:grpSpPr>
                <a:xfrm>
                  <a:off x="960" y="0"/>
                  <a:ext cx="3984" cy="4176"/>
                  <a:chOff x="960" y="0"/>
                  <a:chExt cx="3984" cy="4176"/>
                </a:xfrm>
              </p:grpSpPr>
              <p:sp>
                <p:nvSpPr>
                  <p:cNvPr id="167944" name="矩形 167943"/>
                  <p:cNvSpPr/>
                  <p:nvPr/>
                </p:nvSpPr>
                <p:spPr>
                  <a:xfrm>
                    <a:off x="960" y="0"/>
                    <a:ext cx="1064" cy="553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939" name="矩形 167938"/>
                  <p:cNvSpPr/>
                  <p:nvPr/>
                </p:nvSpPr>
                <p:spPr>
                  <a:xfrm>
                    <a:off x="2094" y="0"/>
                    <a:ext cx="2770" cy="553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1600">
                        <a:latin typeface="Times New Roman" panose="02020603050405020304" pitchFamily="18" charset="0"/>
                      </a:rPr>
                      <a:t>Type: Process</a:t>
                    </a:r>
                  </a:p>
                  <a:p>
                    <a:pPr algn="just" eaLnBrk="0" hangingPunct="0"/>
                    <a:endParaRPr lang="en-US" altLang="zh-CN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940" name="矩形 167939"/>
                  <p:cNvSpPr/>
                  <p:nvPr/>
                </p:nvSpPr>
                <p:spPr>
                  <a:xfrm>
                    <a:off x="1030" y="553"/>
                    <a:ext cx="924" cy="1569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对象体属性</a:t>
                    </a:r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941" name="矩形 167940"/>
                  <p:cNvSpPr/>
                  <p:nvPr/>
                </p:nvSpPr>
                <p:spPr>
                  <a:xfrm>
                    <a:off x="2094" y="553"/>
                    <a:ext cx="2770" cy="1569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进程标识（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Process id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访问令牌（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Access token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基础优先级（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Base priority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缺省亲合处理机（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Default processor affinity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配额限制（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Quota limits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执行时间（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Execution time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输入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</a:rPr>
                      <a:t>/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输出记数（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I/O counters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执行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</a:rPr>
                      <a:t>/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调试端口（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Exception/debugging ports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退出状态（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exit status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endParaRPr lang="zh-CN" altLang="en-US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942" name="矩形 167941"/>
                  <p:cNvSpPr/>
                  <p:nvPr/>
                </p:nvSpPr>
                <p:spPr>
                  <a:xfrm>
                    <a:off x="1030" y="2122"/>
                    <a:ext cx="924" cy="1950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服务</a:t>
                    </a:r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943" name="矩形 167942"/>
                  <p:cNvSpPr/>
                  <p:nvPr/>
                </p:nvSpPr>
                <p:spPr>
                  <a:xfrm>
                    <a:off x="2094" y="2122"/>
                    <a:ext cx="2770" cy="1950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创建进程（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Create process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打开进程（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Open process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查询进程信息（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Query process information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设置进程信息（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Set process information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当前进程（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Current process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终止进程（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Terminate process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分配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</a:rPr>
                      <a:t>/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释放虚拟存储（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Allocate/free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读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</a:rPr>
                      <a:t>/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写虚拟存储（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Read/write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保护虚拟存储（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Protect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加锁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</a:rPr>
                      <a:t>/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开锁虚存（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Lock/unlock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查询虚拟存储（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Query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刷新虚拟存储（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Flush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 eaLnBrk="0" hangingPunct="0"/>
                    <a:endParaRPr lang="zh-CN" altLang="en-US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957" name="矩形 167956"/>
                  <p:cNvSpPr/>
                  <p:nvPr/>
                </p:nvSpPr>
                <p:spPr>
                  <a:xfrm>
                    <a:off x="960" y="0"/>
                    <a:ext cx="3984" cy="4176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67964" name="文本框 167963"/>
          <p:cNvSpPr txBox="1"/>
          <p:nvPr/>
        </p:nvSpPr>
        <p:spPr>
          <a:xfrm>
            <a:off x="304800" y="228600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0" hangingPunct="0"/>
            <a:r>
              <a:rPr lang="zh-CN" altLang="en-US" sz="1800" dirty="0">
                <a:latin typeface="宋体" panose="02010600030101010101" pitchFamily="2" charset="-122"/>
                <a:cs typeface="Times New Roman" panose="02020603050405020304" pitchFamily="18" charset="0"/>
              </a:rPr>
              <a:t>进程对象描述图</a:t>
            </a:r>
            <a:r>
              <a:rPr lang="zh-CN" altLang="en-US" sz="1800" dirty="0">
                <a:latin typeface="宋体" panose="02010600030101010101" pitchFamily="2" charset="-122"/>
              </a:rPr>
              <a:t> </a:t>
            </a:r>
            <a:endParaRPr lang="zh-CN" altLang="en-US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2" name="组合 168961"/>
          <p:cNvGrpSpPr/>
          <p:nvPr/>
        </p:nvGrpSpPr>
        <p:grpSpPr>
          <a:xfrm>
            <a:off x="1628775" y="114300"/>
            <a:ext cx="6705600" cy="6605588"/>
            <a:chOff x="960" y="0"/>
            <a:chExt cx="3984" cy="4176"/>
          </a:xfrm>
        </p:grpSpPr>
        <p:grpSp>
          <p:nvGrpSpPr>
            <p:cNvPr id="168963" name="组合 168962"/>
            <p:cNvGrpSpPr/>
            <p:nvPr/>
          </p:nvGrpSpPr>
          <p:grpSpPr>
            <a:xfrm>
              <a:off x="960" y="0"/>
              <a:ext cx="3974" cy="2122"/>
              <a:chOff x="960" y="0"/>
              <a:chExt cx="3974" cy="2122"/>
            </a:xfrm>
          </p:grpSpPr>
          <p:sp>
            <p:nvSpPr>
              <p:cNvPr id="168964" name="矩形 168963"/>
              <p:cNvSpPr/>
              <p:nvPr/>
            </p:nvSpPr>
            <p:spPr>
              <a:xfrm>
                <a:off x="1030" y="0"/>
                <a:ext cx="924" cy="553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/>
              <a:lstStyle/>
              <a:p>
                <a:pPr algn="just"/>
                <a:r>
                  <a:rPr lang="zh-CN" altLang="en-US" sz="1600" dirty="0">
                    <a:latin typeface="宋体" panose="02010600030101010101" pitchFamily="2" charset="-122"/>
                  </a:rPr>
                  <a:t>对象头部属性</a:t>
                </a:r>
              </a:p>
              <a:p>
                <a:pPr algn="just"/>
                <a:r>
                  <a:rPr lang="zh-CN" altLang="en-US" sz="1600" dirty="0">
                    <a:latin typeface="宋体" panose="02010600030101010101" pitchFamily="2" charset="-122"/>
                  </a:rPr>
                  <a:t>属性</a:t>
                </a:r>
              </a:p>
              <a:p>
                <a:pPr algn="just"/>
                <a:endParaRPr lang="zh-CN" altLang="en-US" sz="1600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8965" name="矩形 168964"/>
              <p:cNvSpPr/>
              <p:nvPr/>
            </p:nvSpPr>
            <p:spPr>
              <a:xfrm>
                <a:off x="2024" y="0"/>
                <a:ext cx="2910" cy="553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966" name="矩形 168965"/>
              <p:cNvSpPr/>
              <p:nvPr/>
            </p:nvSpPr>
            <p:spPr>
              <a:xfrm>
                <a:off x="960" y="553"/>
                <a:ext cx="1064" cy="1569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967" name="矩形 168966"/>
            <p:cNvSpPr/>
            <p:nvPr/>
          </p:nvSpPr>
          <p:spPr>
            <a:xfrm>
              <a:off x="960" y="2122"/>
              <a:ext cx="1064" cy="2054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8968" name="组合 168967"/>
            <p:cNvGrpSpPr/>
            <p:nvPr/>
          </p:nvGrpSpPr>
          <p:grpSpPr>
            <a:xfrm>
              <a:off x="960" y="0"/>
              <a:ext cx="3984" cy="4176"/>
              <a:chOff x="960" y="0"/>
              <a:chExt cx="3984" cy="4176"/>
            </a:xfrm>
          </p:grpSpPr>
          <p:sp>
            <p:nvSpPr>
              <p:cNvPr id="168969" name="矩形 168968"/>
              <p:cNvSpPr/>
              <p:nvPr/>
            </p:nvSpPr>
            <p:spPr>
              <a:xfrm>
                <a:off x="2024" y="553"/>
                <a:ext cx="2910" cy="1569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8970" name="组合 168969"/>
              <p:cNvGrpSpPr/>
              <p:nvPr/>
            </p:nvGrpSpPr>
            <p:grpSpPr>
              <a:xfrm>
                <a:off x="960" y="0"/>
                <a:ext cx="3984" cy="4176"/>
                <a:chOff x="960" y="0"/>
                <a:chExt cx="3984" cy="4176"/>
              </a:xfrm>
            </p:grpSpPr>
            <p:sp>
              <p:nvSpPr>
                <p:cNvPr id="168971" name="矩形 168970"/>
                <p:cNvSpPr/>
                <p:nvPr/>
              </p:nvSpPr>
              <p:spPr>
                <a:xfrm>
                  <a:off x="2024" y="2122"/>
                  <a:ext cx="2910" cy="2054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8972" name="组合 168971"/>
                <p:cNvGrpSpPr/>
                <p:nvPr/>
              </p:nvGrpSpPr>
              <p:grpSpPr>
                <a:xfrm>
                  <a:off x="960" y="0"/>
                  <a:ext cx="3984" cy="4176"/>
                  <a:chOff x="960" y="0"/>
                  <a:chExt cx="3984" cy="4176"/>
                </a:xfrm>
              </p:grpSpPr>
              <p:sp>
                <p:nvSpPr>
                  <p:cNvPr id="168973" name="矩形 168972"/>
                  <p:cNvSpPr/>
                  <p:nvPr/>
                </p:nvSpPr>
                <p:spPr>
                  <a:xfrm>
                    <a:off x="960" y="0"/>
                    <a:ext cx="1064" cy="553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974" name="矩形 168973"/>
                  <p:cNvSpPr/>
                  <p:nvPr/>
                </p:nvSpPr>
                <p:spPr>
                  <a:xfrm>
                    <a:off x="2094" y="0"/>
                    <a:ext cx="2770" cy="553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类型：线程（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Type: thread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 </a:t>
                    </a:r>
                  </a:p>
                  <a:p>
                    <a:pPr algn="just" eaLnBrk="0" hangingPunct="0"/>
                    <a:endParaRPr lang="zh-CN" altLang="en-US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975" name="矩形 168974"/>
                  <p:cNvSpPr/>
                  <p:nvPr/>
                </p:nvSpPr>
                <p:spPr>
                  <a:xfrm>
                    <a:off x="1030" y="553"/>
                    <a:ext cx="924" cy="1569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属性</a:t>
                    </a:r>
                  </a:p>
                  <a:p>
                    <a:pPr algn="just"/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976" name="矩形 168975"/>
                  <p:cNvSpPr/>
                  <p:nvPr/>
                </p:nvSpPr>
                <p:spPr>
                  <a:xfrm>
                    <a:off x="2094" y="553"/>
                    <a:ext cx="2770" cy="1569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客户标识（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client id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线程上下文（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thread context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动态优先级（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dynamic priority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处理机亲合掩码（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thread processor affinity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已执行时间（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thread execution time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警觉状态（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alert status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挂起记数（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suspension count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宋体" panose="02010600030101010101" pitchFamily="2" charset="-122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非角色令牌（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impersonation token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宋体" panose="02010600030101010101" pitchFamily="2" charset="-122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终止端口（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termination port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  <a:cs typeface="Times New Roman" panose="02020603050405020304" pitchFamily="18" charset="0"/>
                      </a:rPr>
                      <a:t>终止状态（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exit status</a:t>
                    </a:r>
                    <a:r>
                      <a:rPr lang="zh-CN" altLang="en-US" sz="1600">
                        <a:latin typeface="宋体" panose="02010600030101010101" pitchFamily="2" charset="-122"/>
                        <a:cs typeface="Times New Roman" panose="02020603050405020304" pitchFamily="18" charset="0"/>
                      </a:rPr>
                      <a:t>）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 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 </a:t>
                    </a:r>
                  </a:p>
                  <a:p>
                    <a:pPr algn="just" eaLnBrk="0" hangingPunct="0"/>
                    <a:endParaRPr lang="zh-CN" altLang="en-US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977" name="矩形 168976"/>
                  <p:cNvSpPr/>
                  <p:nvPr/>
                </p:nvSpPr>
                <p:spPr>
                  <a:xfrm>
                    <a:off x="1030" y="2122"/>
                    <a:ext cx="924" cy="1950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服务</a:t>
                    </a:r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978" name="矩形 168977"/>
                  <p:cNvSpPr/>
                  <p:nvPr/>
                </p:nvSpPr>
                <p:spPr>
                  <a:xfrm>
                    <a:off x="2094" y="2122"/>
                    <a:ext cx="2770" cy="1950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创建线程（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Create thread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打开线程（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Open thread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查询线程状态（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Query thread information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设置线程状态（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Set thread information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当前线程（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Current thread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终止线程（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Terminate thread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取上下文（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Get context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置上下文（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Set context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挂起（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Suspend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恢复（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Resume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警示线程（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Alert thread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测试线程警示（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Test thread alert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注册终止端口（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Register termination port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8979" name="矩形 168978"/>
                  <p:cNvSpPr/>
                  <p:nvPr/>
                </p:nvSpPr>
                <p:spPr>
                  <a:xfrm>
                    <a:off x="960" y="0"/>
                    <a:ext cx="3984" cy="4176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68980" name="文本框 168979"/>
          <p:cNvSpPr txBox="1"/>
          <p:nvPr/>
        </p:nvSpPr>
        <p:spPr>
          <a:xfrm>
            <a:off x="304800" y="228600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eaLnBrk="0" hangingPunct="0"/>
            <a:r>
              <a:rPr lang="zh-CN" altLang="en-US" sz="1800" dirty="0">
                <a:latin typeface="宋体" panose="02010600030101010101" pitchFamily="2" charset="-122"/>
                <a:cs typeface="Times New Roman" panose="02020603050405020304" pitchFamily="18" charset="0"/>
              </a:rPr>
              <a:t>线程对象描述图</a:t>
            </a:r>
            <a:r>
              <a:rPr lang="zh-CN" altLang="en-US" sz="1800" dirty="0">
                <a:latin typeface="宋体" panose="02010600030101010101" pitchFamily="2" charset="-122"/>
              </a:rPr>
              <a:t> </a:t>
            </a:r>
            <a:endParaRPr lang="zh-CN" altLang="en-US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直接连接符 169987"/>
          <p:cNvSpPr/>
          <p:nvPr/>
        </p:nvSpPr>
        <p:spPr>
          <a:xfrm flipH="1">
            <a:off x="3810000" y="3810000"/>
            <a:ext cx="151765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989" name="椭圆 169988"/>
          <p:cNvSpPr/>
          <p:nvPr/>
        </p:nvSpPr>
        <p:spPr>
          <a:xfrm>
            <a:off x="2949575" y="3435350"/>
            <a:ext cx="896938" cy="79375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就绪</a:t>
            </a:r>
          </a:p>
        </p:txBody>
      </p:sp>
      <p:sp>
        <p:nvSpPr>
          <p:cNvPr id="169990" name="椭圆 169989"/>
          <p:cNvSpPr/>
          <p:nvPr/>
        </p:nvSpPr>
        <p:spPr>
          <a:xfrm>
            <a:off x="2949575" y="5221288"/>
            <a:ext cx="896938" cy="798512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等待</a:t>
            </a:r>
          </a:p>
        </p:txBody>
      </p:sp>
      <p:sp>
        <p:nvSpPr>
          <p:cNvPr id="169991" name="椭圆 169990"/>
          <p:cNvSpPr/>
          <p:nvPr/>
        </p:nvSpPr>
        <p:spPr>
          <a:xfrm>
            <a:off x="2949575" y="1054100"/>
            <a:ext cx="896938" cy="798513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初始</a:t>
            </a:r>
          </a:p>
        </p:txBody>
      </p:sp>
      <p:sp>
        <p:nvSpPr>
          <p:cNvPr id="169992" name="椭圆 169991"/>
          <p:cNvSpPr/>
          <p:nvPr/>
        </p:nvSpPr>
        <p:spPr>
          <a:xfrm>
            <a:off x="4332288" y="1930400"/>
            <a:ext cx="896937" cy="796925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备用</a:t>
            </a:r>
          </a:p>
        </p:txBody>
      </p:sp>
      <p:sp>
        <p:nvSpPr>
          <p:cNvPr id="169993" name="椭圆 169992"/>
          <p:cNvSpPr/>
          <p:nvPr/>
        </p:nvSpPr>
        <p:spPr>
          <a:xfrm>
            <a:off x="5038725" y="3435350"/>
            <a:ext cx="896938" cy="79375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运行</a:t>
            </a:r>
          </a:p>
        </p:txBody>
      </p:sp>
      <p:sp>
        <p:nvSpPr>
          <p:cNvPr id="169994" name="椭圆 169993"/>
          <p:cNvSpPr/>
          <p:nvPr/>
        </p:nvSpPr>
        <p:spPr>
          <a:xfrm>
            <a:off x="914400" y="5175250"/>
            <a:ext cx="896938" cy="798513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转换</a:t>
            </a:r>
          </a:p>
        </p:txBody>
      </p:sp>
      <p:sp>
        <p:nvSpPr>
          <p:cNvPr id="169995" name="椭圆 169994"/>
          <p:cNvSpPr/>
          <p:nvPr/>
        </p:nvSpPr>
        <p:spPr>
          <a:xfrm>
            <a:off x="7180263" y="3435350"/>
            <a:ext cx="896937" cy="79375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终止</a:t>
            </a:r>
          </a:p>
        </p:txBody>
      </p:sp>
      <p:sp>
        <p:nvSpPr>
          <p:cNvPr id="169996" name="直接连接符 169995"/>
          <p:cNvSpPr/>
          <p:nvPr/>
        </p:nvSpPr>
        <p:spPr>
          <a:xfrm>
            <a:off x="3394075" y="4243388"/>
            <a:ext cx="0" cy="9747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69997" name="直接连接符 169996"/>
          <p:cNvSpPr/>
          <p:nvPr/>
        </p:nvSpPr>
        <p:spPr>
          <a:xfrm>
            <a:off x="3409950" y="631825"/>
            <a:ext cx="0" cy="43973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998" name="直接连接符 169997"/>
          <p:cNvSpPr/>
          <p:nvPr/>
        </p:nvSpPr>
        <p:spPr>
          <a:xfrm flipH="1">
            <a:off x="3425825" y="1852613"/>
            <a:ext cx="0" cy="15922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999" name="直接连接符 169998"/>
          <p:cNvSpPr/>
          <p:nvPr/>
        </p:nvSpPr>
        <p:spPr>
          <a:xfrm flipH="1">
            <a:off x="1336675" y="4046538"/>
            <a:ext cx="1612900" cy="11287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70000" name="文本框 169999"/>
          <p:cNvSpPr txBox="1"/>
          <p:nvPr/>
        </p:nvSpPr>
        <p:spPr>
          <a:xfrm>
            <a:off x="3519488" y="533400"/>
            <a:ext cx="1330325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0" rIns="18000" bIns="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创建线程对象</a:t>
            </a:r>
          </a:p>
        </p:txBody>
      </p:sp>
      <p:sp>
        <p:nvSpPr>
          <p:cNvPr id="170001" name="任意多边形 170000"/>
          <p:cNvSpPr/>
          <p:nvPr/>
        </p:nvSpPr>
        <p:spPr>
          <a:xfrm>
            <a:off x="3900488" y="1338263"/>
            <a:ext cx="3797300" cy="2047875"/>
          </a:xfrm>
          <a:custGeom>
            <a:avLst/>
            <a:gdLst/>
            <a:ahLst/>
            <a:cxnLst/>
            <a:rect l="0" t="0" r="0" b="0"/>
            <a:pathLst>
              <a:path w="3600" h="1456">
                <a:moveTo>
                  <a:pt x="3600" y="1456"/>
                </a:moveTo>
                <a:cubicBezTo>
                  <a:pt x="3360" y="1027"/>
                  <a:pt x="3120" y="598"/>
                  <a:pt x="2700" y="364"/>
                </a:cubicBezTo>
                <a:cubicBezTo>
                  <a:pt x="2280" y="130"/>
                  <a:pt x="1530" y="104"/>
                  <a:pt x="1080" y="52"/>
                </a:cubicBezTo>
                <a:cubicBezTo>
                  <a:pt x="630" y="0"/>
                  <a:pt x="315" y="26"/>
                  <a:pt x="0" y="52"/>
                </a:cubicBezTo>
              </a:path>
            </a:pathLst>
          </a:custGeom>
          <a:noFill/>
          <a:ln w="22225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2" name="矩形 170001"/>
          <p:cNvSpPr/>
          <p:nvPr/>
        </p:nvSpPr>
        <p:spPr>
          <a:xfrm>
            <a:off x="5799138" y="1412875"/>
            <a:ext cx="1138237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重新初始化</a:t>
            </a:r>
          </a:p>
        </p:txBody>
      </p:sp>
      <p:sp>
        <p:nvSpPr>
          <p:cNvPr id="170003" name="直接连接符 170002"/>
          <p:cNvSpPr/>
          <p:nvPr/>
        </p:nvSpPr>
        <p:spPr>
          <a:xfrm>
            <a:off x="5991225" y="3803650"/>
            <a:ext cx="11652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04" name="矩形 170003"/>
          <p:cNvSpPr/>
          <p:nvPr/>
        </p:nvSpPr>
        <p:spPr>
          <a:xfrm>
            <a:off x="6096000" y="3505200"/>
            <a:ext cx="758825" cy="442913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执行完</a:t>
            </a:r>
          </a:p>
        </p:txBody>
      </p:sp>
      <p:sp>
        <p:nvSpPr>
          <p:cNvPr id="170005" name="矩形 170004"/>
          <p:cNvSpPr/>
          <p:nvPr/>
        </p:nvSpPr>
        <p:spPr>
          <a:xfrm>
            <a:off x="2190750" y="2070100"/>
            <a:ext cx="1139825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入就绪队列</a:t>
            </a:r>
          </a:p>
        </p:txBody>
      </p:sp>
      <p:sp>
        <p:nvSpPr>
          <p:cNvPr id="170006" name="直接连接符 170005"/>
          <p:cNvSpPr/>
          <p:nvPr/>
        </p:nvSpPr>
        <p:spPr>
          <a:xfrm flipH="1">
            <a:off x="1811338" y="5580063"/>
            <a:ext cx="1138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07" name="矩形 170006"/>
          <p:cNvSpPr/>
          <p:nvPr/>
        </p:nvSpPr>
        <p:spPr>
          <a:xfrm>
            <a:off x="4191000" y="3505200"/>
            <a:ext cx="569913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剥夺</a:t>
            </a:r>
          </a:p>
        </p:txBody>
      </p:sp>
      <p:sp>
        <p:nvSpPr>
          <p:cNvPr id="170008" name="矩形 170007"/>
          <p:cNvSpPr/>
          <p:nvPr/>
        </p:nvSpPr>
        <p:spPr>
          <a:xfrm>
            <a:off x="3519488" y="4483100"/>
            <a:ext cx="569912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</a:t>
            </a:r>
          </a:p>
        </p:txBody>
      </p:sp>
      <p:sp>
        <p:nvSpPr>
          <p:cNvPr id="170009" name="矩形 170008"/>
          <p:cNvSpPr/>
          <p:nvPr/>
        </p:nvSpPr>
        <p:spPr>
          <a:xfrm>
            <a:off x="1843088" y="5010150"/>
            <a:ext cx="1185862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唤醒栈在外</a:t>
            </a:r>
          </a:p>
        </p:txBody>
      </p:sp>
      <p:sp>
        <p:nvSpPr>
          <p:cNvPr id="170010" name="矩形 170009"/>
          <p:cNvSpPr/>
          <p:nvPr/>
        </p:nvSpPr>
        <p:spPr>
          <a:xfrm>
            <a:off x="1162050" y="4057650"/>
            <a:ext cx="1139825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换入内核栈</a:t>
            </a:r>
          </a:p>
        </p:txBody>
      </p:sp>
      <p:sp>
        <p:nvSpPr>
          <p:cNvPr id="170011" name="直接连接符 170010"/>
          <p:cNvSpPr/>
          <p:nvPr/>
        </p:nvSpPr>
        <p:spPr>
          <a:xfrm flipV="1">
            <a:off x="3505200" y="2509838"/>
            <a:ext cx="914400" cy="9191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12" name="直接连接符 170011"/>
          <p:cNvSpPr/>
          <p:nvPr/>
        </p:nvSpPr>
        <p:spPr>
          <a:xfrm flipV="1">
            <a:off x="3709988" y="2727325"/>
            <a:ext cx="836612" cy="838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70013" name="直接连接符 170012"/>
          <p:cNvSpPr/>
          <p:nvPr/>
        </p:nvSpPr>
        <p:spPr>
          <a:xfrm>
            <a:off x="5006975" y="2724150"/>
            <a:ext cx="395288" cy="6540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14" name="矩形 170013"/>
          <p:cNvSpPr/>
          <p:nvPr/>
        </p:nvSpPr>
        <p:spPr>
          <a:xfrm>
            <a:off x="5324475" y="2749550"/>
            <a:ext cx="568325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切换</a:t>
            </a:r>
          </a:p>
        </p:txBody>
      </p:sp>
      <p:sp>
        <p:nvSpPr>
          <p:cNvPr id="170015" name="矩形 170014"/>
          <p:cNvSpPr/>
          <p:nvPr/>
        </p:nvSpPr>
        <p:spPr>
          <a:xfrm>
            <a:off x="3567113" y="2622550"/>
            <a:ext cx="569912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选中</a:t>
            </a:r>
          </a:p>
        </p:txBody>
      </p:sp>
      <p:sp>
        <p:nvSpPr>
          <p:cNvPr id="170016" name="直接连接符 170015"/>
          <p:cNvSpPr/>
          <p:nvPr/>
        </p:nvSpPr>
        <p:spPr>
          <a:xfrm flipH="1">
            <a:off x="3829050" y="4176713"/>
            <a:ext cx="1495425" cy="12763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17" name="矩形 170016"/>
          <p:cNvSpPr/>
          <p:nvPr/>
        </p:nvSpPr>
        <p:spPr>
          <a:xfrm>
            <a:off x="4419600" y="4800600"/>
            <a:ext cx="1139825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等待某对象</a:t>
            </a:r>
          </a:p>
        </p:txBody>
      </p:sp>
      <p:sp>
        <p:nvSpPr>
          <p:cNvPr id="170020" name="文本占位符 170019"/>
          <p:cNvSpPr>
            <a:spLocks noGrp="1"/>
          </p:cNvSpPr>
          <p:nvPr>
            <p:ph type="body" idx="1"/>
          </p:nvPr>
        </p:nvSpPr>
        <p:spPr>
          <a:xfrm>
            <a:off x="4611688" y="3008313"/>
            <a:ext cx="652462" cy="365125"/>
          </a:xfrm>
        </p:spPr>
        <p:txBody>
          <a:bodyPr vert="horz" wrap="square" lIns="91440" tIns="45720" rIns="91440" bIns="45720" anchor="t"/>
          <a:lstStyle/>
          <a:p>
            <a:pPr algn="just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抢先</a:t>
            </a:r>
          </a:p>
        </p:txBody>
      </p:sp>
      <p:sp>
        <p:nvSpPr>
          <p:cNvPr id="170022" name="矩形 170021"/>
          <p:cNvSpPr/>
          <p:nvPr/>
        </p:nvSpPr>
        <p:spPr>
          <a:xfrm>
            <a:off x="3429000" y="6248400"/>
            <a:ext cx="2667000" cy="381000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1800">
                <a:latin typeface="Times New Roman" panose="02020603050405020304" pitchFamily="18" charset="0"/>
              </a:rPr>
              <a:t>Windows</a:t>
            </a:r>
            <a:r>
              <a:rPr lang="zh-CN" altLang="en-US" sz="1800" dirty="0">
                <a:latin typeface="宋体" panose="02010600030101010101" pitchFamily="2" charset="-122"/>
              </a:rPr>
              <a:t>线程状态转换图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标题 614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2.2 </a:t>
            </a:r>
            <a:r>
              <a:rPr lang="zh-CN" altLang="en-US" b="1" dirty="0"/>
              <a:t>进程的引入</a:t>
            </a:r>
            <a:endParaRPr lang="zh-CN" altLang="en-US" b="1"/>
          </a:p>
        </p:txBody>
      </p:sp>
      <p:sp>
        <p:nvSpPr>
          <p:cNvPr id="6150" name="文本占位符 6149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2.2.1 </a:t>
            </a:r>
            <a:r>
              <a:rPr lang="zh-CN" altLang="en-US" sz="2800" b="1" dirty="0"/>
              <a:t>进程的概念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2.2.2 </a:t>
            </a:r>
            <a:r>
              <a:rPr lang="zh-CN" altLang="en-US" sz="2800" b="1" dirty="0"/>
              <a:t>进程状态及状态转换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2.2.3 </a:t>
            </a:r>
            <a:r>
              <a:rPr lang="zh-CN" altLang="en-US" sz="2800" b="1" dirty="0"/>
              <a:t>进程控制块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2.2.4 </a:t>
            </a:r>
            <a:r>
              <a:rPr lang="zh-CN" altLang="en-US" sz="2800" b="1" dirty="0"/>
              <a:t>进程的组成与上下文</a:t>
            </a:r>
            <a:endParaRPr lang="zh-CN" altLang="en-US" sz="2800" b="1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2.2.5 </a:t>
            </a:r>
            <a:r>
              <a:rPr lang="zh-CN" altLang="en-US" sz="2800" b="1" dirty="0"/>
              <a:t>进程的队列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800" b="1" dirty="0"/>
          </a:p>
        </p:txBody>
      </p:sp>
      <p:sp>
        <p:nvSpPr>
          <p:cNvPr id="6151" name="文本占位符 6150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2.2.6 </a:t>
            </a:r>
            <a:r>
              <a:rPr lang="zh-CN" altLang="en-US" sz="2800" b="1" dirty="0"/>
              <a:t>进程的类型与特征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2.2.7 </a:t>
            </a:r>
            <a:r>
              <a:rPr lang="zh-CN" altLang="en-US" sz="2800" b="1" dirty="0"/>
              <a:t>进程间相互联系与相互作用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2.2.8 </a:t>
            </a:r>
            <a:r>
              <a:rPr lang="zh-CN" altLang="en-US" sz="2800" b="1" dirty="0"/>
              <a:t>进程的创建与撤销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2.2.9 </a:t>
            </a:r>
            <a:r>
              <a:rPr lang="zh-CN" altLang="en-US" sz="2800" b="1" dirty="0"/>
              <a:t>进程与程序间的联系与差别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9218"/>
          <p:cNvSpPr txBox="1"/>
          <p:nvPr/>
        </p:nvSpPr>
        <p:spPr>
          <a:xfrm>
            <a:off x="685800" y="2133600"/>
            <a:ext cx="7620000" cy="4064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多道系统中的程序：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推进，暂停，推进，暂停，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…….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暂停：保存现场</a:t>
            </a:r>
            <a:r>
              <a:rPr lang="en-US" altLang="zh-CN" sz="2800" b="1" dirty="0">
                <a:latin typeface="Times New Roman" panose="02020603050405020304" pitchFamily="18" charset="0"/>
              </a:rPr>
              <a:t>(PSW+PC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，寄存器）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推进：恢复现场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寄存器，</a:t>
            </a:r>
            <a:r>
              <a:rPr lang="en-US" altLang="zh-CN" sz="2800" b="1">
                <a:latin typeface="Times New Roman" panose="02020603050405020304" pitchFamily="18" charset="0"/>
              </a:rPr>
              <a:t>PSW+PC)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暂停原因：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自身原因：等待资源，启动</a:t>
            </a:r>
            <a:r>
              <a:rPr lang="en-US" altLang="zh-CN" sz="2800" b="1">
                <a:latin typeface="Times New Roman" panose="02020603050405020304" pitchFamily="18" charset="0"/>
              </a:rPr>
              <a:t>IO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     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剥夺</a:t>
            </a:r>
            <a:r>
              <a:rPr lang="en-US" altLang="zh-CN" sz="2800" b="1">
                <a:latin typeface="Times New Roman" panose="02020603050405020304" pitchFamily="18" charset="0"/>
              </a:rPr>
              <a:t>CPU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zh-CN" altLang="en-US" sz="2800" b="1" dirty="0">
                <a:latin typeface="Times New Roman" panose="02020603050405020304" pitchFamily="18" charset="0"/>
              </a:rPr>
              <a:t>给其它程序运行机会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9221" name="标题 9220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b="1" dirty="0"/>
              <a:t>2.2 </a:t>
            </a:r>
            <a:r>
              <a:rPr lang="zh-CN" altLang="en-US" b="1" dirty="0"/>
              <a:t>进程的引入</a:t>
            </a:r>
            <a:r>
              <a:rPr lang="en-US" altLang="zh-CN" b="1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126</TotalTime>
  <Words>4797</Words>
  <Application>Microsoft Office PowerPoint</Application>
  <PresentationFormat>全屏显示(4:3)</PresentationFormat>
  <Paragraphs>929</Paragraphs>
  <Slides>75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9" baseType="lpstr">
      <vt:lpstr>Antique Olive</vt:lpstr>
      <vt:lpstr>-apple-system</vt:lpstr>
      <vt:lpstr>PingFang SC</vt:lpstr>
      <vt:lpstr>等线</vt:lpstr>
      <vt:lpstr>宋体</vt:lpstr>
      <vt:lpstr>Arial</vt:lpstr>
      <vt:lpstr>Comic Sans MS</vt:lpstr>
      <vt:lpstr>Courier New</vt:lpstr>
      <vt:lpstr>Helvetica</vt:lpstr>
      <vt:lpstr>Tahoma</vt:lpstr>
      <vt:lpstr>Times New Roman</vt:lpstr>
      <vt:lpstr>Wingdings</vt:lpstr>
      <vt:lpstr>Blends</vt:lpstr>
      <vt:lpstr>Equation.3</vt:lpstr>
      <vt:lpstr>第二章 进程、线程与作业</vt:lpstr>
      <vt:lpstr>2.1 多道程序设计</vt:lpstr>
      <vt:lpstr>多道程序设计目标</vt:lpstr>
      <vt:lpstr>2.1.1 单道程序设计的缺点</vt:lpstr>
      <vt:lpstr>2.1.2 多道程序设计的提出</vt:lpstr>
      <vt:lpstr>2.1.2 多道程序设计的提出(Cont.)</vt:lpstr>
      <vt:lpstr>2.1.3 多道程序设计的问题</vt:lpstr>
      <vt:lpstr>2.2 进程的引入</vt:lpstr>
      <vt:lpstr>2.2 进程的引入(Cont.)</vt:lpstr>
      <vt:lpstr>2.2.1 进程的概念</vt:lpstr>
      <vt:lpstr>并发 vs. 并行</vt:lpstr>
      <vt:lpstr>2.2.2 进程状态及状态转换</vt:lpstr>
      <vt:lpstr>2.2.2.2 进程状态转换图</vt:lpstr>
      <vt:lpstr>2.2.3 进程控制块(PCB)</vt:lpstr>
      <vt:lpstr>2.2.4 进程的组成与上下文</vt:lpstr>
      <vt:lpstr>2.2.4 进程的组成与上下文</vt:lpstr>
      <vt:lpstr>PowerPoint 演示文稿</vt:lpstr>
      <vt:lpstr>2.2.5 进程的队列</vt:lpstr>
      <vt:lpstr>进程队列模型</vt:lpstr>
      <vt:lpstr>2.2.6 进程的类型与特征</vt:lpstr>
      <vt:lpstr>2.2.6 进程的类型与特征(Cont.)</vt:lpstr>
      <vt:lpstr>2.2.7 进程间相互联系与相互作用</vt:lpstr>
      <vt:lpstr>2.2.7 进程间相互联系与相互作用</vt:lpstr>
      <vt:lpstr>2.2.8 进程的创建与撤销</vt:lpstr>
      <vt:lpstr>考虑生灭的进程状态转换图</vt:lpstr>
      <vt:lpstr>2.2.9 进程与程序的联系与差别</vt:lpstr>
      <vt:lpstr>2.2.10 UNIX进程组成(映像)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2.2.11 UNIX进程的创建与撤销</vt:lpstr>
      <vt:lpstr>2.2. 11UNIX进程的创建与撤销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vfork 与 fork</vt:lpstr>
      <vt:lpstr>vfork与fork</vt:lpstr>
      <vt:lpstr>2.3 线程与轻进程</vt:lpstr>
      <vt:lpstr>2.3.1 线程的引入</vt:lpstr>
      <vt:lpstr>2.3.2 线程的概念</vt:lpstr>
      <vt:lpstr>2.3.3 线程结构</vt:lpstr>
      <vt:lpstr>2.3.3 线程结构</vt:lpstr>
      <vt:lpstr>2.3.3 线程结构（另一种表示）</vt:lpstr>
      <vt:lpstr>PowerPoint 演示文稿</vt:lpstr>
      <vt:lpstr>2.3.5 线程的实现</vt:lpstr>
      <vt:lpstr>2.3.5.1 用户级别线程</vt:lpstr>
      <vt:lpstr>2.3.5.1 用户级别线程</vt:lpstr>
      <vt:lpstr>2.3.5.2 核心级别线程</vt:lpstr>
      <vt:lpstr>PowerPoint 演示文稿</vt:lpstr>
      <vt:lpstr>2.3.5.3 混合线程</vt:lpstr>
      <vt:lpstr>2.3.5.3 混合线程(Solaris)</vt:lpstr>
      <vt:lpstr>2.3.6 线程的应用</vt:lpstr>
      <vt:lpstr>2.3.6 线程的应用</vt:lpstr>
      <vt:lpstr>2.4 作业（Job)</vt:lpstr>
      <vt:lpstr>2.4.1 批处理作业</vt:lpstr>
      <vt:lpstr>作业控制进程</vt:lpstr>
      <vt:lpstr>2.4.2 交互式作业 </vt:lpstr>
      <vt:lpstr>2.4.2 交互式作业</vt:lpstr>
      <vt:lpstr>PowerPoint 演示文稿</vt:lpstr>
      <vt:lpstr>小结：作业、进程、线程</vt:lpstr>
      <vt:lpstr> 2.5.1 Java线程 </vt:lpstr>
      <vt:lpstr>Java线程</vt:lpstr>
      <vt:lpstr>JAVA线程与JVM</vt:lpstr>
      <vt:lpstr>2.5.2 Linux进程与线程 </vt:lpstr>
      <vt:lpstr>2.5.3 Windows10 进程、线程与纤程 </vt:lpstr>
      <vt:lpstr>PowerPoint 演示文稿</vt:lpstr>
      <vt:lpstr>PowerPoint 演示文稿</vt:lpstr>
      <vt:lpstr>PowerPoint 演示文稿</vt:lpstr>
    </vt:vector>
  </TitlesOfParts>
  <Company>bt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处理机管理</dc:title>
  <dc:creator>左万利</dc:creator>
  <cp:lastModifiedBy>葛 馨木</cp:lastModifiedBy>
  <cp:revision>228</cp:revision>
  <dcterms:created xsi:type="dcterms:W3CDTF">2002-08-17T09:34:00Z</dcterms:created>
  <dcterms:modified xsi:type="dcterms:W3CDTF">2023-03-13T15:11:38Z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