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78" r:id="rId2"/>
    <p:sldId id="352" r:id="rId3"/>
    <p:sldId id="279" r:id="rId4"/>
    <p:sldId id="280" r:id="rId5"/>
    <p:sldId id="298" r:id="rId6"/>
    <p:sldId id="301" r:id="rId7"/>
    <p:sldId id="302" r:id="rId8"/>
    <p:sldId id="303" r:id="rId9"/>
    <p:sldId id="304" r:id="rId10"/>
    <p:sldId id="353" r:id="rId11"/>
    <p:sldId id="305" r:id="rId12"/>
    <p:sldId id="306" r:id="rId13"/>
    <p:sldId id="354" r:id="rId14"/>
    <p:sldId id="355" r:id="rId15"/>
    <p:sldId id="307" r:id="rId16"/>
    <p:sldId id="413" r:id="rId17"/>
    <p:sldId id="414" r:id="rId18"/>
    <p:sldId id="415" r:id="rId19"/>
    <p:sldId id="308" r:id="rId20"/>
    <p:sldId id="309" r:id="rId21"/>
    <p:sldId id="316" r:id="rId22"/>
    <p:sldId id="317" r:id="rId23"/>
    <p:sldId id="318" r:id="rId24"/>
    <p:sldId id="310" r:id="rId25"/>
    <p:sldId id="311" r:id="rId26"/>
    <p:sldId id="312" r:id="rId27"/>
    <p:sldId id="313" r:id="rId28"/>
    <p:sldId id="416" r:id="rId29"/>
    <p:sldId id="314" r:id="rId30"/>
    <p:sldId id="315" r:id="rId31"/>
    <p:sldId id="281" r:id="rId32"/>
    <p:sldId id="283" r:id="rId33"/>
    <p:sldId id="402" r:id="rId34"/>
    <p:sldId id="356" r:id="rId35"/>
    <p:sldId id="412" r:id="rId36"/>
    <p:sldId id="323" r:id="rId37"/>
    <p:sldId id="403" r:id="rId38"/>
    <p:sldId id="404" r:id="rId39"/>
    <p:sldId id="388" r:id="rId40"/>
    <p:sldId id="407" r:id="rId41"/>
    <p:sldId id="408" r:id="rId42"/>
    <p:sldId id="409" r:id="rId43"/>
    <p:sldId id="417" r:id="rId44"/>
    <p:sldId id="418" r:id="rId45"/>
    <p:sldId id="399" r:id="rId46"/>
    <p:sldId id="284" r:id="rId47"/>
    <p:sldId id="325" r:id="rId48"/>
    <p:sldId id="410" r:id="rId49"/>
    <p:sldId id="411" r:id="rId50"/>
    <p:sldId id="285" r:id="rId51"/>
    <p:sldId id="286" r:id="rId52"/>
    <p:sldId id="287" r:id="rId53"/>
    <p:sldId id="419" r:id="rId54"/>
    <p:sldId id="420" r:id="rId55"/>
    <p:sldId id="290" r:id="rId56"/>
    <p:sldId id="291" r:id="rId57"/>
    <p:sldId id="292" r:id="rId58"/>
    <p:sldId id="366" r:id="rId59"/>
    <p:sldId id="367" r:id="rId60"/>
    <p:sldId id="368" r:id="rId61"/>
    <p:sldId id="362" r:id="rId62"/>
    <p:sldId id="369" r:id="rId63"/>
    <p:sldId id="364" r:id="rId64"/>
    <p:sldId id="371" r:id="rId65"/>
    <p:sldId id="365" r:id="rId66"/>
    <p:sldId id="370" r:id="rId67"/>
    <p:sldId id="421" r:id="rId68"/>
    <p:sldId id="422" r:id="rId69"/>
    <p:sldId id="400" r:id="rId70"/>
    <p:sldId id="363" r:id="rId71"/>
    <p:sldId id="372" r:id="rId72"/>
    <p:sldId id="375" r:id="rId73"/>
    <p:sldId id="374" r:id="rId74"/>
    <p:sldId id="383" r:id="rId75"/>
    <p:sldId id="379" r:id="rId76"/>
    <p:sldId id="382" r:id="rId77"/>
    <p:sldId id="389" r:id="rId78"/>
    <p:sldId id="398" r:id="rId79"/>
    <p:sldId id="378" r:id="rId80"/>
    <p:sldId id="343" r:id="rId81"/>
    <p:sldId id="391" r:id="rId82"/>
    <p:sldId id="373" r:id="rId83"/>
    <p:sldId id="380" r:id="rId84"/>
    <p:sldId id="387" r:id="rId85"/>
    <p:sldId id="386" r:id="rId86"/>
    <p:sldId id="381" r:id="rId87"/>
    <p:sldId id="392" r:id="rId88"/>
    <p:sldId id="394" r:id="rId89"/>
    <p:sldId id="395" r:id="rId90"/>
    <p:sldId id="396" r:id="rId91"/>
    <p:sldId id="397" r:id="rId92"/>
    <p:sldId id="327" r:id="rId93"/>
    <p:sldId id="328" r:id="rId94"/>
    <p:sldId id="335" r:id="rId95"/>
    <p:sldId id="340" r:id="rId96"/>
    <p:sldId id="329" r:id="rId97"/>
    <p:sldId id="336" r:id="rId98"/>
    <p:sldId id="337" r:id="rId99"/>
    <p:sldId id="338" r:id="rId100"/>
    <p:sldId id="339" r:id="rId101"/>
    <p:sldId id="401" r:id="rId102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FF99"/>
    <a:srgbClr val="808080"/>
    <a:srgbClr val="DDDDDD"/>
    <a:srgbClr val="B2B2B2"/>
    <a:srgbClr val="666699"/>
    <a:srgbClr val="CCCC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84662" autoAdjust="0"/>
  </p:normalViewPr>
  <p:slideViewPr>
    <p:cSldViewPr snapToGrid="0" showGuides="1">
      <p:cViewPr varScale="1">
        <p:scale>
          <a:sx n="120" d="100"/>
          <a:sy n="120" d="100"/>
        </p:scale>
        <p:origin x="1666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66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页眉占位符 16588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165891" name="日期占位符 165890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165892" name="页脚占位符 165891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165893" name="灯片编号占位符 165892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0:12:0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24575,'194'193'-697,"262"249"-13213,-291-286 14309,115 75-1600,-122-105 856,34 20 1061,-57-46-691,-28-17-25,131 76 0,145 80-13,38 21 188,-164-112 709,220 118-789,80 65-472,-135-73 113,-150-95-485,265 210 1,-430-294 739,739 575-239,-487-321 147,-261-237 86,409 418 239,-332-333-226,103 126 585,-90-97-415,-143-161-123,290 303 788,-311-329-770,168 157 3082,-141-137-1809,108 70 0,-131-93-286,-25-16-702,1-1-1,0 1 0,0-1 1,0 0-1,1-1 1,-1 1-1,1-1 0,-1 0 1,1 0-1,0 0 1,0-1-1,0 1 0,9 0 1,-13-2-259,0-1-1,1 1 1,-1 0 0,1-1-1,-1 0 1,0 1 0,1-1-1,-1 0 1,0 0 0,0 1-1,0-1 1,0 0 0,0 0-1,0 0 1,0-1-1,0 1 1,0 0 0,0 0-1,0 0 1,-1-1 0,1 1-1,0 0 1,-1-1 0,1 1-1,-1-1 1,0 1 0,1 0-1,-1-3 1,3-46-690,-3 44 4,0-22-6229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0:12:08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7261 26 24575,'-16'-6'-554,"-1"2"0,1-1-1,-1 2 1,0 0 0,0 1-1,-1 1 1,-22 1 0,11 0 124,-364-2 108,203 3 371,155 1-273,0 1 1,0 1-1,0 2 1,1 1-1,-59 22 0,-161 81-1765,149-60 1695,-182 102-714,267-141 1046,-81 53-768,-116 96 0,174-127 796,-443 413-1459,373-333 1554,-215 206-1481,-128 160 125,228-223 759,-66 64 103,-211 222-408,9-24 985,80-94 489,89-94-235,95-102-143,18-19-398,-12 4 869,33-33 508,-13 5 1922,142-130-2731,0 5 181,39-35-178,-1-2 1,-36 27 0,36-31-174,-38 37-1,-3 2 1283,-1 6 644,58-54-8736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8F7E3-8F77-4BE1-BA67-F73B166DB82B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E9FE3-C235-4B05-B54A-5747BE824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1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应该是剥夺式，图中的没剥夺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E9FE3-C235-4B05-B54A-5747BE824731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4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442" name="组合 18944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89443" name="组合 189442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89444" name="矩形 189443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445" name="矩形 189444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9446" name="组合 18944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89447" name="矩形 189446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448" name="矩形 18944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9449" name="矩形 189448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0" name="矩形 189449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1" name="矩形 189450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9452" name="标题 189451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9453" name="副标题 18945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89454" name="日期占位符 189453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9455" name="页脚占位符 189454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9456" name="灯片编号占位符 189455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40009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2023/3/25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矩形 188417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19" name="矩形 188418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20" name="矩形 188419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21" name="矩形 188420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22" name="矩形 188421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23" name="矩形 188422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24" name="矩形 188423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25" name="标题 188424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8426" name="文本占位符 188425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8427" name="日期占位符 188426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t>2023/3/25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8428" name="页脚占位符 188427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8429" name="灯片编号占位符 188428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15.bin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4" Type="http://schemas.openxmlformats.org/officeDocument/2006/relationships/image" Target="../media/image12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3793"/>
          <p:cNvSpPr>
            <a:spLocks noGrp="1"/>
          </p:cNvSpPr>
          <p:nvPr>
            <p:ph type="title"/>
          </p:nvPr>
        </p:nvSpPr>
        <p:spPr>
          <a:xfrm>
            <a:off x="990600" y="465138"/>
            <a:ext cx="7793038" cy="1143000"/>
          </a:xfrm>
        </p:spPr>
        <p:txBody>
          <a:bodyPr anchor="b"/>
          <a:lstStyle/>
          <a:p>
            <a:r>
              <a:rPr lang="zh-CN" altLang="en-US" b="1" dirty="0"/>
              <a:t>第三章 中断与处理机调度</a:t>
            </a:r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>
          <a:xfrm>
            <a:off x="1022350" y="1865313"/>
            <a:ext cx="7772400" cy="4114800"/>
          </a:xfrm>
        </p:spPr>
        <p:txBody>
          <a:bodyPr/>
          <a:lstStyle/>
          <a:p>
            <a:r>
              <a:rPr lang="en-US" altLang="zh-CN" b="1" dirty="0"/>
              <a:t>3.1 </a:t>
            </a:r>
            <a:r>
              <a:rPr lang="zh-CN" altLang="en-US" b="1" dirty="0"/>
              <a:t>中断与中断系统</a:t>
            </a:r>
          </a:p>
          <a:p>
            <a:r>
              <a:rPr lang="en-US" altLang="zh-CN" b="1" dirty="0"/>
              <a:t>3.2 </a:t>
            </a:r>
            <a:r>
              <a:rPr lang="zh-CN" altLang="en-US" b="1" dirty="0"/>
              <a:t>处理机调度</a:t>
            </a:r>
          </a:p>
          <a:p>
            <a:r>
              <a:rPr lang="en-US" altLang="zh-CN" b="1" dirty="0"/>
              <a:t>3.3 </a:t>
            </a:r>
            <a:r>
              <a:rPr lang="zh-CN" altLang="en-US" b="1" dirty="0"/>
              <a:t>调度级别与多级调度</a:t>
            </a:r>
          </a:p>
          <a:p>
            <a:r>
              <a:rPr lang="en-US" altLang="zh-CN" b="1" dirty="0"/>
              <a:t>3.4 </a:t>
            </a:r>
            <a:r>
              <a:rPr lang="zh-CN" altLang="en-US" b="1" dirty="0"/>
              <a:t>实时调度</a:t>
            </a:r>
          </a:p>
          <a:p>
            <a:r>
              <a:rPr lang="en-US" altLang="zh-CN" b="1" dirty="0"/>
              <a:t>3.5 </a:t>
            </a:r>
            <a:r>
              <a:rPr lang="zh-CN" altLang="en-US" b="1" dirty="0"/>
              <a:t>多处理机调度</a:t>
            </a:r>
          </a:p>
          <a:p>
            <a:r>
              <a:rPr lang="en-US" altLang="zh-CN" b="1" dirty="0"/>
              <a:t>3.6 </a:t>
            </a:r>
            <a:r>
              <a:rPr lang="zh-CN" altLang="en-US" b="1" dirty="0"/>
              <a:t>系统举例</a:t>
            </a:r>
            <a:endParaRPr lang="zh-CN" altLang="en-US" b="1"/>
          </a:p>
        </p:txBody>
      </p:sp>
      <p:sp>
        <p:nvSpPr>
          <p:cNvPr id="33796" name="云形标注 33795"/>
          <p:cNvSpPr/>
          <p:nvPr/>
        </p:nvSpPr>
        <p:spPr>
          <a:xfrm>
            <a:off x="4648200" y="4114800"/>
            <a:ext cx="4419600" cy="2209800"/>
          </a:xfrm>
          <a:prstGeom prst="cloudCallout">
            <a:avLst>
              <a:gd name="adj1" fmla="val -29204"/>
              <a:gd name="adj2" fmla="val 45185"/>
            </a:avLst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</a:rPr>
              <a:t>操作系统是中断驱动的！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Interrupt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3379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2" name="矩形 133131"/>
          <p:cNvSpPr/>
          <p:nvPr/>
        </p:nvSpPr>
        <p:spPr>
          <a:xfrm>
            <a:off x="381000" y="1600200"/>
            <a:ext cx="8458200" cy="495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22" name="标题 13312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990600"/>
          </a:xfrm>
        </p:spPr>
        <p:txBody>
          <a:bodyPr anchor="b"/>
          <a:lstStyle/>
          <a:p>
            <a:r>
              <a:rPr lang="en-US" altLang="zh-CN" b="1" dirty="0"/>
              <a:t>3.1.2.2 </a:t>
            </a:r>
            <a:r>
              <a:rPr lang="zh-CN" altLang="en-US" b="1" dirty="0"/>
              <a:t>中断类型与中断向量</a:t>
            </a:r>
            <a:endParaRPr lang="zh-CN" altLang="en-US" b="1"/>
          </a:p>
        </p:txBody>
      </p:sp>
      <p:sp>
        <p:nvSpPr>
          <p:cNvPr id="133123" name="矩形 133122"/>
          <p:cNvSpPr/>
          <p:nvPr/>
        </p:nvSpPr>
        <p:spPr>
          <a:xfrm>
            <a:off x="1685925" y="1963738"/>
            <a:ext cx="3419475" cy="3598862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PSW1, PC1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时钟中断向量</a:t>
            </a:r>
          </a:p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PSW2, PC2     I/O</a:t>
            </a:r>
            <a:r>
              <a:rPr lang="zh-CN" altLang="en-US" sz="2000" b="1" dirty="0">
                <a:latin typeface="Times New Roman" panose="02020603050405020304" pitchFamily="18" charset="0"/>
              </a:rPr>
              <a:t>中断向量</a:t>
            </a:r>
          </a:p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PSW3, PC3    console</a:t>
            </a:r>
            <a:r>
              <a:rPr lang="zh-CN" altLang="en-US" sz="2000" b="1" dirty="0">
                <a:latin typeface="Times New Roman" panose="02020603050405020304" pitchFamily="18" charset="0"/>
              </a:rPr>
              <a:t>中断向量</a:t>
            </a:r>
          </a:p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PSW4, PC4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硬件故障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PSW5, PC5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程序错误</a:t>
            </a:r>
          </a:p>
          <a:p>
            <a:pPr algn="l"/>
            <a:endParaRPr lang="zh-CN" altLang="en-US" sz="2000" b="1">
              <a:latin typeface="Times New Roman" panose="02020603050405020304" pitchFamily="18" charset="0"/>
            </a:endParaRPr>
          </a:p>
          <a:p>
            <a:pPr algn="l"/>
            <a:endParaRPr lang="zh-CN" altLang="en-US" sz="2000" b="1"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latin typeface="Times New Roman" panose="02020603050405020304" pitchFamily="18" charset="0"/>
              </a:rPr>
              <a:t>      </a:t>
            </a:r>
            <a:r>
              <a:rPr lang="en-US" altLang="zh-CN" sz="2000" b="1">
                <a:latin typeface="Times New Roman" panose="02020603050405020304" pitchFamily="18" charset="0"/>
              </a:rPr>
              <a:t>…                      …</a:t>
            </a:r>
          </a:p>
          <a:p>
            <a:pPr algn="l"/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err="1">
                <a:latin typeface="Times New Roman" panose="02020603050405020304" pitchFamily="18" charset="0"/>
              </a:rPr>
              <a:t>PSWn, PCn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访管中断向量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33124" name="矩形 133123"/>
          <p:cNvSpPr/>
          <p:nvPr/>
        </p:nvSpPr>
        <p:spPr>
          <a:xfrm>
            <a:off x="838200" y="1963738"/>
            <a:ext cx="792163" cy="35988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0000</a:t>
            </a: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0008</a:t>
            </a: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0016</a:t>
            </a: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0024</a:t>
            </a: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0030</a:t>
            </a: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  </a:t>
            </a:r>
          </a:p>
          <a:p>
            <a:pPr algn="l"/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  <a:p>
            <a:pPr algn="l"/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0090</a:t>
            </a:r>
          </a:p>
        </p:txBody>
      </p:sp>
      <p:sp>
        <p:nvSpPr>
          <p:cNvPr id="133125" name="矩形 133124"/>
          <p:cNvSpPr/>
          <p:nvPr/>
        </p:nvSpPr>
        <p:spPr>
          <a:xfrm>
            <a:off x="6934200" y="1905000"/>
            <a:ext cx="1143000" cy="914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时钟中断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处理程序</a:t>
            </a:r>
          </a:p>
        </p:txBody>
      </p:sp>
      <p:sp>
        <p:nvSpPr>
          <p:cNvPr id="133126" name="矩形 133125"/>
          <p:cNvSpPr/>
          <p:nvPr/>
        </p:nvSpPr>
        <p:spPr>
          <a:xfrm>
            <a:off x="6172200" y="1828800"/>
            <a:ext cx="685800" cy="990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PC1:</a:t>
            </a: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3127" name="矩形 133126"/>
          <p:cNvSpPr/>
          <p:nvPr/>
        </p:nvSpPr>
        <p:spPr>
          <a:xfrm>
            <a:off x="6934200" y="3048000"/>
            <a:ext cx="1143000" cy="914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</a:rPr>
              <a:t>中断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处理程序</a:t>
            </a:r>
          </a:p>
        </p:txBody>
      </p:sp>
      <p:sp>
        <p:nvSpPr>
          <p:cNvPr id="133128" name="矩形 133127"/>
          <p:cNvSpPr/>
          <p:nvPr/>
        </p:nvSpPr>
        <p:spPr>
          <a:xfrm>
            <a:off x="6172200" y="2971800"/>
            <a:ext cx="685800" cy="990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PC2:</a:t>
            </a: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3129" name="矩形 133128"/>
          <p:cNvSpPr/>
          <p:nvPr/>
        </p:nvSpPr>
        <p:spPr>
          <a:xfrm>
            <a:off x="6934200" y="5105400"/>
            <a:ext cx="1143000" cy="914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访管中断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处理程序</a:t>
            </a:r>
          </a:p>
        </p:txBody>
      </p:sp>
      <p:sp>
        <p:nvSpPr>
          <p:cNvPr id="133130" name="矩形 133129"/>
          <p:cNvSpPr/>
          <p:nvPr/>
        </p:nvSpPr>
        <p:spPr>
          <a:xfrm>
            <a:off x="6172200" y="5029200"/>
            <a:ext cx="685800" cy="990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en-US" altLang="zh-CN" sz="2000" b="1" err="1">
                <a:latin typeface="Times New Roman" panose="02020603050405020304" pitchFamily="18" charset="0"/>
              </a:rPr>
              <a:t>PCn</a:t>
            </a:r>
            <a:r>
              <a:rPr lang="en-US" altLang="zh-CN" sz="2000" b="1">
                <a:latin typeface="Times New Roman" panose="02020603050405020304" pitchFamily="18" charset="0"/>
              </a:rPr>
              <a:t>:</a:t>
            </a: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3131" name="文本框 133130"/>
          <p:cNvSpPr txBox="1"/>
          <p:nvPr/>
        </p:nvSpPr>
        <p:spPr>
          <a:xfrm>
            <a:off x="7010400" y="4267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3133" name="文本框 133132"/>
          <p:cNvSpPr txBox="1"/>
          <p:nvPr/>
        </p:nvSpPr>
        <p:spPr>
          <a:xfrm>
            <a:off x="457200" y="6019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系统空间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0752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处理器对就绪线程的选择</a:t>
            </a:r>
            <a:endParaRPr lang="zh-CN" altLang="en-US"/>
          </a:p>
        </p:txBody>
      </p:sp>
      <p:sp>
        <p:nvSpPr>
          <p:cNvPr id="107523" name="文本占位符 1075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Comic Sans MS" panose="030F0702030302020204" pitchFamily="66" charset="0"/>
              </a:rPr>
              <a:t>空闲处理器调度</a:t>
            </a:r>
          </a:p>
          <a:p>
            <a:pPr lvl="1"/>
            <a:r>
              <a:rPr lang="zh-CN" altLang="en-US" b="1" dirty="0">
                <a:latin typeface="Comic Sans MS" panose="030F0702030302020204" pitchFamily="66" charset="0"/>
              </a:rPr>
              <a:t>线程上次在此</a:t>
            </a:r>
            <a:r>
              <a:rPr lang="en-US" altLang="zh-CN" b="1" dirty="0">
                <a:latin typeface="Comic Sans MS" panose="030F0702030302020204" pitchFamily="66" charset="0"/>
              </a:rPr>
              <a:t>CPU</a:t>
            </a:r>
            <a:r>
              <a:rPr lang="zh-CN" altLang="en-US" b="1" dirty="0">
                <a:latin typeface="Comic Sans MS" panose="030F0702030302020204" pitchFamily="66" charset="0"/>
              </a:rPr>
              <a:t>上运行（二级缓冲利用）</a:t>
            </a:r>
          </a:p>
          <a:p>
            <a:pPr lvl="1"/>
            <a:r>
              <a:rPr lang="zh-CN" altLang="en-US" b="1" dirty="0">
                <a:latin typeface="Comic Sans MS" panose="030F0702030302020204" pitchFamily="66" charset="0"/>
              </a:rPr>
              <a:t>线程的理想处理器是该</a:t>
            </a:r>
            <a:r>
              <a:rPr lang="en-US" altLang="zh-CN" b="1">
                <a:latin typeface="Comic Sans MS" panose="030F0702030302020204" pitchFamily="66" charset="0"/>
              </a:rPr>
              <a:t>CPU</a:t>
            </a:r>
          </a:p>
          <a:p>
            <a:pPr lvl="1"/>
            <a:r>
              <a:rPr lang="zh-CN" altLang="en-US" b="1" dirty="0">
                <a:latin typeface="Comic Sans MS" panose="030F0702030302020204" pitchFamily="66" charset="0"/>
              </a:rPr>
              <a:t>处于就绪状态时间超过</a:t>
            </a:r>
            <a:r>
              <a:rPr lang="en-US" altLang="zh-CN" b="1" dirty="0">
                <a:latin typeface="Comic Sans MS" panose="030F0702030302020204" pitchFamily="66" charset="0"/>
              </a:rPr>
              <a:t>2</a:t>
            </a:r>
            <a:r>
              <a:rPr lang="zh-CN" altLang="en-US" b="1" dirty="0">
                <a:latin typeface="Comic Sans MS" panose="030F0702030302020204" pitchFamily="66" charset="0"/>
              </a:rPr>
              <a:t>个</a:t>
            </a:r>
            <a:r>
              <a:rPr lang="en-US" altLang="zh-CN" b="1">
                <a:latin typeface="Comic Sans MS" panose="030F0702030302020204" pitchFamily="66" charset="0"/>
              </a:rPr>
              <a:t>quantum</a:t>
            </a:r>
          </a:p>
          <a:p>
            <a:pPr lvl="1"/>
            <a:r>
              <a:rPr lang="zh-CN" altLang="en-US" b="1" dirty="0">
                <a:latin typeface="Comic Sans MS" panose="030F0702030302020204" pitchFamily="66" charset="0"/>
              </a:rPr>
              <a:t>优先级别大于等于</a:t>
            </a:r>
            <a:r>
              <a:rPr lang="en-US" altLang="zh-CN" b="1">
                <a:latin typeface="Comic Sans MS" panose="030F0702030302020204" pitchFamily="66" charset="0"/>
              </a:rPr>
              <a:t>24</a:t>
            </a:r>
            <a:endParaRPr lang="en-US" altLang="zh-CN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矩形 194563"/>
          <p:cNvSpPr/>
          <p:nvPr/>
        </p:nvSpPr>
        <p:spPr>
          <a:xfrm>
            <a:off x="381000" y="692150"/>
            <a:ext cx="8458200" cy="762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sz="3600" b="1" dirty="0">
                <a:latin typeface="Comic Sans MS" panose="030F0702030302020204" pitchFamily="66" charset="0"/>
              </a:rPr>
              <a:t>作业 </a:t>
            </a:r>
            <a:r>
              <a:rPr lang="en-US" altLang="zh-CN" sz="3600">
                <a:latin typeface="Comic Sans MS" panose="030F0702030302020204" pitchFamily="66" charset="0"/>
              </a:rPr>
              <a:t>#1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565" name="文本框 194564"/>
          <p:cNvSpPr txBox="1"/>
          <p:nvPr/>
        </p:nvSpPr>
        <p:spPr>
          <a:xfrm>
            <a:off x="381000" y="1700213"/>
            <a:ext cx="8458200" cy="4789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algn="l"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</a:rPr>
              <a:t>进程切换时需要保存哪些现场信息？请尽量考虑完全。</a:t>
            </a:r>
          </a:p>
          <a:p>
            <a:pPr marL="457200" indent="-457200" algn="l"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</a:rPr>
              <a:t>由核心返回目态程序时，进程的</a:t>
            </a:r>
            <a:r>
              <a:rPr lang="en-US" altLang="zh-CN" sz="2800" b="1" dirty="0">
                <a:latin typeface="Times New Roman" panose="02020603050405020304" pitchFamily="18" charset="0"/>
              </a:rPr>
              <a:t>PSW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PC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为何必须用一条机器指令同时恢复？</a:t>
            </a:r>
          </a:p>
          <a:p>
            <a:pPr marL="457200" indent="-457200" algn="l"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</a:rPr>
              <a:t>对如下三个实时任务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</a:p>
          <a:p>
            <a:pPr marL="1371600" lvl="2" indent="-457200" algn="l"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 T1=100, C1=50;</a:t>
            </a:r>
          </a:p>
          <a:p>
            <a:pPr marL="1371600" lvl="2" indent="-457200" algn="l"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 T2=200, C2=30;</a:t>
            </a:r>
          </a:p>
          <a:p>
            <a:pPr marL="1371600" lvl="2" indent="-457200" algn="l"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 T3=500, C3=100.</a:t>
            </a:r>
          </a:p>
          <a:p>
            <a:pPr marL="457200" indent="-457200" algn="l"/>
            <a:r>
              <a:rPr lang="en-US" altLang="zh-CN" sz="2800" b="1" dirty="0">
                <a:latin typeface="Tahoma" panose="020B0604030504040204" pitchFamily="34" charset="0"/>
              </a:rPr>
              <a:t>    </a:t>
            </a:r>
            <a:r>
              <a:rPr lang="zh-CN" altLang="en-US" sz="2800" b="1" dirty="0">
                <a:latin typeface="Tahoma" panose="020B0604030504040204" pitchFamily="34" charset="0"/>
              </a:rPr>
              <a:t>采用</a:t>
            </a:r>
            <a:r>
              <a:rPr lang="en-US" altLang="zh-CN" sz="2800" b="1" dirty="0">
                <a:latin typeface="Tahoma" panose="020B0604030504040204" pitchFamily="34" charset="0"/>
              </a:rPr>
              <a:t>EDF</a:t>
            </a:r>
            <a:r>
              <a:rPr lang="zh-CN" altLang="en-US" sz="2800" b="1" dirty="0">
                <a:latin typeface="Tahoma" panose="020B0604030504040204" pitchFamily="34" charset="0"/>
              </a:rPr>
              <a:t>算法和</a:t>
            </a:r>
            <a:r>
              <a:rPr lang="en-US" altLang="zh-CN" sz="2800" b="1" dirty="0">
                <a:latin typeface="Tahoma" panose="020B0604030504040204" pitchFamily="34" charset="0"/>
              </a:rPr>
              <a:t>RMS</a:t>
            </a:r>
            <a:r>
              <a:rPr lang="zh-CN" altLang="en-US" sz="2800" b="1" dirty="0">
                <a:latin typeface="Tahoma" panose="020B0604030504040204" pitchFamily="34" charset="0"/>
              </a:rPr>
              <a:t>算法是否可调度</a:t>
            </a:r>
            <a:r>
              <a:rPr lang="en-US" altLang="zh-CN" sz="2800" b="1" dirty="0">
                <a:latin typeface="Tahoma" panose="020B0604030504040204" pitchFamily="34" charset="0"/>
              </a:rPr>
              <a:t>?</a:t>
            </a:r>
            <a:r>
              <a:rPr lang="zh-CN" altLang="en-US" sz="2800" b="1" dirty="0">
                <a:latin typeface="Tahoma" panose="020B0604030504040204" pitchFamily="34" charset="0"/>
              </a:rPr>
              <a:t>如是画出对应的</a:t>
            </a:r>
            <a:r>
              <a:rPr lang="en-US" altLang="zh-CN" sz="2800" b="1" dirty="0">
                <a:latin typeface="Tahoma" panose="020B0604030504040204" pitchFamily="34" charset="0"/>
              </a:rPr>
              <a:t>Gantt</a:t>
            </a:r>
            <a:r>
              <a:rPr lang="zh-CN" altLang="en-US" sz="2800" b="1" dirty="0">
                <a:latin typeface="Tahoma" panose="020B0604030504040204" pitchFamily="34" charset="0"/>
              </a:rPr>
              <a:t>图</a:t>
            </a:r>
            <a:r>
              <a:rPr lang="en-US" altLang="zh-CN" sz="2800" b="1" dirty="0">
                <a:latin typeface="Tahoma" panose="020B0604030504040204" pitchFamily="34" charset="0"/>
              </a:rPr>
              <a:t>,</a:t>
            </a:r>
            <a:r>
              <a:rPr lang="zh-CN" altLang="en-US" sz="2800" b="1" dirty="0">
                <a:latin typeface="Tahoma" panose="020B0604030504040204" pitchFamily="34" charset="0"/>
              </a:rPr>
              <a:t>否则说明原因</a:t>
            </a:r>
            <a:r>
              <a:rPr lang="zh-CN" altLang="en-US" sz="2800" dirty="0">
                <a:latin typeface="Tahoma" panose="020B0604030504040204" pitchFamily="34" charset="0"/>
              </a:rPr>
              <a:t>。</a:t>
            </a:r>
            <a:endParaRPr lang="zh-CN" altLang="en-US" sz="2800" b="1">
              <a:latin typeface="Tahoma" panose="020B0604030504040204" pitchFamily="34" charset="0"/>
            </a:endParaRPr>
          </a:p>
          <a:p>
            <a:pPr marL="1371600" lvl="2" indent="-457200" algn="l"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9" name="标题 6656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3.1.2.3 </a:t>
            </a:r>
            <a:r>
              <a:rPr lang="zh-CN" altLang="en-US" b="1" dirty="0"/>
              <a:t>中断嵌套与系统栈</a:t>
            </a:r>
            <a:endParaRPr lang="zh-CN" altLang="en-US" b="1"/>
          </a:p>
        </p:txBody>
      </p:sp>
      <p:sp>
        <p:nvSpPr>
          <p:cNvPr id="66570" name="文本占位符 66569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zh-CN" altLang="en-US" b="1" dirty="0"/>
              <a:t>一般原则：</a:t>
            </a:r>
          </a:p>
          <a:p>
            <a:pPr lvl="1"/>
            <a:r>
              <a:rPr lang="zh-CN" altLang="en-US" b="1" dirty="0"/>
              <a:t>高优先级别中断可以嵌入低优先级中断</a:t>
            </a:r>
          </a:p>
          <a:p>
            <a:r>
              <a:rPr lang="zh-CN" altLang="en-US" b="1" dirty="0"/>
              <a:t>实现方法：</a:t>
            </a:r>
          </a:p>
          <a:p>
            <a:pPr lvl="1"/>
            <a:r>
              <a:rPr lang="zh-CN" altLang="en-US" b="1" dirty="0"/>
              <a:t>中断响应后立即屏蔽不高于当前中断优先级的中断源。</a:t>
            </a:r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67585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3.1.2.3 </a:t>
            </a:r>
            <a:r>
              <a:rPr lang="zh-CN" altLang="en-US" b="1" dirty="0"/>
              <a:t>中断嵌套与系统栈</a:t>
            </a:r>
            <a:endParaRPr lang="zh-CN" altLang="en-US" b="1"/>
          </a:p>
        </p:txBody>
      </p:sp>
      <p:sp>
        <p:nvSpPr>
          <p:cNvPr id="67587" name="文本框 67586"/>
          <p:cNvSpPr txBox="1"/>
          <p:nvPr/>
        </p:nvSpPr>
        <p:spPr>
          <a:xfrm>
            <a:off x="1219200" y="2133600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67588" name="文本框 67587"/>
          <p:cNvSpPr txBox="1"/>
          <p:nvPr/>
        </p:nvSpPr>
        <p:spPr>
          <a:xfrm>
            <a:off x="838200" y="1905000"/>
            <a:ext cx="7239000" cy="4365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中断响应后一般需要进一步保存现场</a:t>
            </a:r>
            <a:endParaRPr lang="zh-CN" altLang="en-US" sz="2000" b="1" dirty="0">
              <a:solidFill>
                <a:srgbClr val="CCFF99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solidFill>
                  <a:srgbClr val="CCFF99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关中断</a:t>
            </a:r>
            <a:r>
              <a:rPr lang="zh-CN" altLang="en-US" sz="2000" b="1" dirty="0">
                <a:latin typeface="Times New Roman" panose="02020603050405020304" pitchFamily="18" charset="0"/>
              </a:rPr>
              <a:t>（屏蔽所有中断）</a:t>
            </a: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进一步保存现场（通用寄存器等）</a:t>
            </a: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solidFill>
                  <a:srgbClr val="CCFF99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开中断</a:t>
            </a:r>
            <a:r>
              <a:rPr lang="zh-CN" altLang="en-US" sz="2000" b="1" dirty="0">
                <a:latin typeface="Times New Roman" panose="02020603050405020304" pitchFamily="18" charset="0"/>
              </a:rPr>
              <a:t>（或开放高优先级中断）</a:t>
            </a: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000" b="1">
                <a:latin typeface="Times New Roman" panose="02020603050405020304" pitchFamily="18" charset="0"/>
              </a:rPr>
              <a:t>…...</a:t>
            </a:r>
          </a:p>
          <a:p>
            <a:pPr algn="l">
              <a:spcBef>
                <a:spcPct val="3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中断处理</a:t>
            </a: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000" b="1">
                <a:latin typeface="Times New Roman" panose="02020603050405020304" pitchFamily="18" charset="0"/>
              </a:rPr>
              <a:t>…...</a:t>
            </a:r>
          </a:p>
          <a:p>
            <a:pPr algn="l">
              <a:spcBef>
                <a:spcPct val="3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     </a:t>
            </a: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关中断</a:t>
            </a:r>
            <a:r>
              <a:rPr lang="zh-CN" altLang="en-US" sz="2000" b="1" dirty="0">
                <a:latin typeface="Tahoma" panose="020B0604030504040204" pitchFamily="34" charset="0"/>
              </a:rPr>
              <a:t>（屏蔽所有中断）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恢复现场</a:t>
            </a: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     开中断</a:t>
            </a:r>
            <a:r>
              <a:rPr lang="zh-CN" altLang="en-US" sz="2000" b="1" dirty="0">
                <a:latin typeface="Tahoma" panose="020B0604030504040204" pitchFamily="34" charset="0"/>
              </a:rPr>
              <a:t>（或开放高优先级中断）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中断返回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3414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914400"/>
          </a:xfrm>
        </p:spPr>
        <p:txBody>
          <a:bodyPr anchor="b"/>
          <a:lstStyle/>
          <a:p>
            <a:r>
              <a:rPr lang="en-US" altLang="zh-CN" b="1" dirty="0"/>
              <a:t>3.1.2.3 </a:t>
            </a:r>
            <a:r>
              <a:rPr lang="zh-CN" altLang="en-US" b="1" dirty="0"/>
              <a:t>中断嵌套与系统栈</a:t>
            </a:r>
            <a:r>
              <a:rPr lang="en-US" altLang="zh-CN" sz="4000" b="1"/>
              <a:t>(Cont.)</a:t>
            </a:r>
          </a:p>
        </p:txBody>
      </p:sp>
      <p:sp>
        <p:nvSpPr>
          <p:cNvPr id="134147" name="矩形 134146"/>
          <p:cNvSpPr/>
          <p:nvPr/>
        </p:nvSpPr>
        <p:spPr>
          <a:xfrm>
            <a:off x="1358900" y="3565525"/>
            <a:ext cx="1079500" cy="12588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b="1">
                <a:latin typeface="Times New Roman" panose="02020603050405020304" pitchFamily="18" charset="0"/>
              </a:rPr>
              <a:t>…</a:t>
            </a:r>
          </a:p>
          <a:p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4148" name="文本框 134147"/>
          <p:cNvSpPr txBox="1"/>
          <p:nvPr/>
        </p:nvSpPr>
        <p:spPr>
          <a:xfrm>
            <a:off x="1524000" y="5089525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目态</a:t>
            </a:r>
          </a:p>
        </p:txBody>
      </p:sp>
      <p:sp>
        <p:nvSpPr>
          <p:cNvPr id="134149" name="文本框 134148"/>
          <p:cNvSpPr txBox="1"/>
          <p:nvPr/>
        </p:nvSpPr>
        <p:spPr>
          <a:xfrm>
            <a:off x="1143000" y="3016250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PSW1: PC1</a:t>
            </a:r>
          </a:p>
        </p:txBody>
      </p:sp>
      <p:sp>
        <p:nvSpPr>
          <p:cNvPr id="134150" name="矩形 134149"/>
          <p:cNvSpPr/>
          <p:nvPr/>
        </p:nvSpPr>
        <p:spPr>
          <a:xfrm>
            <a:off x="3263900" y="3549650"/>
            <a:ext cx="1079500" cy="12588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b="1">
                <a:latin typeface="Times New Roman" panose="02020603050405020304" pitchFamily="18" charset="0"/>
              </a:rPr>
              <a:t>…</a:t>
            </a:r>
          </a:p>
          <a:p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4151" name="文本框 134150"/>
          <p:cNvSpPr txBox="1"/>
          <p:nvPr/>
        </p:nvSpPr>
        <p:spPr>
          <a:xfrm>
            <a:off x="3429000" y="5073650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管态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34152" name="文本框 134151"/>
          <p:cNvSpPr txBox="1"/>
          <p:nvPr/>
        </p:nvSpPr>
        <p:spPr>
          <a:xfrm>
            <a:off x="3048000" y="3000375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PSW2: PC2</a:t>
            </a:r>
          </a:p>
        </p:txBody>
      </p:sp>
      <p:sp>
        <p:nvSpPr>
          <p:cNvPr id="134153" name="矩形 134152"/>
          <p:cNvSpPr/>
          <p:nvPr/>
        </p:nvSpPr>
        <p:spPr>
          <a:xfrm>
            <a:off x="6616700" y="3549650"/>
            <a:ext cx="1079500" cy="12588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b="1">
                <a:latin typeface="Times New Roman" panose="02020603050405020304" pitchFamily="18" charset="0"/>
              </a:rPr>
              <a:t>…</a:t>
            </a:r>
          </a:p>
          <a:p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4154" name="文本框 134153"/>
          <p:cNvSpPr txBox="1"/>
          <p:nvPr/>
        </p:nvSpPr>
        <p:spPr>
          <a:xfrm>
            <a:off x="6781800" y="5073650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管态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34155" name="文本框 134154"/>
          <p:cNvSpPr txBox="1"/>
          <p:nvPr/>
        </p:nvSpPr>
        <p:spPr>
          <a:xfrm>
            <a:off x="6400800" y="3000375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PSWn: PCn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4156" name="任意多边形 134155"/>
          <p:cNvSpPr/>
          <p:nvPr/>
        </p:nvSpPr>
        <p:spPr>
          <a:xfrm>
            <a:off x="2362200" y="3717925"/>
            <a:ext cx="914400" cy="381000"/>
          </a:xfrm>
          <a:custGeom>
            <a:avLst/>
            <a:gdLst/>
            <a:ahLst/>
            <a:cxnLst/>
            <a:rect l="0" t="0" r="0" b="0"/>
            <a:pathLst>
              <a:path w="624" h="240">
                <a:moveTo>
                  <a:pt x="0" y="240"/>
                </a:moveTo>
                <a:lnTo>
                  <a:pt x="288" y="240"/>
                </a:lnTo>
                <a:lnTo>
                  <a:pt x="288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7" name="任意多边形 134156"/>
          <p:cNvSpPr/>
          <p:nvPr/>
        </p:nvSpPr>
        <p:spPr>
          <a:xfrm>
            <a:off x="4343400" y="3717925"/>
            <a:ext cx="914400" cy="381000"/>
          </a:xfrm>
          <a:custGeom>
            <a:avLst/>
            <a:gdLst/>
            <a:ahLst/>
            <a:cxnLst/>
            <a:rect l="0" t="0" r="0" b="0"/>
            <a:pathLst>
              <a:path w="624" h="240">
                <a:moveTo>
                  <a:pt x="0" y="240"/>
                </a:moveTo>
                <a:lnTo>
                  <a:pt x="288" y="240"/>
                </a:lnTo>
                <a:lnTo>
                  <a:pt x="288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8" name="任意多边形 134157"/>
          <p:cNvSpPr/>
          <p:nvPr/>
        </p:nvSpPr>
        <p:spPr>
          <a:xfrm>
            <a:off x="5715000" y="3717925"/>
            <a:ext cx="914400" cy="381000"/>
          </a:xfrm>
          <a:custGeom>
            <a:avLst/>
            <a:gdLst/>
            <a:ahLst/>
            <a:cxnLst/>
            <a:rect l="0" t="0" r="0" b="0"/>
            <a:pathLst>
              <a:path w="624" h="240">
                <a:moveTo>
                  <a:pt x="0" y="240"/>
                </a:moveTo>
                <a:lnTo>
                  <a:pt x="288" y="240"/>
                </a:lnTo>
                <a:lnTo>
                  <a:pt x="288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9" name="文本框 134158"/>
          <p:cNvSpPr txBox="1"/>
          <p:nvPr/>
        </p:nvSpPr>
        <p:spPr>
          <a:xfrm>
            <a:off x="5181600" y="394652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4160" name="任意多边形 134159"/>
          <p:cNvSpPr/>
          <p:nvPr/>
        </p:nvSpPr>
        <p:spPr>
          <a:xfrm flipH="1">
            <a:off x="2438400" y="4251325"/>
            <a:ext cx="914400" cy="381000"/>
          </a:xfrm>
          <a:custGeom>
            <a:avLst/>
            <a:gdLst/>
            <a:ahLst/>
            <a:cxnLst/>
            <a:rect l="0" t="0" r="0" b="0"/>
            <a:pathLst>
              <a:path w="624" h="240">
                <a:moveTo>
                  <a:pt x="0" y="240"/>
                </a:moveTo>
                <a:lnTo>
                  <a:pt x="288" y="240"/>
                </a:lnTo>
                <a:lnTo>
                  <a:pt x="288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61" name="任意多边形 134160"/>
          <p:cNvSpPr/>
          <p:nvPr/>
        </p:nvSpPr>
        <p:spPr>
          <a:xfrm flipH="1">
            <a:off x="4343400" y="4251325"/>
            <a:ext cx="914400" cy="381000"/>
          </a:xfrm>
          <a:custGeom>
            <a:avLst/>
            <a:gdLst/>
            <a:ahLst/>
            <a:cxnLst/>
            <a:rect l="0" t="0" r="0" b="0"/>
            <a:pathLst>
              <a:path w="624" h="240">
                <a:moveTo>
                  <a:pt x="0" y="240"/>
                </a:moveTo>
                <a:lnTo>
                  <a:pt x="288" y="240"/>
                </a:lnTo>
                <a:lnTo>
                  <a:pt x="288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62" name="任意多边形 134161"/>
          <p:cNvSpPr/>
          <p:nvPr/>
        </p:nvSpPr>
        <p:spPr>
          <a:xfrm flipH="1">
            <a:off x="5791200" y="4251325"/>
            <a:ext cx="914400" cy="381000"/>
          </a:xfrm>
          <a:custGeom>
            <a:avLst/>
            <a:gdLst/>
            <a:ahLst/>
            <a:cxnLst/>
            <a:rect l="0" t="0" r="0" b="0"/>
            <a:pathLst>
              <a:path w="624" h="240">
                <a:moveTo>
                  <a:pt x="0" y="240"/>
                </a:moveTo>
                <a:lnTo>
                  <a:pt x="288" y="240"/>
                </a:lnTo>
                <a:lnTo>
                  <a:pt x="288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63" name="文本框 134162"/>
          <p:cNvSpPr txBox="1"/>
          <p:nvPr/>
        </p:nvSpPr>
        <p:spPr>
          <a:xfrm>
            <a:off x="990600" y="1905000"/>
            <a:ext cx="541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中断嵌套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4164" name="文本框 134163"/>
          <p:cNvSpPr txBox="1"/>
          <p:nvPr/>
        </p:nvSpPr>
        <p:spPr>
          <a:xfrm>
            <a:off x="5181600" y="50292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4165" name="文本框 134164"/>
          <p:cNvSpPr txBox="1"/>
          <p:nvPr/>
        </p:nvSpPr>
        <p:spPr>
          <a:xfrm>
            <a:off x="5181600" y="28956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35169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1143000"/>
          </a:xfrm>
        </p:spPr>
        <p:txBody>
          <a:bodyPr anchor="b"/>
          <a:lstStyle/>
          <a:p>
            <a:r>
              <a:rPr lang="en-US" altLang="zh-CN" b="1" dirty="0"/>
              <a:t>3.1.2.3 </a:t>
            </a:r>
            <a:r>
              <a:rPr lang="zh-CN" altLang="en-US" b="1" dirty="0"/>
              <a:t>中断嵌套与系统栈</a:t>
            </a:r>
            <a:r>
              <a:rPr lang="en-US" altLang="zh-CN" sz="4000" b="1"/>
              <a:t>(Cont.)</a:t>
            </a:r>
          </a:p>
        </p:txBody>
      </p:sp>
      <p:sp>
        <p:nvSpPr>
          <p:cNvPr id="135171" name="矩形 135170"/>
          <p:cNvSpPr/>
          <p:nvPr/>
        </p:nvSpPr>
        <p:spPr>
          <a:xfrm>
            <a:off x="3810000" y="2971800"/>
            <a:ext cx="22860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……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PSWn-1 PCn-1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……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PSW2 PC2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PSW1 PC1</a:t>
            </a:r>
          </a:p>
        </p:txBody>
      </p:sp>
      <p:sp>
        <p:nvSpPr>
          <p:cNvPr id="135173" name="直接连接符 135172"/>
          <p:cNvSpPr/>
          <p:nvPr/>
        </p:nvSpPr>
        <p:spPr>
          <a:xfrm>
            <a:off x="3048000" y="4114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174" name="文本框 135173"/>
          <p:cNvSpPr txBox="1"/>
          <p:nvPr/>
        </p:nvSpPr>
        <p:spPr>
          <a:xfrm>
            <a:off x="1447800" y="38862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栈顶指针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5175" name="文本框 135174"/>
          <p:cNvSpPr txBox="1"/>
          <p:nvPr/>
        </p:nvSpPr>
        <p:spPr>
          <a:xfrm>
            <a:off x="685800" y="2133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系统栈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5176" name="矩形 135175"/>
          <p:cNvSpPr/>
          <p:nvPr/>
        </p:nvSpPr>
        <p:spPr>
          <a:xfrm>
            <a:off x="3810000" y="2743200"/>
            <a:ext cx="2286000" cy="381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686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3.1.2.4 </a:t>
            </a:r>
            <a:r>
              <a:rPr lang="zh-CN" altLang="en-US" sz="4000" b="1" dirty="0"/>
              <a:t>中断优先级与中断屏蔽</a:t>
            </a:r>
            <a:endParaRPr lang="zh-CN" altLang="en-US" sz="4000" b="1"/>
          </a:p>
        </p:txBody>
      </p:sp>
      <p:sp>
        <p:nvSpPr>
          <p:cNvPr id="68611" name="文本占位符 686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中断优先级：</a:t>
            </a:r>
          </a:p>
          <a:p>
            <a:pPr lvl="1"/>
            <a:r>
              <a:rPr lang="zh-CN" altLang="en-US" b="1" dirty="0"/>
              <a:t>硬件规定的中断响应次序，依据</a:t>
            </a:r>
            <a:r>
              <a:rPr lang="en-US" altLang="zh-CN" b="1"/>
              <a:t>:</a:t>
            </a:r>
          </a:p>
          <a:p>
            <a:pPr lvl="2"/>
            <a:r>
              <a:rPr lang="zh-CN" altLang="en-US" b="1" dirty="0"/>
              <a:t>紧迫程度；</a:t>
            </a:r>
          </a:p>
          <a:p>
            <a:pPr lvl="2"/>
            <a:r>
              <a:rPr lang="zh-CN" altLang="en-US" b="1" dirty="0"/>
              <a:t>处理时间。</a:t>
            </a:r>
          </a:p>
          <a:p>
            <a:r>
              <a:rPr lang="zh-CN" altLang="en-US" b="1" dirty="0"/>
              <a:t>中断屏蔽：</a:t>
            </a:r>
          </a:p>
          <a:p>
            <a:pPr lvl="1"/>
            <a:r>
              <a:rPr lang="zh-CN" altLang="en-US" b="1" dirty="0"/>
              <a:t>高优先级中断事件处理不受低优先级中断打扰；</a:t>
            </a:r>
          </a:p>
          <a:p>
            <a:pPr lvl="1"/>
            <a:r>
              <a:rPr lang="zh-CN" altLang="en-US" b="1" dirty="0"/>
              <a:t>程序调整中断响应次序。</a:t>
            </a:r>
            <a:endParaRPr lang="zh-CN" altLang="en-US" b="1"/>
          </a:p>
          <a:p>
            <a:pPr lvl="1"/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标题 2396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3.1.3 </a:t>
            </a:r>
            <a:r>
              <a:rPr lang="zh-CN" altLang="en-US" b="1" dirty="0"/>
              <a:t>中断处理程序</a:t>
            </a:r>
          </a:p>
        </p:txBody>
      </p:sp>
      <p:sp>
        <p:nvSpPr>
          <p:cNvPr id="239621" name="文本框 239620"/>
          <p:cNvSpPr txBox="1"/>
          <p:nvPr/>
        </p:nvSpPr>
        <p:spPr>
          <a:xfrm>
            <a:off x="1187450" y="1844675"/>
            <a:ext cx="17287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强迫性中断</a:t>
            </a:r>
          </a:p>
        </p:txBody>
      </p:sp>
      <p:sp>
        <p:nvSpPr>
          <p:cNvPr id="239622" name="文本框 239621"/>
          <p:cNvSpPr txBox="1"/>
          <p:nvPr/>
        </p:nvSpPr>
        <p:spPr>
          <a:xfrm>
            <a:off x="3635375" y="1844675"/>
            <a:ext cx="17287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自愿性中断</a:t>
            </a:r>
          </a:p>
        </p:txBody>
      </p:sp>
      <p:sp>
        <p:nvSpPr>
          <p:cNvPr id="239623" name="文本框 239622"/>
          <p:cNvSpPr txBox="1"/>
          <p:nvPr/>
        </p:nvSpPr>
        <p:spPr>
          <a:xfrm>
            <a:off x="1547813" y="2276475"/>
            <a:ext cx="15113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latin typeface="Tahoma" panose="020B0604030504040204" pitchFamily="34" charset="0"/>
              </a:rPr>
              <a:t>保存现场信息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取中断字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分析中断原因</a:t>
            </a:r>
          </a:p>
        </p:txBody>
      </p:sp>
      <p:sp>
        <p:nvSpPr>
          <p:cNvPr id="239624" name="文本框 239623"/>
          <p:cNvSpPr txBox="1"/>
          <p:nvPr/>
        </p:nvSpPr>
        <p:spPr>
          <a:xfrm>
            <a:off x="4284663" y="2205038"/>
            <a:ext cx="2016125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latin typeface="Tahoma" panose="020B0604030504040204" pitchFamily="34" charset="0"/>
              </a:rPr>
              <a:t>保存现场信息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取调用号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分析何种系统调用</a:t>
            </a:r>
          </a:p>
        </p:txBody>
      </p:sp>
      <p:sp>
        <p:nvSpPr>
          <p:cNvPr id="239625" name="文本框 239624"/>
          <p:cNvSpPr txBox="1"/>
          <p:nvPr/>
        </p:nvSpPr>
        <p:spPr>
          <a:xfrm>
            <a:off x="2484438" y="3436938"/>
            <a:ext cx="23034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latin typeface="Tahoma" panose="020B0604030504040204" pitchFamily="34" charset="0"/>
              </a:rPr>
              <a:t>         </a:t>
            </a:r>
            <a:r>
              <a:rPr lang="zh-CN" altLang="en-US" sz="1600" b="1" dirty="0">
                <a:latin typeface="Tahoma" panose="020B0604030504040204" pitchFamily="34" charset="0"/>
              </a:rPr>
              <a:t>中断处理</a:t>
            </a:r>
          </a:p>
        </p:txBody>
      </p:sp>
      <p:sp>
        <p:nvSpPr>
          <p:cNvPr id="239627" name="文本框 239626"/>
          <p:cNvSpPr txBox="1"/>
          <p:nvPr/>
        </p:nvSpPr>
        <p:spPr>
          <a:xfrm>
            <a:off x="827088" y="4652963"/>
            <a:ext cx="1655762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latin typeface="Tahoma" panose="020B0604030504040204" pitchFamily="34" charset="0"/>
              </a:rPr>
              <a:t>系统栈恢复现场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返回上层中断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或目态程序</a:t>
            </a:r>
          </a:p>
        </p:txBody>
      </p:sp>
      <p:sp>
        <p:nvSpPr>
          <p:cNvPr id="239628" name="文本框 239627"/>
          <p:cNvSpPr txBox="1"/>
          <p:nvPr/>
        </p:nvSpPr>
        <p:spPr>
          <a:xfrm>
            <a:off x="2843213" y="4076700"/>
            <a:ext cx="15128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需要切换进程</a:t>
            </a:r>
          </a:p>
        </p:txBody>
      </p:sp>
      <p:sp>
        <p:nvSpPr>
          <p:cNvPr id="239630" name="文本框 239629"/>
          <p:cNvSpPr txBox="1"/>
          <p:nvPr/>
        </p:nvSpPr>
        <p:spPr>
          <a:xfrm>
            <a:off x="4284663" y="4652963"/>
            <a:ext cx="2592387" cy="1069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latin typeface="Tahoma" panose="020B0604030504040204" pitchFamily="34" charset="0"/>
              </a:rPr>
              <a:t>转</a:t>
            </a:r>
            <a:r>
              <a:rPr lang="en-US" altLang="zh-CN" sz="1600" b="1">
                <a:latin typeface="Tahoma" panose="020B0604030504040204" pitchFamily="34" charset="0"/>
              </a:rPr>
              <a:t>dispatcher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保存下降进程现场到</a:t>
            </a:r>
            <a:r>
              <a:rPr lang="en-US" altLang="zh-CN" sz="1600" b="1">
                <a:latin typeface="Tahoma" panose="020B0604030504040204" pitchFamily="34" charset="0"/>
              </a:rPr>
              <a:t>PCB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选择上升进程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由</a:t>
            </a:r>
            <a:r>
              <a:rPr lang="en-US" altLang="zh-CN" sz="1600" b="1" dirty="0">
                <a:latin typeface="Tahoma" panose="020B0604030504040204" pitchFamily="34" charset="0"/>
              </a:rPr>
              <a:t>PCB</a:t>
            </a:r>
            <a:r>
              <a:rPr lang="zh-CN" altLang="en-US" sz="1600" b="1" dirty="0">
                <a:latin typeface="Tahoma" panose="020B0604030504040204" pitchFamily="34" charset="0"/>
              </a:rPr>
              <a:t>恢复上升进程现场</a:t>
            </a:r>
          </a:p>
        </p:txBody>
      </p:sp>
      <p:sp>
        <p:nvSpPr>
          <p:cNvPr id="239632" name="任意多边形 239631"/>
          <p:cNvSpPr/>
          <p:nvPr/>
        </p:nvSpPr>
        <p:spPr>
          <a:xfrm>
            <a:off x="2268538" y="2997200"/>
            <a:ext cx="3024187" cy="215900"/>
          </a:xfrm>
          <a:custGeom>
            <a:avLst/>
            <a:gdLst/>
            <a:ahLst/>
            <a:cxnLst/>
            <a:rect l="0" t="0" r="0" b="0"/>
            <a:pathLst>
              <a:path w="1905" h="136">
                <a:moveTo>
                  <a:pt x="0" y="45"/>
                </a:moveTo>
                <a:lnTo>
                  <a:pt x="0" y="136"/>
                </a:lnTo>
                <a:lnTo>
                  <a:pt x="1905" y="136"/>
                </a:lnTo>
                <a:lnTo>
                  <a:pt x="1905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9633" name="直接连接符 239632"/>
          <p:cNvSpPr/>
          <p:nvPr/>
        </p:nvSpPr>
        <p:spPr>
          <a:xfrm>
            <a:off x="3635375" y="321310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39634" name="直接连接符 239633"/>
          <p:cNvSpPr/>
          <p:nvPr/>
        </p:nvSpPr>
        <p:spPr>
          <a:xfrm>
            <a:off x="3635375" y="3789363"/>
            <a:ext cx="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39635" name="任意多边形 239634"/>
          <p:cNvSpPr/>
          <p:nvPr/>
        </p:nvSpPr>
        <p:spPr>
          <a:xfrm>
            <a:off x="1692275" y="4292600"/>
            <a:ext cx="1295400" cy="288925"/>
          </a:xfrm>
          <a:custGeom>
            <a:avLst/>
            <a:gdLst/>
            <a:ahLst/>
            <a:cxnLst/>
            <a:rect l="0" t="0" r="0" b="0"/>
            <a:pathLst>
              <a:path w="816" h="182">
                <a:moveTo>
                  <a:pt x="816" y="0"/>
                </a:moveTo>
                <a:lnTo>
                  <a:pt x="0" y="0"/>
                </a:lnTo>
                <a:lnTo>
                  <a:pt x="0" y="182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9636" name="任意多边形 239635"/>
          <p:cNvSpPr/>
          <p:nvPr/>
        </p:nvSpPr>
        <p:spPr>
          <a:xfrm flipH="1">
            <a:off x="4284663" y="4292600"/>
            <a:ext cx="1295400" cy="288925"/>
          </a:xfrm>
          <a:custGeom>
            <a:avLst/>
            <a:gdLst/>
            <a:ahLst/>
            <a:cxnLst/>
            <a:rect l="0" t="0" r="0" b="0"/>
            <a:pathLst>
              <a:path w="816" h="182">
                <a:moveTo>
                  <a:pt x="816" y="0"/>
                </a:moveTo>
                <a:lnTo>
                  <a:pt x="0" y="0"/>
                </a:lnTo>
                <a:lnTo>
                  <a:pt x="0" y="182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9640" name="文本框 239639"/>
          <p:cNvSpPr txBox="1"/>
          <p:nvPr/>
        </p:nvSpPr>
        <p:spPr>
          <a:xfrm>
            <a:off x="5219700" y="3860800"/>
            <a:ext cx="28892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239641" name="文本框 239640"/>
          <p:cNvSpPr txBox="1"/>
          <p:nvPr/>
        </p:nvSpPr>
        <p:spPr>
          <a:xfrm>
            <a:off x="1835150" y="3860800"/>
            <a:ext cx="28892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F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标题 24371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3.1.3 </a:t>
            </a:r>
            <a:r>
              <a:rPr lang="zh-CN" altLang="en-US" b="1" dirty="0"/>
              <a:t>中断处理程序</a:t>
            </a:r>
          </a:p>
        </p:txBody>
      </p:sp>
      <p:sp>
        <p:nvSpPr>
          <p:cNvPr id="243717" name="文本框 243716"/>
          <p:cNvSpPr txBox="1"/>
          <p:nvPr/>
        </p:nvSpPr>
        <p:spPr>
          <a:xfrm>
            <a:off x="1187450" y="1844675"/>
            <a:ext cx="17287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强迫性中断</a:t>
            </a:r>
          </a:p>
        </p:txBody>
      </p:sp>
      <p:sp>
        <p:nvSpPr>
          <p:cNvPr id="243718" name="文本框 243717"/>
          <p:cNvSpPr txBox="1"/>
          <p:nvPr/>
        </p:nvSpPr>
        <p:spPr>
          <a:xfrm>
            <a:off x="3635375" y="1844675"/>
            <a:ext cx="17287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自愿性中断</a:t>
            </a:r>
          </a:p>
        </p:txBody>
      </p:sp>
      <p:sp>
        <p:nvSpPr>
          <p:cNvPr id="243719" name="文本框 243718"/>
          <p:cNvSpPr txBox="1"/>
          <p:nvPr/>
        </p:nvSpPr>
        <p:spPr>
          <a:xfrm>
            <a:off x="973138" y="2205038"/>
            <a:ext cx="2519362" cy="1069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latin typeface="Tahoma" panose="020B0604030504040204" pitchFamily="34" charset="0"/>
              </a:rPr>
              <a:t>关中断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进一步保存现场到系统栈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取中断字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分析中断原因</a:t>
            </a:r>
          </a:p>
        </p:txBody>
      </p:sp>
      <p:sp>
        <p:nvSpPr>
          <p:cNvPr id="243720" name="文本框 243719"/>
          <p:cNvSpPr txBox="1"/>
          <p:nvPr/>
        </p:nvSpPr>
        <p:spPr>
          <a:xfrm>
            <a:off x="4284663" y="2205038"/>
            <a:ext cx="2016125" cy="1069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latin typeface="Tahoma" panose="020B0604030504040204" pitchFamily="34" charset="0"/>
              </a:rPr>
              <a:t>关中断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保存现场到系统栈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取调用号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分析何种系统调用</a:t>
            </a:r>
          </a:p>
        </p:txBody>
      </p:sp>
      <p:sp>
        <p:nvSpPr>
          <p:cNvPr id="243721" name="文本框 243720"/>
          <p:cNvSpPr txBox="1"/>
          <p:nvPr/>
        </p:nvSpPr>
        <p:spPr>
          <a:xfrm>
            <a:off x="2484438" y="3933825"/>
            <a:ext cx="23034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latin typeface="Tahoma" panose="020B0604030504040204" pitchFamily="34" charset="0"/>
              </a:rPr>
              <a:t>         </a:t>
            </a:r>
            <a:r>
              <a:rPr lang="zh-CN" altLang="en-US" sz="1600" b="1" dirty="0">
                <a:latin typeface="Tahoma" panose="020B0604030504040204" pitchFamily="34" charset="0"/>
              </a:rPr>
              <a:t>中断处理</a:t>
            </a:r>
          </a:p>
        </p:txBody>
      </p:sp>
      <p:sp>
        <p:nvSpPr>
          <p:cNvPr id="243722" name="文本框 243721"/>
          <p:cNvSpPr txBox="1"/>
          <p:nvPr/>
        </p:nvSpPr>
        <p:spPr>
          <a:xfrm>
            <a:off x="755650" y="5454650"/>
            <a:ext cx="1871663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latin typeface="Tahoma" panose="020B0604030504040204" pitchFamily="34" charset="0"/>
              </a:rPr>
              <a:t>由系统栈恢复现场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返回上层中断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或目态程序</a:t>
            </a:r>
          </a:p>
        </p:txBody>
      </p:sp>
      <p:sp>
        <p:nvSpPr>
          <p:cNvPr id="243723" name="文本框 243722"/>
          <p:cNvSpPr txBox="1"/>
          <p:nvPr/>
        </p:nvSpPr>
        <p:spPr>
          <a:xfrm>
            <a:off x="2843213" y="4868863"/>
            <a:ext cx="15128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需要切换进程</a:t>
            </a:r>
          </a:p>
        </p:txBody>
      </p:sp>
      <p:sp>
        <p:nvSpPr>
          <p:cNvPr id="243724" name="文本框 243723"/>
          <p:cNvSpPr txBox="1"/>
          <p:nvPr/>
        </p:nvSpPr>
        <p:spPr>
          <a:xfrm>
            <a:off x="4284663" y="5454650"/>
            <a:ext cx="2592387" cy="1069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latin typeface="Tahoma" panose="020B0604030504040204" pitchFamily="34" charset="0"/>
              </a:rPr>
              <a:t>转</a:t>
            </a:r>
            <a:r>
              <a:rPr lang="en-US" altLang="zh-CN" sz="1600" b="1">
                <a:latin typeface="Tahoma" panose="020B0604030504040204" pitchFamily="34" charset="0"/>
              </a:rPr>
              <a:t>dispatcher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保存下降进程现场到</a:t>
            </a:r>
            <a:r>
              <a:rPr lang="en-US" altLang="zh-CN" sz="1600" b="1">
                <a:latin typeface="Tahoma" panose="020B0604030504040204" pitchFamily="34" charset="0"/>
              </a:rPr>
              <a:t>PCB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选择上升进程</a:t>
            </a:r>
          </a:p>
          <a:p>
            <a:r>
              <a:rPr lang="zh-CN" altLang="en-US" sz="1600" b="1" dirty="0">
                <a:latin typeface="Tahoma" panose="020B0604030504040204" pitchFamily="34" charset="0"/>
              </a:rPr>
              <a:t>由</a:t>
            </a:r>
            <a:r>
              <a:rPr lang="en-US" altLang="zh-CN" sz="1600" b="1" dirty="0">
                <a:latin typeface="Tahoma" panose="020B0604030504040204" pitchFamily="34" charset="0"/>
              </a:rPr>
              <a:t>PCB</a:t>
            </a:r>
            <a:r>
              <a:rPr lang="zh-CN" altLang="en-US" sz="1600" b="1" dirty="0">
                <a:latin typeface="Tahoma" panose="020B0604030504040204" pitchFamily="34" charset="0"/>
              </a:rPr>
              <a:t>恢复上升进程现场</a:t>
            </a:r>
          </a:p>
        </p:txBody>
      </p:sp>
      <p:sp>
        <p:nvSpPr>
          <p:cNvPr id="243725" name="任意多边形 243724"/>
          <p:cNvSpPr/>
          <p:nvPr/>
        </p:nvSpPr>
        <p:spPr>
          <a:xfrm>
            <a:off x="2268538" y="3213100"/>
            <a:ext cx="3024187" cy="215900"/>
          </a:xfrm>
          <a:custGeom>
            <a:avLst/>
            <a:gdLst/>
            <a:ahLst/>
            <a:cxnLst/>
            <a:rect l="0" t="0" r="0" b="0"/>
            <a:pathLst>
              <a:path w="1905" h="136">
                <a:moveTo>
                  <a:pt x="0" y="45"/>
                </a:moveTo>
                <a:lnTo>
                  <a:pt x="0" y="136"/>
                </a:lnTo>
                <a:lnTo>
                  <a:pt x="1905" y="136"/>
                </a:lnTo>
                <a:lnTo>
                  <a:pt x="1905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3726" name="直接连接符 243725"/>
          <p:cNvSpPr/>
          <p:nvPr/>
        </p:nvSpPr>
        <p:spPr>
          <a:xfrm>
            <a:off x="3635375" y="3429000"/>
            <a:ext cx="0" cy="252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43727" name="直接连接符 243726"/>
          <p:cNvSpPr/>
          <p:nvPr/>
        </p:nvSpPr>
        <p:spPr>
          <a:xfrm>
            <a:off x="3635375" y="4292600"/>
            <a:ext cx="0" cy="179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43728" name="任意多边形 243727"/>
          <p:cNvSpPr/>
          <p:nvPr/>
        </p:nvSpPr>
        <p:spPr>
          <a:xfrm>
            <a:off x="1692275" y="5094288"/>
            <a:ext cx="1295400" cy="288925"/>
          </a:xfrm>
          <a:custGeom>
            <a:avLst/>
            <a:gdLst/>
            <a:ahLst/>
            <a:cxnLst/>
            <a:rect l="0" t="0" r="0" b="0"/>
            <a:pathLst>
              <a:path w="816" h="182">
                <a:moveTo>
                  <a:pt x="816" y="0"/>
                </a:moveTo>
                <a:lnTo>
                  <a:pt x="0" y="0"/>
                </a:lnTo>
                <a:lnTo>
                  <a:pt x="0" y="182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3729" name="任意多边形 243728"/>
          <p:cNvSpPr/>
          <p:nvPr/>
        </p:nvSpPr>
        <p:spPr>
          <a:xfrm flipH="1">
            <a:off x="4284663" y="5094288"/>
            <a:ext cx="1295400" cy="288925"/>
          </a:xfrm>
          <a:custGeom>
            <a:avLst/>
            <a:gdLst/>
            <a:ahLst/>
            <a:cxnLst/>
            <a:rect l="0" t="0" r="0" b="0"/>
            <a:pathLst>
              <a:path w="816" h="182">
                <a:moveTo>
                  <a:pt x="816" y="0"/>
                </a:moveTo>
                <a:lnTo>
                  <a:pt x="0" y="0"/>
                </a:lnTo>
                <a:lnTo>
                  <a:pt x="0" y="182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3730" name="文本框 243729"/>
          <p:cNvSpPr txBox="1"/>
          <p:nvPr/>
        </p:nvSpPr>
        <p:spPr>
          <a:xfrm>
            <a:off x="5219700" y="4662488"/>
            <a:ext cx="28892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243731" name="文本框 243730"/>
          <p:cNvSpPr txBox="1"/>
          <p:nvPr/>
        </p:nvSpPr>
        <p:spPr>
          <a:xfrm>
            <a:off x="1835150" y="4662488"/>
            <a:ext cx="28892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243732" name="文本框 243731"/>
          <p:cNvSpPr txBox="1"/>
          <p:nvPr/>
        </p:nvSpPr>
        <p:spPr>
          <a:xfrm>
            <a:off x="2484438" y="3573463"/>
            <a:ext cx="23034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latin typeface="Tahoma" panose="020B0604030504040204" pitchFamily="34" charset="0"/>
              </a:rPr>
              <a:t>开放高优先级中断</a:t>
            </a:r>
          </a:p>
        </p:txBody>
      </p:sp>
      <p:sp>
        <p:nvSpPr>
          <p:cNvPr id="243733" name="直接连接符 243732"/>
          <p:cNvSpPr/>
          <p:nvPr/>
        </p:nvSpPr>
        <p:spPr>
          <a:xfrm>
            <a:off x="3635375" y="3860800"/>
            <a:ext cx="0" cy="179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43734" name="文本框 243733"/>
          <p:cNvSpPr txBox="1"/>
          <p:nvPr/>
        </p:nvSpPr>
        <p:spPr>
          <a:xfrm>
            <a:off x="2843213" y="4437063"/>
            <a:ext cx="15128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关中断</a:t>
            </a:r>
          </a:p>
        </p:txBody>
      </p:sp>
      <p:sp>
        <p:nvSpPr>
          <p:cNvPr id="243735" name="直接连接符 243734"/>
          <p:cNvSpPr/>
          <p:nvPr/>
        </p:nvSpPr>
        <p:spPr>
          <a:xfrm>
            <a:off x="3635375" y="4689475"/>
            <a:ext cx="0" cy="179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2" name="直接连接符 244741"/>
          <p:cNvSpPr/>
          <p:nvPr/>
        </p:nvSpPr>
        <p:spPr>
          <a:xfrm flipH="1">
            <a:off x="3949700" y="4368800"/>
            <a:ext cx="593725" cy="7334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44" name="文本框 244743"/>
          <p:cNvSpPr txBox="1"/>
          <p:nvPr/>
        </p:nvSpPr>
        <p:spPr>
          <a:xfrm>
            <a:off x="5105400" y="4419600"/>
            <a:ext cx="735013" cy="3032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lstStyle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等待事件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45" name="文本框 244744"/>
          <p:cNvSpPr txBox="1"/>
          <p:nvPr/>
        </p:nvSpPr>
        <p:spPr>
          <a:xfrm>
            <a:off x="3289300" y="4419600"/>
            <a:ext cx="715963" cy="3032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lstStyle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调度选中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46" name="文本框 244745"/>
          <p:cNvSpPr txBox="1"/>
          <p:nvPr/>
        </p:nvSpPr>
        <p:spPr>
          <a:xfrm>
            <a:off x="4279900" y="4672013"/>
            <a:ext cx="458788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lstStyle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剥夺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47" name="文本框 244746"/>
          <p:cNvSpPr txBox="1"/>
          <p:nvPr/>
        </p:nvSpPr>
        <p:spPr>
          <a:xfrm>
            <a:off x="4794250" y="3179763"/>
            <a:ext cx="422275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lstStyle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中断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48" name="椭圆 244747"/>
          <p:cNvSpPr/>
          <p:nvPr/>
        </p:nvSpPr>
        <p:spPr>
          <a:xfrm>
            <a:off x="4159250" y="2471738"/>
            <a:ext cx="892175" cy="647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36000" tIns="36000" rIns="36000" bIns="36000"/>
          <a:lstStyle/>
          <a:p>
            <a:pPr>
              <a:lnSpc>
                <a:spcPct val="96000"/>
              </a:lnSpc>
            </a:pPr>
            <a:r>
              <a:rPr lang="zh-CN" altLang="en-US" sz="1200" b="1" dirty="0">
                <a:latin typeface="Times New Roman" panose="02020603050405020304" pitchFamily="18" charset="0"/>
              </a:rPr>
              <a:t>运行</a:t>
            </a:r>
          </a:p>
          <a:p>
            <a:pPr>
              <a:lnSpc>
                <a:spcPct val="96000"/>
              </a:lnSpc>
            </a:pPr>
            <a:r>
              <a:rPr lang="en-US" altLang="zh-CN" sz="1200" b="1">
                <a:latin typeface="Times New Roman" panose="02020603050405020304" pitchFamily="18" charset="0"/>
              </a:rPr>
              <a:t>user</a:t>
            </a:r>
          </a:p>
          <a:p>
            <a:pPr algn="l"/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244749" name="椭圆 244748"/>
          <p:cNvSpPr/>
          <p:nvPr/>
        </p:nvSpPr>
        <p:spPr>
          <a:xfrm>
            <a:off x="4149725" y="3709988"/>
            <a:ext cx="890588" cy="64928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36000" tIns="36000" rIns="36000" bIns="36000"/>
          <a:lstStyle/>
          <a:p>
            <a:pPr>
              <a:lnSpc>
                <a:spcPct val="96000"/>
              </a:lnSpc>
            </a:pPr>
            <a:r>
              <a:rPr lang="zh-CN" altLang="en-US" sz="1200" b="1" dirty="0">
                <a:latin typeface="Times New Roman" panose="02020603050405020304" pitchFamily="18" charset="0"/>
              </a:rPr>
              <a:t>运行</a:t>
            </a:r>
          </a:p>
          <a:p>
            <a:pPr>
              <a:lnSpc>
                <a:spcPct val="96000"/>
              </a:lnSpc>
            </a:pPr>
            <a:r>
              <a:rPr lang="en-US" altLang="zh-CN" sz="1200" b="1">
                <a:latin typeface="Times New Roman" panose="02020603050405020304" pitchFamily="18" charset="0"/>
              </a:rPr>
              <a:t>kernel</a:t>
            </a:r>
            <a:endParaRPr lang="en-US" altLang="zh-CN" sz="3200" b="1">
              <a:latin typeface="Tahoma" panose="020B0604030504040204" pitchFamily="34" charset="0"/>
            </a:endParaRPr>
          </a:p>
        </p:txBody>
      </p:sp>
      <p:sp>
        <p:nvSpPr>
          <p:cNvPr id="244750" name="椭圆 244749"/>
          <p:cNvSpPr/>
          <p:nvPr/>
        </p:nvSpPr>
        <p:spPr>
          <a:xfrm>
            <a:off x="5121275" y="5026025"/>
            <a:ext cx="892175" cy="647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36000" tIns="108000" rIns="36000" bIns="72000"/>
          <a:lstStyle/>
          <a:p>
            <a:pPr>
              <a:lnSpc>
                <a:spcPct val="96000"/>
              </a:lnSpc>
            </a:pPr>
            <a:r>
              <a:rPr lang="zh-CN" altLang="en-US" sz="1400" b="1" dirty="0">
                <a:latin typeface="Times New Roman" panose="02020603050405020304" pitchFamily="18" charset="0"/>
              </a:rPr>
              <a:t>等待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244751" name="椭圆 244750"/>
          <p:cNvSpPr/>
          <p:nvPr/>
        </p:nvSpPr>
        <p:spPr>
          <a:xfrm>
            <a:off x="3217863" y="5000625"/>
            <a:ext cx="892175" cy="647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36000" tIns="108000" rIns="36000" bIns="72000"/>
          <a:lstStyle/>
          <a:p>
            <a:pPr>
              <a:lnSpc>
                <a:spcPct val="96000"/>
              </a:lnSpc>
            </a:pPr>
            <a:r>
              <a:rPr lang="zh-CN" altLang="en-US" sz="1400" b="1" dirty="0">
                <a:latin typeface="Times New Roman" panose="02020603050405020304" pitchFamily="18" charset="0"/>
              </a:rPr>
              <a:t>就绪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244752" name="直接连接符 244751"/>
          <p:cNvSpPr/>
          <p:nvPr/>
        </p:nvSpPr>
        <p:spPr>
          <a:xfrm>
            <a:off x="4757738" y="3103563"/>
            <a:ext cx="0" cy="6318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53" name="直接连接符 244752"/>
          <p:cNvSpPr/>
          <p:nvPr/>
        </p:nvSpPr>
        <p:spPr>
          <a:xfrm flipV="1">
            <a:off x="4500563" y="3103563"/>
            <a:ext cx="0" cy="5826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54" name="直接连接符 244753"/>
          <p:cNvSpPr/>
          <p:nvPr/>
        </p:nvSpPr>
        <p:spPr>
          <a:xfrm>
            <a:off x="4827588" y="4292600"/>
            <a:ext cx="533400" cy="7588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55" name="直接连接符 244754"/>
          <p:cNvSpPr/>
          <p:nvPr/>
        </p:nvSpPr>
        <p:spPr>
          <a:xfrm flipV="1">
            <a:off x="3784600" y="4292600"/>
            <a:ext cx="568325" cy="7191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56" name="直接连接符 244755"/>
          <p:cNvSpPr/>
          <p:nvPr/>
        </p:nvSpPr>
        <p:spPr>
          <a:xfrm flipH="1">
            <a:off x="4095750" y="5354638"/>
            <a:ext cx="99218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57" name="文本框 244756"/>
          <p:cNvSpPr txBox="1"/>
          <p:nvPr/>
        </p:nvSpPr>
        <p:spPr>
          <a:xfrm>
            <a:off x="3309938" y="3205163"/>
            <a:ext cx="1098550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lstStyle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返回（置</a:t>
            </a:r>
            <a:r>
              <a:rPr lang="en-US" altLang="zh-CN" sz="1200" b="1" dirty="0">
                <a:latin typeface="Times New Roman" panose="02020603050405020304" pitchFamily="18" charset="0"/>
              </a:rPr>
              <a:t>PSW</a:t>
            </a:r>
            <a:r>
              <a:rPr lang="zh-CN" altLang="en-US" sz="1200" b="1" dirty="0">
                <a:latin typeface="Times New Roman" panose="02020603050405020304" pitchFamily="18" charset="0"/>
              </a:rPr>
              <a:t>）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58" name="文本框 244757"/>
          <p:cNvSpPr txBox="1"/>
          <p:nvPr/>
        </p:nvSpPr>
        <p:spPr>
          <a:xfrm>
            <a:off x="4243388" y="5430838"/>
            <a:ext cx="752475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lstStyle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事件发生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59" name="任意多边形 244758"/>
          <p:cNvSpPr/>
          <p:nvPr/>
        </p:nvSpPr>
        <p:spPr>
          <a:xfrm rot="214630">
            <a:off x="4976813" y="3784600"/>
            <a:ext cx="312737" cy="415925"/>
          </a:xfrm>
          <a:custGeom>
            <a:avLst/>
            <a:gdLst/>
            <a:ahLst/>
            <a:cxnLst/>
            <a:rect l="0" t="0" r="0" b="0"/>
            <a:pathLst>
              <a:path w="364" h="511">
                <a:moveTo>
                  <a:pt x="0" y="103"/>
                </a:moveTo>
                <a:cubicBezTo>
                  <a:pt x="21" y="61"/>
                  <a:pt x="42" y="20"/>
                  <a:pt x="84" y="10"/>
                </a:cubicBezTo>
                <a:cubicBezTo>
                  <a:pt x="126" y="0"/>
                  <a:pt x="206" y="5"/>
                  <a:pt x="252" y="41"/>
                </a:cubicBezTo>
                <a:cubicBezTo>
                  <a:pt x="298" y="77"/>
                  <a:pt x="350" y="160"/>
                  <a:pt x="357" y="227"/>
                </a:cubicBezTo>
                <a:cubicBezTo>
                  <a:pt x="364" y="294"/>
                  <a:pt x="329" y="397"/>
                  <a:pt x="294" y="444"/>
                </a:cubicBezTo>
                <a:cubicBezTo>
                  <a:pt x="259" y="491"/>
                  <a:pt x="185" y="501"/>
                  <a:pt x="147" y="506"/>
                </a:cubicBezTo>
                <a:cubicBezTo>
                  <a:pt x="109" y="511"/>
                  <a:pt x="81" y="491"/>
                  <a:pt x="63" y="475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4760" name="任意多边形 244759"/>
          <p:cNvSpPr/>
          <p:nvPr/>
        </p:nvSpPr>
        <p:spPr>
          <a:xfrm rot="214630" flipH="1">
            <a:off x="3905250" y="3760788"/>
            <a:ext cx="319088" cy="417512"/>
          </a:xfrm>
          <a:custGeom>
            <a:avLst/>
            <a:gdLst/>
            <a:ahLst/>
            <a:cxnLst/>
            <a:rect l="0" t="0" r="0" b="0"/>
            <a:pathLst>
              <a:path w="364" h="511">
                <a:moveTo>
                  <a:pt x="0" y="103"/>
                </a:moveTo>
                <a:cubicBezTo>
                  <a:pt x="21" y="61"/>
                  <a:pt x="42" y="20"/>
                  <a:pt x="84" y="10"/>
                </a:cubicBezTo>
                <a:cubicBezTo>
                  <a:pt x="126" y="0"/>
                  <a:pt x="206" y="5"/>
                  <a:pt x="252" y="41"/>
                </a:cubicBezTo>
                <a:cubicBezTo>
                  <a:pt x="298" y="77"/>
                  <a:pt x="350" y="160"/>
                  <a:pt x="357" y="227"/>
                </a:cubicBezTo>
                <a:cubicBezTo>
                  <a:pt x="364" y="294"/>
                  <a:pt x="329" y="397"/>
                  <a:pt x="294" y="444"/>
                </a:cubicBezTo>
                <a:cubicBezTo>
                  <a:pt x="259" y="491"/>
                  <a:pt x="185" y="501"/>
                  <a:pt x="147" y="506"/>
                </a:cubicBezTo>
                <a:cubicBezTo>
                  <a:pt x="109" y="511"/>
                  <a:pt x="81" y="491"/>
                  <a:pt x="63" y="475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4761" name="文本框 244760"/>
          <p:cNvSpPr txBox="1"/>
          <p:nvPr/>
        </p:nvSpPr>
        <p:spPr>
          <a:xfrm>
            <a:off x="5345113" y="3811588"/>
            <a:ext cx="458787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lstStyle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中断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62" name="文本框 244761"/>
          <p:cNvSpPr txBox="1"/>
          <p:nvPr/>
        </p:nvSpPr>
        <p:spPr>
          <a:xfrm>
            <a:off x="3105150" y="3786188"/>
            <a:ext cx="735013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lstStyle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嵌套返回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63" name="椭圆 244762"/>
          <p:cNvSpPr/>
          <p:nvPr/>
        </p:nvSpPr>
        <p:spPr>
          <a:xfrm>
            <a:off x="1692275" y="5000625"/>
            <a:ext cx="892175" cy="647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36000" tIns="108000" rIns="36000" bIns="72000"/>
          <a:lstStyle/>
          <a:p>
            <a:pPr>
              <a:lnSpc>
                <a:spcPct val="96000"/>
              </a:lnSpc>
            </a:pPr>
            <a:r>
              <a:rPr lang="zh-CN" altLang="en-US" sz="1600" b="1" dirty="0">
                <a:latin typeface="Times New Roman" panose="02020603050405020304" pitchFamily="18" charset="0"/>
              </a:rPr>
              <a:t>无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244764" name="直接连接符 244763"/>
          <p:cNvSpPr/>
          <p:nvPr/>
        </p:nvSpPr>
        <p:spPr>
          <a:xfrm>
            <a:off x="2590800" y="5329238"/>
            <a:ext cx="6254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65" name="文本框 244764"/>
          <p:cNvSpPr txBox="1"/>
          <p:nvPr/>
        </p:nvSpPr>
        <p:spPr>
          <a:xfrm>
            <a:off x="2682875" y="5380038"/>
            <a:ext cx="441325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lstStyle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创建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66" name="直接连接符 244765"/>
          <p:cNvSpPr/>
          <p:nvPr/>
        </p:nvSpPr>
        <p:spPr>
          <a:xfrm flipV="1">
            <a:off x="4867275" y="2927350"/>
            <a:ext cx="1193800" cy="8588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67" name="文本框 244766"/>
          <p:cNvSpPr txBox="1"/>
          <p:nvPr/>
        </p:nvSpPr>
        <p:spPr>
          <a:xfrm>
            <a:off x="5784850" y="3179763"/>
            <a:ext cx="441325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lstStyle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结束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68" name="椭圆 244767"/>
          <p:cNvSpPr/>
          <p:nvPr/>
        </p:nvSpPr>
        <p:spPr>
          <a:xfrm>
            <a:off x="5986463" y="2420938"/>
            <a:ext cx="817562" cy="5778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36000" tIns="108000" rIns="36000" bIns="72000"/>
          <a:lstStyle/>
          <a:p>
            <a:pPr>
              <a:lnSpc>
                <a:spcPct val="96000"/>
              </a:lnSpc>
            </a:pPr>
            <a:r>
              <a:rPr lang="zh-CN" altLang="en-US" sz="1400" b="1" dirty="0">
                <a:latin typeface="Times New Roman" panose="02020603050405020304" pitchFamily="18" charset="0"/>
              </a:rPr>
              <a:t>终止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  <p:sp>
        <p:nvSpPr>
          <p:cNvPr id="244769" name="直接连接符 244768"/>
          <p:cNvSpPr/>
          <p:nvPr/>
        </p:nvSpPr>
        <p:spPr>
          <a:xfrm>
            <a:off x="2043113" y="4697413"/>
            <a:ext cx="92075" cy="3032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70" name="椭圆 244769"/>
          <p:cNvSpPr/>
          <p:nvPr/>
        </p:nvSpPr>
        <p:spPr>
          <a:xfrm>
            <a:off x="5959475" y="2392363"/>
            <a:ext cx="863600" cy="6477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dirty="0">
              <a:latin typeface="Tahoma" panose="020B0604030504040204" pitchFamily="34" charset="0"/>
            </a:endParaRPr>
          </a:p>
        </p:txBody>
      </p:sp>
      <p:sp>
        <p:nvSpPr>
          <p:cNvPr id="244771" name="文本框 244770"/>
          <p:cNvSpPr txBox="1"/>
          <p:nvPr/>
        </p:nvSpPr>
        <p:spPr>
          <a:xfrm>
            <a:off x="1257300" y="1076325"/>
            <a:ext cx="60483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latin typeface="Tahoma" panose="020B0604030504040204" pitchFamily="34" charset="0"/>
              </a:rPr>
              <a:t>考虑系统状态的进程状态转换图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696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/>
              <a:t>3.1.3.1 </a:t>
            </a:r>
            <a:r>
              <a:rPr lang="en-US" altLang="zh-CN" b="1">
                <a:latin typeface="Times New Roman" panose="02020603050405020304" pitchFamily="18" charset="0"/>
              </a:rPr>
              <a:t>IO</a:t>
            </a:r>
            <a:r>
              <a:rPr lang="zh-CN" altLang="zh-CN" b="1" dirty="0"/>
              <a:t>中断处理</a:t>
            </a:r>
            <a:endParaRPr lang="en-US" altLang="zh-CN" b="1"/>
          </a:p>
        </p:txBody>
      </p:sp>
      <p:sp>
        <p:nvSpPr>
          <p:cNvPr id="69635" name="文本占位符 696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正常结束</a:t>
            </a:r>
          </a:p>
          <a:p>
            <a:pPr lvl="1"/>
            <a:r>
              <a:rPr lang="zh-CN" altLang="en-US" b="1" dirty="0"/>
              <a:t>继续传输；</a:t>
            </a:r>
          </a:p>
          <a:p>
            <a:pPr lvl="1"/>
            <a:r>
              <a:rPr lang="zh-CN" altLang="en-US" b="1" dirty="0"/>
              <a:t>唤醒相关进程。</a:t>
            </a:r>
          </a:p>
          <a:p>
            <a:r>
              <a:rPr lang="zh-CN" altLang="en-US" b="1" dirty="0"/>
              <a:t>传输错误</a:t>
            </a:r>
          </a:p>
          <a:p>
            <a:pPr lvl="1"/>
            <a:r>
              <a:rPr lang="zh-CN" altLang="en-US" b="1" dirty="0"/>
              <a:t>复执（</a:t>
            </a:r>
            <a:r>
              <a:rPr lang="en-US" altLang="zh-CN" b="1" err="1"/>
              <a:t>eg</a:t>
            </a:r>
            <a:r>
              <a:rPr lang="en-US" altLang="zh-CN" b="1" dirty="0"/>
              <a:t>. 3</a:t>
            </a:r>
            <a:r>
              <a:rPr lang="zh-CN" altLang="en-US" b="1" dirty="0"/>
              <a:t>次</a:t>
            </a:r>
            <a:r>
              <a:rPr lang="en-US" altLang="zh-CN" b="1" dirty="0"/>
              <a:t>)</a:t>
            </a:r>
            <a:r>
              <a:rPr lang="zh-CN" altLang="en-US" b="1" dirty="0"/>
              <a:t>；</a:t>
            </a:r>
          </a:p>
          <a:p>
            <a:pPr lvl="1"/>
            <a:r>
              <a:rPr lang="zh-CN" altLang="en-US" b="1" dirty="0"/>
              <a:t>报告系统操作员。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3107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 </a:t>
            </a:r>
            <a:r>
              <a:rPr lang="zh-CN" altLang="en-US" b="1" dirty="0"/>
              <a:t>中断与中断系统</a:t>
            </a:r>
            <a:endParaRPr lang="zh-CN" altLang="en-US" b="1"/>
          </a:p>
        </p:txBody>
      </p:sp>
      <p:sp>
        <p:nvSpPr>
          <p:cNvPr id="131075" name="文本占位符 1310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3.1.1 </a:t>
            </a:r>
            <a:r>
              <a:rPr lang="zh-CN" altLang="en-US" b="1" dirty="0"/>
              <a:t>中断的概念</a:t>
            </a:r>
          </a:p>
          <a:p>
            <a:r>
              <a:rPr lang="en-US" altLang="zh-CN" b="1" dirty="0"/>
              <a:t>3.1.2 </a:t>
            </a:r>
            <a:r>
              <a:rPr lang="zh-CN" altLang="en-US" b="1" dirty="0"/>
              <a:t>中断装置</a:t>
            </a:r>
          </a:p>
          <a:p>
            <a:r>
              <a:rPr lang="en-US" altLang="zh-CN" b="1" dirty="0"/>
              <a:t>3.1.3 </a:t>
            </a:r>
            <a:r>
              <a:rPr lang="zh-CN" altLang="en-US" b="1" dirty="0"/>
              <a:t>中断处理程序</a:t>
            </a:r>
            <a:endParaRPr lang="zh-CN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706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3.1.3.2 </a:t>
            </a:r>
            <a:r>
              <a:rPr lang="zh-CN" altLang="en-US" b="1" dirty="0"/>
              <a:t>时钟中断处理</a:t>
            </a:r>
            <a:endParaRPr lang="zh-CN" altLang="en-US" b="1"/>
          </a:p>
        </p:txBody>
      </p:sp>
      <p:sp>
        <p:nvSpPr>
          <p:cNvPr id="70659" name="文本占位符 706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Housekeeping</a:t>
            </a:r>
          </a:p>
          <a:p>
            <a:pPr lvl="1"/>
            <a:r>
              <a:rPr lang="zh-CN" altLang="en-US" b="1" dirty="0"/>
              <a:t>进程管理</a:t>
            </a:r>
          </a:p>
          <a:p>
            <a:pPr lvl="2"/>
            <a:r>
              <a:rPr lang="zh-CN" altLang="en-US" b="1" dirty="0"/>
              <a:t>重新计算进程调度参数</a:t>
            </a:r>
            <a:r>
              <a:rPr lang="en-US" altLang="zh-CN" b="1" err="1"/>
              <a:t>(eg</a:t>
            </a:r>
            <a:r>
              <a:rPr lang="zh-CN" altLang="zh-CN" b="1" dirty="0"/>
              <a:t>. 动态优先数</a:t>
            </a:r>
            <a:r>
              <a:rPr lang="en-US" altLang="zh-CN" b="1"/>
              <a:t>)</a:t>
            </a:r>
          </a:p>
          <a:p>
            <a:pPr lvl="1"/>
            <a:r>
              <a:rPr lang="zh-CN" altLang="en-US" b="1" dirty="0"/>
              <a:t>实现软时钟，启动定时程序</a:t>
            </a:r>
          </a:p>
          <a:p>
            <a:pPr lvl="2"/>
            <a:r>
              <a:rPr lang="zh-CN" altLang="en-US" b="1" dirty="0"/>
              <a:t>硬时钟</a:t>
            </a:r>
            <a:r>
              <a:rPr lang="en-US" altLang="zh-CN" b="1" dirty="0"/>
              <a:t>5ms</a:t>
            </a:r>
            <a:r>
              <a:rPr lang="zh-CN" altLang="en-US" b="1" dirty="0"/>
              <a:t>发生一次中断，软时钟</a:t>
            </a:r>
            <a:r>
              <a:rPr lang="en-US" altLang="zh-CN" b="1"/>
              <a:t>50ms</a:t>
            </a:r>
          </a:p>
          <a:p>
            <a:pPr lvl="2"/>
            <a:r>
              <a:rPr lang="zh-CN" altLang="en-US" b="1" dirty="0"/>
              <a:t>如死锁检测</a:t>
            </a:r>
          </a:p>
          <a:p>
            <a:pPr lvl="1"/>
            <a:r>
              <a:rPr lang="zh-CN" altLang="en-US" b="1" dirty="0"/>
              <a:t>考虑进程切换</a:t>
            </a:r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778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3.1.3.3 </a:t>
            </a:r>
            <a:r>
              <a:rPr lang="zh-CN" altLang="en-US" b="1" dirty="0"/>
              <a:t>控制台中断处理</a:t>
            </a:r>
            <a:endParaRPr lang="zh-CN" altLang="en-US" b="1"/>
          </a:p>
        </p:txBody>
      </p:sp>
      <p:sp>
        <p:nvSpPr>
          <p:cNvPr id="77827" name="文本占位符 778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一个控制按钮，一个中断向量，一个中断处理程序。</a:t>
            </a:r>
            <a:endParaRPr lang="zh-CN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7884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3.1.3.4 </a:t>
            </a:r>
            <a:r>
              <a:rPr lang="zh-CN" altLang="en-US" b="1" dirty="0"/>
              <a:t>硬件故障处理</a:t>
            </a:r>
            <a:endParaRPr lang="zh-CN" altLang="en-US" b="1"/>
          </a:p>
        </p:txBody>
      </p:sp>
      <p:sp>
        <p:nvSpPr>
          <p:cNvPr id="78851" name="文本占位符 78850"/>
          <p:cNvSpPr>
            <a:spLocks noGrp="1"/>
          </p:cNvSpPr>
          <p:nvPr>
            <p:ph type="body" idx="1"/>
          </p:nvPr>
        </p:nvSpPr>
        <p:spPr>
          <a:xfrm>
            <a:off x="762000" y="1981200"/>
            <a:ext cx="7772400" cy="4279900"/>
          </a:xfrm>
        </p:spPr>
        <p:txBody>
          <a:bodyPr/>
          <a:lstStyle/>
          <a:p>
            <a:r>
              <a:rPr lang="zh-CN" altLang="en-US" b="1" dirty="0"/>
              <a:t>电源故障处理</a:t>
            </a:r>
          </a:p>
          <a:p>
            <a:pPr lvl="1"/>
            <a:r>
              <a:rPr lang="zh-CN" altLang="en-US" b="1" dirty="0"/>
              <a:t>掉电：</a:t>
            </a:r>
          </a:p>
          <a:p>
            <a:pPr lvl="2"/>
            <a:r>
              <a:rPr lang="zh-CN" altLang="en-US" b="1" dirty="0"/>
              <a:t>内存，寄存器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zh-CN" altLang="en-US" b="1" dirty="0">
                <a:sym typeface="Symbol" panose="05050102010706020507" pitchFamily="18" charset="2"/>
              </a:rPr>
              <a:t>外存</a:t>
            </a:r>
          </a:p>
          <a:p>
            <a:pPr lvl="2"/>
            <a:r>
              <a:rPr lang="zh-CN" altLang="en-US" b="1" dirty="0">
                <a:sym typeface="Symbol" panose="05050102010706020507" pitchFamily="18" charset="2"/>
              </a:rPr>
              <a:t>停止设备</a:t>
            </a:r>
          </a:p>
          <a:p>
            <a:pPr lvl="2"/>
            <a:r>
              <a:rPr lang="zh-CN" altLang="en-US" b="1" dirty="0">
                <a:sym typeface="Symbol" panose="05050102010706020507" pitchFamily="18" charset="2"/>
              </a:rPr>
              <a:t>停止处理机</a:t>
            </a:r>
          </a:p>
          <a:p>
            <a:pPr lvl="1"/>
            <a:r>
              <a:rPr lang="zh-CN" altLang="en-US" b="1" dirty="0"/>
              <a:t>恢复：</a:t>
            </a:r>
          </a:p>
          <a:p>
            <a:pPr lvl="2"/>
            <a:r>
              <a:rPr lang="zh-CN" altLang="en-US" b="1" dirty="0"/>
              <a:t>启动处理机</a:t>
            </a:r>
          </a:p>
          <a:p>
            <a:pPr lvl="2"/>
            <a:r>
              <a:rPr lang="zh-CN" altLang="en-US" b="1" dirty="0"/>
              <a:t>启动设备</a:t>
            </a:r>
          </a:p>
          <a:p>
            <a:pPr lvl="2"/>
            <a:r>
              <a:rPr lang="zh-CN" altLang="en-US" b="1" dirty="0"/>
              <a:t>外存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zh-CN" altLang="en-US" b="1" dirty="0">
                <a:sym typeface="Symbol" panose="05050102010706020507" pitchFamily="18" charset="2"/>
              </a:rPr>
              <a:t>内存，寄存器</a:t>
            </a:r>
            <a:endParaRPr lang="zh-CN" altLang="en-US" b="1">
              <a:sym typeface="Symbol" panose="05050102010706020507" pitchFamily="18" charset="2"/>
            </a:endParaRPr>
          </a:p>
        </p:txBody>
      </p:sp>
      <p:sp>
        <p:nvSpPr>
          <p:cNvPr id="78852" name="云形标注 78851"/>
          <p:cNvSpPr/>
          <p:nvPr/>
        </p:nvSpPr>
        <p:spPr>
          <a:xfrm>
            <a:off x="5638800" y="4572000"/>
            <a:ext cx="3200400" cy="1524000"/>
          </a:xfrm>
          <a:prstGeom prst="cloudCallout">
            <a:avLst>
              <a:gd name="adj1" fmla="val -25894"/>
              <a:gd name="adj2" fmla="val 6698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en-US" b="1">
                <a:latin typeface="Times New Roman" panose="02020603050405020304" pitchFamily="18" charset="0"/>
              </a:rPr>
              <a:t>  </a:t>
            </a:r>
            <a:r>
              <a:rPr lang="en-US" altLang="zh-CN" b="1">
                <a:latin typeface="Times New Roman" panose="02020603050405020304" pitchFamily="18" charset="0"/>
              </a:rPr>
              <a:t>Use UPS for critical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applications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7987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3.1.3.4 </a:t>
            </a:r>
            <a:r>
              <a:rPr lang="zh-CN" altLang="en-US" b="1" dirty="0"/>
              <a:t>硬件故障处理</a:t>
            </a:r>
            <a:r>
              <a:rPr lang="en-US" altLang="zh-CN" b="1"/>
              <a:t>(cont.)</a:t>
            </a:r>
          </a:p>
        </p:txBody>
      </p:sp>
      <p:sp>
        <p:nvSpPr>
          <p:cNvPr id="79875" name="文本占位符 798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内存故障处理</a:t>
            </a:r>
          </a:p>
          <a:p>
            <a:pPr lvl="1"/>
            <a:r>
              <a:rPr lang="zh-CN" altLang="en-US" b="1" dirty="0"/>
              <a:t>海明校验，奇偶校验错误</a:t>
            </a:r>
          </a:p>
          <a:p>
            <a:pPr lvl="2"/>
            <a:r>
              <a:rPr lang="zh-CN" altLang="en-US" b="1" dirty="0"/>
              <a:t>下雨检查</a:t>
            </a:r>
          </a:p>
          <a:p>
            <a:pPr lvl="2"/>
            <a:r>
              <a:rPr lang="zh-CN" altLang="en-US" b="1" dirty="0"/>
              <a:t>划出系统</a:t>
            </a:r>
          </a:p>
          <a:p>
            <a:pPr lvl="2"/>
            <a:r>
              <a:rPr lang="zh-CN" altLang="en-US" b="1" dirty="0"/>
              <a:t>报告操作员</a:t>
            </a:r>
            <a:endParaRPr lang="zh-CN" altLang="en-US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716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3.1.3.5 </a:t>
            </a:r>
            <a:r>
              <a:rPr lang="zh-CN" altLang="en-US" b="1" dirty="0"/>
              <a:t>程序性中断的处理</a:t>
            </a:r>
            <a:endParaRPr lang="zh-CN" altLang="en-US" b="1"/>
          </a:p>
        </p:txBody>
      </p:sp>
      <p:sp>
        <p:nvSpPr>
          <p:cNvPr id="71683" name="文本占位符 716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只能由操作系统处理的中断</a:t>
            </a:r>
          </a:p>
          <a:p>
            <a:pPr lvl="1"/>
            <a:r>
              <a:rPr lang="zh-CN" altLang="en-US" b="1" dirty="0"/>
              <a:t>影响系统或其它进程</a:t>
            </a:r>
          </a:p>
          <a:p>
            <a:pPr lvl="2"/>
            <a:r>
              <a:rPr lang="zh-CN" altLang="en-US" b="1" dirty="0"/>
              <a:t>越界，非法指令，（处理：终止进程、调试）</a:t>
            </a:r>
          </a:p>
          <a:p>
            <a:pPr lvl="1"/>
            <a:r>
              <a:rPr lang="zh-CN" altLang="en-US" b="1" dirty="0"/>
              <a:t>需要系统管理或协助</a:t>
            </a:r>
          </a:p>
          <a:p>
            <a:pPr lvl="2"/>
            <a:r>
              <a:rPr lang="zh-CN" altLang="en-US" b="1" dirty="0"/>
              <a:t>页故障，缺段，（处理：动态调入）</a:t>
            </a:r>
          </a:p>
          <a:p>
            <a:r>
              <a:rPr lang="zh-CN" altLang="en-US" b="1" dirty="0"/>
              <a:t>可以由用户自己处理的中断</a:t>
            </a:r>
          </a:p>
          <a:p>
            <a:pPr lvl="1"/>
            <a:r>
              <a:rPr lang="zh-CN" altLang="en-US" b="1" dirty="0"/>
              <a:t>不影响系统和其它进程</a:t>
            </a:r>
            <a:endParaRPr lang="zh-CN" altLang="en-US" b="1"/>
          </a:p>
          <a:p>
            <a:pPr lvl="2"/>
            <a:r>
              <a:rPr lang="zh-CN" altLang="en-US" b="1" dirty="0"/>
              <a:t>除</a:t>
            </a:r>
            <a:r>
              <a:rPr lang="en-US" altLang="zh-CN" b="1" dirty="0"/>
              <a:t>0</a:t>
            </a:r>
            <a:r>
              <a:rPr lang="zh-CN" altLang="en-US" b="1" dirty="0"/>
              <a:t>，溢出，（处理：用户处理，或</a:t>
            </a:r>
            <a:r>
              <a:rPr lang="en-US" altLang="zh-CN" b="1" dirty="0"/>
              <a:t>OS</a:t>
            </a:r>
            <a:r>
              <a:rPr lang="zh-CN" altLang="en-US" b="1" dirty="0"/>
              <a:t>处理）</a:t>
            </a:r>
            <a:endParaRPr lang="zh-CN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72705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lstStyle/>
          <a:p>
            <a:r>
              <a:rPr lang="zh-CN" altLang="en-US" b="1" dirty="0"/>
              <a:t>应用程序自己处理中断</a:t>
            </a:r>
            <a:endParaRPr lang="zh-CN" altLang="en-US" b="1"/>
          </a:p>
        </p:txBody>
      </p:sp>
      <p:sp>
        <p:nvSpPr>
          <p:cNvPr id="72707" name="文本框 72706"/>
          <p:cNvSpPr txBox="1"/>
          <p:nvPr/>
        </p:nvSpPr>
        <p:spPr>
          <a:xfrm>
            <a:off x="762000" y="1828800"/>
            <a:ext cx="76962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调试语句：</a:t>
            </a:r>
            <a:r>
              <a:rPr lang="en-US" altLang="zh-CN" b="1" dirty="0">
                <a:latin typeface="Times New Roman" panose="02020603050405020304" pitchFamily="18" charset="0"/>
              </a:rPr>
              <a:t>on &lt;</a:t>
            </a:r>
            <a:r>
              <a:rPr lang="zh-CN" altLang="en-US" b="1" dirty="0">
                <a:latin typeface="Times New Roman" panose="02020603050405020304" pitchFamily="18" charset="0"/>
              </a:rPr>
              <a:t>中断条件</a:t>
            </a:r>
            <a:r>
              <a:rPr lang="en-US" altLang="zh-CN" b="1" dirty="0">
                <a:latin typeface="Times New Roman" panose="02020603050405020304" pitchFamily="18" charset="0"/>
              </a:rPr>
              <a:t>&gt; &lt;</a:t>
            </a:r>
            <a:r>
              <a:rPr lang="zh-CN" altLang="en-US" b="1" dirty="0">
                <a:latin typeface="Times New Roman" panose="02020603050405020304" pitchFamily="18" charset="0"/>
              </a:rPr>
              <a:t>中断续元入口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例如：</a:t>
            </a:r>
            <a:r>
              <a:rPr lang="en-US" altLang="zh-CN" b="1" err="1">
                <a:latin typeface="Times New Roman" panose="02020603050405020304" pitchFamily="18" charset="0"/>
              </a:rPr>
              <a:t>on &lt;divide_zero&gt; goto</a:t>
            </a:r>
            <a:r>
              <a:rPr lang="en-US" altLang="zh-CN" b="1">
                <a:latin typeface="Times New Roman" panose="02020603050405020304" pitchFamily="18" charset="0"/>
              </a:rPr>
              <a:t> LA;</a:t>
            </a:r>
          </a:p>
        </p:txBody>
      </p:sp>
      <p:sp>
        <p:nvSpPr>
          <p:cNvPr id="72708" name="矩形 72707"/>
          <p:cNvSpPr/>
          <p:nvPr/>
        </p:nvSpPr>
        <p:spPr>
          <a:xfrm>
            <a:off x="1828800" y="3048000"/>
            <a:ext cx="3276600" cy="7191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除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中断时转</a:t>
            </a:r>
            <a:r>
              <a:rPr lang="en-US" altLang="zh-CN" b="1" dirty="0">
                <a:latin typeface="Times New Roman" panose="02020603050405020304" pitchFamily="18" charset="0"/>
              </a:rPr>
              <a:t>LA</a:t>
            </a:r>
            <a:r>
              <a:rPr lang="zh-CN" altLang="en-US" b="1" dirty="0">
                <a:latin typeface="Times New Roman" panose="02020603050405020304" pitchFamily="18" charset="0"/>
              </a:rPr>
              <a:t>处理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2709" name="矩形 72708"/>
          <p:cNvSpPr/>
          <p:nvPr/>
        </p:nvSpPr>
        <p:spPr>
          <a:xfrm>
            <a:off x="1828800" y="4343400"/>
            <a:ext cx="3276600" cy="7191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除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中断时转</a:t>
            </a:r>
            <a:r>
              <a:rPr lang="en-US" altLang="zh-CN" b="1" dirty="0">
                <a:latin typeface="Times New Roman" panose="02020603050405020304" pitchFamily="18" charset="0"/>
              </a:rPr>
              <a:t>LB</a:t>
            </a:r>
            <a:r>
              <a:rPr lang="zh-CN" altLang="en-US" b="1" dirty="0">
                <a:latin typeface="Times New Roman" panose="02020603050405020304" pitchFamily="18" charset="0"/>
              </a:rPr>
              <a:t>处理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2710" name="文本框 72709"/>
          <p:cNvSpPr txBox="1"/>
          <p:nvPr/>
        </p:nvSpPr>
        <p:spPr>
          <a:xfrm>
            <a:off x="838200" y="3810000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            on &lt;divide_zero&gt; goto</a:t>
            </a:r>
            <a:r>
              <a:rPr lang="en-US" altLang="zh-CN" b="1">
                <a:latin typeface="Times New Roman" panose="02020603050405020304" pitchFamily="18" charset="0"/>
              </a:rPr>
              <a:t> LB</a:t>
            </a:r>
          </a:p>
        </p:txBody>
      </p:sp>
      <p:sp>
        <p:nvSpPr>
          <p:cNvPr id="72711" name="矩形 72710"/>
          <p:cNvSpPr/>
          <p:nvPr/>
        </p:nvSpPr>
        <p:spPr>
          <a:xfrm>
            <a:off x="6705600" y="2819400"/>
            <a:ext cx="1150938" cy="14398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除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中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断续元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2712" name="矩形 72711"/>
          <p:cNvSpPr/>
          <p:nvPr/>
        </p:nvSpPr>
        <p:spPr>
          <a:xfrm>
            <a:off x="6705600" y="4808538"/>
            <a:ext cx="1150938" cy="14398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除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中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断续元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2713" name="矩形 72712"/>
          <p:cNvSpPr/>
          <p:nvPr/>
        </p:nvSpPr>
        <p:spPr>
          <a:xfrm>
            <a:off x="6019800" y="2819400"/>
            <a:ext cx="53975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r>
              <a:rPr lang="en-US" altLang="zh-CN" b="1">
                <a:latin typeface="Times New Roman" panose="02020603050405020304" pitchFamily="18" charset="0"/>
              </a:rPr>
              <a:t>LA:</a:t>
            </a:r>
          </a:p>
        </p:txBody>
      </p:sp>
      <p:sp>
        <p:nvSpPr>
          <p:cNvPr id="72714" name="矩形 72713"/>
          <p:cNvSpPr/>
          <p:nvPr/>
        </p:nvSpPr>
        <p:spPr>
          <a:xfrm>
            <a:off x="6049963" y="4826000"/>
            <a:ext cx="53975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r>
              <a:rPr lang="en-US" altLang="zh-CN" b="1">
                <a:latin typeface="Times New Roman" panose="02020603050405020304" pitchFamily="18" charset="0"/>
              </a:rPr>
              <a:t>LB:</a:t>
            </a:r>
          </a:p>
        </p:txBody>
      </p:sp>
      <p:sp>
        <p:nvSpPr>
          <p:cNvPr id="72715" name="云形标注 72714"/>
          <p:cNvSpPr/>
          <p:nvPr/>
        </p:nvSpPr>
        <p:spPr>
          <a:xfrm>
            <a:off x="1600200" y="5334000"/>
            <a:ext cx="5105400" cy="1066800"/>
          </a:xfrm>
          <a:prstGeom prst="cloudCallout">
            <a:avLst>
              <a:gd name="adj1" fmla="val -43750"/>
              <a:gd name="adj2" fmla="val 67111"/>
            </a:avLst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相同中断发生在不同位置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可采用不同处理方法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737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应用程序自行处理中断</a:t>
            </a:r>
            <a:r>
              <a:rPr lang="en-US" altLang="zh-CN" b="1"/>
              <a:t>(Cont.)</a:t>
            </a:r>
          </a:p>
        </p:txBody>
      </p:sp>
      <p:sp>
        <p:nvSpPr>
          <p:cNvPr id="73731" name="文本框 73730"/>
          <p:cNvSpPr txBox="1"/>
          <p:nvPr/>
        </p:nvSpPr>
        <p:spPr>
          <a:xfrm>
            <a:off x="762000" y="1919288"/>
            <a:ext cx="769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编译时：生成中断续元表：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3732" name="矩形 73731"/>
          <p:cNvSpPr/>
          <p:nvPr/>
        </p:nvSpPr>
        <p:spPr>
          <a:xfrm>
            <a:off x="3733800" y="2528888"/>
            <a:ext cx="2339975" cy="3952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中断续元入口</a:t>
            </a:r>
            <a:r>
              <a:rPr lang="en-US" altLang="zh-CN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3733" name="矩形 73732"/>
          <p:cNvSpPr/>
          <p:nvPr/>
        </p:nvSpPr>
        <p:spPr>
          <a:xfrm>
            <a:off x="3733800" y="2909888"/>
            <a:ext cx="2339975" cy="3952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中断续元入口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734" name="矩形 73733"/>
          <p:cNvSpPr/>
          <p:nvPr/>
        </p:nvSpPr>
        <p:spPr>
          <a:xfrm>
            <a:off x="3733800" y="3290888"/>
            <a:ext cx="233997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b="1"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73735" name="矩形 73734"/>
          <p:cNvSpPr/>
          <p:nvPr/>
        </p:nvSpPr>
        <p:spPr>
          <a:xfrm>
            <a:off x="3733800" y="3824288"/>
            <a:ext cx="2339975" cy="3952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中断续元入口</a:t>
            </a:r>
            <a:r>
              <a:rPr lang="en-US" altLang="zh-CN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73736" name="矩形 73735"/>
          <p:cNvSpPr/>
          <p:nvPr/>
        </p:nvSpPr>
        <p:spPr>
          <a:xfrm>
            <a:off x="2038350" y="2528888"/>
            <a:ext cx="16192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中断事件</a:t>
            </a:r>
            <a:r>
              <a:rPr lang="en-US" altLang="zh-CN" b="1">
                <a:latin typeface="Times New Roman" panose="02020603050405020304" pitchFamily="18" charset="0"/>
              </a:rPr>
              <a:t>0:</a:t>
            </a:r>
          </a:p>
        </p:txBody>
      </p:sp>
      <p:sp>
        <p:nvSpPr>
          <p:cNvPr id="73737" name="矩形 73736"/>
          <p:cNvSpPr/>
          <p:nvPr/>
        </p:nvSpPr>
        <p:spPr>
          <a:xfrm>
            <a:off x="2057400" y="2909888"/>
            <a:ext cx="16192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中断事件</a:t>
            </a:r>
            <a:r>
              <a:rPr lang="en-US" altLang="zh-CN" b="1">
                <a:latin typeface="Times New Roman" panose="02020603050405020304" pitchFamily="18" charset="0"/>
              </a:rPr>
              <a:t>1:</a:t>
            </a:r>
          </a:p>
        </p:txBody>
      </p:sp>
      <p:sp>
        <p:nvSpPr>
          <p:cNvPr id="73738" name="矩形 73737"/>
          <p:cNvSpPr/>
          <p:nvPr/>
        </p:nvSpPr>
        <p:spPr>
          <a:xfrm>
            <a:off x="2057400" y="3824288"/>
            <a:ext cx="16192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中断事件</a:t>
            </a:r>
            <a:r>
              <a:rPr lang="en-US" altLang="zh-CN" b="1">
                <a:latin typeface="Times New Roman" panose="02020603050405020304" pitchFamily="18" charset="0"/>
              </a:rPr>
              <a:t>n:</a:t>
            </a:r>
          </a:p>
        </p:txBody>
      </p:sp>
      <p:sp>
        <p:nvSpPr>
          <p:cNvPr id="73739" name="矩形 73738"/>
          <p:cNvSpPr/>
          <p:nvPr/>
        </p:nvSpPr>
        <p:spPr>
          <a:xfrm>
            <a:off x="2038350" y="3392488"/>
            <a:ext cx="161925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r>
              <a:rPr lang="en-US" altLang="zh-CN" b="1">
                <a:latin typeface="Times New Roman" panose="02020603050405020304" pitchFamily="18" charset="0"/>
              </a:rPr>
              <a:t>…...</a:t>
            </a:r>
          </a:p>
        </p:txBody>
      </p:sp>
      <p:sp>
        <p:nvSpPr>
          <p:cNvPr id="73740" name="文本框 73739"/>
          <p:cNvSpPr txBox="1"/>
          <p:nvPr/>
        </p:nvSpPr>
        <p:spPr>
          <a:xfrm>
            <a:off x="838200" y="4510088"/>
            <a:ext cx="7694613" cy="1662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运行时：执行调试语句，填写中断续元表。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中断时：根据中断原因查中断续元表，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为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，用户未规定中断续元，由</a:t>
            </a:r>
            <a:r>
              <a:rPr lang="en-US" altLang="zh-CN" b="1" dirty="0">
                <a:latin typeface="Times New Roman" panose="02020603050405020304" pitchFamily="18" charset="0"/>
              </a:rPr>
              <a:t>OS</a:t>
            </a:r>
            <a:r>
              <a:rPr lang="zh-CN" altLang="en-US" b="1" dirty="0">
                <a:latin typeface="Times New Roman" panose="02020603050405020304" pitchFamily="18" charset="0"/>
              </a:rPr>
              <a:t>标准处理；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非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，用户已规定中断续元，由用户处理。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3742" name="右大括号 73741"/>
          <p:cNvSpPr/>
          <p:nvPr/>
        </p:nvSpPr>
        <p:spPr>
          <a:xfrm>
            <a:off x="6248400" y="2528888"/>
            <a:ext cx="228600" cy="1676400"/>
          </a:xfrm>
          <a:prstGeom prst="rightBrace">
            <a:avLst>
              <a:gd name="adj1" fmla="val 61111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43" name="矩形 73742"/>
          <p:cNvSpPr/>
          <p:nvPr/>
        </p:nvSpPr>
        <p:spPr>
          <a:xfrm>
            <a:off x="6629400" y="2986088"/>
            <a:ext cx="1727200" cy="719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初始时均为</a:t>
            </a:r>
            <a:r>
              <a:rPr lang="en-US" altLang="zh-CN" b="1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74753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066800"/>
          </a:xfrm>
        </p:spPr>
        <p:txBody>
          <a:bodyPr anchor="b"/>
          <a:lstStyle/>
          <a:p>
            <a:r>
              <a:rPr lang="zh-CN" altLang="en-US" sz="4000" b="1" dirty="0"/>
              <a:t>图</a:t>
            </a:r>
            <a:r>
              <a:rPr lang="en-US" altLang="zh-CN" sz="4000" b="1" dirty="0"/>
              <a:t>3-9</a:t>
            </a:r>
            <a:r>
              <a:rPr lang="zh-CN" altLang="en-US" sz="4000" b="1" dirty="0"/>
              <a:t>（</a:t>
            </a:r>
            <a:r>
              <a:rPr lang="en-US" altLang="zh-CN" sz="4000" b="1" dirty="0"/>
              <a:t>P47</a:t>
            </a:r>
            <a:r>
              <a:rPr lang="zh-CN" altLang="en-US" sz="4000" b="1" dirty="0"/>
              <a:t>）</a:t>
            </a:r>
            <a:endParaRPr lang="zh-CN" altLang="en-US" sz="4000" b="1"/>
          </a:p>
        </p:txBody>
      </p:sp>
      <p:sp>
        <p:nvSpPr>
          <p:cNvPr id="74755" name="文本占位符 74754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zh-CN" altLang="en-US" sz="2800" b="1" dirty="0"/>
              <a:t>步骤：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）发生溢出中断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）保存旧</a:t>
            </a:r>
            <a:r>
              <a:rPr lang="en-US" altLang="zh-CN" sz="2400" b="1"/>
              <a:t>PSW</a:t>
            </a:r>
            <a:r>
              <a:rPr lang="zh-CN" altLang="en-US" sz="2400" b="1"/>
              <a:t>和</a:t>
            </a:r>
            <a:r>
              <a:rPr lang="en-US" altLang="zh-CN" sz="2400" b="1"/>
              <a:t>PC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）取中断向量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）转到中断处理程序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）访问中断续元表（假定非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）系统栈中现场转移到用户栈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）中断续元入口送寄存器（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中断处理完成）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）执行中断续元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）用户栈</a:t>
            </a:r>
            <a:r>
              <a:rPr lang="en-US" altLang="zh-CN" sz="2400" b="1" dirty="0"/>
              <a:t>PSW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PC</a:t>
            </a:r>
            <a:r>
              <a:rPr lang="zh-CN" altLang="en-US" sz="2400" b="1" dirty="0"/>
              <a:t>送寄存器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）返回中断断点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矩形 245763"/>
          <p:cNvSpPr/>
          <p:nvPr/>
        </p:nvSpPr>
        <p:spPr>
          <a:xfrm>
            <a:off x="5076825" y="549275"/>
            <a:ext cx="3311525" cy="4319588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65" name="矩形 245764"/>
          <p:cNvSpPr/>
          <p:nvPr/>
        </p:nvSpPr>
        <p:spPr>
          <a:xfrm>
            <a:off x="900113" y="4868863"/>
            <a:ext cx="7488237" cy="158432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66" name="文本框 245765"/>
          <p:cNvSpPr txBox="1"/>
          <p:nvPr/>
        </p:nvSpPr>
        <p:spPr>
          <a:xfrm>
            <a:off x="4175125" y="6097588"/>
            <a:ext cx="1117600" cy="35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硬  件</a:t>
            </a:r>
          </a:p>
        </p:txBody>
      </p:sp>
      <p:sp>
        <p:nvSpPr>
          <p:cNvPr id="245767" name="文本框 245766"/>
          <p:cNvSpPr txBox="1"/>
          <p:nvPr/>
        </p:nvSpPr>
        <p:spPr>
          <a:xfrm>
            <a:off x="3851275" y="5776913"/>
            <a:ext cx="180022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操  作  系  统</a:t>
            </a:r>
          </a:p>
        </p:txBody>
      </p:sp>
      <p:sp>
        <p:nvSpPr>
          <p:cNvPr id="245768" name="文本框 245767"/>
          <p:cNvSpPr txBox="1"/>
          <p:nvPr/>
        </p:nvSpPr>
        <p:spPr>
          <a:xfrm>
            <a:off x="6445250" y="5734050"/>
            <a:ext cx="1439863" cy="431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82800" bIns="46800"/>
          <a:lstStyle/>
          <a:p>
            <a:pPr>
              <a:spcBef>
                <a:spcPct val="10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中断处理程序</a:t>
            </a:r>
          </a:p>
        </p:txBody>
      </p:sp>
      <p:sp>
        <p:nvSpPr>
          <p:cNvPr id="245769" name="文本框 245768"/>
          <p:cNvSpPr txBox="1"/>
          <p:nvPr/>
        </p:nvSpPr>
        <p:spPr>
          <a:xfrm>
            <a:off x="6011863" y="5734050"/>
            <a:ext cx="431800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b="1">
                <a:latin typeface="Tahoma" panose="020B0604030504040204" pitchFamily="34" charset="0"/>
              </a:rPr>
              <a:t>PC</a:t>
            </a:r>
            <a:r>
              <a:rPr lang="en-US" altLang="zh-CN" sz="1600" b="1" baseline="-25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45770" name="文本框 245769"/>
          <p:cNvSpPr txBox="1"/>
          <p:nvPr/>
        </p:nvSpPr>
        <p:spPr>
          <a:xfrm>
            <a:off x="1763713" y="6169025"/>
            <a:ext cx="647700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1400" b="1" dirty="0">
                <a:latin typeface="Times New Roman" panose="02020603050405020304" pitchFamily="18" charset="0"/>
              </a:rPr>
              <a:t>系 统 栈</a:t>
            </a:r>
          </a:p>
        </p:txBody>
      </p:sp>
      <p:graphicFrame>
        <p:nvGraphicFramePr>
          <p:cNvPr id="245771" name="表格 245770"/>
          <p:cNvGraphicFramePr/>
          <p:nvPr/>
        </p:nvGraphicFramePr>
        <p:xfrm>
          <a:off x="1547813" y="5445125"/>
          <a:ext cx="1008063" cy="669925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1" dirty="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Tahoma" panose="020B0604030504040204" pitchFamily="34" charset="0"/>
                        </a:rPr>
                        <a:t>……</a:t>
                      </a:r>
                      <a:endParaRPr lang="zh-CN" altLang="en-US" sz="16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5781" name="文本框 245780"/>
          <p:cNvSpPr txBox="1"/>
          <p:nvPr/>
        </p:nvSpPr>
        <p:spPr>
          <a:xfrm>
            <a:off x="1476375" y="4149725"/>
            <a:ext cx="1223963" cy="3619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ahoma" panose="020B0604030504040204" pitchFamily="34" charset="0"/>
                <a:ea typeface="黑体" panose="02010609060101010101" pitchFamily="49" charset="-122"/>
              </a:rPr>
              <a:t>PSW,PC</a:t>
            </a:r>
          </a:p>
        </p:txBody>
      </p:sp>
      <p:sp>
        <p:nvSpPr>
          <p:cNvPr id="245782" name="文本框 245781"/>
          <p:cNvSpPr txBox="1"/>
          <p:nvPr/>
        </p:nvSpPr>
        <p:spPr>
          <a:xfrm>
            <a:off x="2844800" y="4221163"/>
            <a:ext cx="647700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1400" b="1" dirty="0">
                <a:latin typeface="Times New Roman" panose="02020603050405020304" pitchFamily="18" charset="0"/>
              </a:rPr>
              <a:t>寄 存 器</a:t>
            </a:r>
          </a:p>
        </p:txBody>
      </p:sp>
      <p:sp>
        <p:nvSpPr>
          <p:cNvPr id="245783" name="文本框 245782"/>
          <p:cNvSpPr txBox="1"/>
          <p:nvPr/>
        </p:nvSpPr>
        <p:spPr>
          <a:xfrm>
            <a:off x="7524750" y="703263"/>
            <a:ext cx="215900" cy="638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1400" b="1" dirty="0">
                <a:latin typeface="Times New Roman" panose="02020603050405020304" pitchFamily="18" charset="0"/>
              </a:rPr>
              <a:t>用</a:t>
            </a:r>
          </a:p>
          <a:p>
            <a:pPr algn="l"/>
            <a:r>
              <a:rPr lang="zh-CN" altLang="en-US" sz="1400" b="1" dirty="0">
                <a:latin typeface="Times New Roman" panose="02020603050405020304" pitchFamily="18" charset="0"/>
              </a:rPr>
              <a:t>户</a:t>
            </a:r>
          </a:p>
          <a:p>
            <a:pPr algn="l"/>
            <a:r>
              <a:rPr lang="zh-CN" altLang="en-US" sz="1400" b="1" dirty="0">
                <a:latin typeface="Times New Roman" panose="02020603050405020304" pitchFamily="18" charset="0"/>
              </a:rPr>
              <a:t>栈</a:t>
            </a:r>
          </a:p>
        </p:txBody>
      </p:sp>
      <p:graphicFrame>
        <p:nvGraphicFramePr>
          <p:cNvPr id="245784" name="表格 245783"/>
          <p:cNvGraphicFramePr/>
          <p:nvPr/>
        </p:nvGraphicFramePr>
        <p:xfrm>
          <a:off x="6227763" y="692150"/>
          <a:ext cx="1152525" cy="669925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1" dirty="0">
                        <a:solidFill>
                          <a:schemeClr val="tx2"/>
                        </a:solidFill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Tahoma" panose="020B0604030504040204" pitchFamily="34" charset="0"/>
                        </a:rPr>
                        <a:t>……</a:t>
                      </a:r>
                      <a:endParaRPr lang="zh-CN" altLang="en-US" sz="16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5794" name="表格 245793"/>
          <p:cNvGraphicFramePr/>
          <p:nvPr/>
        </p:nvGraphicFramePr>
        <p:xfrm>
          <a:off x="6227763" y="1557338"/>
          <a:ext cx="1152525" cy="105410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Tahoma" panose="020B0604030504040204" pitchFamily="34" charset="0"/>
                        </a:rPr>
                        <a:t>……</a:t>
                      </a:r>
                      <a:endParaRPr lang="zh-CN" altLang="en-US" sz="16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1">
                          <a:ea typeface="黑体" panose="02010609060101010101" pitchFamily="49" charset="-122"/>
                        </a:rPr>
                        <a:t>PSW’,LA</a:t>
                      </a:r>
                      <a:endParaRPr lang="zh-CN" altLang="en-US" sz="1600" b="1">
                        <a:ea typeface="黑体" panose="02010609060101010101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Tahoma" panose="020B0604030504040204" pitchFamily="34" charset="0"/>
                        </a:rPr>
                        <a:t>……</a:t>
                      </a:r>
                      <a:endParaRPr lang="zh-CN" altLang="en-US" sz="16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804" name="矩形 245803"/>
          <p:cNvSpPr/>
          <p:nvPr/>
        </p:nvSpPr>
        <p:spPr>
          <a:xfrm>
            <a:off x="6227763" y="3716338"/>
            <a:ext cx="1152525" cy="10096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5" name="文本框 245804"/>
          <p:cNvSpPr txBox="1"/>
          <p:nvPr/>
        </p:nvSpPr>
        <p:spPr>
          <a:xfrm>
            <a:off x="5797550" y="2781300"/>
            <a:ext cx="35877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b="1">
                <a:latin typeface="Tahoma" panose="020B0604030504040204" pitchFamily="34" charset="0"/>
                <a:ea typeface="黑体" panose="02010609060101010101" pitchFamily="49" charset="-122"/>
              </a:rPr>
              <a:t>LA:</a:t>
            </a:r>
          </a:p>
        </p:txBody>
      </p:sp>
      <p:sp>
        <p:nvSpPr>
          <p:cNvPr id="245806" name="文本框 245805"/>
          <p:cNvSpPr txBox="1"/>
          <p:nvPr/>
        </p:nvSpPr>
        <p:spPr>
          <a:xfrm>
            <a:off x="7524750" y="3716338"/>
            <a:ext cx="287338" cy="850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</a:p>
          <a:p>
            <a:pPr algn="l"/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户</a:t>
            </a:r>
          </a:p>
          <a:p>
            <a:pPr algn="l"/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程</a:t>
            </a:r>
          </a:p>
          <a:p>
            <a:pPr algn="l"/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序</a:t>
            </a:r>
          </a:p>
        </p:txBody>
      </p:sp>
      <p:sp>
        <p:nvSpPr>
          <p:cNvPr id="245807" name="文本框 245806"/>
          <p:cNvSpPr txBox="1"/>
          <p:nvPr/>
        </p:nvSpPr>
        <p:spPr>
          <a:xfrm>
            <a:off x="6227763" y="2781300"/>
            <a:ext cx="1152525" cy="658813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4000" tIns="10800" rIns="54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ahoma" panose="020B0604030504040204" pitchFamily="34" charset="0"/>
              </a:rPr>
              <a:t>…...</a:t>
            </a:r>
          </a:p>
          <a:p>
            <a:pPr>
              <a:spcBef>
                <a:spcPct val="50000"/>
              </a:spcBef>
            </a:pPr>
            <a:r>
              <a:rPr lang="en-US" altLang="zh-CN" sz="1600" b="1" err="1">
                <a:latin typeface="Tahoma" panose="020B0604030504040204" pitchFamily="34" charset="0"/>
              </a:rPr>
              <a:t>iret</a:t>
            </a:r>
            <a:endParaRPr lang="en-US" altLang="zh-CN" sz="1600" b="1">
              <a:latin typeface="Tahoma" panose="020B0604030504040204" pitchFamily="34" charset="0"/>
            </a:endParaRPr>
          </a:p>
        </p:txBody>
      </p:sp>
      <p:sp>
        <p:nvSpPr>
          <p:cNvPr id="245808" name="文本框 245807"/>
          <p:cNvSpPr txBox="1"/>
          <p:nvPr/>
        </p:nvSpPr>
        <p:spPr>
          <a:xfrm>
            <a:off x="7524750" y="1484313"/>
            <a:ext cx="287338" cy="10636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中断续元表</a:t>
            </a:r>
          </a:p>
        </p:txBody>
      </p:sp>
      <p:sp>
        <p:nvSpPr>
          <p:cNvPr id="245809" name="文本框 245808"/>
          <p:cNvSpPr txBox="1"/>
          <p:nvPr/>
        </p:nvSpPr>
        <p:spPr>
          <a:xfrm>
            <a:off x="7524750" y="2708275"/>
            <a:ext cx="287338" cy="850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中断续元</a:t>
            </a:r>
          </a:p>
        </p:txBody>
      </p:sp>
      <p:sp>
        <p:nvSpPr>
          <p:cNvPr id="245810" name="直接连接符 245809"/>
          <p:cNvSpPr/>
          <p:nvPr/>
        </p:nvSpPr>
        <p:spPr>
          <a:xfrm>
            <a:off x="6804025" y="3716338"/>
            <a:ext cx="0" cy="360362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811" name="直接连接符 245810"/>
          <p:cNvSpPr/>
          <p:nvPr/>
        </p:nvSpPr>
        <p:spPr>
          <a:xfrm>
            <a:off x="6804025" y="4221163"/>
            <a:ext cx="0" cy="4318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45812" name="组合 245811"/>
          <p:cNvGrpSpPr/>
          <p:nvPr/>
        </p:nvGrpSpPr>
        <p:grpSpPr>
          <a:xfrm>
            <a:off x="4572000" y="3789363"/>
            <a:ext cx="2232025" cy="1079500"/>
            <a:chOff x="2880" y="2387"/>
            <a:chExt cx="1406" cy="680"/>
          </a:xfrm>
        </p:grpSpPr>
        <p:sp>
          <p:nvSpPr>
            <p:cNvPr id="245813" name="直接连接符 245812"/>
            <p:cNvSpPr/>
            <p:nvPr/>
          </p:nvSpPr>
          <p:spPr>
            <a:xfrm flipH="1">
              <a:off x="2880" y="2591"/>
              <a:ext cx="1406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45814" name="直接连接符 245813"/>
            <p:cNvSpPr/>
            <p:nvPr/>
          </p:nvSpPr>
          <p:spPr>
            <a:xfrm>
              <a:off x="2880" y="2591"/>
              <a:ext cx="0" cy="476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245815" name="文本框 245814"/>
            <p:cNvSpPr txBox="1"/>
            <p:nvPr/>
          </p:nvSpPr>
          <p:spPr>
            <a:xfrm>
              <a:off x="3198" y="2387"/>
              <a:ext cx="680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1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① </a:t>
              </a:r>
              <a:r>
                <a:rPr lang="zh-CN" altLang="en-US" sz="1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溢出中断</a:t>
              </a:r>
            </a:p>
          </p:txBody>
        </p:sp>
      </p:grpSp>
      <p:grpSp>
        <p:nvGrpSpPr>
          <p:cNvPr id="245816" name="组合 245815"/>
          <p:cNvGrpSpPr/>
          <p:nvPr/>
        </p:nvGrpSpPr>
        <p:grpSpPr>
          <a:xfrm>
            <a:off x="1547813" y="4508500"/>
            <a:ext cx="1008062" cy="1273175"/>
            <a:chOff x="975" y="2840"/>
            <a:chExt cx="635" cy="802"/>
          </a:xfrm>
        </p:grpSpPr>
        <p:sp>
          <p:nvSpPr>
            <p:cNvPr id="245817" name="矩形 245816"/>
            <p:cNvSpPr/>
            <p:nvPr/>
          </p:nvSpPr>
          <p:spPr>
            <a:xfrm>
              <a:off x="1202" y="2886"/>
              <a:ext cx="18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49" charset="-122"/>
                </a:rPr>
                <a:t>②</a:t>
              </a:r>
            </a:p>
          </p:txBody>
        </p:sp>
        <p:sp>
          <p:nvSpPr>
            <p:cNvPr id="245818" name="直接连接符 245817"/>
            <p:cNvSpPr/>
            <p:nvPr/>
          </p:nvSpPr>
          <p:spPr>
            <a:xfrm>
              <a:off x="1156" y="2840"/>
              <a:ext cx="0" cy="5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19" name="文本框 245818"/>
            <p:cNvSpPr txBox="1"/>
            <p:nvPr/>
          </p:nvSpPr>
          <p:spPr>
            <a:xfrm>
              <a:off x="975" y="3430"/>
              <a:ext cx="635" cy="21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ahoma" panose="020B0604030504040204" pitchFamily="34" charset="0"/>
                  <a:ea typeface="黑体" panose="02010609060101010101" pitchFamily="49" charset="-122"/>
                </a:rPr>
                <a:t>PSW,PC</a:t>
              </a:r>
            </a:p>
          </p:txBody>
        </p:sp>
      </p:grpSp>
      <p:grpSp>
        <p:nvGrpSpPr>
          <p:cNvPr id="245820" name="组合 245819"/>
          <p:cNvGrpSpPr/>
          <p:nvPr/>
        </p:nvGrpSpPr>
        <p:grpSpPr>
          <a:xfrm>
            <a:off x="2411413" y="4508500"/>
            <a:ext cx="5472112" cy="871538"/>
            <a:chOff x="1519" y="2840"/>
            <a:chExt cx="3447" cy="549"/>
          </a:xfrm>
        </p:grpSpPr>
        <p:sp>
          <p:nvSpPr>
            <p:cNvPr id="245821" name="文本框 245820"/>
            <p:cNvSpPr txBox="1"/>
            <p:nvPr/>
          </p:nvSpPr>
          <p:spPr>
            <a:xfrm>
              <a:off x="4059" y="3161"/>
              <a:ext cx="907" cy="2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ahoma" panose="020B0604030504040204" pitchFamily="34" charset="0"/>
                  <a:ea typeface="黑体" panose="02010609060101010101" pitchFamily="49" charset="-122"/>
                </a:rPr>
                <a:t>PSW</a:t>
              </a:r>
              <a:r>
                <a:rPr lang="en-US" altLang="zh-CN" sz="1600" b="1" baseline="-25000">
                  <a:latin typeface="Tahoma" panose="020B0604030504040204" pitchFamily="34" charset="0"/>
                  <a:ea typeface="黑体" panose="02010609060101010101" pitchFamily="49" charset="-122"/>
                </a:rPr>
                <a:t>1</a:t>
              </a:r>
              <a:r>
                <a:rPr lang="en-US" altLang="zh-CN" sz="1600" b="1">
                  <a:latin typeface="Tahoma" panose="020B0604030504040204" pitchFamily="34" charset="0"/>
                  <a:ea typeface="黑体" panose="02010609060101010101" pitchFamily="49" charset="-122"/>
                </a:rPr>
                <a:t>, PC</a:t>
              </a:r>
              <a:r>
                <a:rPr lang="en-US" altLang="zh-CN" sz="1600" b="1" baseline="-25000">
                  <a:latin typeface="Tahoma" panose="020B060403050404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45822" name="直接连接符 245821"/>
            <p:cNvSpPr/>
            <p:nvPr/>
          </p:nvSpPr>
          <p:spPr>
            <a:xfrm flipH="1">
              <a:off x="1519" y="3249"/>
              <a:ext cx="25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23" name="直接连接符 245822"/>
            <p:cNvSpPr/>
            <p:nvPr/>
          </p:nvSpPr>
          <p:spPr>
            <a:xfrm flipV="1">
              <a:off x="1519" y="2840"/>
              <a:ext cx="0" cy="40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24" name="矩形 245823"/>
            <p:cNvSpPr/>
            <p:nvPr/>
          </p:nvSpPr>
          <p:spPr>
            <a:xfrm>
              <a:off x="3470" y="3067"/>
              <a:ext cx="18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49" charset="-122"/>
                </a:rPr>
                <a:t>③</a:t>
              </a:r>
            </a:p>
          </p:txBody>
        </p:sp>
      </p:grpSp>
      <p:sp>
        <p:nvSpPr>
          <p:cNvPr id="245825" name="矩形 245824"/>
          <p:cNvSpPr/>
          <p:nvPr/>
        </p:nvSpPr>
        <p:spPr>
          <a:xfrm>
            <a:off x="539750" y="1989138"/>
            <a:ext cx="490538" cy="25733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户</a:t>
            </a: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处</a:t>
            </a: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</a:t>
            </a: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断</a:t>
            </a: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</a:t>
            </a: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</a:t>
            </a:r>
          </a:p>
        </p:txBody>
      </p:sp>
      <p:grpSp>
        <p:nvGrpSpPr>
          <p:cNvPr id="245826" name="组合 245825"/>
          <p:cNvGrpSpPr/>
          <p:nvPr/>
        </p:nvGrpSpPr>
        <p:grpSpPr>
          <a:xfrm>
            <a:off x="2484438" y="1989138"/>
            <a:ext cx="3743325" cy="2160587"/>
            <a:chOff x="1565" y="1253"/>
            <a:chExt cx="2358" cy="1361"/>
          </a:xfrm>
        </p:grpSpPr>
        <p:sp>
          <p:nvSpPr>
            <p:cNvPr id="245827" name="矩形 245826"/>
            <p:cNvSpPr/>
            <p:nvPr/>
          </p:nvSpPr>
          <p:spPr>
            <a:xfrm>
              <a:off x="2290" y="1253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1800" b="1" dirty="0">
                  <a:latin typeface="Times New Roman" panose="02020603050405020304" pitchFamily="18" charset="0"/>
                </a:rPr>
                <a:t>⑦</a:t>
              </a:r>
            </a:p>
          </p:txBody>
        </p:sp>
        <p:sp>
          <p:nvSpPr>
            <p:cNvPr id="245828" name="任意多边形 245827"/>
            <p:cNvSpPr/>
            <p:nvPr/>
          </p:nvSpPr>
          <p:spPr>
            <a:xfrm>
              <a:off x="1565" y="1275"/>
              <a:ext cx="2358" cy="1339"/>
            </a:xfrm>
            <a:custGeom>
              <a:avLst/>
              <a:gdLst/>
              <a:ahLst/>
              <a:cxnLst/>
              <a:rect l="0" t="0" r="0" b="0"/>
              <a:pathLst>
                <a:path w="2358" h="1339">
                  <a:moveTo>
                    <a:pt x="2358" y="23"/>
                  </a:moveTo>
                  <a:cubicBezTo>
                    <a:pt x="2021" y="11"/>
                    <a:pt x="1685" y="0"/>
                    <a:pt x="1451" y="23"/>
                  </a:cubicBezTo>
                  <a:cubicBezTo>
                    <a:pt x="1217" y="46"/>
                    <a:pt x="1156" y="61"/>
                    <a:pt x="952" y="159"/>
                  </a:cubicBezTo>
                  <a:cubicBezTo>
                    <a:pt x="748" y="257"/>
                    <a:pt x="385" y="416"/>
                    <a:pt x="226" y="613"/>
                  </a:cubicBezTo>
                  <a:cubicBezTo>
                    <a:pt x="67" y="810"/>
                    <a:pt x="33" y="1074"/>
                    <a:pt x="0" y="133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29" name="组合 245828"/>
          <p:cNvGrpSpPr/>
          <p:nvPr/>
        </p:nvGrpSpPr>
        <p:grpSpPr>
          <a:xfrm>
            <a:off x="1979613" y="788988"/>
            <a:ext cx="4392612" cy="3360737"/>
            <a:chOff x="1247" y="497"/>
            <a:chExt cx="2767" cy="2117"/>
          </a:xfrm>
        </p:grpSpPr>
        <p:sp>
          <p:nvSpPr>
            <p:cNvPr id="245830" name="矩形 245829"/>
            <p:cNvSpPr/>
            <p:nvPr/>
          </p:nvSpPr>
          <p:spPr>
            <a:xfrm>
              <a:off x="2018" y="845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1800" b="1" dirty="0">
                  <a:latin typeface="Times New Roman" panose="02020603050405020304" pitchFamily="18" charset="0"/>
                </a:rPr>
                <a:t>⑨</a:t>
              </a:r>
            </a:p>
          </p:txBody>
        </p:sp>
        <p:sp>
          <p:nvSpPr>
            <p:cNvPr id="245831" name="任意多边形 245830"/>
            <p:cNvSpPr/>
            <p:nvPr/>
          </p:nvSpPr>
          <p:spPr>
            <a:xfrm>
              <a:off x="1247" y="497"/>
              <a:ext cx="2767" cy="2117"/>
            </a:xfrm>
            <a:custGeom>
              <a:avLst/>
              <a:gdLst/>
              <a:ahLst/>
              <a:cxnLst/>
              <a:rect l="0" t="0" r="0" b="0"/>
              <a:pathLst>
                <a:path w="2767" h="2117">
                  <a:moveTo>
                    <a:pt x="2767" y="30"/>
                  </a:moveTo>
                  <a:cubicBezTo>
                    <a:pt x="2343" y="15"/>
                    <a:pt x="1920" y="0"/>
                    <a:pt x="1678" y="30"/>
                  </a:cubicBezTo>
                  <a:cubicBezTo>
                    <a:pt x="1436" y="60"/>
                    <a:pt x="1466" y="106"/>
                    <a:pt x="1315" y="212"/>
                  </a:cubicBezTo>
                  <a:cubicBezTo>
                    <a:pt x="1164" y="318"/>
                    <a:pt x="952" y="506"/>
                    <a:pt x="771" y="665"/>
                  </a:cubicBezTo>
                  <a:cubicBezTo>
                    <a:pt x="590" y="824"/>
                    <a:pt x="355" y="922"/>
                    <a:pt x="227" y="1164"/>
                  </a:cubicBezTo>
                  <a:cubicBezTo>
                    <a:pt x="99" y="1406"/>
                    <a:pt x="49" y="1761"/>
                    <a:pt x="0" y="211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32" name="组合 245831"/>
          <p:cNvGrpSpPr/>
          <p:nvPr/>
        </p:nvGrpSpPr>
        <p:grpSpPr>
          <a:xfrm>
            <a:off x="1223963" y="392113"/>
            <a:ext cx="6084887" cy="5053012"/>
            <a:chOff x="771" y="247"/>
            <a:chExt cx="3833" cy="3183"/>
          </a:xfrm>
        </p:grpSpPr>
        <p:sp>
          <p:nvSpPr>
            <p:cNvPr id="245833" name="矩形 245832"/>
            <p:cNvSpPr/>
            <p:nvPr/>
          </p:nvSpPr>
          <p:spPr>
            <a:xfrm>
              <a:off x="1474" y="618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1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⑥</a:t>
              </a:r>
            </a:p>
          </p:txBody>
        </p:sp>
        <p:sp>
          <p:nvSpPr>
            <p:cNvPr id="245834" name="文本框 245833"/>
            <p:cNvSpPr txBox="1"/>
            <p:nvPr/>
          </p:nvSpPr>
          <p:spPr>
            <a:xfrm>
              <a:off x="3969" y="436"/>
              <a:ext cx="635" cy="21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ahoma" panose="020B0604030504040204" pitchFamily="34" charset="0"/>
                  <a:ea typeface="黑体" panose="02010609060101010101" pitchFamily="49" charset="-122"/>
                </a:rPr>
                <a:t>PSW,PC</a:t>
              </a:r>
            </a:p>
          </p:txBody>
        </p:sp>
        <p:sp>
          <p:nvSpPr>
            <p:cNvPr id="245835" name="任意多边形 245834"/>
            <p:cNvSpPr/>
            <p:nvPr/>
          </p:nvSpPr>
          <p:spPr>
            <a:xfrm>
              <a:off x="771" y="247"/>
              <a:ext cx="3424" cy="3183"/>
            </a:xfrm>
            <a:custGeom>
              <a:avLst/>
              <a:gdLst/>
              <a:ahLst/>
              <a:cxnLst/>
              <a:rect l="0" t="0" r="0" b="0"/>
              <a:pathLst>
                <a:path w="3424" h="3183">
                  <a:moveTo>
                    <a:pt x="340" y="3183"/>
                  </a:moveTo>
                  <a:cubicBezTo>
                    <a:pt x="276" y="3160"/>
                    <a:pt x="212" y="3138"/>
                    <a:pt x="159" y="3002"/>
                  </a:cubicBezTo>
                  <a:cubicBezTo>
                    <a:pt x="106" y="2866"/>
                    <a:pt x="15" y="2639"/>
                    <a:pt x="22" y="2367"/>
                  </a:cubicBezTo>
                  <a:cubicBezTo>
                    <a:pt x="29" y="2095"/>
                    <a:pt x="0" y="1724"/>
                    <a:pt x="204" y="1369"/>
                  </a:cubicBezTo>
                  <a:cubicBezTo>
                    <a:pt x="408" y="1014"/>
                    <a:pt x="899" y="462"/>
                    <a:pt x="1247" y="235"/>
                  </a:cubicBezTo>
                  <a:cubicBezTo>
                    <a:pt x="1595" y="8"/>
                    <a:pt x="1927" y="16"/>
                    <a:pt x="2290" y="8"/>
                  </a:cubicBezTo>
                  <a:cubicBezTo>
                    <a:pt x="2653" y="0"/>
                    <a:pt x="3038" y="94"/>
                    <a:pt x="3424" y="18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36" name="组合 245835"/>
          <p:cNvGrpSpPr/>
          <p:nvPr/>
        </p:nvGrpSpPr>
        <p:grpSpPr>
          <a:xfrm>
            <a:off x="7380288" y="2060575"/>
            <a:ext cx="1331912" cy="3902075"/>
            <a:chOff x="4649" y="1298"/>
            <a:chExt cx="839" cy="2458"/>
          </a:xfrm>
        </p:grpSpPr>
        <p:sp>
          <p:nvSpPr>
            <p:cNvPr id="245837" name="矩形 245836"/>
            <p:cNvSpPr/>
            <p:nvPr/>
          </p:nvSpPr>
          <p:spPr>
            <a:xfrm>
              <a:off x="5012" y="3566"/>
              <a:ext cx="18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⑤</a:t>
              </a:r>
            </a:p>
          </p:txBody>
        </p:sp>
        <p:sp>
          <p:nvSpPr>
            <p:cNvPr id="245838" name="任意多边形 245837"/>
            <p:cNvSpPr/>
            <p:nvPr/>
          </p:nvSpPr>
          <p:spPr>
            <a:xfrm>
              <a:off x="4649" y="1298"/>
              <a:ext cx="839" cy="2458"/>
            </a:xfrm>
            <a:custGeom>
              <a:avLst/>
              <a:gdLst/>
              <a:ahLst/>
              <a:cxnLst/>
              <a:rect l="0" t="0" r="0" b="0"/>
              <a:pathLst>
                <a:path w="839" h="2458">
                  <a:moveTo>
                    <a:pt x="318" y="2450"/>
                  </a:moveTo>
                  <a:cubicBezTo>
                    <a:pt x="374" y="2454"/>
                    <a:pt x="431" y="2458"/>
                    <a:pt x="499" y="2450"/>
                  </a:cubicBezTo>
                  <a:cubicBezTo>
                    <a:pt x="567" y="2442"/>
                    <a:pt x="673" y="2442"/>
                    <a:pt x="726" y="2404"/>
                  </a:cubicBezTo>
                  <a:cubicBezTo>
                    <a:pt x="779" y="2366"/>
                    <a:pt x="801" y="2321"/>
                    <a:pt x="816" y="2223"/>
                  </a:cubicBezTo>
                  <a:cubicBezTo>
                    <a:pt x="831" y="2125"/>
                    <a:pt x="816" y="2125"/>
                    <a:pt x="816" y="1815"/>
                  </a:cubicBezTo>
                  <a:cubicBezTo>
                    <a:pt x="816" y="1505"/>
                    <a:pt x="839" y="650"/>
                    <a:pt x="816" y="363"/>
                  </a:cubicBezTo>
                  <a:cubicBezTo>
                    <a:pt x="793" y="76"/>
                    <a:pt x="816" y="151"/>
                    <a:pt x="680" y="91"/>
                  </a:cubicBezTo>
                  <a:cubicBezTo>
                    <a:pt x="544" y="31"/>
                    <a:pt x="272" y="1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39" name="矩形 245838"/>
          <p:cNvSpPr/>
          <p:nvPr/>
        </p:nvSpPr>
        <p:spPr>
          <a:xfrm>
            <a:off x="6011863" y="5445125"/>
            <a:ext cx="288925" cy="274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</a:rPr>
              <a:t>④</a:t>
            </a:r>
          </a:p>
        </p:txBody>
      </p:sp>
      <p:sp>
        <p:nvSpPr>
          <p:cNvPr id="245840" name="矩形 245839"/>
          <p:cNvSpPr/>
          <p:nvPr/>
        </p:nvSpPr>
        <p:spPr>
          <a:xfrm>
            <a:off x="5435600" y="2722563"/>
            <a:ext cx="288925" cy="2746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</a:rPr>
              <a:t>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9" grpId="0"/>
      <p:bldP spid="2458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757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3.1.3.6 </a:t>
            </a:r>
            <a:r>
              <a:rPr lang="zh-CN" altLang="en-US" b="1" dirty="0"/>
              <a:t>自愿性中断的处理</a:t>
            </a:r>
            <a:endParaRPr lang="zh-CN" altLang="en-US" b="1"/>
          </a:p>
        </p:txBody>
      </p:sp>
      <p:sp>
        <p:nvSpPr>
          <p:cNvPr id="75779" name="文本框 75778"/>
          <p:cNvSpPr txBox="1"/>
          <p:nvPr/>
        </p:nvSpPr>
        <p:spPr>
          <a:xfrm>
            <a:off x="762000" y="1905000"/>
            <a:ext cx="7772400" cy="177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访管指令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err="1">
                <a:latin typeface="Times New Roman" panose="02020603050405020304" pitchFamily="18" charset="0"/>
              </a:rPr>
              <a:t>SuperVisor</a:t>
            </a:r>
            <a:r>
              <a:rPr lang="en-US" altLang="zh-CN" b="1" dirty="0">
                <a:latin typeface="Times New Roman" panose="02020603050405020304" pitchFamily="18" charset="0"/>
              </a:rPr>
              <a:t> Call)</a:t>
            </a:r>
            <a:r>
              <a:rPr lang="zh-CN" altLang="en-US" b="1" dirty="0">
                <a:latin typeface="Times New Roman" panose="02020603050405020304" pitchFamily="18" charset="0"/>
              </a:rPr>
              <a:t>形式：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准备参数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SVC 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取返回值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5780" name="文本框 75779"/>
          <p:cNvSpPr txBox="1"/>
          <p:nvPr/>
        </p:nvSpPr>
        <p:spPr>
          <a:xfrm>
            <a:off x="762000" y="5334000"/>
            <a:ext cx="7848600" cy="931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系统调用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system call)</a:t>
            </a:r>
            <a:r>
              <a:rPr lang="zh-CN" altLang="en-US" b="1" dirty="0">
                <a:latin typeface="Times New Roman" panose="02020603050405020304" pitchFamily="18" charset="0"/>
              </a:rPr>
              <a:t>形式：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返回值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</a:rPr>
              <a:t>系统调用名称（实参</a:t>
            </a:r>
            <a:r>
              <a:rPr lang="en-US" altLang="zh-CN" b="1">
                <a:latin typeface="Times New Roman" panose="02020603050405020304" pitchFamily="18" charset="0"/>
              </a:rPr>
              <a:t>1,…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实参</a:t>
            </a:r>
            <a:r>
              <a:rPr lang="en-US" altLang="zh-CN" b="1">
                <a:latin typeface="Times New Roman" panose="02020603050405020304" pitchFamily="18" charset="0"/>
              </a:rPr>
              <a:t>n)</a:t>
            </a:r>
          </a:p>
        </p:txBody>
      </p:sp>
      <p:sp>
        <p:nvSpPr>
          <p:cNvPr id="75781" name="云形标注 75780"/>
          <p:cNvSpPr/>
          <p:nvPr/>
        </p:nvSpPr>
        <p:spPr>
          <a:xfrm>
            <a:off x="1981200" y="3581400"/>
            <a:ext cx="6858000" cy="1219200"/>
          </a:xfrm>
          <a:prstGeom prst="cloudCallout">
            <a:avLst>
              <a:gd name="adj1" fmla="val -42708"/>
              <a:gd name="adj2" fmla="val 6380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</a:rPr>
              <a:t>参数和返回值和存放位置是由</a:t>
            </a:r>
            <a:r>
              <a:rPr lang="en-US" altLang="zh-CN" b="1" dirty="0">
                <a:latin typeface="Times New Roman" panose="02020603050405020304" pitchFamily="18" charset="0"/>
              </a:rPr>
              <a:t>OS</a:t>
            </a:r>
            <a:r>
              <a:rPr lang="zh-CN" altLang="en-US" b="1" dirty="0">
                <a:latin typeface="Times New Roman" panose="02020603050405020304" pitchFamily="18" charset="0"/>
              </a:rPr>
              <a:t>规定的。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48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3.1.1 </a:t>
            </a:r>
            <a:r>
              <a:rPr lang="zh-CN" altLang="en-US" b="1" dirty="0"/>
              <a:t>中断的概念</a:t>
            </a:r>
            <a:endParaRPr lang="zh-CN" altLang="en-US" b="1"/>
          </a:p>
        </p:txBody>
      </p:sp>
      <p:sp>
        <p:nvSpPr>
          <p:cNvPr id="34819" name="文本占位符 348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处理机在运行过程中，出现了某一事件，必须中止正在运行的程序，转去处理这个事件，然后再返回原来运行的程序，这一过程称为中断。</a:t>
            </a:r>
          </a:p>
          <a:p>
            <a:r>
              <a:rPr lang="zh-CN" altLang="en-US" b="1" dirty="0"/>
              <a:t>中断系统：</a:t>
            </a:r>
          </a:p>
          <a:p>
            <a:pPr lvl="1"/>
            <a:r>
              <a:rPr lang="zh-CN" altLang="en-US" b="1" dirty="0"/>
              <a:t>中断装置</a:t>
            </a:r>
            <a:r>
              <a:rPr lang="en-US" altLang="zh-CN" b="1" dirty="0"/>
              <a:t>(</a:t>
            </a:r>
            <a:r>
              <a:rPr lang="zh-CN" altLang="en-US" b="1" dirty="0"/>
              <a:t>硬件</a:t>
            </a:r>
            <a:r>
              <a:rPr lang="en-US" altLang="zh-CN" b="1"/>
              <a:t>)</a:t>
            </a:r>
          </a:p>
          <a:p>
            <a:pPr lvl="1"/>
            <a:r>
              <a:rPr lang="zh-CN" altLang="en-US" b="1" dirty="0"/>
              <a:t>中断处理程序</a:t>
            </a:r>
            <a:r>
              <a:rPr lang="en-US" altLang="zh-CN" b="1" dirty="0"/>
              <a:t>(</a:t>
            </a:r>
            <a:r>
              <a:rPr lang="zh-CN" altLang="en-US" b="1" dirty="0"/>
              <a:t>软件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7680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3.1.3.6 </a:t>
            </a:r>
            <a:r>
              <a:rPr lang="zh-CN" altLang="en-US" b="1" dirty="0"/>
              <a:t>自愿性中断的处理</a:t>
            </a:r>
            <a:endParaRPr lang="zh-CN" altLang="en-US" b="1"/>
          </a:p>
        </p:txBody>
      </p:sp>
      <p:sp>
        <p:nvSpPr>
          <p:cNvPr id="76803" name="文本框 76802"/>
          <p:cNvSpPr txBox="1"/>
          <p:nvPr/>
        </p:nvSpPr>
        <p:spPr>
          <a:xfrm>
            <a:off x="609600" y="2133600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系统调用驱动表：</a:t>
            </a:r>
            <a:r>
              <a:rPr lang="en-US" altLang="zh-CN" sz="2800" b="1">
                <a:latin typeface="Times New Roman" panose="02020603050405020304" pitchFamily="18" charset="0"/>
              </a:rPr>
              <a:t>(table driven)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76814" name="组合 76813"/>
          <p:cNvGrpSpPr/>
          <p:nvPr/>
        </p:nvGrpSpPr>
        <p:grpSpPr>
          <a:xfrm>
            <a:off x="2514600" y="3048000"/>
            <a:ext cx="3967163" cy="2108200"/>
            <a:chOff x="1584" y="1920"/>
            <a:chExt cx="2499" cy="1328"/>
          </a:xfrm>
        </p:grpSpPr>
        <p:sp>
          <p:nvSpPr>
            <p:cNvPr id="76804" name="矩形 76803"/>
            <p:cNvSpPr/>
            <p:nvPr/>
          </p:nvSpPr>
          <p:spPr>
            <a:xfrm>
              <a:off x="2496" y="1920"/>
              <a:ext cx="1587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zh-CN" altLang="en-US" b="1" dirty="0">
                  <a:latin typeface="Times New Roman" panose="02020603050405020304" pitchFamily="18" charset="0"/>
                </a:rPr>
                <a:t>服务程序入口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76805" name="矩形 76804"/>
            <p:cNvSpPr/>
            <p:nvPr/>
          </p:nvSpPr>
          <p:spPr>
            <a:xfrm>
              <a:off x="2496" y="2176"/>
              <a:ext cx="1587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addr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6806" name="矩形 76805"/>
            <p:cNvSpPr/>
            <p:nvPr/>
          </p:nvSpPr>
          <p:spPr>
            <a:xfrm>
              <a:off x="2496" y="2448"/>
              <a:ext cx="1587" cy="58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…………</a:t>
              </a: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6807" name="矩形 76806"/>
            <p:cNvSpPr/>
            <p:nvPr/>
          </p:nvSpPr>
          <p:spPr>
            <a:xfrm>
              <a:off x="2496" y="2976"/>
              <a:ext cx="1587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addr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m-1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08" name="矩形 76807"/>
            <p:cNvSpPr/>
            <p:nvPr/>
          </p:nvSpPr>
          <p:spPr>
            <a:xfrm>
              <a:off x="1584" y="1920"/>
              <a:ext cx="86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r>
                <a:rPr lang="zh-CN" altLang="en-US" b="1" dirty="0">
                  <a:latin typeface="Times New Roman" panose="02020603050405020304" pitchFamily="18" charset="0"/>
                </a:rPr>
                <a:t>访管号：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76809" name="矩形 76808"/>
            <p:cNvSpPr/>
            <p:nvPr/>
          </p:nvSpPr>
          <p:spPr>
            <a:xfrm>
              <a:off x="1584" y="2208"/>
              <a:ext cx="86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810" name="矩形 76809"/>
            <p:cNvSpPr/>
            <p:nvPr/>
          </p:nvSpPr>
          <p:spPr>
            <a:xfrm>
              <a:off x="1584" y="2544"/>
              <a:ext cx="86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……...</a:t>
              </a:r>
            </a:p>
          </p:txBody>
        </p:sp>
        <p:sp>
          <p:nvSpPr>
            <p:cNvPr id="76811" name="矩形 76810"/>
            <p:cNvSpPr/>
            <p:nvPr/>
          </p:nvSpPr>
          <p:spPr>
            <a:xfrm>
              <a:off x="1584" y="2976"/>
              <a:ext cx="86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m-1</a:t>
              </a:r>
            </a:p>
          </p:txBody>
        </p:sp>
      </p:grpSp>
      <p:sp>
        <p:nvSpPr>
          <p:cNvPr id="76812" name="文本框 76811"/>
          <p:cNvSpPr txBox="1"/>
          <p:nvPr/>
        </p:nvSpPr>
        <p:spPr>
          <a:xfrm>
            <a:off x="762000" y="5715000"/>
            <a:ext cx="746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Eg</a:t>
            </a:r>
            <a:r>
              <a:rPr lang="en-US" altLang="zh-CN" b="1">
                <a:latin typeface="Times New Roman" panose="02020603050405020304" pitchFamily="18" charset="0"/>
              </a:rPr>
              <a:t>. UNIX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389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3.2 </a:t>
            </a:r>
            <a:r>
              <a:rPr lang="zh-CN" altLang="en-US" b="1" dirty="0"/>
              <a:t>处理机调度</a:t>
            </a:r>
            <a:endParaRPr lang="zh-CN" altLang="en-US" b="1"/>
          </a:p>
        </p:txBody>
      </p:sp>
      <p:sp>
        <p:nvSpPr>
          <p:cNvPr id="38915" name="文本占位符 389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3.2.1 </a:t>
            </a:r>
            <a:r>
              <a:rPr lang="zh-CN" altLang="en-US" b="1" dirty="0"/>
              <a:t>处理机调度算法</a:t>
            </a:r>
          </a:p>
          <a:p>
            <a:pPr lvl="1"/>
            <a:r>
              <a:rPr lang="zh-CN" altLang="en-US" b="1" dirty="0"/>
              <a:t>按什么原则分配</a:t>
            </a:r>
            <a:endParaRPr lang="zh-CN" altLang="en-US" b="1"/>
          </a:p>
          <a:p>
            <a:r>
              <a:rPr lang="en-US" altLang="zh-CN" b="1" dirty="0"/>
              <a:t>3.2.2 </a:t>
            </a:r>
            <a:r>
              <a:rPr lang="zh-CN" altLang="en-US" b="1" dirty="0"/>
              <a:t>处理机调度时机</a:t>
            </a:r>
            <a:endParaRPr lang="zh-CN" altLang="en-US" b="1"/>
          </a:p>
          <a:p>
            <a:pPr lvl="1"/>
            <a:r>
              <a:rPr lang="zh-CN" altLang="en-US" b="1" dirty="0"/>
              <a:t>何时重新分配</a:t>
            </a:r>
          </a:p>
          <a:p>
            <a:r>
              <a:rPr lang="en-US" altLang="zh-CN" b="1" dirty="0"/>
              <a:t>3.2.3 </a:t>
            </a:r>
            <a:r>
              <a:rPr lang="zh-CN" altLang="en-US" b="1" dirty="0"/>
              <a:t>处理机调度过程</a:t>
            </a:r>
          </a:p>
          <a:p>
            <a:pPr lvl="1"/>
            <a:r>
              <a:rPr lang="zh-CN" altLang="en-US" b="1" dirty="0"/>
              <a:t>如何完成分配</a:t>
            </a:r>
            <a:endParaRPr lang="zh-CN" altLang="en-US" b="1"/>
          </a:p>
        </p:txBody>
      </p:sp>
      <p:sp>
        <p:nvSpPr>
          <p:cNvPr id="38919" name="矩形 38918"/>
          <p:cNvSpPr/>
          <p:nvPr/>
        </p:nvSpPr>
        <p:spPr>
          <a:xfrm>
            <a:off x="6172200" y="4876800"/>
            <a:ext cx="2286000" cy="1219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/>
          </a:bodyPr>
          <a:lstStyle/>
          <a:p>
            <a:pPr algn="ctr"/>
            <a:r>
              <a:rPr lang="zh-CN" alt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409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3.2.1 </a:t>
            </a:r>
            <a:r>
              <a:rPr lang="zh-CN" altLang="en-US" b="1" dirty="0"/>
              <a:t>处理机调度算法</a:t>
            </a:r>
            <a:endParaRPr lang="zh-CN" altLang="en-US" b="1"/>
          </a:p>
        </p:txBody>
      </p:sp>
      <p:sp>
        <p:nvSpPr>
          <p:cNvPr id="40963" name="文本占位符 409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考虑因素（</a:t>
            </a:r>
            <a:r>
              <a:rPr lang="en-US" altLang="zh-CN" b="1"/>
              <a:t>scheduling criteria</a:t>
            </a:r>
            <a:r>
              <a:rPr lang="zh-CN" altLang="en-US" b="1"/>
              <a:t>）</a:t>
            </a:r>
          </a:p>
          <a:p>
            <a:pPr lvl="1"/>
            <a:r>
              <a:rPr lang="en-US" altLang="zh-CN" b="1" dirty="0"/>
              <a:t>CPU</a:t>
            </a:r>
            <a:r>
              <a:rPr lang="zh-CN" altLang="en-US" b="1" dirty="0"/>
              <a:t>利用率 </a:t>
            </a:r>
            <a:r>
              <a:rPr lang="en-US" altLang="zh-CN" b="1"/>
              <a:t>;  (max)</a:t>
            </a:r>
          </a:p>
          <a:p>
            <a:pPr lvl="1"/>
            <a:r>
              <a:rPr lang="zh-CN" altLang="en-US" b="1" dirty="0"/>
              <a:t>吞吐量 </a:t>
            </a:r>
            <a:r>
              <a:rPr lang="en-US" altLang="zh-CN" b="1"/>
              <a:t>; (max)</a:t>
            </a:r>
          </a:p>
          <a:p>
            <a:pPr lvl="1"/>
            <a:r>
              <a:rPr lang="zh-CN" altLang="en-US" b="1" dirty="0"/>
              <a:t>周转时间 </a:t>
            </a:r>
            <a:r>
              <a:rPr lang="en-US" altLang="zh-CN" b="1"/>
              <a:t>; (min)</a:t>
            </a:r>
          </a:p>
          <a:p>
            <a:pPr lvl="1"/>
            <a:r>
              <a:rPr lang="zh-CN" altLang="en-US" b="1" dirty="0"/>
              <a:t>响应时间 </a:t>
            </a:r>
            <a:r>
              <a:rPr lang="en-US" altLang="zh-CN" b="1"/>
              <a:t>; (min)</a:t>
            </a:r>
          </a:p>
          <a:p>
            <a:pPr lvl="1"/>
            <a:r>
              <a:rPr lang="zh-CN" altLang="en-US" b="1" dirty="0"/>
              <a:t>系统开销 </a:t>
            </a:r>
            <a:r>
              <a:rPr lang="en-US" altLang="zh-CN" b="1"/>
              <a:t>; (min)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955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调度参数</a:t>
            </a:r>
          </a:p>
        </p:txBody>
      </p:sp>
      <p:sp>
        <p:nvSpPr>
          <p:cNvPr id="195589" name="矩形 19558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592" name="矩形 195591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5591" name="对象 195590"/>
          <p:cNvGraphicFramePr/>
          <p:nvPr/>
        </p:nvGraphicFramePr>
        <p:xfrm>
          <a:off x="2771775" y="5734050"/>
          <a:ext cx="23050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63700" imgH="444500" progId="Equation.3">
                  <p:embed/>
                </p:oleObj>
              </mc:Choice>
              <mc:Fallback>
                <p:oleObj r:id="rId2" imgW="1663700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71775" y="5734050"/>
                        <a:ext cx="2305050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5" name="矩形 19559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597" name="矩形 19559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599" name="矩形 195598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601" name="矩形 195600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5600" name="对象 195599"/>
          <p:cNvGraphicFramePr/>
          <p:nvPr/>
        </p:nvGraphicFramePr>
        <p:xfrm>
          <a:off x="3302000" y="3497263"/>
          <a:ext cx="12700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37565" imgH="431800" progId="Equation.3">
                  <p:embed/>
                </p:oleObj>
              </mc:Choice>
              <mc:Fallback>
                <p:oleObj r:id="rId4" imgW="837565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2000" y="3497263"/>
                        <a:ext cx="127000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3" name="矩形 195602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5602" name="对象 195601"/>
          <p:cNvGraphicFramePr/>
          <p:nvPr/>
        </p:nvGraphicFramePr>
        <p:xfrm>
          <a:off x="3384550" y="4646613"/>
          <a:ext cx="8270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9900" imgH="393700" progId="Equation.3">
                  <p:embed/>
                </p:oleObj>
              </mc:Choice>
              <mc:Fallback>
                <p:oleObj r:id="rId6" imgW="469900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84550" y="4646613"/>
                        <a:ext cx="827088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8" name="对象 195597"/>
          <p:cNvGraphicFramePr/>
          <p:nvPr/>
        </p:nvGraphicFramePr>
        <p:xfrm>
          <a:off x="3370263" y="2565400"/>
          <a:ext cx="1130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22300" imgH="241300" progId="Equation.3">
                  <p:embed/>
                </p:oleObj>
              </mc:Choice>
              <mc:Fallback>
                <p:oleObj r:id="rId8" imgW="622300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70263" y="2565400"/>
                        <a:ext cx="11303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6" name="文本框 195605"/>
          <p:cNvSpPr txBox="1"/>
          <p:nvPr/>
        </p:nvSpPr>
        <p:spPr>
          <a:xfrm>
            <a:off x="1258888" y="2060575"/>
            <a:ext cx="4392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周转时间：完成时间</a:t>
            </a:r>
            <a:r>
              <a:rPr lang="en-US" altLang="zh-CN" b="1" dirty="0">
                <a:latin typeface="Tahoma" panose="020B0604030504040204" pitchFamily="34" charset="0"/>
              </a:rPr>
              <a:t>-</a:t>
            </a:r>
            <a:r>
              <a:rPr lang="zh-CN" altLang="en-US" b="1" dirty="0">
                <a:latin typeface="Tahoma" panose="020B0604030504040204" pitchFamily="34" charset="0"/>
              </a:rPr>
              <a:t>进入时间</a:t>
            </a:r>
          </a:p>
        </p:txBody>
      </p:sp>
      <p:sp>
        <p:nvSpPr>
          <p:cNvPr id="195607" name="文本框 195606"/>
          <p:cNvSpPr txBox="1"/>
          <p:nvPr/>
        </p:nvSpPr>
        <p:spPr>
          <a:xfrm>
            <a:off x="1258888" y="3068638"/>
            <a:ext cx="57610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平均周转时间：周转时间的平均值</a:t>
            </a:r>
          </a:p>
        </p:txBody>
      </p:sp>
      <p:sp>
        <p:nvSpPr>
          <p:cNvPr id="195608" name="文本框 195607"/>
          <p:cNvSpPr txBox="1"/>
          <p:nvPr/>
        </p:nvSpPr>
        <p:spPr>
          <a:xfrm>
            <a:off x="1331913" y="4149725"/>
            <a:ext cx="55451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带权周转时间：周转时间</a:t>
            </a:r>
            <a:r>
              <a:rPr lang="en-US" altLang="zh-CN" b="1" dirty="0">
                <a:latin typeface="Tahoma" panose="020B0604030504040204" pitchFamily="34" charset="0"/>
              </a:rPr>
              <a:t>/</a:t>
            </a:r>
            <a:r>
              <a:rPr lang="zh-CN" altLang="en-US" b="1" dirty="0">
                <a:latin typeface="Tahoma" panose="020B0604030504040204" pitchFamily="34" charset="0"/>
              </a:rPr>
              <a:t>运行时间</a:t>
            </a:r>
          </a:p>
        </p:txBody>
      </p:sp>
      <p:sp>
        <p:nvSpPr>
          <p:cNvPr id="195609" name="文本框 195608"/>
          <p:cNvSpPr txBox="1"/>
          <p:nvPr/>
        </p:nvSpPr>
        <p:spPr>
          <a:xfrm>
            <a:off x="1258888" y="5157788"/>
            <a:ext cx="64087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平均带权周转时间：带权周转时间的平均值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标题 13619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/>
              <a:t>CPU burst vs. I/O burst </a:t>
            </a:r>
          </a:p>
        </p:txBody>
      </p:sp>
      <p:sp>
        <p:nvSpPr>
          <p:cNvPr id="136197" name="文本占位符 13619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/>
              <a:t>阵发期 </a:t>
            </a:r>
            <a:r>
              <a:rPr lang="en-US" altLang="zh-CN" sz="2800" b="1"/>
              <a:t>:</a:t>
            </a:r>
          </a:p>
          <a:p>
            <a:pPr lvl="1"/>
            <a:r>
              <a:rPr lang="en-US" altLang="zh-CN" sz="2400" b="1" dirty="0"/>
              <a:t>CPU burst cycle: </a:t>
            </a:r>
            <a:r>
              <a:rPr lang="zh-CN" altLang="en-US" sz="2400" b="1" dirty="0"/>
              <a:t>进程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线程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计算；</a:t>
            </a:r>
          </a:p>
          <a:p>
            <a:pPr lvl="1"/>
            <a:r>
              <a:rPr lang="en-US" altLang="zh-CN" sz="2400" b="1" dirty="0"/>
              <a:t>I/O burst cycle: </a:t>
            </a:r>
            <a:r>
              <a:rPr lang="zh-CN" altLang="en-US" sz="2400" b="1" dirty="0"/>
              <a:t>进程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线程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使用设备</a:t>
            </a:r>
            <a:r>
              <a:rPr lang="en-US" altLang="zh-CN" sz="2400" b="1"/>
              <a:t>I/O</a:t>
            </a:r>
            <a:r>
              <a:rPr lang="zh-CN" altLang="en-US" sz="2400" b="1"/>
              <a:t>。</a:t>
            </a:r>
          </a:p>
          <a:p>
            <a:r>
              <a:rPr lang="zh-CN" altLang="en-US" sz="2800" b="1" dirty="0"/>
              <a:t>进程运行行为：</a:t>
            </a:r>
          </a:p>
          <a:p>
            <a:pPr lvl="1"/>
            <a:r>
              <a:rPr lang="en-US" altLang="zh-CN" sz="2400" b="1"/>
              <a:t>CPU burst, I/O burst, CPU burst, I/O burst, </a:t>
            </a:r>
            <a:r>
              <a:rPr lang="en-US" altLang="zh-CN" sz="2400" b="1">
                <a:latin typeface="Times New Roman" panose="02020603050405020304" pitchFamily="18" charset="0"/>
              </a:rPr>
              <a:t>……</a:t>
            </a:r>
            <a:endParaRPr lang="en-US" altLang="zh-CN" sz="2400" b="1"/>
          </a:p>
          <a:p>
            <a:r>
              <a:rPr lang="en-US" altLang="zh-CN" sz="2800" b="1" dirty="0"/>
              <a:t>CPU</a:t>
            </a:r>
            <a:r>
              <a:rPr lang="zh-CN" altLang="en-US" sz="2800" b="1" dirty="0"/>
              <a:t>调度：考虑处于</a:t>
            </a:r>
            <a:r>
              <a:rPr lang="en-US" altLang="zh-CN" sz="2800" b="1" dirty="0"/>
              <a:t>CPU burst</a:t>
            </a:r>
            <a:r>
              <a:rPr lang="zh-CN" altLang="en-US" sz="2800" b="1" dirty="0"/>
              <a:t>进程集合</a:t>
            </a:r>
          </a:p>
          <a:p>
            <a:pPr lvl="1"/>
            <a:r>
              <a:rPr lang="zh-CN" altLang="en-US" sz="2400" b="1" dirty="0"/>
              <a:t> </a:t>
            </a:r>
            <a:r>
              <a:rPr lang="en-US" altLang="zh-CN" sz="2400" b="1" dirty="0"/>
              <a:t>CPU burst</a:t>
            </a:r>
            <a:r>
              <a:rPr lang="zh-CN" altLang="en-US" sz="2400" b="1" dirty="0"/>
              <a:t>时间根据以前行为推定。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标题 2385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/>
              <a:t>CPU burst vs. I/O burst</a:t>
            </a:r>
          </a:p>
        </p:txBody>
      </p:sp>
      <p:sp>
        <p:nvSpPr>
          <p:cNvPr id="238595" name="文本占位符 2385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下一个</a:t>
            </a:r>
            <a:r>
              <a:rPr lang="en-US" altLang="zh-CN" b="1" dirty="0"/>
              <a:t>CPU burst</a:t>
            </a:r>
            <a:r>
              <a:rPr lang="zh-CN" altLang="en-US" b="1" dirty="0"/>
              <a:t>的长度估算</a:t>
            </a:r>
          </a:p>
          <a:p>
            <a:pPr lvl="1"/>
            <a:r>
              <a:rPr lang="zh-CN" altLang="en-US" b="1" dirty="0"/>
              <a:t>令</a:t>
            </a:r>
            <a:r>
              <a:rPr lang="en-US" altLang="zh-CN" b="1" err="1"/>
              <a:t>τ</a:t>
            </a:r>
            <a:r>
              <a:rPr lang="en-US" altLang="zh-CN" b="1" i="1" baseline="-25000" err="1"/>
              <a:t>n</a:t>
            </a:r>
            <a:r>
              <a:rPr lang="zh-CN" altLang="en-US" b="1" dirty="0"/>
              <a:t>是估计的第</a:t>
            </a:r>
            <a:r>
              <a:rPr lang="en-US" altLang="zh-CN" b="1" i="1"/>
              <a:t>n</a:t>
            </a:r>
            <a:r>
              <a:rPr lang="zh-CN" altLang="en-US" b="1" dirty="0"/>
              <a:t>个</a:t>
            </a:r>
            <a:r>
              <a:rPr lang="en-US" altLang="zh-CN" b="1" dirty="0"/>
              <a:t>CPU</a:t>
            </a:r>
            <a:r>
              <a:rPr lang="zh-CN" altLang="en-US" b="1" dirty="0"/>
              <a:t>阵发期的长度， </a:t>
            </a:r>
            <a:r>
              <a:rPr lang="en-US" altLang="zh-CN" b="1" i="1" err="1"/>
              <a:t>t</a:t>
            </a:r>
            <a:r>
              <a:rPr lang="en-US" altLang="zh-CN" b="1" i="1" baseline="-25000" err="1"/>
              <a:t>n</a:t>
            </a:r>
            <a:r>
              <a:rPr lang="zh-CN" altLang="en-US" b="1" dirty="0"/>
              <a:t>的值是进程最近一次</a:t>
            </a:r>
            <a:r>
              <a:rPr lang="en-US" altLang="zh-CN" b="1" dirty="0"/>
              <a:t>CPU</a:t>
            </a:r>
            <a:r>
              <a:rPr lang="zh-CN" altLang="en-US" b="1" dirty="0"/>
              <a:t>阵发期长度，则有如下估算公式：</a:t>
            </a:r>
          </a:p>
          <a:p>
            <a:pPr lvl="1"/>
            <a:r>
              <a:rPr lang="en-US" altLang="zh-CN" sz="3200" b="1"/>
              <a:t>τ</a:t>
            </a:r>
            <a:r>
              <a:rPr lang="en-US" altLang="zh-CN" sz="3200" b="1" i="1" baseline="-25000"/>
              <a:t>n</a:t>
            </a:r>
            <a:r>
              <a:rPr lang="en-US" altLang="zh-CN" sz="3200" b="1" baseline="-25000"/>
              <a:t>+1</a:t>
            </a:r>
            <a:r>
              <a:rPr lang="en-US" altLang="zh-CN" sz="3200" b="1" err="1"/>
              <a:t>=α</a:t>
            </a:r>
            <a:r>
              <a:rPr lang="en-US" altLang="zh-CN" sz="3200" b="1" i="1" err="1"/>
              <a:t>t</a:t>
            </a:r>
            <a:r>
              <a:rPr lang="en-US" altLang="zh-CN" sz="3200" b="1" i="1" baseline="-25000" err="1"/>
              <a:t>n</a:t>
            </a:r>
            <a:r>
              <a:rPr lang="en-US" altLang="zh-CN" sz="3200" b="1"/>
              <a:t> + (1-α)τ</a:t>
            </a:r>
            <a:r>
              <a:rPr lang="en-US" altLang="zh-CN" sz="3200" b="1" i="1" baseline="-25000"/>
              <a:t>n</a:t>
            </a:r>
          </a:p>
          <a:p>
            <a:pPr lvl="1"/>
            <a:r>
              <a:rPr lang="zh-CN" altLang="en-US" b="1" dirty="0"/>
              <a:t>参数</a:t>
            </a:r>
            <a:r>
              <a:rPr lang="en-US" altLang="zh-CN" sz="2400" b="1"/>
              <a:t>α(0≤α≤1)</a:t>
            </a:r>
            <a:r>
              <a:rPr lang="zh-CN" altLang="en-US" b="1" dirty="0"/>
              <a:t>控制</a:t>
            </a:r>
            <a:r>
              <a:rPr lang="en-US" altLang="zh-CN" b="1" i="1" err="1"/>
              <a:t>t</a:t>
            </a:r>
            <a:r>
              <a:rPr lang="en-US" altLang="zh-CN" b="1" i="1" baseline="-25000" err="1"/>
              <a:t>n</a:t>
            </a:r>
            <a:r>
              <a:rPr lang="zh-CN" altLang="en-US" b="1" dirty="0"/>
              <a:t>和</a:t>
            </a:r>
            <a:r>
              <a:rPr lang="en-US" altLang="zh-CN" b="1" err="1"/>
              <a:t>τ</a:t>
            </a:r>
            <a:r>
              <a:rPr lang="en-US" altLang="zh-CN" b="1" i="1" baseline="-25000" err="1"/>
              <a:t>n</a:t>
            </a:r>
            <a:r>
              <a:rPr lang="zh-CN" altLang="en-US" b="1" dirty="0"/>
              <a:t>在公式中起的作用：当</a:t>
            </a:r>
            <a:r>
              <a:rPr lang="en-US" altLang="zh-CN" b="1" dirty="0"/>
              <a:t>α=0</a:t>
            </a:r>
            <a:r>
              <a:rPr lang="zh-CN" altLang="en-US" b="1" dirty="0"/>
              <a:t>时，</a:t>
            </a:r>
            <a:r>
              <a:rPr lang="en-US" altLang="zh-CN" b="1"/>
              <a:t>τ</a:t>
            </a:r>
            <a:r>
              <a:rPr lang="en-US" altLang="zh-CN" b="1" i="1" baseline="-25000"/>
              <a:t>n</a:t>
            </a:r>
            <a:r>
              <a:rPr lang="en-US" altLang="zh-CN" b="1" baseline="-25000"/>
              <a:t>+1</a:t>
            </a:r>
            <a:r>
              <a:rPr lang="en-US" altLang="zh-CN" b="1" err="1"/>
              <a:t>=τ</a:t>
            </a:r>
            <a:r>
              <a:rPr lang="en-US" altLang="zh-CN" b="1" i="1" baseline="-25000" err="1"/>
              <a:t>n</a:t>
            </a:r>
            <a:r>
              <a:rPr lang="zh-CN" altLang="en-US" b="1" dirty="0"/>
              <a:t>；当</a:t>
            </a:r>
            <a:r>
              <a:rPr lang="en-US" altLang="zh-CN" b="1" dirty="0"/>
              <a:t>α=1</a:t>
            </a:r>
            <a:r>
              <a:rPr lang="zh-CN" altLang="en-US" b="1" dirty="0"/>
              <a:t>时，</a:t>
            </a:r>
            <a:r>
              <a:rPr lang="en-US" altLang="zh-CN" b="1"/>
              <a:t>τ</a:t>
            </a:r>
            <a:r>
              <a:rPr lang="en-US" altLang="zh-CN" b="1" i="1" baseline="-25000"/>
              <a:t>n</a:t>
            </a:r>
            <a:r>
              <a:rPr lang="en-US" altLang="zh-CN" b="1" baseline="-25000"/>
              <a:t>+1</a:t>
            </a:r>
            <a:r>
              <a:rPr lang="en-US" altLang="zh-CN" b="1"/>
              <a:t>=</a:t>
            </a:r>
            <a:r>
              <a:rPr lang="en-US" altLang="zh-CN" b="1" i="1" err="1"/>
              <a:t>t</a:t>
            </a:r>
            <a:r>
              <a:rPr lang="en-US" altLang="zh-CN" b="1" i="1" baseline="-25000" err="1"/>
              <a:t>n</a:t>
            </a:r>
            <a:r>
              <a:rPr lang="zh-CN" altLang="en-US" b="1" dirty="0"/>
              <a:t>。通常</a:t>
            </a:r>
            <a:r>
              <a:rPr lang="en-US" altLang="zh-CN" b="1" dirty="0"/>
              <a:t>α</a:t>
            </a:r>
            <a:r>
              <a:rPr lang="zh-CN" altLang="en-US" b="1" dirty="0"/>
              <a:t>取</a:t>
            </a:r>
            <a:r>
              <a:rPr lang="en-US" altLang="zh-CN" b="1" dirty="0"/>
              <a:t>0.5</a:t>
            </a:r>
            <a:r>
              <a:rPr lang="zh-CN" altLang="en-US" b="1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890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600" b="1" dirty="0"/>
              <a:t>剥夺式调度与非剥夺式调度</a:t>
            </a:r>
          </a:p>
        </p:txBody>
      </p:sp>
      <p:sp>
        <p:nvSpPr>
          <p:cNvPr id="89091" name="文本占位符 890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剥夺式</a:t>
            </a:r>
            <a:r>
              <a:rPr lang="en-US" altLang="zh-CN" b="1"/>
              <a:t>(preemptive)</a:t>
            </a:r>
          </a:p>
          <a:p>
            <a:pPr lvl="1"/>
            <a:r>
              <a:rPr lang="zh-CN" altLang="en-US" b="1" dirty="0"/>
              <a:t>就绪进程</a:t>
            </a:r>
            <a:r>
              <a:rPr lang="zh-CN" altLang="en-US" b="1" u="sng" dirty="0"/>
              <a:t>可以</a:t>
            </a:r>
            <a:r>
              <a:rPr lang="zh-CN" altLang="en-US" b="1" dirty="0"/>
              <a:t>从运行进程手中</a:t>
            </a:r>
            <a:r>
              <a:rPr lang="zh-CN" altLang="en-US" b="1" u="sng" dirty="0"/>
              <a:t>抢占</a:t>
            </a:r>
            <a:r>
              <a:rPr lang="en-US" altLang="zh-CN" b="1" dirty="0"/>
              <a:t>CPU</a:t>
            </a:r>
            <a:r>
              <a:rPr lang="zh-CN" altLang="en-US" b="1" dirty="0"/>
              <a:t>。</a:t>
            </a:r>
          </a:p>
          <a:p>
            <a:pPr lvl="2"/>
            <a:r>
              <a:rPr lang="zh-CN" altLang="en-US" b="1" dirty="0"/>
              <a:t>进程运行</a:t>
            </a:r>
            <a:r>
              <a:rPr lang="en-US" altLang="zh-CN" b="1" dirty="0"/>
              <a:t>,</a:t>
            </a:r>
            <a:r>
              <a:rPr lang="zh-CN" altLang="en-US" b="1" dirty="0"/>
              <a:t>直到结束、等待或被抢先</a:t>
            </a:r>
          </a:p>
          <a:p>
            <a:r>
              <a:rPr lang="zh-CN" altLang="en-US" b="1" dirty="0"/>
              <a:t>非剥夺式</a:t>
            </a:r>
            <a:r>
              <a:rPr lang="en-US" altLang="zh-CN" b="1"/>
              <a:t>(non-preemptive)</a:t>
            </a:r>
          </a:p>
          <a:p>
            <a:pPr lvl="1"/>
            <a:r>
              <a:rPr lang="zh-CN" altLang="en-US" b="1" dirty="0"/>
              <a:t>就绪进程</a:t>
            </a:r>
            <a:r>
              <a:rPr lang="zh-CN" altLang="en-US" b="1" u="sng" dirty="0"/>
              <a:t>不可</a:t>
            </a:r>
            <a:r>
              <a:rPr lang="zh-CN" altLang="en-US" b="1" dirty="0"/>
              <a:t>从运行进程手中</a:t>
            </a:r>
            <a:r>
              <a:rPr lang="zh-CN" altLang="en-US" b="1" u="sng" dirty="0"/>
              <a:t>抢占</a:t>
            </a:r>
            <a:r>
              <a:rPr lang="en-US" altLang="zh-CN" b="1" dirty="0"/>
              <a:t>CPU</a:t>
            </a:r>
            <a:r>
              <a:rPr lang="zh-CN" altLang="en-US" b="1" dirty="0"/>
              <a:t>。</a:t>
            </a:r>
          </a:p>
          <a:p>
            <a:pPr lvl="2"/>
            <a:r>
              <a:rPr lang="zh-CN" altLang="en-US" b="1" dirty="0"/>
              <a:t>进程运行</a:t>
            </a:r>
            <a:r>
              <a:rPr lang="en-US" altLang="zh-CN" b="1" dirty="0"/>
              <a:t>,</a:t>
            </a:r>
            <a:r>
              <a:rPr lang="zh-CN" altLang="en-US" b="1" dirty="0"/>
              <a:t>直到结束或等待</a:t>
            </a:r>
            <a:endParaRPr lang="zh-CN" altLang="en-US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标题 2273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3.2.1.1 </a:t>
            </a:r>
            <a:r>
              <a:rPr lang="zh-CN" altLang="en-US" b="1" dirty="0"/>
              <a:t>先到先服务算法</a:t>
            </a:r>
          </a:p>
        </p:txBody>
      </p:sp>
      <p:sp>
        <p:nvSpPr>
          <p:cNvPr id="227331" name="文本占位符 22733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364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/>
              <a:t>FCFS</a:t>
            </a:r>
            <a:r>
              <a:rPr lang="zh-CN" altLang="en-US" b="1" dirty="0"/>
              <a:t>（</a:t>
            </a:r>
            <a:r>
              <a:rPr lang="en-US" altLang="zh-CN" b="1"/>
              <a:t>First Come First Serve)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按进程申请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（就绪）的次序。</a:t>
            </a:r>
            <a:endParaRPr lang="zh-CN" altLang="en-US" sz="2400" u="sng"/>
          </a:p>
          <a:p>
            <a:pPr lvl="1">
              <a:lnSpc>
                <a:spcPct val="90000"/>
              </a:lnSpc>
            </a:pPr>
            <a:r>
              <a:rPr lang="en-US" altLang="zh-CN" sz="2400" u="sng"/>
              <a:t>Process</a:t>
            </a:r>
            <a:r>
              <a:rPr lang="en-US" altLang="zh-CN" sz="2400"/>
              <a:t>    </a:t>
            </a:r>
            <a:r>
              <a:rPr lang="en-US" altLang="zh-CN" sz="2400" u="sng"/>
              <a:t>Arrival time</a:t>
            </a:r>
            <a:r>
              <a:rPr lang="en-US" altLang="zh-CN" sz="2400"/>
              <a:t>    </a:t>
            </a:r>
            <a:r>
              <a:rPr lang="en-US" altLang="zh-CN" sz="2400" u="sng"/>
              <a:t>Burst time</a:t>
            </a:r>
            <a:endParaRPr lang="en-US" altLang="zh-CN" sz="2400" i="1"/>
          </a:p>
          <a:p>
            <a:pPr lvl="2">
              <a:lnSpc>
                <a:spcPct val="90000"/>
              </a:lnSpc>
            </a:pPr>
            <a:r>
              <a:rPr lang="en-US" altLang="zh-CN" sz="2000" i="1"/>
              <a:t>P</a:t>
            </a:r>
            <a:r>
              <a:rPr lang="en-US" altLang="zh-CN" sz="2000"/>
              <a:t>1                0                      27</a:t>
            </a:r>
            <a:endParaRPr lang="en-US" altLang="zh-CN" sz="2000" i="1"/>
          </a:p>
          <a:p>
            <a:pPr lvl="2">
              <a:lnSpc>
                <a:spcPct val="90000"/>
              </a:lnSpc>
            </a:pPr>
            <a:r>
              <a:rPr lang="en-US" altLang="zh-CN" sz="2000" i="1"/>
              <a:t>P</a:t>
            </a:r>
            <a:r>
              <a:rPr lang="en-US" altLang="zh-CN" sz="2000"/>
              <a:t>2                1                       3</a:t>
            </a:r>
            <a:endParaRPr lang="en-US" altLang="zh-CN" sz="2000" i="1"/>
          </a:p>
          <a:p>
            <a:pPr lvl="2">
              <a:lnSpc>
                <a:spcPct val="90000"/>
              </a:lnSpc>
            </a:pPr>
            <a:r>
              <a:rPr lang="en-US" altLang="zh-CN" sz="2000" i="1"/>
              <a:t>P</a:t>
            </a:r>
            <a:r>
              <a:rPr lang="en-US" altLang="zh-CN" sz="2000"/>
              <a:t>3                2                       5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CPU</a:t>
            </a:r>
            <a:r>
              <a:rPr lang="zh-CN" altLang="en-US" sz="2800" b="1" dirty="0"/>
              <a:t>调度状况可用</a:t>
            </a:r>
            <a:r>
              <a:rPr lang="en-US" altLang="zh-CN" sz="2800" b="1" dirty="0"/>
              <a:t>Gantt </a:t>
            </a:r>
            <a:r>
              <a:rPr lang="zh-CN" altLang="en-US" sz="2800" b="1" dirty="0"/>
              <a:t>图表示</a:t>
            </a:r>
            <a:r>
              <a:rPr lang="zh-CN" altLang="en-US" sz="2800" dirty="0"/>
              <a:t>．</a:t>
            </a:r>
            <a:endParaRPr lang="zh-CN" altLang="en-US" sz="2800"/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grpSp>
        <p:nvGrpSpPr>
          <p:cNvPr id="227337" name="组合 227336"/>
          <p:cNvGrpSpPr/>
          <p:nvPr/>
        </p:nvGrpSpPr>
        <p:grpSpPr>
          <a:xfrm>
            <a:off x="2268538" y="5084763"/>
            <a:ext cx="4292600" cy="938212"/>
            <a:chOff x="1066" y="1478"/>
            <a:chExt cx="2704" cy="591"/>
          </a:xfrm>
        </p:grpSpPr>
        <p:sp>
          <p:nvSpPr>
            <p:cNvPr id="227338" name="矩形 227337"/>
            <p:cNvSpPr/>
            <p:nvPr/>
          </p:nvSpPr>
          <p:spPr>
            <a:xfrm>
              <a:off x="1066" y="1857"/>
              <a:ext cx="270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/>
              <a:r>
                <a:rPr lang="en-US" altLang="zh-CN" sz="1600" b="1">
                  <a:latin typeface="Tahoma" panose="020B0604030504040204" pitchFamily="34" charset="0"/>
                </a:rPr>
                <a:t>0                                       27     30         35</a:t>
              </a:r>
            </a:p>
          </p:txBody>
        </p:sp>
        <p:grpSp>
          <p:nvGrpSpPr>
            <p:cNvPr id="227339" name="组合 227338"/>
            <p:cNvGrpSpPr/>
            <p:nvPr/>
          </p:nvGrpSpPr>
          <p:grpSpPr>
            <a:xfrm>
              <a:off x="1156" y="1478"/>
              <a:ext cx="2495" cy="317"/>
              <a:chOff x="1429" y="3430"/>
              <a:chExt cx="2041" cy="227"/>
            </a:xfrm>
          </p:grpSpPr>
          <p:sp>
            <p:nvSpPr>
              <p:cNvPr id="227340" name="文本框 227339"/>
              <p:cNvSpPr txBox="1"/>
              <p:nvPr/>
            </p:nvSpPr>
            <p:spPr>
              <a:xfrm>
                <a:off x="1429" y="3430"/>
                <a:ext cx="1360" cy="227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46800" bIns="46800"/>
              <a:lstStyle/>
              <a:p>
                <a:r>
                  <a:rPr lang="en-US" altLang="zh-CN" sz="18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27341" name="文本框 227340"/>
              <p:cNvSpPr txBox="1"/>
              <p:nvPr/>
            </p:nvSpPr>
            <p:spPr>
              <a:xfrm>
                <a:off x="2767" y="3430"/>
                <a:ext cx="294" cy="226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46800"/>
              <a:lstStyle/>
              <a:p>
                <a:r>
                  <a:rPr lang="en-US" altLang="zh-CN" sz="18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27342" name="文本框 227341"/>
              <p:cNvSpPr txBox="1"/>
              <p:nvPr/>
            </p:nvSpPr>
            <p:spPr>
              <a:xfrm>
                <a:off x="3061" y="3430"/>
                <a:ext cx="409" cy="226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46800"/>
              <a:lstStyle/>
              <a:p>
                <a:r>
                  <a:rPr lang="en-US" altLang="zh-CN" sz="18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800">
                  <a:latin typeface="Tahoma" panose="020B060403050404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69" name="标题 22856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3.2.1.1 </a:t>
            </a:r>
            <a:r>
              <a:rPr lang="zh-CN" altLang="en-US" sz="4000" b="1" dirty="0"/>
              <a:t>先到先服务算法</a:t>
            </a:r>
            <a:r>
              <a:rPr lang="en-US" altLang="zh-CN" sz="4000" b="1"/>
              <a:t>(Cont.)</a:t>
            </a:r>
          </a:p>
        </p:txBody>
      </p:sp>
      <p:graphicFrame>
        <p:nvGraphicFramePr>
          <p:cNvPr id="228572" name="表格 228571"/>
          <p:cNvGraphicFramePr/>
          <p:nvPr/>
        </p:nvGraphicFramePr>
        <p:xfrm>
          <a:off x="971550" y="4005263"/>
          <a:ext cx="7415213" cy="21640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6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进程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到达时间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运行时间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周转时间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带权周转时间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9.67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738">
                <a:tc gridSpan="7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平均周转时间</a:t>
                      </a:r>
                      <a:r>
                        <a:rPr lang="zh-CN" altLang="en-US" sz="2400" dirty="0"/>
                        <a:t>   </a:t>
                      </a:r>
                      <a:r>
                        <a:rPr lang="en-US" altLang="zh-CN" sz="2400"/>
                        <a:t>=(27+29+33)/3=29.67     </a:t>
                      </a:r>
                    </a:p>
                    <a:p>
                      <a:pPr lvl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平均带权周转时间</a:t>
                      </a:r>
                      <a:r>
                        <a:rPr lang="zh-CN" altLang="en-US" sz="2400" dirty="0"/>
                        <a:t>   </a:t>
                      </a:r>
                      <a:r>
                        <a:rPr lang="en-US" altLang="zh-CN" sz="2400"/>
                        <a:t>=(1+9.67+6.6)/3=5.76 </a:t>
                      </a:r>
                      <a:endParaRPr lang="zh-CN" altLang="en-US" sz="24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8568" name="内容占位符 228567"/>
          <p:cNvGraphicFramePr>
            <a:graphicFrameLocks noGrp="1"/>
          </p:cNvGraphicFramePr>
          <p:nvPr>
            <p:ph idx="1"/>
          </p:nvPr>
        </p:nvGraphicFramePr>
        <p:xfrm>
          <a:off x="2916238" y="5373688"/>
          <a:ext cx="296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700" imgH="203200" progId="Equation.3">
                  <p:embed/>
                </p:oleObj>
              </mc:Choice>
              <mc:Fallback>
                <p:oleObj r:id="rId2" imgW="1397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6238" y="5373688"/>
                        <a:ext cx="296862" cy="431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74" name="矩形 228573"/>
          <p:cNvSpPr/>
          <p:nvPr/>
        </p:nvSpPr>
        <p:spPr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dirty="0">
              <a:latin typeface="Tahoma" panose="020B0604030504040204" pitchFamily="34" charset="0"/>
            </a:endParaRPr>
          </a:p>
        </p:txBody>
      </p:sp>
      <p:graphicFrame>
        <p:nvGraphicFramePr>
          <p:cNvPr id="228573" name="对象 228572"/>
          <p:cNvGraphicFramePr/>
          <p:nvPr/>
        </p:nvGraphicFramePr>
        <p:xfrm>
          <a:off x="3492500" y="5734050"/>
          <a:ext cx="2984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800" imgH="215900" progId="Equation.3">
                  <p:embed/>
                </p:oleObj>
              </mc:Choice>
              <mc:Fallback>
                <p:oleObj r:id="rId4" imgW="17780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2500" y="5734050"/>
                        <a:ext cx="29845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8580" name="组合 228579"/>
          <p:cNvGrpSpPr/>
          <p:nvPr/>
        </p:nvGrpSpPr>
        <p:grpSpPr>
          <a:xfrm>
            <a:off x="1692275" y="2346325"/>
            <a:ext cx="4292600" cy="938213"/>
            <a:chOff x="1066" y="1478"/>
            <a:chExt cx="2704" cy="591"/>
          </a:xfrm>
        </p:grpSpPr>
        <p:sp>
          <p:nvSpPr>
            <p:cNvPr id="228575" name="矩形 228574"/>
            <p:cNvSpPr/>
            <p:nvPr/>
          </p:nvSpPr>
          <p:spPr>
            <a:xfrm>
              <a:off x="1066" y="1857"/>
              <a:ext cx="270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/>
              <a:r>
                <a:rPr lang="en-US" altLang="zh-CN" sz="1600" b="1">
                  <a:latin typeface="Tahoma" panose="020B0604030504040204" pitchFamily="34" charset="0"/>
                </a:rPr>
                <a:t>0                                       27     30         35</a:t>
              </a:r>
            </a:p>
          </p:txBody>
        </p:sp>
        <p:grpSp>
          <p:nvGrpSpPr>
            <p:cNvPr id="228576" name="组合 228575"/>
            <p:cNvGrpSpPr/>
            <p:nvPr/>
          </p:nvGrpSpPr>
          <p:grpSpPr>
            <a:xfrm>
              <a:off x="1156" y="1478"/>
              <a:ext cx="2495" cy="317"/>
              <a:chOff x="1429" y="3430"/>
              <a:chExt cx="2041" cy="227"/>
            </a:xfrm>
          </p:grpSpPr>
          <p:sp>
            <p:nvSpPr>
              <p:cNvPr id="228577" name="文本框 228576"/>
              <p:cNvSpPr txBox="1"/>
              <p:nvPr/>
            </p:nvSpPr>
            <p:spPr>
              <a:xfrm>
                <a:off x="1429" y="3430"/>
                <a:ext cx="1360" cy="227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46800" bIns="46800"/>
              <a:lstStyle/>
              <a:p>
                <a:r>
                  <a:rPr lang="en-US" altLang="zh-CN" sz="18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28578" name="文本框 228577"/>
              <p:cNvSpPr txBox="1"/>
              <p:nvPr/>
            </p:nvSpPr>
            <p:spPr>
              <a:xfrm>
                <a:off x="2767" y="3430"/>
                <a:ext cx="294" cy="226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46800"/>
              <a:lstStyle/>
              <a:p>
                <a:r>
                  <a:rPr lang="en-US" altLang="zh-CN" sz="18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28579" name="文本框 228578"/>
              <p:cNvSpPr txBox="1"/>
              <p:nvPr/>
            </p:nvSpPr>
            <p:spPr>
              <a:xfrm>
                <a:off x="3061" y="3430"/>
                <a:ext cx="409" cy="226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46800"/>
              <a:lstStyle/>
              <a:p>
                <a:r>
                  <a:rPr lang="en-US" altLang="zh-CN" sz="18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800">
                  <a:latin typeface="Tahoma" panose="020B060403050404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761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3.2.1.1 </a:t>
            </a:r>
            <a:r>
              <a:rPr lang="zh-CN" altLang="en-US" sz="4000" b="1" dirty="0"/>
              <a:t>先到先服务算法</a:t>
            </a:r>
            <a:r>
              <a:rPr lang="en-US" altLang="zh-CN" sz="3600" b="1"/>
              <a:t>(Cont.)</a:t>
            </a:r>
          </a:p>
        </p:txBody>
      </p:sp>
      <p:sp>
        <p:nvSpPr>
          <p:cNvPr id="176131" name="文本占位符 1761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优点：</a:t>
            </a:r>
          </a:p>
          <a:p>
            <a:pPr lvl="1"/>
            <a:r>
              <a:rPr lang="zh-CN" altLang="en-US" b="1" dirty="0"/>
              <a:t>“公平”；</a:t>
            </a:r>
          </a:p>
          <a:p>
            <a:r>
              <a:rPr lang="zh-CN" altLang="en-US" b="1" dirty="0"/>
              <a:t>缺点</a:t>
            </a:r>
            <a:r>
              <a:rPr lang="en-US" altLang="zh-CN" b="1"/>
              <a:t>:</a:t>
            </a:r>
          </a:p>
          <a:p>
            <a:pPr lvl="1"/>
            <a:r>
              <a:rPr lang="zh-CN" altLang="en-US" b="1" dirty="0"/>
              <a:t>短作业等待时间长。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3686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3.1.2 </a:t>
            </a:r>
            <a:r>
              <a:rPr lang="zh-CN" altLang="en-US" b="1" dirty="0"/>
              <a:t>中断装置</a:t>
            </a:r>
            <a:endParaRPr lang="zh-CN" altLang="en-US" b="1"/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发现并响应中断的硬件机构</a:t>
            </a:r>
          </a:p>
          <a:p>
            <a:pPr lvl="1"/>
            <a:r>
              <a:rPr lang="zh-CN" altLang="en-US" b="1" dirty="0"/>
              <a:t>识别中断源，当有多个中断源时，按紧迫程度排队；</a:t>
            </a:r>
          </a:p>
          <a:p>
            <a:pPr lvl="1"/>
            <a:r>
              <a:rPr lang="zh-CN" altLang="en-US" b="1" dirty="0"/>
              <a:t>保存现场；</a:t>
            </a:r>
          </a:p>
          <a:p>
            <a:pPr lvl="1"/>
            <a:r>
              <a:rPr lang="zh-CN" altLang="en-US" b="1" dirty="0"/>
              <a:t>引出中断处理程序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标题 23347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3.2.1.2 </a:t>
            </a:r>
            <a:r>
              <a:rPr lang="zh-CN" altLang="en-US" b="1" dirty="0"/>
              <a:t>短作业优先</a:t>
            </a:r>
          </a:p>
        </p:txBody>
      </p:sp>
      <p:sp>
        <p:nvSpPr>
          <p:cNvPr id="233475" name="文本占位符 2334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SJF</a:t>
            </a:r>
            <a:r>
              <a:rPr lang="zh-CN" altLang="en-US" b="1" dirty="0"/>
              <a:t>（</a:t>
            </a:r>
            <a:r>
              <a:rPr lang="en-US" altLang="zh-CN" b="1"/>
              <a:t>Shortest Job First)</a:t>
            </a:r>
          </a:p>
          <a:p>
            <a:pPr lvl="1"/>
            <a:r>
              <a:rPr lang="zh-CN" altLang="en-US" b="1" dirty="0"/>
              <a:t>按</a:t>
            </a:r>
            <a:r>
              <a:rPr lang="en-US" altLang="zh-CN" b="1" dirty="0"/>
              <a:t>CPU burst</a:t>
            </a:r>
            <a:r>
              <a:rPr lang="zh-CN" altLang="en-US" b="1" dirty="0"/>
              <a:t>长度</a:t>
            </a:r>
          </a:p>
          <a:p>
            <a:pPr lvl="2"/>
            <a:r>
              <a:rPr lang="en-US" altLang="zh-CN" sz="1600" b="1" u="sng"/>
              <a:t>Process</a:t>
            </a:r>
            <a:r>
              <a:rPr lang="en-US" altLang="zh-CN" sz="1600" b="1"/>
              <a:t>    </a:t>
            </a:r>
            <a:r>
              <a:rPr lang="en-US" altLang="zh-CN" sz="1600" b="1" u="sng"/>
              <a:t>Arrival time</a:t>
            </a:r>
            <a:r>
              <a:rPr lang="en-US" altLang="zh-CN" sz="1600" b="1"/>
              <a:t>    </a:t>
            </a:r>
            <a:r>
              <a:rPr lang="en-US" altLang="zh-CN" sz="1600" b="1" u="sng"/>
              <a:t>Burst time</a:t>
            </a:r>
            <a:endParaRPr lang="en-US" altLang="zh-CN" sz="1600" b="1" i="1"/>
          </a:p>
          <a:p>
            <a:pPr lvl="2"/>
            <a:r>
              <a:rPr lang="en-US" altLang="zh-CN" sz="1600" b="1" i="1"/>
              <a:t>    P</a:t>
            </a:r>
            <a:r>
              <a:rPr lang="en-US" altLang="zh-CN" sz="1600" b="1"/>
              <a:t>1                0                   12</a:t>
            </a:r>
            <a:endParaRPr lang="en-US" altLang="zh-CN" sz="1600" b="1" i="1"/>
          </a:p>
          <a:p>
            <a:pPr lvl="2"/>
            <a:r>
              <a:rPr lang="en-US" altLang="zh-CN" sz="1600" b="1" i="1"/>
              <a:t>    P</a:t>
            </a:r>
            <a:r>
              <a:rPr lang="en-US" altLang="zh-CN" sz="1600" b="1"/>
              <a:t>2                0                     5</a:t>
            </a:r>
            <a:endParaRPr lang="en-US" altLang="zh-CN" sz="1600" b="1" i="1"/>
          </a:p>
          <a:p>
            <a:pPr lvl="2"/>
            <a:r>
              <a:rPr lang="en-US" altLang="zh-CN" sz="1600" b="1" i="1"/>
              <a:t>    P</a:t>
            </a:r>
            <a:r>
              <a:rPr lang="en-US" altLang="zh-CN" sz="1600" b="1"/>
              <a:t>3                0                     7</a:t>
            </a:r>
            <a:endParaRPr lang="en-US" altLang="zh-CN" sz="1600" b="1" i="1"/>
          </a:p>
          <a:p>
            <a:pPr lvl="2"/>
            <a:r>
              <a:rPr lang="en-US" altLang="zh-CN" sz="1600" b="1" i="1"/>
              <a:t>    P</a:t>
            </a:r>
            <a:r>
              <a:rPr lang="en-US" altLang="zh-CN" sz="1600" b="1"/>
              <a:t>4                0                     3</a:t>
            </a:r>
          </a:p>
          <a:p>
            <a:pPr lvl="1"/>
            <a:r>
              <a:rPr lang="en-US" altLang="zh-CN" b="1"/>
              <a:t>Gantt Chart</a:t>
            </a:r>
          </a:p>
        </p:txBody>
      </p:sp>
      <p:grpSp>
        <p:nvGrpSpPr>
          <p:cNvPr id="233489" name="组合 233488"/>
          <p:cNvGrpSpPr/>
          <p:nvPr/>
        </p:nvGrpSpPr>
        <p:grpSpPr>
          <a:xfrm>
            <a:off x="2339975" y="5440363"/>
            <a:ext cx="4103688" cy="911225"/>
            <a:chOff x="1474" y="3427"/>
            <a:chExt cx="2585" cy="574"/>
          </a:xfrm>
        </p:grpSpPr>
        <p:sp>
          <p:nvSpPr>
            <p:cNvPr id="233480" name="文本框 233479"/>
            <p:cNvSpPr txBox="1"/>
            <p:nvPr/>
          </p:nvSpPr>
          <p:spPr>
            <a:xfrm>
              <a:off x="1474" y="3793"/>
              <a:ext cx="2585" cy="2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0800" bIns="10800"/>
            <a:lstStyle/>
            <a:p>
              <a:pPr algn="l"/>
              <a:r>
                <a:rPr lang="en-US" altLang="zh-CN" sz="1800">
                  <a:latin typeface="Times New Roman" panose="02020603050405020304" pitchFamily="18" charset="0"/>
                </a:rPr>
                <a:t>0    3          8               15                         27</a:t>
              </a:r>
              <a:endParaRPr lang="en-US" altLang="zh-CN" sz="4000">
                <a:latin typeface="Times New Roman" panose="02020603050405020304" pitchFamily="18" charset="0"/>
              </a:endParaRPr>
            </a:p>
          </p:txBody>
        </p:sp>
        <p:sp>
          <p:nvSpPr>
            <p:cNvPr id="233479" name="文本框 233478"/>
            <p:cNvSpPr txBox="1"/>
            <p:nvPr/>
          </p:nvSpPr>
          <p:spPr>
            <a:xfrm>
              <a:off x="2846" y="3427"/>
              <a:ext cx="1088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1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33478" name="文本框 233477"/>
            <p:cNvSpPr txBox="1"/>
            <p:nvPr/>
          </p:nvSpPr>
          <p:spPr>
            <a:xfrm>
              <a:off x="1793" y="3427"/>
              <a:ext cx="436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2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33477" name="文本框 233476"/>
            <p:cNvSpPr txBox="1"/>
            <p:nvPr/>
          </p:nvSpPr>
          <p:spPr>
            <a:xfrm>
              <a:off x="2226" y="3427"/>
              <a:ext cx="626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3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33476" name="文本框 233475"/>
            <p:cNvSpPr txBox="1"/>
            <p:nvPr/>
          </p:nvSpPr>
          <p:spPr>
            <a:xfrm>
              <a:off x="1535" y="3427"/>
              <a:ext cx="272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4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33481" name="矩形 233480"/>
          <p:cNvSpPr/>
          <p:nvPr/>
        </p:nvSpPr>
        <p:spPr>
          <a:xfrm>
            <a:off x="0" y="31591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487" name="矩形 233486"/>
          <p:cNvSpPr/>
          <p:nvPr/>
        </p:nvSpPr>
        <p:spPr>
          <a:xfrm>
            <a:off x="0" y="31591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l"/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标题 23449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3.2.1.2 </a:t>
            </a:r>
            <a:r>
              <a:rPr lang="zh-CN" altLang="en-US" b="1" dirty="0"/>
              <a:t>短作业优先</a:t>
            </a:r>
          </a:p>
        </p:txBody>
      </p:sp>
      <p:grpSp>
        <p:nvGrpSpPr>
          <p:cNvPr id="234500" name="组合 234499"/>
          <p:cNvGrpSpPr/>
          <p:nvPr/>
        </p:nvGrpSpPr>
        <p:grpSpPr>
          <a:xfrm>
            <a:off x="2268538" y="2492375"/>
            <a:ext cx="4103687" cy="911225"/>
            <a:chOff x="1474" y="3427"/>
            <a:chExt cx="2585" cy="574"/>
          </a:xfrm>
        </p:grpSpPr>
        <p:sp>
          <p:nvSpPr>
            <p:cNvPr id="234501" name="文本框 234500"/>
            <p:cNvSpPr txBox="1"/>
            <p:nvPr/>
          </p:nvSpPr>
          <p:spPr>
            <a:xfrm>
              <a:off x="1474" y="3793"/>
              <a:ext cx="2585" cy="2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0800" bIns="10800"/>
            <a:lstStyle/>
            <a:p>
              <a:pPr algn="l"/>
              <a:r>
                <a:rPr lang="en-US" altLang="zh-CN" sz="1800">
                  <a:latin typeface="Times New Roman" panose="02020603050405020304" pitchFamily="18" charset="0"/>
                </a:rPr>
                <a:t>0    3          8               15                         27</a:t>
              </a:r>
              <a:endParaRPr lang="en-US" altLang="zh-CN" sz="4000">
                <a:latin typeface="Times New Roman" panose="02020603050405020304" pitchFamily="18" charset="0"/>
              </a:endParaRPr>
            </a:p>
          </p:txBody>
        </p:sp>
        <p:sp>
          <p:nvSpPr>
            <p:cNvPr id="234502" name="文本框 234501"/>
            <p:cNvSpPr txBox="1"/>
            <p:nvPr/>
          </p:nvSpPr>
          <p:spPr>
            <a:xfrm>
              <a:off x="2846" y="3427"/>
              <a:ext cx="1088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1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34503" name="文本框 234502"/>
            <p:cNvSpPr txBox="1"/>
            <p:nvPr/>
          </p:nvSpPr>
          <p:spPr>
            <a:xfrm>
              <a:off x="1793" y="3427"/>
              <a:ext cx="436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2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34504" name="文本框 234503"/>
            <p:cNvSpPr txBox="1"/>
            <p:nvPr/>
          </p:nvSpPr>
          <p:spPr>
            <a:xfrm>
              <a:off x="2226" y="3427"/>
              <a:ext cx="626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3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34505" name="文本框 234504"/>
            <p:cNvSpPr txBox="1"/>
            <p:nvPr/>
          </p:nvSpPr>
          <p:spPr>
            <a:xfrm>
              <a:off x="1535" y="3427"/>
              <a:ext cx="272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4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34507" name="对象 234506"/>
          <p:cNvGraphicFramePr/>
          <p:nvPr/>
        </p:nvGraphicFramePr>
        <p:xfrm>
          <a:off x="3203575" y="5748338"/>
          <a:ext cx="246063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700" imgH="203200" progId="Equation.3">
                  <p:embed/>
                </p:oleObj>
              </mc:Choice>
              <mc:Fallback>
                <p:oleObj r:id="rId2" imgW="13970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3575" y="5748338"/>
                        <a:ext cx="246063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6" name="对象 234505"/>
          <p:cNvGraphicFramePr/>
          <p:nvPr/>
        </p:nvGraphicFramePr>
        <p:xfrm>
          <a:off x="3790950" y="6092825"/>
          <a:ext cx="2984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800" imgH="215900" progId="Equation.3">
                  <p:embed/>
                </p:oleObj>
              </mc:Choice>
              <mc:Fallback>
                <p:oleObj r:id="rId4" imgW="1778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0950" y="6092825"/>
                        <a:ext cx="29845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766" name="表格 234765"/>
          <p:cNvGraphicFramePr/>
          <p:nvPr/>
        </p:nvGraphicFramePr>
        <p:xfrm>
          <a:off x="1258888" y="3789363"/>
          <a:ext cx="6553200" cy="2742248"/>
        </p:xfrm>
        <a:graphic>
          <a:graphicData uri="http://schemas.openxmlformats.org/drawingml/2006/table">
            <a:tbl>
              <a:tblPr/>
              <a:tblGrid>
                <a:gridCol w="71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进程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到达时间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运行时间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周转时间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带权周转时间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2.14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0737">
                <a:tc gridSpan="7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平均周转时间   </a:t>
                      </a:r>
                      <a:r>
                        <a:rPr lang="en-US" altLang="zh-CN" sz="2000" b="1"/>
                        <a:t>=(27+8+15+3)/4=13.25</a:t>
                      </a:r>
                      <a:r>
                        <a:rPr lang="en-US" altLang="zh-CN" sz="2400" b="1"/>
                        <a:t> 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平均带权周转时间   </a:t>
                      </a:r>
                      <a:r>
                        <a:rPr lang="en-US" altLang="zh-CN" sz="1800" b="1"/>
                        <a:t>=(2.25+1.6+2.14+1)/4=1.75</a:t>
                      </a:r>
                      <a:endParaRPr lang="zh-CN" altLang="en-US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标题 23552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3.2.1.2 </a:t>
            </a:r>
            <a:r>
              <a:rPr lang="zh-CN" altLang="en-US" b="1" dirty="0"/>
              <a:t>短作业优先</a:t>
            </a:r>
          </a:p>
        </p:txBody>
      </p:sp>
      <p:sp>
        <p:nvSpPr>
          <p:cNvPr id="235523" name="文本占位符 2355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3600" b="1" dirty="0"/>
              <a:t>特点：</a:t>
            </a:r>
          </a:p>
          <a:p>
            <a:pPr lvl="2"/>
            <a:r>
              <a:rPr lang="zh-CN" altLang="en-US" sz="3200" b="1" dirty="0"/>
              <a:t>假定所有任务同时到达，平均等待时间最短。</a:t>
            </a:r>
          </a:p>
          <a:p>
            <a:pPr lvl="2"/>
            <a:r>
              <a:rPr lang="zh-CN" altLang="en-US" sz="3200" b="1" dirty="0"/>
              <a:t>长作业可能被饿死。</a:t>
            </a:r>
          </a:p>
          <a:p>
            <a:pPr lvl="1"/>
            <a:endParaRPr lang="zh-CN" altLang="en-US" sz="36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标题 246787"/>
          <p:cNvSpPr>
            <a:spLocks noGrp="1"/>
          </p:cNvSpPr>
          <p:nvPr>
            <p:ph type="title"/>
          </p:nvPr>
        </p:nvSpPr>
        <p:spPr>
          <a:xfrm>
            <a:off x="1220788" y="887413"/>
            <a:ext cx="7058025" cy="669925"/>
          </a:xfrm>
        </p:spPr>
        <p:txBody>
          <a:bodyPr wrap="square" lIns="0" tIns="0" rIns="0" bIns="0" anchor="b">
            <a:spAutoFit/>
          </a:bodyPr>
          <a:lstStyle/>
          <a:p>
            <a:r>
              <a:rPr lang="en-US" altLang="zh-CN" sz="3200" b="1" dirty="0"/>
              <a:t>3.2.1.3 </a:t>
            </a:r>
            <a:r>
              <a:rPr lang="zh-CN" altLang="en-US" sz="3200" b="1" dirty="0"/>
              <a:t>最短剩余时间优先算法</a:t>
            </a:r>
            <a:r>
              <a:rPr lang="en-US" altLang="zh-CN" sz="3200" b="1"/>
              <a:t>(SRTN</a:t>
            </a:r>
            <a:r>
              <a:rPr lang="en-US" altLang="zh-CN" b="1"/>
              <a:t>)</a:t>
            </a:r>
          </a:p>
        </p:txBody>
      </p:sp>
      <p:sp>
        <p:nvSpPr>
          <p:cNvPr id="246789" name="文本占位符 246788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061200" cy="3435350"/>
          </a:xfrm>
        </p:spPr>
        <p:txBody>
          <a:bodyPr wrap="square" lIns="0" tIns="0" rIns="0" bIns="0"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/>
              <a:t> </a:t>
            </a:r>
            <a:r>
              <a:rPr lang="en-US" altLang="zh-CN" sz="2800" b="1"/>
              <a:t>Shortest Remaining Time Next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可剥夺</a:t>
            </a:r>
            <a:r>
              <a:rPr lang="en-US" altLang="zh-CN" sz="2800" b="1"/>
              <a:t>SJF</a:t>
            </a:r>
          </a:p>
          <a:p>
            <a:pPr lvl="1"/>
            <a:r>
              <a:rPr lang="en-US" altLang="zh-CN" sz="2400" b="1" u="sng"/>
              <a:t>Process</a:t>
            </a:r>
            <a:r>
              <a:rPr lang="en-US" altLang="zh-CN" sz="2400" b="1"/>
              <a:t>    </a:t>
            </a:r>
            <a:r>
              <a:rPr lang="en-US" altLang="zh-CN" sz="2400" b="1" u="sng"/>
              <a:t>Arrival time</a:t>
            </a:r>
            <a:r>
              <a:rPr lang="en-US" altLang="zh-CN" sz="2400" b="1"/>
              <a:t>    </a:t>
            </a:r>
            <a:r>
              <a:rPr lang="en-US" altLang="zh-CN" sz="2400" b="1" u="sng"/>
              <a:t>Burst time</a:t>
            </a:r>
            <a:endParaRPr lang="en-US" altLang="zh-CN" sz="2400" b="1" i="1"/>
          </a:p>
          <a:p>
            <a:pPr lvl="1"/>
            <a:r>
              <a:rPr lang="en-US" altLang="zh-CN" sz="2400" b="1" i="1"/>
              <a:t>   P</a:t>
            </a:r>
            <a:r>
              <a:rPr lang="en-US" altLang="zh-CN" sz="2400" b="1"/>
              <a:t>1                0                     12</a:t>
            </a:r>
            <a:endParaRPr lang="en-US" altLang="zh-CN" sz="2400" b="1" i="1"/>
          </a:p>
          <a:p>
            <a:pPr lvl="1"/>
            <a:r>
              <a:rPr lang="en-US" altLang="zh-CN" sz="2400" b="1" i="1"/>
              <a:t>   P</a:t>
            </a:r>
            <a:r>
              <a:rPr lang="en-US" altLang="zh-CN" sz="2400" b="1"/>
              <a:t>2                1                       9</a:t>
            </a:r>
            <a:endParaRPr lang="en-US" altLang="zh-CN" sz="2400" b="1" i="1"/>
          </a:p>
          <a:p>
            <a:pPr lvl="1"/>
            <a:r>
              <a:rPr lang="en-US" altLang="zh-CN" sz="2400" b="1" i="1"/>
              <a:t>   P</a:t>
            </a:r>
            <a:r>
              <a:rPr lang="en-US" altLang="zh-CN" sz="2400" b="1"/>
              <a:t>3                3                       6</a:t>
            </a:r>
            <a:endParaRPr lang="en-US" altLang="zh-CN" sz="2400" b="1" i="1"/>
          </a:p>
          <a:p>
            <a:pPr lvl="1"/>
            <a:r>
              <a:rPr lang="en-US" altLang="zh-CN" sz="2400" b="1" i="1"/>
              <a:t>   P</a:t>
            </a:r>
            <a:r>
              <a:rPr lang="en-US" altLang="zh-CN" sz="2400" b="1"/>
              <a:t>4                5                       3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Gantt</a:t>
            </a:r>
            <a:r>
              <a:rPr lang="zh-CN" altLang="en-US" sz="2800" b="1" dirty="0"/>
              <a:t>图</a:t>
            </a:r>
            <a:endParaRPr lang="zh-CN" altLang="en-US" sz="2800" b="1"/>
          </a:p>
        </p:txBody>
      </p:sp>
      <p:graphicFrame>
        <p:nvGraphicFramePr>
          <p:cNvPr id="246812" name="表格 246811"/>
          <p:cNvGraphicFramePr/>
          <p:nvPr/>
        </p:nvGraphicFramePr>
        <p:xfrm>
          <a:off x="1403350" y="5829300"/>
          <a:ext cx="6913563" cy="919163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P1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P2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P3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P4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P3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P2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P1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 gridSpan="7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 b="1"/>
                        <a:t>0      1         3            5               8                    12                          19                                           30</a:t>
                      </a:r>
                      <a:endParaRPr lang="zh-CN" altLang="en-US" sz="1200" b="1"/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标题 247811"/>
          <p:cNvSpPr>
            <a:spLocks noGrp="1"/>
          </p:cNvSpPr>
          <p:nvPr>
            <p:ph type="title"/>
          </p:nvPr>
        </p:nvSpPr>
        <p:spPr>
          <a:xfrm>
            <a:off x="968375" y="920750"/>
            <a:ext cx="7678738" cy="487363"/>
          </a:xfrm>
        </p:spPr>
        <p:txBody>
          <a:bodyPr wrap="square" lIns="0" tIns="0" rIns="0" bIns="0" anchor="b">
            <a:spAutoFit/>
          </a:bodyPr>
          <a:lstStyle/>
          <a:p>
            <a:r>
              <a:rPr lang="en-US" altLang="zh-CN" sz="3200" b="1" dirty="0"/>
              <a:t>3.2.1.3 </a:t>
            </a:r>
            <a:r>
              <a:rPr lang="zh-CN" altLang="en-US" sz="3200" b="1" dirty="0"/>
              <a:t>最短剩余时间优先算法</a:t>
            </a:r>
            <a:r>
              <a:rPr lang="en-US" altLang="zh-CN" sz="3200" b="1"/>
              <a:t>(Cont.)</a:t>
            </a:r>
          </a:p>
        </p:txBody>
      </p:sp>
      <p:graphicFrame>
        <p:nvGraphicFramePr>
          <p:cNvPr id="247887" name="表格 247886"/>
          <p:cNvGraphicFramePr/>
          <p:nvPr/>
        </p:nvGraphicFramePr>
        <p:xfrm>
          <a:off x="685800" y="2924175"/>
          <a:ext cx="8053388" cy="371379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进程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到达时间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运行时间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周转时间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带权周转时间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2.5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1.5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5537">
                <a:tc gridSpan="7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平均周转时间</a:t>
                      </a:r>
                      <a:r>
                        <a:rPr lang="en-US" altLang="zh-CN" sz="2000" b="1"/>
                        <a:t>=(30+18+9+3)/4=15</a:t>
                      </a:r>
                      <a:endParaRPr lang="en-US" altLang="zh-CN" sz="12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平均带权周转时间</a:t>
                      </a:r>
                      <a:r>
                        <a:rPr lang="en-US" altLang="zh-CN" sz="2000" b="1"/>
                        <a:t>=(2.5+2+1.5+1)/4=1.75</a:t>
                      </a:r>
                      <a:r>
                        <a:rPr lang="en-US" altLang="zh-CN" sz="2400"/>
                        <a:t> </a:t>
                      </a:r>
                    </a:p>
                    <a:p>
                      <a:pPr lvl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dirty="0"/>
                        <a:t>平均等待时间＝</a:t>
                      </a:r>
                      <a:r>
                        <a:rPr lang="en-US" altLang="zh-CN" sz="2000" b="1" dirty="0"/>
                        <a:t>(18+9+3+0)/ 4 </a:t>
                      </a:r>
                      <a:r>
                        <a:rPr lang="zh-CN" altLang="en-US" sz="2000" b="1" dirty="0"/>
                        <a:t>＝</a:t>
                      </a:r>
                      <a:r>
                        <a:rPr lang="en-US" altLang="zh-CN" sz="2000" b="1"/>
                        <a:t>7.5(ms)</a:t>
                      </a:r>
                      <a:endParaRPr lang="zh-CN" altLang="en-US" sz="20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7865" name="表格 247864"/>
          <p:cNvGraphicFramePr/>
          <p:nvPr/>
        </p:nvGraphicFramePr>
        <p:xfrm>
          <a:off x="827088" y="2017713"/>
          <a:ext cx="7772400" cy="690563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1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0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P1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P2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P3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P4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P3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P2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P1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 gridSpan="7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 b="1"/>
                        <a:t>0        1          3             5                  8                      12                              19                                                 30</a:t>
                      </a:r>
                      <a:endParaRPr lang="zh-CN" altLang="en-US" sz="1200" b="1"/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925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3.2.1.4</a:t>
            </a:r>
            <a:r>
              <a:rPr lang="zh-CN" altLang="en-US" b="1" dirty="0"/>
              <a:t>最高响应比优先</a:t>
            </a:r>
            <a:r>
              <a:rPr lang="en-US" altLang="zh-CN" b="1"/>
              <a:t>(HRN)</a:t>
            </a:r>
          </a:p>
        </p:txBody>
      </p:sp>
      <p:sp>
        <p:nvSpPr>
          <p:cNvPr id="192515" name="文本占位符 192514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075112"/>
          </a:xfrm>
        </p:spPr>
        <p:txBody>
          <a:bodyPr/>
          <a:lstStyle/>
          <a:p>
            <a:r>
              <a:rPr lang="en-US" altLang="zh-CN" b="1"/>
              <a:t>Highest Response Ratio Next</a:t>
            </a:r>
          </a:p>
          <a:p>
            <a:pPr lvl="1"/>
            <a:r>
              <a:rPr lang="en-US" altLang="zh-CN" b="1"/>
              <a:t>RR=(BT+WT)/BT=1+WT/BT</a:t>
            </a:r>
          </a:p>
          <a:p>
            <a:pPr lvl="1"/>
            <a:r>
              <a:rPr lang="zh-CN" altLang="en-US" b="1" dirty="0"/>
              <a:t>其中</a:t>
            </a:r>
            <a:r>
              <a:rPr lang="en-US" altLang="zh-CN" b="1"/>
              <a:t>:</a:t>
            </a:r>
          </a:p>
          <a:p>
            <a:pPr lvl="2"/>
            <a:r>
              <a:rPr lang="en-US" altLang="zh-CN" b="1"/>
              <a:t>BT=burst time</a:t>
            </a:r>
          </a:p>
          <a:p>
            <a:pPr lvl="2"/>
            <a:r>
              <a:rPr lang="en-US" altLang="zh-CN" b="1"/>
              <a:t>WT=wait time</a:t>
            </a:r>
          </a:p>
          <a:p>
            <a:pPr lvl="1"/>
            <a:r>
              <a:rPr lang="zh-CN" altLang="en-US" b="1" dirty="0"/>
              <a:t>优点</a:t>
            </a:r>
            <a:r>
              <a:rPr lang="en-US" altLang="zh-CN" b="1"/>
              <a:t>:</a:t>
            </a:r>
          </a:p>
          <a:p>
            <a:pPr lvl="2"/>
            <a:r>
              <a:rPr lang="zh-CN" altLang="en-US" b="1" dirty="0"/>
              <a:t>同时到达任务</a:t>
            </a:r>
            <a:r>
              <a:rPr lang="en-US" altLang="zh-CN" b="1" dirty="0"/>
              <a:t>, </a:t>
            </a:r>
            <a:r>
              <a:rPr lang="zh-CN" altLang="en-US" b="1" dirty="0"/>
              <a:t>短者优先</a:t>
            </a:r>
          </a:p>
          <a:p>
            <a:pPr lvl="2"/>
            <a:r>
              <a:rPr lang="zh-CN" altLang="en-US" b="1" dirty="0"/>
              <a:t>长作业随等待时间增加响应比增加</a:t>
            </a:r>
          </a:p>
          <a:p>
            <a:pPr lvl="1"/>
            <a:endParaRPr lang="zh-CN" altLang="en-US" b="1"/>
          </a:p>
          <a:p>
            <a:pPr lvl="1"/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419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3.2.1.5 </a:t>
            </a:r>
            <a:r>
              <a:rPr lang="zh-CN" altLang="en-US" b="1" dirty="0"/>
              <a:t>最高优先数算法</a:t>
            </a:r>
            <a:r>
              <a:rPr lang="en-US" altLang="zh-CN" b="1"/>
              <a:t>(HPF)</a:t>
            </a:r>
          </a:p>
        </p:txBody>
      </p:sp>
      <p:sp>
        <p:nvSpPr>
          <p:cNvPr id="41987" name="文本占位符 419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/>
              <a:t>静态优先数</a:t>
            </a:r>
            <a:r>
              <a:rPr lang="en-US" altLang="zh-CN" sz="2800" b="1"/>
              <a:t>(static)</a:t>
            </a:r>
            <a:endParaRPr lang="en-US" altLang="zh-CN" b="1"/>
          </a:p>
          <a:p>
            <a:pPr lvl="1"/>
            <a:r>
              <a:rPr lang="zh-CN" altLang="en-US" sz="2400" b="1" dirty="0"/>
              <a:t>优先数在进程创建时分配，生存期内不变。</a:t>
            </a:r>
          </a:p>
          <a:p>
            <a:pPr lvl="1"/>
            <a:r>
              <a:rPr lang="zh-CN" altLang="en-US" sz="2400" b="1" dirty="0"/>
              <a:t>响应速度慢，开销小。</a:t>
            </a:r>
          </a:p>
          <a:p>
            <a:pPr lvl="1"/>
            <a:r>
              <a:rPr lang="zh-CN" altLang="en-US" sz="2400" b="1" dirty="0"/>
              <a:t>适合批处理进程</a:t>
            </a:r>
            <a:endParaRPr lang="zh-CN" altLang="en-US" b="1"/>
          </a:p>
          <a:p>
            <a:r>
              <a:rPr lang="zh-CN" altLang="en-US" sz="2800" b="1" dirty="0"/>
              <a:t>动态优先数</a:t>
            </a:r>
            <a:r>
              <a:rPr lang="en-US" altLang="zh-CN" sz="2800" b="1"/>
              <a:t>(dynamic)</a:t>
            </a:r>
          </a:p>
          <a:p>
            <a:pPr lvl="1"/>
            <a:r>
              <a:rPr lang="zh-CN" altLang="en-US" sz="2400" b="1" dirty="0"/>
              <a:t>进程创建时继承优先数，生存期内可以修改。</a:t>
            </a:r>
          </a:p>
          <a:p>
            <a:pPr lvl="1"/>
            <a:r>
              <a:rPr lang="zh-CN" altLang="en-US" sz="2400" b="1" dirty="0"/>
              <a:t>响应速度快，开销大。</a:t>
            </a:r>
          </a:p>
          <a:p>
            <a:pPr lvl="1"/>
            <a:endParaRPr lang="zh-CN" altLang="en-US" sz="2400" b="1"/>
          </a:p>
        </p:txBody>
      </p:sp>
      <p:sp>
        <p:nvSpPr>
          <p:cNvPr id="41989" name="矩形 41988"/>
          <p:cNvSpPr/>
          <p:nvPr/>
        </p:nvSpPr>
        <p:spPr>
          <a:xfrm>
            <a:off x="4724400" y="5334000"/>
            <a:ext cx="3200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 lnSpcReduction="10000"/>
          </a:bodyPr>
          <a:lstStyle/>
          <a:p>
            <a:pPr algn="ctr"/>
            <a:r>
              <a:rPr lang="zh-CN" alt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适用于实时系统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911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3.2.1.5 </a:t>
            </a:r>
            <a:r>
              <a:rPr lang="zh-CN" altLang="en-US" sz="4000" b="1" dirty="0"/>
              <a:t>最高优先数算法</a:t>
            </a:r>
            <a:r>
              <a:rPr lang="en-US" altLang="zh-CN" sz="3600" b="1"/>
              <a:t>(Cont.)</a:t>
            </a:r>
          </a:p>
        </p:txBody>
      </p:sp>
      <p:sp>
        <p:nvSpPr>
          <p:cNvPr id="91139" name="文本占位符 911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非剥夺式静态优先数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获得处理机的进程运行，直至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终止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等待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剥夺式动</a:t>
            </a:r>
            <a:r>
              <a:rPr lang="en-US" altLang="zh-CN" b="1" dirty="0"/>
              <a:t>(</a:t>
            </a:r>
            <a:r>
              <a:rPr lang="zh-CN" altLang="en-US" b="1" dirty="0"/>
              <a:t>静</a:t>
            </a:r>
            <a:r>
              <a:rPr lang="en-US" altLang="zh-CN" b="1" dirty="0"/>
              <a:t>)</a:t>
            </a:r>
            <a:r>
              <a:rPr lang="zh-CN" altLang="en-US" b="1" dirty="0"/>
              <a:t>态优先数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获得处理机的进程运行，直至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终止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等待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出现高优先级的进程</a:t>
            </a:r>
            <a:endParaRPr lang="zh-CN" altLang="en-US"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标题 23654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3.2.1.5 </a:t>
            </a:r>
            <a:r>
              <a:rPr lang="zh-CN" altLang="en-US" sz="4000" b="1" dirty="0"/>
              <a:t>最高优先数算法</a:t>
            </a:r>
            <a:r>
              <a:rPr lang="en-US" altLang="zh-CN" sz="3600" b="1"/>
              <a:t>(Cont.)</a:t>
            </a:r>
          </a:p>
        </p:txBody>
      </p:sp>
      <p:sp>
        <p:nvSpPr>
          <p:cNvPr id="236547" name="文本占位符 236546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r>
              <a:rPr lang="zh-CN" altLang="en-US" dirty="0"/>
              <a:t>可抢占</a:t>
            </a:r>
            <a:r>
              <a:rPr lang="en-US" altLang="zh-CN"/>
              <a:t>CPU</a:t>
            </a:r>
          </a:p>
          <a:p>
            <a:pPr lvl="1"/>
            <a:r>
              <a:rPr lang="en-US" altLang="zh-CN" sz="2000" u="sng"/>
              <a:t>Process</a:t>
            </a:r>
            <a:r>
              <a:rPr lang="en-US" altLang="zh-CN" sz="2000"/>
              <a:t>   </a:t>
            </a:r>
            <a:r>
              <a:rPr lang="en-US" altLang="zh-CN" sz="2000" u="sng"/>
              <a:t>Arrival time</a:t>
            </a:r>
            <a:r>
              <a:rPr lang="en-US" altLang="zh-CN" sz="2000"/>
              <a:t>   </a:t>
            </a:r>
            <a:r>
              <a:rPr lang="en-US" altLang="zh-CN" sz="2000" u="sng"/>
              <a:t>Priority</a:t>
            </a:r>
            <a:r>
              <a:rPr lang="en-US" altLang="zh-CN" sz="2000"/>
              <a:t>   </a:t>
            </a:r>
            <a:r>
              <a:rPr lang="en-US" altLang="zh-CN" sz="2000" u="sng"/>
              <a:t>Burst time</a:t>
            </a:r>
            <a:endParaRPr lang="en-US" altLang="zh-CN" sz="2000" i="1"/>
          </a:p>
          <a:p>
            <a:pPr lvl="2"/>
            <a:r>
              <a:rPr lang="en-US" altLang="zh-CN" sz="2000"/>
              <a:t>P1           0                0             8</a:t>
            </a:r>
            <a:endParaRPr lang="en-US" altLang="zh-CN" sz="2000" i="1"/>
          </a:p>
          <a:p>
            <a:pPr lvl="2"/>
            <a:r>
              <a:rPr lang="en-US" altLang="zh-CN" sz="2000"/>
              <a:t>P2           2                1             5</a:t>
            </a:r>
            <a:endParaRPr lang="en-US" altLang="zh-CN" sz="2000" i="1"/>
          </a:p>
          <a:p>
            <a:pPr lvl="2"/>
            <a:r>
              <a:rPr lang="en-US" altLang="zh-CN" sz="2000"/>
              <a:t>P3           4                3             7</a:t>
            </a:r>
            <a:endParaRPr lang="en-US" altLang="zh-CN" sz="2000" i="1"/>
          </a:p>
          <a:p>
            <a:pPr lvl="2"/>
            <a:r>
              <a:rPr lang="en-US" altLang="zh-CN" sz="2000"/>
              <a:t>P4           0                2             3</a:t>
            </a:r>
            <a:endParaRPr lang="en-US" altLang="zh-CN" sz="2000" i="1"/>
          </a:p>
          <a:p>
            <a:pPr lvl="2"/>
            <a:r>
              <a:rPr lang="en-US" altLang="zh-CN" sz="2000"/>
              <a:t>P</a:t>
            </a:r>
            <a:r>
              <a:rPr lang="en-US" altLang="zh-CN" sz="2000" i="1"/>
              <a:t>5 </a:t>
            </a:r>
            <a:r>
              <a:rPr lang="en-US" altLang="zh-CN" sz="2000"/>
              <a:t>          5                7             2</a:t>
            </a:r>
          </a:p>
          <a:p>
            <a:r>
              <a:rPr lang="en-US" altLang="zh-CN" sz="2800"/>
              <a:t>Gantt Chart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36548" name="组合 236547"/>
          <p:cNvGrpSpPr/>
          <p:nvPr/>
        </p:nvGrpSpPr>
        <p:grpSpPr>
          <a:xfrm>
            <a:off x="1547813" y="5373688"/>
            <a:ext cx="6048375" cy="935037"/>
            <a:chOff x="3081" y="4416"/>
            <a:chExt cx="5670" cy="868"/>
          </a:xfrm>
        </p:grpSpPr>
        <p:sp>
          <p:nvSpPr>
            <p:cNvPr id="236549" name="文本框 236548"/>
            <p:cNvSpPr txBox="1"/>
            <p:nvPr/>
          </p:nvSpPr>
          <p:spPr>
            <a:xfrm>
              <a:off x="3081" y="4943"/>
              <a:ext cx="5670" cy="3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sz="1800" b="1">
                  <a:latin typeface="宋体" panose="02010600030101010101" pitchFamily="2" charset="-122"/>
                </a:rPr>
                <a:t>0  </a:t>
              </a:r>
              <a:r>
                <a:rPr lang="en-US" altLang="zh-CN" sz="1600" b="1">
                  <a:latin typeface="宋体" panose="02010600030101010101" pitchFamily="2" charset="-122"/>
                </a:rPr>
                <a:t>   </a:t>
              </a:r>
              <a:r>
                <a:rPr lang="en-US" altLang="zh-CN" sz="800" b="1">
                  <a:latin typeface="宋体" panose="02010600030101010101" pitchFamily="2" charset="-122"/>
                </a:rPr>
                <a:t> </a:t>
              </a:r>
              <a:r>
                <a:rPr lang="en-US" altLang="zh-CN" sz="1800" b="1">
                  <a:latin typeface="宋体" panose="02010600030101010101" pitchFamily="2" charset="-122"/>
                </a:rPr>
                <a:t>3</a:t>
              </a:r>
              <a:r>
                <a:rPr lang="en-US" altLang="zh-CN" sz="900" b="1">
                  <a:latin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宋体" panose="02010600030101010101" pitchFamily="2" charset="-122"/>
                </a:rPr>
                <a:t>4</a:t>
              </a:r>
              <a:r>
                <a:rPr lang="en-US" altLang="zh-CN" sz="1400" b="1">
                  <a:latin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宋体" panose="02010600030101010101" pitchFamily="2" charset="-122"/>
                </a:rPr>
                <a:t>5</a:t>
              </a:r>
              <a:r>
                <a:rPr lang="en-US" altLang="zh-CN" sz="1600" b="1">
                  <a:latin typeface="宋体" panose="02010600030101010101" pitchFamily="2" charset="-122"/>
                </a:rPr>
                <a:t>   </a:t>
              </a:r>
              <a:r>
                <a:rPr lang="en-US" altLang="zh-CN" sz="1800" b="1">
                  <a:latin typeface="宋体" panose="02010600030101010101" pitchFamily="2" charset="-122"/>
                </a:rPr>
                <a:t>7     </a:t>
              </a:r>
              <a:r>
                <a:rPr lang="en-US" altLang="zh-CN" sz="1600" b="1">
                  <a:latin typeface="宋体" panose="02010600030101010101" pitchFamily="2" charset="-122"/>
                </a:rPr>
                <a:t>    </a:t>
              </a:r>
              <a:r>
                <a:rPr lang="en-US" altLang="zh-CN" sz="1800" b="1">
                  <a:latin typeface="宋体" panose="02010600030101010101" pitchFamily="2" charset="-122"/>
                </a:rPr>
                <a:t>13      17               25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6550" name="文本框 236549"/>
            <p:cNvSpPr txBox="1"/>
            <p:nvPr/>
          </p:nvSpPr>
          <p:spPr>
            <a:xfrm>
              <a:off x="6777" y="4416"/>
              <a:ext cx="1814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6551" name="文本框 236550"/>
            <p:cNvSpPr txBox="1"/>
            <p:nvPr/>
          </p:nvSpPr>
          <p:spPr>
            <a:xfrm>
              <a:off x="3207" y="4416"/>
              <a:ext cx="680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4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6552" name="文本框 236551"/>
            <p:cNvSpPr txBox="1"/>
            <p:nvPr/>
          </p:nvSpPr>
          <p:spPr>
            <a:xfrm>
              <a:off x="5874" y="4416"/>
              <a:ext cx="907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4800" b="1">
                <a:latin typeface="Tahoma" panose="020B0604030504040204" pitchFamily="34" charset="0"/>
              </a:endParaRPr>
            </a:p>
          </p:txBody>
        </p:sp>
        <p:sp>
          <p:nvSpPr>
            <p:cNvPr id="236553" name="文本框 236552"/>
            <p:cNvSpPr txBox="1"/>
            <p:nvPr/>
          </p:nvSpPr>
          <p:spPr>
            <a:xfrm>
              <a:off x="3879" y="4416"/>
              <a:ext cx="227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/>
            <a:p>
              <a:r>
                <a:rPr lang="en-US" altLang="zh-CN" sz="1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4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3600" b="1">
                <a:latin typeface="Tahoma" panose="020B0604030504040204" pitchFamily="34" charset="0"/>
              </a:endParaRPr>
            </a:p>
          </p:txBody>
        </p:sp>
        <p:sp>
          <p:nvSpPr>
            <p:cNvPr id="236554" name="文本框 236553"/>
            <p:cNvSpPr txBox="1"/>
            <p:nvPr/>
          </p:nvSpPr>
          <p:spPr>
            <a:xfrm>
              <a:off x="4761" y="4416"/>
              <a:ext cx="1134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6555" name="文本框 236554"/>
            <p:cNvSpPr txBox="1"/>
            <p:nvPr/>
          </p:nvSpPr>
          <p:spPr>
            <a:xfrm>
              <a:off x="4093" y="4416"/>
              <a:ext cx="227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4000" b="1">
                <a:latin typeface="Tahoma" panose="020B0604030504040204" pitchFamily="34" charset="0"/>
              </a:endParaRPr>
            </a:p>
          </p:txBody>
        </p:sp>
        <p:sp>
          <p:nvSpPr>
            <p:cNvPr id="236556" name="文本框 236555"/>
            <p:cNvSpPr txBox="1"/>
            <p:nvPr/>
          </p:nvSpPr>
          <p:spPr>
            <a:xfrm>
              <a:off x="4320" y="4416"/>
              <a:ext cx="454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5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标题 23756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3.2.1.5 </a:t>
            </a:r>
            <a:r>
              <a:rPr lang="zh-CN" altLang="en-US" sz="4000" b="1" dirty="0"/>
              <a:t>最高优先数算法</a:t>
            </a:r>
            <a:r>
              <a:rPr lang="en-US" altLang="zh-CN" sz="3600" b="1"/>
              <a:t>(Cont.)</a:t>
            </a:r>
          </a:p>
        </p:txBody>
      </p:sp>
      <p:graphicFrame>
        <p:nvGraphicFramePr>
          <p:cNvPr id="237573" name="对象 237572"/>
          <p:cNvGraphicFramePr/>
          <p:nvPr/>
        </p:nvGraphicFramePr>
        <p:xfrm>
          <a:off x="2935288" y="5876925"/>
          <a:ext cx="24606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700" imgH="203200" progId="Equation.3">
                  <p:embed/>
                </p:oleObj>
              </mc:Choice>
              <mc:Fallback>
                <p:oleObj r:id="rId2" imgW="1397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5288" y="5876925"/>
                        <a:ext cx="246062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2" name="对象 237571"/>
          <p:cNvGraphicFramePr/>
          <p:nvPr/>
        </p:nvGraphicFramePr>
        <p:xfrm>
          <a:off x="3492500" y="6237288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800" imgH="215900" progId="Equation.3">
                  <p:embed/>
                </p:oleObj>
              </mc:Choice>
              <mc:Fallback>
                <p:oleObj r:id="rId4" imgW="17780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2500" y="6237288"/>
                        <a:ext cx="355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24" name="表格 237923"/>
          <p:cNvGraphicFramePr/>
          <p:nvPr/>
        </p:nvGraphicFramePr>
        <p:xfrm>
          <a:off x="971550" y="3644900"/>
          <a:ext cx="7272338" cy="3045460"/>
        </p:xfrm>
        <a:graphic>
          <a:graphicData uri="http://schemas.openxmlformats.org/drawingml/2006/table">
            <a:tbl>
              <a:tblPr/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进程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到达时间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运行时间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优先级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周转时间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带权周转时间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4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4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4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4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4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738">
                <a:tc gridSpan="8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平均周转时间   </a:t>
                      </a:r>
                      <a:r>
                        <a:rPr lang="en-US" altLang="zh-CN" sz="2000" b="1"/>
                        <a:t>=(25+15+9+3+2)/5=38.8</a:t>
                      </a:r>
                      <a:r>
                        <a:rPr lang="en-US" altLang="zh-CN" sz="2400" b="1"/>
                        <a:t>     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平均带权周转时间   </a:t>
                      </a:r>
                      <a:r>
                        <a:rPr lang="en-US" altLang="zh-CN" sz="2000" b="1"/>
                        <a:t>=(3.13+3+1.29+1+1)/5=1.88</a:t>
                      </a:r>
                      <a:r>
                        <a:rPr lang="en-US" altLang="zh-CN" sz="2400"/>
                        <a:t> </a:t>
                      </a:r>
                      <a:endParaRPr lang="zh-CN" altLang="en-US" sz="24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37925" name="组合 237924"/>
          <p:cNvGrpSpPr/>
          <p:nvPr/>
        </p:nvGrpSpPr>
        <p:grpSpPr>
          <a:xfrm>
            <a:off x="1547813" y="2276475"/>
            <a:ext cx="6048375" cy="935038"/>
            <a:chOff x="3081" y="4416"/>
            <a:chExt cx="5670" cy="868"/>
          </a:xfrm>
        </p:grpSpPr>
        <p:sp>
          <p:nvSpPr>
            <p:cNvPr id="237926" name="文本框 237925"/>
            <p:cNvSpPr txBox="1"/>
            <p:nvPr/>
          </p:nvSpPr>
          <p:spPr>
            <a:xfrm>
              <a:off x="3081" y="4943"/>
              <a:ext cx="5670" cy="3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54000" bIns="10800"/>
            <a:lstStyle/>
            <a:p>
              <a:pPr algn="just"/>
              <a:r>
                <a:rPr lang="en-US" altLang="zh-CN" sz="1800" b="1">
                  <a:latin typeface="宋体" panose="02010600030101010101" pitchFamily="2" charset="-122"/>
                </a:rPr>
                <a:t>0  </a:t>
              </a:r>
              <a:r>
                <a:rPr lang="en-US" altLang="zh-CN" sz="1600" b="1">
                  <a:latin typeface="宋体" panose="02010600030101010101" pitchFamily="2" charset="-122"/>
                </a:rPr>
                <a:t>   </a:t>
              </a:r>
              <a:r>
                <a:rPr lang="en-US" altLang="zh-CN" sz="800" b="1">
                  <a:latin typeface="宋体" panose="02010600030101010101" pitchFamily="2" charset="-122"/>
                </a:rPr>
                <a:t> </a:t>
              </a:r>
              <a:r>
                <a:rPr lang="en-US" altLang="zh-CN" sz="1800" b="1">
                  <a:latin typeface="宋体" panose="02010600030101010101" pitchFamily="2" charset="-122"/>
                </a:rPr>
                <a:t>3</a:t>
              </a:r>
              <a:r>
                <a:rPr lang="en-US" altLang="zh-CN" sz="900" b="1">
                  <a:latin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宋体" panose="02010600030101010101" pitchFamily="2" charset="-122"/>
                </a:rPr>
                <a:t>4</a:t>
              </a:r>
              <a:r>
                <a:rPr lang="en-US" altLang="zh-CN" sz="1400" b="1">
                  <a:latin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宋体" panose="02010600030101010101" pitchFamily="2" charset="-122"/>
                </a:rPr>
                <a:t>5</a:t>
              </a:r>
              <a:r>
                <a:rPr lang="en-US" altLang="zh-CN" sz="1600" b="1">
                  <a:latin typeface="宋体" panose="02010600030101010101" pitchFamily="2" charset="-122"/>
                </a:rPr>
                <a:t>   </a:t>
              </a:r>
              <a:r>
                <a:rPr lang="en-US" altLang="zh-CN" sz="1800" b="1">
                  <a:latin typeface="宋体" panose="02010600030101010101" pitchFamily="2" charset="-122"/>
                </a:rPr>
                <a:t>7     </a:t>
              </a:r>
              <a:r>
                <a:rPr lang="en-US" altLang="zh-CN" sz="1600" b="1">
                  <a:latin typeface="宋体" panose="02010600030101010101" pitchFamily="2" charset="-122"/>
                </a:rPr>
                <a:t>    </a:t>
              </a:r>
              <a:r>
                <a:rPr lang="en-US" altLang="zh-CN" sz="1800" b="1">
                  <a:latin typeface="宋体" panose="02010600030101010101" pitchFamily="2" charset="-122"/>
                </a:rPr>
                <a:t>13      17               25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7927" name="文本框 237926"/>
            <p:cNvSpPr txBox="1"/>
            <p:nvPr/>
          </p:nvSpPr>
          <p:spPr>
            <a:xfrm>
              <a:off x="6777" y="4416"/>
              <a:ext cx="1814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7928" name="文本框 237927"/>
            <p:cNvSpPr txBox="1"/>
            <p:nvPr/>
          </p:nvSpPr>
          <p:spPr>
            <a:xfrm>
              <a:off x="3207" y="4416"/>
              <a:ext cx="680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4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7929" name="文本框 237928"/>
            <p:cNvSpPr txBox="1"/>
            <p:nvPr/>
          </p:nvSpPr>
          <p:spPr>
            <a:xfrm>
              <a:off x="5874" y="4416"/>
              <a:ext cx="907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4800" b="1">
                <a:latin typeface="Tahoma" panose="020B0604030504040204" pitchFamily="34" charset="0"/>
              </a:endParaRPr>
            </a:p>
          </p:txBody>
        </p:sp>
        <p:sp>
          <p:nvSpPr>
            <p:cNvPr id="237930" name="文本框 237929"/>
            <p:cNvSpPr txBox="1"/>
            <p:nvPr/>
          </p:nvSpPr>
          <p:spPr>
            <a:xfrm>
              <a:off x="3879" y="4416"/>
              <a:ext cx="227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/>
            <a:p>
              <a:r>
                <a:rPr lang="en-US" altLang="zh-CN" sz="1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4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3600" b="1">
                <a:latin typeface="Tahoma" panose="020B0604030504040204" pitchFamily="34" charset="0"/>
              </a:endParaRPr>
            </a:p>
          </p:txBody>
        </p:sp>
        <p:sp>
          <p:nvSpPr>
            <p:cNvPr id="237931" name="文本框 237930"/>
            <p:cNvSpPr txBox="1"/>
            <p:nvPr/>
          </p:nvSpPr>
          <p:spPr>
            <a:xfrm>
              <a:off x="4761" y="4416"/>
              <a:ext cx="1134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7932" name="文本框 237931"/>
            <p:cNvSpPr txBox="1"/>
            <p:nvPr/>
          </p:nvSpPr>
          <p:spPr>
            <a:xfrm>
              <a:off x="4093" y="4416"/>
              <a:ext cx="227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4000" b="1">
                <a:latin typeface="Tahoma" panose="020B0604030504040204" pitchFamily="34" charset="0"/>
              </a:endParaRPr>
            </a:p>
          </p:txBody>
        </p:sp>
        <p:sp>
          <p:nvSpPr>
            <p:cNvPr id="237933" name="文本框 237932"/>
            <p:cNvSpPr txBox="1"/>
            <p:nvPr/>
          </p:nvSpPr>
          <p:spPr>
            <a:xfrm>
              <a:off x="4320" y="4416"/>
              <a:ext cx="454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5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5836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中断响应和处理的过程</a:t>
            </a:r>
            <a:endParaRPr lang="zh-CN" altLang="en-US" b="1"/>
          </a:p>
        </p:txBody>
      </p:sp>
      <p:sp>
        <p:nvSpPr>
          <p:cNvPr id="58382" name="直接连接符 58381"/>
          <p:cNvSpPr/>
          <p:nvPr/>
        </p:nvSpPr>
        <p:spPr>
          <a:xfrm>
            <a:off x="1981200" y="49530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71" name="矩形 58370"/>
          <p:cNvSpPr/>
          <p:nvPr/>
        </p:nvSpPr>
        <p:spPr>
          <a:xfrm>
            <a:off x="762000" y="3702050"/>
            <a:ext cx="7851775" cy="269875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2" name="文本框 58371"/>
          <p:cNvSpPr txBox="1"/>
          <p:nvPr/>
        </p:nvSpPr>
        <p:spPr>
          <a:xfrm>
            <a:off x="5214938" y="1828800"/>
            <a:ext cx="923925" cy="1828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正运行程序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</a:t>
            </a:r>
            <a:r>
              <a:rPr lang="en-US" altLang="zh-CN" b="1">
                <a:latin typeface="Tahoma" panose="020B0604030504040204" pitchFamily="34" charset="0"/>
              </a:rPr>
              <a:t>①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en-US" altLang="zh-CN" b="1">
                <a:latin typeface="Tahoma" panose="020B0604030504040204" pitchFamily="34" charset="0"/>
              </a:rPr>
              <a:t>⑥</a:t>
            </a:r>
          </a:p>
        </p:txBody>
      </p:sp>
      <p:sp>
        <p:nvSpPr>
          <p:cNvPr id="58373" name="直接连接符 58372"/>
          <p:cNvSpPr/>
          <p:nvPr/>
        </p:nvSpPr>
        <p:spPr>
          <a:xfrm>
            <a:off x="5368925" y="1981200"/>
            <a:ext cx="1588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74" name="直接连接符 58373"/>
          <p:cNvSpPr/>
          <p:nvPr/>
        </p:nvSpPr>
        <p:spPr>
          <a:xfrm>
            <a:off x="5368925" y="3105150"/>
            <a:ext cx="1588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75" name="文本框 58374"/>
          <p:cNvSpPr txBox="1"/>
          <p:nvPr/>
        </p:nvSpPr>
        <p:spPr>
          <a:xfrm>
            <a:off x="6357938" y="4800600"/>
            <a:ext cx="923925" cy="144780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处理程序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>
                <a:latin typeface="Tahoma" panose="020B0604030504040204" pitchFamily="34" charset="0"/>
              </a:rPr>
              <a:t>④</a:t>
            </a:r>
          </a:p>
        </p:txBody>
      </p:sp>
      <p:sp>
        <p:nvSpPr>
          <p:cNvPr id="58376" name="直接连接符 58375"/>
          <p:cNvSpPr/>
          <p:nvPr/>
        </p:nvSpPr>
        <p:spPr>
          <a:xfrm>
            <a:off x="6511925" y="4953000"/>
            <a:ext cx="1588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77" name="直接连接符 58376"/>
          <p:cNvSpPr/>
          <p:nvPr/>
        </p:nvSpPr>
        <p:spPr>
          <a:xfrm>
            <a:off x="6511925" y="5791200"/>
            <a:ext cx="1588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78" name="文本框 58377"/>
          <p:cNvSpPr txBox="1"/>
          <p:nvPr/>
        </p:nvSpPr>
        <p:spPr>
          <a:xfrm>
            <a:off x="5445125" y="4038600"/>
            <a:ext cx="1911350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PSW’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</a:rPr>
              <a:t>PC’</a:t>
            </a:r>
          </a:p>
        </p:txBody>
      </p:sp>
      <p:sp>
        <p:nvSpPr>
          <p:cNvPr id="58379" name="文本框 58378"/>
          <p:cNvSpPr txBox="1"/>
          <p:nvPr/>
        </p:nvSpPr>
        <p:spPr>
          <a:xfrm>
            <a:off x="5445125" y="4800600"/>
            <a:ext cx="831850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PC’:</a:t>
            </a:r>
          </a:p>
        </p:txBody>
      </p:sp>
      <p:sp>
        <p:nvSpPr>
          <p:cNvPr id="58380" name="文本框 58379"/>
          <p:cNvSpPr txBox="1"/>
          <p:nvPr/>
        </p:nvSpPr>
        <p:spPr>
          <a:xfrm>
            <a:off x="1266825" y="2895600"/>
            <a:ext cx="1649413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PSW, PC</a:t>
            </a:r>
          </a:p>
        </p:txBody>
      </p:sp>
      <p:sp>
        <p:nvSpPr>
          <p:cNvPr id="58381" name="矩形 58380"/>
          <p:cNvSpPr/>
          <p:nvPr/>
        </p:nvSpPr>
        <p:spPr>
          <a:xfrm>
            <a:off x="1330325" y="4267200"/>
            <a:ext cx="1649413" cy="151130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84" name="文本框 58383"/>
          <p:cNvSpPr txBox="1"/>
          <p:nvPr/>
        </p:nvSpPr>
        <p:spPr>
          <a:xfrm>
            <a:off x="1558925" y="5867400"/>
            <a:ext cx="1246188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系统桟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385" name="文本框 58384"/>
          <p:cNvSpPr txBox="1"/>
          <p:nvPr/>
        </p:nvSpPr>
        <p:spPr>
          <a:xfrm>
            <a:off x="1406525" y="4267200"/>
            <a:ext cx="1497013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psw</a:t>
            </a:r>
            <a:r>
              <a:rPr lang="en-US" altLang="zh-CN" b="1">
                <a:latin typeface="Times New Roman" panose="02020603050405020304" pitchFamily="18" charset="0"/>
              </a:rPr>
              <a:t>,  pc</a:t>
            </a:r>
          </a:p>
        </p:txBody>
      </p:sp>
      <p:sp>
        <p:nvSpPr>
          <p:cNvPr id="58387" name="文本框 58386"/>
          <p:cNvSpPr txBox="1"/>
          <p:nvPr/>
        </p:nvSpPr>
        <p:spPr>
          <a:xfrm>
            <a:off x="1558925" y="5029200"/>
            <a:ext cx="1163638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……...</a:t>
            </a:r>
          </a:p>
        </p:txBody>
      </p:sp>
      <p:sp>
        <p:nvSpPr>
          <p:cNvPr id="58389" name="直接连接符 58388"/>
          <p:cNvSpPr/>
          <p:nvPr/>
        </p:nvSpPr>
        <p:spPr>
          <a:xfrm>
            <a:off x="2320925" y="3417888"/>
            <a:ext cx="1588" cy="8493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90" name="文本框 58389"/>
          <p:cNvSpPr txBox="1"/>
          <p:nvPr/>
        </p:nvSpPr>
        <p:spPr>
          <a:xfrm>
            <a:off x="2397125" y="3733800"/>
            <a:ext cx="436563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②</a:t>
            </a:r>
          </a:p>
        </p:txBody>
      </p:sp>
      <p:sp>
        <p:nvSpPr>
          <p:cNvPr id="58391" name="直接连接符 58390"/>
          <p:cNvSpPr/>
          <p:nvPr/>
        </p:nvSpPr>
        <p:spPr>
          <a:xfrm flipV="1">
            <a:off x="1787525" y="3417888"/>
            <a:ext cx="1588" cy="8493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92" name="文本框 58391"/>
          <p:cNvSpPr txBox="1"/>
          <p:nvPr/>
        </p:nvSpPr>
        <p:spPr>
          <a:xfrm>
            <a:off x="1330325" y="3733800"/>
            <a:ext cx="407988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⑤</a:t>
            </a:r>
          </a:p>
        </p:txBody>
      </p:sp>
      <p:sp>
        <p:nvSpPr>
          <p:cNvPr id="58395" name="任意多边形 58394"/>
          <p:cNvSpPr/>
          <p:nvPr/>
        </p:nvSpPr>
        <p:spPr>
          <a:xfrm>
            <a:off x="2743200" y="3124200"/>
            <a:ext cx="2909888" cy="1143000"/>
          </a:xfrm>
          <a:custGeom>
            <a:avLst/>
            <a:gdLst/>
            <a:ahLst/>
            <a:cxnLst/>
            <a:rect l="0" t="0" r="0" b="0"/>
            <a:pathLst>
              <a:path w="1680" h="720">
                <a:moveTo>
                  <a:pt x="1680" y="720"/>
                </a:moveTo>
                <a:lnTo>
                  <a:pt x="768" y="720"/>
                </a:lnTo>
                <a:lnTo>
                  <a:pt x="768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96" name="文本框 58395"/>
          <p:cNvSpPr txBox="1"/>
          <p:nvPr/>
        </p:nvSpPr>
        <p:spPr>
          <a:xfrm>
            <a:off x="4225925" y="3810000"/>
            <a:ext cx="492125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③</a:t>
            </a:r>
          </a:p>
        </p:txBody>
      </p:sp>
      <p:sp>
        <p:nvSpPr>
          <p:cNvPr id="58397" name="文本框 58396"/>
          <p:cNvSpPr txBox="1"/>
          <p:nvPr/>
        </p:nvSpPr>
        <p:spPr>
          <a:xfrm>
            <a:off x="3921125" y="5934075"/>
            <a:ext cx="914400" cy="466725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HAL</a:t>
            </a:r>
          </a:p>
        </p:txBody>
      </p:sp>
      <p:sp>
        <p:nvSpPr>
          <p:cNvPr id="58399" name="文本框 58398"/>
          <p:cNvSpPr txBox="1"/>
          <p:nvPr/>
        </p:nvSpPr>
        <p:spPr>
          <a:xfrm>
            <a:off x="3997325" y="5181600"/>
            <a:ext cx="831850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OS</a:t>
            </a:r>
          </a:p>
        </p:txBody>
      </p:sp>
      <p:sp>
        <p:nvSpPr>
          <p:cNvPr id="58401" name="直接连接符 58400"/>
          <p:cNvSpPr/>
          <p:nvPr/>
        </p:nvSpPr>
        <p:spPr>
          <a:xfrm flipH="1">
            <a:off x="4876800" y="26670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8402" name="文本框 58401"/>
          <p:cNvSpPr txBox="1"/>
          <p:nvPr/>
        </p:nvSpPr>
        <p:spPr>
          <a:xfrm>
            <a:off x="4114800" y="2362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Tahoma" panose="020B0604030504040204" pitchFamily="34" charset="0"/>
              </a:rPr>
              <a:t>中断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3009"/>
          <p:cNvSpPr>
            <a:spLocks noGrp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 anchor="b"/>
          <a:lstStyle/>
          <a:p>
            <a:r>
              <a:rPr lang="en-US" altLang="zh-CN" sz="4000" b="1" dirty="0"/>
              <a:t>3.2.1.5 </a:t>
            </a:r>
            <a:r>
              <a:rPr lang="zh-CN" altLang="en-US" sz="4000" b="1" dirty="0"/>
              <a:t>最高优先数算法</a:t>
            </a:r>
            <a:r>
              <a:rPr lang="en-US" altLang="zh-CN" sz="4000" b="1"/>
              <a:t>(Cont.)</a:t>
            </a:r>
          </a:p>
        </p:txBody>
      </p:sp>
      <p:sp>
        <p:nvSpPr>
          <p:cNvPr id="43011" name="文本占位符 430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例子</a:t>
            </a:r>
            <a:r>
              <a:rPr lang="en-US" altLang="zh-CN" sz="2800" b="1" dirty="0"/>
              <a:t>UNIX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preemptive+dynamic priority</a:t>
            </a:r>
            <a:r>
              <a:rPr lang="zh-CN" altLang="en-US" sz="2800" b="1" dirty="0"/>
              <a:t>（可抢占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动态优先数）。</a:t>
            </a:r>
            <a:endParaRPr lang="zh-CN" altLang="en-US" sz="2800" b="1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计算公式：</a:t>
            </a:r>
            <a:r>
              <a:rPr lang="en-US" altLang="zh-CN" sz="2400" b="1" err="1"/>
              <a:t>p_pri</a:t>
            </a:r>
            <a:r>
              <a:rPr lang="en-US" altLang="zh-CN" sz="2400" b="1"/>
              <a:t>=min{127, USER+p_cpu/16+p_nice}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定义</a:t>
            </a:r>
            <a:r>
              <a:rPr lang="en-US" altLang="zh-CN" sz="2400" b="1"/>
              <a:t>USER=100</a:t>
            </a:r>
            <a:r>
              <a:rPr lang="zh-CN" altLang="en-US" sz="2400" b="1"/>
              <a:t>；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err="1"/>
              <a:t>p_cpu</a:t>
            </a:r>
            <a:r>
              <a:rPr lang="zh-CN" altLang="zh-CN" sz="2400" b="1" dirty="0"/>
              <a:t>: 运行进程每20ms加1</a:t>
            </a:r>
            <a:r>
              <a:rPr lang="zh-CN" altLang="en-US" sz="2400" b="1" dirty="0"/>
              <a:t>（优先级降低）</a:t>
            </a:r>
            <a:r>
              <a:rPr lang="zh-CN" altLang="zh-CN" sz="2400" b="1" dirty="0"/>
              <a:t>，其它进程每1200ms减10（优先级提高）；</a:t>
            </a:r>
          </a:p>
          <a:p>
            <a:pPr lvl="1">
              <a:lnSpc>
                <a:spcPct val="80000"/>
              </a:lnSpc>
            </a:pPr>
            <a:r>
              <a:rPr lang="zh-CN" altLang="zh-CN" sz="2400" b="1" dirty="0"/>
              <a:t>p_nice: 可以通过系统调用</a:t>
            </a:r>
            <a:r>
              <a:rPr lang="en-US" altLang="zh-CN" sz="2400" b="1"/>
              <a:t>nice(</a:t>
            </a: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r>
              <a:rPr lang="zh-CN" altLang="zh-CN" sz="2400" b="1" dirty="0"/>
              <a:t>)修改的量：规定用户进程</a:t>
            </a:r>
            <a:r>
              <a:rPr lang="en-US" altLang="zh-CN" sz="2400" b="1" dirty="0"/>
              <a:t>0~20</a:t>
            </a:r>
            <a:r>
              <a:rPr lang="zh-CN" altLang="en-US" sz="2400" b="1" dirty="0"/>
              <a:t>之间（低），系统进程</a:t>
            </a:r>
            <a:r>
              <a:rPr lang="en-US" altLang="zh-CN" sz="2400" b="1" dirty="0"/>
              <a:t>-20~+20</a:t>
            </a:r>
            <a:r>
              <a:rPr lang="zh-CN" altLang="en-US" sz="2400" b="1" dirty="0"/>
              <a:t>之间（高）。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调度时取</a:t>
            </a:r>
            <a:r>
              <a:rPr lang="en-US" altLang="zh-CN" sz="2400" b="1" err="1"/>
              <a:t>p_pri</a:t>
            </a:r>
            <a:r>
              <a:rPr lang="zh-CN" altLang="en-US" sz="2400" b="1" dirty="0"/>
              <a:t>最小的。</a:t>
            </a:r>
            <a:endParaRPr lang="zh-CN" altLang="zh-CN" sz="2400" b="1" dirty="0"/>
          </a:p>
          <a:p>
            <a:pPr lvl="1">
              <a:lnSpc>
                <a:spcPct val="80000"/>
              </a:lnSpc>
            </a:pP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40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3.2.1.6 </a:t>
            </a:r>
            <a:r>
              <a:rPr lang="zh-CN" altLang="en-US" b="1" dirty="0"/>
              <a:t>循环轮转算法</a:t>
            </a:r>
            <a:r>
              <a:rPr lang="en-US" altLang="zh-CN" b="1"/>
              <a:t>(RR)</a:t>
            </a:r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Round Robin(RR)</a:t>
            </a:r>
          </a:p>
          <a:p>
            <a:r>
              <a:rPr lang="zh-CN" altLang="en-US" b="1" dirty="0"/>
              <a:t>基本轮转</a:t>
            </a:r>
          </a:p>
          <a:p>
            <a:pPr lvl="1"/>
            <a:r>
              <a:rPr lang="zh-CN" altLang="en-US" b="1" dirty="0"/>
              <a:t>时间片</a:t>
            </a:r>
            <a:r>
              <a:rPr lang="en-US" altLang="zh-CN" b="1" dirty="0"/>
              <a:t>(quantum,time slice)</a:t>
            </a:r>
            <a:r>
              <a:rPr lang="zh-CN" altLang="en-US" b="1" dirty="0"/>
              <a:t>长度固定，不变；</a:t>
            </a:r>
          </a:p>
          <a:p>
            <a:pPr lvl="1"/>
            <a:r>
              <a:rPr lang="zh-CN" altLang="en-US" b="1" dirty="0"/>
              <a:t>所有进程等速向前推进。</a:t>
            </a:r>
          </a:p>
          <a:p>
            <a:r>
              <a:rPr lang="zh-CN" altLang="en-US" b="1" dirty="0"/>
              <a:t>改进轮转</a:t>
            </a:r>
          </a:p>
          <a:p>
            <a:pPr lvl="1"/>
            <a:r>
              <a:rPr lang="zh-CN" altLang="en-US" b="1" dirty="0"/>
              <a:t>时间片长度不定，可变。</a:t>
            </a:r>
            <a:endParaRPr lang="zh-CN" altLang="en-US" b="1"/>
          </a:p>
        </p:txBody>
      </p:sp>
      <p:sp>
        <p:nvSpPr>
          <p:cNvPr id="44036" name="矩形 44035"/>
          <p:cNvSpPr/>
          <p:nvPr/>
        </p:nvSpPr>
        <p:spPr>
          <a:xfrm>
            <a:off x="5105400" y="5867400"/>
            <a:ext cx="3200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 lnSpcReduction="10000"/>
          </a:bodyPr>
          <a:lstStyle/>
          <a:p>
            <a:pPr algn="ctr"/>
            <a:r>
              <a:rPr lang="zh-CN" alt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适用于分时系统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标题 45064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3.2.1.6 </a:t>
            </a:r>
            <a:r>
              <a:rPr lang="zh-CN" altLang="en-US" b="1" dirty="0"/>
              <a:t>循环轮转算法 </a:t>
            </a:r>
            <a:r>
              <a:rPr lang="en-US" altLang="zh-CN" b="1"/>
              <a:t>(Cont.)</a:t>
            </a:r>
          </a:p>
        </p:txBody>
      </p:sp>
      <p:sp>
        <p:nvSpPr>
          <p:cNvPr id="45066" name="文本占位符 4506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时间片长度：</a:t>
            </a:r>
          </a:p>
          <a:p>
            <a:pPr lvl="1">
              <a:buNone/>
            </a:pPr>
            <a:r>
              <a:rPr lang="zh-CN" altLang="en-US" b="1" dirty="0"/>
              <a:t>   几十毫秒</a:t>
            </a:r>
            <a:r>
              <a:rPr lang="en-US" altLang="zh-CN" b="1" dirty="0">
                <a:sym typeface="Symbol" panose="05050102010706020507" pitchFamily="18" charset="2"/>
              </a:rPr>
              <a:t></a:t>
            </a:r>
            <a:r>
              <a:rPr lang="zh-CN" altLang="en-US" b="1" dirty="0">
                <a:sym typeface="Symbol" panose="05050102010706020507" pitchFamily="18" charset="2"/>
              </a:rPr>
              <a:t>几百毫秒</a:t>
            </a:r>
            <a:r>
              <a:rPr lang="en-US" altLang="en-US" b="1">
                <a:sym typeface="Symbol" panose="05050102010706020507" pitchFamily="18" charset="2"/>
              </a:rPr>
              <a:t>(</a:t>
            </a:r>
            <a:r>
              <a:rPr lang="en-US" altLang="zh-CN" b="1" err="1">
                <a:sym typeface="Symbol" panose="05050102010706020507" pitchFamily="18" charset="2"/>
              </a:rPr>
              <a:t>eg</a:t>
            </a:r>
            <a:r>
              <a:rPr lang="en-US" altLang="zh-CN" b="1">
                <a:sym typeface="Symbol" panose="05050102010706020507" pitchFamily="18" charset="2"/>
              </a:rPr>
              <a:t>. 50ms)</a:t>
            </a:r>
          </a:p>
          <a:p>
            <a:pPr lvl="1"/>
            <a:r>
              <a:rPr lang="zh-CN" altLang="en-US" b="1" dirty="0">
                <a:sym typeface="Symbol" panose="05050102010706020507" pitchFamily="18" charset="2"/>
              </a:rPr>
              <a:t>过长：响应速度慢；</a:t>
            </a:r>
          </a:p>
          <a:p>
            <a:pPr lvl="1"/>
            <a:r>
              <a:rPr lang="zh-CN" altLang="en-US" b="1" dirty="0">
                <a:sym typeface="Symbol" panose="05050102010706020507" pitchFamily="18" charset="2"/>
              </a:rPr>
              <a:t>过短：系统开销</a:t>
            </a:r>
            <a:r>
              <a:rPr lang="en-US" altLang="zh-CN" b="1" dirty="0">
                <a:sym typeface="Symbol" panose="05050102010706020507" pitchFamily="18" charset="2"/>
              </a:rPr>
              <a:t>(overhead)</a:t>
            </a:r>
            <a:r>
              <a:rPr lang="zh-CN" altLang="en-US" b="1" dirty="0">
                <a:sym typeface="Symbol" panose="05050102010706020507" pitchFamily="18" charset="2"/>
              </a:rPr>
              <a:t>大。</a:t>
            </a:r>
          </a:p>
          <a:p>
            <a:r>
              <a:rPr lang="zh-CN" altLang="en-US" b="1" dirty="0">
                <a:sym typeface="Symbol" panose="05050102010706020507" pitchFamily="18" charset="2"/>
              </a:rPr>
              <a:t>适应系统：</a:t>
            </a:r>
          </a:p>
          <a:p>
            <a:pPr lvl="1"/>
            <a:r>
              <a:rPr lang="zh-CN" altLang="en-US" b="1" dirty="0">
                <a:sym typeface="Symbol" panose="05050102010706020507" pitchFamily="18" charset="2"/>
              </a:rPr>
              <a:t>分时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标题 248835"/>
          <p:cNvSpPr>
            <a:spLocks noGrp="1"/>
          </p:cNvSpPr>
          <p:nvPr>
            <p:ph type="title"/>
          </p:nvPr>
        </p:nvSpPr>
        <p:spPr>
          <a:xfrm>
            <a:off x="1352550" y="985838"/>
            <a:ext cx="7019925" cy="609600"/>
          </a:xfrm>
        </p:spPr>
        <p:txBody>
          <a:bodyPr wrap="square" lIns="0" tIns="0" rIns="0" bIns="0" anchor="b">
            <a:spAutoFit/>
          </a:bodyPr>
          <a:lstStyle/>
          <a:p>
            <a:r>
              <a:rPr lang="en-US" altLang="zh-CN" sz="4000" b="1"/>
              <a:t>3.2.1.6 </a:t>
            </a:r>
            <a:r>
              <a:rPr lang="zh-CN" altLang="en-US" sz="4000" b="1"/>
              <a:t>循环轮转算法 </a:t>
            </a:r>
            <a:r>
              <a:rPr lang="en-US" altLang="zh-CN" sz="4000" b="1"/>
              <a:t>(Cont.)</a:t>
            </a:r>
          </a:p>
        </p:txBody>
      </p:sp>
      <p:sp>
        <p:nvSpPr>
          <p:cNvPr id="248837" name="文本占位符 248836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061200" cy="2990850"/>
          </a:xfrm>
        </p:spPr>
        <p:txBody>
          <a:bodyPr wrap="square" lIns="0" tIns="0" rIns="0" bIns="0"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/>
              <a:t> </a:t>
            </a:r>
            <a:r>
              <a:rPr lang="en-US" altLang="zh-CN" sz="2800" b="1" dirty="0"/>
              <a:t>RR</a:t>
            </a:r>
            <a:r>
              <a:rPr lang="zh-CN" altLang="en-US" sz="2800" b="1" dirty="0"/>
              <a:t>可抢占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调度：</a:t>
            </a:r>
            <a:r>
              <a:rPr lang="en-US" altLang="zh-CN" sz="2800" b="1"/>
              <a:t>time slice=4ms</a:t>
            </a:r>
          </a:p>
          <a:p>
            <a:pPr lvl="1"/>
            <a:r>
              <a:rPr lang="en-US" altLang="zh-CN" sz="2400" b="1" u="sng"/>
              <a:t>Process</a:t>
            </a:r>
            <a:r>
              <a:rPr lang="en-US" altLang="zh-CN" sz="2400" b="1"/>
              <a:t>   </a:t>
            </a:r>
            <a:r>
              <a:rPr lang="en-US" altLang="zh-CN" sz="2400" b="1" u="sng" err="1"/>
              <a:t>Arriveral</a:t>
            </a:r>
            <a:r>
              <a:rPr lang="en-US" altLang="zh-CN" sz="2400" b="1" u="sng"/>
              <a:t> time</a:t>
            </a:r>
            <a:r>
              <a:rPr lang="en-US" altLang="zh-CN" sz="2400" b="1"/>
              <a:t>   </a:t>
            </a:r>
            <a:r>
              <a:rPr lang="en-US" altLang="zh-CN" sz="2400" b="1" u="sng"/>
              <a:t>Burst time</a:t>
            </a:r>
            <a:endParaRPr lang="en-US" altLang="zh-CN" sz="2400" b="1" i="1"/>
          </a:p>
          <a:p>
            <a:pPr lvl="2"/>
            <a:r>
              <a:rPr lang="en-US" altLang="zh-CN" sz="2000" b="1"/>
              <a:t>P1                0                     17</a:t>
            </a:r>
            <a:endParaRPr lang="en-US" altLang="zh-CN" sz="2000" b="1" i="1"/>
          </a:p>
          <a:p>
            <a:pPr lvl="2"/>
            <a:r>
              <a:rPr lang="en-US" altLang="zh-CN" sz="2000" b="1"/>
              <a:t>P2                0                     10  </a:t>
            </a:r>
            <a:endParaRPr lang="en-US" altLang="zh-CN" sz="2000" b="1" i="1"/>
          </a:p>
          <a:p>
            <a:pPr lvl="2"/>
            <a:r>
              <a:rPr lang="en-US" altLang="zh-CN" sz="2000" b="1"/>
              <a:t>P3                0                       3</a:t>
            </a:r>
            <a:endParaRPr lang="en-US" altLang="zh-CN" sz="2000" b="1" i="1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 Gantt Chart</a:t>
            </a:r>
          </a:p>
        </p:txBody>
      </p:sp>
      <p:graphicFrame>
        <p:nvGraphicFramePr>
          <p:cNvPr id="248865" name="表格 248864"/>
          <p:cNvGraphicFramePr/>
          <p:nvPr/>
        </p:nvGraphicFramePr>
        <p:xfrm>
          <a:off x="827088" y="5189538"/>
          <a:ext cx="7705725" cy="903288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P2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P3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P2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P2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 gridSpan="9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0        4         8       11        15          19         23    25        29    30</a:t>
                      </a:r>
                      <a:endParaRPr lang="zh-CN" altLang="en-US" sz="2000"/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标题 249859"/>
          <p:cNvSpPr>
            <a:spLocks noGrp="1"/>
          </p:cNvSpPr>
          <p:nvPr>
            <p:ph type="title"/>
          </p:nvPr>
        </p:nvSpPr>
        <p:spPr>
          <a:xfrm>
            <a:off x="1350963" y="836613"/>
            <a:ext cx="6461125" cy="549275"/>
          </a:xfrm>
        </p:spPr>
        <p:txBody>
          <a:bodyPr wrap="square" lIns="0" tIns="0" rIns="0" bIns="0" anchor="b">
            <a:spAutoFit/>
          </a:bodyPr>
          <a:lstStyle/>
          <a:p>
            <a:r>
              <a:rPr lang="en-US" altLang="zh-CN" sz="3600" b="1"/>
              <a:t>3.2.1.6 </a:t>
            </a:r>
            <a:r>
              <a:rPr lang="zh-CN" altLang="en-US" sz="3600" b="1"/>
              <a:t>循环轮转算法 </a:t>
            </a:r>
            <a:r>
              <a:rPr lang="en-US" altLang="zh-CN" sz="3600" b="1"/>
              <a:t>(Cont.)</a:t>
            </a:r>
          </a:p>
        </p:txBody>
      </p:sp>
      <p:graphicFrame>
        <p:nvGraphicFramePr>
          <p:cNvPr id="249861" name="表格 249860"/>
          <p:cNvGraphicFramePr/>
          <p:nvPr/>
        </p:nvGraphicFramePr>
        <p:xfrm>
          <a:off x="611188" y="2997200"/>
          <a:ext cx="8137525" cy="3311525"/>
        </p:xfrm>
        <a:graphic>
          <a:graphicData uri="http://schemas.openxmlformats.org/drawingml/2006/table">
            <a:tbl>
              <a:tblPr/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6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78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进程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到达时间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运行时间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开始时间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完成时间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周转时间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带权周转时间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1.76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2.5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3.67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2550">
                <a:tc gridSpan="7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平均周转时间 </a:t>
                      </a:r>
                      <a:r>
                        <a:rPr lang="zh-CN" altLang="en-US" sz="1800" b="1" dirty="0"/>
                        <a:t>＝</a:t>
                      </a:r>
                      <a:r>
                        <a:rPr lang="en-US" altLang="zh-CN" sz="1800" b="1"/>
                        <a:t>(30+25+11)/3=22</a:t>
                      </a:r>
                      <a:r>
                        <a:rPr lang="en-US" altLang="zh-CN" sz="2400" b="1"/>
                        <a:t> 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平均带权周转时间</a:t>
                      </a:r>
                      <a:r>
                        <a:rPr lang="zh-CN" altLang="en-US" sz="1800" b="1" dirty="0"/>
                        <a:t>＝</a:t>
                      </a:r>
                      <a:r>
                        <a:rPr lang="en-US" altLang="zh-CN" sz="1800" b="1"/>
                        <a:t>(1.76+2.5+3.67)/3=2.64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平均等待时间</a:t>
                      </a:r>
                      <a:r>
                        <a:rPr lang="zh-CN" altLang="en-US" sz="1800" b="1" dirty="0"/>
                        <a:t>＝</a:t>
                      </a:r>
                      <a:r>
                        <a:rPr lang="en-US" altLang="zh-CN" sz="1800" b="1" dirty="0"/>
                        <a:t>(13+15+8)/ 3 </a:t>
                      </a:r>
                      <a:r>
                        <a:rPr lang="zh-CN" altLang="en-US" sz="1800" b="1" dirty="0"/>
                        <a:t>＝</a:t>
                      </a:r>
                      <a:r>
                        <a:rPr lang="en-US" altLang="zh-CN" sz="1800" b="1"/>
                        <a:t>12(ms)</a:t>
                      </a:r>
                      <a:endParaRPr lang="zh-CN" alt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9905" name="表格 249904"/>
          <p:cNvGraphicFramePr/>
          <p:nvPr/>
        </p:nvGraphicFramePr>
        <p:xfrm>
          <a:off x="755650" y="2017713"/>
          <a:ext cx="7772400" cy="906463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P2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P3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P2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P2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 gridSpan="9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0        4         8       11        15          19         23    25        29    30</a:t>
                      </a:r>
                      <a:endParaRPr lang="zh-CN" altLang="en-US" sz="2000"/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49153"/>
          <p:cNvSpPr/>
          <p:nvPr/>
        </p:nvSpPr>
        <p:spPr>
          <a:xfrm>
            <a:off x="1295400" y="969963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49163" name="标题 49162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3.2.1.7 </a:t>
            </a:r>
            <a:r>
              <a:rPr lang="zh-CN" altLang="en-US" b="1" dirty="0"/>
              <a:t>多级队列算法</a:t>
            </a:r>
            <a:r>
              <a:rPr lang="en-US" altLang="zh-CN" b="1"/>
              <a:t>(MLQ)</a:t>
            </a:r>
          </a:p>
        </p:txBody>
      </p:sp>
      <p:sp>
        <p:nvSpPr>
          <p:cNvPr id="49164" name="文本占位符 4916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多级队列</a:t>
            </a:r>
            <a:endParaRPr lang="zh-CN" altLang="en-US" b="1"/>
          </a:p>
          <a:p>
            <a:pPr lvl="1"/>
            <a:r>
              <a:rPr lang="zh-CN" altLang="en-US" b="1" dirty="0"/>
              <a:t>多个就绪队列，进程所属的队列固定。</a:t>
            </a:r>
          </a:p>
          <a:p>
            <a:r>
              <a:rPr lang="zh-CN" altLang="en-US" b="1" dirty="0"/>
              <a:t>例如：通用系统中：</a:t>
            </a:r>
          </a:p>
          <a:p>
            <a:pPr lvl="1"/>
            <a:r>
              <a:rPr lang="zh-CN" altLang="en-US" b="1" dirty="0"/>
              <a:t> 队列</a:t>
            </a:r>
            <a:r>
              <a:rPr lang="en-US" altLang="zh-CN" b="1" dirty="0"/>
              <a:t>1</a:t>
            </a:r>
            <a:r>
              <a:rPr lang="zh-CN" altLang="en-US" b="1" dirty="0"/>
              <a:t>：实时进程就绪队列（</a:t>
            </a:r>
            <a:r>
              <a:rPr lang="en-US" altLang="zh-CN" b="1"/>
              <a:t>HPF</a:t>
            </a:r>
            <a:r>
              <a:rPr lang="zh-CN" altLang="en-US" b="1"/>
              <a:t>）</a:t>
            </a:r>
          </a:p>
          <a:p>
            <a:pPr lvl="1"/>
            <a:r>
              <a:rPr lang="zh-CN" altLang="en-US" b="1" dirty="0"/>
              <a:t> 队列</a:t>
            </a:r>
            <a:r>
              <a:rPr lang="en-US" altLang="zh-CN" b="1" dirty="0"/>
              <a:t>2</a:t>
            </a:r>
            <a:r>
              <a:rPr lang="zh-CN" altLang="en-US" b="1" dirty="0"/>
              <a:t>：分时进程就绪队列 （</a:t>
            </a:r>
            <a:r>
              <a:rPr lang="en-US" altLang="zh-CN" b="1"/>
              <a:t>RR</a:t>
            </a:r>
            <a:r>
              <a:rPr lang="zh-CN" altLang="en-US" b="1"/>
              <a:t>）</a:t>
            </a:r>
          </a:p>
          <a:p>
            <a:pPr lvl="1"/>
            <a:r>
              <a:rPr lang="zh-CN" altLang="en-US" b="1" dirty="0"/>
              <a:t> 队列</a:t>
            </a:r>
            <a:r>
              <a:rPr lang="en-US" altLang="zh-CN" b="1" dirty="0"/>
              <a:t>3</a:t>
            </a:r>
            <a:r>
              <a:rPr lang="zh-CN" altLang="en-US" b="1" dirty="0"/>
              <a:t>：批处理进程就绪队列 （</a:t>
            </a:r>
            <a:r>
              <a:rPr lang="en-US" altLang="zh-CN" b="1"/>
              <a:t>HPF</a:t>
            </a:r>
            <a:r>
              <a:rPr lang="zh-CN" altLang="en-US" b="1"/>
              <a:t>）</a:t>
            </a:r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16" name="标题 5021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3. 2.1.8 </a:t>
            </a:r>
            <a:r>
              <a:rPr lang="zh-CN" altLang="en-US" b="1" dirty="0"/>
              <a:t>反馈排队算法</a:t>
            </a:r>
            <a:r>
              <a:rPr lang="en-US" altLang="zh-CN" b="1"/>
              <a:t>(FB)</a:t>
            </a:r>
          </a:p>
        </p:txBody>
      </p:sp>
      <p:sp>
        <p:nvSpPr>
          <p:cNvPr id="50217" name="文本占位符 50216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altLang="zh-CN" sz="2800" b="1"/>
              <a:t>Feed-Back:</a:t>
            </a:r>
          </a:p>
          <a:p>
            <a:pPr lvl="1"/>
            <a:r>
              <a:rPr lang="zh-CN" altLang="en-US" sz="2400" b="1" dirty="0"/>
              <a:t>多个就绪队列，进程所属队列可变。</a:t>
            </a:r>
            <a:endParaRPr lang="zh-CN" altLang="en-US" sz="2400" b="1"/>
          </a:p>
        </p:txBody>
      </p:sp>
      <p:sp>
        <p:nvSpPr>
          <p:cNvPr id="50185" name="直接连接符 50184"/>
          <p:cNvSpPr/>
          <p:nvPr/>
        </p:nvSpPr>
        <p:spPr>
          <a:xfrm>
            <a:off x="4572000" y="3352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86" name="文本框 50185"/>
          <p:cNvSpPr txBox="1"/>
          <p:nvPr/>
        </p:nvSpPr>
        <p:spPr>
          <a:xfrm>
            <a:off x="5057775" y="3155950"/>
            <a:ext cx="170497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运行</a:t>
            </a:r>
            <a:r>
              <a:rPr lang="en-US" altLang="zh-CN" sz="2000" b="1" dirty="0">
                <a:latin typeface="Times New Roman" panose="02020603050405020304" pitchFamily="18" charset="0"/>
              </a:rPr>
              <a:t>s1</a:t>
            </a:r>
            <a:r>
              <a:rPr lang="zh-CN" altLang="en-US" sz="2000" b="1" dirty="0">
                <a:latin typeface="Times New Roman" panose="02020603050405020304" pitchFamily="18" charset="0"/>
              </a:rPr>
              <a:t>时间片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0192" name="直接连接符 50191"/>
          <p:cNvSpPr/>
          <p:nvPr/>
        </p:nvSpPr>
        <p:spPr>
          <a:xfrm>
            <a:off x="4572000" y="41910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3" name="文本框 50192"/>
          <p:cNvSpPr txBox="1"/>
          <p:nvPr/>
        </p:nvSpPr>
        <p:spPr>
          <a:xfrm>
            <a:off x="5086350" y="4003675"/>
            <a:ext cx="17145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运行</a:t>
            </a:r>
            <a:r>
              <a:rPr lang="en-US" altLang="zh-CN" sz="2000" b="1" dirty="0">
                <a:latin typeface="Times New Roman" panose="02020603050405020304" pitchFamily="18" charset="0"/>
              </a:rPr>
              <a:t>s2</a:t>
            </a:r>
            <a:r>
              <a:rPr lang="zh-CN" altLang="en-US" sz="2000" b="1" dirty="0">
                <a:latin typeface="Times New Roman" panose="02020603050405020304" pitchFamily="18" charset="0"/>
              </a:rPr>
              <a:t>时间片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0201" name="文本框 50200"/>
          <p:cNvSpPr txBox="1"/>
          <p:nvPr/>
        </p:nvSpPr>
        <p:spPr>
          <a:xfrm>
            <a:off x="3032125" y="4648200"/>
            <a:ext cx="549275" cy="533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….</a:t>
            </a:r>
          </a:p>
        </p:txBody>
      </p:sp>
      <p:sp>
        <p:nvSpPr>
          <p:cNvPr id="50209" name="直接连接符 50208"/>
          <p:cNvSpPr/>
          <p:nvPr/>
        </p:nvSpPr>
        <p:spPr>
          <a:xfrm>
            <a:off x="1752600" y="33528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10" name="文本框 50209"/>
          <p:cNvSpPr txBox="1"/>
          <p:nvPr/>
        </p:nvSpPr>
        <p:spPr>
          <a:xfrm>
            <a:off x="1066800" y="294005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创建唤醒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0212" name="直接连接符 50211"/>
          <p:cNvSpPr/>
          <p:nvPr/>
        </p:nvSpPr>
        <p:spPr>
          <a:xfrm>
            <a:off x="8001000" y="3124200"/>
            <a:ext cx="0" cy="3124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0213" name="文本框 50212"/>
          <p:cNvSpPr txBox="1"/>
          <p:nvPr/>
        </p:nvSpPr>
        <p:spPr>
          <a:xfrm>
            <a:off x="7391400" y="3276600"/>
            <a:ext cx="549275" cy="29718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优先级             时间片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0214" name="任意多边形 50213"/>
          <p:cNvSpPr/>
          <p:nvPr/>
        </p:nvSpPr>
        <p:spPr>
          <a:xfrm>
            <a:off x="1828800" y="3368675"/>
            <a:ext cx="5257800" cy="914400"/>
          </a:xfrm>
          <a:custGeom>
            <a:avLst/>
            <a:gdLst/>
            <a:ahLst/>
            <a:cxnLst/>
            <a:rect l="0" t="0" r="0" b="0"/>
            <a:pathLst>
              <a:path w="3312" h="576">
                <a:moveTo>
                  <a:pt x="3072" y="0"/>
                </a:moveTo>
                <a:lnTo>
                  <a:pt x="3312" y="0"/>
                </a:lnTo>
                <a:lnTo>
                  <a:pt x="3312" y="288"/>
                </a:lnTo>
                <a:lnTo>
                  <a:pt x="0" y="288"/>
                </a:lnTo>
                <a:lnTo>
                  <a:pt x="0" y="576"/>
                </a:lnTo>
                <a:lnTo>
                  <a:pt x="288" y="57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20" name="任意多边形 50219"/>
          <p:cNvSpPr/>
          <p:nvPr/>
        </p:nvSpPr>
        <p:spPr>
          <a:xfrm>
            <a:off x="1905000" y="5257800"/>
            <a:ext cx="533400" cy="381000"/>
          </a:xfrm>
          <a:custGeom>
            <a:avLst/>
            <a:gdLst/>
            <a:ahLst/>
            <a:cxnLst/>
            <a:rect l="0" t="0" r="0" b="0"/>
            <a:pathLst>
              <a:path w="336" h="240">
                <a:moveTo>
                  <a:pt x="336" y="0"/>
                </a:moveTo>
                <a:lnTo>
                  <a:pt x="0" y="0"/>
                </a:lnTo>
                <a:lnTo>
                  <a:pt x="0" y="240"/>
                </a:lnTo>
                <a:lnTo>
                  <a:pt x="288" y="2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21" name="任意多边形 50220"/>
          <p:cNvSpPr/>
          <p:nvPr/>
        </p:nvSpPr>
        <p:spPr>
          <a:xfrm>
            <a:off x="4114800" y="4221163"/>
            <a:ext cx="2971800" cy="539750"/>
          </a:xfrm>
          <a:custGeom>
            <a:avLst/>
            <a:gdLst/>
            <a:ahLst/>
            <a:cxnLst/>
            <a:rect l="0" t="0" r="0" b="0"/>
            <a:pathLst>
              <a:path w="1872" h="240">
                <a:moveTo>
                  <a:pt x="1680" y="0"/>
                </a:moveTo>
                <a:lnTo>
                  <a:pt x="1872" y="0"/>
                </a:lnTo>
                <a:lnTo>
                  <a:pt x="1872" y="240"/>
                </a:lnTo>
                <a:lnTo>
                  <a:pt x="0" y="2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22" name="任意多边形 50221"/>
          <p:cNvSpPr/>
          <p:nvPr/>
        </p:nvSpPr>
        <p:spPr>
          <a:xfrm>
            <a:off x="1905000" y="5791200"/>
            <a:ext cx="5181600" cy="503238"/>
          </a:xfrm>
          <a:custGeom>
            <a:avLst/>
            <a:gdLst/>
            <a:ahLst/>
            <a:cxnLst/>
            <a:rect l="0" t="0" r="0" b="0"/>
            <a:pathLst>
              <a:path w="3264" h="336">
                <a:moveTo>
                  <a:pt x="3072" y="0"/>
                </a:moveTo>
                <a:lnTo>
                  <a:pt x="3264" y="0"/>
                </a:lnTo>
                <a:lnTo>
                  <a:pt x="3264" y="336"/>
                </a:lnTo>
                <a:lnTo>
                  <a:pt x="0" y="336"/>
                </a:lnTo>
                <a:lnTo>
                  <a:pt x="0" y="96"/>
                </a:lnTo>
                <a:lnTo>
                  <a:pt x="288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25" name="文本框 50224"/>
          <p:cNvSpPr txBox="1"/>
          <p:nvPr/>
        </p:nvSpPr>
        <p:spPr>
          <a:xfrm>
            <a:off x="5105400" y="5576888"/>
            <a:ext cx="17526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运行</a:t>
            </a:r>
            <a:r>
              <a:rPr lang="en-US" altLang="zh-CN" sz="2000" b="1" err="1">
                <a:latin typeface="Times New Roman" panose="02020603050405020304" pitchFamily="18" charset="0"/>
              </a:rPr>
              <a:t>sn</a:t>
            </a:r>
            <a:r>
              <a:rPr lang="zh-CN" altLang="en-US" sz="2000" b="1" dirty="0">
                <a:latin typeface="Times New Roman" panose="02020603050405020304" pitchFamily="18" charset="0"/>
              </a:rPr>
              <a:t>时间片</a:t>
            </a:r>
          </a:p>
        </p:txBody>
      </p:sp>
      <p:sp>
        <p:nvSpPr>
          <p:cNvPr id="50226" name="直接连接符 50225"/>
          <p:cNvSpPr/>
          <p:nvPr/>
        </p:nvSpPr>
        <p:spPr>
          <a:xfrm>
            <a:off x="4572000" y="57912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28" name="立方体 50227"/>
          <p:cNvSpPr/>
          <p:nvPr/>
        </p:nvSpPr>
        <p:spPr>
          <a:xfrm>
            <a:off x="2355850" y="3136900"/>
            <a:ext cx="2187575" cy="431800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sz="1800" b="1">
                <a:latin typeface="Times New Roman" panose="02020603050405020304" pitchFamily="18" charset="0"/>
              </a:rPr>
              <a:t>Q1  ( RR, HPF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1 </a:t>
            </a:r>
            <a:r>
              <a:rPr lang="en-US" altLang="zh-CN" sz="1800" b="1">
                <a:latin typeface="Times New Roman" panose="02020603050405020304" pitchFamily="18" charset="0"/>
              </a:rPr>
              <a:t>)</a:t>
            </a:r>
            <a:r>
              <a:rPr lang="en-US" altLang="zh-CN" sz="1800" b="1"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50229" name="立方体 50228"/>
          <p:cNvSpPr/>
          <p:nvPr/>
        </p:nvSpPr>
        <p:spPr>
          <a:xfrm>
            <a:off x="2354263" y="4011613"/>
            <a:ext cx="2187575" cy="431800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sz="1800" b="1">
                <a:latin typeface="Times New Roman" panose="02020603050405020304" pitchFamily="18" charset="0"/>
              </a:rPr>
              <a:t>Q2  ( RR, HPF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 </a:t>
            </a:r>
            <a:r>
              <a:rPr lang="en-US" altLang="zh-CN" sz="1800" b="1">
                <a:latin typeface="Times New Roman" panose="02020603050405020304" pitchFamily="18" charset="0"/>
              </a:rPr>
              <a:t>)</a:t>
            </a:r>
            <a:r>
              <a:rPr lang="en-US" altLang="zh-CN" sz="1800" b="1"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50230" name="立方体 50229"/>
          <p:cNvSpPr/>
          <p:nvPr/>
        </p:nvSpPr>
        <p:spPr>
          <a:xfrm>
            <a:off x="2373313" y="5564188"/>
            <a:ext cx="2187575" cy="431800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sz="1800" b="1" err="1">
                <a:latin typeface="Times New Roman" panose="02020603050405020304" pitchFamily="18" charset="0"/>
              </a:rPr>
              <a:t>Qn  ( RR, HPF</a:t>
            </a:r>
            <a:r>
              <a:rPr lang="en-US" altLang="zh-CN" sz="1800" b="1" baseline="-25000" err="1">
                <a:latin typeface="Times New Roman" panose="02020603050405020304" pitchFamily="18" charset="0"/>
              </a:rPr>
              <a:t>n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1800" b="1">
                <a:latin typeface="Times New Roman" panose="02020603050405020304" pitchFamily="18" charset="0"/>
              </a:rPr>
              <a:t>)</a:t>
            </a:r>
            <a:r>
              <a:rPr lang="en-US" altLang="zh-CN" sz="1800" b="1">
                <a:latin typeface="Tahoma" panose="020B0604030504040204" pitchFamily="34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0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build="p"/>
      <p:bldP spid="50193" grpId="0" build="p"/>
      <p:bldP spid="50210" grpId="0" build="p"/>
      <p:bldP spid="5022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9" name="标题 5120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3.2.1.8 </a:t>
            </a:r>
            <a:r>
              <a:rPr lang="zh-CN" altLang="en-US" b="1" dirty="0"/>
              <a:t>反馈排队算法 </a:t>
            </a:r>
            <a:r>
              <a:rPr lang="en-US" altLang="zh-CN" b="1"/>
              <a:t>(Cont.)</a:t>
            </a:r>
          </a:p>
        </p:txBody>
      </p:sp>
      <p:sp>
        <p:nvSpPr>
          <p:cNvPr id="51210" name="文本占位符 51209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调度效果：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 资源利用率高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 dirty="0"/>
              <a:t>P1</a:t>
            </a:r>
            <a:r>
              <a:rPr lang="zh-CN" altLang="en-US" sz="2000" b="1" dirty="0"/>
              <a:t>等待</a:t>
            </a:r>
            <a:r>
              <a:rPr lang="en-US" altLang="zh-CN" sz="2000" b="1" dirty="0"/>
              <a:t>P2</a:t>
            </a:r>
            <a:r>
              <a:rPr lang="zh-CN" altLang="en-US" sz="2000" b="1" dirty="0"/>
              <a:t>占有的资源</a:t>
            </a:r>
            <a:r>
              <a:rPr lang="en-US" altLang="zh-CN" sz="2000" b="1" dirty="0"/>
              <a:t>R, P2</a:t>
            </a:r>
            <a:r>
              <a:rPr lang="zh-CN" altLang="en-US" sz="2000" b="1" dirty="0"/>
              <a:t>释放</a:t>
            </a:r>
            <a:r>
              <a:rPr lang="en-US" altLang="zh-CN" sz="2000" b="1" dirty="0"/>
              <a:t>R, </a:t>
            </a:r>
            <a:r>
              <a:rPr lang="zh-CN" altLang="en-US" sz="2000" b="1" dirty="0"/>
              <a:t>分给</a:t>
            </a:r>
            <a:r>
              <a:rPr lang="en-US" altLang="zh-CN" sz="2000" b="1" dirty="0"/>
              <a:t>P1, P1</a:t>
            </a:r>
            <a:r>
              <a:rPr lang="zh-CN" altLang="en-US" sz="2000" b="1" dirty="0"/>
              <a:t>被唤醒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进入最高级队列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可尽早投入运行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使用资源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 响应速度快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交互式进程经常进入等待状态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等待用户输入</a:t>
            </a:r>
            <a:r>
              <a:rPr lang="en-US" altLang="zh-CN" sz="2000" b="1" dirty="0"/>
              <a:t>),</a:t>
            </a:r>
            <a:r>
              <a:rPr lang="zh-CN" altLang="en-US" sz="2000" b="1" dirty="0"/>
              <a:t>一旦被唤醒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输入完成</a:t>
            </a:r>
            <a:r>
              <a:rPr lang="en-US" altLang="zh-CN" sz="2000" b="1" dirty="0"/>
              <a:t>),</a:t>
            </a:r>
            <a:r>
              <a:rPr lang="zh-CN" altLang="en-US" sz="2000" b="1" dirty="0"/>
              <a:t>进入最高级队列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可尽快被调度选中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投入运行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反应及时；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 系统开销小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计算量大的进程用完前面</a:t>
            </a:r>
            <a:r>
              <a:rPr lang="en-US" altLang="zh-CN" sz="2000" b="1" dirty="0"/>
              <a:t>n-1</a:t>
            </a:r>
            <a:r>
              <a:rPr lang="zh-CN" altLang="en-US" sz="2000" b="1" dirty="0"/>
              <a:t>级时间片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没有处理完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落入底层队列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调度频率下降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但每次获得较长的时间片。</a:t>
            </a:r>
          </a:p>
          <a:p>
            <a:pPr>
              <a:lnSpc>
                <a:spcPct val="90000"/>
              </a:lnSpc>
            </a:pPr>
            <a:endParaRPr lang="zh-CN" altLang="en-US" sz="2800" b="1"/>
          </a:p>
        </p:txBody>
      </p:sp>
      <p:sp>
        <p:nvSpPr>
          <p:cNvPr id="51207" name="矩形 51206"/>
          <p:cNvSpPr/>
          <p:nvPr/>
        </p:nvSpPr>
        <p:spPr>
          <a:xfrm>
            <a:off x="6248400" y="5907088"/>
            <a:ext cx="1905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/>
          </a:bodyPr>
          <a:lstStyle/>
          <a:p>
            <a:pPr algn="ctr"/>
            <a:r>
              <a:rPr lang="zh-CN" alt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Feed Back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3.2.2 </a:t>
            </a:r>
            <a:r>
              <a:rPr lang="zh-CN" altLang="en-US" b="1" dirty="0"/>
              <a:t>处理机调度时机</a:t>
            </a:r>
            <a:endParaRPr lang="zh-CN" altLang="en-US" b="1"/>
          </a:p>
        </p:txBody>
      </p:sp>
      <p:sp>
        <p:nvSpPr>
          <p:cNvPr id="150533" name="矩形 150532"/>
          <p:cNvSpPr/>
          <p:nvPr/>
        </p:nvSpPr>
        <p:spPr>
          <a:xfrm>
            <a:off x="685800" y="1981200"/>
            <a:ext cx="7772400" cy="11557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运行进程结束；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运行进程等待；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处理机被剥夺。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3200" b="1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矩形 151555"/>
          <p:cNvSpPr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3.2.2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处理机调度时机</a:t>
            </a: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(Cont.)</a:t>
            </a:r>
          </a:p>
        </p:txBody>
      </p:sp>
      <p:sp>
        <p:nvSpPr>
          <p:cNvPr id="151557" name="矩形 151556"/>
          <p:cNvSpPr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Times New Roman" panose="02020603050405020304" pitchFamily="18" charset="0"/>
              </a:rPr>
              <a:t>必然引起进程切换的中断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进程自愿结束</a:t>
            </a:r>
            <a:r>
              <a:rPr lang="en-US" altLang="zh-CN" sz="2800" b="1">
                <a:latin typeface="Times New Roman" panose="02020603050405020304" pitchFamily="18" charset="0"/>
              </a:rPr>
              <a:t>, exit()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进程被强行终止；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</a:rPr>
              <a:t>非法指令，越界，</a:t>
            </a:r>
            <a:r>
              <a:rPr lang="en-US" altLang="en-US" b="1">
                <a:latin typeface="Times New Roman" panose="02020603050405020304" pitchFamily="18" charset="0"/>
              </a:rPr>
              <a:t>kill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进程等待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Times New Roman" panose="02020603050405020304" pitchFamily="18" charset="0"/>
              </a:rPr>
              <a:t>可能引起进程切换的中断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时钟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设备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中断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系统调用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标题 61444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3.1.2.1 </a:t>
            </a:r>
            <a:r>
              <a:rPr lang="zh-CN" altLang="en-US" b="1" dirty="0"/>
              <a:t>中断源与中断字</a:t>
            </a:r>
            <a:endParaRPr lang="zh-CN" altLang="en-US" b="1"/>
          </a:p>
        </p:txBody>
      </p:sp>
      <p:sp>
        <p:nvSpPr>
          <p:cNvPr id="61446" name="文本占位符 6144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中断源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引起中断的事件。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中断寄存器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保存与中断事件相关信息的寄存器。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中断字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中断寄存器的内容。</a:t>
            </a:r>
          </a:p>
          <a:p>
            <a:pPr>
              <a:lnSpc>
                <a:spcPct val="90000"/>
              </a:lnSpc>
            </a:pP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例：</a:t>
            </a:r>
            <a:r>
              <a:rPr lang="en-US" altLang="zh-CN" sz="2800" b="1" dirty="0"/>
              <a:t>IO</a:t>
            </a:r>
            <a:r>
              <a:rPr lang="zh-CN" altLang="en-US" sz="2800" b="1" dirty="0"/>
              <a:t>中断：设备状态寄存器。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矩形 152579"/>
          <p:cNvSpPr/>
          <p:nvPr/>
        </p:nvSpPr>
        <p:spPr>
          <a:xfrm>
            <a:off x="838200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3.2.3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处理机调度过程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2581" name="矩形 152580"/>
          <p:cNvSpPr/>
          <p:nvPr/>
        </p:nvSpPr>
        <p:spPr>
          <a:xfrm>
            <a:off x="838200" y="21336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</a:rPr>
              <a:t>dispatcher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</a:rPr>
              <a:t>保存下降进程的现场</a:t>
            </a:r>
          </a:p>
          <a:p>
            <a:pPr marL="1143000" lvl="2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</a:rPr>
              <a:t>寄存器</a:t>
            </a:r>
            <a:r>
              <a:rPr lang="en-US" altLang="zh-CN" sz="2000" b="1" dirty="0">
                <a:latin typeface="Times New Roman" panose="02020603050405020304" pitchFamily="18" charset="0"/>
              </a:rPr>
              <a:t>(PSW,PC,SP,</a:t>
            </a:r>
            <a:r>
              <a:rPr lang="zh-CN" altLang="en-US" sz="2000" b="1" dirty="0">
                <a:latin typeface="Times New Roman" panose="02020603050405020304" pitchFamily="18" charset="0"/>
              </a:rPr>
              <a:t>通用寄存器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</a:rPr>
              <a:t>地址寄存器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PCB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</a:rPr>
              <a:t>选择上升进程</a:t>
            </a:r>
            <a:endParaRPr lang="zh-CN" altLang="en-US" b="1">
              <a:latin typeface="Times New Roman" panose="02020603050405020304" pitchFamily="18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</a:rPr>
              <a:t>按处理机调度算法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</a:rPr>
              <a:t>恢复上升进程的现场</a:t>
            </a:r>
          </a:p>
          <a:p>
            <a:pPr marL="1143000" lvl="2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000" b="1">
                <a:latin typeface="Times New Roman" panose="02020603050405020304" pitchFamily="18" charset="0"/>
              </a:rPr>
              <a:t>PCB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寄存器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先恢复通用寄存器和地址寄存器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最后恢复</a:t>
            </a:r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PSW,PC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PSW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PC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必须用一条指令恢复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464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3.3 </a:t>
            </a:r>
            <a:r>
              <a:rPr lang="zh-CN" altLang="en-US" b="1" dirty="0"/>
              <a:t>调度级别与多级调度</a:t>
            </a:r>
            <a:endParaRPr lang="zh-CN" altLang="en-US" b="1"/>
          </a:p>
        </p:txBody>
      </p:sp>
      <p:sp>
        <p:nvSpPr>
          <p:cNvPr id="146435" name="文本占位符 146434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 b="1" dirty="0"/>
              <a:t>3.3.1 </a:t>
            </a:r>
            <a:r>
              <a:rPr lang="zh-CN" altLang="en-US" b="1" dirty="0"/>
              <a:t>交换与中级调度</a:t>
            </a:r>
          </a:p>
          <a:p>
            <a:pPr lvl="1"/>
            <a:r>
              <a:rPr lang="en-US" altLang="zh-CN" b="1"/>
              <a:t>Swapping and mid-level scheduling</a:t>
            </a:r>
          </a:p>
          <a:p>
            <a:r>
              <a:rPr lang="en-US" altLang="zh-CN" b="1" dirty="0"/>
              <a:t>3.3.2 </a:t>
            </a:r>
            <a:r>
              <a:rPr lang="zh-CN" altLang="en-US" b="1" dirty="0"/>
              <a:t>作业与高级调度</a:t>
            </a:r>
          </a:p>
          <a:p>
            <a:pPr lvl="1"/>
            <a:r>
              <a:rPr lang="en-US" altLang="zh-CN" b="1"/>
              <a:t>Job and high-level scheduling</a:t>
            </a:r>
          </a:p>
        </p:txBody>
      </p:sp>
      <p:sp>
        <p:nvSpPr>
          <p:cNvPr id="146436" name="云形标注 146435"/>
          <p:cNvSpPr/>
          <p:nvPr/>
        </p:nvSpPr>
        <p:spPr>
          <a:xfrm>
            <a:off x="3581400" y="4191000"/>
            <a:ext cx="4876800" cy="1752600"/>
          </a:xfrm>
          <a:prstGeom prst="cloudCallout">
            <a:avLst>
              <a:gd name="adj1" fmla="val -36426"/>
              <a:gd name="adj2" fmla="val 70019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处理机调度为低级调度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CPU scheduling = low level scheduling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15360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3.3.1 </a:t>
            </a:r>
            <a:r>
              <a:rPr lang="zh-CN" altLang="en-US" b="1" dirty="0"/>
              <a:t>交换与中级调度</a:t>
            </a:r>
            <a:endParaRPr lang="zh-CN" altLang="en-US" b="1"/>
          </a:p>
        </p:txBody>
      </p:sp>
      <p:sp>
        <p:nvSpPr>
          <p:cNvPr id="153603" name="文本占位符 153602"/>
          <p:cNvSpPr>
            <a:spLocks noGrp="1"/>
          </p:cNvSpPr>
          <p:nvPr>
            <p:ph type="body" idx="1"/>
          </p:nvPr>
        </p:nvSpPr>
        <p:spPr>
          <a:xfrm>
            <a:off x="8382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术语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交换</a:t>
            </a:r>
            <a:r>
              <a:rPr lang="en-US" altLang="zh-CN" sz="2400" b="1"/>
              <a:t>(swapping)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中级调度</a:t>
            </a:r>
            <a:r>
              <a:rPr lang="en-US" altLang="zh-CN" sz="2400" b="1"/>
              <a:t>(mid-level scheduling)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并发度</a:t>
            </a:r>
            <a:r>
              <a:rPr lang="en-US" altLang="zh-CN" sz="2400" b="1"/>
              <a:t>(degree of multi-programming)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目标：控制并发度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并发度过高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系统开销大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响应速度慢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内存等资源紧张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进程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线程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频繁进入等待状态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/>
              <a:t>More deadlocks</a:t>
            </a:r>
          </a:p>
          <a:p>
            <a:pPr lvl="1">
              <a:lnSpc>
                <a:spcPct val="90000"/>
              </a:lnSpc>
              <a:buNone/>
            </a:pPr>
            <a:endParaRPr lang="en-US" altLang="zh-CN" sz="2400" b="1"/>
          </a:p>
          <a:p>
            <a:pPr lvl="1">
              <a:lnSpc>
                <a:spcPct val="90000"/>
              </a:lnSpc>
              <a:buNone/>
            </a:pPr>
            <a:endParaRPr lang="en-US" altLang="zh-CN" sz="2400"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4848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3.3.1 </a:t>
            </a:r>
            <a:r>
              <a:rPr lang="zh-CN" altLang="en-US" b="1" dirty="0"/>
              <a:t>交换与中级调度</a:t>
            </a:r>
            <a:endParaRPr lang="zh-CN" altLang="en-US" b="1"/>
          </a:p>
        </p:txBody>
      </p:sp>
      <p:sp>
        <p:nvSpPr>
          <p:cNvPr id="148493" name="文本框 148492"/>
          <p:cNvSpPr txBox="1"/>
          <p:nvPr/>
        </p:nvSpPr>
        <p:spPr>
          <a:xfrm>
            <a:off x="3886200" y="3032125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剥夺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8485" name="椭圆 148484"/>
          <p:cNvSpPr/>
          <p:nvPr/>
        </p:nvSpPr>
        <p:spPr>
          <a:xfrm>
            <a:off x="2659063" y="3413125"/>
            <a:ext cx="1150937" cy="792163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就绪</a:t>
            </a:r>
          </a:p>
        </p:txBody>
      </p:sp>
      <p:sp>
        <p:nvSpPr>
          <p:cNvPr id="148486" name="椭圆 148485"/>
          <p:cNvSpPr/>
          <p:nvPr/>
        </p:nvSpPr>
        <p:spPr>
          <a:xfrm>
            <a:off x="5402263" y="3489325"/>
            <a:ext cx="1150937" cy="792163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等待</a:t>
            </a:r>
          </a:p>
        </p:txBody>
      </p:sp>
      <p:sp>
        <p:nvSpPr>
          <p:cNvPr id="148487" name="椭圆 148486"/>
          <p:cNvSpPr/>
          <p:nvPr/>
        </p:nvSpPr>
        <p:spPr>
          <a:xfrm>
            <a:off x="3962400" y="1889125"/>
            <a:ext cx="1150938" cy="792163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运行</a:t>
            </a:r>
          </a:p>
        </p:txBody>
      </p:sp>
      <p:sp>
        <p:nvSpPr>
          <p:cNvPr id="148489" name="直接连接符 148488"/>
          <p:cNvSpPr/>
          <p:nvPr/>
        </p:nvSpPr>
        <p:spPr>
          <a:xfrm flipH="1">
            <a:off x="3581400" y="2574925"/>
            <a:ext cx="6096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490" name="直接连接符 148489"/>
          <p:cNvSpPr/>
          <p:nvPr/>
        </p:nvSpPr>
        <p:spPr>
          <a:xfrm flipH="1" flipV="1">
            <a:off x="4953000" y="2574925"/>
            <a:ext cx="685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48491" name="直接连接符 148490"/>
          <p:cNvSpPr/>
          <p:nvPr/>
        </p:nvSpPr>
        <p:spPr>
          <a:xfrm flipH="1">
            <a:off x="3810000" y="3870325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492" name="文本框 148491"/>
          <p:cNvSpPr txBox="1"/>
          <p:nvPr/>
        </p:nvSpPr>
        <p:spPr>
          <a:xfrm>
            <a:off x="2286000" y="2635250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选中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8494" name="文本框 148493"/>
          <p:cNvSpPr txBox="1"/>
          <p:nvPr/>
        </p:nvSpPr>
        <p:spPr>
          <a:xfrm>
            <a:off x="5334000" y="272732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等待事件</a:t>
            </a:r>
          </a:p>
        </p:txBody>
      </p:sp>
      <p:sp>
        <p:nvSpPr>
          <p:cNvPr id="148495" name="文本框 148494"/>
          <p:cNvSpPr txBox="1"/>
          <p:nvPr/>
        </p:nvSpPr>
        <p:spPr>
          <a:xfrm>
            <a:off x="4038600" y="394652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事件发生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8496" name="直接连接符 148495"/>
          <p:cNvSpPr/>
          <p:nvPr/>
        </p:nvSpPr>
        <p:spPr>
          <a:xfrm flipV="1">
            <a:off x="3429000" y="2498725"/>
            <a:ext cx="6096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498" name="椭圆 148497"/>
          <p:cNvSpPr/>
          <p:nvPr/>
        </p:nvSpPr>
        <p:spPr>
          <a:xfrm>
            <a:off x="2735263" y="5303838"/>
            <a:ext cx="1150937" cy="792162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就绪</a:t>
            </a:r>
          </a:p>
          <a:p>
            <a:pPr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挂起</a:t>
            </a:r>
          </a:p>
        </p:txBody>
      </p:sp>
      <p:sp>
        <p:nvSpPr>
          <p:cNvPr id="148499" name="椭圆 148498"/>
          <p:cNvSpPr/>
          <p:nvPr/>
        </p:nvSpPr>
        <p:spPr>
          <a:xfrm>
            <a:off x="5478463" y="5380038"/>
            <a:ext cx="1150937" cy="792162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等待</a:t>
            </a:r>
          </a:p>
          <a:p>
            <a:pPr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挂起</a:t>
            </a:r>
          </a:p>
        </p:txBody>
      </p:sp>
      <p:sp>
        <p:nvSpPr>
          <p:cNvPr id="148500" name="直接连接符 148499"/>
          <p:cNvSpPr/>
          <p:nvPr/>
        </p:nvSpPr>
        <p:spPr>
          <a:xfrm flipH="1">
            <a:off x="3886200" y="5761038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01" name="椭圆 148500"/>
          <p:cNvSpPr/>
          <p:nvPr/>
        </p:nvSpPr>
        <p:spPr>
          <a:xfrm>
            <a:off x="609600" y="4389438"/>
            <a:ext cx="1150938" cy="792162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Times New Roman" panose="02020603050405020304" pitchFamily="18" charset="0"/>
              </a:rPr>
              <a:t>无</a:t>
            </a:r>
          </a:p>
        </p:txBody>
      </p:sp>
      <p:sp>
        <p:nvSpPr>
          <p:cNvPr id="148502" name="椭圆 148501"/>
          <p:cNvSpPr/>
          <p:nvPr/>
        </p:nvSpPr>
        <p:spPr>
          <a:xfrm>
            <a:off x="7010400" y="1905000"/>
            <a:ext cx="1150938" cy="792163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终止</a:t>
            </a:r>
          </a:p>
        </p:txBody>
      </p:sp>
      <p:sp>
        <p:nvSpPr>
          <p:cNvPr id="148503" name="直接连接符 148502"/>
          <p:cNvSpPr/>
          <p:nvPr/>
        </p:nvSpPr>
        <p:spPr>
          <a:xfrm rot="183479" flipV="1">
            <a:off x="1752600" y="3962400"/>
            <a:ext cx="990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04" name="直接连接符 148503"/>
          <p:cNvSpPr/>
          <p:nvPr/>
        </p:nvSpPr>
        <p:spPr>
          <a:xfrm rot="3691926" flipV="1">
            <a:off x="1752600" y="4938713"/>
            <a:ext cx="990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05" name="文本框 148504"/>
          <p:cNvSpPr txBox="1"/>
          <p:nvPr/>
        </p:nvSpPr>
        <p:spPr>
          <a:xfrm>
            <a:off x="1600200" y="387032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创建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8506" name="文本框 148505"/>
          <p:cNvSpPr txBox="1"/>
          <p:nvPr/>
        </p:nvSpPr>
        <p:spPr>
          <a:xfrm>
            <a:off x="1600200" y="53340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创建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8507" name="直接连接符 148506"/>
          <p:cNvSpPr/>
          <p:nvPr/>
        </p:nvSpPr>
        <p:spPr>
          <a:xfrm>
            <a:off x="5105400" y="22860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08" name="文本框 148507"/>
          <p:cNvSpPr txBox="1"/>
          <p:nvPr/>
        </p:nvSpPr>
        <p:spPr>
          <a:xfrm>
            <a:off x="5638800" y="1812925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结束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8509" name="直接连接符 148508"/>
          <p:cNvSpPr/>
          <p:nvPr/>
        </p:nvSpPr>
        <p:spPr>
          <a:xfrm>
            <a:off x="3352800" y="4191000"/>
            <a:ext cx="0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10" name="直接连接符 148509"/>
          <p:cNvSpPr/>
          <p:nvPr/>
        </p:nvSpPr>
        <p:spPr>
          <a:xfrm>
            <a:off x="3124200" y="4191000"/>
            <a:ext cx="0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48511" name="直接连接符 148510"/>
          <p:cNvSpPr/>
          <p:nvPr/>
        </p:nvSpPr>
        <p:spPr>
          <a:xfrm>
            <a:off x="6143625" y="4330700"/>
            <a:ext cx="0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12" name="直接连接符 148511"/>
          <p:cNvSpPr/>
          <p:nvPr/>
        </p:nvSpPr>
        <p:spPr>
          <a:xfrm>
            <a:off x="5929313" y="4287838"/>
            <a:ext cx="0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48513" name="文本框 148512"/>
          <p:cNvSpPr txBox="1"/>
          <p:nvPr/>
        </p:nvSpPr>
        <p:spPr>
          <a:xfrm>
            <a:off x="3429000" y="455612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换出</a:t>
            </a:r>
          </a:p>
        </p:txBody>
      </p:sp>
      <p:sp>
        <p:nvSpPr>
          <p:cNvPr id="148514" name="文本框 148513"/>
          <p:cNvSpPr txBox="1"/>
          <p:nvPr/>
        </p:nvSpPr>
        <p:spPr>
          <a:xfrm>
            <a:off x="6172200" y="463232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换出</a:t>
            </a:r>
          </a:p>
        </p:txBody>
      </p:sp>
      <p:sp>
        <p:nvSpPr>
          <p:cNvPr id="148515" name="文本框 148514"/>
          <p:cNvSpPr txBox="1"/>
          <p:nvPr/>
        </p:nvSpPr>
        <p:spPr>
          <a:xfrm>
            <a:off x="2438400" y="455612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换入</a:t>
            </a:r>
          </a:p>
        </p:txBody>
      </p:sp>
      <p:sp>
        <p:nvSpPr>
          <p:cNvPr id="148516" name="文本框 148515"/>
          <p:cNvSpPr txBox="1"/>
          <p:nvPr/>
        </p:nvSpPr>
        <p:spPr>
          <a:xfrm>
            <a:off x="5257800" y="463232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换入</a:t>
            </a:r>
          </a:p>
        </p:txBody>
      </p:sp>
      <p:sp>
        <p:nvSpPr>
          <p:cNvPr id="148517" name="文本框 148516"/>
          <p:cNvSpPr txBox="1"/>
          <p:nvPr/>
        </p:nvSpPr>
        <p:spPr>
          <a:xfrm>
            <a:off x="4114800" y="585152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事件发生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8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8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8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8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8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8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8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8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48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4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3" grpId="0" build="p"/>
      <p:bldP spid="148492" grpId="0" build="p"/>
      <p:bldP spid="148494" grpId="0" build="p"/>
      <p:bldP spid="148495" grpId="0" build="p"/>
      <p:bldP spid="148505" grpId="0" build="p"/>
      <p:bldP spid="148506" grpId="0" build="p"/>
      <p:bldP spid="148508" grpId="0" build="p"/>
      <p:bldP spid="148513" grpId="0" build="p"/>
      <p:bldP spid="148514" grpId="0" build="p"/>
      <p:bldP spid="148515" grpId="0" build="p"/>
      <p:bldP spid="148516" grpId="0" build="p"/>
      <p:bldP spid="14851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15667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UNIX</a:t>
            </a:r>
            <a:r>
              <a:rPr lang="zh-CN" altLang="en-US" b="1" dirty="0"/>
              <a:t>的中级调度（</a:t>
            </a:r>
            <a:r>
              <a:rPr lang="en-US" altLang="zh-CN" b="1" err="1"/>
              <a:t>sched</a:t>
            </a:r>
            <a:r>
              <a:rPr lang="en-US" altLang="zh-CN" b="1"/>
              <a:t> #0)</a:t>
            </a:r>
          </a:p>
        </p:txBody>
      </p:sp>
      <p:sp>
        <p:nvSpPr>
          <p:cNvPr id="156675" name="文本占位符 1566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移入</a:t>
            </a:r>
            <a:r>
              <a:rPr lang="en-US" altLang="zh-CN" b="1" dirty="0"/>
              <a:t>SRUN</a:t>
            </a:r>
            <a:r>
              <a:rPr lang="zh-CN" altLang="en-US" b="1" dirty="0"/>
              <a:t>状态进程</a:t>
            </a:r>
          </a:p>
          <a:p>
            <a:r>
              <a:rPr lang="zh-CN" altLang="en-US" b="1" dirty="0"/>
              <a:t>如内存不够，</a:t>
            </a:r>
          </a:p>
          <a:p>
            <a:pPr lvl="1"/>
            <a:r>
              <a:rPr lang="zh-CN" altLang="en-US" b="1" dirty="0"/>
              <a:t>移出</a:t>
            </a:r>
            <a:r>
              <a:rPr lang="en-US" altLang="zh-CN" b="1" dirty="0"/>
              <a:t>SWAIT</a:t>
            </a:r>
            <a:r>
              <a:rPr lang="zh-CN" altLang="en-US" b="1" dirty="0"/>
              <a:t>和</a:t>
            </a:r>
            <a:r>
              <a:rPr lang="en-US" altLang="zh-CN" b="1" dirty="0"/>
              <a:t>SSTOP</a:t>
            </a:r>
            <a:r>
              <a:rPr lang="zh-CN" altLang="en-US" b="1" dirty="0"/>
              <a:t>状态进程；</a:t>
            </a:r>
          </a:p>
          <a:p>
            <a:pPr lvl="1"/>
            <a:r>
              <a:rPr lang="zh-CN" altLang="en-US" b="1" dirty="0"/>
              <a:t>如还不够，移出</a:t>
            </a:r>
            <a:r>
              <a:rPr lang="en-US" altLang="zh-CN" b="1" dirty="0"/>
              <a:t>SSLEEP</a:t>
            </a:r>
            <a:r>
              <a:rPr lang="zh-CN" altLang="en-US" b="1" dirty="0"/>
              <a:t>和</a:t>
            </a:r>
            <a:r>
              <a:rPr lang="en-US" altLang="zh-CN" b="1" dirty="0"/>
              <a:t>SRUN</a:t>
            </a:r>
            <a:r>
              <a:rPr lang="zh-CN" altLang="en-US" b="1" dirty="0"/>
              <a:t>状态进程；</a:t>
            </a:r>
          </a:p>
          <a:p>
            <a:pPr lvl="2"/>
            <a:r>
              <a:rPr lang="zh-CN" altLang="en-US" b="1" dirty="0"/>
              <a:t>条件：</a:t>
            </a:r>
          </a:p>
          <a:p>
            <a:pPr lvl="3"/>
            <a:r>
              <a:rPr lang="zh-CN" altLang="en-US" b="1" dirty="0"/>
              <a:t>待移入进程在外存时间</a:t>
            </a:r>
            <a:r>
              <a:rPr lang="en-US" altLang="zh-CN" b="1" dirty="0"/>
              <a:t>&gt;=3</a:t>
            </a:r>
            <a:r>
              <a:rPr lang="zh-CN" altLang="en-US" b="1" dirty="0"/>
              <a:t>秒；</a:t>
            </a:r>
          </a:p>
          <a:p>
            <a:pPr lvl="3"/>
            <a:r>
              <a:rPr lang="zh-CN" altLang="en-US" b="1" dirty="0"/>
              <a:t>待移出进程在内存时间</a:t>
            </a:r>
            <a:r>
              <a:rPr lang="en-US" altLang="zh-CN" b="1" dirty="0"/>
              <a:t>&gt;=2</a:t>
            </a:r>
            <a:r>
              <a:rPr lang="zh-CN" altLang="en-US" b="1" dirty="0"/>
              <a:t>秒。</a:t>
            </a:r>
            <a:endParaRPr lang="zh-CN" altLang="en-US"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49505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066800"/>
          </a:xfrm>
        </p:spPr>
        <p:txBody>
          <a:bodyPr anchor="b"/>
          <a:lstStyle/>
          <a:p>
            <a:r>
              <a:rPr lang="en-US" altLang="zh-CN" b="1" dirty="0"/>
              <a:t>3.3.2 </a:t>
            </a:r>
            <a:r>
              <a:rPr lang="zh-CN" altLang="en-US" b="1" dirty="0"/>
              <a:t>作业与高级调度</a:t>
            </a:r>
            <a:endParaRPr lang="zh-CN" altLang="en-US" b="1"/>
          </a:p>
        </p:txBody>
      </p:sp>
      <p:sp>
        <p:nvSpPr>
          <p:cNvPr id="149507" name="文本占位符 1495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b="1" dirty="0"/>
              <a:t>作业状态</a:t>
            </a:r>
            <a:r>
              <a:rPr lang="en-US" altLang="zh-CN" sz="3600" b="1"/>
              <a:t>:</a:t>
            </a:r>
          </a:p>
          <a:p>
            <a:pPr lvl="1"/>
            <a:r>
              <a:rPr lang="zh-CN" altLang="en-US" sz="3200" b="1" dirty="0"/>
              <a:t>提交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输入机向输入井传送</a:t>
            </a:r>
          </a:p>
          <a:p>
            <a:pPr lvl="1"/>
            <a:r>
              <a:rPr lang="zh-CN" altLang="en-US" sz="3200" b="1" dirty="0"/>
              <a:t>后备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在输入井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尚未进入内存</a:t>
            </a:r>
          </a:p>
          <a:p>
            <a:pPr lvl="1"/>
            <a:r>
              <a:rPr lang="zh-CN" altLang="en-US" sz="3200" b="1" dirty="0"/>
              <a:t>执行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分解为进程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在内存处理</a:t>
            </a:r>
          </a:p>
          <a:p>
            <a:pPr lvl="1"/>
            <a:r>
              <a:rPr lang="zh-CN" altLang="en-US" sz="3200" b="1" dirty="0"/>
              <a:t>完成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处理完毕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结果在输出井</a:t>
            </a:r>
          </a:p>
          <a:p>
            <a:pPr lvl="1"/>
            <a:r>
              <a:rPr lang="zh-CN" altLang="en-US" sz="3200" b="1" dirty="0"/>
              <a:t>退出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由输出井向打印机传送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矩形 154625"/>
          <p:cNvSpPr/>
          <p:nvPr/>
        </p:nvSpPr>
        <p:spPr>
          <a:xfrm>
            <a:off x="685800" y="520700"/>
            <a:ext cx="7772400" cy="10033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3.3.2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作业与高级调度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4627" name="矩形 154626"/>
          <p:cNvSpPr/>
          <p:nvPr/>
        </p:nvSpPr>
        <p:spPr>
          <a:xfrm>
            <a:off x="685800" y="1905000"/>
            <a:ext cx="7772400" cy="2438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状态转换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</a:rPr>
              <a:t>提交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后备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000" b="1" err="1">
                <a:latin typeface="Times New Roman" panose="02020603050405020304" pitchFamily="18" charset="0"/>
                <a:sym typeface="Symbol" panose="05050102010706020507" pitchFamily="18" charset="2"/>
              </a:rPr>
              <a:t>SPOOLing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输入进程完成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000" b="1">
                <a:latin typeface="Times New Roman" panose="02020603050405020304" pitchFamily="18" charset="0"/>
              </a:rPr>
              <a:t>Simultaneous Peripheral Operation On-Line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</a:rPr>
              <a:t>后备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执行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由作业调度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(1)(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高级调度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完成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高级调度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系统进程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执行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完成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由作业调度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完成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完成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退出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000" b="1" err="1">
                <a:latin typeface="Times New Roman" panose="02020603050405020304" pitchFamily="18" charset="0"/>
                <a:sym typeface="Symbol" panose="05050102010706020507" pitchFamily="18" charset="2"/>
              </a:rPr>
              <a:t>SPOOLing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输出进程完成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4628" name="椭圆 154627"/>
          <p:cNvSpPr/>
          <p:nvPr/>
        </p:nvSpPr>
        <p:spPr>
          <a:xfrm>
            <a:off x="762000" y="4813300"/>
            <a:ext cx="1079500" cy="676275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提交</a:t>
            </a:r>
          </a:p>
        </p:txBody>
      </p:sp>
      <p:sp>
        <p:nvSpPr>
          <p:cNvPr id="154629" name="椭圆 154628"/>
          <p:cNvSpPr/>
          <p:nvPr/>
        </p:nvSpPr>
        <p:spPr>
          <a:xfrm>
            <a:off x="2425700" y="4852988"/>
            <a:ext cx="1079500" cy="677862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后备</a:t>
            </a:r>
          </a:p>
        </p:txBody>
      </p:sp>
      <p:sp>
        <p:nvSpPr>
          <p:cNvPr id="154630" name="直接连接符 154629"/>
          <p:cNvSpPr/>
          <p:nvPr/>
        </p:nvSpPr>
        <p:spPr>
          <a:xfrm flipH="1">
            <a:off x="1857375" y="5186363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4631" name="椭圆 154630"/>
          <p:cNvSpPr/>
          <p:nvPr/>
        </p:nvSpPr>
        <p:spPr>
          <a:xfrm>
            <a:off x="4086225" y="4852988"/>
            <a:ext cx="1079500" cy="677862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执行</a:t>
            </a:r>
          </a:p>
        </p:txBody>
      </p:sp>
      <p:sp>
        <p:nvSpPr>
          <p:cNvPr id="154632" name="椭圆 154631"/>
          <p:cNvSpPr/>
          <p:nvPr/>
        </p:nvSpPr>
        <p:spPr>
          <a:xfrm>
            <a:off x="5776913" y="4845050"/>
            <a:ext cx="1079500" cy="676275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完成</a:t>
            </a:r>
          </a:p>
        </p:txBody>
      </p:sp>
      <p:sp>
        <p:nvSpPr>
          <p:cNvPr id="154633" name="直接连接符 154632"/>
          <p:cNvSpPr/>
          <p:nvPr/>
        </p:nvSpPr>
        <p:spPr>
          <a:xfrm flipH="1">
            <a:off x="5181600" y="5203825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4634" name="椭圆 154633"/>
          <p:cNvSpPr/>
          <p:nvPr/>
        </p:nvSpPr>
        <p:spPr>
          <a:xfrm>
            <a:off x="7454900" y="4852988"/>
            <a:ext cx="1079500" cy="677862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退出</a:t>
            </a:r>
          </a:p>
        </p:txBody>
      </p:sp>
      <p:sp>
        <p:nvSpPr>
          <p:cNvPr id="154635" name="直接连接符 154634"/>
          <p:cNvSpPr/>
          <p:nvPr/>
        </p:nvSpPr>
        <p:spPr>
          <a:xfrm flipH="1">
            <a:off x="6858000" y="5189538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4636" name="直接连接符 154635"/>
          <p:cNvSpPr/>
          <p:nvPr/>
        </p:nvSpPr>
        <p:spPr>
          <a:xfrm flipH="1">
            <a:off x="3505200" y="5172075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4637" name="文本框 154636"/>
          <p:cNvSpPr txBox="1"/>
          <p:nvPr/>
        </p:nvSpPr>
        <p:spPr>
          <a:xfrm>
            <a:off x="1447800" y="5588000"/>
            <a:ext cx="1524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SPOOLing</a:t>
            </a:r>
            <a:r>
              <a:rPr lang="zh-CN" altLang="en-US" sz="2000" b="1" dirty="0">
                <a:latin typeface="Times New Roman" panose="02020603050405020304" pitchFamily="18" charset="0"/>
              </a:rPr>
              <a:t>输入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54638" name="文本框 154637"/>
          <p:cNvSpPr txBox="1"/>
          <p:nvPr/>
        </p:nvSpPr>
        <p:spPr>
          <a:xfrm>
            <a:off x="3200400" y="5602288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作业调度</a:t>
            </a: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54639" name="文本框 154638"/>
          <p:cNvSpPr txBox="1"/>
          <p:nvPr/>
        </p:nvSpPr>
        <p:spPr>
          <a:xfrm>
            <a:off x="4876800" y="5602288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作业调度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54640" name="文本框 154639"/>
          <p:cNvSpPr txBox="1"/>
          <p:nvPr/>
        </p:nvSpPr>
        <p:spPr>
          <a:xfrm>
            <a:off x="6553200" y="5588000"/>
            <a:ext cx="1447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SPOOLing</a:t>
            </a:r>
            <a:r>
              <a:rPr lang="zh-CN" altLang="en-US" sz="2000" b="1" dirty="0">
                <a:latin typeface="Times New Roman" panose="02020603050405020304" pitchFamily="18" charset="0"/>
              </a:rPr>
              <a:t>输出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54641" name="直接连接符 154640"/>
          <p:cNvSpPr/>
          <p:nvPr/>
        </p:nvSpPr>
        <p:spPr>
          <a:xfrm flipV="1">
            <a:off x="2133600" y="5172075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42" name="直接连接符 154641"/>
          <p:cNvSpPr/>
          <p:nvPr/>
        </p:nvSpPr>
        <p:spPr>
          <a:xfrm flipV="1">
            <a:off x="3733800" y="5172075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43" name="直接连接符 154642"/>
          <p:cNvSpPr/>
          <p:nvPr/>
        </p:nvSpPr>
        <p:spPr>
          <a:xfrm flipV="1">
            <a:off x="5486400" y="5172075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44" name="直接连接符 154643"/>
          <p:cNvSpPr/>
          <p:nvPr/>
        </p:nvSpPr>
        <p:spPr>
          <a:xfrm flipV="1">
            <a:off x="7162800" y="5172075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矩形 250883"/>
          <p:cNvSpPr/>
          <p:nvPr/>
        </p:nvSpPr>
        <p:spPr>
          <a:xfrm>
            <a:off x="1619250" y="765175"/>
            <a:ext cx="6769100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altLang="zh-CN" sz="36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3.3.2 </a:t>
            </a: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作业与高级调度</a:t>
            </a:r>
            <a:r>
              <a:rPr lang="en-US" altLang="zh-CN" sz="36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(Cont.)</a:t>
            </a:r>
          </a:p>
        </p:txBody>
      </p:sp>
      <p:sp>
        <p:nvSpPr>
          <p:cNvPr id="250885" name="矩形 250884"/>
          <p:cNvSpPr/>
          <p:nvPr/>
        </p:nvSpPr>
        <p:spPr>
          <a:xfrm>
            <a:off x="971550" y="1916113"/>
            <a:ext cx="7993063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pPr marL="457200" indent="-457200" algn="l">
              <a:buAutoNum type="arabicPeriod"/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批处理作业调度程序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(1)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</a:p>
          <a:p>
            <a:pPr marL="457200" indent="-457200" algn="l"/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在后备作业集合中选择作业，并为其建立作业控制进程来处理该作业。</a:t>
            </a:r>
          </a:p>
        </p:txBody>
      </p:sp>
      <p:sp>
        <p:nvSpPr>
          <p:cNvPr id="250886" name="圆角矩形 250885"/>
          <p:cNvSpPr/>
          <p:nvPr/>
        </p:nvSpPr>
        <p:spPr>
          <a:xfrm>
            <a:off x="3640138" y="2698750"/>
            <a:ext cx="1709737" cy="30638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2000" tIns="0" rIns="72000" bIns="3600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作业调度程序</a:t>
            </a:r>
            <a:r>
              <a:rPr lang="en-US" altLang="zh-CN" sz="16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250887" name="六边形 250886"/>
          <p:cNvSpPr/>
          <p:nvPr/>
        </p:nvSpPr>
        <p:spPr>
          <a:xfrm>
            <a:off x="3132138" y="3289300"/>
            <a:ext cx="2663825" cy="355600"/>
          </a:xfrm>
          <a:prstGeom prst="hexagon">
            <a:avLst>
              <a:gd name="adj" fmla="val 187276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latin typeface="Times New Roman" panose="02020603050405020304" pitchFamily="18" charset="0"/>
              </a:rPr>
              <a:t>内存已有</a:t>
            </a:r>
            <a:r>
              <a:rPr lang="en-US" altLang="zh-CN" sz="1600" b="1" dirty="0">
                <a:latin typeface="Times New Roman" panose="02020603050405020304" pitchFamily="18" charset="0"/>
              </a:rPr>
              <a:t>n </a:t>
            </a:r>
            <a:r>
              <a:rPr lang="zh-CN" altLang="en-US" sz="1600" b="1" dirty="0">
                <a:latin typeface="Times New Roman" panose="02020603050405020304" pitchFamily="18" charset="0"/>
              </a:rPr>
              <a:t>道作业</a:t>
            </a:r>
          </a:p>
        </p:txBody>
      </p:sp>
      <p:sp>
        <p:nvSpPr>
          <p:cNvPr id="250888" name="文本框 250887"/>
          <p:cNvSpPr txBox="1"/>
          <p:nvPr/>
        </p:nvSpPr>
        <p:spPr>
          <a:xfrm>
            <a:off x="6299200" y="3360738"/>
            <a:ext cx="865188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等 待</a:t>
            </a:r>
          </a:p>
        </p:txBody>
      </p:sp>
      <p:sp>
        <p:nvSpPr>
          <p:cNvPr id="250889" name="直接连接符 250888"/>
          <p:cNvSpPr/>
          <p:nvPr/>
        </p:nvSpPr>
        <p:spPr>
          <a:xfrm>
            <a:off x="5724525" y="3468688"/>
            <a:ext cx="5746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890" name="文本框 250889"/>
          <p:cNvSpPr txBox="1"/>
          <p:nvPr/>
        </p:nvSpPr>
        <p:spPr>
          <a:xfrm>
            <a:off x="5868988" y="3213100"/>
            <a:ext cx="14287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50891" name="直接连接符 250890"/>
          <p:cNvSpPr/>
          <p:nvPr/>
        </p:nvSpPr>
        <p:spPr>
          <a:xfrm>
            <a:off x="4498975" y="2997200"/>
            <a:ext cx="0" cy="2873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892" name="六边形 250891"/>
          <p:cNvSpPr/>
          <p:nvPr/>
        </p:nvSpPr>
        <p:spPr>
          <a:xfrm>
            <a:off x="3059113" y="3865563"/>
            <a:ext cx="2879725" cy="355600"/>
          </a:xfrm>
          <a:prstGeom prst="hexagon">
            <a:avLst>
              <a:gd name="adj" fmla="val 202455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latin typeface="Times New Roman" panose="02020603050405020304" pitchFamily="18" charset="0"/>
              </a:rPr>
              <a:t>输入井中有后备作业</a:t>
            </a:r>
          </a:p>
        </p:txBody>
      </p:sp>
      <p:sp>
        <p:nvSpPr>
          <p:cNvPr id="250893" name="直接连接符 250892"/>
          <p:cNvSpPr/>
          <p:nvPr/>
        </p:nvSpPr>
        <p:spPr>
          <a:xfrm>
            <a:off x="4498975" y="3646488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894" name="直接连接符 250893"/>
          <p:cNvSpPr/>
          <p:nvPr/>
        </p:nvSpPr>
        <p:spPr>
          <a:xfrm flipH="1">
            <a:off x="4498975" y="3716338"/>
            <a:ext cx="22320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895" name="直接连接符 250894"/>
          <p:cNvSpPr/>
          <p:nvPr/>
        </p:nvSpPr>
        <p:spPr>
          <a:xfrm>
            <a:off x="6732588" y="3644900"/>
            <a:ext cx="0" cy="714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0896" name="文本框 250895"/>
          <p:cNvSpPr txBox="1"/>
          <p:nvPr/>
        </p:nvSpPr>
        <p:spPr>
          <a:xfrm>
            <a:off x="1763713" y="3879850"/>
            <a:ext cx="865187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等 待</a:t>
            </a:r>
          </a:p>
        </p:txBody>
      </p:sp>
      <p:sp>
        <p:nvSpPr>
          <p:cNvPr id="250897" name="直接连接符 250896"/>
          <p:cNvSpPr/>
          <p:nvPr/>
        </p:nvSpPr>
        <p:spPr>
          <a:xfrm flipH="1">
            <a:off x="2627313" y="4040188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898" name="文本框 250897"/>
          <p:cNvSpPr txBox="1"/>
          <p:nvPr/>
        </p:nvSpPr>
        <p:spPr>
          <a:xfrm>
            <a:off x="2843213" y="3752850"/>
            <a:ext cx="14287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50899" name="直接连接符 250898"/>
          <p:cNvSpPr/>
          <p:nvPr/>
        </p:nvSpPr>
        <p:spPr>
          <a:xfrm>
            <a:off x="4498975" y="4221163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00" name="直接连接符 250899"/>
          <p:cNvSpPr/>
          <p:nvPr/>
        </p:nvSpPr>
        <p:spPr>
          <a:xfrm>
            <a:off x="2195513" y="4149725"/>
            <a:ext cx="0" cy="1444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0901" name="直接连接符 250900"/>
          <p:cNvSpPr/>
          <p:nvPr/>
        </p:nvSpPr>
        <p:spPr>
          <a:xfrm>
            <a:off x="2195513" y="4292600"/>
            <a:ext cx="23034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02" name="文本框 250901"/>
          <p:cNvSpPr txBox="1"/>
          <p:nvPr/>
        </p:nvSpPr>
        <p:spPr>
          <a:xfrm>
            <a:off x="3132138" y="4437063"/>
            <a:ext cx="2736850" cy="79533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3600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</a:rPr>
              <a:t>访问磁盘中作业控制表</a:t>
            </a:r>
          </a:p>
          <a:p>
            <a:r>
              <a:rPr lang="zh-CN" altLang="en-US" sz="1600" b="1" dirty="0">
                <a:latin typeface="Times New Roman" panose="02020603050405020304" pitchFamily="18" charset="0"/>
              </a:rPr>
              <a:t>根据作业控制块中控制参数</a:t>
            </a:r>
          </a:p>
          <a:p>
            <a:r>
              <a:rPr lang="zh-CN" altLang="en-US" sz="1600" b="1" dirty="0">
                <a:latin typeface="Times New Roman" panose="02020603050405020304" pitchFamily="18" charset="0"/>
              </a:rPr>
              <a:t>按作业调度算法选择后备作业</a:t>
            </a:r>
          </a:p>
        </p:txBody>
      </p:sp>
      <p:sp>
        <p:nvSpPr>
          <p:cNvPr id="250903" name="文本框 250902"/>
          <p:cNvSpPr txBox="1"/>
          <p:nvPr/>
        </p:nvSpPr>
        <p:spPr>
          <a:xfrm>
            <a:off x="3348038" y="5445125"/>
            <a:ext cx="2305050" cy="3063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作业状态标志为“执行”</a:t>
            </a:r>
          </a:p>
        </p:txBody>
      </p:sp>
      <p:sp>
        <p:nvSpPr>
          <p:cNvPr id="250904" name="直接连接符 250903"/>
          <p:cNvSpPr/>
          <p:nvPr/>
        </p:nvSpPr>
        <p:spPr>
          <a:xfrm>
            <a:off x="4498975" y="522922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05" name="文本框 250904"/>
          <p:cNvSpPr txBox="1"/>
          <p:nvPr/>
        </p:nvSpPr>
        <p:spPr>
          <a:xfrm>
            <a:off x="3203575" y="5949950"/>
            <a:ext cx="2592388" cy="3063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为该作业建立作业控制进程</a:t>
            </a:r>
          </a:p>
        </p:txBody>
      </p:sp>
      <p:sp>
        <p:nvSpPr>
          <p:cNvPr id="250906" name="直接连接符 250905"/>
          <p:cNvSpPr/>
          <p:nvPr/>
        </p:nvSpPr>
        <p:spPr>
          <a:xfrm>
            <a:off x="4498975" y="6237288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0907" name="直接连接符 250906"/>
          <p:cNvSpPr/>
          <p:nvPr/>
        </p:nvSpPr>
        <p:spPr>
          <a:xfrm flipH="1">
            <a:off x="1476375" y="6453188"/>
            <a:ext cx="3022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0908" name="直接连接符 250907"/>
          <p:cNvSpPr/>
          <p:nvPr/>
        </p:nvSpPr>
        <p:spPr>
          <a:xfrm flipV="1">
            <a:off x="1511300" y="3141663"/>
            <a:ext cx="0" cy="33464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0909" name="直接连接符 250908"/>
          <p:cNvSpPr/>
          <p:nvPr/>
        </p:nvSpPr>
        <p:spPr>
          <a:xfrm>
            <a:off x="1511300" y="3141663"/>
            <a:ext cx="29876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10" name="直接连接符 250909"/>
          <p:cNvSpPr/>
          <p:nvPr/>
        </p:nvSpPr>
        <p:spPr>
          <a:xfrm>
            <a:off x="4498975" y="573405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8" name="矩形 251907"/>
          <p:cNvSpPr/>
          <p:nvPr/>
        </p:nvSpPr>
        <p:spPr>
          <a:xfrm>
            <a:off x="1619250" y="765175"/>
            <a:ext cx="6769100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altLang="zh-CN" sz="36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3.3.2 </a:t>
            </a: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作业与高级调度</a:t>
            </a:r>
            <a:r>
              <a:rPr lang="en-US" altLang="zh-CN" sz="36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(Cont.)</a:t>
            </a:r>
          </a:p>
        </p:txBody>
      </p:sp>
      <p:sp>
        <p:nvSpPr>
          <p:cNvPr id="251909" name="矩形 251908"/>
          <p:cNvSpPr/>
          <p:nvPr/>
        </p:nvSpPr>
        <p:spPr>
          <a:xfrm>
            <a:off x="1116013" y="1882775"/>
            <a:ext cx="4824412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 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批处理作业调度程序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(2)</a:t>
            </a:r>
          </a:p>
          <a:p>
            <a:pPr algn="l"/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对终止的作业控制进程进行善后处理。</a:t>
            </a:r>
          </a:p>
        </p:txBody>
      </p:sp>
      <p:sp>
        <p:nvSpPr>
          <p:cNvPr id="251910" name="圆角矩形 251909"/>
          <p:cNvSpPr/>
          <p:nvPr/>
        </p:nvSpPr>
        <p:spPr>
          <a:xfrm>
            <a:off x="2990850" y="2627313"/>
            <a:ext cx="1709738" cy="306387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2000" tIns="0" rIns="72000" bIns="3600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作业调度程序</a:t>
            </a:r>
            <a:r>
              <a:rPr lang="en-US" altLang="zh-CN" sz="16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</p:txBody>
      </p:sp>
      <p:sp>
        <p:nvSpPr>
          <p:cNvPr id="251911" name="六边形 251910"/>
          <p:cNvSpPr/>
          <p:nvPr/>
        </p:nvSpPr>
        <p:spPr>
          <a:xfrm>
            <a:off x="2195513" y="3217863"/>
            <a:ext cx="3240087" cy="355600"/>
          </a:xfrm>
          <a:prstGeom prst="hexagon">
            <a:avLst>
              <a:gd name="adj" fmla="val 227790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latin typeface="Times New Roman" panose="02020603050405020304" pitchFamily="18" charset="0"/>
              </a:rPr>
              <a:t>有终止的作业控制进程</a:t>
            </a:r>
          </a:p>
        </p:txBody>
      </p:sp>
      <p:sp>
        <p:nvSpPr>
          <p:cNvPr id="251912" name="文本框 251911"/>
          <p:cNvSpPr txBox="1"/>
          <p:nvPr/>
        </p:nvSpPr>
        <p:spPr>
          <a:xfrm>
            <a:off x="5937250" y="3289300"/>
            <a:ext cx="865188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等 待</a:t>
            </a:r>
          </a:p>
        </p:txBody>
      </p:sp>
      <p:sp>
        <p:nvSpPr>
          <p:cNvPr id="251913" name="直接连接符 251912"/>
          <p:cNvSpPr/>
          <p:nvPr/>
        </p:nvSpPr>
        <p:spPr>
          <a:xfrm>
            <a:off x="5364163" y="3397250"/>
            <a:ext cx="5746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14" name="文本框 251913"/>
          <p:cNvSpPr txBox="1"/>
          <p:nvPr/>
        </p:nvSpPr>
        <p:spPr>
          <a:xfrm>
            <a:off x="5508625" y="3141663"/>
            <a:ext cx="14287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51915" name="直接连接符 251914"/>
          <p:cNvSpPr/>
          <p:nvPr/>
        </p:nvSpPr>
        <p:spPr>
          <a:xfrm>
            <a:off x="3849688" y="2925763"/>
            <a:ext cx="0" cy="2873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16" name="六边形 251915"/>
          <p:cNvSpPr/>
          <p:nvPr/>
        </p:nvSpPr>
        <p:spPr>
          <a:xfrm>
            <a:off x="2409825" y="5307013"/>
            <a:ext cx="2879725" cy="355600"/>
          </a:xfrm>
          <a:prstGeom prst="hexagon">
            <a:avLst>
              <a:gd name="adj" fmla="val 202455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latin typeface="Times New Roman" panose="02020603050405020304" pitchFamily="18" charset="0"/>
              </a:rPr>
              <a:t>作业调度</a:t>
            </a:r>
            <a:r>
              <a:rPr lang="en-US" altLang="zh-CN" sz="1600" b="1" dirty="0">
                <a:latin typeface="Times New Roman" panose="02020603050405020304" pitchFamily="18" charset="0"/>
              </a:rPr>
              <a:t>(1)</a:t>
            </a:r>
            <a:r>
              <a:rPr lang="zh-CN" altLang="en-US" sz="1600" b="1" dirty="0">
                <a:latin typeface="Times New Roman" panose="02020603050405020304" pitchFamily="18" charset="0"/>
              </a:rPr>
              <a:t>等待完成</a:t>
            </a:r>
          </a:p>
        </p:txBody>
      </p:sp>
      <p:sp>
        <p:nvSpPr>
          <p:cNvPr id="251917" name="直接连接符 251916"/>
          <p:cNvSpPr/>
          <p:nvPr/>
        </p:nvSpPr>
        <p:spPr>
          <a:xfrm>
            <a:off x="3849688" y="357505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18" name="直接连接符 251917"/>
          <p:cNvSpPr/>
          <p:nvPr/>
        </p:nvSpPr>
        <p:spPr>
          <a:xfrm flipH="1">
            <a:off x="3849688" y="3644900"/>
            <a:ext cx="244951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19" name="直接连接符 251918"/>
          <p:cNvSpPr/>
          <p:nvPr/>
        </p:nvSpPr>
        <p:spPr>
          <a:xfrm>
            <a:off x="6299200" y="3573463"/>
            <a:ext cx="0" cy="714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1920" name="直接连接符 251919"/>
          <p:cNvSpPr/>
          <p:nvPr/>
        </p:nvSpPr>
        <p:spPr>
          <a:xfrm>
            <a:off x="3849688" y="4078288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21" name="文本框 251920"/>
          <p:cNvSpPr txBox="1"/>
          <p:nvPr/>
        </p:nvSpPr>
        <p:spPr>
          <a:xfrm>
            <a:off x="2266950" y="4294188"/>
            <a:ext cx="3168650" cy="30638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3600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</a:rPr>
              <a:t>撤销该作业控制进程，做善后处理</a:t>
            </a:r>
          </a:p>
        </p:txBody>
      </p:sp>
      <p:sp>
        <p:nvSpPr>
          <p:cNvPr id="251922" name="文本框 251921"/>
          <p:cNvSpPr txBox="1"/>
          <p:nvPr/>
        </p:nvSpPr>
        <p:spPr>
          <a:xfrm>
            <a:off x="2698750" y="3771900"/>
            <a:ext cx="2305050" cy="3063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取一终止的作业控制进程</a:t>
            </a:r>
          </a:p>
        </p:txBody>
      </p:sp>
      <p:sp>
        <p:nvSpPr>
          <p:cNvPr id="251923" name="直接连接符 251922"/>
          <p:cNvSpPr/>
          <p:nvPr/>
        </p:nvSpPr>
        <p:spPr>
          <a:xfrm>
            <a:off x="3849688" y="458152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24" name="文本框 251923"/>
          <p:cNvSpPr txBox="1"/>
          <p:nvPr/>
        </p:nvSpPr>
        <p:spPr>
          <a:xfrm>
            <a:off x="2554288" y="4797425"/>
            <a:ext cx="2592387" cy="3063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对应作业状态改为“完成”</a:t>
            </a:r>
          </a:p>
        </p:txBody>
      </p:sp>
      <p:sp>
        <p:nvSpPr>
          <p:cNvPr id="251925" name="直接连接符 251924"/>
          <p:cNvSpPr/>
          <p:nvPr/>
        </p:nvSpPr>
        <p:spPr>
          <a:xfrm>
            <a:off x="3849688" y="6310313"/>
            <a:ext cx="0" cy="2873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1926" name="直接连接符 251925"/>
          <p:cNvSpPr/>
          <p:nvPr/>
        </p:nvSpPr>
        <p:spPr>
          <a:xfrm flipH="1">
            <a:off x="1619250" y="6597650"/>
            <a:ext cx="22304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1927" name="直接连接符 251926"/>
          <p:cNvSpPr/>
          <p:nvPr/>
        </p:nvSpPr>
        <p:spPr>
          <a:xfrm flipV="1">
            <a:off x="1619250" y="3070225"/>
            <a:ext cx="0" cy="35274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1928" name="直接连接符 251927"/>
          <p:cNvSpPr/>
          <p:nvPr/>
        </p:nvSpPr>
        <p:spPr>
          <a:xfrm>
            <a:off x="1619250" y="3070225"/>
            <a:ext cx="22304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29" name="直接连接符 251928"/>
          <p:cNvSpPr/>
          <p:nvPr/>
        </p:nvSpPr>
        <p:spPr>
          <a:xfrm>
            <a:off x="3849688" y="508635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30" name="文本框 251929"/>
          <p:cNvSpPr txBox="1"/>
          <p:nvPr/>
        </p:nvSpPr>
        <p:spPr>
          <a:xfrm>
            <a:off x="5757863" y="5378450"/>
            <a:ext cx="1512887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唤醒作业调度</a:t>
            </a:r>
            <a:r>
              <a:rPr lang="en-US" altLang="zh-CN" sz="1600" b="1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51931" name="直接连接符 251930"/>
          <p:cNvSpPr/>
          <p:nvPr/>
        </p:nvSpPr>
        <p:spPr>
          <a:xfrm>
            <a:off x="5292725" y="5480050"/>
            <a:ext cx="4683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32" name="文本框 251931"/>
          <p:cNvSpPr txBox="1"/>
          <p:nvPr/>
        </p:nvSpPr>
        <p:spPr>
          <a:xfrm>
            <a:off x="5437188" y="5230813"/>
            <a:ext cx="14287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51933" name="直接连接符 251932"/>
          <p:cNvSpPr/>
          <p:nvPr/>
        </p:nvSpPr>
        <p:spPr>
          <a:xfrm flipH="1">
            <a:off x="3851275" y="5805488"/>
            <a:ext cx="26273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34" name="直接连接符 251933"/>
          <p:cNvSpPr/>
          <p:nvPr/>
        </p:nvSpPr>
        <p:spPr>
          <a:xfrm>
            <a:off x="6480175" y="5662613"/>
            <a:ext cx="0" cy="142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1935" name="直接连接符 251934"/>
          <p:cNvSpPr/>
          <p:nvPr/>
        </p:nvSpPr>
        <p:spPr>
          <a:xfrm>
            <a:off x="3851275" y="5662613"/>
            <a:ext cx="0" cy="2873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36" name="六边形 251935"/>
          <p:cNvSpPr/>
          <p:nvPr/>
        </p:nvSpPr>
        <p:spPr>
          <a:xfrm>
            <a:off x="1978025" y="5954713"/>
            <a:ext cx="3673475" cy="355600"/>
          </a:xfrm>
          <a:prstGeom prst="hexagon">
            <a:avLst>
              <a:gd name="adj" fmla="val 258258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b="1" dirty="0">
                <a:latin typeface="Times New Roman" panose="02020603050405020304" pitchFamily="18" charset="0"/>
              </a:rPr>
              <a:t>Spooling</a:t>
            </a:r>
            <a:r>
              <a:rPr lang="zh-CN" altLang="en-US" sz="1600" b="1" dirty="0">
                <a:latin typeface="Times New Roman" panose="02020603050405020304" pitchFamily="18" charset="0"/>
              </a:rPr>
              <a:t>输出等待作业完成</a:t>
            </a:r>
          </a:p>
        </p:txBody>
      </p:sp>
      <p:sp>
        <p:nvSpPr>
          <p:cNvPr id="251937" name="文本框 251936"/>
          <p:cNvSpPr txBox="1"/>
          <p:nvPr/>
        </p:nvSpPr>
        <p:spPr>
          <a:xfrm>
            <a:off x="6154738" y="6026150"/>
            <a:ext cx="1800225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唤醒</a:t>
            </a:r>
            <a:r>
              <a:rPr lang="en-US" altLang="zh-CN" sz="1600" b="1" dirty="0">
                <a:latin typeface="Times New Roman" panose="02020603050405020304" pitchFamily="18" charset="0"/>
              </a:rPr>
              <a:t>Spooling</a:t>
            </a:r>
            <a:r>
              <a:rPr lang="zh-CN" altLang="en-US" sz="1600" b="1" dirty="0">
                <a:latin typeface="Times New Roman" panose="02020603050405020304" pitchFamily="18" charset="0"/>
              </a:rPr>
              <a:t>输出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251938" name="直接连接符 251937"/>
          <p:cNvSpPr/>
          <p:nvPr/>
        </p:nvSpPr>
        <p:spPr>
          <a:xfrm>
            <a:off x="5581650" y="6127750"/>
            <a:ext cx="5746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39" name="文本框 251938"/>
          <p:cNvSpPr txBox="1"/>
          <p:nvPr/>
        </p:nvSpPr>
        <p:spPr>
          <a:xfrm>
            <a:off x="5726113" y="5878513"/>
            <a:ext cx="14287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51940" name="直接连接符 251939"/>
          <p:cNvSpPr/>
          <p:nvPr/>
        </p:nvSpPr>
        <p:spPr>
          <a:xfrm flipH="1">
            <a:off x="3851275" y="6453188"/>
            <a:ext cx="30241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41" name="直接连接符 251940"/>
          <p:cNvSpPr/>
          <p:nvPr/>
        </p:nvSpPr>
        <p:spPr>
          <a:xfrm>
            <a:off x="6875463" y="6310313"/>
            <a:ext cx="0" cy="142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1935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作业调度算法</a:t>
            </a:r>
          </a:p>
        </p:txBody>
      </p:sp>
      <p:sp>
        <p:nvSpPr>
          <p:cNvPr id="193539" name="文本占位符 1935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/>
              <a:t>适合批作业调度的算法</a:t>
            </a:r>
          </a:p>
          <a:p>
            <a:pPr lvl="1"/>
            <a:r>
              <a:rPr lang="zh-CN" altLang="en-US" sz="2400" b="1" dirty="0"/>
              <a:t>先到先服务算法</a:t>
            </a:r>
            <a:r>
              <a:rPr lang="en-US" altLang="zh-CN" sz="2400" b="1"/>
              <a:t>(FCFS)</a:t>
            </a:r>
          </a:p>
          <a:p>
            <a:pPr lvl="1"/>
            <a:r>
              <a:rPr lang="zh-CN" altLang="en-US" sz="2400" b="1" dirty="0"/>
              <a:t>优先数调度算法</a:t>
            </a:r>
            <a:r>
              <a:rPr lang="en-US" altLang="zh-CN" sz="2400" b="1"/>
              <a:t>(HPF)</a:t>
            </a:r>
          </a:p>
          <a:p>
            <a:pPr lvl="1"/>
            <a:r>
              <a:rPr lang="zh-CN" altLang="en-US" sz="2400" b="1" dirty="0"/>
              <a:t>短作业优先调度算法</a:t>
            </a:r>
            <a:r>
              <a:rPr lang="en-US" altLang="zh-CN" sz="2400" b="1"/>
              <a:t>(SJF)</a:t>
            </a:r>
          </a:p>
          <a:p>
            <a:pPr lvl="1"/>
            <a:r>
              <a:rPr lang="zh-CN" altLang="en-US" sz="2400" b="1" dirty="0"/>
              <a:t>最高响应比优先调度算法</a:t>
            </a:r>
            <a:r>
              <a:rPr lang="en-US" altLang="zh-CN" sz="2400" b="1"/>
              <a:t>(HRN)</a:t>
            </a:r>
          </a:p>
          <a:p>
            <a:r>
              <a:rPr lang="zh-CN" altLang="en-US" sz="2800" b="1" dirty="0"/>
              <a:t>不适合批作业调度的算法</a:t>
            </a:r>
          </a:p>
          <a:p>
            <a:pPr lvl="1"/>
            <a:r>
              <a:rPr lang="zh-CN" altLang="en-US" sz="2400" b="1" dirty="0"/>
              <a:t>时间片轮转算法</a:t>
            </a:r>
            <a:r>
              <a:rPr lang="en-US" altLang="zh-CN" sz="2400" b="1"/>
              <a:t>(RR)</a:t>
            </a:r>
          </a:p>
          <a:p>
            <a:pPr lvl="1"/>
            <a:r>
              <a:rPr lang="zh-CN" altLang="en-US" sz="2400" b="1" dirty="0"/>
              <a:t>最短剩余时间优先</a:t>
            </a:r>
            <a:r>
              <a:rPr lang="en-US" altLang="zh-CN" sz="2400" b="1"/>
              <a:t>(SRTN)</a:t>
            </a:r>
          </a:p>
          <a:p>
            <a:pPr lvl="1"/>
            <a:r>
              <a:rPr lang="zh-CN" altLang="en-US" sz="2400" b="1" dirty="0"/>
              <a:t>反馈排队算法</a:t>
            </a:r>
            <a:r>
              <a:rPr lang="en-US" altLang="zh-CN" sz="2400" b="1"/>
              <a:t>(FB)</a:t>
            </a:r>
          </a:p>
          <a:p>
            <a:pPr lvl="1"/>
            <a:endParaRPr lang="en-US" altLang="zh-CN" sz="2400" b="1"/>
          </a:p>
          <a:p>
            <a:endParaRPr lang="en-US" altLang="zh-CN" sz="2800" b="1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6246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3.1.2.2 </a:t>
            </a:r>
            <a:r>
              <a:rPr lang="zh-CN" altLang="en-US" b="1" dirty="0"/>
              <a:t>中断类型与中断向量</a:t>
            </a:r>
            <a:endParaRPr lang="zh-CN" altLang="en-US" b="1"/>
          </a:p>
        </p:txBody>
      </p:sp>
      <p:sp>
        <p:nvSpPr>
          <p:cNvPr id="62467" name="文本占位符 62466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b="1" dirty="0"/>
              <a:t>强迫性中断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运行程序不期望的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时钟中断</a:t>
            </a:r>
          </a:p>
          <a:p>
            <a:pPr lvl="2">
              <a:lnSpc>
                <a:spcPct val="90000"/>
              </a:lnSpc>
            </a:pPr>
            <a:r>
              <a:rPr lang="en-US" altLang="zh-CN" sz="1800" b="1" dirty="0"/>
              <a:t>IO</a:t>
            </a:r>
            <a:r>
              <a:rPr lang="zh-CN" altLang="en-US" sz="1800" b="1" dirty="0"/>
              <a:t>中断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控制台中断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硬件故障中断</a:t>
            </a:r>
          </a:p>
          <a:p>
            <a:pPr lvl="3">
              <a:lnSpc>
                <a:spcPct val="90000"/>
              </a:lnSpc>
            </a:pPr>
            <a:r>
              <a:rPr lang="en-US" altLang="zh-CN" sz="1600" b="1"/>
              <a:t>power failure</a:t>
            </a:r>
          </a:p>
          <a:p>
            <a:pPr lvl="3">
              <a:lnSpc>
                <a:spcPct val="90000"/>
              </a:lnSpc>
            </a:pPr>
            <a:r>
              <a:rPr lang="zh-CN" altLang="en-US" sz="1600" b="1" dirty="0"/>
              <a:t>内存校验错</a:t>
            </a:r>
            <a:endParaRPr lang="zh-CN" altLang="en-US" sz="1600" b="1"/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程序性中断</a:t>
            </a:r>
          </a:p>
          <a:p>
            <a:pPr lvl="3">
              <a:lnSpc>
                <a:spcPct val="90000"/>
              </a:lnSpc>
            </a:pPr>
            <a:r>
              <a:rPr lang="zh-CN" altLang="en-US" sz="1600" b="1" dirty="0"/>
              <a:t>越界，越权</a:t>
            </a:r>
          </a:p>
          <a:p>
            <a:pPr lvl="3">
              <a:lnSpc>
                <a:spcPct val="90000"/>
              </a:lnSpc>
            </a:pPr>
            <a:r>
              <a:rPr lang="zh-CN" altLang="en-US" sz="1600" b="1" dirty="0"/>
              <a:t>缺页</a:t>
            </a:r>
          </a:p>
          <a:p>
            <a:pPr lvl="3">
              <a:lnSpc>
                <a:spcPct val="90000"/>
              </a:lnSpc>
            </a:pPr>
            <a:r>
              <a:rPr lang="zh-CN" altLang="en-US" sz="1600" b="1" dirty="0"/>
              <a:t>溢出，除</a:t>
            </a:r>
            <a:r>
              <a:rPr lang="en-US" altLang="zh-CN" sz="1600" b="1"/>
              <a:t>0</a:t>
            </a:r>
          </a:p>
          <a:p>
            <a:pPr lvl="3">
              <a:lnSpc>
                <a:spcPct val="90000"/>
              </a:lnSpc>
            </a:pPr>
            <a:r>
              <a:rPr lang="zh-CN" altLang="en-US" sz="1600" b="1" dirty="0"/>
              <a:t>非法指令</a:t>
            </a:r>
            <a:endParaRPr lang="zh-CN" altLang="en-US" sz="1600" b="1"/>
          </a:p>
        </p:txBody>
      </p:sp>
      <p:sp>
        <p:nvSpPr>
          <p:cNvPr id="62468" name="文本占位符 62467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b="1" dirty="0"/>
              <a:t>自愿性中断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运行程序期望的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系统调用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访管指令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系统调用</a:t>
            </a:r>
          </a:p>
          <a:p>
            <a:pPr lvl="2">
              <a:lnSpc>
                <a:spcPct val="90000"/>
              </a:lnSpc>
            </a:pPr>
            <a:r>
              <a:rPr lang="en-US" altLang="zh-CN" sz="1800" b="1" err="1"/>
              <a:t>fd=open(fname,mode</a:t>
            </a:r>
            <a:r>
              <a:rPr lang="en-US" altLang="zh-CN" sz="1800" b="1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访管指令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准备参数</a:t>
            </a:r>
          </a:p>
          <a:p>
            <a:pPr lvl="2">
              <a:lnSpc>
                <a:spcPct val="90000"/>
              </a:lnSpc>
            </a:pPr>
            <a:r>
              <a:rPr lang="en-US" altLang="zh-CN" sz="1800" b="1"/>
              <a:t>svc n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取返回值</a:t>
            </a:r>
            <a:endParaRPr lang="zh-CN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6246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47457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1143000"/>
          </a:xfrm>
        </p:spPr>
        <p:txBody>
          <a:bodyPr anchor="b"/>
          <a:lstStyle/>
          <a:p>
            <a:r>
              <a:rPr lang="en-US" altLang="zh-CN" sz="4000" b="1" dirty="0"/>
              <a:t>3.4 </a:t>
            </a:r>
            <a:r>
              <a:rPr lang="zh-CN" altLang="en-US" sz="4000" b="1" dirty="0"/>
              <a:t>实时调度</a:t>
            </a:r>
            <a:r>
              <a:rPr lang="en-US" altLang="zh-CN" sz="3600" b="1"/>
              <a:t>(real-time scheduling)</a:t>
            </a:r>
          </a:p>
        </p:txBody>
      </p:sp>
      <p:sp>
        <p:nvSpPr>
          <p:cNvPr id="147459" name="文本占位符 147458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845425" cy="4267200"/>
          </a:xfrm>
        </p:spPr>
        <p:txBody>
          <a:bodyPr/>
          <a:lstStyle/>
          <a:p>
            <a:r>
              <a:rPr lang="zh-CN" altLang="en-US" b="1" dirty="0"/>
              <a:t>实时任务：</a:t>
            </a:r>
          </a:p>
          <a:p>
            <a:pPr lvl="1"/>
            <a:r>
              <a:rPr lang="zh-CN" altLang="en-US" b="1" dirty="0"/>
              <a:t>具有明确时间约束的计算任务。</a:t>
            </a:r>
          </a:p>
          <a:p>
            <a:pPr lvl="1"/>
            <a:r>
              <a:rPr lang="en-US" altLang="zh-CN" b="1" err="1"/>
              <a:t>Eg</a:t>
            </a:r>
            <a:r>
              <a:rPr lang="en-US" altLang="zh-CN" b="1"/>
              <a:t>.</a:t>
            </a:r>
          </a:p>
          <a:p>
            <a:pPr lvl="2"/>
            <a:r>
              <a:rPr lang="zh-CN" altLang="en-US" b="1" dirty="0"/>
              <a:t>某时刻前必须开始处理</a:t>
            </a:r>
          </a:p>
          <a:p>
            <a:pPr lvl="2"/>
            <a:r>
              <a:rPr lang="zh-CN" altLang="en-US" b="1" dirty="0"/>
              <a:t>某时刻前必须处理完毕</a:t>
            </a:r>
            <a:endParaRPr lang="zh-CN" altLang="en-US" b="1"/>
          </a:p>
          <a:p>
            <a:r>
              <a:rPr lang="zh-CN" altLang="en-US" b="1" dirty="0"/>
              <a:t>实时调度：</a:t>
            </a:r>
          </a:p>
          <a:p>
            <a:pPr lvl="1"/>
            <a:r>
              <a:rPr lang="zh-CN" altLang="en-US" b="1" dirty="0"/>
              <a:t>合理安排就绪实时任务的执行次序，满足每个实时任务时间约束条件的调度。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57697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lstStyle/>
          <a:p>
            <a:r>
              <a:rPr lang="zh-CN" altLang="en-US" b="1" dirty="0"/>
              <a:t>实时任务分类</a:t>
            </a:r>
          </a:p>
        </p:txBody>
      </p:sp>
      <p:sp>
        <p:nvSpPr>
          <p:cNvPr id="157699" name="文本占位符 157698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硬实时 </a:t>
            </a:r>
            <a:r>
              <a:rPr lang="en-US" altLang="zh-CN" b="1" dirty="0"/>
              <a:t>vs. </a:t>
            </a:r>
            <a:r>
              <a:rPr lang="zh-CN" altLang="en-US" b="1" dirty="0"/>
              <a:t>软实时</a:t>
            </a:r>
            <a:r>
              <a:rPr lang="zh-CN" altLang="en-US" b="1" u="sng" dirty="0"/>
              <a:t> </a:t>
            </a:r>
            <a:endParaRPr lang="zh-CN" altLang="en-US" b="1" u="sng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硬实时</a:t>
            </a:r>
            <a:r>
              <a:rPr lang="en-US" altLang="zh-CN" b="1" dirty="0"/>
              <a:t>(hard real-time): </a:t>
            </a:r>
            <a:r>
              <a:rPr lang="zh-CN" altLang="en-US" b="1" dirty="0"/>
              <a:t>必须满足任务截止期要求 </a:t>
            </a:r>
            <a:r>
              <a:rPr lang="en-US" altLang="zh-CN" b="1"/>
              <a:t>. 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/>
              <a:t>软实时</a:t>
            </a:r>
            <a:r>
              <a:rPr lang="en-US" altLang="zh-CN" b="1" dirty="0"/>
              <a:t>(soft real-time): </a:t>
            </a:r>
            <a:r>
              <a:rPr lang="zh-CN" altLang="en-US" b="1" dirty="0"/>
              <a:t>期望满足截止期要求 </a:t>
            </a:r>
            <a:r>
              <a:rPr lang="en-US" altLang="zh-CN" b="1"/>
              <a:t>.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周期性 </a:t>
            </a:r>
            <a:r>
              <a:rPr lang="en-US" altLang="zh-CN" b="1" dirty="0"/>
              <a:t>vs. </a:t>
            </a:r>
            <a:r>
              <a:rPr lang="zh-CN" altLang="en-US" b="1" dirty="0"/>
              <a:t>随机性</a:t>
            </a:r>
            <a:r>
              <a:rPr lang="zh-CN" altLang="en-US" b="1" u="sng" dirty="0"/>
              <a:t> </a:t>
            </a:r>
            <a:endParaRPr lang="zh-CN" altLang="en-US" b="1" u="sng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周期性</a:t>
            </a:r>
            <a:r>
              <a:rPr lang="en-US" altLang="zh-CN" b="1" dirty="0"/>
              <a:t>: </a:t>
            </a:r>
            <a:r>
              <a:rPr lang="zh-CN" altLang="en-US" b="1" dirty="0"/>
              <a:t>每隔固定时间发生一次 </a:t>
            </a: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随机性</a:t>
            </a:r>
            <a:r>
              <a:rPr lang="en-US" altLang="zh-CN" b="1" dirty="0"/>
              <a:t>: </a:t>
            </a:r>
            <a:r>
              <a:rPr lang="zh-CN" altLang="en-US" b="1" dirty="0"/>
              <a:t>由随机事件触发，其发生时刻不确定 </a:t>
            </a:r>
            <a:endParaRPr lang="zh-CN" altLang="en-US" b="1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6076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术语解释</a:t>
            </a:r>
            <a:endParaRPr lang="zh-CN" altLang="en-US" b="1"/>
          </a:p>
        </p:txBody>
      </p:sp>
      <p:sp>
        <p:nvSpPr>
          <p:cNvPr id="160771" name="文本占位符 1607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Ready time: </a:t>
            </a:r>
            <a:r>
              <a:rPr lang="zh-CN" altLang="en-US" b="1" dirty="0"/>
              <a:t>就绪时间</a:t>
            </a:r>
          </a:p>
          <a:p>
            <a:r>
              <a:rPr lang="en-US" altLang="zh-CN" b="1" dirty="0"/>
              <a:t>Starting deadline: </a:t>
            </a:r>
            <a:r>
              <a:rPr lang="zh-CN" altLang="en-US" b="1" dirty="0"/>
              <a:t>开始截止期</a:t>
            </a:r>
          </a:p>
          <a:p>
            <a:r>
              <a:rPr lang="en-US" altLang="zh-CN" b="1" dirty="0"/>
              <a:t>Processing time: </a:t>
            </a:r>
            <a:r>
              <a:rPr lang="zh-CN" altLang="en-US" b="1" dirty="0"/>
              <a:t>处理时间</a:t>
            </a:r>
          </a:p>
          <a:p>
            <a:r>
              <a:rPr lang="en-US" altLang="zh-CN" b="1" dirty="0"/>
              <a:t>Completion deadline: </a:t>
            </a:r>
            <a:r>
              <a:rPr lang="zh-CN" altLang="en-US" b="1" dirty="0"/>
              <a:t>完成截止期</a:t>
            </a:r>
          </a:p>
          <a:p>
            <a:r>
              <a:rPr lang="en-US" altLang="zh-CN" b="1" dirty="0"/>
              <a:t>Occurring period:</a:t>
            </a:r>
            <a:r>
              <a:rPr lang="zh-CN" altLang="en-US" b="1" dirty="0"/>
              <a:t>发生周期</a:t>
            </a:r>
          </a:p>
          <a:p>
            <a:r>
              <a:rPr lang="en-US" altLang="zh-CN" b="1" dirty="0"/>
              <a:t>Occurring frequency: </a:t>
            </a:r>
            <a:r>
              <a:rPr lang="zh-CN" altLang="en-US" b="1" dirty="0"/>
              <a:t>发生频率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标题 159749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zh-CN" altLang="en-US" b="1" dirty="0"/>
              <a:t>周期性实时事务</a:t>
            </a:r>
            <a:endParaRPr lang="zh-CN" altLang="en-US" b="1"/>
          </a:p>
        </p:txBody>
      </p:sp>
      <p:sp>
        <p:nvSpPr>
          <p:cNvPr id="159751" name="文本框 159750"/>
          <p:cNvSpPr txBox="1"/>
          <p:nvPr/>
        </p:nvSpPr>
        <p:spPr>
          <a:xfrm>
            <a:off x="1295400" y="2133600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59752" name="文本占位符 15975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/>
              <a:t>周期性实时事务可调度的必要条件</a:t>
            </a:r>
            <a:r>
              <a:rPr lang="en-US" altLang="zh-CN" b="1" dirty="0"/>
              <a:t>:</a:t>
            </a:r>
            <a:endParaRPr lang="en-US" altLang="zh-CN" b="1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/>
              <a:t>令</a:t>
            </a:r>
            <a:r>
              <a:rPr lang="en-US" altLang="zh-CN" b="1" i="1" err="1"/>
              <a:t>C</a:t>
            </a:r>
            <a:r>
              <a:rPr lang="en-US" altLang="zh-CN" b="1" i="1" baseline="-30000" err="1"/>
              <a:t>i</a:t>
            </a:r>
            <a:r>
              <a:rPr lang="zh-CN" altLang="en-US" b="1" dirty="0"/>
              <a:t>为任务</a:t>
            </a:r>
            <a:r>
              <a:rPr lang="en-US" altLang="zh-CN" b="1" i="1"/>
              <a:t>P</a:t>
            </a:r>
            <a:r>
              <a:rPr lang="en-US" altLang="zh-CN" b="1" i="1" baseline="-30000"/>
              <a:t>i</a:t>
            </a:r>
            <a:r>
              <a:rPr lang="zh-CN" altLang="en-US" b="1" dirty="0"/>
              <a:t>处理时间，</a:t>
            </a:r>
            <a:r>
              <a:rPr lang="en-US" altLang="zh-CN" b="1" i="1"/>
              <a:t>T</a:t>
            </a:r>
            <a:r>
              <a:rPr lang="en-US" altLang="zh-CN" b="1" i="1" baseline="-30000"/>
              <a:t>i</a:t>
            </a:r>
            <a:r>
              <a:rPr lang="zh-CN" altLang="en-US" b="1" dirty="0"/>
              <a:t>为任务</a:t>
            </a:r>
            <a:r>
              <a:rPr lang="en-US" altLang="zh-CN" b="1" i="1"/>
              <a:t>P</a:t>
            </a:r>
            <a:r>
              <a:rPr lang="en-US" altLang="zh-CN" b="1" i="1" baseline="-30000"/>
              <a:t>i</a:t>
            </a:r>
            <a:r>
              <a:rPr lang="zh-CN" altLang="en-US" b="1" dirty="0"/>
              <a:t>的发生周期，则任务</a:t>
            </a:r>
            <a:r>
              <a:rPr lang="en-US" altLang="zh-CN" b="1" i="1"/>
              <a:t>P</a:t>
            </a:r>
            <a:r>
              <a:rPr lang="en-US" altLang="zh-CN" b="1" baseline="-30000"/>
              <a:t>1</a:t>
            </a:r>
            <a:r>
              <a:rPr lang="en-US" altLang="zh-CN" b="1"/>
              <a:t>,</a:t>
            </a:r>
            <a:r>
              <a:rPr lang="en-US" altLang="zh-CN" b="1">
                <a:latin typeface="Times New Roman" panose="02020603050405020304" pitchFamily="18" charset="0"/>
              </a:rPr>
              <a:t>…</a:t>
            </a:r>
            <a:r>
              <a:rPr lang="en-US" altLang="zh-CN" b="1"/>
              <a:t>,</a:t>
            </a:r>
            <a:r>
              <a:rPr lang="en-US" altLang="zh-CN" b="1" i="1"/>
              <a:t>P</a:t>
            </a:r>
            <a:r>
              <a:rPr lang="en-US" altLang="zh-CN" b="1" i="1" baseline="-25000"/>
              <a:t>m</a:t>
            </a:r>
            <a:r>
              <a:rPr lang="zh-CN" altLang="en-US" b="1" dirty="0"/>
              <a:t>可调度的必要条件为： </a:t>
            </a:r>
            <a:endParaRPr lang="zh-CN" altLang="en-US" b="1"/>
          </a:p>
        </p:txBody>
      </p:sp>
      <p:graphicFrame>
        <p:nvGraphicFramePr>
          <p:cNvPr id="159753" name="对象 159752"/>
          <p:cNvGraphicFramePr/>
          <p:nvPr/>
        </p:nvGraphicFramePr>
        <p:xfrm>
          <a:off x="3975100" y="3573463"/>
          <a:ext cx="128587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6100" imgH="622300" progId="Equation.3">
                  <p:embed/>
                </p:oleObj>
              </mc:Choice>
              <mc:Fallback>
                <p:oleObj r:id="rId2" imgW="546100" imgH="622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75100" y="3573463"/>
                        <a:ext cx="1285875" cy="14398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4" name="文本框 159753"/>
          <p:cNvSpPr txBox="1"/>
          <p:nvPr/>
        </p:nvSpPr>
        <p:spPr>
          <a:xfrm>
            <a:off x="914400" y="507365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矩形 171009"/>
          <p:cNvSpPr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周期性实时事务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1011" name="矩形 171010"/>
          <p:cNvSpPr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Times New Roman" panose="02020603050405020304" pitchFamily="18" charset="0"/>
              </a:rPr>
              <a:t>例：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T1=100, T2=200, T3=500 (ms)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C1=50, C2=30, C3=100 (ms)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C1/T1+C2/T2+C3/T3=0.5+0.15+0.2=0.85&lt;1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满足可调度的必要条件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669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周期性实时事务</a:t>
            </a:r>
            <a:endParaRPr lang="zh-CN" altLang="en-US" b="1"/>
          </a:p>
        </p:txBody>
      </p:sp>
      <p:graphicFrame>
        <p:nvGraphicFramePr>
          <p:cNvPr id="166966" name="表格 166965"/>
          <p:cNvGraphicFramePr/>
          <p:nvPr/>
        </p:nvGraphicFramePr>
        <p:xfrm>
          <a:off x="838200" y="2206625"/>
          <a:ext cx="7543800" cy="16033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4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/>
                        <a:t>进程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/>
                        <a:t>就绪时间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/>
                        <a:t>处理时间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/>
                        <a:t>完成截止期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/>
                        <a:t>发生周期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A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10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20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20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B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25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50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50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6958" name="文本框 166957"/>
          <p:cNvSpPr txBox="1"/>
          <p:nvPr/>
        </p:nvSpPr>
        <p:spPr>
          <a:xfrm>
            <a:off x="838200" y="4876800"/>
            <a:ext cx="571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10/20 + 25/50 = 1, </a:t>
            </a:r>
            <a:r>
              <a:rPr lang="zh-CN" altLang="en-US" b="1" dirty="0">
                <a:latin typeface="Times New Roman" panose="02020603050405020304" pitchFamily="18" charset="0"/>
              </a:rPr>
              <a:t>可调度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不考虑开销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6969" name="直接连接符 166968"/>
          <p:cNvSpPr/>
          <p:nvPr/>
        </p:nvSpPr>
        <p:spPr>
          <a:xfrm>
            <a:off x="3352800" y="2209800"/>
            <a:ext cx="1600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标题 169986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zh-CN" altLang="en-US" b="1" dirty="0"/>
              <a:t>例子</a:t>
            </a:r>
            <a:endParaRPr lang="zh-CN" altLang="en-US" b="1"/>
          </a:p>
        </p:txBody>
      </p:sp>
      <p:sp>
        <p:nvSpPr>
          <p:cNvPr id="169988" name="直接连接符 169987"/>
          <p:cNvSpPr/>
          <p:nvPr/>
        </p:nvSpPr>
        <p:spPr>
          <a:xfrm>
            <a:off x="914400" y="2819400"/>
            <a:ext cx="7197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989" name="文本框 169988"/>
          <p:cNvSpPr txBox="1"/>
          <p:nvPr/>
        </p:nvSpPr>
        <p:spPr>
          <a:xfrm>
            <a:off x="762000" y="2362200"/>
            <a:ext cx="815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Process         Arrival time         Execution time          completion deadline </a:t>
            </a:r>
          </a:p>
        </p:txBody>
      </p:sp>
      <p:sp>
        <p:nvSpPr>
          <p:cNvPr id="169990" name="文本框 169989"/>
          <p:cNvSpPr txBox="1"/>
          <p:nvPr/>
        </p:nvSpPr>
        <p:spPr>
          <a:xfrm>
            <a:off x="990600" y="2971800"/>
            <a:ext cx="762000" cy="312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A(1)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A(2)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A(3)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A(4)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A(5)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…...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B(1)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B(2)</a:t>
            </a:r>
          </a:p>
        </p:txBody>
      </p:sp>
      <p:sp>
        <p:nvSpPr>
          <p:cNvPr id="169991" name="文本框 169990"/>
          <p:cNvSpPr txBox="1"/>
          <p:nvPr/>
        </p:nvSpPr>
        <p:spPr>
          <a:xfrm>
            <a:off x="2743200" y="2967038"/>
            <a:ext cx="838200" cy="312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20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40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60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80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…...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69992" name="文本框 169991"/>
          <p:cNvSpPr txBox="1"/>
          <p:nvPr/>
        </p:nvSpPr>
        <p:spPr>
          <a:xfrm>
            <a:off x="4572000" y="2971800"/>
            <a:ext cx="838200" cy="312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……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25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169993" name="文本框 169992"/>
          <p:cNvSpPr txBox="1"/>
          <p:nvPr/>
        </p:nvSpPr>
        <p:spPr>
          <a:xfrm>
            <a:off x="6858000" y="2971800"/>
            <a:ext cx="762000" cy="312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20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40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60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80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…...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50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100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7715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3.4.1 </a:t>
            </a:r>
            <a:r>
              <a:rPr lang="zh-CN" altLang="en-US" b="1" dirty="0"/>
              <a:t>最早截止期调度</a:t>
            </a:r>
            <a:endParaRPr lang="zh-CN" altLang="en-US" b="1"/>
          </a:p>
        </p:txBody>
      </p:sp>
      <p:sp>
        <p:nvSpPr>
          <p:cNvPr id="177155" name="文本占位符 177154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/>
              <a:t>EDF</a:t>
            </a:r>
            <a:r>
              <a:rPr lang="zh-CN" altLang="en-US" sz="2800" b="1"/>
              <a:t>（</a:t>
            </a:r>
            <a:r>
              <a:rPr lang="en-US" altLang="zh-CN" sz="2800" b="1"/>
              <a:t>Earliest Deadline First)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优先选择截止期最早的实时任务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可抢先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可以证明：对</a:t>
            </a:r>
            <a:r>
              <a:rPr lang="en-US" altLang="zh-CN" sz="2800" b="1" dirty="0"/>
              <a:t>EDF</a:t>
            </a:r>
            <a:r>
              <a:rPr lang="zh-CN" altLang="en-US" sz="2800" b="1" dirty="0"/>
              <a:t>来说，可调度充分条件是：</a:t>
            </a:r>
          </a:p>
          <a:p>
            <a:pPr>
              <a:lnSpc>
                <a:spcPct val="90000"/>
              </a:lnSpc>
            </a:pPr>
            <a:endParaRPr lang="zh-CN" altLang="en-US" sz="2800" b="1" dirty="0"/>
          </a:p>
          <a:p>
            <a:pPr>
              <a:lnSpc>
                <a:spcPct val="90000"/>
              </a:lnSpc>
            </a:pPr>
            <a:endParaRPr lang="zh-CN" altLang="en-US" sz="2800" b="1" dirty="0"/>
          </a:p>
          <a:p>
            <a:pPr>
              <a:lnSpc>
                <a:spcPct val="90000"/>
              </a:lnSpc>
            </a:pPr>
            <a:endParaRPr lang="zh-CN" altLang="en-US" sz="2800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在不可调度的条件下，可使错过截止期任务最小化</a:t>
            </a:r>
          </a:p>
          <a:p>
            <a:pPr>
              <a:lnSpc>
                <a:spcPct val="90000"/>
              </a:lnSpc>
            </a:pPr>
            <a:endParaRPr lang="zh-CN" altLang="en-US" sz="2800" b="1"/>
          </a:p>
        </p:txBody>
      </p:sp>
      <p:graphicFrame>
        <p:nvGraphicFramePr>
          <p:cNvPr id="177156" name="对象 177155"/>
          <p:cNvGraphicFramePr/>
          <p:nvPr/>
        </p:nvGraphicFramePr>
        <p:xfrm>
          <a:off x="3563938" y="3814763"/>
          <a:ext cx="12255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6100" imgH="444500" progId="Equation.3">
                  <p:embed/>
                </p:oleObj>
              </mc:Choice>
              <mc:Fallback>
                <p:oleObj r:id="rId2" imgW="546100" imgH="444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3938" y="3814763"/>
                        <a:ext cx="1225550" cy="9826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矩形 187393"/>
          <p:cNvSpPr/>
          <p:nvPr/>
        </p:nvSpPr>
        <p:spPr>
          <a:xfrm>
            <a:off x="533400" y="609600"/>
            <a:ext cx="8153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例子</a:t>
            </a: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: Earliest Deadline First</a:t>
            </a:r>
          </a:p>
        </p:txBody>
      </p:sp>
      <p:cxnSp>
        <p:nvCxnSpPr>
          <p:cNvPr id="187395" name="直接箭头连接符 187394"/>
          <p:cNvCxnSpPr>
            <a:stCxn id="187412" idx="1"/>
            <a:endCxn id="187427" idx="1"/>
          </p:cNvCxnSpPr>
          <p:nvPr/>
        </p:nvCxnSpPr>
        <p:spPr>
          <a:xfrm>
            <a:off x="990600" y="3402013"/>
            <a:ext cx="1588" cy="18192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87396" name="直接连接符 187395"/>
          <p:cNvSpPr/>
          <p:nvPr/>
        </p:nvSpPr>
        <p:spPr>
          <a:xfrm>
            <a:off x="990600" y="3973513"/>
            <a:ext cx="71977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7397" name="文本框 187396"/>
          <p:cNvSpPr txBox="1"/>
          <p:nvPr/>
        </p:nvSpPr>
        <p:spPr>
          <a:xfrm>
            <a:off x="838200" y="4049713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0    10    20    30    40    50    60    70    80    90    100  Time</a:t>
            </a:r>
          </a:p>
        </p:txBody>
      </p:sp>
      <p:grpSp>
        <p:nvGrpSpPr>
          <p:cNvPr id="187398" name="组合 187397"/>
          <p:cNvGrpSpPr/>
          <p:nvPr/>
        </p:nvGrpSpPr>
        <p:grpSpPr>
          <a:xfrm>
            <a:off x="2133600" y="2540000"/>
            <a:ext cx="1600200" cy="1031875"/>
            <a:chOff x="1344" y="1593"/>
            <a:chExt cx="1008" cy="650"/>
          </a:xfrm>
        </p:grpSpPr>
        <p:sp>
          <p:nvSpPr>
            <p:cNvPr id="187399" name="矩形 187398"/>
            <p:cNvSpPr/>
            <p:nvPr/>
          </p:nvSpPr>
          <p:spPr>
            <a:xfrm>
              <a:off x="1344" y="2016"/>
              <a:ext cx="384" cy="227"/>
            </a:xfrm>
            <a:prstGeom prst="rect">
              <a:avLst/>
            </a:prstGeom>
            <a:solidFill>
              <a:srgbClr val="EE4E6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187400" name="直接连接符 187399"/>
            <p:cNvSpPr/>
            <p:nvPr/>
          </p:nvSpPr>
          <p:spPr>
            <a:xfrm>
              <a:off x="2112" y="178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7401" name="文本框 187400"/>
            <p:cNvSpPr txBox="1"/>
            <p:nvPr/>
          </p:nvSpPr>
          <p:spPr>
            <a:xfrm>
              <a:off x="1872" y="1593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A2 dl</a:t>
              </a:r>
            </a:p>
          </p:txBody>
        </p:sp>
      </p:grpSp>
      <p:grpSp>
        <p:nvGrpSpPr>
          <p:cNvPr id="187402" name="组合 187401"/>
          <p:cNvGrpSpPr/>
          <p:nvPr/>
        </p:nvGrpSpPr>
        <p:grpSpPr>
          <a:xfrm>
            <a:off x="3352800" y="2540000"/>
            <a:ext cx="1600200" cy="1031875"/>
            <a:chOff x="2112" y="1593"/>
            <a:chExt cx="1008" cy="650"/>
          </a:xfrm>
        </p:grpSpPr>
        <p:sp>
          <p:nvSpPr>
            <p:cNvPr id="187403" name="矩形 187402"/>
            <p:cNvSpPr/>
            <p:nvPr/>
          </p:nvSpPr>
          <p:spPr>
            <a:xfrm>
              <a:off x="2112" y="2016"/>
              <a:ext cx="384" cy="227"/>
            </a:xfrm>
            <a:prstGeom prst="rect">
              <a:avLst/>
            </a:prstGeom>
            <a:solidFill>
              <a:srgbClr val="EE4E6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A3</a:t>
              </a:r>
            </a:p>
          </p:txBody>
        </p:sp>
        <p:sp>
          <p:nvSpPr>
            <p:cNvPr id="187404" name="直接连接符 187403"/>
            <p:cNvSpPr/>
            <p:nvPr/>
          </p:nvSpPr>
          <p:spPr>
            <a:xfrm>
              <a:off x="2880" y="178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7405" name="文本框 187404"/>
            <p:cNvSpPr txBox="1"/>
            <p:nvPr/>
          </p:nvSpPr>
          <p:spPr>
            <a:xfrm>
              <a:off x="2640" y="1593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A3 dl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7406" name="组合 187405"/>
          <p:cNvGrpSpPr/>
          <p:nvPr/>
        </p:nvGrpSpPr>
        <p:grpSpPr>
          <a:xfrm>
            <a:off x="4572000" y="2525713"/>
            <a:ext cx="1828800" cy="1046162"/>
            <a:chOff x="2880" y="1584"/>
            <a:chExt cx="1152" cy="659"/>
          </a:xfrm>
        </p:grpSpPr>
        <p:sp>
          <p:nvSpPr>
            <p:cNvPr id="187407" name="矩形 187406"/>
            <p:cNvSpPr/>
            <p:nvPr/>
          </p:nvSpPr>
          <p:spPr>
            <a:xfrm>
              <a:off x="2880" y="2016"/>
              <a:ext cx="384" cy="227"/>
            </a:xfrm>
            <a:prstGeom prst="rect">
              <a:avLst/>
            </a:prstGeom>
            <a:solidFill>
              <a:srgbClr val="EE4E6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A4</a:t>
              </a:r>
            </a:p>
          </p:txBody>
        </p:sp>
        <p:sp>
          <p:nvSpPr>
            <p:cNvPr id="187408" name="直接连接符 187407"/>
            <p:cNvSpPr/>
            <p:nvPr/>
          </p:nvSpPr>
          <p:spPr>
            <a:xfrm>
              <a:off x="3648" y="178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7409" name="文本框 187408"/>
            <p:cNvSpPr txBox="1"/>
            <p:nvPr/>
          </p:nvSpPr>
          <p:spPr>
            <a:xfrm>
              <a:off x="3504" y="1584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A4 dl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7410" name="组合 187409"/>
          <p:cNvGrpSpPr/>
          <p:nvPr/>
        </p:nvGrpSpPr>
        <p:grpSpPr>
          <a:xfrm>
            <a:off x="990600" y="2057400"/>
            <a:ext cx="3352800" cy="1884363"/>
            <a:chOff x="624" y="1296"/>
            <a:chExt cx="2112" cy="1187"/>
          </a:xfrm>
        </p:grpSpPr>
        <p:sp>
          <p:nvSpPr>
            <p:cNvPr id="187411" name="矩形 187410"/>
            <p:cNvSpPr/>
            <p:nvPr/>
          </p:nvSpPr>
          <p:spPr>
            <a:xfrm>
              <a:off x="624" y="2256"/>
              <a:ext cx="912" cy="227"/>
            </a:xfrm>
            <a:prstGeom prst="rect">
              <a:avLst/>
            </a:prstGeom>
            <a:solidFill>
              <a:srgbClr val="1F6D0D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B1</a:t>
              </a:r>
            </a:p>
          </p:txBody>
        </p:sp>
        <p:sp>
          <p:nvSpPr>
            <p:cNvPr id="187412" name="矩形 187411"/>
            <p:cNvSpPr/>
            <p:nvPr/>
          </p:nvSpPr>
          <p:spPr>
            <a:xfrm>
              <a:off x="624" y="2029"/>
              <a:ext cx="384" cy="227"/>
            </a:xfrm>
            <a:prstGeom prst="rect">
              <a:avLst/>
            </a:prstGeom>
            <a:solidFill>
              <a:srgbClr val="EE4E6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187413" name="直接连接符 187412"/>
            <p:cNvSpPr/>
            <p:nvPr/>
          </p:nvSpPr>
          <p:spPr>
            <a:xfrm>
              <a:off x="1344" y="178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7414" name="文本框 187413"/>
            <p:cNvSpPr txBox="1"/>
            <p:nvPr/>
          </p:nvSpPr>
          <p:spPr>
            <a:xfrm>
              <a:off x="1152" y="1593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A1dl</a:t>
              </a:r>
            </a:p>
          </p:txBody>
        </p:sp>
        <p:sp>
          <p:nvSpPr>
            <p:cNvPr id="187415" name="直接连接符 187414"/>
            <p:cNvSpPr/>
            <p:nvPr/>
          </p:nvSpPr>
          <p:spPr>
            <a:xfrm>
              <a:off x="2496" y="1536"/>
              <a:ext cx="0" cy="4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7416" name="文本框 187415"/>
            <p:cNvSpPr txBox="1"/>
            <p:nvPr/>
          </p:nvSpPr>
          <p:spPr>
            <a:xfrm>
              <a:off x="2304" y="129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B1 dl</a:t>
              </a:r>
            </a:p>
          </p:txBody>
        </p:sp>
      </p:grpSp>
      <p:grpSp>
        <p:nvGrpSpPr>
          <p:cNvPr id="187417" name="组合 187416"/>
          <p:cNvGrpSpPr/>
          <p:nvPr/>
        </p:nvGrpSpPr>
        <p:grpSpPr>
          <a:xfrm>
            <a:off x="3962400" y="2057400"/>
            <a:ext cx="3505200" cy="1884363"/>
            <a:chOff x="2496" y="1296"/>
            <a:chExt cx="2208" cy="1187"/>
          </a:xfrm>
        </p:grpSpPr>
        <p:sp>
          <p:nvSpPr>
            <p:cNvPr id="187418" name="矩形 187417"/>
            <p:cNvSpPr/>
            <p:nvPr/>
          </p:nvSpPr>
          <p:spPr>
            <a:xfrm>
              <a:off x="2496" y="2256"/>
              <a:ext cx="912" cy="227"/>
            </a:xfrm>
            <a:prstGeom prst="rect">
              <a:avLst/>
            </a:prstGeom>
            <a:solidFill>
              <a:srgbClr val="1F6D0D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B2</a:t>
              </a:r>
            </a:p>
          </p:txBody>
        </p:sp>
        <p:sp>
          <p:nvSpPr>
            <p:cNvPr id="187419" name="直接连接符 187418"/>
            <p:cNvSpPr/>
            <p:nvPr/>
          </p:nvSpPr>
          <p:spPr>
            <a:xfrm>
              <a:off x="4464" y="1837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7420" name="文本框 187419"/>
            <p:cNvSpPr txBox="1"/>
            <p:nvPr/>
          </p:nvSpPr>
          <p:spPr>
            <a:xfrm>
              <a:off x="4272" y="129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B2 dl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7421" name="组合 187420"/>
          <p:cNvGrpSpPr/>
          <p:nvPr/>
        </p:nvGrpSpPr>
        <p:grpSpPr>
          <a:xfrm>
            <a:off x="5791200" y="2525713"/>
            <a:ext cx="1752600" cy="1046162"/>
            <a:chOff x="3648" y="1584"/>
            <a:chExt cx="1104" cy="659"/>
          </a:xfrm>
        </p:grpSpPr>
        <p:sp>
          <p:nvSpPr>
            <p:cNvPr id="187422" name="矩形 187421"/>
            <p:cNvSpPr/>
            <p:nvPr/>
          </p:nvSpPr>
          <p:spPr>
            <a:xfrm>
              <a:off x="3648" y="2016"/>
              <a:ext cx="384" cy="227"/>
            </a:xfrm>
            <a:prstGeom prst="rect">
              <a:avLst/>
            </a:prstGeom>
            <a:solidFill>
              <a:srgbClr val="EE4E6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A5</a:t>
              </a:r>
            </a:p>
          </p:txBody>
        </p:sp>
        <p:sp>
          <p:nvSpPr>
            <p:cNvPr id="187423" name="文本框 187422"/>
            <p:cNvSpPr txBox="1"/>
            <p:nvPr/>
          </p:nvSpPr>
          <p:spPr>
            <a:xfrm>
              <a:off x="4272" y="1584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A5 dl</a:t>
              </a:r>
            </a:p>
          </p:txBody>
        </p:sp>
      </p:grpSp>
      <p:cxnSp>
        <p:nvCxnSpPr>
          <p:cNvPr id="187424" name="直接箭头连接符 187423"/>
          <p:cNvCxnSpPr/>
          <p:nvPr/>
        </p:nvCxnSpPr>
        <p:spPr>
          <a:xfrm>
            <a:off x="7086600" y="3287713"/>
            <a:ext cx="0" cy="2619375"/>
          </a:xfrm>
          <a:prstGeom prst="straightConnector1">
            <a:avLst/>
          </a:prstGeom>
          <a:ln w="317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87425" name="直接连接符 187424"/>
          <p:cNvSpPr/>
          <p:nvPr/>
        </p:nvSpPr>
        <p:spPr>
          <a:xfrm>
            <a:off x="990600" y="5400675"/>
            <a:ext cx="7197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87426" name="组合 187425"/>
          <p:cNvGrpSpPr/>
          <p:nvPr/>
        </p:nvGrpSpPr>
        <p:grpSpPr>
          <a:xfrm>
            <a:off x="992188" y="5040313"/>
            <a:ext cx="1203325" cy="360362"/>
            <a:chOff x="624" y="3168"/>
            <a:chExt cx="758" cy="227"/>
          </a:xfrm>
        </p:grpSpPr>
        <p:sp>
          <p:nvSpPr>
            <p:cNvPr id="187427" name="矩形 187426"/>
            <p:cNvSpPr/>
            <p:nvPr/>
          </p:nvSpPr>
          <p:spPr>
            <a:xfrm>
              <a:off x="624" y="3168"/>
              <a:ext cx="367" cy="227"/>
            </a:xfrm>
            <a:prstGeom prst="rect">
              <a:avLst/>
            </a:prstGeom>
            <a:solidFill>
              <a:srgbClr val="ED4F4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187428" name="矩形 187427"/>
            <p:cNvSpPr/>
            <p:nvPr/>
          </p:nvSpPr>
          <p:spPr>
            <a:xfrm>
              <a:off x="1015" y="3168"/>
              <a:ext cx="367" cy="227"/>
            </a:xfrm>
            <a:prstGeom prst="rect">
              <a:avLst/>
            </a:prstGeom>
            <a:solidFill>
              <a:srgbClr val="1F6D0D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B1</a:t>
              </a:r>
            </a:p>
          </p:txBody>
        </p:sp>
      </p:grpSp>
      <p:sp>
        <p:nvSpPr>
          <p:cNvPr id="187429" name="矩形 187428"/>
          <p:cNvSpPr/>
          <p:nvPr/>
        </p:nvSpPr>
        <p:spPr>
          <a:xfrm>
            <a:off x="2228850" y="5040313"/>
            <a:ext cx="590550" cy="360362"/>
          </a:xfrm>
          <a:prstGeom prst="rect">
            <a:avLst/>
          </a:prstGeom>
          <a:solidFill>
            <a:srgbClr val="ED4F4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>
                <a:latin typeface="Times New Roman" panose="02020603050405020304" pitchFamily="18" charset="0"/>
              </a:rPr>
              <a:t>A2</a:t>
            </a:r>
          </a:p>
        </p:txBody>
      </p:sp>
      <p:sp>
        <p:nvSpPr>
          <p:cNvPr id="187430" name="矩形 187429"/>
          <p:cNvSpPr/>
          <p:nvPr/>
        </p:nvSpPr>
        <p:spPr>
          <a:xfrm>
            <a:off x="2855913" y="5040313"/>
            <a:ext cx="877887" cy="360362"/>
          </a:xfrm>
          <a:prstGeom prst="rect">
            <a:avLst/>
          </a:prstGeom>
          <a:solidFill>
            <a:srgbClr val="1F6D0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>
                <a:latin typeface="Times New Roman" panose="02020603050405020304" pitchFamily="18" charset="0"/>
              </a:rPr>
              <a:t>B1</a:t>
            </a:r>
          </a:p>
        </p:txBody>
      </p:sp>
      <p:sp>
        <p:nvSpPr>
          <p:cNvPr id="187431" name="矩形 187430"/>
          <p:cNvSpPr/>
          <p:nvPr/>
        </p:nvSpPr>
        <p:spPr>
          <a:xfrm>
            <a:off x="3776663" y="5040313"/>
            <a:ext cx="582612" cy="360362"/>
          </a:xfrm>
          <a:prstGeom prst="rect">
            <a:avLst/>
          </a:prstGeom>
          <a:solidFill>
            <a:srgbClr val="ED4F4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>
                <a:latin typeface="Times New Roman" panose="02020603050405020304" pitchFamily="18" charset="0"/>
              </a:rPr>
              <a:t>A3</a:t>
            </a:r>
          </a:p>
        </p:txBody>
      </p:sp>
      <p:sp>
        <p:nvSpPr>
          <p:cNvPr id="187432" name="矩形 187431"/>
          <p:cNvSpPr/>
          <p:nvPr/>
        </p:nvSpPr>
        <p:spPr>
          <a:xfrm>
            <a:off x="5326063" y="5040313"/>
            <a:ext cx="1150937" cy="360362"/>
          </a:xfrm>
          <a:prstGeom prst="rect">
            <a:avLst/>
          </a:prstGeom>
          <a:solidFill>
            <a:srgbClr val="1F6D0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>
                <a:latin typeface="Times New Roman" panose="02020603050405020304" pitchFamily="18" charset="0"/>
              </a:rPr>
              <a:t>B2</a:t>
            </a:r>
          </a:p>
        </p:txBody>
      </p:sp>
      <p:sp>
        <p:nvSpPr>
          <p:cNvPr id="187433" name="矩形 187432"/>
          <p:cNvSpPr/>
          <p:nvPr/>
        </p:nvSpPr>
        <p:spPr>
          <a:xfrm>
            <a:off x="6510338" y="5040313"/>
            <a:ext cx="582612" cy="360362"/>
          </a:xfrm>
          <a:prstGeom prst="rect">
            <a:avLst/>
          </a:prstGeom>
          <a:solidFill>
            <a:srgbClr val="ED4F4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>
                <a:latin typeface="Times New Roman" panose="02020603050405020304" pitchFamily="18" charset="0"/>
              </a:rPr>
              <a:t>A5</a:t>
            </a:r>
          </a:p>
        </p:txBody>
      </p:sp>
      <p:sp>
        <p:nvSpPr>
          <p:cNvPr id="187434" name="矩形 187433"/>
          <p:cNvSpPr/>
          <p:nvPr/>
        </p:nvSpPr>
        <p:spPr>
          <a:xfrm>
            <a:off x="4378325" y="5040313"/>
            <a:ext cx="331788" cy="360362"/>
          </a:xfrm>
          <a:prstGeom prst="rect">
            <a:avLst/>
          </a:prstGeom>
          <a:solidFill>
            <a:srgbClr val="1F6D0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>
                <a:latin typeface="Times New Roman" panose="02020603050405020304" pitchFamily="18" charset="0"/>
              </a:rPr>
              <a:t>B2</a:t>
            </a:r>
          </a:p>
        </p:txBody>
      </p:sp>
      <p:sp>
        <p:nvSpPr>
          <p:cNvPr id="187435" name="矩形 187434"/>
          <p:cNvSpPr/>
          <p:nvPr/>
        </p:nvSpPr>
        <p:spPr>
          <a:xfrm>
            <a:off x="4724400" y="5040313"/>
            <a:ext cx="582613" cy="360362"/>
          </a:xfrm>
          <a:prstGeom prst="rect">
            <a:avLst/>
          </a:prstGeom>
          <a:solidFill>
            <a:srgbClr val="ED4F4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>
                <a:latin typeface="Times New Roman" panose="02020603050405020304" pitchFamily="18" charset="0"/>
              </a:rPr>
              <a:t>A4</a:t>
            </a:r>
          </a:p>
        </p:txBody>
      </p:sp>
      <p:grpSp>
        <p:nvGrpSpPr>
          <p:cNvPr id="187436" name="组合 187435"/>
          <p:cNvGrpSpPr/>
          <p:nvPr/>
        </p:nvGrpSpPr>
        <p:grpSpPr>
          <a:xfrm>
            <a:off x="1981200" y="5421313"/>
            <a:ext cx="6478588" cy="671512"/>
            <a:chOff x="1248" y="3408"/>
            <a:chExt cx="4081" cy="423"/>
          </a:xfrm>
        </p:grpSpPr>
        <p:sp>
          <p:nvSpPr>
            <p:cNvPr id="187437" name="直接连接符 187436"/>
            <p:cNvSpPr/>
            <p:nvPr/>
          </p:nvSpPr>
          <p:spPr>
            <a:xfrm>
              <a:off x="1392" y="340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87438" name="直接连接符 187437"/>
            <p:cNvSpPr/>
            <p:nvPr/>
          </p:nvSpPr>
          <p:spPr>
            <a:xfrm>
              <a:off x="2112" y="340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87439" name="直接连接符 187438"/>
            <p:cNvSpPr/>
            <p:nvPr/>
          </p:nvSpPr>
          <p:spPr>
            <a:xfrm>
              <a:off x="3696" y="340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87440" name="直接连接符 187439"/>
            <p:cNvSpPr/>
            <p:nvPr/>
          </p:nvSpPr>
          <p:spPr>
            <a:xfrm>
              <a:off x="2544" y="340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87441" name="直接连接符 187440"/>
            <p:cNvSpPr/>
            <p:nvPr/>
          </p:nvSpPr>
          <p:spPr>
            <a:xfrm>
              <a:off x="2976" y="340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87442" name="文本框 187441"/>
            <p:cNvSpPr txBox="1"/>
            <p:nvPr/>
          </p:nvSpPr>
          <p:spPr>
            <a:xfrm>
              <a:off x="1248" y="3600"/>
              <a:ext cx="40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A1                A2        B1       A3              A4               A5B2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9" grpId="0" animBg="1"/>
      <p:bldP spid="187430" grpId="0" animBg="1"/>
      <p:bldP spid="187431" grpId="0" animBg="1"/>
      <p:bldP spid="187432" grpId="0" animBg="1"/>
      <p:bldP spid="187433" grpId="0" animBg="1"/>
      <p:bldP spid="187434" grpId="0" animBg="1"/>
      <p:bldP spid="18743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1638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3.4.2 </a:t>
            </a:r>
            <a:r>
              <a:rPr lang="zh-CN" altLang="en-US" b="1" dirty="0"/>
              <a:t>速率单调调度</a:t>
            </a:r>
            <a:endParaRPr lang="zh-CN" altLang="en-US" b="1"/>
          </a:p>
        </p:txBody>
      </p:sp>
      <p:sp>
        <p:nvSpPr>
          <p:cNvPr id="163843" name="文本占位符 1638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RMS</a:t>
            </a:r>
            <a:r>
              <a:rPr lang="zh-CN" altLang="en-US" b="1" dirty="0"/>
              <a:t>（</a:t>
            </a:r>
            <a:r>
              <a:rPr lang="en-US" altLang="zh-CN" b="1" dirty="0"/>
              <a:t>Rate Monotonic Scheduling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b="1" dirty="0"/>
              <a:t>提出于</a:t>
            </a:r>
            <a:r>
              <a:rPr lang="en-US" altLang="zh-CN" b="1" dirty="0"/>
              <a:t>1973</a:t>
            </a:r>
            <a:r>
              <a:rPr lang="zh-CN" altLang="en-US" b="1" dirty="0"/>
              <a:t>年</a:t>
            </a:r>
          </a:p>
          <a:p>
            <a:pPr lvl="2"/>
            <a:r>
              <a:rPr lang="zh-CN" altLang="en-US" b="1" dirty="0"/>
              <a:t>面向周期性实时事务，剥夺式</a:t>
            </a:r>
          </a:p>
          <a:p>
            <a:pPr lvl="2"/>
            <a:r>
              <a:rPr lang="zh-CN" altLang="en-US" b="1" dirty="0"/>
              <a:t>优先调度发生周期最短（频度最高）的实时任务</a:t>
            </a:r>
          </a:p>
          <a:p>
            <a:pPr lvl="1"/>
            <a:r>
              <a:rPr lang="zh-CN" altLang="en-US" b="1" dirty="0"/>
              <a:t>可调度条件：</a:t>
            </a:r>
          </a:p>
          <a:p>
            <a:pPr lvl="2"/>
            <a:endParaRPr lang="zh-CN" altLang="en-US" b="1" dirty="0"/>
          </a:p>
        </p:txBody>
      </p:sp>
      <p:sp>
        <p:nvSpPr>
          <p:cNvPr id="163846" name="矩形 163845"/>
          <p:cNvSpPr/>
          <p:nvPr/>
        </p:nvSpPr>
        <p:spPr>
          <a:xfrm>
            <a:off x="4014788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845" name="对象 163844"/>
          <p:cNvGraphicFramePr/>
          <p:nvPr/>
        </p:nvGraphicFramePr>
        <p:xfrm>
          <a:off x="3276600" y="4827588"/>
          <a:ext cx="22098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16965" imgH="444500" progId="Equation.3">
                  <p:embed/>
                </p:oleObj>
              </mc:Choice>
              <mc:Fallback>
                <p:oleObj r:id="rId2" imgW="1116965" imgH="444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76600" y="4827588"/>
                        <a:ext cx="2209800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3.1.2.2 </a:t>
            </a:r>
            <a:r>
              <a:rPr lang="zh-CN" altLang="en-US" b="1" dirty="0"/>
              <a:t>中断类型与中断向量</a:t>
            </a:r>
            <a:endParaRPr lang="zh-CN" altLang="en-US" b="1"/>
          </a:p>
        </p:txBody>
      </p:sp>
      <p:sp>
        <p:nvSpPr>
          <p:cNvPr id="64517" name="任意多边形 64516"/>
          <p:cNvSpPr/>
          <p:nvPr/>
        </p:nvSpPr>
        <p:spPr>
          <a:xfrm>
            <a:off x="914400" y="3429000"/>
            <a:ext cx="1511300" cy="609600"/>
          </a:xfrm>
          <a:custGeom>
            <a:avLst/>
            <a:gdLst/>
            <a:ahLst/>
            <a:cxnLst/>
            <a:rect l="0" t="0" r="0" b="0"/>
            <a:pathLst>
              <a:path w="1200" h="384">
                <a:moveTo>
                  <a:pt x="0" y="0"/>
                </a:moveTo>
                <a:lnTo>
                  <a:pt x="0" y="384"/>
                </a:lnTo>
                <a:lnTo>
                  <a:pt x="1200" y="384"/>
                </a:lnTo>
                <a:lnTo>
                  <a:pt x="120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32" name="任意多边形 64531"/>
          <p:cNvSpPr/>
          <p:nvPr/>
        </p:nvSpPr>
        <p:spPr>
          <a:xfrm>
            <a:off x="5270500" y="3429000"/>
            <a:ext cx="1511300" cy="609600"/>
          </a:xfrm>
          <a:custGeom>
            <a:avLst/>
            <a:gdLst/>
            <a:ahLst/>
            <a:cxnLst/>
            <a:rect l="0" t="0" r="0" b="0"/>
            <a:pathLst>
              <a:path w="1200" h="384">
                <a:moveTo>
                  <a:pt x="0" y="0"/>
                </a:moveTo>
                <a:lnTo>
                  <a:pt x="0" y="384"/>
                </a:lnTo>
                <a:lnTo>
                  <a:pt x="1200" y="384"/>
                </a:lnTo>
                <a:lnTo>
                  <a:pt x="120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33" name="文本框 64532"/>
          <p:cNvSpPr txBox="1"/>
          <p:nvPr/>
        </p:nvSpPr>
        <p:spPr>
          <a:xfrm>
            <a:off x="6781800" y="4038600"/>
            <a:ext cx="1447800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中断装置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34" name="文本框 64533"/>
          <p:cNvSpPr txBox="1"/>
          <p:nvPr/>
        </p:nvSpPr>
        <p:spPr>
          <a:xfrm>
            <a:off x="6781800" y="5105400"/>
            <a:ext cx="1447800" cy="10144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中断处</a:t>
            </a: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理程序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35" name="直接连接符 64534"/>
          <p:cNvSpPr/>
          <p:nvPr/>
        </p:nvSpPr>
        <p:spPr>
          <a:xfrm>
            <a:off x="7467600" y="4495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36" name="文本框 64535"/>
          <p:cNvSpPr txBox="1"/>
          <p:nvPr/>
        </p:nvSpPr>
        <p:spPr>
          <a:xfrm>
            <a:off x="5334000" y="2957513"/>
            <a:ext cx="1447800" cy="1004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运行程序</a:t>
            </a: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访管指令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16" name="文本框 64515"/>
          <p:cNvSpPr txBox="1"/>
          <p:nvPr/>
        </p:nvSpPr>
        <p:spPr>
          <a:xfrm>
            <a:off x="914400" y="3505200"/>
            <a:ext cx="1447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运行程序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18" name="文本框 64517"/>
          <p:cNvSpPr txBox="1"/>
          <p:nvPr/>
        </p:nvSpPr>
        <p:spPr>
          <a:xfrm>
            <a:off x="2438400" y="4029075"/>
            <a:ext cx="1447800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中断装置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19" name="文本框 64518"/>
          <p:cNvSpPr txBox="1"/>
          <p:nvPr/>
        </p:nvSpPr>
        <p:spPr>
          <a:xfrm>
            <a:off x="2438400" y="5081588"/>
            <a:ext cx="1447800" cy="101441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中断处</a:t>
            </a: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理程序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20" name="直接连接符 64519"/>
          <p:cNvSpPr/>
          <p:nvPr/>
        </p:nvSpPr>
        <p:spPr>
          <a:xfrm>
            <a:off x="3200400" y="4495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1" name="直接连接符 64520"/>
          <p:cNvSpPr/>
          <p:nvPr/>
        </p:nvSpPr>
        <p:spPr>
          <a:xfrm>
            <a:off x="2590800" y="2527300"/>
            <a:ext cx="0" cy="1511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2" name="直接连接符 64521"/>
          <p:cNvSpPr/>
          <p:nvPr/>
        </p:nvSpPr>
        <p:spPr>
          <a:xfrm>
            <a:off x="2895600" y="2814638"/>
            <a:ext cx="0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3" name="直接连接符 64522"/>
          <p:cNvSpPr/>
          <p:nvPr/>
        </p:nvSpPr>
        <p:spPr>
          <a:xfrm>
            <a:off x="3200400" y="3103563"/>
            <a:ext cx="0" cy="935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4" name="直接连接符 64523"/>
          <p:cNvSpPr/>
          <p:nvPr/>
        </p:nvSpPr>
        <p:spPr>
          <a:xfrm>
            <a:off x="3505200" y="3427413"/>
            <a:ext cx="0" cy="611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5" name="直接连接符 64524"/>
          <p:cNvSpPr/>
          <p:nvPr/>
        </p:nvSpPr>
        <p:spPr>
          <a:xfrm>
            <a:off x="3733800" y="3678238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6" name="文本框 64525"/>
          <p:cNvSpPr txBox="1"/>
          <p:nvPr/>
        </p:nvSpPr>
        <p:spPr>
          <a:xfrm>
            <a:off x="2362200" y="20574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clock</a:t>
            </a:r>
          </a:p>
        </p:txBody>
      </p:sp>
      <p:sp>
        <p:nvSpPr>
          <p:cNvPr id="64528" name="文本框 64527"/>
          <p:cNvSpPr txBox="1"/>
          <p:nvPr/>
        </p:nvSpPr>
        <p:spPr>
          <a:xfrm>
            <a:off x="2667000" y="23622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IO</a:t>
            </a:r>
          </a:p>
        </p:txBody>
      </p:sp>
      <p:sp>
        <p:nvSpPr>
          <p:cNvPr id="64529" name="文本框 64528"/>
          <p:cNvSpPr txBox="1"/>
          <p:nvPr/>
        </p:nvSpPr>
        <p:spPr>
          <a:xfrm>
            <a:off x="2895600" y="26670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console</a:t>
            </a:r>
          </a:p>
        </p:txBody>
      </p:sp>
      <p:sp>
        <p:nvSpPr>
          <p:cNvPr id="64530" name="文本框 64529"/>
          <p:cNvSpPr txBox="1"/>
          <p:nvPr/>
        </p:nvSpPr>
        <p:spPr>
          <a:xfrm>
            <a:off x="3200400" y="297180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Powerfailure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4531" name="文本框 64530"/>
          <p:cNvSpPr txBox="1"/>
          <p:nvPr/>
        </p:nvSpPr>
        <p:spPr>
          <a:xfrm>
            <a:off x="3505200" y="33528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malfunction</a:t>
            </a:r>
          </a:p>
        </p:txBody>
      </p:sp>
      <p:sp>
        <p:nvSpPr>
          <p:cNvPr id="64537" name="文本框 64536"/>
          <p:cNvSpPr txBox="1"/>
          <p:nvPr/>
        </p:nvSpPr>
        <p:spPr>
          <a:xfrm>
            <a:off x="838200" y="2133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强迫中断</a:t>
            </a: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38" name="文本框 64537"/>
          <p:cNvSpPr txBox="1"/>
          <p:nvPr/>
        </p:nvSpPr>
        <p:spPr>
          <a:xfrm>
            <a:off x="5181600" y="2133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自愿中断</a:t>
            </a: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39" name="圆角矩形标注 64538"/>
          <p:cNvSpPr/>
          <p:nvPr/>
        </p:nvSpPr>
        <p:spPr>
          <a:xfrm>
            <a:off x="7086600" y="2590800"/>
            <a:ext cx="1600200" cy="8382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b="1">
                <a:latin typeface="Times New Roman" panose="02020603050405020304" pitchFamily="18" charset="0"/>
              </a:rPr>
              <a:t>SVC n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trap n</a:t>
            </a:r>
          </a:p>
        </p:txBody>
      </p:sp>
      <p:sp>
        <p:nvSpPr>
          <p:cNvPr id="64541" name="直接连接符 64540"/>
          <p:cNvSpPr/>
          <p:nvPr/>
        </p:nvSpPr>
        <p:spPr>
          <a:xfrm flipH="1">
            <a:off x="6781800" y="3733800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64542" name="直接箭头连接符 64541"/>
          <p:cNvCxnSpPr>
            <a:stCxn id="64539" idx="4"/>
            <a:endCxn id="64541" idx="0"/>
          </p:cNvCxnSpPr>
          <p:nvPr/>
        </p:nvCxnSpPr>
        <p:spPr>
          <a:xfrm flipH="1">
            <a:off x="7086600" y="3597275"/>
            <a:ext cx="100013" cy="136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22" name="文本框 112821"/>
          <p:cNvSpPr txBox="1"/>
          <p:nvPr/>
        </p:nvSpPr>
        <p:spPr>
          <a:xfrm>
            <a:off x="1447800" y="6172200"/>
            <a:ext cx="670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12826" name="标题 112825"/>
          <p:cNvSpPr>
            <a:spLocks noGrp="1"/>
          </p:cNvSpPr>
          <p:nvPr>
            <p:ph type="title"/>
          </p:nvPr>
        </p:nvSpPr>
        <p:spPr>
          <a:xfrm>
            <a:off x="1066800" y="609600"/>
            <a:ext cx="3352800" cy="990600"/>
          </a:xfrm>
        </p:spPr>
        <p:txBody>
          <a:bodyPr anchor="b"/>
          <a:lstStyle/>
          <a:p>
            <a:r>
              <a:rPr lang="en-US" altLang="zh-CN" sz="3600" b="1" dirty="0"/>
              <a:t>RMS</a:t>
            </a:r>
            <a:r>
              <a:rPr lang="zh-CN" altLang="en-US" sz="3600" b="1" dirty="0"/>
              <a:t>的上限值</a:t>
            </a:r>
          </a:p>
        </p:txBody>
      </p:sp>
      <p:graphicFrame>
        <p:nvGraphicFramePr>
          <p:cNvPr id="112827" name="对象 112826"/>
          <p:cNvGraphicFramePr/>
          <p:nvPr/>
        </p:nvGraphicFramePr>
        <p:xfrm>
          <a:off x="2362200" y="2216150"/>
          <a:ext cx="10350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3565" imgH="215900" progId="Equation.3">
                  <p:embed/>
                </p:oleObj>
              </mc:Choice>
              <mc:Fallback>
                <p:oleObj r:id="rId2" imgW="583565" imgH="215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62200" y="2216150"/>
                        <a:ext cx="103505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42" name="组合 112841"/>
          <p:cNvGrpSpPr/>
          <p:nvPr/>
        </p:nvGrpSpPr>
        <p:grpSpPr>
          <a:xfrm>
            <a:off x="762000" y="1981200"/>
            <a:ext cx="2971800" cy="3810000"/>
            <a:chOff x="-3" y="-3"/>
            <a:chExt cx="1400" cy="1312"/>
          </a:xfrm>
        </p:grpSpPr>
        <p:grpSp>
          <p:nvGrpSpPr>
            <p:cNvPr id="112840" name="组合 112839"/>
            <p:cNvGrpSpPr/>
            <p:nvPr/>
          </p:nvGrpSpPr>
          <p:grpSpPr>
            <a:xfrm>
              <a:off x="0" y="0"/>
              <a:ext cx="1394" cy="1306"/>
              <a:chOff x="0" y="0"/>
              <a:chExt cx="1394" cy="1306"/>
            </a:xfrm>
          </p:grpSpPr>
          <p:grpSp>
            <p:nvGrpSpPr>
              <p:cNvPr id="112833" name="组合 112832"/>
              <p:cNvGrpSpPr/>
              <p:nvPr/>
            </p:nvGrpSpPr>
            <p:grpSpPr>
              <a:xfrm>
                <a:off x="0" y="0"/>
                <a:ext cx="514" cy="384"/>
                <a:chOff x="0" y="0"/>
                <a:chExt cx="514" cy="384"/>
              </a:xfrm>
            </p:grpSpPr>
            <p:sp>
              <p:nvSpPr>
                <p:cNvPr id="112828" name="矩形 112827"/>
                <p:cNvSpPr/>
                <p:nvPr/>
              </p:nvSpPr>
              <p:spPr>
                <a:xfrm>
                  <a:off x="43" y="0"/>
                  <a:ext cx="42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zh-CN" sz="4000" b="1" i="1">
                      <a:latin typeface="Times New Roman" panose="02020603050405020304" pitchFamily="18" charset="0"/>
                    </a:rPr>
                    <a:t>n</a:t>
                  </a:r>
                  <a:endParaRPr lang="en-US" altLang="zh-CN" sz="7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832" name="矩形 112831"/>
                <p:cNvSpPr/>
                <p:nvPr/>
              </p:nvSpPr>
              <p:spPr>
                <a:xfrm>
                  <a:off x="0" y="0"/>
                  <a:ext cx="51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835" name="组合 112834"/>
              <p:cNvGrpSpPr/>
              <p:nvPr/>
            </p:nvGrpSpPr>
            <p:grpSpPr>
              <a:xfrm>
                <a:off x="514" y="0"/>
                <a:ext cx="880" cy="384"/>
                <a:chOff x="514" y="0"/>
                <a:chExt cx="880" cy="384"/>
              </a:xfrm>
            </p:grpSpPr>
            <p:sp>
              <p:nvSpPr>
                <p:cNvPr id="112829" name="矩形 112828"/>
                <p:cNvSpPr>
                  <a:spLocks noTextEdit="1"/>
                </p:cNvSpPr>
                <p:nvPr/>
              </p:nvSpPr>
              <p:spPr>
                <a:xfrm>
                  <a:off x="557" y="0"/>
                  <a:ext cx="79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34" name="矩形 112833"/>
                <p:cNvSpPr/>
                <p:nvPr/>
              </p:nvSpPr>
              <p:spPr>
                <a:xfrm>
                  <a:off x="514" y="0"/>
                  <a:ext cx="88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837" name="组合 112836"/>
              <p:cNvGrpSpPr/>
              <p:nvPr/>
            </p:nvGrpSpPr>
            <p:grpSpPr>
              <a:xfrm>
                <a:off x="0" y="384"/>
                <a:ext cx="514" cy="922"/>
                <a:chOff x="0" y="384"/>
                <a:chExt cx="514" cy="922"/>
              </a:xfrm>
            </p:grpSpPr>
            <p:sp>
              <p:nvSpPr>
                <p:cNvPr id="112830" name="矩形 112829"/>
                <p:cNvSpPr/>
                <p:nvPr/>
              </p:nvSpPr>
              <p:spPr>
                <a:xfrm>
                  <a:off x="43" y="384"/>
                  <a:ext cx="428" cy="92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zh-CN" sz="2000" b="1">
                      <a:latin typeface="宋体" panose="02010600030101010101" pitchFamily="2" charset="-122"/>
                    </a:rPr>
                    <a:t>1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2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3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4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5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6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┇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  <a:sym typeface="Symbol" panose="05050102010706020507" pitchFamily="18" charset="2"/>
                    </a:rPr>
                    <a:t>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en-US" altLang="zh-CN" sz="1600" b="1" dirty="0">
                    <a:latin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12836" name="矩形 112835"/>
                <p:cNvSpPr/>
                <p:nvPr/>
              </p:nvSpPr>
              <p:spPr>
                <a:xfrm>
                  <a:off x="0" y="384"/>
                  <a:ext cx="514" cy="92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839" name="组合 112838"/>
              <p:cNvGrpSpPr/>
              <p:nvPr/>
            </p:nvGrpSpPr>
            <p:grpSpPr>
              <a:xfrm>
                <a:off x="514" y="384"/>
                <a:ext cx="880" cy="922"/>
                <a:chOff x="514" y="384"/>
                <a:chExt cx="880" cy="922"/>
              </a:xfrm>
            </p:grpSpPr>
            <p:sp>
              <p:nvSpPr>
                <p:cNvPr id="112831" name="矩形 112830"/>
                <p:cNvSpPr/>
                <p:nvPr/>
              </p:nvSpPr>
              <p:spPr>
                <a:xfrm>
                  <a:off x="557" y="384"/>
                  <a:ext cx="794" cy="92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zh-CN" sz="2000" b="1">
                      <a:latin typeface="宋体" panose="02010600030101010101" pitchFamily="2" charset="-122"/>
                    </a:rPr>
                    <a:t>1.0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0.828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0.779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0.756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0.743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0.734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┇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Times New Roman" panose="02020603050405020304" pitchFamily="18" charset="0"/>
                    </a:rPr>
                    <a:t>ln</a:t>
                  </a:r>
                  <a:r>
                    <a:rPr lang="en-US" altLang="zh-CN" sz="2000" b="1">
                      <a:latin typeface="宋体" panose="02010600030101010101" pitchFamily="2" charset="-122"/>
                    </a:rPr>
                    <a:t>2</a:t>
                  </a:r>
                  <a:r>
                    <a:rPr lang="en-US" altLang="zh-CN" sz="2000" b="1">
                      <a:latin typeface="宋体" panose="02010600030101010101" pitchFamily="2" charset="-122"/>
                      <a:sym typeface="Symbol" panose="05050102010706020507" pitchFamily="18" charset="2"/>
                    </a:rPr>
                    <a:t></a:t>
                  </a:r>
                  <a:r>
                    <a:rPr lang="en-US" altLang="zh-CN" sz="2000" b="1">
                      <a:latin typeface="宋体" panose="02010600030101010101" pitchFamily="2" charset="-122"/>
                    </a:rPr>
                    <a:t>0.693</a:t>
                  </a:r>
                  <a:endPara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  <a:p>
                  <a:pPr eaLnBrk="0" hangingPunct="0"/>
                  <a:endParaRPr lang="en-US" altLang="zh-CN" sz="1600" b="1">
                    <a:latin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12838" name="矩形 112837"/>
                <p:cNvSpPr/>
                <p:nvPr/>
              </p:nvSpPr>
              <p:spPr>
                <a:xfrm>
                  <a:off x="514" y="384"/>
                  <a:ext cx="880" cy="92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2841" name="矩形 112840"/>
            <p:cNvSpPr/>
            <p:nvPr/>
          </p:nvSpPr>
          <p:spPr>
            <a:xfrm>
              <a:off x="-3" y="-3"/>
              <a:ext cx="1400" cy="1312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97" name="矩形 112896"/>
          <p:cNvSpPr/>
          <p:nvPr/>
        </p:nvSpPr>
        <p:spPr>
          <a:xfrm>
            <a:off x="2909888" y="32527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98" name="文本框 112897"/>
          <p:cNvSpPr txBox="1"/>
          <p:nvPr/>
        </p:nvSpPr>
        <p:spPr>
          <a:xfrm>
            <a:off x="4495800" y="1828800"/>
            <a:ext cx="3962400" cy="2830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RMS vs. EDF</a:t>
            </a:r>
          </a:p>
          <a:p>
            <a:pPr marL="457200" indent="-457200" algn="l">
              <a:spcBef>
                <a:spcPct val="50000"/>
              </a:spcBef>
              <a:buAutoNum type="arabicParenR"/>
            </a:pPr>
            <a:r>
              <a:rPr lang="en-US" altLang="zh-CN" b="1" dirty="0">
                <a:latin typeface="Times New Roman" panose="02020603050405020304" pitchFamily="18" charset="0"/>
              </a:rPr>
              <a:t>RMS</a:t>
            </a:r>
            <a:r>
              <a:rPr lang="zh-CN" altLang="en-US" b="1" dirty="0">
                <a:latin typeface="Times New Roman" panose="02020603050405020304" pitchFamily="18" charset="0"/>
              </a:rPr>
              <a:t>可调度条件强于</a:t>
            </a:r>
            <a:r>
              <a:rPr lang="en-US" altLang="zh-CN" b="1">
                <a:latin typeface="Times New Roman" panose="02020603050405020304" pitchFamily="18" charset="0"/>
              </a:rPr>
              <a:t>EDF</a:t>
            </a:r>
          </a:p>
          <a:p>
            <a:pPr marL="457200" indent="-457200" algn="l">
              <a:spcBef>
                <a:spcPct val="50000"/>
              </a:spcBef>
              <a:buAutoNum type="arabicParenR"/>
            </a:pPr>
            <a:r>
              <a:rPr lang="en-US" altLang="zh-CN" b="1" dirty="0">
                <a:latin typeface="Times New Roman" panose="02020603050405020304" pitchFamily="18" charset="0"/>
              </a:rPr>
              <a:t>RMS</a:t>
            </a:r>
            <a:r>
              <a:rPr lang="zh-CN" altLang="en-US" b="1" dirty="0">
                <a:latin typeface="Times New Roman" panose="02020603050405020304" pitchFamily="18" charset="0"/>
              </a:rPr>
              <a:t>调度较</a:t>
            </a:r>
            <a:r>
              <a:rPr lang="en-US" altLang="zh-CN" b="1" dirty="0">
                <a:latin typeface="Times New Roman" panose="02020603050405020304" pitchFamily="18" charset="0"/>
              </a:rPr>
              <a:t>EDF</a:t>
            </a:r>
            <a:r>
              <a:rPr lang="zh-CN" altLang="en-US" b="1" dirty="0">
                <a:latin typeface="Times New Roman" panose="02020603050405020304" pitchFamily="18" charset="0"/>
              </a:rPr>
              <a:t>实现简单</a:t>
            </a:r>
          </a:p>
          <a:p>
            <a:pPr marL="457200" indent="-457200" algn="l">
              <a:spcBef>
                <a:spcPct val="50000"/>
              </a:spcBef>
            </a:pP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7920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 anchor="b"/>
          <a:lstStyle/>
          <a:p>
            <a:r>
              <a:rPr lang="en-US" altLang="zh-CN" sz="4000" dirty="0"/>
              <a:t>RMS</a:t>
            </a:r>
            <a:r>
              <a:rPr lang="zh-CN" altLang="en-US" sz="4000" dirty="0"/>
              <a:t>例子：</a:t>
            </a:r>
          </a:p>
        </p:txBody>
      </p:sp>
      <p:graphicFrame>
        <p:nvGraphicFramePr>
          <p:cNvPr id="179239" name="表格 179238"/>
          <p:cNvGraphicFramePr/>
          <p:nvPr/>
        </p:nvGraphicFramePr>
        <p:xfrm>
          <a:off x="4724400" y="1295400"/>
          <a:ext cx="3810000" cy="1676400"/>
        </p:xfrm>
        <a:graphic>
          <a:graphicData uri="http://schemas.openxmlformats.org/drawingml/2006/table">
            <a:tbl>
              <a:tblPr/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进程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i="1"/>
                        <a:t>Ｔ</a:t>
                      </a:r>
                      <a:r>
                        <a:rPr lang="en-US" altLang="zh-CN" sz="1800" i="1" baseline="-25000">
                          <a:ea typeface="宋体" panose="02010600030101010101" pitchFamily="2" charset="-122"/>
                        </a:rPr>
                        <a:t>i</a:t>
                      </a:r>
                      <a:endParaRPr lang="zh-CN" altLang="en-US" sz="1800" i="1" baseline="-250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i="1" err="1"/>
                        <a:t>C</a:t>
                      </a:r>
                      <a:r>
                        <a:rPr lang="en-US" altLang="zh-CN" sz="1800" i="1" baseline="-25000" err="1"/>
                        <a:t>i</a:t>
                      </a:r>
                      <a:endParaRPr lang="zh-CN" altLang="en-US" sz="1800" i="1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A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100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20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B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150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40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C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350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100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9231" name="对象 179230"/>
          <p:cNvGraphicFramePr/>
          <p:nvPr/>
        </p:nvGraphicFramePr>
        <p:xfrm>
          <a:off x="762000" y="2895600"/>
          <a:ext cx="7467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27400" imgH="355600" progId="Equation.3">
                  <p:embed/>
                </p:oleObj>
              </mc:Choice>
              <mc:Fallback>
                <p:oleObj r:id="rId3" imgW="3327400" imgH="355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895600"/>
                        <a:ext cx="7467600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33" name="文本框 179232"/>
          <p:cNvSpPr txBox="1"/>
          <p:nvPr/>
        </p:nvSpPr>
        <p:spPr>
          <a:xfrm>
            <a:off x="685800" y="403860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可调度，具体调度结果：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79311" name="表格 179310"/>
          <p:cNvGraphicFramePr/>
          <p:nvPr/>
        </p:nvGraphicFramePr>
        <p:xfrm>
          <a:off x="533400" y="5029200"/>
          <a:ext cx="7924800" cy="4572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A1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B1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C1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A2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B2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A3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A4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B3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C2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272" name="文本框 179271"/>
          <p:cNvSpPr txBox="1"/>
          <p:nvPr/>
        </p:nvSpPr>
        <p:spPr>
          <a:xfrm>
            <a:off x="381000" y="5638800"/>
            <a:ext cx="845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0      20      60               160  180     220   240      300    320          360             460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0BFF9EE-B9F5-964F-7561-AB75494BFEBA}"/>
              </a:ext>
            </a:extLst>
          </p:cNvPr>
          <p:cNvGrpSpPr/>
          <p:nvPr/>
        </p:nvGrpSpPr>
        <p:grpSpPr>
          <a:xfrm>
            <a:off x="3293845" y="3944026"/>
            <a:ext cx="3225240" cy="2471040"/>
            <a:chOff x="3293845" y="3944026"/>
            <a:chExt cx="3225240" cy="24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EAD05F8F-65D8-7E5C-BE9D-059C19120721}"/>
                    </a:ext>
                  </a:extLst>
                </p14:cNvPr>
                <p14:cNvContentPartPr/>
                <p14:nvPr/>
              </p14:nvContentPartPr>
              <p14:xfrm>
                <a:off x="3370885" y="3944026"/>
                <a:ext cx="3148200" cy="247104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EAD05F8F-65D8-7E5C-BE9D-059C1912072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61885" y="3935386"/>
                  <a:ext cx="3165840" cy="24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E77DBEE6-B129-242C-09E3-9D89B8D7BB0E}"/>
                    </a:ext>
                  </a:extLst>
                </p14:cNvPr>
                <p14:cNvContentPartPr/>
                <p14:nvPr/>
              </p14:nvContentPartPr>
              <p14:xfrm>
                <a:off x="3293845" y="4203946"/>
                <a:ext cx="2614320" cy="209340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E77DBEE6-B129-242C-09E3-9D89B8D7BB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85205" y="4194946"/>
                  <a:ext cx="2631960" cy="2111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8" name="标题 15872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3.5 </a:t>
            </a:r>
            <a:r>
              <a:rPr lang="zh-CN" altLang="en-US" b="1" dirty="0"/>
              <a:t>多处理机调度</a:t>
            </a:r>
            <a:endParaRPr lang="zh-CN" altLang="en-US" b="1"/>
          </a:p>
        </p:txBody>
      </p:sp>
      <p:sp>
        <p:nvSpPr>
          <p:cNvPr id="158729" name="文本占位符 158728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问题：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i="1"/>
              <a:t>M</a:t>
            </a:r>
            <a:r>
              <a:rPr lang="en-US" altLang="zh-CN" sz="2400" b="1"/>
              <a:t> processes (threads)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i="1"/>
              <a:t>N</a:t>
            </a:r>
            <a:r>
              <a:rPr lang="en-US" altLang="zh-CN" sz="2400" b="1"/>
              <a:t> processors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SMP</a:t>
            </a:r>
            <a:r>
              <a:rPr lang="zh-CN" altLang="en-US" sz="2800" b="1" dirty="0"/>
              <a:t>：</a:t>
            </a:r>
            <a:r>
              <a:rPr lang="en-US" altLang="zh-CN" sz="2800" b="1"/>
              <a:t>symmetric multi-processors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/>
              <a:t>all processors are identical (homogeneous)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目标：</a:t>
            </a:r>
            <a:r>
              <a:rPr lang="en-US" altLang="zh-CN" sz="2800" b="1"/>
              <a:t>load-sharing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/>
              <a:t>separate ready queue for each processor, 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/>
              <a:t>not really balanced;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/>
              <a:t>common ready queue </a:t>
            </a:r>
            <a:r>
              <a:rPr lang="en-US" altLang="zh-CN" sz="2400" b="1" i="1"/>
              <a:t>Q</a:t>
            </a:r>
            <a:r>
              <a:rPr lang="en-US" altLang="zh-CN" sz="2400" b="1"/>
              <a:t> for all processors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/>
              <a:t>each processor accesses </a:t>
            </a:r>
            <a:r>
              <a:rPr lang="en-US" altLang="zh-CN" sz="2000" b="1" i="1"/>
              <a:t>Q</a:t>
            </a:r>
            <a:r>
              <a:rPr lang="en-US" altLang="zh-CN" sz="2000" b="1"/>
              <a:t> on its own,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/>
              <a:t>master/slave assignment.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679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3.5.1 </a:t>
            </a:r>
            <a:r>
              <a:rPr lang="zh-CN" altLang="en-US" b="1" dirty="0"/>
              <a:t>自调度</a:t>
            </a:r>
            <a:r>
              <a:rPr lang="en-US" altLang="zh-CN" sz="4000" b="1"/>
              <a:t>(self scheduling)</a:t>
            </a:r>
          </a:p>
        </p:txBody>
      </p:sp>
      <p:sp>
        <p:nvSpPr>
          <p:cNvPr id="167939" name="文本占位符 1679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均衡调度</a:t>
            </a:r>
            <a:r>
              <a:rPr lang="en-US" altLang="zh-CN" b="1"/>
              <a:t>(balanced scheduling)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一个就绪队列</a:t>
            </a:r>
            <a:r>
              <a:rPr lang="en-US" altLang="zh-CN" b="1" dirty="0"/>
              <a:t>(</a:t>
            </a:r>
            <a:r>
              <a:rPr lang="zh-CN" altLang="en-US" b="1" dirty="0"/>
              <a:t>多处理机访问互斥</a:t>
            </a:r>
            <a:r>
              <a:rPr lang="en-US" altLang="zh-CN" b="1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优点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不需要专门的处理机从事任务分派工作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任务分配均衡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缺点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当</a:t>
            </a:r>
            <a:r>
              <a:rPr lang="en-US" altLang="zh-CN" b="1" dirty="0"/>
              <a:t>CPU</a:t>
            </a:r>
            <a:r>
              <a:rPr lang="zh-CN" altLang="en-US" b="1" dirty="0"/>
              <a:t>较多时</a:t>
            </a:r>
            <a:r>
              <a:rPr lang="en-US" altLang="zh-CN" b="1" dirty="0"/>
              <a:t>,</a:t>
            </a:r>
            <a:r>
              <a:rPr lang="zh-CN" altLang="en-US" b="1" dirty="0"/>
              <a:t>就绪队列成为瓶颈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线程两次调度可能处于不同处理机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不能保证同组线程同时调度</a:t>
            </a:r>
          </a:p>
          <a:p>
            <a:pPr lvl="2">
              <a:lnSpc>
                <a:spcPct val="90000"/>
              </a:lnSpc>
            </a:pPr>
            <a:endParaRPr lang="zh-CN" altLang="en-US" b="1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75105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990600"/>
          </a:xfrm>
        </p:spPr>
        <p:txBody>
          <a:bodyPr anchor="b"/>
          <a:lstStyle/>
          <a:p>
            <a:r>
              <a:rPr lang="zh-CN" altLang="en-US" b="1" dirty="0"/>
              <a:t>自调度</a:t>
            </a:r>
            <a:r>
              <a:rPr lang="en-US" altLang="zh-CN" b="1"/>
              <a:t>(self scheduling)</a:t>
            </a:r>
          </a:p>
        </p:txBody>
      </p:sp>
      <p:sp>
        <p:nvSpPr>
          <p:cNvPr id="175107" name="矩形 175106"/>
          <p:cNvSpPr/>
          <p:nvPr/>
        </p:nvSpPr>
        <p:spPr>
          <a:xfrm>
            <a:off x="3733800" y="3276600"/>
            <a:ext cx="2743200" cy="533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就绪队列</a:t>
            </a:r>
          </a:p>
        </p:txBody>
      </p:sp>
      <p:sp>
        <p:nvSpPr>
          <p:cNvPr id="175108" name="直接连接符 175107"/>
          <p:cNvSpPr/>
          <p:nvPr/>
        </p:nvSpPr>
        <p:spPr>
          <a:xfrm>
            <a:off x="2667000" y="3048000"/>
            <a:ext cx="1008063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5109" name="直接连接符 175108"/>
          <p:cNvSpPr/>
          <p:nvPr/>
        </p:nvSpPr>
        <p:spPr>
          <a:xfrm flipV="1">
            <a:off x="2667000" y="3733800"/>
            <a:ext cx="1008063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5110" name="直接连接符 175109"/>
          <p:cNvSpPr/>
          <p:nvPr/>
        </p:nvSpPr>
        <p:spPr>
          <a:xfrm>
            <a:off x="2667000" y="35814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5111" name="文本框 175110"/>
          <p:cNvSpPr txBox="1"/>
          <p:nvPr/>
        </p:nvSpPr>
        <p:spPr>
          <a:xfrm>
            <a:off x="1143000" y="27432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进程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线程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75112" name="文本框 175111"/>
          <p:cNvSpPr txBox="1"/>
          <p:nvPr/>
        </p:nvSpPr>
        <p:spPr>
          <a:xfrm>
            <a:off x="1143000" y="33528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进程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线程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75113" name="文本框 175112"/>
          <p:cNvSpPr txBox="1"/>
          <p:nvPr/>
        </p:nvSpPr>
        <p:spPr>
          <a:xfrm>
            <a:off x="1143000" y="3946525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进程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线程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75114" name="文本框 175113"/>
          <p:cNvSpPr txBox="1"/>
          <p:nvPr/>
        </p:nvSpPr>
        <p:spPr>
          <a:xfrm>
            <a:off x="7010400" y="27432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175115" name="文本框 175114"/>
          <p:cNvSpPr txBox="1"/>
          <p:nvPr/>
        </p:nvSpPr>
        <p:spPr>
          <a:xfrm>
            <a:off x="7010400" y="34290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175116" name="文本框 175115"/>
          <p:cNvSpPr txBox="1"/>
          <p:nvPr/>
        </p:nvSpPr>
        <p:spPr>
          <a:xfrm>
            <a:off x="7010400" y="40386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175117" name="直接连接符 175116"/>
          <p:cNvSpPr/>
          <p:nvPr/>
        </p:nvSpPr>
        <p:spPr>
          <a:xfrm>
            <a:off x="6477000" y="35814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5118" name="直接连接符 175117"/>
          <p:cNvSpPr/>
          <p:nvPr/>
        </p:nvSpPr>
        <p:spPr>
          <a:xfrm flipV="1">
            <a:off x="6477000" y="2971800"/>
            <a:ext cx="468313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5119" name="直接连接符 175118"/>
          <p:cNvSpPr/>
          <p:nvPr/>
        </p:nvSpPr>
        <p:spPr>
          <a:xfrm>
            <a:off x="6477000" y="3810000"/>
            <a:ext cx="442913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740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自调度</a:t>
            </a:r>
            <a:r>
              <a:rPr lang="en-US" altLang="zh-CN" b="1"/>
              <a:t>(self scheduling)</a:t>
            </a:r>
          </a:p>
        </p:txBody>
      </p:sp>
      <p:sp>
        <p:nvSpPr>
          <p:cNvPr id="174083" name="文本占位符 1740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例子</a:t>
            </a:r>
            <a:r>
              <a:rPr lang="en-US" altLang="zh-CN" b="1"/>
              <a:t>:</a:t>
            </a:r>
          </a:p>
          <a:p>
            <a:pPr lvl="1"/>
            <a:r>
              <a:rPr lang="en-US" altLang="zh-CN" b="1" dirty="0"/>
              <a:t>Mach, </a:t>
            </a:r>
            <a:r>
              <a:rPr lang="zh-CN" altLang="en-US" b="1" dirty="0"/>
              <a:t>改进的自调度</a:t>
            </a:r>
          </a:p>
          <a:p>
            <a:pPr lvl="2"/>
            <a:r>
              <a:rPr lang="zh-CN" altLang="en-US" b="1" dirty="0"/>
              <a:t>全局队列</a:t>
            </a:r>
            <a:r>
              <a:rPr lang="en-US" altLang="zh-CN" b="1" dirty="0"/>
              <a:t>:</a:t>
            </a:r>
            <a:r>
              <a:rPr lang="zh-CN" altLang="en-US" b="1" dirty="0"/>
              <a:t>系统一个</a:t>
            </a:r>
          </a:p>
          <a:p>
            <a:pPr lvl="2"/>
            <a:r>
              <a:rPr lang="zh-CN" altLang="en-US" b="1" dirty="0"/>
              <a:t>局部队列</a:t>
            </a:r>
            <a:r>
              <a:rPr lang="en-US" altLang="zh-CN" b="1" dirty="0"/>
              <a:t>:</a:t>
            </a:r>
            <a:r>
              <a:rPr lang="zh-CN" altLang="en-US" b="1" dirty="0"/>
              <a:t>每个</a:t>
            </a:r>
            <a:r>
              <a:rPr lang="en-US" altLang="zh-CN" b="1" dirty="0"/>
              <a:t>CPU</a:t>
            </a:r>
            <a:r>
              <a:rPr lang="zh-CN" altLang="en-US" b="1" dirty="0"/>
              <a:t>一个</a:t>
            </a:r>
          </a:p>
          <a:p>
            <a:pPr lvl="1"/>
            <a:r>
              <a:rPr lang="zh-CN" altLang="en-US" b="1" dirty="0"/>
              <a:t>调度时</a:t>
            </a:r>
          </a:p>
          <a:p>
            <a:pPr lvl="2"/>
            <a:r>
              <a:rPr lang="zh-CN" altLang="en-US" b="1" dirty="0"/>
              <a:t>首先考虑局部队列</a:t>
            </a:r>
          </a:p>
          <a:p>
            <a:pPr lvl="2"/>
            <a:r>
              <a:rPr lang="zh-CN" altLang="en-US" b="1" dirty="0"/>
              <a:t>然后考虑全局队列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689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3.5.2 </a:t>
            </a:r>
            <a:r>
              <a:rPr lang="zh-CN" altLang="en-US" b="1" dirty="0"/>
              <a:t>组调度</a:t>
            </a:r>
            <a:r>
              <a:rPr lang="en-US" altLang="zh-CN" sz="3600" b="1"/>
              <a:t>(gang scheduling)</a:t>
            </a:r>
          </a:p>
        </p:txBody>
      </p:sp>
      <p:sp>
        <p:nvSpPr>
          <p:cNvPr id="168963" name="文本占位符 1689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将一组相关</a:t>
            </a:r>
            <a:r>
              <a:rPr lang="en-US" altLang="zh-CN" b="1" dirty="0"/>
              <a:t>(</a:t>
            </a:r>
            <a:r>
              <a:rPr lang="zh-CN" altLang="en-US" b="1" dirty="0"/>
              <a:t>合作</a:t>
            </a:r>
            <a:r>
              <a:rPr lang="en-US" altLang="zh-CN" b="1" dirty="0"/>
              <a:t>)</a:t>
            </a:r>
            <a:r>
              <a:rPr lang="zh-CN" altLang="en-US" b="1" dirty="0"/>
              <a:t>的线程</a:t>
            </a:r>
            <a:r>
              <a:rPr lang="zh-CN" altLang="en-US" b="1" u="sng" dirty="0"/>
              <a:t>同时</a:t>
            </a:r>
            <a:r>
              <a:rPr lang="zh-CN" altLang="en-US" b="1" dirty="0"/>
              <a:t>分派到多个处理机上运行</a:t>
            </a:r>
          </a:p>
          <a:p>
            <a:pPr lvl="1"/>
            <a:r>
              <a:rPr lang="zh-CN" altLang="en-US" b="1" dirty="0"/>
              <a:t>避免合作线程之间的相互等待</a:t>
            </a:r>
          </a:p>
          <a:p>
            <a:pPr lvl="1"/>
            <a:r>
              <a:rPr lang="zh-CN" altLang="en-US" b="1" dirty="0"/>
              <a:t>降低开销</a:t>
            </a:r>
            <a:r>
              <a:rPr lang="en-US" altLang="zh-CN" b="1" dirty="0"/>
              <a:t>,</a:t>
            </a:r>
            <a:r>
              <a:rPr lang="zh-CN" altLang="en-US" b="1" dirty="0"/>
              <a:t>提高运行效率</a:t>
            </a:r>
          </a:p>
          <a:p>
            <a:r>
              <a:rPr lang="zh-CN" altLang="en-US" b="1" dirty="0"/>
              <a:t>例子</a:t>
            </a:r>
            <a:r>
              <a:rPr lang="en-US" altLang="zh-CN" b="1"/>
              <a:t>:</a:t>
            </a:r>
          </a:p>
          <a:p>
            <a:pPr lvl="1"/>
            <a:r>
              <a:rPr lang="en-US" altLang="zh-CN" b="1"/>
              <a:t>Cm*</a:t>
            </a:r>
          </a:p>
          <a:p>
            <a:pPr lvl="2"/>
            <a:r>
              <a:rPr lang="en-US" altLang="zh-CN" b="1" dirty="0"/>
              <a:t>Task force (</a:t>
            </a:r>
            <a:r>
              <a:rPr lang="zh-CN" altLang="en-US" b="1" dirty="0"/>
              <a:t>一组相关的计算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标题 1802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3.6 </a:t>
            </a:r>
            <a:r>
              <a:rPr lang="zh-CN" altLang="en-US" b="1" dirty="0"/>
              <a:t>系统举例</a:t>
            </a:r>
            <a:endParaRPr lang="zh-CN" altLang="en-US" b="1"/>
          </a:p>
        </p:txBody>
      </p:sp>
      <p:sp>
        <p:nvSpPr>
          <p:cNvPr id="180227" name="文本占位符 1802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Linux</a:t>
            </a:r>
            <a:r>
              <a:rPr lang="zh-CN" altLang="en-US" b="1" dirty="0"/>
              <a:t>进程调度</a:t>
            </a:r>
          </a:p>
          <a:p>
            <a:r>
              <a:rPr lang="en-US" altLang="zh-CN" b="1" dirty="0"/>
              <a:t>Windows 10 </a:t>
            </a:r>
            <a:r>
              <a:rPr lang="zh-CN" altLang="en-US" b="1" dirty="0"/>
              <a:t>线程调度</a:t>
            </a:r>
          </a:p>
          <a:p>
            <a:r>
              <a:rPr lang="en-US" altLang="zh-CN" b="1" dirty="0"/>
              <a:t>UNIX</a:t>
            </a:r>
            <a:r>
              <a:rPr lang="zh-CN" altLang="en-US" b="1" dirty="0"/>
              <a:t>进程调度（见第</a:t>
            </a:r>
            <a:r>
              <a:rPr lang="en-US" altLang="zh-CN" b="1" dirty="0"/>
              <a:t>12</a:t>
            </a:r>
            <a:r>
              <a:rPr lang="zh-CN" altLang="en-US" b="1" dirty="0"/>
              <a:t>章）</a:t>
            </a:r>
            <a:endParaRPr lang="zh-CN" altLang="en-US" b="1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7" name="文本占位符 18227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三种特征进程 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/>
              <a:t>Real-time FIFO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/>
              <a:t>Real-time Round Robin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/>
              <a:t>Timesharing</a:t>
            </a:r>
          </a:p>
          <a:p>
            <a:pPr>
              <a:lnSpc>
                <a:spcPct val="80000"/>
              </a:lnSpc>
            </a:pPr>
            <a:r>
              <a:rPr lang="en-US" altLang="zh-CN" sz="2800" b="1"/>
              <a:t>Goodness-based scheduling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/>
              <a:t>priority</a:t>
            </a:r>
          </a:p>
          <a:p>
            <a:pPr lvl="2">
              <a:lnSpc>
                <a:spcPct val="80000"/>
              </a:lnSpc>
            </a:pPr>
            <a:r>
              <a:rPr lang="en-US" altLang="zh-CN" sz="2000" b="1" dirty="0"/>
              <a:t>0-40, (</a:t>
            </a:r>
            <a:r>
              <a:rPr lang="zh-CN" altLang="en-US" sz="2000" b="1" dirty="0"/>
              <a:t>缺省值</a:t>
            </a:r>
            <a:r>
              <a:rPr lang="en-US" altLang="zh-CN" sz="2000" b="1" dirty="0"/>
              <a:t>20 ),</a:t>
            </a:r>
            <a:r>
              <a:rPr lang="zh-CN" altLang="en-US" sz="2000" b="1" dirty="0"/>
              <a:t>可通过</a:t>
            </a:r>
            <a:r>
              <a:rPr lang="en-US" altLang="zh-CN" sz="2000" b="1" dirty="0"/>
              <a:t>nice</a:t>
            </a:r>
            <a:r>
              <a:rPr lang="zh-CN" altLang="en-US" sz="2000" b="1" dirty="0"/>
              <a:t>系统调用调整 ，</a:t>
            </a:r>
            <a:r>
              <a:rPr lang="en-US" altLang="zh-CN" sz="2000" b="1" err="1"/>
              <a:t>nice(value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中</a:t>
            </a:r>
            <a:r>
              <a:rPr lang="en-US" altLang="zh-CN" sz="2000" b="1" dirty="0"/>
              <a:t>value</a:t>
            </a:r>
            <a:r>
              <a:rPr lang="zh-CN" altLang="en-US" sz="2000" b="1" dirty="0"/>
              <a:t>的取值范围为</a:t>
            </a:r>
            <a:r>
              <a:rPr lang="en-US" altLang="zh-CN" sz="2000" b="1" dirty="0"/>
              <a:t>(-20,20)</a:t>
            </a:r>
            <a:r>
              <a:rPr lang="zh-CN" altLang="en-US" sz="2000" b="1" dirty="0"/>
              <a:t>之间 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取</a:t>
            </a:r>
            <a:r>
              <a:rPr lang="en-US" altLang="zh-CN" sz="2000" b="1"/>
              <a:t>priority=20-value. 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/>
              <a:t>counter</a:t>
            </a:r>
          </a:p>
          <a:p>
            <a:pPr lvl="2">
              <a:lnSpc>
                <a:spcPct val="80000"/>
              </a:lnSpc>
            </a:pPr>
            <a:r>
              <a:rPr lang="zh-CN" altLang="en-US" sz="2000" b="1" dirty="0"/>
              <a:t>进程尚可运行的剩余时间 </a:t>
            </a:r>
          </a:p>
          <a:p>
            <a:pPr lvl="2">
              <a:lnSpc>
                <a:spcPct val="8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endParaRPr lang="zh-CN" altLang="en-US" sz="2000"/>
          </a:p>
          <a:p>
            <a:pPr>
              <a:lnSpc>
                <a:spcPct val="80000"/>
              </a:lnSpc>
              <a:buNone/>
            </a:pPr>
            <a:endParaRPr lang="zh-CN" altLang="en-US" sz="2800"/>
          </a:p>
        </p:txBody>
      </p:sp>
      <p:sp>
        <p:nvSpPr>
          <p:cNvPr id="182278" name="标题 1822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>
                <a:effectLst>
                  <a:outerShdw blurRad="38100" dist="38100" dir="2700000">
                    <a:srgbClr val="C0C0C0"/>
                  </a:outerShdw>
                </a:effectLst>
              </a:rPr>
              <a:t>3.6.1 Linux 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</a:rPr>
              <a:t>进程调度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矩形 183297"/>
          <p:cNvSpPr/>
          <p:nvPr/>
        </p:nvSpPr>
        <p:spPr>
          <a:xfrm>
            <a:off x="685800" y="590550"/>
            <a:ext cx="7772400" cy="933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Linux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进程调度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3299" name="矩形 183298"/>
          <p:cNvSpPr/>
          <p:nvPr/>
        </p:nvSpPr>
        <p:spPr>
          <a:xfrm>
            <a:off x="476250" y="1676400"/>
            <a:ext cx="8305800" cy="46101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counter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对于运行进程来说，每个时钟间隔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en-US" altLang="zh-CN" b="1">
                <a:latin typeface="Times New Roman" panose="02020603050405020304" pitchFamily="18" charset="0"/>
              </a:rPr>
              <a:t>10ms</a:t>
            </a:r>
            <a:r>
              <a:rPr lang="zh-CN" altLang="en-US" b="1" dirty="0">
                <a:latin typeface="宋体" panose="02010600030101010101" pitchFamily="2" charset="-122"/>
              </a:rPr>
              <a:t>，称为一个</a:t>
            </a:r>
            <a:r>
              <a:rPr lang="en-US" altLang="zh-CN" b="1">
                <a:latin typeface="Times New Roman" panose="02020603050405020304" pitchFamily="18" charset="0"/>
              </a:rPr>
              <a:t>jiffy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，将</a:t>
            </a:r>
            <a:r>
              <a:rPr lang="en-US" altLang="zh-CN" b="1">
                <a:latin typeface="Times New Roman" panose="02020603050405020304" pitchFamily="18" charset="0"/>
              </a:rPr>
              <a:t>counter</a:t>
            </a:r>
            <a:r>
              <a:rPr lang="zh-CN" altLang="en-US" b="1" dirty="0">
                <a:latin typeface="宋体" panose="02010600030101010101" pitchFamily="2" charset="-122"/>
              </a:rPr>
              <a:t>减</a:t>
            </a:r>
            <a:r>
              <a:rPr lang="en-US" altLang="zh-CN" b="1">
                <a:latin typeface="Times New Roman" panose="02020603050405020304" pitchFamily="18" charset="0"/>
              </a:rPr>
              <a:t>1 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当所有就绪进程的</a:t>
            </a:r>
            <a:r>
              <a:rPr lang="en-US" altLang="zh-CN" b="1">
                <a:latin typeface="Times New Roman" panose="02020603050405020304" pitchFamily="18" charset="0"/>
              </a:rPr>
              <a:t>counter</a:t>
            </a:r>
            <a:r>
              <a:rPr lang="zh-CN" altLang="en-US" b="1" dirty="0">
                <a:latin typeface="宋体" panose="02010600030101010101" pitchFamily="2" charset="-122"/>
              </a:rPr>
              <a:t>配额下降到</a:t>
            </a:r>
            <a:r>
              <a:rPr lang="en-US" altLang="zh-CN" b="1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时，重新计算所有进程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包括等待进程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>
                <a:latin typeface="Times New Roman" panose="02020603050405020304" pitchFamily="18" charset="0"/>
              </a:rPr>
              <a:t>counter</a:t>
            </a:r>
            <a:r>
              <a:rPr lang="zh-CN" altLang="en-US" b="1" dirty="0">
                <a:latin typeface="宋体" panose="02010600030101010101" pitchFamily="2" charset="-122"/>
              </a:rPr>
              <a:t>值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>
              <a:latin typeface="Times New Roman" panose="02020603050405020304" pitchFamily="18" charset="0"/>
            </a:endParaRP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Char char="–"/>
            </a:pPr>
            <a:r>
              <a:rPr lang="en-US" altLang="zh-CN" sz="2000" b="1">
                <a:latin typeface="Times New Roman" panose="02020603050405020304" pitchFamily="18" charset="0"/>
              </a:rPr>
              <a:t>counter= (counter/2) + priority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goodness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if(Real-time)goodness=1000+priority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if(Timesharing &amp;&amp; counter=0)goodness=0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b="1" err="1">
                <a:latin typeface="Times New Roman" panose="02020603050405020304" pitchFamily="18" charset="0"/>
              </a:rPr>
              <a:t>if(Timesharing &amp;&amp; counter&gt;0)goodness=counter+priority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标题 655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3.1.2.2 </a:t>
            </a:r>
            <a:r>
              <a:rPr lang="zh-CN" altLang="en-US" b="1" dirty="0"/>
              <a:t>中断类型与中断向量</a:t>
            </a:r>
            <a:endParaRPr lang="zh-CN" altLang="en-US" b="1"/>
          </a:p>
        </p:txBody>
      </p:sp>
      <p:sp>
        <p:nvSpPr>
          <p:cNvPr id="65543" name="文本占位符 655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中断向量：中断处理程序的运行环境与入口地址</a:t>
            </a:r>
            <a:r>
              <a:rPr lang="zh-CN" altLang="en-US" b="1"/>
              <a:t>（</a:t>
            </a:r>
            <a:r>
              <a:rPr lang="en-US" altLang="zh-CN" b="1"/>
              <a:t>PSW</a:t>
            </a:r>
            <a:r>
              <a:rPr lang="zh-CN" altLang="en-US" b="1"/>
              <a:t>，</a:t>
            </a:r>
            <a:r>
              <a:rPr lang="en-US" altLang="zh-CN" b="1"/>
              <a:t>PC</a:t>
            </a:r>
            <a:r>
              <a:rPr lang="zh-CN" altLang="en-US" b="1"/>
              <a:t>）</a:t>
            </a:r>
          </a:p>
          <a:p>
            <a:pPr lvl="1"/>
            <a:r>
              <a:rPr lang="zh-CN" altLang="en-US" b="1" dirty="0"/>
              <a:t>每类中断事件有一个中断向量</a:t>
            </a:r>
            <a:r>
              <a:rPr lang="en-US" altLang="zh-CN" b="1"/>
              <a:t>,</a:t>
            </a:r>
          </a:p>
          <a:p>
            <a:pPr lvl="1"/>
            <a:r>
              <a:rPr lang="zh-CN" altLang="en-US" b="1" dirty="0"/>
              <a:t>中断向量的存放位置是由硬件规定的</a:t>
            </a:r>
            <a:r>
              <a:rPr lang="en-US" altLang="zh-CN" b="1"/>
              <a:t>,</a:t>
            </a:r>
          </a:p>
          <a:p>
            <a:pPr lvl="1"/>
            <a:r>
              <a:rPr lang="zh-CN" altLang="en-US" b="1" dirty="0"/>
              <a:t>中断向量的内容是</a:t>
            </a:r>
            <a:r>
              <a:rPr lang="en-US" altLang="zh-CN" b="1" dirty="0"/>
              <a:t>OS</a:t>
            </a:r>
            <a:r>
              <a:rPr lang="zh-CN" altLang="en-US" b="1" dirty="0"/>
              <a:t>在系统初始化时设置好的。</a:t>
            </a:r>
            <a:endParaRPr lang="zh-CN" altLang="en-US" b="1"/>
          </a:p>
        </p:txBody>
      </p:sp>
      <p:sp>
        <p:nvSpPr>
          <p:cNvPr id="65540" name="云形标注 65539"/>
          <p:cNvSpPr/>
          <p:nvPr/>
        </p:nvSpPr>
        <p:spPr>
          <a:xfrm>
            <a:off x="4572000" y="4876800"/>
            <a:ext cx="4191000" cy="1600200"/>
          </a:xfrm>
          <a:prstGeom prst="cloudCallout">
            <a:avLst>
              <a:gd name="adj1" fmla="val -45454"/>
              <a:gd name="adj2" fmla="val 52875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中断向量</a:t>
            </a:r>
            <a:r>
              <a:rPr lang="zh-CN" altLang="zh-CN" b="1" dirty="0">
                <a:latin typeface="Times New Roman" panose="02020603050405020304" pitchFamily="18" charset="0"/>
              </a:rPr>
              <a:t>mode应为系统态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矩形 184321"/>
          <p:cNvSpPr/>
          <p:nvPr/>
        </p:nvSpPr>
        <p:spPr>
          <a:xfrm>
            <a:off x="685800" y="571500"/>
            <a:ext cx="7772400" cy="723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Linux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进程调度</a:t>
            </a:r>
          </a:p>
        </p:txBody>
      </p:sp>
      <p:sp>
        <p:nvSpPr>
          <p:cNvPr id="184323" name="矩形 184322"/>
          <p:cNvSpPr/>
          <p:nvPr/>
        </p:nvSpPr>
        <p:spPr>
          <a:xfrm>
            <a:off x="552450" y="1905000"/>
            <a:ext cx="8096250" cy="419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宋体" panose="02010600030101010101" pitchFamily="2" charset="-122"/>
              </a:rPr>
              <a:t>调度发生时刻：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endParaRPr lang="zh-CN" altLang="en-US" sz="3200" b="1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运行进程的</a:t>
            </a:r>
            <a:r>
              <a:rPr lang="en-US" altLang="zh-CN" sz="2800" b="1">
                <a:latin typeface="Times New Roman" panose="02020603050405020304" pitchFamily="18" charset="0"/>
              </a:rPr>
              <a:t>counter</a:t>
            </a:r>
            <a:r>
              <a:rPr lang="zh-CN" altLang="en-US" sz="2800" b="1" dirty="0">
                <a:latin typeface="宋体" panose="02010600030101010101" pitchFamily="2" charset="-122"/>
              </a:rPr>
              <a:t>减至</a:t>
            </a:r>
            <a:r>
              <a:rPr lang="en-US" altLang="zh-CN" sz="2800" b="1" dirty="0"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运行进程执行系统调用</a:t>
            </a:r>
            <a:r>
              <a:rPr lang="en-US" altLang="zh-CN" sz="2800" b="1">
                <a:latin typeface="Times New Roman" panose="02020603050405020304" pitchFamily="18" charset="0"/>
              </a:rPr>
              <a:t>exit ;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运行进程因等待</a:t>
            </a:r>
            <a:r>
              <a:rPr lang="en-US" altLang="zh-CN" sz="2800" b="1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、信号灯而被封锁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原来具有高</a:t>
            </a:r>
            <a:r>
              <a:rPr lang="en-US" altLang="zh-CN" sz="2800" b="1">
                <a:latin typeface="Times New Roman" panose="02020603050405020304" pitchFamily="18" charset="0"/>
              </a:rPr>
              <a:t>goodness</a:t>
            </a:r>
            <a:r>
              <a:rPr lang="zh-CN" altLang="en-US" sz="2800" b="1" dirty="0">
                <a:latin typeface="宋体" panose="02010600030101010101" pitchFamily="2" charset="-122"/>
              </a:rPr>
              <a:t>的进程被解除封锁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宋体" panose="02010600030101010101" pitchFamily="2" charset="-122"/>
              </a:rPr>
              <a:t>调度效果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实时优先于分时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交互和</a:t>
            </a:r>
            <a:r>
              <a:rPr lang="en-US" altLang="zh-CN" sz="2800" b="1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进程优先于</a:t>
            </a:r>
            <a:r>
              <a:rPr lang="en-US" altLang="zh-CN" sz="2800" b="1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宋体" panose="02010600030101010101" pitchFamily="2" charset="-122"/>
              </a:rPr>
              <a:t>进程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矩形 185345"/>
          <p:cNvSpPr/>
          <p:nvPr/>
        </p:nvSpPr>
        <p:spPr>
          <a:xfrm>
            <a:off x="685800" y="3810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Linux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对称多处理</a:t>
            </a:r>
          </a:p>
        </p:txBody>
      </p:sp>
      <p:sp>
        <p:nvSpPr>
          <p:cNvPr id="185347" name="矩形 185346"/>
          <p:cNvSpPr/>
          <p:nvPr/>
        </p:nvSpPr>
        <p:spPr>
          <a:xfrm>
            <a:off x="685800" y="1844675"/>
            <a:ext cx="7867650" cy="438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</a:rPr>
              <a:t>Linux2.0</a:t>
            </a:r>
            <a:r>
              <a:rPr lang="zh-CN" altLang="en-US" sz="2800" b="1" dirty="0">
                <a:latin typeface="宋体" panose="02010600030101010101" pitchFamily="2" charset="-122"/>
              </a:rPr>
              <a:t>是支持对称多处理硬件的第一个</a:t>
            </a:r>
            <a:r>
              <a:rPr lang="en-US" altLang="zh-CN" sz="2800" b="1">
                <a:latin typeface="Times New Roman" panose="02020603050405020304" pitchFamily="18" charset="0"/>
              </a:rPr>
              <a:t>Linux</a:t>
            </a:r>
            <a:r>
              <a:rPr lang="zh-CN" altLang="en-US" sz="2800" b="1" dirty="0">
                <a:latin typeface="宋体" panose="02010600030101010101" pitchFamily="2" charset="-122"/>
              </a:rPr>
              <a:t>核心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; 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b="1" dirty="0">
                <a:latin typeface="宋体" panose="02010600030101010101" pitchFamily="2" charset="-122"/>
              </a:rPr>
              <a:t>进程或线程可以同时运行在多个处理机上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宋体" panose="02010600030101010101" pitchFamily="2" charset="-122"/>
              </a:rPr>
              <a:t>为保持核心非剥夺同步要求，</a:t>
            </a:r>
            <a:r>
              <a:rPr lang="en-US" altLang="zh-CN" sz="2800" b="1">
                <a:latin typeface="Times New Roman" panose="02020603050405020304" pitchFamily="18" charset="0"/>
              </a:rPr>
              <a:t>SMP</a:t>
            </a:r>
            <a:r>
              <a:rPr lang="zh-CN" altLang="en-US" sz="2800" b="1" dirty="0">
                <a:latin typeface="宋体" panose="02010600030101010101" pitchFamily="2" charset="-122"/>
              </a:rPr>
              <a:t>通过一个唯一的核心自旋锁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</a:rPr>
              <a:t>spin-lock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来保证任何时刻最多只有一个处理机执行核心代码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b="1" dirty="0">
                <a:latin typeface="宋体" panose="02010600030101010101" pitchFamily="2" charset="-122"/>
              </a:rPr>
              <a:t>支持真正意义上的</a:t>
            </a:r>
            <a:r>
              <a:rPr lang="en-US" altLang="zh-CN" b="1">
                <a:latin typeface="Times New Roman" panose="02020603050405020304" pitchFamily="18" charset="0"/>
              </a:rPr>
              <a:t>SMP</a:t>
            </a:r>
            <a:r>
              <a:rPr lang="zh-CN" altLang="en-US" b="1" dirty="0">
                <a:latin typeface="宋体" panose="02010600030101010101" pitchFamily="2" charset="-122"/>
              </a:rPr>
              <a:t>：将一个自旋锁分解为若干个相互独立的自旋锁，分别用于保护核心代码不相交的子集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endParaRPr lang="zh-CN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93185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anchor="b"/>
          <a:lstStyle/>
          <a:p>
            <a:r>
              <a:rPr lang="zh-CN" altLang="zh-CN" sz="3600" b="1" dirty="0"/>
              <a:t>3.6.2 Windows </a:t>
            </a:r>
            <a:r>
              <a:rPr lang="en-US" altLang="zh-CN" sz="3600" b="1" dirty="0"/>
              <a:t>10 </a:t>
            </a:r>
            <a:r>
              <a:rPr lang="zh-CN" altLang="zh-CN" sz="3600" b="1" dirty="0"/>
              <a:t>线程调度</a:t>
            </a:r>
            <a:endParaRPr lang="en-US" altLang="zh-CN" sz="4000" b="1"/>
          </a:p>
        </p:txBody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 sz="2800" b="1"/>
              <a:t>Main Features</a:t>
            </a:r>
            <a:r>
              <a:rPr lang="zh-CN" altLang="en-US" sz="2800" b="1"/>
              <a:t>：</a:t>
            </a:r>
          </a:p>
          <a:p>
            <a:pPr lvl="1"/>
            <a:r>
              <a:rPr lang="en-US" altLang="zh-CN" sz="2400" b="1"/>
              <a:t>Thread level scheduling;</a:t>
            </a:r>
          </a:p>
          <a:p>
            <a:pPr lvl="1"/>
            <a:r>
              <a:rPr lang="en-US" altLang="zh-CN" sz="2400" b="1"/>
              <a:t>Real time + foreground + background;</a:t>
            </a:r>
          </a:p>
          <a:p>
            <a:pPr lvl="2"/>
            <a:r>
              <a:rPr lang="en-US" altLang="zh-CN" sz="2000" b="1"/>
              <a:t>real time:  no deadline scheduling;</a:t>
            </a:r>
          </a:p>
          <a:p>
            <a:pPr lvl="2"/>
            <a:r>
              <a:rPr lang="en-US" altLang="zh-CN" sz="2000" b="1"/>
              <a:t>foreground: GUI window</a:t>
            </a:r>
          </a:p>
          <a:p>
            <a:pPr lvl="2"/>
            <a:r>
              <a:rPr lang="en-US" altLang="zh-CN" sz="2000" b="1"/>
              <a:t>background: non-interactive</a:t>
            </a:r>
          </a:p>
          <a:p>
            <a:pPr lvl="1"/>
            <a:r>
              <a:rPr lang="en-US" altLang="zh-CN" sz="2400" b="1"/>
              <a:t>Preemptive + dynamic priority  + RR + Feed back;</a:t>
            </a:r>
          </a:p>
          <a:p>
            <a:pPr lvl="1"/>
            <a:r>
              <a:rPr lang="en-US" altLang="zh-CN" sz="2400" b="1"/>
              <a:t>Symmetric Multi-Processor(SMP) support;</a:t>
            </a:r>
          </a:p>
          <a:p>
            <a:pPr lvl="1"/>
            <a:endParaRPr lang="en-US" altLang="zh-CN" sz="2400" b="1"/>
          </a:p>
          <a:p>
            <a:pPr lvl="1"/>
            <a:endParaRPr lang="en-US" altLang="zh-CN" sz="2400" b="1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952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优先级别</a:t>
            </a:r>
            <a:endParaRPr lang="zh-CN" altLang="en-US" b="1"/>
          </a:p>
        </p:txBody>
      </p:sp>
      <p:sp>
        <p:nvSpPr>
          <p:cNvPr id="95235" name="文本占位符 952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16</a:t>
            </a:r>
            <a:r>
              <a:rPr lang="zh-CN" altLang="en-US" sz="2400" b="1" dirty="0"/>
              <a:t>个实时优先级（</a:t>
            </a:r>
            <a:r>
              <a:rPr lang="en-US" altLang="zh-CN" sz="2400" b="1" dirty="0"/>
              <a:t>16-31</a:t>
            </a:r>
            <a:r>
              <a:rPr lang="zh-CN" altLang="en-US" sz="2400" b="1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一些内核线程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应用程序提升为实时优先级需要有权限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不是真正意义上的实时调度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15</a:t>
            </a:r>
            <a:r>
              <a:rPr lang="zh-CN" altLang="en-US" sz="2400" b="1" dirty="0"/>
              <a:t>个可变线程优先级（</a:t>
            </a:r>
            <a:r>
              <a:rPr lang="en-US" altLang="zh-CN" sz="2400" b="1" dirty="0"/>
              <a:t>1-15</a:t>
            </a:r>
            <a:r>
              <a:rPr lang="zh-CN" altLang="en-US" sz="2400" b="1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基本优先级 </a:t>
            </a:r>
            <a:r>
              <a:rPr lang="en-US" altLang="zh-CN" sz="2000" b="1" dirty="0"/>
              <a:t>vs. </a:t>
            </a:r>
            <a:r>
              <a:rPr lang="zh-CN" altLang="en-US" sz="2000" b="1" dirty="0"/>
              <a:t>当前优先级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线程基本优先级继承进程基本优先级</a:t>
            </a:r>
            <a:r>
              <a:rPr lang="en-US" altLang="zh-CN" sz="1800" b="1" dirty="0"/>
              <a:t>, </a:t>
            </a:r>
            <a:r>
              <a:rPr lang="zh-CN" altLang="en-US" sz="1800" b="1" dirty="0"/>
              <a:t>可上下浮动</a:t>
            </a:r>
            <a:r>
              <a:rPr lang="en-US" altLang="zh-CN" sz="1800" b="1"/>
              <a:t>2</a:t>
            </a:r>
          </a:p>
          <a:p>
            <a:pPr lvl="3">
              <a:lnSpc>
                <a:spcPct val="90000"/>
              </a:lnSpc>
            </a:pPr>
            <a:r>
              <a:rPr lang="zh-CN" altLang="en-US" sz="1600" b="1" dirty="0"/>
              <a:t>如</a:t>
            </a:r>
            <a:r>
              <a:rPr lang="en-US" altLang="zh-CN" sz="1600" b="1" dirty="0"/>
              <a:t>: </a:t>
            </a:r>
            <a:r>
              <a:rPr lang="zh-CN" altLang="en-US" sz="1600" b="1" dirty="0"/>
              <a:t>进程基本优先级</a:t>
            </a:r>
            <a:r>
              <a:rPr lang="en-US" altLang="zh-CN" sz="1600" b="1" dirty="0"/>
              <a:t>4, </a:t>
            </a:r>
            <a:r>
              <a:rPr lang="zh-CN" altLang="en-US" sz="1600" b="1" dirty="0"/>
              <a:t>其线程基本优先级</a:t>
            </a:r>
            <a:r>
              <a:rPr lang="en-US" altLang="zh-CN" sz="1600" b="1"/>
              <a:t>2</a:t>
            </a:r>
            <a:r>
              <a:rPr lang="en-US" altLang="zh-CN" sz="1600" b="1">
                <a:latin typeface="Times New Roman" panose="02020603050405020304" pitchFamily="18" charset="0"/>
              </a:rPr>
              <a:t>—</a:t>
            </a:r>
            <a:r>
              <a:rPr lang="en-US" altLang="zh-CN" sz="1600" b="1"/>
              <a:t>6, 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当前优先级在</a:t>
            </a:r>
            <a:r>
              <a:rPr lang="en-US" altLang="zh-CN" sz="1800" b="1"/>
              <a:t>2</a:t>
            </a:r>
            <a:r>
              <a:rPr lang="en-US" altLang="zh-CN" sz="1800" b="1">
                <a:latin typeface="Times New Roman" panose="02020603050405020304" pitchFamily="18" charset="0"/>
              </a:rPr>
              <a:t>—</a:t>
            </a:r>
            <a:r>
              <a:rPr lang="en-US" altLang="zh-CN" sz="1800" b="1" dirty="0"/>
              <a:t>15</a:t>
            </a:r>
            <a:r>
              <a:rPr lang="zh-CN" altLang="en-US" sz="1800" b="1" dirty="0"/>
              <a:t>范围内变动</a:t>
            </a:r>
            <a:r>
              <a:rPr lang="en-US" altLang="zh-CN" sz="1800" b="1"/>
              <a:t>.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可动态提升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运行完一个</a:t>
            </a:r>
            <a:r>
              <a:rPr lang="zh-CN" altLang="zh-CN" sz="2000" b="1" dirty="0"/>
              <a:t>quantum之后自动下降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不低于基本优先级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个系统线程优先级（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）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034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优先级提升</a:t>
            </a:r>
            <a:endParaRPr lang="zh-CN" altLang="en-US" b="1"/>
          </a:p>
        </p:txBody>
      </p:sp>
      <p:sp>
        <p:nvSpPr>
          <p:cNvPr id="103427" name="文本占位符 1034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优先级提升</a:t>
            </a:r>
          </a:p>
          <a:p>
            <a:pPr lvl="1"/>
            <a:r>
              <a:rPr lang="en-US" altLang="zh-CN" b="1" dirty="0"/>
              <a:t>IO</a:t>
            </a:r>
            <a:r>
              <a:rPr lang="zh-CN" altLang="en-US" b="1" dirty="0"/>
              <a:t>操作完成</a:t>
            </a:r>
          </a:p>
          <a:p>
            <a:pPr lvl="1"/>
            <a:r>
              <a:rPr lang="zh-CN" altLang="en-US" b="1" dirty="0"/>
              <a:t>事件等待结束</a:t>
            </a:r>
          </a:p>
          <a:p>
            <a:pPr lvl="1"/>
            <a:r>
              <a:rPr lang="zh-CN" altLang="en-US" b="1" dirty="0"/>
              <a:t>前台进程中的线程完成一个等待操作</a:t>
            </a:r>
          </a:p>
          <a:p>
            <a:pPr lvl="1"/>
            <a:r>
              <a:rPr lang="zh-CN" altLang="en-US" b="1" dirty="0"/>
              <a:t>由于窗口活动而唤醒</a:t>
            </a:r>
            <a:r>
              <a:rPr lang="en-US" altLang="zh-CN" b="1" dirty="0"/>
              <a:t>GUI</a:t>
            </a:r>
            <a:r>
              <a:rPr lang="zh-CN" altLang="en-US" b="1" dirty="0"/>
              <a:t>线程</a:t>
            </a:r>
          </a:p>
          <a:p>
            <a:pPr lvl="1"/>
            <a:r>
              <a:rPr lang="zh-CN" altLang="en-US" b="1" dirty="0"/>
              <a:t>就绪超过一定时限，未获得处理机</a:t>
            </a:r>
          </a:p>
          <a:p>
            <a:r>
              <a:rPr lang="zh-CN" altLang="en-US" b="1" dirty="0"/>
              <a:t>优先级提升不会超过</a:t>
            </a:r>
            <a:r>
              <a:rPr lang="en-US" altLang="zh-CN" b="1"/>
              <a:t>15</a:t>
            </a:r>
          </a:p>
          <a:p>
            <a:endParaRPr lang="en-US" altLang="zh-CN" b="1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0854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抢占</a:t>
            </a:r>
            <a:r>
              <a:rPr lang="en-US" altLang="zh-CN" b="1"/>
              <a:t>CPU</a:t>
            </a:r>
          </a:p>
        </p:txBody>
      </p:sp>
      <p:sp>
        <p:nvSpPr>
          <p:cNvPr id="108547" name="文本占位符 1085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抢先情形</a:t>
            </a:r>
          </a:p>
          <a:p>
            <a:pPr lvl="1"/>
            <a:r>
              <a:rPr lang="zh-CN" altLang="en-US" b="1" dirty="0"/>
              <a:t>被唤醒线程优先级高于运行线程优先级；</a:t>
            </a:r>
          </a:p>
          <a:p>
            <a:pPr lvl="1"/>
            <a:r>
              <a:rPr lang="zh-CN" altLang="en-US" b="1" dirty="0"/>
              <a:t>某线程的优先级动态变化</a:t>
            </a:r>
          </a:p>
          <a:p>
            <a:r>
              <a:rPr lang="zh-CN" altLang="en-US" b="1" dirty="0"/>
              <a:t>被抢先线程</a:t>
            </a:r>
          </a:p>
          <a:p>
            <a:pPr lvl="1"/>
            <a:r>
              <a:rPr lang="zh-CN" altLang="en-US" b="1" dirty="0"/>
              <a:t>回到相应就绪队列</a:t>
            </a:r>
          </a:p>
          <a:p>
            <a:pPr lvl="1"/>
            <a:r>
              <a:rPr lang="zh-CN" altLang="en-US" b="1" dirty="0"/>
              <a:t>时间配额</a:t>
            </a:r>
          </a:p>
          <a:p>
            <a:pPr lvl="2"/>
            <a:r>
              <a:rPr lang="zh-CN" altLang="en-US" b="1" dirty="0"/>
              <a:t>实时线程：重新分配完整时间配额</a:t>
            </a:r>
          </a:p>
          <a:p>
            <a:pPr lvl="2"/>
            <a:r>
              <a:rPr lang="zh-CN" altLang="en-US" b="1" dirty="0"/>
              <a:t>其它线程：保持剩余配额</a:t>
            </a:r>
            <a:endParaRPr lang="zh-CN" altLang="en-US" b="1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972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时间配额</a:t>
            </a:r>
            <a:r>
              <a:rPr lang="en-US" altLang="zh-CN" b="1"/>
              <a:t>(quantum)</a:t>
            </a:r>
          </a:p>
        </p:txBody>
      </p:sp>
      <p:sp>
        <p:nvSpPr>
          <p:cNvPr id="97283" name="文本占位符 972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配额长度：</a:t>
            </a:r>
            <a:r>
              <a:rPr lang="en-US" altLang="zh-CN" b="1"/>
              <a:t>6--36</a:t>
            </a:r>
          </a:p>
          <a:p>
            <a:r>
              <a:rPr lang="zh-CN" altLang="en-US" b="1" dirty="0"/>
              <a:t>时钟中断（</a:t>
            </a:r>
            <a:r>
              <a:rPr lang="en-US" altLang="zh-CN" b="1" dirty="0"/>
              <a:t>15ms</a:t>
            </a:r>
            <a:r>
              <a:rPr lang="zh-CN" altLang="en-US" b="1" dirty="0"/>
              <a:t>发生一次）减</a:t>
            </a:r>
            <a:r>
              <a:rPr lang="en-US" altLang="zh-CN" b="1" dirty="0"/>
              <a:t>3</a:t>
            </a:r>
            <a:r>
              <a:rPr lang="zh-CN" altLang="en-US" b="1" dirty="0"/>
              <a:t>，</a:t>
            </a:r>
            <a:r>
              <a:rPr lang="en-US" altLang="zh-CN" b="1" dirty="0"/>
              <a:t>2--12</a:t>
            </a:r>
            <a:r>
              <a:rPr lang="zh-CN" altLang="en-US" b="1" dirty="0"/>
              <a:t>次时钟中断（</a:t>
            </a:r>
            <a:r>
              <a:rPr lang="en-US" altLang="zh-CN" b="1" dirty="0"/>
              <a:t>30ms--180ms</a:t>
            </a:r>
            <a:r>
              <a:rPr lang="zh-CN" altLang="en-US" b="1" dirty="0"/>
              <a:t>）配额用完</a:t>
            </a:r>
          </a:p>
          <a:p>
            <a:r>
              <a:rPr lang="zh-CN" altLang="en-US" b="1" dirty="0"/>
              <a:t>配额用完后进入就绪队列，优先级下降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0444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SMP</a:t>
            </a:r>
            <a:r>
              <a:rPr lang="zh-CN" altLang="en-US" b="1" dirty="0"/>
              <a:t>上的线程调度</a:t>
            </a:r>
            <a:endParaRPr lang="zh-CN" altLang="en-US" b="1"/>
          </a:p>
        </p:txBody>
      </p:sp>
      <p:sp>
        <p:nvSpPr>
          <p:cNvPr id="104451" name="文本占位符 1044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线程与</a:t>
            </a:r>
            <a:r>
              <a:rPr lang="en-US" altLang="zh-CN" b="1" dirty="0"/>
              <a:t>CPU</a:t>
            </a:r>
            <a:r>
              <a:rPr lang="zh-CN" altLang="en-US" b="1" dirty="0"/>
              <a:t>的亲合关系</a:t>
            </a:r>
          </a:p>
          <a:p>
            <a:pPr lvl="1"/>
            <a:r>
              <a:rPr lang="zh-CN" altLang="en-US" b="1" dirty="0"/>
              <a:t>每个进程有一个处理器亲合掩码，缺省为所有处理器的集合</a:t>
            </a:r>
          </a:p>
          <a:p>
            <a:pPr lvl="1"/>
            <a:r>
              <a:rPr lang="zh-CN" altLang="en-US" b="1" dirty="0"/>
              <a:t>线程继承其进程的亲合掩码</a:t>
            </a:r>
          </a:p>
          <a:p>
            <a:pPr lvl="1"/>
            <a:r>
              <a:rPr lang="zh-CN" altLang="en-US" b="1" dirty="0"/>
              <a:t>亲合掩码可以修改</a:t>
            </a:r>
          </a:p>
          <a:p>
            <a:pPr lvl="2"/>
            <a:r>
              <a:rPr lang="en-US" altLang="zh-CN" b="1" err="1"/>
              <a:t>SetProcessAffinityMask</a:t>
            </a:r>
            <a:r>
              <a:rPr lang="en-US" altLang="zh-CN" b="1"/>
              <a:t>, </a:t>
            </a:r>
          </a:p>
          <a:p>
            <a:pPr lvl="2"/>
            <a:r>
              <a:rPr lang="en-US" altLang="zh-CN" b="1" err="1"/>
              <a:t>SetThreadAffinityMask</a:t>
            </a:r>
            <a:r>
              <a:rPr lang="en-US" altLang="zh-CN" b="1"/>
              <a:t>;</a:t>
            </a:r>
          </a:p>
          <a:p>
            <a:pPr lvl="1"/>
            <a:endParaRPr lang="en-US" altLang="zh-CN" b="1"/>
          </a:p>
          <a:p>
            <a:pPr lvl="1"/>
            <a:endParaRPr lang="en-US" altLang="zh-CN" b="1"/>
          </a:p>
          <a:p>
            <a:pPr lvl="1"/>
            <a:endParaRPr lang="en-US" altLang="zh-CN" b="1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0547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SMP</a:t>
            </a:r>
            <a:r>
              <a:rPr lang="zh-CN" altLang="en-US" b="1" dirty="0"/>
              <a:t>上的线程调度</a:t>
            </a:r>
            <a:endParaRPr lang="zh-CN" altLang="en-US" b="1"/>
          </a:p>
        </p:txBody>
      </p:sp>
      <p:sp>
        <p:nvSpPr>
          <p:cNvPr id="105475" name="文本占位符 1054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线程的理想处理器（</a:t>
            </a:r>
            <a:r>
              <a:rPr lang="en-US" altLang="zh-CN" b="1"/>
              <a:t>Ideal processor</a:t>
            </a:r>
            <a:r>
              <a:rPr lang="zh-CN" altLang="en-US" b="1"/>
              <a:t>）</a:t>
            </a:r>
          </a:p>
          <a:p>
            <a:pPr lvl="1"/>
            <a:r>
              <a:rPr lang="zh-CN" altLang="en-US" b="1" dirty="0"/>
              <a:t>首选处理器：</a:t>
            </a:r>
          </a:p>
          <a:p>
            <a:pPr lvl="1"/>
            <a:r>
              <a:rPr lang="zh-CN" altLang="en-US" b="1" dirty="0"/>
              <a:t>第二处理器：（在内核线程控制块中）</a:t>
            </a:r>
          </a:p>
          <a:p>
            <a:r>
              <a:rPr lang="zh-CN" altLang="en-US" b="1" dirty="0"/>
              <a:t>理想处理器确定</a:t>
            </a:r>
          </a:p>
          <a:p>
            <a:pPr lvl="1"/>
            <a:r>
              <a:rPr lang="zh-CN" altLang="en-US" b="1" dirty="0"/>
              <a:t>线程创建时随机确定，</a:t>
            </a:r>
          </a:p>
          <a:p>
            <a:pPr lvl="1"/>
            <a:r>
              <a:rPr lang="zh-CN" altLang="en-US" b="1" dirty="0"/>
              <a:t>分散各个线程与处理机对应关系</a:t>
            </a:r>
            <a:r>
              <a:rPr lang="zh-CN" altLang="en-US" b="1"/>
              <a:t>。</a:t>
            </a:r>
          </a:p>
          <a:p>
            <a:pPr lvl="1"/>
            <a:r>
              <a:rPr lang="zh-CN" altLang="en-US" b="1" dirty="0"/>
              <a:t>线程可修改</a:t>
            </a:r>
            <a:r>
              <a:rPr lang="en-US" altLang="zh-CN" b="1" err="1"/>
              <a:t>SetThreadIdealProcessor</a:t>
            </a:r>
            <a:endParaRPr lang="en-US" altLang="zh-CN" b="1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0649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就绪线程对处理器的选择</a:t>
            </a:r>
            <a:endParaRPr lang="zh-CN" altLang="en-US" b="1"/>
          </a:p>
        </p:txBody>
      </p:sp>
      <p:sp>
        <p:nvSpPr>
          <p:cNvPr id="106499" name="文本占位符 1064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dirty="0"/>
              <a:t>有空闲处理器</a:t>
            </a:r>
          </a:p>
          <a:p>
            <a:pPr lvl="1"/>
            <a:r>
              <a:rPr lang="zh-CN" altLang="en-US" sz="2000" b="1" dirty="0"/>
              <a:t>首选处理器</a:t>
            </a:r>
          </a:p>
          <a:p>
            <a:pPr lvl="1"/>
            <a:r>
              <a:rPr lang="zh-CN" altLang="en-US" sz="2000" b="1" dirty="0"/>
              <a:t>第二处理器</a:t>
            </a:r>
          </a:p>
          <a:p>
            <a:pPr lvl="1"/>
            <a:r>
              <a:rPr lang="zh-CN" altLang="en-US" sz="2000" b="1" dirty="0"/>
              <a:t>当前执行处理器（正执行调度代码）</a:t>
            </a:r>
          </a:p>
          <a:p>
            <a:pPr lvl="1"/>
            <a:r>
              <a:rPr lang="zh-CN" altLang="en-US" sz="2000" b="1" dirty="0"/>
              <a:t>由高到低顺序找空闲的处理器</a:t>
            </a:r>
          </a:p>
          <a:p>
            <a:r>
              <a:rPr lang="zh-CN" altLang="en-US" sz="2400" b="1" dirty="0"/>
              <a:t>无空闲处理器，考虑抢先</a:t>
            </a:r>
          </a:p>
          <a:p>
            <a:pPr lvl="1"/>
            <a:r>
              <a:rPr lang="zh-CN" altLang="en-US" sz="2000" b="1" dirty="0"/>
              <a:t>首选处理器</a:t>
            </a:r>
          </a:p>
          <a:p>
            <a:pPr lvl="1"/>
            <a:r>
              <a:rPr lang="zh-CN" altLang="en-US" sz="2000" b="1" dirty="0"/>
              <a:t>第二处理器</a:t>
            </a:r>
          </a:p>
          <a:p>
            <a:pPr lvl="1"/>
            <a:r>
              <a:rPr lang="zh-CN" altLang="en-US" sz="2000" b="1" dirty="0"/>
              <a:t>可运行编号最大处理器</a:t>
            </a:r>
            <a:endParaRPr lang="zh-CN" altLang="en-US" b="1" dirty="0"/>
          </a:p>
          <a:p>
            <a:r>
              <a:rPr lang="zh-CN" altLang="en-US" sz="2400" b="1" dirty="0"/>
              <a:t>不能抢先进入相应的就绪队列</a:t>
            </a:r>
            <a:endParaRPr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806</TotalTime>
  <Words>5411</Words>
  <Application>Microsoft Office PowerPoint</Application>
  <PresentationFormat>全屏显示(4:3)</PresentationFormat>
  <Paragraphs>1306</Paragraphs>
  <Slides>101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1" baseType="lpstr">
      <vt:lpstr>等线</vt:lpstr>
      <vt:lpstr>黑体</vt:lpstr>
      <vt:lpstr>宋体</vt:lpstr>
      <vt:lpstr>Arial</vt:lpstr>
      <vt:lpstr>Comic Sans MS</vt:lpstr>
      <vt:lpstr>Tahoma</vt:lpstr>
      <vt:lpstr>Times New Roman</vt:lpstr>
      <vt:lpstr>Wingdings</vt:lpstr>
      <vt:lpstr>Blends</vt:lpstr>
      <vt:lpstr>Equation.3</vt:lpstr>
      <vt:lpstr>第三章 中断与处理机调度</vt:lpstr>
      <vt:lpstr>3.1 中断与中断系统</vt:lpstr>
      <vt:lpstr>3.1.1 中断的概念</vt:lpstr>
      <vt:lpstr>3.1.2 中断装置</vt:lpstr>
      <vt:lpstr>中断响应和处理的过程</vt:lpstr>
      <vt:lpstr>3.1.2.1 中断源与中断字</vt:lpstr>
      <vt:lpstr>3.1.2.2 中断类型与中断向量</vt:lpstr>
      <vt:lpstr>3.1.2.2 中断类型与中断向量</vt:lpstr>
      <vt:lpstr>3.1.2.2 中断类型与中断向量</vt:lpstr>
      <vt:lpstr>3.1.2.2 中断类型与中断向量</vt:lpstr>
      <vt:lpstr>3.1.2.3 中断嵌套与系统栈</vt:lpstr>
      <vt:lpstr>3.1.2.3 中断嵌套与系统栈</vt:lpstr>
      <vt:lpstr>3.1.2.3 中断嵌套与系统栈(Cont.)</vt:lpstr>
      <vt:lpstr>3.1.2.3 中断嵌套与系统栈(Cont.)</vt:lpstr>
      <vt:lpstr>3.1.2.4 中断优先级与中断屏蔽</vt:lpstr>
      <vt:lpstr>3.1.3 中断处理程序</vt:lpstr>
      <vt:lpstr>3.1.3 中断处理程序</vt:lpstr>
      <vt:lpstr>PowerPoint 演示文稿</vt:lpstr>
      <vt:lpstr>3.1.3.1 IO中断处理</vt:lpstr>
      <vt:lpstr>3.1.3.2 时钟中断处理</vt:lpstr>
      <vt:lpstr>3.1.3.3 控制台中断处理</vt:lpstr>
      <vt:lpstr>3.1.3.4 硬件故障处理</vt:lpstr>
      <vt:lpstr>3.1.3.4 硬件故障处理(cont.)</vt:lpstr>
      <vt:lpstr>3.1.3.5 程序性中断的处理</vt:lpstr>
      <vt:lpstr>应用程序自己处理中断</vt:lpstr>
      <vt:lpstr>应用程序自行处理中断(Cont.)</vt:lpstr>
      <vt:lpstr>图3-9（P47）</vt:lpstr>
      <vt:lpstr>PowerPoint 演示文稿</vt:lpstr>
      <vt:lpstr>3.1.3.6 自愿性中断的处理</vt:lpstr>
      <vt:lpstr>3.1.3.6 自愿性中断的处理</vt:lpstr>
      <vt:lpstr>3.2 处理机调度</vt:lpstr>
      <vt:lpstr>3.2.1 处理机调度算法</vt:lpstr>
      <vt:lpstr>调度参数</vt:lpstr>
      <vt:lpstr>CPU burst vs. I/O burst </vt:lpstr>
      <vt:lpstr>CPU burst vs. I/O burst</vt:lpstr>
      <vt:lpstr>剥夺式调度与非剥夺式调度</vt:lpstr>
      <vt:lpstr>3.2.1.1 先到先服务算法</vt:lpstr>
      <vt:lpstr>3.2.1.1 先到先服务算法(Cont.)</vt:lpstr>
      <vt:lpstr>3.2.1.1 先到先服务算法(Cont.)</vt:lpstr>
      <vt:lpstr>3.2.1.2 短作业优先</vt:lpstr>
      <vt:lpstr>3.2.1.2 短作业优先</vt:lpstr>
      <vt:lpstr>3.2.1.2 短作业优先</vt:lpstr>
      <vt:lpstr>3.2.1.3 最短剩余时间优先算法(SRTN)</vt:lpstr>
      <vt:lpstr>3.2.1.3 最短剩余时间优先算法(Cont.)</vt:lpstr>
      <vt:lpstr>3.2.1.4最高响应比优先(HRN)</vt:lpstr>
      <vt:lpstr>3.2.1.5 最高优先数算法(HPF)</vt:lpstr>
      <vt:lpstr>3.2.1.5 最高优先数算法(Cont.)</vt:lpstr>
      <vt:lpstr>3.2.1.5 最高优先数算法(Cont.)</vt:lpstr>
      <vt:lpstr>3.2.1.5 最高优先数算法(Cont.)</vt:lpstr>
      <vt:lpstr>3.2.1.5 最高优先数算法(Cont.)</vt:lpstr>
      <vt:lpstr>3.2.1.6 循环轮转算法(RR)</vt:lpstr>
      <vt:lpstr>3.2.1.6 循环轮转算法 (Cont.)</vt:lpstr>
      <vt:lpstr>3.2.1.6 循环轮转算法 (Cont.)</vt:lpstr>
      <vt:lpstr>3.2.1.6 循环轮转算法 (Cont.)</vt:lpstr>
      <vt:lpstr>3.2.1.7 多级队列算法(MLQ)</vt:lpstr>
      <vt:lpstr>3. 2.1.8 反馈排队算法(FB)</vt:lpstr>
      <vt:lpstr>3.2.1.8 反馈排队算法 (Cont.)</vt:lpstr>
      <vt:lpstr>3.2.2 处理机调度时机</vt:lpstr>
      <vt:lpstr>PowerPoint 演示文稿</vt:lpstr>
      <vt:lpstr>PowerPoint 演示文稿</vt:lpstr>
      <vt:lpstr>3.3 调度级别与多级调度</vt:lpstr>
      <vt:lpstr>3.3.1 交换与中级调度</vt:lpstr>
      <vt:lpstr>3.3.1 交换与中级调度</vt:lpstr>
      <vt:lpstr>UNIX的中级调度（sched #0)</vt:lpstr>
      <vt:lpstr>3.3.2 作业与高级调度</vt:lpstr>
      <vt:lpstr>PowerPoint 演示文稿</vt:lpstr>
      <vt:lpstr>PowerPoint 演示文稿</vt:lpstr>
      <vt:lpstr>PowerPoint 演示文稿</vt:lpstr>
      <vt:lpstr>作业调度算法</vt:lpstr>
      <vt:lpstr>3.4 实时调度(real-time scheduling)</vt:lpstr>
      <vt:lpstr>实时任务分类</vt:lpstr>
      <vt:lpstr>术语解释</vt:lpstr>
      <vt:lpstr>周期性实时事务</vt:lpstr>
      <vt:lpstr>PowerPoint 演示文稿</vt:lpstr>
      <vt:lpstr>周期性实时事务</vt:lpstr>
      <vt:lpstr>例子</vt:lpstr>
      <vt:lpstr>3.4.1 最早截止期调度</vt:lpstr>
      <vt:lpstr>PowerPoint 演示文稿</vt:lpstr>
      <vt:lpstr>3.4.2 速率单调调度</vt:lpstr>
      <vt:lpstr>RMS的上限值</vt:lpstr>
      <vt:lpstr>RMS例子：</vt:lpstr>
      <vt:lpstr>3.5 多处理机调度</vt:lpstr>
      <vt:lpstr>3.5.1 自调度(self scheduling)</vt:lpstr>
      <vt:lpstr>自调度(self scheduling)</vt:lpstr>
      <vt:lpstr>自调度(self scheduling)</vt:lpstr>
      <vt:lpstr>3.5.2 组调度(gang scheduling)</vt:lpstr>
      <vt:lpstr>3.6 系统举例</vt:lpstr>
      <vt:lpstr>3.6.1 Linux 进程调度</vt:lpstr>
      <vt:lpstr>PowerPoint 演示文稿</vt:lpstr>
      <vt:lpstr>PowerPoint 演示文稿</vt:lpstr>
      <vt:lpstr>PowerPoint 演示文稿</vt:lpstr>
      <vt:lpstr>3.6.2 Windows 10 线程调度</vt:lpstr>
      <vt:lpstr>优先级别</vt:lpstr>
      <vt:lpstr>优先级提升</vt:lpstr>
      <vt:lpstr>抢占CPU</vt:lpstr>
      <vt:lpstr>时间配额(quantum)</vt:lpstr>
      <vt:lpstr>SMP上的线程调度</vt:lpstr>
      <vt:lpstr>SMP上的线程调度</vt:lpstr>
      <vt:lpstr>就绪线程对处理器的选择</vt:lpstr>
      <vt:lpstr>处理器对就绪线程的选择</vt:lpstr>
      <vt:lpstr>PowerPoint 演示文稿</vt:lpstr>
    </vt:vector>
  </TitlesOfParts>
  <Company>bt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处理机管理</dc:title>
  <dc:creator>左万利</dc:creator>
  <cp:lastModifiedBy>葛 馨木</cp:lastModifiedBy>
  <cp:revision>289</cp:revision>
  <dcterms:created xsi:type="dcterms:W3CDTF">2002-08-17T09:34:00Z</dcterms:created>
  <dcterms:modified xsi:type="dcterms:W3CDTF">2023-03-25T13:28:57Z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