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4"/>
  </p:notesMasterIdLst>
  <p:sldIdLst>
    <p:sldId id="256" r:id="rId2"/>
    <p:sldId id="439" r:id="rId3"/>
    <p:sldId id="440" r:id="rId4"/>
    <p:sldId id="441" r:id="rId5"/>
    <p:sldId id="442" r:id="rId6"/>
    <p:sldId id="443" r:id="rId7"/>
    <p:sldId id="444" r:id="rId8"/>
    <p:sldId id="446" r:id="rId9"/>
    <p:sldId id="462" r:id="rId10"/>
    <p:sldId id="684" r:id="rId11"/>
    <p:sldId id="450" r:id="rId12"/>
    <p:sldId id="451" r:id="rId13"/>
    <p:sldId id="452" r:id="rId14"/>
    <p:sldId id="685" r:id="rId15"/>
    <p:sldId id="258" r:id="rId16"/>
    <p:sldId id="481" r:id="rId17"/>
    <p:sldId id="490" r:id="rId18"/>
    <p:sldId id="482" r:id="rId19"/>
    <p:sldId id="485" r:id="rId20"/>
    <p:sldId id="487" r:id="rId21"/>
    <p:sldId id="489" r:id="rId22"/>
    <p:sldId id="260" r:id="rId23"/>
    <p:sldId id="261" r:id="rId24"/>
    <p:sldId id="262" r:id="rId25"/>
    <p:sldId id="686" r:id="rId26"/>
    <p:sldId id="263" r:id="rId27"/>
    <p:sldId id="265" r:id="rId28"/>
    <p:sldId id="264" r:id="rId29"/>
    <p:sldId id="687" r:id="rId30"/>
    <p:sldId id="266" r:id="rId31"/>
    <p:sldId id="436" r:id="rId32"/>
    <p:sldId id="437" r:id="rId33"/>
    <p:sldId id="434" r:id="rId34"/>
    <p:sldId id="492" r:id="rId35"/>
    <p:sldId id="435" r:id="rId36"/>
    <p:sldId id="296" r:id="rId37"/>
    <p:sldId id="267" r:id="rId38"/>
    <p:sldId id="463" r:id="rId39"/>
    <p:sldId id="438" r:id="rId40"/>
    <p:sldId id="432" r:id="rId41"/>
    <p:sldId id="271" r:id="rId42"/>
    <p:sldId id="287" r:id="rId43"/>
    <p:sldId id="288" r:id="rId44"/>
    <p:sldId id="433" r:id="rId45"/>
    <p:sldId id="270" r:id="rId46"/>
    <p:sldId id="453" r:id="rId47"/>
    <p:sldId id="272" r:id="rId48"/>
    <p:sldId id="273" r:id="rId49"/>
    <p:sldId id="276" r:id="rId50"/>
    <p:sldId id="414" r:id="rId51"/>
    <p:sldId id="289" r:id="rId52"/>
    <p:sldId id="290" r:id="rId53"/>
    <p:sldId id="402" r:id="rId54"/>
    <p:sldId id="493" r:id="rId55"/>
    <p:sldId id="399" r:id="rId56"/>
    <p:sldId id="277" r:id="rId57"/>
    <p:sldId id="278" r:id="rId58"/>
    <p:sldId id="280" r:id="rId59"/>
    <p:sldId id="494" r:id="rId60"/>
    <p:sldId id="334" r:id="rId61"/>
    <p:sldId id="281" r:id="rId62"/>
    <p:sldId id="316" r:id="rId63"/>
    <p:sldId id="282" r:id="rId64"/>
    <p:sldId id="283" r:id="rId65"/>
    <p:sldId id="284" r:id="rId66"/>
    <p:sldId id="496" r:id="rId67"/>
    <p:sldId id="498" r:id="rId68"/>
    <p:sldId id="500" r:id="rId69"/>
    <p:sldId id="502" r:id="rId70"/>
    <p:sldId id="504" r:id="rId71"/>
    <p:sldId id="404" r:id="rId72"/>
    <p:sldId id="285" r:id="rId73"/>
    <p:sldId id="416" r:id="rId74"/>
    <p:sldId id="303" r:id="rId75"/>
    <p:sldId id="417" r:id="rId76"/>
    <p:sldId id="291" r:id="rId77"/>
    <p:sldId id="418" r:id="rId78"/>
    <p:sldId id="286" r:id="rId79"/>
    <p:sldId id="297" r:id="rId80"/>
    <p:sldId id="304" r:id="rId81"/>
    <p:sldId id="419" r:id="rId82"/>
    <p:sldId id="305" r:id="rId83"/>
    <p:sldId id="298" r:id="rId84"/>
    <p:sldId id="302" r:id="rId85"/>
    <p:sldId id="299" r:id="rId86"/>
    <p:sldId id="300" r:id="rId87"/>
    <p:sldId id="301" r:id="rId88"/>
    <p:sldId id="505" r:id="rId89"/>
    <p:sldId id="319" r:id="rId90"/>
    <p:sldId id="320" r:id="rId91"/>
    <p:sldId id="322" r:id="rId92"/>
    <p:sldId id="321" r:id="rId93"/>
    <p:sldId id="323" r:id="rId94"/>
    <p:sldId id="306" r:id="rId95"/>
    <p:sldId id="307" r:id="rId96"/>
    <p:sldId id="308" r:id="rId97"/>
    <p:sldId id="309" r:id="rId98"/>
    <p:sldId id="324" r:id="rId99"/>
    <p:sldId id="325" r:id="rId100"/>
    <p:sldId id="326" r:id="rId101"/>
    <p:sldId id="311" r:id="rId102"/>
    <p:sldId id="689" r:id="rId103"/>
    <p:sldId id="364" r:id="rId104"/>
    <p:sldId id="310" r:id="rId105"/>
    <p:sldId id="312" r:id="rId106"/>
    <p:sldId id="688" r:id="rId107"/>
    <p:sldId id="313" r:id="rId108"/>
    <p:sldId id="328" r:id="rId109"/>
    <p:sldId id="314" r:id="rId110"/>
    <p:sldId id="315" r:id="rId111"/>
    <p:sldId id="329" r:id="rId112"/>
    <p:sldId id="330" r:id="rId113"/>
    <p:sldId id="331" r:id="rId114"/>
    <p:sldId id="332" r:id="rId115"/>
    <p:sldId id="509" r:id="rId116"/>
    <p:sldId id="510" r:id="rId117"/>
    <p:sldId id="333" r:id="rId118"/>
    <p:sldId id="335" r:id="rId119"/>
    <p:sldId id="365" r:id="rId120"/>
    <p:sldId id="338" r:id="rId121"/>
    <p:sldId id="480" r:id="rId122"/>
    <p:sldId id="336" r:id="rId123"/>
    <p:sldId id="337" r:id="rId124"/>
    <p:sldId id="339" r:id="rId125"/>
    <p:sldId id="465" r:id="rId126"/>
    <p:sldId id="466" r:id="rId127"/>
    <p:sldId id="467" r:id="rId128"/>
    <p:sldId id="468" r:id="rId129"/>
    <p:sldId id="469" r:id="rId130"/>
    <p:sldId id="470" r:id="rId131"/>
    <p:sldId id="471" r:id="rId132"/>
    <p:sldId id="472" r:id="rId133"/>
    <p:sldId id="473" r:id="rId134"/>
    <p:sldId id="474" r:id="rId135"/>
    <p:sldId id="475" r:id="rId136"/>
    <p:sldId id="476" r:id="rId137"/>
    <p:sldId id="477" r:id="rId138"/>
    <p:sldId id="478" r:id="rId139"/>
    <p:sldId id="479" r:id="rId140"/>
    <p:sldId id="506" r:id="rId141"/>
    <p:sldId id="412" r:id="rId142"/>
    <p:sldId id="461" r:id="rId143"/>
    <p:sldId id="456" r:id="rId144"/>
    <p:sldId id="457" r:id="rId145"/>
    <p:sldId id="458" r:id="rId146"/>
    <p:sldId id="459" r:id="rId147"/>
    <p:sldId id="413" r:id="rId148"/>
    <p:sldId id="340" r:id="rId149"/>
    <p:sldId id="342" r:id="rId150"/>
    <p:sldId id="375" r:id="rId151"/>
    <p:sldId id="343" r:id="rId152"/>
    <p:sldId id="344" r:id="rId153"/>
    <p:sldId id="345" r:id="rId154"/>
    <p:sldId id="366" r:id="rId155"/>
    <p:sldId id="347" r:id="rId156"/>
    <p:sldId id="426" r:id="rId157"/>
    <p:sldId id="396" r:id="rId158"/>
    <p:sldId id="348" r:id="rId159"/>
    <p:sldId id="354" r:id="rId160"/>
    <p:sldId id="427" r:id="rId161"/>
    <p:sldId id="428" r:id="rId162"/>
    <p:sldId id="507" r:id="rId163"/>
    <p:sldId id="355" r:id="rId164"/>
    <p:sldId id="356" r:id="rId165"/>
    <p:sldId id="357" r:id="rId166"/>
    <p:sldId id="358" r:id="rId167"/>
    <p:sldId id="369" r:id="rId168"/>
    <p:sldId id="386" r:id="rId169"/>
    <p:sldId id="387" r:id="rId170"/>
    <p:sldId id="388" r:id="rId171"/>
    <p:sldId id="389" r:id="rId172"/>
    <p:sldId id="390" r:id="rId173"/>
    <p:sldId id="368" r:id="rId174"/>
    <p:sldId id="370" r:id="rId175"/>
    <p:sldId id="371" r:id="rId176"/>
    <p:sldId id="376" r:id="rId177"/>
    <p:sldId id="377" r:id="rId178"/>
    <p:sldId id="378" r:id="rId179"/>
    <p:sldId id="379" r:id="rId180"/>
    <p:sldId id="380" r:id="rId181"/>
    <p:sldId id="381" r:id="rId182"/>
    <p:sldId id="382" r:id="rId183"/>
    <p:sldId id="383" r:id="rId184"/>
    <p:sldId id="420" r:id="rId185"/>
    <p:sldId id="421" r:id="rId186"/>
    <p:sldId id="422" r:id="rId187"/>
    <p:sldId id="423" r:id="rId188"/>
    <p:sldId id="424" r:id="rId189"/>
    <p:sldId id="425" r:id="rId190"/>
    <p:sldId id="384" r:id="rId191"/>
    <p:sldId id="407" r:id="rId192"/>
    <p:sldId id="408" r:id="rId193"/>
    <p:sldId id="409" r:id="rId194"/>
    <p:sldId id="410" r:id="rId195"/>
    <p:sldId id="385" r:id="rId196"/>
    <p:sldId id="359" r:id="rId197"/>
    <p:sldId id="429" r:id="rId198"/>
    <p:sldId id="430" r:id="rId199"/>
    <p:sldId id="360" r:id="rId200"/>
    <p:sldId id="361" r:id="rId201"/>
    <p:sldId id="362" r:id="rId202"/>
    <p:sldId id="363" r:id="rId203"/>
    <p:sldId id="391" r:id="rId204"/>
    <p:sldId id="392" r:id="rId205"/>
    <p:sldId id="393" r:id="rId206"/>
    <p:sldId id="394" r:id="rId207"/>
    <p:sldId id="395" r:id="rId208"/>
    <p:sldId id="397" r:id="rId209"/>
    <p:sldId id="411" r:id="rId210"/>
    <p:sldId id="372" r:id="rId211"/>
    <p:sldId id="373" r:id="rId212"/>
    <p:sldId id="374" r:id="rId213"/>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5B6"/>
    <a:srgbClr val="C1D5D5"/>
    <a:srgbClr val="333300"/>
    <a:srgbClr val="336600"/>
    <a:srgbClr val="FF9900"/>
    <a:srgbClr val="000066"/>
    <a:srgbClr val="0000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929" autoAdjust="0"/>
  </p:normalViewPr>
  <p:slideViewPr>
    <p:cSldViewPr showGuides="1">
      <p:cViewPr varScale="1">
        <p:scale>
          <a:sx n="63" d="100"/>
          <a:sy n="63" d="100"/>
        </p:scale>
        <p:origin x="77" y="658"/>
      </p:cViewPr>
      <p:guideLst>
        <p:guide orient="horz" pos="2880"/>
        <p:guide pos="216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theme" Target="theme/theme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tableStyles" Target="tableStyle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notesMaster" Target="notesMasters/notesMaster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页眉占位符 3073"/>
          <p:cNvSpPr>
            <a:spLocks noGrp="1"/>
          </p:cNvSpPr>
          <p:nvPr>
            <p:ph type="hdr" sz="quarter"/>
          </p:nvPr>
        </p:nvSpPr>
        <p:spPr>
          <a:xfrm>
            <a:off x="0" y="0"/>
            <a:ext cx="2971800" cy="457200"/>
          </a:xfrm>
          <a:prstGeom prst="rect">
            <a:avLst/>
          </a:prstGeom>
          <a:noFill/>
          <a:ln w="9525">
            <a:noFill/>
          </a:ln>
        </p:spPr>
        <p:txBody>
          <a:bodyPr/>
          <a:lstStyle/>
          <a:p>
            <a:pPr lvl="0" eaLnBrk="1" hangingPunct="1"/>
            <a:endParaRPr lang="zh-CN" altLang="en-US" sz="1200" b="0" dirty="0"/>
          </a:p>
        </p:txBody>
      </p:sp>
      <p:sp>
        <p:nvSpPr>
          <p:cNvPr id="3075" name="日期占位符 3074"/>
          <p:cNvSpPr>
            <a:spLocks noGrp="1"/>
          </p:cNvSpPr>
          <p:nvPr>
            <p:ph type="dt" idx="1"/>
          </p:nvPr>
        </p:nvSpPr>
        <p:spPr>
          <a:xfrm>
            <a:off x="3886200" y="0"/>
            <a:ext cx="2971800" cy="457200"/>
          </a:xfrm>
          <a:prstGeom prst="rect">
            <a:avLst/>
          </a:prstGeom>
          <a:noFill/>
          <a:ln w="9525">
            <a:noFill/>
          </a:ln>
        </p:spPr>
        <p:txBody>
          <a:bodyPr/>
          <a:lstStyle/>
          <a:p>
            <a:pPr lvl="0" algn="r" eaLnBrk="1" hangingPunct="1"/>
            <a:endParaRPr lang="zh-CN" altLang="en-US" sz="1200" b="0" dirty="0"/>
          </a:p>
        </p:txBody>
      </p:sp>
      <p:sp>
        <p:nvSpPr>
          <p:cNvPr id="3076" name="幻灯片图像占位符 3075"/>
          <p:cNvSpPr>
            <a:spLocks noGrp="1" noRot="1" noChangeAspect="1"/>
          </p:cNvSpPr>
          <p:nvPr>
            <p:ph type="sldImg" idx="2"/>
          </p:nvPr>
        </p:nvSpPr>
        <p:spPr>
          <a:xfrm>
            <a:off x="1143000" y="685800"/>
            <a:ext cx="4572000" cy="3429000"/>
          </a:xfrm>
          <a:prstGeom prst="rect">
            <a:avLst/>
          </a:prstGeom>
          <a:noFill/>
          <a:ln w="9525">
            <a:noFill/>
          </a:ln>
        </p:spPr>
      </p:sp>
      <p:sp>
        <p:nvSpPr>
          <p:cNvPr id="3077" name="文本占位符 3076"/>
          <p:cNvSpPr>
            <a:spLocks noGrp="1"/>
          </p:cNvSpPr>
          <p:nvPr>
            <p:ph type="body" sz="quarter" idx="3"/>
          </p:nvPr>
        </p:nvSpPr>
        <p:spPr>
          <a:xfrm>
            <a:off x="914400" y="4343400"/>
            <a:ext cx="5029200" cy="4114800"/>
          </a:xfrm>
          <a:prstGeom prst="rect">
            <a:avLst/>
          </a:prstGeom>
          <a:noFill/>
          <a:ln w="9525">
            <a:noFill/>
          </a:ln>
        </p:spPr>
        <p:txBody>
          <a:bodyPr anchor="ct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页脚占位符 3077"/>
          <p:cNvSpPr>
            <a:spLocks noGrp="1"/>
          </p:cNvSpPr>
          <p:nvPr>
            <p:ph type="ftr" sz="quarter" idx="4"/>
          </p:nvPr>
        </p:nvSpPr>
        <p:spPr>
          <a:xfrm>
            <a:off x="0" y="8686800"/>
            <a:ext cx="2971800" cy="457200"/>
          </a:xfrm>
          <a:prstGeom prst="rect">
            <a:avLst/>
          </a:prstGeom>
          <a:noFill/>
          <a:ln w="9525">
            <a:noFill/>
          </a:ln>
        </p:spPr>
        <p:txBody>
          <a:bodyPr anchor="b"/>
          <a:lstStyle/>
          <a:p>
            <a:pPr lvl="0" eaLnBrk="1" hangingPunct="1"/>
            <a:endParaRPr lang="zh-CN" altLang="en-US" sz="1200" b="0" dirty="0"/>
          </a:p>
        </p:txBody>
      </p:sp>
      <p:sp>
        <p:nvSpPr>
          <p:cNvPr id="3079" name="灯片编号占位符 3078"/>
          <p:cNvSpPr>
            <a:spLocks noGrp="1"/>
          </p:cNvSpPr>
          <p:nvPr>
            <p:ph type="sldNum" sz="quarter" idx="5"/>
          </p:nvPr>
        </p:nvSpPr>
        <p:spPr>
          <a:xfrm>
            <a:off x="3886200" y="8686800"/>
            <a:ext cx="2971800" cy="457200"/>
          </a:xfrm>
          <a:prstGeom prst="rect">
            <a:avLst/>
          </a:prstGeom>
          <a:noFill/>
          <a:ln w="9525">
            <a:noFill/>
          </a:ln>
        </p:spPr>
        <p:txBody>
          <a:bodyPr anchor="b"/>
          <a:lstStyle/>
          <a:p>
            <a:pPr lvl="0" algn="r" eaLnBrk="1" hangingPunct="1"/>
            <a:fld id="{9A0DB2DC-4C9A-4742-B13C-FB6460FD3503}" type="slidenum">
              <a:rPr lang="zh-CN" altLang="en-US" sz="1200" b="0" dirty="0"/>
              <a:t>‹#›</a:t>
            </a:fld>
            <a:endParaRPr lang="zh-CN" altLang="en-US" sz="1200" b="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产生进程丢失</a:t>
            </a:r>
          </a:p>
        </p:txBody>
      </p:sp>
      <p:sp>
        <p:nvSpPr>
          <p:cNvPr id="4" name="灯片编号占位符 3"/>
          <p:cNvSpPr>
            <a:spLocks noGrp="1"/>
          </p:cNvSpPr>
          <p:nvPr>
            <p:ph type="sldNum" sz="quarter" idx="5"/>
          </p:nvPr>
        </p:nvSpPr>
        <p:spPr/>
        <p:txBody>
          <a:bodyPr/>
          <a:lstStyle/>
          <a:p>
            <a:pPr lvl="0" algn="r" eaLnBrk="1" hangingPunct="1"/>
            <a:fld id="{9A0DB2DC-4C9A-4742-B13C-FB6460FD3503}" type="slidenum">
              <a:rPr lang="zh-CN" altLang="en-US" sz="1200" b="0" smtClean="0"/>
              <a:t>18</a:t>
            </a:fld>
            <a:endParaRPr lang="zh-CN" altLang="en-US" sz="1200" b="0" dirty="0"/>
          </a:p>
        </p:txBody>
      </p:sp>
    </p:spTree>
    <p:extLst>
      <p:ext uri="{BB962C8B-B14F-4D97-AF65-F5344CB8AC3E}">
        <p14:creationId xmlns:p14="http://schemas.microsoft.com/office/powerpoint/2010/main" val="3572497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lvl="0" algn="r" eaLnBrk="1" hangingPunct="1"/>
            <a:fld id="{9A0DB2DC-4C9A-4742-B13C-FB6460FD3503}" type="slidenum">
              <a:rPr lang="zh-CN" altLang="en-US" sz="1200" b="0" smtClean="0"/>
              <a:t>19</a:t>
            </a:fld>
            <a:endParaRPr lang="zh-CN" altLang="en-US" sz="1200" b="0" dirty="0"/>
          </a:p>
        </p:txBody>
      </p:sp>
    </p:spTree>
    <p:extLst>
      <p:ext uri="{BB962C8B-B14F-4D97-AF65-F5344CB8AC3E}">
        <p14:creationId xmlns:p14="http://schemas.microsoft.com/office/powerpoint/2010/main" val="4157130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互斥性</a:t>
            </a:r>
            <a:endParaRPr lang="en-US" altLang="zh-CN" dirty="0"/>
          </a:p>
          <a:p>
            <a:r>
              <a:rPr lang="zh-CN" altLang="en-US" dirty="0"/>
              <a:t>进展性</a:t>
            </a:r>
            <a:endParaRPr lang="en-US" altLang="zh-CN" dirty="0"/>
          </a:p>
          <a:p>
            <a:r>
              <a:rPr lang="zh-CN" altLang="en-US" dirty="0"/>
              <a:t>公平性</a:t>
            </a:r>
          </a:p>
        </p:txBody>
      </p:sp>
      <p:sp>
        <p:nvSpPr>
          <p:cNvPr id="4" name="灯片编号占位符 3"/>
          <p:cNvSpPr>
            <a:spLocks noGrp="1"/>
          </p:cNvSpPr>
          <p:nvPr>
            <p:ph type="sldNum" sz="quarter" idx="5"/>
          </p:nvPr>
        </p:nvSpPr>
        <p:spPr/>
        <p:txBody>
          <a:bodyPr/>
          <a:lstStyle/>
          <a:p>
            <a:pPr lvl="0" algn="r" eaLnBrk="1" hangingPunct="1"/>
            <a:fld id="{9A0DB2DC-4C9A-4742-B13C-FB6460FD3503}" type="slidenum">
              <a:rPr lang="zh-CN" altLang="en-US" sz="1200" b="0" smtClean="0"/>
              <a:t>28</a:t>
            </a:fld>
            <a:endParaRPr lang="zh-CN" altLang="en-US" sz="1200" b="0" dirty="0"/>
          </a:p>
        </p:txBody>
      </p:sp>
    </p:spTree>
    <p:extLst>
      <p:ext uri="{BB962C8B-B14F-4D97-AF65-F5344CB8AC3E}">
        <p14:creationId xmlns:p14="http://schemas.microsoft.com/office/powerpoint/2010/main" val="1359459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lvl="0" algn="r" eaLnBrk="1" hangingPunct="1"/>
            <a:fld id="{9A0DB2DC-4C9A-4742-B13C-FB6460FD3503}" type="slidenum">
              <a:rPr lang="zh-CN" altLang="en-US" sz="1200" b="0" smtClean="0"/>
              <a:t>31</a:t>
            </a:fld>
            <a:endParaRPr lang="zh-CN" altLang="en-US" sz="1200" b="0" dirty="0"/>
          </a:p>
        </p:txBody>
      </p:sp>
    </p:spTree>
    <p:extLst>
      <p:ext uri="{BB962C8B-B14F-4D97-AF65-F5344CB8AC3E}">
        <p14:creationId xmlns:p14="http://schemas.microsoft.com/office/powerpoint/2010/main" val="3389176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lvl="0" algn="r" eaLnBrk="1" hangingPunct="1"/>
            <a:fld id="{9A0DB2DC-4C9A-4742-B13C-FB6460FD3503}" type="slidenum">
              <a:rPr lang="zh-CN" altLang="en-US" sz="1200" b="0" smtClean="0"/>
              <a:t>37</a:t>
            </a:fld>
            <a:endParaRPr lang="zh-CN" altLang="en-US" sz="1200" b="0" dirty="0"/>
          </a:p>
        </p:txBody>
      </p:sp>
    </p:spTree>
    <p:extLst>
      <p:ext uri="{BB962C8B-B14F-4D97-AF65-F5344CB8AC3E}">
        <p14:creationId xmlns:p14="http://schemas.microsoft.com/office/powerpoint/2010/main" val="789848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lvl="0" algn="r" eaLnBrk="1" hangingPunct="1"/>
            <a:fld id="{9A0DB2DC-4C9A-4742-B13C-FB6460FD3503}" type="slidenum">
              <a:rPr lang="zh-CN" altLang="en-US" sz="1200" b="0" smtClean="0"/>
              <a:t>158</a:t>
            </a:fld>
            <a:endParaRPr lang="zh-CN" altLang="en-US" sz="1200" b="0" dirty="0"/>
          </a:p>
        </p:txBody>
      </p:sp>
    </p:spTree>
    <p:extLst>
      <p:ext uri="{BB962C8B-B14F-4D97-AF65-F5344CB8AC3E}">
        <p14:creationId xmlns:p14="http://schemas.microsoft.com/office/powerpoint/2010/main" val="1967083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拿了左叉再拿右叉</a:t>
            </a:r>
          </a:p>
        </p:txBody>
      </p:sp>
      <p:sp>
        <p:nvSpPr>
          <p:cNvPr id="4" name="灯片编号占位符 3"/>
          <p:cNvSpPr>
            <a:spLocks noGrp="1"/>
          </p:cNvSpPr>
          <p:nvPr>
            <p:ph type="sldNum" sz="quarter" idx="5"/>
          </p:nvPr>
        </p:nvSpPr>
        <p:spPr/>
        <p:txBody>
          <a:bodyPr/>
          <a:lstStyle/>
          <a:p>
            <a:pPr lvl="0" algn="r" eaLnBrk="1" hangingPunct="1"/>
            <a:fld id="{9A0DB2DC-4C9A-4742-B13C-FB6460FD3503}" type="slidenum">
              <a:rPr lang="zh-CN" altLang="en-US" sz="1200" b="0" smtClean="0"/>
              <a:t>171</a:t>
            </a:fld>
            <a:endParaRPr lang="zh-CN" altLang="en-US" sz="1200" b="0" dirty="0"/>
          </a:p>
        </p:txBody>
      </p:sp>
    </p:spTree>
    <p:extLst>
      <p:ext uri="{BB962C8B-B14F-4D97-AF65-F5344CB8AC3E}">
        <p14:creationId xmlns:p14="http://schemas.microsoft.com/office/powerpoint/2010/main" val="31904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从外侧向里走，找到第一个等待者，然后唤醒第一个等待者</a:t>
            </a:r>
          </a:p>
        </p:txBody>
      </p:sp>
      <p:sp>
        <p:nvSpPr>
          <p:cNvPr id="4" name="灯片编号占位符 3"/>
          <p:cNvSpPr>
            <a:spLocks noGrp="1"/>
          </p:cNvSpPr>
          <p:nvPr>
            <p:ph type="sldNum" sz="quarter" idx="5"/>
          </p:nvPr>
        </p:nvSpPr>
        <p:spPr/>
        <p:txBody>
          <a:bodyPr/>
          <a:lstStyle/>
          <a:p>
            <a:pPr lvl="0" algn="r" eaLnBrk="1" hangingPunct="1"/>
            <a:fld id="{9A0DB2DC-4C9A-4742-B13C-FB6460FD3503}" type="slidenum">
              <a:rPr lang="zh-CN" altLang="en-US" sz="1200" b="0" smtClean="0"/>
              <a:t>178</a:t>
            </a:fld>
            <a:endParaRPr lang="zh-CN" altLang="en-US" sz="1200" b="0" dirty="0"/>
          </a:p>
        </p:txBody>
      </p:sp>
    </p:spTree>
    <p:extLst>
      <p:ext uri="{BB962C8B-B14F-4D97-AF65-F5344CB8AC3E}">
        <p14:creationId xmlns:p14="http://schemas.microsoft.com/office/powerpoint/2010/main" val="765909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a:t>
            </a:r>
            <a:r>
              <a:rPr lang="en-US" altLang="zh-CN" dirty="0" err="1"/>
              <a:t>upscan</a:t>
            </a:r>
            <a:r>
              <a:rPr lang="zh-CN" altLang="en-US" dirty="0"/>
              <a:t>找到一个，再</a:t>
            </a:r>
            <a:r>
              <a:rPr lang="en-US" altLang="zh-CN" dirty="0" err="1"/>
              <a:t>downscan</a:t>
            </a:r>
            <a:r>
              <a:rPr lang="zh-CN" altLang="en-US" dirty="0"/>
              <a:t>找到一个；</a:t>
            </a:r>
            <a:endParaRPr lang="en-US" altLang="zh-CN" dirty="0"/>
          </a:p>
          <a:p>
            <a:r>
              <a:rPr lang="zh-CN" altLang="en-US" dirty="0"/>
              <a:t>而</a:t>
            </a:r>
            <a:r>
              <a:rPr lang="en-US" altLang="zh-CN"/>
              <a:t>SCAN</a:t>
            </a:r>
            <a:r>
              <a:rPr lang="zh-CN" altLang="en-US"/>
              <a:t>算法</a:t>
            </a:r>
            <a:r>
              <a:rPr lang="zh-CN" altLang="en-US" dirty="0"/>
              <a:t>应当走到</a:t>
            </a:r>
            <a:r>
              <a:rPr lang="en-US" altLang="zh-CN" dirty="0"/>
              <a:t>0/199</a:t>
            </a:r>
            <a:r>
              <a:rPr lang="zh-CN" altLang="en-US" dirty="0"/>
              <a:t>了再朝反方向走，该算法有问题</a:t>
            </a:r>
          </a:p>
        </p:txBody>
      </p:sp>
      <p:sp>
        <p:nvSpPr>
          <p:cNvPr id="4" name="灯片编号占位符 3"/>
          <p:cNvSpPr>
            <a:spLocks noGrp="1"/>
          </p:cNvSpPr>
          <p:nvPr>
            <p:ph type="sldNum" sz="quarter" idx="5"/>
          </p:nvPr>
        </p:nvSpPr>
        <p:spPr/>
        <p:txBody>
          <a:bodyPr/>
          <a:lstStyle/>
          <a:p>
            <a:pPr lvl="0" algn="r" eaLnBrk="1" hangingPunct="1"/>
            <a:fld id="{9A0DB2DC-4C9A-4742-B13C-FB6460FD3503}" type="slidenum">
              <a:rPr lang="zh-CN" altLang="en-US" sz="1200" b="0" smtClean="0"/>
              <a:t>180</a:t>
            </a:fld>
            <a:endParaRPr lang="zh-CN" altLang="en-US" sz="1200" b="0" dirty="0"/>
          </a:p>
        </p:txBody>
      </p:sp>
    </p:spTree>
    <p:extLst>
      <p:ext uri="{BB962C8B-B14F-4D97-AF65-F5344CB8AC3E}">
        <p14:creationId xmlns:p14="http://schemas.microsoft.com/office/powerpoint/2010/main" val="4288156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组合 2049"/>
          <p:cNvGrpSpPr/>
          <p:nvPr/>
        </p:nvGrpSpPr>
        <p:grpSpPr>
          <a:xfrm>
            <a:off x="0" y="2438400"/>
            <a:ext cx="9009063" cy="1052513"/>
            <a:chOff x="0" y="0"/>
            <a:chExt cx="5675" cy="663"/>
          </a:xfrm>
        </p:grpSpPr>
        <p:grpSp>
          <p:nvGrpSpPr>
            <p:cNvPr id="2051" name="组合 2050"/>
            <p:cNvGrpSpPr/>
            <p:nvPr/>
          </p:nvGrpSpPr>
          <p:grpSpPr>
            <a:xfrm>
              <a:off x="183" y="68"/>
              <a:ext cx="448" cy="299"/>
              <a:chOff x="0" y="0"/>
              <a:chExt cx="624" cy="432"/>
            </a:xfrm>
          </p:grpSpPr>
          <p:sp>
            <p:nvSpPr>
              <p:cNvPr id="2052" name="矩形 2051"/>
              <p:cNvSpPr/>
              <p:nvPr/>
            </p:nvSpPr>
            <p:spPr>
              <a:xfrm>
                <a:off x="0" y="0"/>
                <a:ext cx="384" cy="432"/>
              </a:xfrm>
              <a:prstGeom prst="rect">
                <a:avLst/>
              </a:prstGeom>
              <a:solidFill>
                <a:schemeClr val="folHlink"/>
              </a:solidFill>
              <a:ln w="9525">
                <a:noFill/>
              </a:ln>
            </p:spPr>
            <p:txBody>
              <a:bodyPr/>
              <a:lstStyle/>
              <a:p>
                <a:endParaRPr lang="zh-CN" altLang="en-US"/>
              </a:p>
            </p:txBody>
          </p:sp>
          <p:sp>
            <p:nvSpPr>
              <p:cNvPr id="2053" name="矩形 2052"/>
              <p:cNvSpPr/>
              <p:nvPr/>
            </p:nvSpPr>
            <p:spPr>
              <a:xfrm>
                <a:off x="336" y="0"/>
                <a:ext cx="288" cy="432"/>
              </a:xfrm>
              <a:prstGeom prst="rect">
                <a:avLst/>
              </a:prstGeom>
              <a:gradFill rotWithShape="0">
                <a:gsLst>
                  <a:gs pos="0">
                    <a:schemeClr val="folHlink"/>
                  </a:gs>
                  <a:gs pos="100000">
                    <a:schemeClr val="bg1"/>
                  </a:gs>
                </a:gsLst>
                <a:lin ang="0" scaled="1"/>
                <a:tileRect/>
              </a:gradFill>
              <a:ln w="9525">
                <a:noFill/>
              </a:ln>
            </p:spPr>
            <p:txBody>
              <a:bodyPr/>
              <a:lstStyle/>
              <a:p>
                <a:endParaRPr lang="zh-CN" altLang="en-US"/>
              </a:p>
            </p:txBody>
          </p:sp>
        </p:grpSp>
        <p:grpSp>
          <p:nvGrpSpPr>
            <p:cNvPr id="2054" name="组合 2053"/>
            <p:cNvGrpSpPr/>
            <p:nvPr/>
          </p:nvGrpSpPr>
          <p:grpSpPr>
            <a:xfrm>
              <a:off x="261" y="334"/>
              <a:ext cx="465" cy="299"/>
              <a:chOff x="0" y="0"/>
              <a:chExt cx="672" cy="432"/>
            </a:xfrm>
          </p:grpSpPr>
          <p:sp>
            <p:nvSpPr>
              <p:cNvPr id="2055" name="矩形 2054"/>
              <p:cNvSpPr/>
              <p:nvPr/>
            </p:nvSpPr>
            <p:spPr>
              <a:xfrm>
                <a:off x="0" y="0"/>
                <a:ext cx="384" cy="432"/>
              </a:xfrm>
              <a:prstGeom prst="rect">
                <a:avLst/>
              </a:prstGeom>
              <a:solidFill>
                <a:schemeClr val="accent2"/>
              </a:solidFill>
              <a:ln w="9525">
                <a:noFill/>
              </a:ln>
            </p:spPr>
            <p:txBody>
              <a:bodyPr/>
              <a:lstStyle/>
              <a:p>
                <a:endParaRPr lang="zh-CN" altLang="en-US"/>
              </a:p>
            </p:txBody>
          </p:sp>
          <p:sp>
            <p:nvSpPr>
              <p:cNvPr id="2056" name="矩形 2055"/>
              <p:cNvSpPr/>
              <p:nvPr/>
            </p:nvSpPr>
            <p:spPr>
              <a:xfrm>
                <a:off x="336" y="0"/>
                <a:ext cx="336" cy="432"/>
              </a:xfrm>
              <a:prstGeom prst="rect">
                <a:avLst/>
              </a:prstGeom>
              <a:gradFill rotWithShape="0">
                <a:gsLst>
                  <a:gs pos="0">
                    <a:schemeClr val="accent2"/>
                  </a:gs>
                  <a:gs pos="100000">
                    <a:schemeClr val="bg1"/>
                  </a:gs>
                </a:gsLst>
                <a:lin ang="0" scaled="1"/>
                <a:tileRect/>
              </a:gradFill>
              <a:ln w="9525">
                <a:noFill/>
              </a:ln>
            </p:spPr>
            <p:txBody>
              <a:bodyPr/>
              <a:lstStyle/>
              <a:p>
                <a:endParaRPr lang="zh-CN" altLang="en-US"/>
              </a:p>
            </p:txBody>
          </p:sp>
        </p:grpSp>
        <p:sp>
          <p:nvSpPr>
            <p:cNvPr id="2057" name="矩形 2056"/>
            <p:cNvSpPr/>
            <p:nvPr/>
          </p:nvSpPr>
          <p:spPr>
            <a:xfrm>
              <a:off x="0" y="288"/>
              <a:ext cx="353" cy="266"/>
            </a:xfrm>
            <a:prstGeom prst="rect">
              <a:avLst/>
            </a:prstGeom>
            <a:gradFill rotWithShape="0">
              <a:gsLst>
                <a:gs pos="0">
                  <a:schemeClr val="bg1"/>
                </a:gs>
                <a:gs pos="100000">
                  <a:schemeClr val="hlink"/>
                </a:gs>
              </a:gsLst>
              <a:lin ang="18900000" scaled="1"/>
              <a:tileRect/>
            </a:gradFill>
            <a:ln w="9525">
              <a:noFill/>
            </a:ln>
          </p:spPr>
          <p:txBody>
            <a:bodyPr/>
            <a:lstStyle/>
            <a:p>
              <a:endParaRPr lang="zh-CN" altLang="en-US"/>
            </a:p>
          </p:txBody>
        </p:sp>
        <p:sp>
          <p:nvSpPr>
            <p:cNvPr id="2058" name="矩形 2057"/>
            <p:cNvSpPr/>
            <p:nvPr/>
          </p:nvSpPr>
          <p:spPr>
            <a:xfrm>
              <a:off x="400" y="0"/>
              <a:ext cx="20" cy="663"/>
            </a:xfrm>
            <a:prstGeom prst="rect">
              <a:avLst/>
            </a:prstGeom>
            <a:solidFill>
              <a:schemeClr val="bg2"/>
            </a:solidFill>
            <a:ln w="9525">
              <a:noFill/>
            </a:ln>
          </p:spPr>
          <p:txBody>
            <a:bodyPr/>
            <a:lstStyle/>
            <a:p>
              <a:endParaRPr lang="zh-CN" altLang="en-US"/>
            </a:p>
          </p:txBody>
        </p:sp>
        <p:sp>
          <p:nvSpPr>
            <p:cNvPr id="2059" name="矩形 2058"/>
            <p:cNvSpPr/>
            <p:nvPr/>
          </p:nvSpPr>
          <p:spPr>
            <a:xfrm flipV="1">
              <a:off x="199" y="518"/>
              <a:ext cx="5476" cy="35"/>
            </a:xfrm>
            <a:prstGeom prst="rect">
              <a:avLst/>
            </a:prstGeom>
            <a:gradFill rotWithShape="0">
              <a:gsLst>
                <a:gs pos="0">
                  <a:schemeClr val="bg2"/>
                </a:gs>
                <a:gs pos="100000">
                  <a:schemeClr val="bg1"/>
                </a:gs>
              </a:gsLst>
              <a:lin ang="0" scaled="1"/>
              <a:tileRect/>
            </a:gradFill>
            <a:ln w="9525">
              <a:noFill/>
            </a:ln>
          </p:spPr>
          <p:txBody>
            <a:bodyPr/>
            <a:lstStyle/>
            <a:p>
              <a:endParaRPr lang="zh-CN" altLang="en-US"/>
            </a:p>
          </p:txBody>
        </p:sp>
      </p:grpSp>
      <p:sp>
        <p:nvSpPr>
          <p:cNvPr id="2060" name="标题 2059"/>
          <p:cNvSpPr>
            <a:spLocks noGrp="1"/>
          </p:cNvSpPr>
          <p:nvPr>
            <p:ph type="ctrTitle"/>
          </p:nvPr>
        </p:nvSpPr>
        <p:spPr>
          <a:xfrm>
            <a:off x="990600" y="1828800"/>
            <a:ext cx="7772400" cy="1143000"/>
          </a:xfrm>
          <a:prstGeom prst="rect">
            <a:avLst/>
          </a:prstGeom>
          <a:noFill/>
          <a:ln w="9525">
            <a:noFill/>
          </a:ln>
        </p:spPr>
        <p:txBody>
          <a:bodyPr anchor="b"/>
          <a:lstStyle>
            <a:lvl1pPr lvl="0">
              <a:buClrTx/>
              <a:buSzTx/>
              <a:buFontTx/>
              <a:defRPr/>
            </a:lvl1pPr>
          </a:lstStyle>
          <a:p>
            <a:pPr lvl="0"/>
            <a:r>
              <a:rPr lang="zh-CN" altLang="en-US"/>
              <a:t>单击此处编辑母版标题样式</a:t>
            </a:r>
          </a:p>
        </p:txBody>
      </p:sp>
      <p:sp>
        <p:nvSpPr>
          <p:cNvPr id="2061" name="副标题 2060"/>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Clr>
                <a:schemeClr val="folHlink"/>
              </a:buClr>
              <a:buSzPct val="60000"/>
              <a:buFont typeface="Wingdings" panose="05000000000000000000" pitchFamily="2" charset="2"/>
              <a:buNone/>
              <a:defRPr/>
            </a:lvl1pPr>
            <a:lvl2pPr marL="457200" lvl="1" indent="0" algn="ctr">
              <a:buClr>
                <a:schemeClr val="folHlink"/>
              </a:buClr>
              <a:buSzPct val="60000"/>
              <a:buFont typeface="Wingdings" panose="05000000000000000000" pitchFamily="2" charset="2"/>
              <a:buNone/>
              <a:defRPr/>
            </a:lvl2pPr>
            <a:lvl3pPr marL="914400" lvl="2" indent="0" algn="ctr">
              <a:buClr>
                <a:schemeClr val="folHlink"/>
              </a:buClr>
              <a:buSzPct val="60000"/>
              <a:buFont typeface="Wingdings" panose="05000000000000000000" pitchFamily="2" charset="2"/>
              <a:buNone/>
              <a:defRPr/>
            </a:lvl3pPr>
            <a:lvl4pPr marL="1371600" lvl="3" indent="0" algn="ctr">
              <a:buClr>
                <a:schemeClr val="folHlink"/>
              </a:buClr>
              <a:buSzPct val="60000"/>
              <a:buFont typeface="Wingdings" panose="05000000000000000000" pitchFamily="2" charset="2"/>
              <a:buNone/>
              <a:defRPr/>
            </a:lvl4pPr>
            <a:lvl5pPr marL="1828800" lvl="4" indent="0" algn="ctr">
              <a:buClr>
                <a:schemeClr val="folHlink"/>
              </a:buClr>
              <a:buSzPct val="60000"/>
              <a:buFont typeface="Wingdings" panose="05000000000000000000" pitchFamily="2" charset="2"/>
              <a:buNone/>
              <a:defRPr/>
            </a:lvl5pPr>
          </a:lstStyle>
          <a:p>
            <a:pPr lvl="0"/>
            <a:r>
              <a:rPr lang="zh-CN" altLang="en-US"/>
              <a:t>单击此处编辑母版副标题样式</a:t>
            </a:r>
          </a:p>
        </p:txBody>
      </p:sp>
      <p:sp>
        <p:nvSpPr>
          <p:cNvPr id="2062" name="日期占位符 2061"/>
          <p:cNvSpPr>
            <a:spLocks noGrp="1"/>
          </p:cNvSpPr>
          <p:nvPr>
            <p:ph type="dt" sz="half" idx="2"/>
          </p:nvPr>
        </p:nvSpPr>
        <p:spPr>
          <a:xfrm>
            <a:off x="990600" y="6248400"/>
            <a:ext cx="1905000" cy="457200"/>
          </a:xfrm>
          <a:prstGeom prst="rect">
            <a:avLst/>
          </a:prstGeom>
          <a:noFill/>
          <a:ln w="9525">
            <a:noFill/>
          </a:ln>
        </p:spPr>
        <p:txBody>
          <a:bodyPr anchor="b"/>
          <a:lstStyle>
            <a:lvl1pPr>
              <a:defRPr sz="1400" b="0">
                <a:solidFill>
                  <a:schemeClr val="bg2"/>
                </a:solidFill>
                <a:latin typeface="Tahoma" panose="020B0604030504040204" pitchFamily="34" charset="0"/>
              </a:defRPr>
            </a:lvl1pPr>
          </a:lstStyle>
          <a:p>
            <a:pPr eaLnBrk="1" hangingPunct="1"/>
            <a:endParaRPr lang="zh-CN" altLang="en-US" dirty="0">
              <a:latin typeface="Times New Roman" panose="02020603050405020304" pitchFamily="18" charset="0"/>
            </a:endParaRPr>
          </a:p>
        </p:txBody>
      </p:sp>
      <p:sp>
        <p:nvSpPr>
          <p:cNvPr id="2063" name="页脚占位符 2062"/>
          <p:cNvSpPr>
            <a:spLocks noGrp="1"/>
          </p:cNvSpPr>
          <p:nvPr>
            <p:ph type="ftr" sz="quarter" idx="3"/>
          </p:nvPr>
        </p:nvSpPr>
        <p:spPr>
          <a:xfrm>
            <a:off x="3429000" y="6248400"/>
            <a:ext cx="2895600" cy="457200"/>
          </a:xfrm>
          <a:prstGeom prst="rect">
            <a:avLst/>
          </a:prstGeom>
          <a:noFill/>
          <a:ln w="9525">
            <a:noFill/>
          </a:ln>
        </p:spPr>
        <p:txBody>
          <a:bodyPr anchor="b"/>
          <a:lstStyle>
            <a:lvl1pPr algn="ctr">
              <a:defRPr sz="1400" b="0">
                <a:solidFill>
                  <a:schemeClr val="bg2"/>
                </a:solidFill>
                <a:latin typeface="Tahoma" panose="020B0604030504040204" pitchFamily="34" charset="0"/>
              </a:defRPr>
            </a:lvl1pPr>
          </a:lstStyle>
          <a:p>
            <a:pPr eaLnBrk="1" hangingPunct="1"/>
            <a:endParaRPr lang="zh-CN" altLang="en-US" dirty="0"/>
          </a:p>
        </p:txBody>
      </p:sp>
      <p:sp>
        <p:nvSpPr>
          <p:cNvPr id="2064" name="灯片编号占位符 2063"/>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b="0">
                <a:solidFill>
                  <a:schemeClr val="bg2"/>
                </a:solidFill>
                <a:latin typeface="Tahoma" panose="020B0604030504040204" pitchFamily="34" charset="0"/>
              </a:defRPr>
            </a:lvl1pPr>
          </a:lstStyle>
          <a:p>
            <a:pPr eaLnBrk="1" hangingPunct="1"/>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1" y="617538"/>
            <a:ext cx="1951038" cy="55149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617538"/>
            <a:ext cx="5740009" cy="55149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eaLnBrk="1" hangingPunct="1"/>
            <a:fld id="{BB962C8B-B14F-4D97-AF65-F5344CB8AC3E}" type="datetime1">
              <a:rPr lang="zh-CN" altLang="en-US" dirty="0"/>
              <a:t>2023/6/27</a:t>
            </a:fld>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08476"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6612" y="2017713"/>
            <a:ext cx="3808476"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417513" y="1098550"/>
            <a:ext cx="438150" cy="474663"/>
          </a:xfrm>
          <a:prstGeom prst="rect">
            <a:avLst/>
          </a:prstGeom>
          <a:solidFill>
            <a:schemeClr val="accent2"/>
          </a:solidFill>
          <a:ln w="9525">
            <a:noFill/>
          </a:ln>
        </p:spPr>
        <p:txBody>
          <a:bodyPr wrap="none" anchor="ctr"/>
          <a:lstStyle/>
          <a:p>
            <a:pPr lvl="0" algn="ctr" eaLnBrk="1" hangingPunct="1"/>
            <a:endParaRPr lang="zh-CN" altLang="en-US" sz="2400" b="0" dirty="0">
              <a:latin typeface="Tahoma" panose="020B0604030504040204" pitchFamily="34" charset="0"/>
            </a:endParaRPr>
          </a:p>
        </p:txBody>
      </p:sp>
      <p:sp>
        <p:nvSpPr>
          <p:cNvPr id="1027" name="矩形 1026"/>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lstStyle/>
          <a:p>
            <a:pPr lvl="0" algn="ctr" eaLnBrk="1" hangingPunct="1"/>
            <a:endParaRPr lang="zh-CN" altLang="en-US" sz="2400" b="0" dirty="0">
              <a:latin typeface="Tahoma" panose="020B0604030504040204" pitchFamily="34" charset="0"/>
            </a:endParaRPr>
          </a:p>
        </p:txBody>
      </p:sp>
      <p:sp>
        <p:nvSpPr>
          <p:cNvPr id="1028" name="矩形 1027"/>
          <p:cNvSpPr/>
          <p:nvPr/>
        </p:nvSpPr>
        <p:spPr>
          <a:xfrm>
            <a:off x="541338" y="1520825"/>
            <a:ext cx="422275" cy="474663"/>
          </a:xfrm>
          <a:prstGeom prst="rect">
            <a:avLst/>
          </a:prstGeom>
          <a:solidFill>
            <a:schemeClr val="folHlink"/>
          </a:solidFill>
          <a:ln w="9525">
            <a:noFill/>
          </a:ln>
        </p:spPr>
        <p:txBody>
          <a:bodyPr wrap="none" anchor="ctr"/>
          <a:lstStyle/>
          <a:p>
            <a:pPr lvl="0" algn="ctr" eaLnBrk="1" hangingPunct="1"/>
            <a:endParaRPr lang="zh-CN" altLang="en-US" sz="2400" b="0" dirty="0">
              <a:latin typeface="Tahoma" panose="020B0604030504040204" pitchFamily="34" charset="0"/>
            </a:endParaRPr>
          </a:p>
        </p:txBody>
      </p:sp>
      <p:sp>
        <p:nvSpPr>
          <p:cNvPr id="1029" name="矩形 1028"/>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lstStyle/>
          <a:p>
            <a:pPr lvl="0" algn="ctr" eaLnBrk="1" hangingPunct="1"/>
            <a:endParaRPr lang="zh-CN" altLang="en-US" sz="2400" b="0" dirty="0">
              <a:latin typeface="Tahoma" panose="020B0604030504040204" pitchFamily="34" charset="0"/>
            </a:endParaRPr>
          </a:p>
        </p:txBody>
      </p:sp>
      <p:sp>
        <p:nvSpPr>
          <p:cNvPr id="1030" name="矩形 1029"/>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lstStyle/>
          <a:p>
            <a:pPr lvl="0" algn="ctr" eaLnBrk="1" hangingPunct="1"/>
            <a:endParaRPr lang="zh-CN" altLang="en-US" sz="2400" b="0" dirty="0">
              <a:latin typeface="Tahoma" panose="020B0604030504040204" pitchFamily="34" charset="0"/>
            </a:endParaRPr>
          </a:p>
        </p:txBody>
      </p:sp>
      <p:sp>
        <p:nvSpPr>
          <p:cNvPr id="1031" name="矩形 1030"/>
          <p:cNvSpPr/>
          <p:nvPr/>
        </p:nvSpPr>
        <p:spPr>
          <a:xfrm>
            <a:off x="762000" y="990600"/>
            <a:ext cx="31750" cy="1052513"/>
          </a:xfrm>
          <a:prstGeom prst="rect">
            <a:avLst/>
          </a:prstGeom>
          <a:solidFill>
            <a:schemeClr val="bg2"/>
          </a:solidFill>
          <a:ln w="9525">
            <a:noFill/>
          </a:ln>
        </p:spPr>
        <p:txBody>
          <a:bodyPr wrap="none" anchor="ctr"/>
          <a:lstStyle/>
          <a:p>
            <a:pPr lvl="0" algn="ctr" eaLnBrk="1" hangingPunct="1"/>
            <a:endParaRPr lang="zh-CN" altLang="en-US" sz="2400" b="0" dirty="0">
              <a:latin typeface="Tahoma" panose="020B0604030504040204" pitchFamily="34" charset="0"/>
            </a:endParaRPr>
          </a:p>
        </p:txBody>
      </p:sp>
      <p:sp>
        <p:nvSpPr>
          <p:cNvPr id="1032" name="矩形 1031"/>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lstStyle/>
          <a:p>
            <a:pPr lvl="0" algn="ctr" eaLnBrk="1" hangingPunct="1"/>
            <a:endParaRPr lang="zh-CN" altLang="en-US" sz="2400" b="0" dirty="0">
              <a:latin typeface="Tahoma" panose="020B0604030504040204" pitchFamily="34" charset="0"/>
            </a:endParaRPr>
          </a:p>
        </p:txBody>
      </p:sp>
      <p:sp>
        <p:nvSpPr>
          <p:cNvPr id="1033" name="标题 1032"/>
          <p:cNvSpPr>
            <a:spLocks noGrp="1"/>
          </p:cNvSpPr>
          <p:nvPr>
            <p:ph type="title"/>
          </p:nvPr>
        </p:nvSpPr>
        <p:spPr>
          <a:xfrm>
            <a:off x="1150938" y="617538"/>
            <a:ext cx="7793037" cy="1143000"/>
          </a:xfrm>
          <a:prstGeom prst="rect">
            <a:avLst/>
          </a:prstGeom>
          <a:noFill/>
          <a:ln w="9525">
            <a:noFill/>
          </a:ln>
        </p:spPr>
        <p:txBody>
          <a:bodyPr anchor="b"/>
          <a:lstStyle/>
          <a:p>
            <a:pPr lvl="0"/>
            <a:r>
              <a:rPr lang="zh-CN" altLang="en-US"/>
              <a:t>单击此处编辑母版标题样式</a:t>
            </a:r>
          </a:p>
        </p:txBody>
      </p:sp>
      <p:sp>
        <p:nvSpPr>
          <p:cNvPr id="1034" name="文本占位符 1033"/>
          <p:cNvSpPr>
            <a:spLocks noGrp="1"/>
          </p:cNvSpPr>
          <p:nvPr>
            <p:ph type="body" idx="1"/>
          </p:nvPr>
        </p:nvSpPr>
        <p:spPr>
          <a:xfrm>
            <a:off x="1182688" y="2017713"/>
            <a:ext cx="7772400" cy="4114800"/>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5" name="日期占位符 1034"/>
          <p:cNvSpPr>
            <a:spLocks noGrp="1"/>
          </p:cNvSpPr>
          <p:nvPr>
            <p:ph type="dt" sz="half" idx="2"/>
          </p:nvPr>
        </p:nvSpPr>
        <p:spPr>
          <a:xfrm>
            <a:off x="914400" y="6324600"/>
            <a:ext cx="1905000" cy="457200"/>
          </a:xfrm>
          <a:prstGeom prst="rect">
            <a:avLst/>
          </a:prstGeom>
          <a:noFill/>
          <a:ln w="9525">
            <a:noFill/>
          </a:ln>
        </p:spPr>
        <p:txBody>
          <a:bodyPr anchor="b"/>
          <a:lstStyle>
            <a:lvl1pPr>
              <a:defRPr sz="1400" b="0">
                <a:latin typeface="Tahoma" panose="020B0604030504040204" pitchFamily="34" charset="0"/>
              </a:defRPr>
            </a:lvl1pPr>
          </a:lstStyle>
          <a:p>
            <a:pPr lvl="0" eaLnBrk="1" hangingPunct="1"/>
            <a:fld id="{BB962C8B-B14F-4D97-AF65-F5344CB8AC3E}" type="datetime1">
              <a:rPr lang="zh-CN" altLang="en-US" dirty="0"/>
              <a:t>2023/6/27</a:t>
            </a:fld>
            <a:endParaRPr lang="zh-CN" altLang="en-US" dirty="0">
              <a:latin typeface="Times New Roman" panose="02020603050405020304" pitchFamily="18" charset="0"/>
            </a:endParaRPr>
          </a:p>
        </p:txBody>
      </p:sp>
      <p:sp>
        <p:nvSpPr>
          <p:cNvPr id="1036" name="页脚占位符 1035"/>
          <p:cNvSpPr>
            <a:spLocks noGrp="1"/>
          </p:cNvSpPr>
          <p:nvPr>
            <p:ph type="ftr" sz="quarter" idx="3"/>
          </p:nvPr>
        </p:nvSpPr>
        <p:spPr>
          <a:xfrm>
            <a:off x="3352800" y="6324600"/>
            <a:ext cx="2895600" cy="457200"/>
          </a:xfrm>
          <a:prstGeom prst="rect">
            <a:avLst/>
          </a:prstGeom>
          <a:noFill/>
          <a:ln w="9525">
            <a:noFill/>
          </a:ln>
        </p:spPr>
        <p:txBody>
          <a:bodyPr anchor="b"/>
          <a:lstStyle>
            <a:lvl1pPr algn="ctr">
              <a:defRPr sz="1400" b="0">
                <a:latin typeface="Tahoma" panose="020B0604030504040204" pitchFamily="34" charset="0"/>
              </a:defRPr>
            </a:lvl1pPr>
          </a:lstStyle>
          <a:p>
            <a:pPr lvl="0" eaLnBrk="1" hangingPunct="1"/>
            <a:endParaRPr lang="zh-CN" altLang="en-US" dirty="0"/>
          </a:p>
        </p:txBody>
      </p:sp>
      <p:sp>
        <p:nvSpPr>
          <p:cNvPr id="1037" name="灯片编号占位符 1036"/>
          <p:cNvSpPr>
            <a:spLocks noGrp="1"/>
          </p:cNvSpPr>
          <p:nvPr>
            <p:ph type="sldNum" sz="quarter" idx="4"/>
          </p:nvPr>
        </p:nvSpPr>
        <p:spPr>
          <a:xfrm>
            <a:off x="6781800" y="6324600"/>
            <a:ext cx="1905000" cy="457200"/>
          </a:xfrm>
          <a:prstGeom prst="rect">
            <a:avLst/>
          </a:prstGeom>
          <a:noFill/>
          <a:ln w="9525">
            <a:noFill/>
          </a:ln>
        </p:spPr>
        <p:txBody>
          <a:bodyPr anchor="b"/>
          <a:lstStyle>
            <a:lvl1pPr algn="r">
              <a:defRPr sz="1400" b="0">
                <a:latin typeface="Tahoma" panose="020B0604030504040204" pitchFamily="34" charset="0"/>
              </a:defRPr>
            </a:lvl1pPr>
          </a:lstStyle>
          <a:p>
            <a:pPr lvl="0" eaLnBrk="1" hangingPunct="1"/>
            <a:fld id="{9A0DB2DC-4C9A-4742-B13C-FB6460FD3503}" type="slidenum">
              <a:rPr lang="zh-CN" altLang="en-US" dirty="0"/>
              <a:t>‹#›</a:t>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097"/>
          <p:cNvSpPr>
            <a:spLocks noGrp="1"/>
          </p:cNvSpPr>
          <p:nvPr>
            <p:ph type="title"/>
          </p:nvPr>
        </p:nvSpPr>
        <p:spPr/>
        <p:txBody>
          <a:bodyPr anchor="b"/>
          <a:lstStyle/>
          <a:p>
            <a:r>
              <a:rPr lang="zh-CN" altLang="en-US" b="1"/>
              <a:t>第四章  互斥、同步与通讯</a:t>
            </a:r>
          </a:p>
        </p:txBody>
      </p:sp>
      <p:sp>
        <p:nvSpPr>
          <p:cNvPr id="4099" name="文本占位符 4098"/>
          <p:cNvSpPr>
            <a:spLocks noGrp="1"/>
          </p:cNvSpPr>
          <p:nvPr>
            <p:ph type="body" idx="1"/>
          </p:nvPr>
        </p:nvSpPr>
        <p:spPr/>
        <p:txBody>
          <a:bodyPr/>
          <a:lstStyle/>
          <a:p>
            <a:r>
              <a:rPr lang="zh-CN" altLang="en-US" b="1"/>
              <a:t>并发进程</a:t>
            </a:r>
            <a:r>
              <a:rPr lang="en-US" altLang="zh-CN" b="1">
                <a:latin typeface="Comic Sans MS" panose="030F0702030302020204" pitchFamily="66" charset="0"/>
              </a:rPr>
              <a:t>(concurrent processes)</a:t>
            </a:r>
            <a:endParaRPr lang="en-US" altLang="zh-CN" b="1"/>
          </a:p>
          <a:p>
            <a:r>
              <a:rPr lang="zh-CN" altLang="en-US" b="1"/>
              <a:t>进程互斥</a:t>
            </a:r>
            <a:r>
              <a:rPr lang="en-US" altLang="zh-CN" b="1">
                <a:latin typeface="Comic Sans MS" panose="030F0702030302020204" pitchFamily="66" charset="0"/>
              </a:rPr>
              <a:t>(mutual exclusion)</a:t>
            </a:r>
          </a:p>
          <a:p>
            <a:r>
              <a:rPr lang="zh-CN" altLang="en-US" b="1"/>
              <a:t>进程同步</a:t>
            </a:r>
            <a:r>
              <a:rPr lang="en-US" altLang="zh-CN" b="1">
                <a:latin typeface="Comic Sans MS" panose="030F0702030302020204" pitchFamily="66" charset="0"/>
              </a:rPr>
              <a:t>(synchronization)</a:t>
            </a:r>
            <a:endParaRPr lang="en-US" altLang="zh-CN" b="1"/>
          </a:p>
          <a:p>
            <a:r>
              <a:rPr lang="zh-CN" altLang="en-US" b="1"/>
              <a:t>进程高级通讯</a:t>
            </a:r>
            <a:r>
              <a:rPr lang="en-US" altLang="zh-CN" b="1">
                <a:latin typeface="Comic Sans MS" panose="030F0702030302020204" pitchFamily="66" charset="0"/>
              </a:rPr>
              <a:t>(communication)</a:t>
            </a:r>
            <a:endParaRPr lang="en-US" altLang="zh-CN" b="1"/>
          </a:p>
          <a:p>
            <a:endParaRPr lang="zh-CN" alt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p:txBody>
          <a:bodyPr anchor="b"/>
          <a:lstStyle/>
          <a:p>
            <a:r>
              <a:rPr lang="en-US" altLang="zh-CN" b="1"/>
              <a:t>4.1.3 </a:t>
            </a:r>
            <a:r>
              <a:rPr lang="zh-CN" altLang="en-US" b="1"/>
              <a:t>并发程序及其特性</a:t>
            </a:r>
          </a:p>
        </p:txBody>
      </p:sp>
      <p:sp>
        <p:nvSpPr>
          <p:cNvPr id="13315" name="文本占位符 13314"/>
          <p:cNvSpPr>
            <a:spLocks noGrp="1"/>
          </p:cNvSpPr>
          <p:nvPr>
            <p:ph type="body" idx="1"/>
          </p:nvPr>
        </p:nvSpPr>
        <p:spPr>
          <a:xfrm>
            <a:off x="1182688" y="2017713"/>
            <a:ext cx="7772400" cy="4506912"/>
          </a:xfrm>
        </p:spPr>
        <p:txBody>
          <a:bodyPr/>
          <a:lstStyle/>
          <a:p>
            <a:pPr>
              <a:lnSpc>
                <a:spcPct val="80000"/>
              </a:lnSpc>
            </a:pPr>
            <a:r>
              <a:rPr lang="zh-CN" altLang="en-US" sz="2400" b="1"/>
              <a:t>不可再现性的例子</a:t>
            </a:r>
          </a:p>
          <a:p>
            <a:pPr lvl="1">
              <a:lnSpc>
                <a:spcPct val="80000"/>
              </a:lnSpc>
            </a:pPr>
            <a:r>
              <a:rPr lang="zh-CN" altLang="en-US" sz="2000" b="1"/>
              <a:t>进程</a:t>
            </a:r>
            <a:r>
              <a:rPr lang="en-US" altLang="zh-CN" sz="2000" b="1"/>
              <a:t>P</a:t>
            </a:r>
            <a:r>
              <a:rPr lang="zh-CN" altLang="en-US" sz="2000" b="1"/>
              <a:t>：                    进程</a:t>
            </a:r>
            <a:r>
              <a:rPr lang="en-US" altLang="zh-CN" sz="2000" b="1"/>
              <a:t>Q</a:t>
            </a:r>
            <a:r>
              <a:rPr lang="zh-CN" altLang="en-US" sz="2000" b="1"/>
              <a:t>：</a:t>
            </a:r>
          </a:p>
          <a:p>
            <a:pPr lvl="1">
              <a:lnSpc>
                <a:spcPct val="80000"/>
              </a:lnSpc>
            </a:pPr>
            <a:r>
              <a:rPr lang="en-US" altLang="zh-CN" sz="2000" b="1"/>
              <a:t>A1: N:=0</a:t>
            </a:r>
            <a:r>
              <a:rPr lang="zh-CN" altLang="en-US" sz="2000" b="1"/>
              <a:t>；             </a:t>
            </a:r>
            <a:r>
              <a:rPr lang="en-US" altLang="zh-CN" sz="2000" b="1"/>
              <a:t>B1: PRINT</a:t>
            </a:r>
            <a:r>
              <a:rPr lang="zh-CN" altLang="en-US" sz="2000" b="1"/>
              <a:t>（</a:t>
            </a:r>
            <a:r>
              <a:rPr lang="en-US" altLang="zh-CN" sz="2000" b="1"/>
              <a:t>N</a:t>
            </a:r>
            <a:r>
              <a:rPr lang="zh-CN" altLang="en-US" sz="2000" b="1"/>
              <a:t>）；</a:t>
            </a:r>
          </a:p>
          <a:p>
            <a:pPr lvl="1">
              <a:lnSpc>
                <a:spcPct val="80000"/>
              </a:lnSpc>
            </a:pPr>
            <a:r>
              <a:rPr lang="en-US" altLang="zh-CN" sz="2000" b="1"/>
              <a:t>A2: N:=N+1</a:t>
            </a:r>
            <a:r>
              <a:rPr lang="zh-CN" altLang="en-US" sz="2000" b="1"/>
              <a:t>；        </a:t>
            </a:r>
            <a:r>
              <a:rPr lang="en-US" altLang="zh-CN" sz="2000" b="1"/>
              <a:t>B2: N:=0</a:t>
            </a:r>
            <a:r>
              <a:rPr lang="zh-CN" altLang="en-US" sz="2000" b="1"/>
              <a:t>；</a:t>
            </a:r>
          </a:p>
          <a:p>
            <a:pPr lvl="1">
              <a:lnSpc>
                <a:spcPct val="80000"/>
              </a:lnSpc>
            </a:pPr>
            <a:r>
              <a:rPr lang="en-US" altLang="zh-CN" sz="2000" b="1"/>
              <a:t>A3: GOTO A2</a:t>
            </a:r>
            <a:r>
              <a:rPr lang="zh-CN" altLang="en-US" sz="2000" b="1"/>
              <a:t>；       </a:t>
            </a:r>
            <a:r>
              <a:rPr lang="en-US" altLang="zh-CN" sz="2000" b="1"/>
              <a:t>B3: GOTO B1</a:t>
            </a:r>
            <a:r>
              <a:rPr lang="zh-CN" altLang="en-US" sz="2000" b="1"/>
              <a:t>；</a:t>
            </a:r>
          </a:p>
          <a:p>
            <a:pPr>
              <a:lnSpc>
                <a:spcPct val="80000"/>
              </a:lnSpc>
            </a:pPr>
            <a:r>
              <a:rPr lang="zh-CN" altLang="en-US" sz="2400" b="1"/>
              <a:t>此例中进程</a:t>
            </a:r>
            <a:r>
              <a:rPr lang="en-US" altLang="zh-CN" sz="2400" b="1"/>
              <a:t>P</a:t>
            </a:r>
            <a:r>
              <a:rPr lang="zh-CN" altLang="en-US" sz="2400" b="1"/>
              <a:t>累计计数，进程</a:t>
            </a:r>
            <a:r>
              <a:rPr lang="en-US" altLang="zh-CN" sz="2400" b="1"/>
              <a:t>Q</a:t>
            </a:r>
            <a:r>
              <a:rPr lang="zh-CN" altLang="en-US" sz="2400" b="1"/>
              <a:t>将累计的结果打印出来。希望打印出的数是累计数的和。</a:t>
            </a:r>
          </a:p>
          <a:p>
            <a:pPr>
              <a:lnSpc>
                <a:spcPct val="80000"/>
              </a:lnSpc>
            </a:pPr>
            <a:r>
              <a:rPr lang="zh-CN" altLang="en-US" sz="2400" b="1"/>
              <a:t>两个进程并发执行时有许多可能的交叉</a:t>
            </a:r>
            <a:r>
              <a:rPr lang="en-US" altLang="zh-CN" sz="2400" b="1"/>
              <a:t>:</a:t>
            </a:r>
          </a:p>
          <a:p>
            <a:pPr lvl="1">
              <a:lnSpc>
                <a:spcPct val="80000"/>
              </a:lnSpc>
            </a:pPr>
            <a:r>
              <a:rPr lang="zh-CN" altLang="en-US" sz="2000" b="1"/>
              <a:t>如进程</a:t>
            </a:r>
            <a:r>
              <a:rPr lang="en-US" altLang="zh-CN" sz="2000" b="1"/>
              <a:t>P</a:t>
            </a:r>
            <a:r>
              <a:rPr lang="zh-CN" altLang="en-US" sz="2000" b="1"/>
              <a:t>循环</a:t>
            </a:r>
            <a:r>
              <a:rPr lang="en-US" altLang="zh-CN" sz="2000" b="1"/>
              <a:t>5</a:t>
            </a:r>
            <a:r>
              <a:rPr lang="zh-CN" altLang="en-US" sz="2000" b="1"/>
              <a:t>次进程</a:t>
            </a:r>
            <a:r>
              <a:rPr lang="en-US" altLang="zh-CN" sz="2000" b="1"/>
              <a:t>Q</a:t>
            </a:r>
            <a:r>
              <a:rPr lang="zh-CN" altLang="en-US" sz="2000" b="1"/>
              <a:t>循环</a:t>
            </a:r>
            <a:r>
              <a:rPr lang="en-US" altLang="zh-CN" sz="2000" b="1"/>
              <a:t>1</a:t>
            </a:r>
            <a:r>
              <a:rPr lang="zh-CN" altLang="en-US" sz="2000" b="1"/>
              <a:t>次，然后进程</a:t>
            </a:r>
            <a:r>
              <a:rPr lang="en-US" altLang="zh-CN" sz="2000" b="1"/>
              <a:t>P</a:t>
            </a:r>
            <a:r>
              <a:rPr lang="zh-CN" altLang="en-US" sz="2000" b="1"/>
              <a:t>又循环</a:t>
            </a:r>
            <a:r>
              <a:rPr lang="en-US" altLang="zh-CN" sz="2000" b="1"/>
              <a:t>3</a:t>
            </a:r>
            <a:r>
              <a:rPr lang="zh-CN" altLang="en-US" sz="2000" b="1"/>
              <a:t>次进程</a:t>
            </a:r>
            <a:r>
              <a:rPr lang="en-US" altLang="zh-CN" sz="2000" b="1"/>
              <a:t>Q</a:t>
            </a:r>
            <a:r>
              <a:rPr lang="zh-CN" altLang="en-US" sz="2000" b="1"/>
              <a:t>循环</a:t>
            </a:r>
            <a:r>
              <a:rPr lang="en-US" altLang="zh-CN" sz="2000" b="1"/>
              <a:t>1</a:t>
            </a:r>
            <a:r>
              <a:rPr lang="zh-CN" altLang="en-US" sz="2000" b="1"/>
              <a:t>次，则输出结果是</a:t>
            </a:r>
            <a:r>
              <a:rPr lang="en-US" altLang="zh-CN" sz="2000" b="1"/>
              <a:t>5</a:t>
            </a:r>
            <a:r>
              <a:rPr lang="zh-CN" altLang="en-US" sz="2000" b="1"/>
              <a:t>，</a:t>
            </a:r>
            <a:r>
              <a:rPr lang="en-US" altLang="zh-CN" sz="2000" b="1"/>
              <a:t>3</a:t>
            </a:r>
            <a:r>
              <a:rPr lang="zh-CN" altLang="en-US" sz="2000" b="1"/>
              <a:t>；</a:t>
            </a:r>
          </a:p>
          <a:p>
            <a:pPr lvl="1">
              <a:lnSpc>
                <a:spcPct val="80000"/>
              </a:lnSpc>
            </a:pPr>
            <a:r>
              <a:rPr lang="zh-CN" altLang="en-US" sz="2000" b="1"/>
              <a:t>如进程</a:t>
            </a:r>
            <a:r>
              <a:rPr lang="en-US" altLang="zh-CN" sz="2000" b="1"/>
              <a:t>P</a:t>
            </a:r>
            <a:r>
              <a:rPr lang="zh-CN" altLang="en-US" sz="2000" b="1"/>
              <a:t>循环</a:t>
            </a:r>
            <a:r>
              <a:rPr lang="en-US" altLang="zh-CN" sz="2000" b="1"/>
              <a:t>2</a:t>
            </a:r>
            <a:r>
              <a:rPr lang="zh-CN" altLang="en-US" sz="2000" b="1"/>
              <a:t>次进程</a:t>
            </a:r>
            <a:r>
              <a:rPr lang="en-US" altLang="zh-CN" sz="2000" b="1"/>
              <a:t>Q</a:t>
            </a:r>
            <a:r>
              <a:rPr lang="zh-CN" altLang="en-US" sz="2000" b="1"/>
              <a:t>循环</a:t>
            </a:r>
            <a:r>
              <a:rPr lang="en-US" altLang="zh-CN" sz="2000" b="1"/>
              <a:t>1</a:t>
            </a:r>
            <a:r>
              <a:rPr lang="zh-CN" altLang="en-US" sz="2000" b="1"/>
              <a:t>次，然后进程</a:t>
            </a:r>
            <a:r>
              <a:rPr lang="en-US" altLang="zh-CN" sz="2000" b="1"/>
              <a:t>P</a:t>
            </a:r>
            <a:r>
              <a:rPr lang="zh-CN" altLang="en-US" sz="2000" b="1"/>
              <a:t>又循环</a:t>
            </a:r>
            <a:r>
              <a:rPr lang="en-US" altLang="zh-CN" sz="2000" b="1"/>
              <a:t>6</a:t>
            </a:r>
            <a:r>
              <a:rPr lang="zh-CN" altLang="en-US" sz="2000" b="1"/>
              <a:t>次进程</a:t>
            </a:r>
            <a:r>
              <a:rPr lang="en-US" altLang="zh-CN" sz="2000" b="1"/>
              <a:t>Q</a:t>
            </a:r>
            <a:r>
              <a:rPr lang="zh-CN" altLang="en-US" sz="2000" b="1"/>
              <a:t>循环</a:t>
            </a:r>
            <a:r>
              <a:rPr lang="en-US" altLang="zh-CN" sz="2000" b="1"/>
              <a:t>1</a:t>
            </a:r>
            <a:r>
              <a:rPr lang="zh-CN" altLang="en-US" sz="2000" b="1"/>
              <a:t>次，则输出结果是</a:t>
            </a:r>
            <a:r>
              <a:rPr lang="en-US" altLang="zh-CN" sz="2000" b="1"/>
              <a:t>2</a:t>
            </a:r>
            <a:r>
              <a:rPr lang="zh-CN" altLang="en-US" sz="2000" b="1"/>
              <a:t>，</a:t>
            </a:r>
            <a:r>
              <a:rPr lang="en-US" altLang="zh-CN" sz="2000" b="1"/>
              <a:t>6</a:t>
            </a:r>
            <a:r>
              <a:rPr lang="zh-CN" altLang="en-US" sz="2000" b="1"/>
              <a:t>。两次执行结果完全不同。</a:t>
            </a:r>
          </a:p>
          <a:p>
            <a:pPr lvl="1">
              <a:lnSpc>
                <a:spcPct val="80000"/>
              </a:lnSpc>
            </a:pPr>
            <a:r>
              <a:rPr lang="zh-CN" altLang="en-US" sz="2000" b="1"/>
              <a:t>进程</a:t>
            </a:r>
            <a:r>
              <a:rPr lang="en-US" altLang="zh-CN" sz="2000" b="1"/>
              <a:t>Q</a:t>
            </a:r>
            <a:r>
              <a:rPr lang="zh-CN" altLang="en-US" sz="2000" b="1"/>
              <a:t>执行完</a:t>
            </a:r>
            <a:r>
              <a:rPr lang="en-US" altLang="zh-CN" sz="2000" b="1"/>
              <a:t>B1</a:t>
            </a:r>
            <a:r>
              <a:rPr lang="zh-CN" altLang="en-US" sz="2000" b="1"/>
              <a:t>后被中断，进程</a:t>
            </a:r>
            <a:r>
              <a:rPr lang="en-US" altLang="zh-CN" sz="2000" b="1"/>
              <a:t>P</a:t>
            </a:r>
            <a:r>
              <a:rPr lang="zh-CN" altLang="en-US" sz="2000" b="1"/>
              <a:t>对</a:t>
            </a:r>
            <a:r>
              <a:rPr lang="en-US" altLang="zh-CN" sz="2000" b="1"/>
              <a:t>N</a:t>
            </a:r>
            <a:r>
              <a:rPr lang="zh-CN" altLang="en-US" sz="2000" b="1"/>
              <a:t>执行加</a:t>
            </a:r>
            <a:r>
              <a:rPr lang="en-US" altLang="zh-CN" sz="2000" b="1"/>
              <a:t>1</a:t>
            </a:r>
            <a:r>
              <a:rPr lang="zh-CN" altLang="en-US" sz="2000" b="1"/>
              <a:t>操作，然后进程</a:t>
            </a:r>
            <a:r>
              <a:rPr lang="en-US" altLang="zh-CN" sz="2000" b="1"/>
              <a:t>Q</a:t>
            </a:r>
            <a:r>
              <a:rPr lang="zh-CN" altLang="en-US" sz="2000" b="1"/>
              <a:t>执行</a:t>
            </a:r>
            <a:r>
              <a:rPr lang="en-US" altLang="zh-CN" sz="2000" b="1"/>
              <a:t>B2</a:t>
            </a:r>
            <a:r>
              <a:rPr lang="zh-CN" altLang="en-US" sz="2000" b="1"/>
              <a:t>，在这种情况下进程</a:t>
            </a:r>
            <a:r>
              <a:rPr lang="en-US" altLang="zh-CN" sz="2000" b="1"/>
              <a:t>P</a:t>
            </a:r>
            <a:r>
              <a:rPr lang="zh-CN" altLang="en-US" sz="2000" b="1"/>
              <a:t>的累计数将被丢失。</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03425"/>
          <p:cNvSpPr>
            <a:spLocks noGrp="1"/>
          </p:cNvSpPr>
          <p:nvPr>
            <p:ph type="title"/>
          </p:nvPr>
        </p:nvSpPr>
        <p:spPr/>
        <p:txBody>
          <a:bodyPr anchor="b"/>
          <a:lstStyle/>
          <a:p>
            <a:r>
              <a:rPr lang="zh-CN" altLang="en-US" b="1"/>
              <a:t>程序（</a:t>
            </a:r>
            <a:r>
              <a:rPr lang="en-US" altLang="zh-CN" b="1"/>
              <a:t>Cont.</a:t>
            </a:r>
            <a:r>
              <a:rPr lang="zh-CN" altLang="en-US" b="1"/>
              <a:t>）</a:t>
            </a:r>
          </a:p>
        </p:txBody>
      </p:sp>
      <p:sp>
        <p:nvSpPr>
          <p:cNvPr id="103427" name="文本框 103426"/>
          <p:cNvSpPr txBox="1"/>
          <p:nvPr/>
        </p:nvSpPr>
        <p:spPr>
          <a:xfrm>
            <a:off x="1295400" y="2057400"/>
            <a:ext cx="7620000" cy="457200"/>
          </a:xfrm>
          <a:prstGeom prst="rect">
            <a:avLst/>
          </a:prstGeom>
          <a:noFill/>
          <a:ln w="9525">
            <a:noFill/>
          </a:ln>
        </p:spPr>
        <p:txBody>
          <a:bodyPr>
            <a:spAutoFit/>
          </a:bodyPr>
          <a:lstStyle/>
          <a:p>
            <a:pPr>
              <a:spcBef>
                <a:spcPct val="50000"/>
              </a:spcBef>
            </a:pPr>
            <a:endParaRPr lang="zh-CN" altLang="en-US" sz="2400" dirty="0">
              <a:latin typeface="Comic Sans MS" panose="030F0702030302020204" pitchFamily="66" charset="0"/>
            </a:endParaRPr>
          </a:p>
        </p:txBody>
      </p:sp>
      <p:sp>
        <p:nvSpPr>
          <p:cNvPr id="103428" name="文本框 103427"/>
          <p:cNvSpPr txBox="1"/>
          <p:nvPr/>
        </p:nvSpPr>
        <p:spPr>
          <a:xfrm>
            <a:off x="914400" y="2057400"/>
            <a:ext cx="7467600" cy="4291013"/>
          </a:xfrm>
          <a:prstGeom prst="rect">
            <a:avLst/>
          </a:prstGeom>
          <a:noFill/>
          <a:ln w="9525">
            <a:noFill/>
          </a:ln>
        </p:spPr>
        <p:txBody>
          <a:bodyPr>
            <a:spAutoFit/>
          </a:bodyPr>
          <a:lstStyle/>
          <a:p>
            <a:pPr>
              <a:lnSpc>
                <a:spcPct val="70000"/>
              </a:lnSpc>
              <a:spcBef>
                <a:spcPct val="50000"/>
              </a:spcBef>
            </a:pPr>
            <a:r>
              <a:rPr lang="en-US" altLang="zh-CN" sz="2400">
                <a:latin typeface="Comic Sans MS" panose="030F0702030302020204" pitchFamily="66" charset="0"/>
              </a:rPr>
              <a:t>begin</a:t>
            </a:r>
          </a:p>
          <a:p>
            <a:pPr>
              <a:lnSpc>
                <a:spcPct val="70000"/>
              </a:lnSpc>
              <a:spcBef>
                <a:spcPct val="50000"/>
              </a:spcBef>
            </a:pPr>
            <a:r>
              <a:rPr lang="en-US" altLang="zh-CN" sz="2400">
                <a:latin typeface="Comic Sans MS" panose="030F0702030302020204" pitchFamily="66" charset="0"/>
              </a:rPr>
              <a:t>    read_count:=0;</a:t>
            </a:r>
          </a:p>
          <a:p>
            <a:pPr>
              <a:lnSpc>
                <a:spcPct val="70000"/>
              </a:lnSpc>
              <a:spcBef>
                <a:spcPct val="50000"/>
              </a:spcBef>
            </a:pPr>
            <a:r>
              <a:rPr lang="en-US" altLang="zh-CN" sz="2400">
                <a:latin typeface="Comic Sans MS" panose="030F0702030302020204" pitchFamily="66" charset="0"/>
              </a:rPr>
              <a:t>    r_w_w.value:=1;  </a:t>
            </a:r>
          </a:p>
          <a:p>
            <a:pPr>
              <a:lnSpc>
                <a:spcPct val="70000"/>
              </a:lnSpc>
              <a:spcBef>
                <a:spcPct val="50000"/>
              </a:spcBef>
            </a:pPr>
            <a:r>
              <a:rPr lang="en-US" altLang="zh-CN" sz="2400">
                <a:latin typeface="Comic Sans MS" panose="030F0702030302020204" pitchFamily="66" charset="0"/>
              </a:rPr>
              <a:t>    mutex.value:=1;</a:t>
            </a:r>
          </a:p>
          <a:p>
            <a:pPr>
              <a:lnSpc>
                <a:spcPct val="70000"/>
              </a:lnSpc>
              <a:spcBef>
                <a:spcPct val="50000"/>
              </a:spcBef>
            </a:pPr>
            <a:r>
              <a:rPr lang="en-US" altLang="zh-CN" sz="2400">
                <a:latin typeface="Comic Sans MS" panose="030F0702030302020204" pitchFamily="66" charset="0"/>
              </a:rPr>
              <a:t>    cobegin</a:t>
            </a:r>
          </a:p>
          <a:p>
            <a:pPr>
              <a:lnSpc>
                <a:spcPct val="70000"/>
              </a:lnSpc>
              <a:spcBef>
                <a:spcPct val="50000"/>
              </a:spcBef>
            </a:pPr>
            <a:r>
              <a:rPr lang="en-US" altLang="zh-CN" sz="2400">
                <a:latin typeface="Comic Sans MS" panose="030F0702030302020204" pitchFamily="66" charset="0"/>
              </a:rPr>
              <a:t>        r1: reader; ……; rm: reader; </a:t>
            </a:r>
          </a:p>
          <a:p>
            <a:pPr>
              <a:lnSpc>
                <a:spcPct val="70000"/>
              </a:lnSpc>
              <a:spcBef>
                <a:spcPct val="50000"/>
              </a:spcBef>
            </a:pPr>
            <a:r>
              <a:rPr lang="en-US" altLang="zh-CN" sz="2400">
                <a:latin typeface="Comic Sans MS" panose="030F0702030302020204" pitchFamily="66" charset="0"/>
              </a:rPr>
              <a:t>        w1: writer; ,,,,,,; wn: writer</a:t>
            </a:r>
          </a:p>
          <a:p>
            <a:pPr>
              <a:lnSpc>
                <a:spcPct val="70000"/>
              </a:lnSpc>
              <a:spcBef>
                <a:spcPct val="50000"/>
              </a:spcBef>
            </a:pPr>
            <a:r>
              <a:rPr lang="en-US" altLang="zh-CN" sz="2400">
                <a:latin typeface="Comic Sans MS" panose="030F0702030302020204" pitchFamily="66" charset="0"/>
              </a:rPr>
              <a:t>    coend</a:t>
            </a:r>
          </a:p>
          <a:p>
            <a:pPr>
              <a:lnSpc>
                <a:spcPct val="70000"/>
              </a:lnSpc>
              <a:spcBef>
                <a:spcPct val="50000"/>
              </a:spcBef>
            </a:pPr>
            <a:r>
              <a:rPr lang="en-US" altLang="zh-CN" sz="2400">
                <a:latin typeface="Comic Sans MS" panose="030F0702030302020204" pitchFamily="66" charset="0"/>
              </a:rPr>
              <a:t>end.</a:t>
            </a:r>
          </a:p>
          <a:p>
            <a:pPr>
              <a:lnSpc>
                <a:spcPct val="70000"/>
              </a:lnSpc>
              <a:spcBef>
                <a:spcPct val="50000"/>
              </a:spcBef>
            </a:pPr>
            <a:endParaRPr lang="zh-CN" altLang="en-US" sz="240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428">
                                            <p:txEl>
                                              <p:pRg st="0" end="0"/>
                                            </p:txEl>
                                          </p:spTgt>
                                        </p:tgtEl>
                                        <p:attrNameLst>
                                          <p:attrName>style.visibility</p:attrName>
                                        </p:attrNameLst>
                                      </p:cBhvr>
                                      <p:to>
                                        <p:strVal val="visible"/>
                                      </p:to>
                                    </p:set>
                                    <p:animEffect transition="in" filter="wipe(left)">
                                      <p:cBhvr>
                                        <p:cTn id="7" dur="500"/>
                                        <p:tgtEl>
                                          <p:spTgt spid="1034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3428">
                                            <p:txEl>
                                              <p:pRg st="1" end="1"/>
                                            </p:txEl>
                                          </p:spTgt>
                                        </p:tgtEl>
                                        <p:attrNameLst>
                                          <p:attrName>style.visibility</p:attrName>
                                        </p:attrNameLst>
                                      </p:cBhvr>
                                      <p:to>
                                        <p:strVal val="visible"/>
                                      </p:to>
                                    </p:set>
                                    <p:animEffect transition="in" filter="wipe(left)">
                                      <p:cBhvr>
                                        <p:cTn id="12" dur="500"/>
                                        <p:tgtEl>
                                          <p:spTgt spid="1034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3428">
                                            <p:txEl>
                                              <p:pRg st="2" end="2"/>
                                            </p:txEl>
                                          </p:spTgt>
                                        </p:tgtEl>
                                        <p:attrNameLst>
                                          <p:attrName>style.visibility</p:attrName>
                                        </p:attrNameLst>
                                      </p:cBhvr>
                                      <p:to>
                                        <p:strVal val="visible"/>
                                      </p:to>
                                    </p:set>
                                    <p:animEffect transition="in" filter="wipe(left)">
                                      <p:cBhvr>
                                        <p:cTn id="17" dur="500"/>
                                        <p:tgtEl>
                                          <p:spTgt spid="1034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3428">
                                            <p:txEl>
                                              <p:pRg st="3" end="3"/>
                                            </p:txEl>
                                          </p:spTgt>
                                        </p:tgtEl>
                                        <p:attrNameLst>
                                          <p:attrName>style.visibility</p:attrName>
                                        </p:attrNameLst>
                                      </p:cBhvr>
                                      <p:to>
                                        <p:strVal val="visible"/>
                                      </p:to>
                                    </p:set>
                                    <p:animEffect transition="in" filter="wipe(left)">
                                      <p:cBhvr>
                                        <p:cTn id="22" dur="500"/>
                                        <p:tgtEl>
                                          <p:spTgt spid="10342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3428">
                                            <p:txEl>
                                              <p:pRg st="4" end="4"/>
                                            </p:txEl>
                                          </p:spTgt>
                                        </p:tgtEl>
                                        <p:attrNameLst>
                                          <p:attrName>style.visibility</p:attrName>
                                        </p:attrNameLst>
                                      </p:cBhvr>
                                      <p:to>
                                        <p:strVal val="visible"/>
                                      </p:to>
                                    </p:set>
                                    <p:animEffect transition="in" filter="wipe(left)">
                                      <p:cBhvr>
                                        <p:cTn id="27" dur="500"/>
                                        <p:tgtEl>
                                          <p:spTgt spid="10342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3428">
                                            <p:txEl>
                                              <p:pRg st="5" end="5"/>
                                            </p:txEl>
                                          </p:spTgt>
                                        </p:tgtEl>
                                        <p:attrNameLst>
                                          <p:attrName>style.visibility</p:attrName>
                                        </p:attrNameLst>
                                      </p:cBhvr>
                                      <p:to>
                                        <p:strVal val="visible"/>
                                      </p:to>
                                    </p:set>
                                    <p:animEffect transition="in" filter="wipe(left)">
                                      <p:cBhvr>
                                        <p:cTn id="32" dur="500"/>
                                        <p:tgtEl>
                                          <p:spTgt spid="10342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3428">
                                            <p:txEl>
                                              <p:pRg st="6" end="6"/>
                                            </p:txEl>
                                          </p:spTgt>
                                        </p:tgtEl>
                                        <p:attrNameLst>
                                          <p:attrName>style.visibility</p:attrName>
                                        </p:attrNameLst>
                                      </p:cBhvr>
                                      <p:to>
                                        <p:strVal val="visible"/>
                                      </p:to>
                                    </p:set>
                                    <p:animEffect transition="in" filter="wipe(left)">
                                      <p:cBhvr>
                                        <p:cTn id="37" dur="500"/>
                                        <p:tgtEl>
                                          <p:spTgt spid="10342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3428">
                                            <p:txEl>
                                              <p:pRg st="7" end="7"/>
                                            </p:txEl>
                                          </p:spTgt>
                                        </p:tgtEl>
                                        <p:attrNameLst>
                                          <p:attrName>style.visibility</p:attrName>
                                        </p:attrNameLst>
                                      </p:cBhvr>
                                      <p:to>
                                        <p:strVal val="visible"/>
                                      </p:to>
                                    </p:set>
                                    <p:animEffect transition="in" filter="wipe(left)">
                                      <p:cBhvr>
                                        <p:cTn id="42" dur="500"/>
                                        <p:tgtEl>
                                          <p:spTgt spid="10342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3428">
                                            <p:txEl>
                                              <p:pRg st="8" end="8"/>
                                            </p:txEl>
                                          </p:spTgt>
                                        </p:tgtEl>
                                        <p:attrNameLst>
                                          <p:attrName>style.visibility</p:attrName>
                                        </p:attrNameLst>
                                      </p:cBhvr>
                                      <p:to>
                                        <p:strVal val="visible"/>
                                      </p:to>
                                    </p:set>
                                    <p:animEffect transition="in" filter="wipe(left)">
                                      <p:cBhvr>
                                        <p:cTn id="47" dur="500"/>
                                        <p:tgtEl>
                                          <p:spTgt spid="10342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04449"/>
          <p:cNvSpPr>
            <a:spLocks noGrp="1"/>
          </p:cNvSpPr>
          <p:nvPr>
            <p:ph type="title"/>
          </p:nvPr>
        </p:nvSpPr>
        <p:spPr/>
        <p:txBody>
          <a:bodyPr anchor="b"/>
          <a:lstStyle/>
          <a:p>
            <a:r>
              <a:rPr lang="zh-CN" altLang="en-US" b="1"/>
              <a:t>分析：</a:t>
            </a:r>
          </a:p>
        </p:txBody>
      </p:sp>
      <p:sp>
        <p:nvSpPr>
          <p:cNvPr id="104451" name="文本框 104450"/>
          <p:cNvSpPr txBox="1"/>
          <p:nvPr/>
        </p:nvSpPr>
        <p:spPr>
          <a:xfrm>
            <a:off x="762000" y="1981200"/>
            <a:ext cx="7772400" cy="2562225"/>
          </a:xfrm>
          <a:prstGeom prst="rect">
            <a:avLst/>
          </a:prstGeom>
          <a:noFill/>
          <a:ln w="9525">
            <a:noFill/>
          </a:ln>
        </p:spPr>
        <p:txBody>
          <a:bodyPr>
            <a:spAutoFit/>
          </a:bodyPr>
          <a:lstStyle/>
          <a:p>
            <a:pPr>
              <a:spcBef>
                <a:spcPct val="50000"/>
              </a:spcBef>
            </a:pPr>
            <a:r>
              <a:rPr lang="zh-CN" altLang="en-US" sz="2800" u="sng">
                <a:latin typeface="Times New Roman" panose="02020603050405020304" pitchFamily="18" charset="0"/>
              </a:rPr>
              <a:t>问题</a:t>
            </a:r>
            <a:r>
              <a:rPr lang="zh-CN" altLang="en-US" sz="2800">
                <a:latin typeface="Times New Roman" panose="02020603050405020304" pitchFamily="18" charset="0"/>
              </a:rPr>
              <a:t>：读者源源不断，</a:t>
            </a:r>
            <a:r>
              <a:rPr lang="en-US" altLang="zh-CN" sz="2800">
                <a:latin typeface="Comic Sans MS" panose="030F0702030302020204" pitchFamily="66" charset="0"/>
              </a:rPr>
              <a:t>read_count</a:t>
            </a:r>
            <a:r>
              <a:rPr lang="zh-CN" altLang="en-US" sz="2800">
                <a:latin typeface="Times New Roman" panose="02020603050405020304" pitchFamily="18" charset="0"/>
              </a:rPr>
              <a:t>不归</a:t>
            </a:r>
            <a:r>
              <a:rPr lang="en-US" altLang="zh-CN" sz="2800">
                <a:latin typeface="Times New Roman" panose="02020603050405020304" pitchFamily="18" charset="0"/>
              </a:rPr>
              <a:t>0</a:t>
            </a:r>
            <a:r>
              <a:rPr lang="zh-CN" altLang="en-US" sz="2800">
                <a:latin typeface="Times New Roman" panose="02020603050405020304" pitchFamily="18" charset="0"/>
              </a:rPr>
              <a:t>，写者会被饿死。</a:t>
            </a:r>
          </a:p>
          <a:p>
            <a:pPr>
              <a:spcBef>
                <a:spcPct val="50000"/>
              </a:spcBef>
            </a:pPr>
            <a:r>
              <a:rPr lang="zh-CN" altLang="en-US" sz="2800" u="sng">
                <a:latin typeface="Times New Roman" panose="02020603050405020304" pitchFamily="18" charset="0"/>
              </a:rPr>
              <a:t>策略</a:t>
            </a:r>
            <a:r>
              <a:rPr lang="zh-CN" altLang="en-US" sz="2800">
                <a:latin typeface="Times New Roman" panose="02020603050405020304" pitchFamily="18" charset="0"/>
              </a:rPr>
              <a:t>：一旦有写者等待，新到达读者等待，正在读的读者都结束后，写者进入。</a:t>
            </a:r>
          </a:p>
          <a:p>
            <a:pPr>
              <a:spcBef>
                <a:spcPct val="50000"/>
              </a:spcBef>
            </a:pPr>
            <a:endParaRPr lang="zh-CN" altLang="en-US" sz="2400">
              <a:latin typeface="Times New Roman" panose="02020603050405020304" pitchFamily="18" charset="0"/>
            </a:endParaRPr>
          </a:p>
        </p:txBody>
      </p:sp>
      <p:sp>
        <p:nvSpPr>
          <p:cNvPr id="104452" name="云形标注 104451"/>
          <p:cNvSpPr/>
          <p:nvPr/>
        </p:nvSpPr>
        <p:spPr>
          <a:xfrm>
            <a:off x="2895600" y="4724400"/>
            <a:ext cx="5791200" cy="1371600"/>
          </a:xfrm>
          <a:prstGeom prst="cloudCallout">
            <a:avLst>
              <a:gd name="adj1" fmla="val -43750"/>
              <a:gd name="adj2" fmla="val 70000"/>
            </a:avLst>
          </a:prstGeom>
          <a:noFill/>
          <a:ln w="9525" cap="flat" cmpd="sng">
            <a:solidFill>
              <a:schemeClr val="tx1"/>
            </a:solidFill>
            <a:prstDash val="solid"/>
            <a:headEnd type="none" w="med" len="med"/>
            <a:tailEnd type="none" w="med" len="med"/>
          </a:ln>
        </p:spPr>
        <p:txBody>
          <a:bodyPr wrap="none" anchor="ctr"/>
          <a:lstStyle/>
          <a:p>
            <a:pPr algn="ctr"/>
            <a:r>
              <a:rPr lang="zh-CN" altLang="en-US" sz="2400" b="0">
                <a:latin typeface="Comic Sans MS" panose="030F0702030302020204" pitchFamily="66" charset="0"/>
              </a:rPr>
              <a:t>       </a:t>
            </a:r>
            <a:r>
              <a:rPr lang="en-US" altLang="zh-CN" sz="2400" b="0">
                <a:latin typeface="Comic Sans MS" panose="030F0702030302020204" pitchFamily="66" charset="0"/>
              </a:rPr>
              <a:t>Further improvement is left to </a:t>
            </a:r>
          </a:p>
          <a:p>
            <a:pPr algn="ctr"/>
            <a:r>
              <a:rPr lang="en-US" altLang="zh-CN" sz="2400" b="0">
                <a:latin typeface="Comic Sans MS" panose="030F0702030302020204" pitchFamily="66" charset="0"/>
              </a:rPr>
              <a:t>interested students.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animEffect transition="in" filter="dissolve">
                                      <p:cBhvr>
                                        <p:cTn id="7" dur="500"/>
                                        <p:tgtEl>
                                          <p:spTgt spid="104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标题 222209"/>
          <p:cNvSpPr>
            <a:spLocks noGrp="1"/>
          </p:cNvSpPr>
          <p:nvPr>
            <p:ph type="title"/>
          </p:nvPr>
        </p:nvSpPr>
        <p:spPr/>
        <p:txBody>
          <a:bodyPr anchor="b"/>
          <a:lstStyle/>
          <a:p>
            <a:r>
              <a:rPr lang="zh-CN" altLang="en-US" dirty="0"/>
              <a:t>作业</a:t>
            </a:r>
            <a:r>
              <a:rPr lang="en-US" altLang="zh-CN"/>
              <a:t>3</a:t>
            </a:r>
            <a:r>
              <a:rPr lang="zh-CN" altLang="en-US" dirty="0"/>
              <a:t>：</a:t>
            </a:r>
          </a:p>
        </p:txBody>
      </p:sp>
      <p:sp>
        <p:nvSpPr>
          <p:cNvPr id="222211" name="文本占位符 222210"/>
          <p:cNvSpPr>
            <a:spLocks noGrp="1"/>
          </p:cNvSpPr>
          <p:nvPr>
            <p:ph type="body" idx="1"/>
          </p:nvPr>
        </p:nvSpPr>
        <p:spPr/>
        <p:txBody>
          <a:bodyPr/>
          <a:lstStyle/>
          <a:p>
            <a:r>
              <a:rPr lang="zh-CN" altLang="en-US" dirty="0"/>
              <a:t>完成</a:t>
            </a:r>
            <a:r>
              <a:rPr lang="en-US" altLang="zh-CN" dirty="0"/>
              <a:t>P141</a:t>
            </a:r>
            <a:r>
              <a:rPr lang="zh-CN" altLang="en-US" dirty="0"/>
              <a:t>习题四中第</a:t>
            </a:r>
            <a:r>
              <a:rPr lang="en-US" altLang="zh-CN"/>
              <a:t>25</a:t>
            </a:r>
            <a:r>
              <a:rPr lang="zh-CN" altLang="en-US" dirty="0"/>
              <a:t>题，并说明所做结论的原因。</a:t>
            </a:r>
          </a:p>
          <a:p>
            <a:r>
              <a:rPr lang="zh-CN" altLang="en-US" dirty="0"/>
              <a:t>完成</a:t>
            </a:r>
            <a:r>
              <a:rPr lang="en-US" altLang="zh-CN"/>
              <a:t>P142</a:t>
            </a:r>
            <a:r>
              <a:rPr lang="zh-CN" altLang="en-US" dirty="0"/>
              <a:t>习题四中的第</a:t>
            </a:r>
            <a:r>
              <a:rPr lang="en-US" altLang="zh-CN"/>
              <a:t>26</a:t>
            </a:r>
            <a:r>
              <a:rPr lang="zh-CN" altLang="en-US" dirty="0"/>
              <a:t>题，给出当有写者在写时，读者所等待的位置？当有读者在读时，写者等待的位置？</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05473"/>
          <p:cNvSpPr>
            <a:spLocks noGrp="1"/>
          </p:cNvSpPr>
          <p:nvPr>
            <p:ph type="title"/>
          </p:nvPr>
        </p:nvSpPr>
        <p:spPr/>
        <p:txBody>
          <a:bodyPr anchor="b"/>
          <a:lstStyle/>
          <a:p>
            <a:r>
              <a:rPr lang="zh-CN" altLang="en-US" b="1" dirty="0"/>
              <a:t>例</a:t>
            </a:r>
            <a:r>
              <a:rPr lang="en-US" altLang="zh-CN" b="1" dirty="0"/>
              <a:t>3. </a:t>
            </a:r>
            <a:r>
              <a:rPr lang="zh-CN" altLang="en-US" b="1" dirty="0"/>
              <a:t>哲学家就餐问题</a:t>
            </a:r>
          </a:p>
        </p:txBody>
      </p:sp>
      <p:sp>
        <p:nvSpPr>
          <p:cNvPr id="105475" name="文本框 105474"/>
          <p:cNvSpPr txBox="1"/>
          <p:nvPr/>
        </p:nvSpPr>
        <p:spPr>
          <a:xfrm>
            <a:off x="762000" y="2057400"/>
            <a:ext cx="7467600" cy="2968625"/>
          </a:xfrm>
          <a:prstGeom prst="rect">
            <a:avLst/>
          </a:prstGeom>
          <a:noFill/>
          <a:ln w="9525">
            <a:noFill/>
          </a:ln>
        </p:spPr>
        <p:txBody>
          <a:bodyPr>
            <a:spAutoFit/>
          </a:bodyPr>
          <a:lstStyle/>
          <a:p>
            <a:pPr>
              <a:spcBef>
                <a:spcPct val="50000"/>
              </a:spcBef>
            </a:pPr>
            <a:r>
              <a:rPr lang="en-US" altLang="zh-CN" sz="3200">
                <a:latin typeface="Comic Sans MS" panose="030F0702030302020204" pitchFamily="66" charset="0"/>
              </a:rPr>
              <a:t>Dining Philosophers Problem</a:t>
            </a:r>
          </a:p>
          <a:p>
            <a:pPr eaLnBrk="0" hangingPunct="0"/>
            <a:endParaRPr lang="en-US" altLang="zh-CN" sz="3200">
              <a:latin typeface="Comic Sans MS" panose="030F0702030302020204" pitchFamily="66" charset="0"/>
            </a:endParaRPr>
          </a:p>
          <a:p>
            <a:pPr eaLnBrk="0" hangingPunct="0"/>
            <a:r>
              <a:rPr lang="en-US" altLang="zh-CN" sz="3200">
                <a:latin typeface="Comic Sans MS" panose="030F0702030302020204" pitchFamily="66" charset="0"/>
              </a:rPr>
              <a:t>Proposed and solved by</a:t>
            </a:r>
          </a:p>
          <a:p>
            <a:pPr eaLnBrk="0" hangingPunct="0">
              <a:lnSpc>
                <a:spcPct val="140000"/>
              </a:lnSpc>
            </a:pPr>
            <a:r>
              <a:rPr lang="en-US" altLang="zh-CN" sz="3200">
                <a:latin typeface="Comic Sans MS" panose="030F0702030302020204" pitchFamily="66" charset="0"/>
              </a:rPr>
              <a:t>E.W. Dijkstra, in 1965</a:t>
            </a:r>
            <a:endParaRPr lang="en-US" altLang="zh-CN" sz="3200">
              <a:latin typeface="Times New Roman" panose="02020603050405020304" pitchFamily="18" charset="0"/>
            </a:endParaRPr>
          </a:p>
          <a:p>
            <a:pPr>
              <a:spcBef>
                <a:spcPct val="50000"/>
              </a:spcBef>
            </a:pPr>
            <a:endParaRPr lang="zh-CN" altLang="en-US" sz="3200" b="0">
              <a:latin typeface="Comic Sans MS" panose="030F0702030302020204" pitchFamily="66"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矩形 106497"/>
          <p:cNvSpPr/>
          <p:nvPr/>
        </p:nvSpPr>
        <p:spPr>
          <a:xfrm>
            <a:off x="1371600" y="2082800"/>
            <a:ext cx="6781800" cy="4318000"/>
          </a:xfrm>
          <a:prstGeom prst="rect">
            <a:avLst/>
          </a:prstGeom>
          <a:noFill/>
          <a:ln w="9525" cap="flat" cmpd="sng">
            <a:solidFill>
              <a:schemeClr val="tx2"/>
            </a:solidFill>
            <a:prstDash val="solid"/>
            <a:miter/>
            <a:headEnd type="none" w="med" len="med"/>
            <a:tailEnd type="none" w="med" len="med"/>
          </a:ln>
        </p:spPr>
        <p:txBody>
          <a:bodyPr wrap="none" anchor="ctr"/>
          <a:lstStyle/>
          <a:p>
            <a:pPr algn="ctr"/>
            <a:endParaRPr lang="zh-CN" altLang="en-US" sz="2400" b="0" dirty="0">
              <a:solidFill>
                <a:srgbClr val="FFFF00"/>
              </a:solidFill>
              <a:latin typeface="Times New Roman" panose="02020603050405020304" pitchFamily="18" charset="0"/>
            </a:endParaRPr>
          </a:p>
        </p:txBody>
      </p:sp>
      <p:sp>
        <p:nvSpPr>
          <p:cNvPr id="106499" name="任意多边形 106498"/>
          <p:cNvSpPr/>
          <p:nvPr/>
        </p:nvSpPr>
        <p:spPr>
          <a:xfrm flipV="1">
            <a:off x="3962400" y="3429000"/>
            <a:ext cx="457200" cy="468313"/>
          </a:xfrm>
          <a:custGeom>
            <a:avLst/>
            <a:gdLst>
              <a:gd name="txL" fmla="*/ 4500 w 21600"/>
              <a:gd name="txT" fmla="*/ 4500 h 21600"/>
              <a:gd name="txR" fmla="*/ 17100 w 21600"/>
              <a:gd name="txB" fmla="*/ 17100 h 21600"/>
            </a:gdLst>
            <a:ahLst/>
            <a:cxnLst>
              <a:cxn ang="0">
                <a:pos x="18900" y="10800"/>
              </a:cxn>
              <a:cxn ang="90">
                <a:pos x="10800" y="21600"/>
              </a:cxn>
              <a:cxn ang="180">
                <a:pos x="2700" y="10800"/>
              </a:cxn>
              <a:cxn ang="270">
                <a:pos x="10800" y="0"/>
              </a:cxn>
            </a:cxnLst>
            <a:rect l="txL" t="txT" r="txR" b="txB"/>
            <a:pathLst>
              <a:path w="21600" h="21600">
                <a:moveTo>
                  <a:pt x="0" y="0"/>
                </a:moveTo>
                <a:lnTo>
                  <a:pt x="5400" y="21600"/>
                </a:lnTo>
                <a:lnTo>
                  <a:pt x="16200" y="21600"/>
                </a:lnTo>
                <a:lnTo>
                  <a:pt x="21600" y="0"/>
                </a:lnTo>
                <a:close/>
              </a:path>
            </a:pathLst>
          </a:custGeom>
          <a:solidFill>
            <a:srgbClr val="FF9900"/>
          </a:solidFill>
          <a:ln w="9525" cap="flat" cmpd="sng">
            <a:solidFill>
              <a:schemeClr val="tx1"/>
            </a:solidFill>
            <a:prstDash val="solid"/>
            <a:miter/>
            <a:headEnd type="none" w="med" len="med"/>
            <a:tailEnd type="none" w="med" len="med"/>
          </a:ln>
        </p:spPr>
        <p:txBody>
          <a:bodyPr/>
          <a:lstStyle/>
          <a:p>
            <a:endParaRPr lang="zh-CN" altLang="en-US"/>
          </a:p>
        </p:txBody>
      </p:sp>
      <p:sp>
        <p:nvSpPr>
          <p:cNvPr id="106500" name="任意多边形 106499"/>
          <p:cNvSpPr/>
          <p:nvPr/>
        </p:nvSpPr>
        <p:spPr>
          <a:xfrm flipV="1">
            <a:off x="5486400" y="3417888"/>
            <a:ext cx="457200" cy="468312"/>
          </a:xfrm>
          <a:custGeom>
            <a:avLst/>
            <a:gdLst>
              <a:gd name="txL" fmla="*/ 4500 w 21600"/>
              <a:gd name="txT" fmla="*/ 4500 h 21600"/>
              <a:gd name="txR" fmla="*/ 17100 w 21600"/>
              <a:gd name="txB" fmla="*/ 17100 h 21600"/>
            </a:gdLst>
            <a:ahLst/>
            <a:cxnLst>
              <a:cxn ang="0">
                <a:pos x="18900" y="10800"/>
              </a:cxn>
              <a:cxn ang="90">
                <a:pos x="10800" y="21600"/>
              </a:cxn>
              <a:cxn ang="180">
                <a:pos x="2700" y="10800"/>
              </a:cxn>
              <a:cxn ang="270">
                <a:pos x="10800" y="0"/>
              </a:cxn>
            </a:cxnLst>
            <a:rect l="txL" t="txT" r="txR" b="txB"/>
            <a:pathLst>
              <a:path w="21600" h="21600">
                <a:moveTo>
                  <a:pt x="0" y="0"/>
                </a:moveTo>
                <a:lnTo>
                  <a:pt x="5400" y="21600"/>
                </a:lnTo>
                <a:lnTo>
                  <a:pt x="16200" y="21600"/>
                </a:lnTo>
                <a:lnTo>
                  <a:pt x="21600" y="0"/>
                </a:lnTo>
                <a:close/>
              </a:path>
            </a:pathLst>
          </a:custGeom>
          <a:solidFill>
            <a:srgbClr val="FF9900"/>
          </a:solidFill>
          <a:ln w="9525" cap="flat" cmpd="sng">
            <a:solidFill>
              <a:schemeClr val="tx1"/>
            </a:solidFill>
            <a:prstDash val="solid"/>
            <a:miter/>
            <a:headEnd type="none" w="med" len="med"/>
            <a:tailEnd type="none" w="med" len="med"/>
          </a:ln>
        </p:spPr>
        <p:txBody>
          <a:bodyPr/>
          <a:lstStyle/>
          <a:p>
            <a:endParaRPr lang="zh-CN" altLang="en-US"/>
          </a:p>
        </p:txBody>
      </p:sp>
      <p:sp>
        <p:nvSpPr>
          <p:cNvPr id="106501" name="标题 106500"/>
          <p:cNvSpPr>
            <a:spLocks noGrp="1"/>
          </p:cNvSpPr>
          <p:nvPr>
            <p:ph type="title"/>
          </p:nvPr>
        </p:nvSpPr>
        <p:spPr/>
        <p:txBody>
          <a:bodyPr anchor="b"/>
          <a:lstStyle/>
          <a:p>
            <a:r>
              <a:rPr lang="zh-CN" altLang="en-US" dirty="0"/>
              <a:t>例</a:t>
            </a:r>
            <a:r>
              <a:rPr lang="en-US" altLang="zh-CN" dirty="0"/>
              <a:t>3. </a:t>
            </a:r>
            <a:r>
              <a:rPr lang="zh-CN" altLang="en-US" dirty="0"/>
              <a:t>哲学家就餐问题</a:t>
            </a:r>
          </a:p>
        </p:txBody>
      </p:sp>
      <p:sp>
        <p:nvSpPr>
          <p:cNvPr id="106502" name="椭圆 106501"/>
          <p:cNvSpPr/>
          <p:nvPr/>
        </p:nvSpPr>
        <p:spPr>
          <a:xfrm>
            <a:off x="3455988" y="3500438"/>
            <a:ext cx="3238500" cy="1439862"/>
          </a:xfrm>
          <a:prstGeom prst="ellipse">
            <a:avLst/>
          </a:prstGeom>
          <a:solidFill>
            <a:srgbClr val="336600"/>
          </a:solidFill>
          <a:ln w="9525" cap="flat" cmpd="sng">
            <a:solidFill>
              <a:schemeClr val="tx1"/>
            </a:solidFill>
            <a:prstDash val="solid"/>
            <a:headEnd type="none" w="med" len="med"/>
            <a:tailEnd type="none" w="med" len="med"/>
          </a:ln>
        </p:spPr>
        <p:txBody>
          <a:bodyPr wrap="none" anchor="ctr"/>
          <a:lstStyle/>
          <a:p>
            <a:pPr algn="ctr"/>
            <a:endParaRPr lang="zh-CN" altLang="en-US" sz="2400" b="0" dirty="0">
              <a:solidFill>
                <a:srgbClr val="FF9900"/>
              </a:solidFill>
              <a:latin typeface="Times New Roman" panose="02020603050405020304" pitchFamily="18" charset="0"/>
            </a:endParaRPr>
          </a:p>
        </p:txBody>
      </p:sp>
      <p:grpSp>
        <p:nvGrpSpPr>
          <p:cNvPr id="106503" name="组合 106502"/>
          <p:cNvGrpSpPr/>
          <p:nvPr/>
        </p:nvGrpSpPr>
        <p:grpSpPr>
          <a:xfrm>
            <a:off x="2895600" y="4097338"/>
            <a:ext cx="838200" cy="1617662"/>
            <a:chOff x="0" y="0"/>
            <a:chExt cx="528" cy="1019"/>
          </a:xfrm>
        </p:grpSpPr>
        <p:sp>
          <p:nvSpPr>
            <p:cNvPr id="106504" name="未知"/>
            <p:cNvSpPr/>
            <p:nvPr/>
          </p:nvSpPr>
          <p:spPr>
            <a:xfrm>
              <a:off x="0" y="224"/>
              <a:ext cx="96" cy="768"/>
            </a:xfrm>
            <a:custGeom>
              <a:avLst/>
              <a:gdLst/>
              <a:ahLst/>
              <a:cxnLst/>
              <a:rect l="0" t="0" r="0" b="0"/>
              <a:pathLst>
                <a:path w="96" h="768">
                  <a:moveTo>
                    <a:pt x="0" y="0"/>
                  </a:moveTo>
                  <a:lnTo>
                    <a:pt x="96" y="432"/>
                  </a:lnTo>
                  <a:lnTo>
                    <a:pt x="96" y="768"/>
                  </a:ln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106505" name="直接连接符 106504"/>
            <p:cNvSpPr/>
            <p:nvPr/>
          </p:nvSpPr>
          <p:spPr>
            <a:xfrm>
              <a:off x="384" y="656"/>
              <a:ext cx="0" cy="363"/>
            </a:xfrm>
            <a:prstGeom prst="line">
              <a:avLst/>
            </a:prstGeom>
            <a:ln w="9525" cap="flat" cmpd="sng">
              <a:solidFill>
                <a:schemeClr val="tx1"/>
              </a:solidFill>
              <a:prstDash val="solid"/>
              <a:headEnd type="none" w="med" len="med"/>
              <a:tailEnd type="none" w="med" len="med"/>
            </a:ln>
          </p:spPr>
        </p:sp>
        <p:cxnSp>
          <p:nvCxnSpPr>
            <p:cNvPr id="106506" name="直接箭头连接符 106505"/>
            <p:cNvCxnSpPr>
              <a:stCxn id="106504" idx="1"/>
              <a:endCxn id="106505" idx="0"/>
            </p:cNvCxnSpPr>
            <p:nvPr/>
          </p:nvCxnSpPr>
          <p:spPr>
            <a:xfrm>
              <a:off x="96" y="656"/>
              <a:ext cx="288" cy="0"/>
            </a:xfrm>
            <a:prstGeom prst="straightConnector1">
              <a:avLst/>
            </a:prstGeom>
            <a:ln w="9525" cap="flat" cmpd="sng">
              <a:solidFill>
                <a:schemeClr val="tx1"/>
              </a:solidFill>
              <a:prstDash val="solid"/>
              <a:headEnd type="none" w="med" len="med"/>
              <a:tailEnd type="none" w="med" len="med"/>
            </a:ln>
          </p:spPr>
        </p:cxnSp>
        <p:sp>
          <p:nvSpPr>
            <p:cNvPr id="106507" name="任意多边形 106506"/>
            <p:cNvSpPr/>
            <p:nvPr/>
          </p:nvSpPr>
          <p:spPr>
            <a:xfrm flipV="1">
              <a:off x="109" y="313"/>
              <a:ext cx="295" cy="295"/>
            </a:xfrm>
            <a:custGeom>
              <a:avLst/>
              <a:gdLst>
                <a:gd name="txL" fmla="*/ 4500 w 21600"/>
                <a:gd name="txT" fmla="*/ 4500 h 21600"/>
                <a:gd name="txR" fmla="*/ 17100 w 21600"/>
                <a:gd name="txB" fmla="*/ 17100 h 21600"/>
              </a:gdLst>
              <a:ahLst/>
              <a:cxnLst>
                <a:cxn ang="0">
                  <a:pos x="18900" y="10800"/>
                </a:cxn>
                <a:cxn ang="90">
                  <a:pos x="10800" y="21600"/>
                </a:cxn>
                <a:cxn ang="180">
                  <a:pos x="2700" y="10800"/>
                </a:cxn>
                <a:cxn ang="270">
                  <a:pos x="10800" y="0"/>
                </a:cxn>
              </a:cxnLst>
              <a:rect l="txL" t="txT" r="txR" b="txB"/>
              <a:pathLst>
                <a:path w="21600" h="21600">
                  <a:moveTo>
                    <a:pt x="0" y="0"/>
                  </a:moveTo>
                  <a:lnTo>
                    <a:pt x="5400" y="21600"/>
                  </a:lnTo>
                  <a:lnTo>
                    <a:pt x="16200" y="21600"/>
                  </a:lnTo>
                  <a:lnTo>
                    <a:pt x="21600" y="0"/>
                  </a:lnTo>
                  <a:close/>
                </a:path>
              </a:pathLst>
            </a:custGeom>
            <a:solidFill>
              <a:srgbClr val="FF9900"/>
            </a:solidFill>
            <a:ln w="9525" cap="flat" cmpd="sng">
              <a:solidFill>
                <a:schemeClr val="tx1"/>
              </a:solidFill>
              <a:prstDash val="solid"/>
              <a:miter/>
              <a:headEnd type="none" w="med" len="med"/>
              <a:tailEnd type="none" w="med" len="med"/>
            </a:ln>
          </p:spPr>
          <p:txBody>
            <a:bodyPr/>
            <a:lstStyle/>
            <a:p>
              <a:endParaRPr lang="zh-CN" altLang="en-US"/>
            </a:p>
          </p:txBody>
        </p:sp>
        <p:sp>
          <p:nvSpPr>
            <p:cNvPr id="106508" name="椭圆 106507"/>
            <p:cNvSpPr/>
            <p:nvPr/>
          </p:nvSpPr>
          <p:spPr>
            <a:xfrm>
              <a:off x="112" y="0"/>
              <a:ext cx="272" cy="272"/>
            </a:xfrm>
            <a:prstGeom prst="ellipse">
              <a:avLst/>
            </a:prstGeom>
            <a:solidFill>
              <a:srgbClr val="FF9900"/>
            </a:solidFill>
            <a:ln w="9525" cap="flat" cmpd="sng">
              <a:solidFill>
                <a:schemeClr val="tx1"/>
              </a:solidFill>
              <a:prstDash val="solid"/>
              <a:headEnd type="none" w="med" len="med"/>
              <a:tailEnd type="none" w="med" len="med"/>
            </a:ln>
          </p:spPr>
          <p:txBody>
            <a:bodyPr/>
            <a:lstStyle/>
            <a:p>
              <a:endParaRPr lang="zh-CN" altLang="en-US"/>
            </a:p>
          </p:txBody>
        </p:sp>
        <p:sp>
          <p:nvSpPr>
            <p:cNvPr id="106509" name="直接连接符 106508"/>
            <p:cNvSpPr/>
            <p:nvPr/>
          </p:nvSpPr>
          <p:spPr>
            <a:xfrm>
              <a:off x="432" y="608"/>
              <a:ext cx="48" cy="288"/>
            </a:xfrm>
            <a:prstGeom prst="line">
              <a:avLst/>
            </a:prstGeom>
            <a:ln w="57150" cap="flat" cmpd="sng">
              <a:solidFill>
                <a:schemeClr val="tx1"/>
              </a:solidFill>
              <a:prstDash val="solid"/>
              <a:headEnd type="none" w="med" len="med"/>
              <a:tailEnd type="none" w="med" len="med"/>
            </a:ln>
          </p:spPr>
        </p:sp>
        <p:sp>
          <p:nvSpPr>
            <p:cNvPr id="106510" name="未知"/>
            <p:cNvSpPr/>
            <p:nvPr/>
          </p:nvSpPr>
          <p:spPr>
            <a:xfrm>
              <a:off x="384" y="512"/>
              <a:ext cx="144" cy="336"/>
            </a:xfrm>
            <a:custGeom>
              <a:avLst/>
              <a:gdLst/>
              <a:ahLst/>
              <a:cxnLst/>
              <a:rect l="0" t="0" r="0" b="0"/>
              <a:pathLst>
                <a:path w="144" h="336">
                  <a:moveTo>
                    <a:pt x="0" y="0"/>
                  </a:moveTo>
                  <a:lnTo>
                    <a:pt x="96" y="48"/>
                  </a:lnTo>
                  <a:lnTo>
                    <a:pt x="144" y="336"/>
                  </a:lnTo>
                </a:path>
              </a:pathLst>
            </a:custGeom>
            <a:noFill/>
            <a:ln w="38100" cap="flat" cmpd="sng">
              <a:solidFill>
                <a:schemeClr val="tx1"/>
              </a:solidFill>
              <a:prstDash val="solid"/>
              <a:headEnd type="none" w="med" len="med"/>
              <a:tailEnd type="none" w="med" len="med"/>
            </a:ln>
          </p:spPr>
          <p:txBody>
            <a:bodyPr/>
            <a:lstStyle/>
            <a:p>
              <a:endParaRPr lang="zh-CN" altLang="en-US"/>
            </a:p>
          </p:txBody>
        </p:sp>
        <p:sp>
          <p:nvSpPr>
            <p:cNvPr id="106511" name="直接连接符 106510"/>
            <p:cNvSpPr/>
            <p:nvPr/>
          </p:nvSpPr>
          <p:spPr>
            <a:xfrm flipV="1">
              <a:off x="288" y="320"/>
              <a:ext cx="240" cy="96"/>
            </a:xfrm>
            <a:prstGeom prst="line">
              <a:avLst/>
            </a:prstGeom>
            <a:ln w="38100" cap="flat" cmpd="sng">
              <a:solidFill>
                <a:schemeClr val="tx1"/>
              </a:solidFill>
              <a:prstDash val="solid"/>
              <a:headEnd type="none" w="med" len="med"/>
              <a:tailEnd type="none" w="med" len="med"/>
            </a:ln>
          </p:spPr>
        </p:sp>
        <p:sp>
          <p:nvSpPr>
            <p:cNvPr id="106512" name="直接连接符 106511"/>
            <p:cNvSpPr/>
            <p:nvPr/>
          </p:nvSpPr>
          <p:spPr>
            <a:xfrm flipV="1">
              <a:off x="373" y="272"/>
              <a:ext cx="59" cy="48"/>
            </a:xfrm>
            <a:prstGeom prst="line">
              <a:avLst/>
            </a:prstGeom>
            <a:ln w="38100" cap="flat" cmpd="sng">
              <a:solidFill>
                <a:schemeClr val="tx1"/>
              </a:solidFill>
              <a:prstDash val="solid"/>
              <a:headEnd type="none" w="med" len="med"/>
              <a:tailEnd type="none" w="med" len="med"/>
            </a:ln>
          </p:spPr>
        </p:sp>
      </p:grpSp>
      <p:grpSp>
        <p:nvGrpSpPr>
          <p:cNvPr id="106513" name="组合 106512"/>
          <p:cNvGrpSpPr/>
          <p:nvPr/>
        </p:nvGrpSpPr>
        <p:grpSpPr>
          <a:xfrm flipH="1">
            <a:off x="6324600" y="4021138"/>
            <a:ext cx="838200" cy="1617662"/>
            <a:chOff x="0" y="0"/>
            <a:chExt cx="528" cy="1019"/>
          </a:xfrm>
        </p:grpSpPr>
        <p:sp>
          <p:nvSpPr>
            <p:cNvPr id="106514" name="未知"/>
            <p:cNvSpPr/>
            <p:nvPr/>
          </p:nvSpPr>
          <p:spPr>
            <a:xfrm>
              <a:off x="0" y="224"/>
              <a:ext cx="96" cy="768"/>
            </a:xfrm>
            <a:custGeom>
              <a:avLst/>
              <a:gdLst/>
              <a:ahLst/>
              <a:cxnLst/>
              <a:rect l="0" t="0" r="0" b="0"/>
              <a:pathLst>
                <a:path w="96" h="768">
                  <a:moveTo>
                    <a:pt x="0" y="0"/>
                  </a:moveTo>
                  <a:lnTo>
                    <a:pt x="96" y="432"/>
                  </a:lnTo>
                  <a:lnTo>
                    <a:pt x="96" y="768"/>
                  </a:ln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106515" name="直接连接符 106514"/>
            <p:cNvSpPr/>
            <p:nvPr/>
          </p:nvSpPr>
          <p:spPr>
            <a:xfrm>
              <a:off x="384" y="656"/>
              <a:ext cx="0" cy="363"/>
            </a:xfrm>
            <a:prstGeom prst="line">
              <a:avLst/>
            </a:prstGeom>
            <a:ln w="9525" cap="flat" cmpd="sng">
              <a:solidFill>
                <a:schemeClr val="tx1"/>
              </a:solidFill>
              <a:prstDash val="solid"/>
              <a:headEnd type="none" w="med" len="med"/>
              <a:tailEnd type="none" w="med" len="med"/>
            </a:ln>
          </p:spPr>
        </p:sp>
        <p:cxnSp>
          <p:nvCxnSpPr>
            <p:cNvPr id="106516" name="直接箭头连接符 106515"/>
            <p:cNvCxnSpPr>
              <a:stCxn id="106514" idx="1"/>
              <a:endCxn id="106515" idx="0"/>
            </p:cNvCxnSpPr>
            <p:nvPr/>
          </p:nvCxnSpPr>
          <p:spPr>
            <a:xfrm>
              <a:off x="96" y="656"/>
              <a:ext cx="288" cy="0"/>
            </a:xfrm>
            <a:prstGeom prst="straightConnector1">
              <a:avLst/>
            </a:prstGeom>
            <a:ln w="9525" cap="flat" cmpd="sng">
              <a:solidFill>
                <a:schemeClr val="tx1"/>
              </a:solidFill>
              <a:prstDash val="solid"/>
              <a:headEnd type="none" w="med" len="med"/>
              <a:tailEnd type="none" w="med" len="med"/>
            </a:ln>
          </p:spPr>
        </p:cxnSp>
        <p:sp>
          <p:nvSpPr>
            <p:cNvPr id="106517" name="任意多边形 106516"/>
            <p:cNvSpPr/>
            <p:nvPr/>
          </p:nvSpPr>
          <p:spPr>
            <a:xfrm flipV="1">
              <a:off x="109" y="313"/>
              <a:ext cx="295" cy="295"/>
            </a:xfrm>
            <a:custGeom>
              <a:avLst/>
              <a:gdLst>
                <a:gd name="txL" fmla="*/ 4500 w 21600"/>
                <a:gd name="txT" fmla="*/ 4500 h 21600"/>
                <a:gd name="txR" fmla="*/ 17100 w 21600"/>
                <a:gd name="txB" fmla="*/ 17100 h 21600"/>
              </a:gdLst>
              <a:ahLst/>
              <a:cxnLst>
                <a:cxn ang="0">
                  <a:pos x="18900" y="10800"/>
                </a:cxn>
                <a:cxn ang="90">
                  <a:pos x="10800" y="21600"/>
                </a:cxn>
                <a:cxn ang="180">
                  <a:pos x="2700" y="10800"/>
                </a:cxn>
                <a:cxn ang="270">
                  <a:pos x="10800" y="0"/>
                </a:cxn>
              </a:cxnLst>
              <a:rect l="txL" t="txT" r="txR" b="txB"/>
              <a:pathLst>
                <a:path w="21600" h="21600">
                  <a:moveTo>
                    <a:pt x="0" y="0"/>
                  </a:moveTo>
                  <a:lnTo>
                    <a:pt x="5400" y="21600"/>
                  </a:lnTo>
                  <a:lnTo>
                    <a:pt x="16200" y="21600"/>
                  </a:lnTo>
                  <a:lnTo>
                    <a:pt x="21600" y="0"/>
                  </a:lnTo>
                  <a:close/>
                </a:path>
              </a:pathLst>
            </a:custGeom>
            <a:solidFill>
              <a:srgbClr val="FF9900"/>
            </a:solidFill>
            <a:ln w="9525" cap="flat" cmpd="sng">
              <a:solidFill>
                <a:schemeClr val="tx1"/>
              </a:solidFill>
              <a:prstDash val="solid"/>
              <a:miter/>
              <a:headEnd type="none" w="med" len="med"/>
              <a:tailEnd type="none" w="med" len="med"/>
            </a:ln>
          </p:spPr>
          <p:txBody>
            <a:bodyPr/>
            <a:lstStyle/>
            <a:p>
              <a:endParaRPr lang="zh-CN" altLang="en-US"/>
            </a:p>
          </p:txBody>
        </p:sp>
        <p:sp>
          <p:nvSpPr>
            <p:cNvPr id="106518" name="椭圆 106517"/>
            <p:cNvSpPr/>
            <p:nvPr/>
          </p:nvSpPr>
          <p:spPr>
            <a:xfrm>
              <a:off x="112" y="0"/>
              <a:ext cx="272" cy="272"/>
            </a:xfrm>
            <a:prstGeom prst="ellipse">
              <a:avLst/>
            </a:prstGeom>
            <a:solidFill>
              <a:srgbClr val="FF9900"/>
            </a:solidFill>
            <a:ln w="9525" cap="flat" cmpd="sng">
              <a:solidFill>
                <a:schemeClr val="tx1"/>
              </a:solidFill>
              <a:prstDash val="solid"/>
              <a:headEnd type="none" w="med" len="med"/>
              <a:tailEnd type="none" w="med" len="med"/>
            </a:ln>
          </p:spPr>
          <p:txBody>
            <a:bodyPr/>
            <a:lstStyle/>
            <a:p>
              <a:endParaRPr lang="zh-CN" altLang="en-US"/>
            </a:p>
          </p:txBody>
        </p:sp>
        <p:sp>
          <p:nvSpPr>
            <p:cNvPr id="106519" name="直接连接符 106518"/>
            <p:cNvSpPr/>
            <p:nvPr/>
          </p:nvSpPr>
          <p:spPr>
            <a:xfrm>
              <a:off x="432" y="608"/>
              <a:ext cx="48" cy="288"/>
            </a:xfrm>
            <a:prstGeom prst="line">
              <a:avLst/>
            </a:prstGeom>
            <a:ln w="57150" cap="flat" cmpd="sng">
              <a:solidFill>
                <a:schemeClr val="tx1"/>
              </a:solidFill>
              <a:prstDash val="solid"/>
              <a:headEnd type="none" w="med" len="med"/>
              <a:tailEnd type="none" w="med" len="med"/>
            </a:ln>
          </p:spPr>
        </p:sp>
        <p:sp>
          <p:nvSpPr>
            <p:cNvPr id="106520" name="未知"/>
            <p:cNvSpPr/>
            <p:nvPr/>
          </p:nvSpPr>
          <p:spPr>
            <a:xfrm>
              <a:off x="384" y="512"/>
              <a:ext cx="144" cy="336"/>
            </a:xfrm>
            <a:custGeom>
              <a:avLst/>
              <a:gdLst/>
              <a:ahLst/>
              <a:cxnLst/>
              <a:rect l="0" t="0" r="0" b="0"/>
              <a:pathLst>
                <a:path w="144" h="336">
                  <a:moveTo>
                    <a:pt x="0" y="0"/>
                  </a:moveTo>
                  <a:lnTo>
                    <a:pt x="96" y="48"/>
                  </a:lnTo>
                  <a:lnTo>
                    <a:pt x="144" y="336"/>
                  </a:lnTo>
                </a:path>
              </a:pathLst>
            </a:custGeom>
            <a:noFill/>
            <a:ln w="38100" cap="flat" cmpd="sng">
              <a:solidFill>
                <a:schemeClr val="tx1"/>
              </a:solidFill>
              <a:prstDash val="solid"/>
              <a:headEnd type="none" w="med" len="med"/>
              <a:tailEnd type="none" w="med" len="med"/>
            </a:ln>
          </p:spPr>
          <p:txBody>
            <a:bodyPr/>
            <a:lstStyle/>
            <a:p>
              <a:endParaRPr lang="zh-CN" altLang="en-US"/>
            </a:p>
          </p:txBody>
        </p:sp>
        <p:sp>
          <p:nvSpPr>
            <p:cNvPr id="106521" name="直接连接符 106520"/>
            <p:cNvSpPr/>
            <p:nvPr/>
          </p:nvSpPr>
          <p:spPr>
            <a:xfrm flipV="1">
              <a:off x="288" y="320"/>
              <a:ext cx="240" cy="96"/>
            </a:xfrm>
            <a:prstGeom prst="line">
              <a:avLst/>
            </a:prstGeom>
            <a:ln w="38100" cap="flat" cmpd="sng">
              <a:solidFill>
                <a:schemeClr val="tx1"/>
              </a:solidFill>
              <a:prstDash val="solid"/>
              <a:headEnd type="none" w="med" len="med"/>
              <a:tailEnd type="none" w="med" len="med"/>
            </a:ln>
          </p:spPr>
        </p:sp>
        <p:sp>
          <p:nvSpPr>
            <p:cNvPr id="106522" name="直接连接符 106521"/>
            <p:cNvSpPr/>
            <p:nvPr/>
          </p:nvSpPr>
          <p:spPr>
            <a:xfrm flipV="1">
              <a:off x="373" y="272"/>
              <a:ext cx="59" cy="48"/>
            </a:xfrm>
            <a:prstGeom prst="line">
              <a:avLst/>
            </a:prstGeom>
            <a:ln w="38100" cap="flat" cmpd="sng">
              <a:solidFill>
                <a:schemeClr val="tx1"/>
              </a:solidFill>
              <a:prstDash val="solid"/>
              <a:headEnd type="none" w="med" len="med"/>
              <a:tailEnd type="none" w="med" len="med"/>
            </a:ln>
          </p:spPr>
        </p:sp>
      </p:grpSp>
      <p:sp>
        <p:nvSpPr>
          <p:cNvPr id="106523" name="直接连接符 106522"/>
          <p:cNvSpPr/>
          <p:nvPr/>
        </p:nvSpPr>
        <p:spPr>
          <a:xfrm>
            <a:off x="4648200" y="5105400"/>
            <a:ext cx="457200" cy="0"/>
          </a:xfrm>
          <a:prstGeom prst="line">
            <a:avLst/>
          </a:prstGeom>
          <a:ln w="9525" cap="flat" cmpd="sng">
            <a:solidFill>
              <a:schemeClr val="tx1"/>
            </a:solidFill>
            <a:prstDash val="solid"/>
            <a:headEnd type="none" w="med" len="med"/>
            <a:tailEnd type="none" w="med" len="med"/>
          </a:ln>
        </p:spPr>
      </p:sp>
      <p:sp>
        <p:nvSpPr>
          <p:cNvPr id="106524" name="直接连接符 106523"/>
          <p:cNvSpPr/>
          <p:nvPr/>
        </p:nvSpPr>
        <p:spPr>
          <a:xfrm>
            <a:off x="4572000" y="5029200"/>
            <a:ext cx="76200" cy="76200"/>
          </a:xfrm>
          <a:prstGeom prst="line">
            <a:avLst/>
          </a:prstGeom>
          <a:ln w="9525" cap="flat" cmpd="sng">
            <a:solidFill>
              <a:schemeClr val="tx1"/>
            </a:solidFill>
            <a:prstDash val="solid"/>
            <a:headEnd type="none" w="med" len="med"/>
            <a:tailEnd type="none" w="med" len="med"/>
          </a:ln>
        </p:spPr>
      </p:sp>
      <p:sp>
        <p:nvSpPr>
          <p:cNvPr id="106525" name="直接连接符 106524"/>
          <p:cNvSpPr/>
          <p:nvPr/>
        </p:nvSpPr>
        <p:spPr>
          <a:xfrm flipH="1">
            <a:off x="4572000" y="4876800"/>
            <a:ext cx="76200" cy="76200"/>
          </a:xfrm>
          <a:prstGeom prst="line">
            <a:avLst/>
          </a:prstGeom>
          <a:ln w="38100" cap="flat" cmpd="sng">
            <a:solidFill>
              <a:schemeClr val="tx1"/>
            </a:solidFill>
            <a:prstDash val="solid"/>
            <a:headEnd type="none" w="med" len="med"/>
            <a:tailEnd type="none" w="med" len="med"/>
          </a:ln>
        </p:spPr>
      </p:sp>
      <p:grpSp>
        <p:nvGrpSpPr>
          <p:cNvPr id="106526" name="组合 106525"/>
          <p:cNvGrpSpPr/>
          <p:nvPr/>
        </p:nvGrpSpPr>
        <p:grpSpPr>
          <a:xfrm>
            <a:off x="4800600" y="4514850"/>
            <a:ext cx="685800" cy="1504950"/>
            <a:chOff x="0" y="0"/>
            <a:chExt cx="432" cy="948"/>
          </a:xfrm>
        </p:grpSpPr>
        <p:grpSp>
          <p:nvGrpSpPr>
            <p:cNvPr id="106527" name="组合 106526"/>
            <p:cNvGrpSpPr/>
            <p:nvPr/>
          </p:nvGrpSpPr>
          <p:grpSpPr>
            <a:xfrm>
              <a:off x="0" y="0"/>
              <a:ext cx="432" cy="948"/>
              <a:chOff x="0" y="0"/>
              <a:chExt cx="432" cy="948"/>
            </a:xfrm>
          </p:grpSpPr>
          <p:sp>
            <p:nvSpPr>
              <p:cNvPr id="106528" name="任意多边形 106527"/>
              <p:cNvSpPr/>
              <p:nvPr/>
            </p:nvSpPr>
            <p:spPr>
              <a:xfrm flipV="1">
                <a:off x="48" y="313"/>
                <a:ext cx="288" cy="295"/>
              </a:xfrm>
              <a:custGeom>
                <a:avLst/>
                <a:gdLst>
                  <a:gd name="txL" fmla="*/ 4500 w 21600"/>
                  <a:gd name="txT" fmla="*/ 4500 h 21600"/>
                  <a:gd name="txR" fmla="*/ 17100 w 21600"/>
                  <a:gd name="txB" fmla="*/ 17100 h 21600"/>
                </a:gdLst>
                <a:ahLst/>
                <a:cxnLst>
                  <a:cxn ang="0">
                    <a:pos x="18900" y="10800"/>
                  </a:cxn>
                  <a:cxn ang="90">
                    <a:pos x="10800" y="21600"/>
                  </a:cxn>
                  <a:cxn ang="180">
                    <a:pos x="2700" y="10800"/>
                  </a:cxn>
                  <a:cxn ang="270">
                    <a:pos x="10800" y="0"/>
                  </a:cxn>
                </a:cxnLst>
                <a:rect l="txL" t="txT" r="txR" b="txB"/>
                <a:pathLst>
                  <a:path w="21600" h="21600">
                    <a:moveTo>
                      <a:pt x="0" y="0"/>
                    </a:moveTo>
                    <a:lnTo>
                      <a:pt x="5400" y="21600"/>
                    </a:lnTo>
                    <a:lnTo>
                      <a:pt x="16200" y="21600"/>
                    </a:lnTo>
                    <a:lnTo>
                      <a:pt x="21600" y="0"/>
                    </a:lnTo>
                    <a:close/>
                  </a:path>
                </a:pathLst>
              </a:custGeom>
              <a:solidFill>
                <a:srgbClr val="FF9900"/>
              </a:solidFill>
              <a:ln w="9525" cap="flat" cmpd="sng">
                <a:solidFill>
                  <a:schemeClr val="tx1"/>
                </a:solidFill>
                <a:prstDash val="solid"/>
                <a:miter/>
                <a:headEnd type="none" w="med" len="med"/>
                <a:tailEnd type="none" w="med" len="med"/>
              </a:ln>
            </p:spPr>
            <p:txBody>
              <a:bodyPr/>
              <a:lstStyle/>
              <a:p>
                <a:endParaRPr lang="zh-CN" altLang="en-US"/>
              </a:p>
            </p:txBody>
          </p:sp>
          <p:grpSp>
            <p:nvGrpSpPr>
              <p:cNvPr id="106529" name="组合 106528"/>
              <p:cNvGrpSpPr/>
              <p:nvPr/>
            </p:nvGrpSpPr>
            <p:grpSpPr>
              <a:xfrm>
                <a:off x="0" y="0"/>
                <a:ext cx="432" cy="948"/>
                <a:chOff x="0" y="0"/>
                <a:chExt cx="432" cy="948"/>
              </a:xfrm>
            </p:grpSpPr>
            <p:sp>
              <p:nvSpPr>
                <p:cNvPr id="106530" name="直接连接符 106529"/>
                <p:cNvSpPr/>
                <p:nvPr/>
              </p:nvSpPr>
              <p:spPr>
                <a:xfrm>
                  <a:off x="48" y="608"/>
                  <a:ext cx="0" cy="340"/>
                </a:xfrm>
                <a:prstGeom prst="line">
                  <a:avLst/>
                </a:prstGeom>
                <a:ln w="9525" cap="flat" cmpd="sng">
                  <a:solidFill>
                    <a:schemeClr val="tx1"/>
                  </a:solidFill>
                  <a:prstDash val="solid"/>
                  <a:headEnd type="none" w="med" len="med"/>
                  <a:tailEnd type="none" w="med" len="med"/>
                </a:ln>
              </p:spPr>
            </p:sp>
            <p:sp>
              <p:nvSpPr>
                <p:cNvPr id="106531" name="直接连接符 106530"/>
                <p:cNvSpPr/>
                <p:nvPr/>
              </p:nvSpPr>
              <p:spPr>
                <a:xfrm>
                  <a:off x="336" y="608"/>
                  <a:ext cx="0" cy="340"/>
                </a:xfrm>
                <a:prstGeom prst="line">
                  <a:avLst/>
                </a:prstGeom>
                <a:ln w="9525" cap="flat" cmpd="sng">
                  <a:solidFill>
                    <a:schemeClr val="tx1"/>
                  </a:solidFill>
                  <a:prstDash val="solid"/>
                  <a:headEnd type="none" w="med" len="med"/>
                  <a:tailEnd type="none" w="med" len="med"/>
                </a:ln>
              </p:spPr>
            </p:sp>
            <p:sp>
              <p:nvSpPr>
                <p:cNvPr id="106532" name="直接连接符 106531"/>
                <p:cNvSpPr/>
                <p:nvPr/>
              </p:nvSpPr>
              <p:spPr>
                <a:xfrm flipV="1">
                  <a:off x="336" y="368"/>
                  <a:ext cx="96" cy="240"/>
                </a:xfrm>
                <a:prstGeom prst="line">
                  <a:avLst/>
                </a:prstGeom>
                <a:ln w="9525" cap="flat" cmpd="sng">
                  <a:solidFill>
                    <a:schemeClr val="tx1"/>
                  </a:solidFill>
                  <a:prstDash val="solid"/>
                  <a:headEnd type="none" w="med" len="med"/>
                  <a:tailEnd type="none" w="med" len="med"/>
                </a:ln>
              </p:spPr>
            </p:sp>
            <p:sp>
              <p:nvSpPr>
                <p:cNvPr id="106533" name="直接连接符 106532"/>
                <p:cNvSpPr/>
                <p:nvPr/>
              </p:nvSpPr>
              <p:spPr>
                <a:xfrm flipV="1">
                  <a:off x="48" y="368"/>
                  <a:ext cx="96" cy="240"/>
                </a:xfrm>
                <a:prstGeom prst="line">
                  <a:avLst/>
                </a:prstGeom>
                <a:ln w="9525" cap="flat" cmpd="sng">
                  <a:solidFill>
                    <a:schemeClr val="tx1"/>
                  </a:solidFill>
                  <a:prstDash val="solid"/>
                  <a:headEnd type="none" w="med" len="med"/>
                  <a:tailEnd type="none" w="med" len="med"/>
                </a:ln>
              </p:spPr>
            </p:sp>
            <p:sp>
              <p:nvSpPr>
                <p:cNvPr id="106534" name="直接连接符 106533"/>
                <p:cNvSpPr/>
                <p:nvPr/>
              </p:nvSpPr>
              <p:spPr>
                <a:xfrm>
                  <a:off x="144" y="368"/>
                  <a:ext cx="288" cy="0"/>
                </a:xfrm>
                <a:prstGeom prst="line">
                  <a:avLst/>
                </a:prstGeom>
                <a:ln w="9525" cap="flat" cmpd="sng">
                  <a:solidFill>
                    <a:schemeClr val="tx1"/>
                  </a:solidFill>
                  <a:prstDash val="solid"/>
                  <a:headEnd type="none" w="med" len="med"/>
                  <a:tailEnd type="none" w="med" len="med"/>
                </a:ln>
              </p:spPr>
            </p:sp>
            <p:sp>
              <p:nvSpPr>
                <p:cNvPr id="106535" name="椭圆 106534"/>
                <p:cNvSpPr/>
                <p:nvPr/>
              </p:nvSpPr>
              <p:spPr>
                <a:xfrm>
                  <a:off x="48" y="0"/>
                  <a:ext cx="272" cy="272"/>
                </a:xfrm>
                <a:prstGeom prst="ellipse">
                  <a:avLst/>
                </a:prstGeom>
                <a:solidFill>
                  <a:srgbClr val="FF9900"/>
                </a:solidFill>
                <a:ln w="9525" cap="flat" cmpd="sng">
                  <a:solidFill>
                    <a:schemeClr val="tx1"/>
                  </a:solidFill>
                  <a:prstDash val="solid"/>
                  <a:headEnd type="none" w="med" len="med"/>
                  <a:tailEnd type="none" w="med" len="med"/>
                </a:ln>
              </p:spPr>
              <p:txBody>
                <a:bodyPr/>
                <a:lstStyle/>
                <a:p>
                  <a:endParaRPr lang="zh-CN" altLang="en-US"/>
                </a:p>
              </p:txBody>
            </p:sp>
            <p:sp>
              <p:nvSpPr>
                <p:cNvPr id="106536" name="直接连接符 106535"/>
                <p:cNvSpPr/>
                <p:nvPr/>
              </p:nvSpPr>
              <p:spPr>
                <a:xfrm>
                  <a:off x="0" y="608"/>
                  <a:ext cx="0" cy="192"/>
                </a:xfrm>
                <a:prstGeom prst="line">
                  <a:avLst/>
                </a:prstGeom>
                <a:ln w="9525" cap="flat" cmpd="sng">
                  <a:solidFill>
                    <a:schemeClr val="tx1"/>
                  </a:solidFill>
                  <a:prstDash val="solid"/>
                  <a:headEnd type="none" w="med" len="med"/>
                  <a:tailEnd type="none" w="med" len="med"/>
                </a:ln>
              </p:spPr>
            </p:sp>
            <p:sp>
              <p:nvSpPr>
                <p:cNvPr id="106537" name="直接连接符 106536"/>
                <p:cNvSpPr/>
                <p:nvPr/>
              </p:nvSpPr>
              <p:spPr>
                <a:xfrm>
                  <a:off x="288" y="656"/>
                  <a:ext cx="0" cy="144"/>
                </a:xfrm>
                <a:prstGeom prst="line">
                  <a:avLst/>
                </a:prstGeom>
                <a:ln w="9525" cap="flat" cmpd="sng">
                  <a:solidFill>
                    <a:schemeClr val="tx1"/>
                  </a:solidFill>
                  <a:prstDash val="solid"/>
                  <a:headEnd type="none" w="med" len="med"/>
                  <a:tailEnd type="none" w="med" len="med"/>
                </a:ln>
              </p:spPr>
            </p:sp>
          </p:grpSp>
        </p:grpSp>
        <p:sp>
          <p:nvSpPr>
            <p:cNvPr id="106538" name="直接连接符 106537"/>
            <p:cNvSpPr/>
            <p:nvPr/>
          </p:nvSpPr>
          <p:spPr>
            <a:xfrm>
              <a:off x="0" y="280"/>
              <a:ext cx="91" cy="136"/>
            </a:xfrm>
            <a:prstGeom prst="line">
              <a:avLst/>
            </a:prstGeom>
            <a:ln w="38100" cap="flat" cmpd="sng">
              <a:solidFill>
                <a:schemeClr val="tx1"/>
              </a:solidFill>
              <a:prstDash val="solid"/>
              <a:headEnd type="none" w="med" len="med"/>
              <a:tailEnd type="none" w="med" len="med"/>
            </a:ln>
          </p:spPr>
        </p:sp>
        <p:sp>
          <p:nvSpPr>
            <p:cNvPr id="106539" name="未知"/>
            <p:cNvSpPr/>
            <p:nvPr/>
          </p:nvSpPr>
          <p:spPr>
            <a:xfrm>
              <a:off x="0" y="512"/>
              <a:ext cx="96" cy="288"/>
            </a:xfrm>
            <a:custGeom>
              <a:avLst/>
              <a:gdLst/>
              <a:ahLst/>
              <a:cxnLst/>
              <a:rect l="0" t="0" r="0" b="0"/>
              <a:pathLst>
                <a:path w="96" h="288">
                  <a:moveTo>
                    <a:pt x="96" y="0"/>
                  </a:moveTo>
                  <a:lnTo>
                    <a:pt x="0" y="48"/>
                  </a:lnTo>
                  <a:lnTo>
                    <a:pt x="0" y="288"/>
                  </a:lnTo>
                </a:path>
              </a:pathLst>
            </a:custGeom>
            <a:noFill/>
            <a:ln w="57150" cap="flat" cmpd="sng">
              <a:solidFill>
                <a:schemeClr val="tx1"/>
              </a:solidFill>
              <a:prstDash val="solid"/>
              <a:headEnd type="none" w="med" len="med"/>
              <a:tailEnd type="none" w="med" len="med"/>
            </a:ln>
          </p:spPr>
          <p:txBody>
            <a:bodyPr/>
            <a:lstStyle/>
            <a:p>
              <a:endParaRPr lang="zh-CN" altLang="en-US"/>
            </a:p>
          </p:txBody>
        </p:sp>
      </p:grpSp>
      <p:grpSp>
        <p:nvGrpSpPr>
          <p:cNvPr id="106540" name="组合 106539"/>
          <p:cNvGrpSpPr/>
          <p:nvPr/>
        </p:nvGrpSpPr>
        <p:grpSpPr>
          <a:xfrm>
            <a:off x="5486400" y="2895600"/>
            <a:ext cx="533400" cy="838200"/>
            <a:chOff x="0" y="0"/>
            <a:chExt cx="336" cy="528"/>
          </a:xfrm>
        </p:grpSpPr>
        <p:sp>
          <p:nvSpPr>
            <p:cNvPr id="106541" name="椭圆 106540"/>
            <p:cNvSpPr/>
            <p:nvPr/>
          </p:nvSpPr>
          <p:spPr>
            <a:xfrm>
              <a:off x="16" y="0"/>
              <a:ext cx="272" cy="272"/>
            </a:xfrm>
            <a:prstGeom prst="ellipse">
              <a:avLst/>
            </a:prstGeom>
            <a:solidFill>
              <a:srgbClr val="FF9900"/>
            </a:solidFill>
            <a:ln w="9525" cap="flat" cmpd="sng">
              <a:solidFill>
                <a:schemeClr val="tx1"/>
              </a:solidFill>
              <a:prstDash val="solid"/>
              <a:headEnd type="none" w="med" len="med"/>
              <a:tailEnd type="none" w="med" len="med"/>
            </a:ln>
          </p:spPr>
          <p:txBody>
            <a:bodyPr/>
            <a:lstStyle/>
            <a:p>
              <a:endParaRPr lang="zh-CN" altLang="en-US"/>
            </a:p>
          </p:txBody>
        </p:sp>
        <p:sp>
          <p:nvSpPr>
            <p:cNvPr id="106542" name="未知"/>
            <p:cNvSpPr/>
            <p:nvPr/>
          </p:nvSpPr>
          <p:spPr>
            <a:xfrm>
              <a:off x="192" y="336"/>
              <a:ext cx="144" cy="192"/>
            </a:xfrm>
            <a:custGeom>
              <a:avLst/>
              <a:gdLst/>
              <a:ahLst/>
              <a:cxnLst/>
              <a:rect l="0" t="0" r="0" b="0"/>
              <a:pathLst>
                <a:path w="144" h="192">
                  <a:moveTo>
                    <a:pt x="0" y="0"/>
                  </a:moveTo>
                  <a:lnTo>
                    <a:pt x="144" y="48"/>
                  </a:lnTo>
                  <a:lnTo>
                    <a:pt x="0" y="192"/>
                  </a:lnTo>
                </a:path>
              </a:pathLst>
            </a:custGeom>
            <a:noFill/>
            <a:ln w="38100" cap="flat" cmpd="sng">
              <a:solidFill>
                <a:schemeClr val="tx1"/>
              </a:solidFill>
              <a:prstDash val="solid"/>
              <a:headEnd type="none" w="med" len="med"/>
              <a:tailEnd type="none" w="med" len="med"/>
            </a:ln>
          </p:spPr>
          <p:txBody>
            <a:bodyPr/>
            <a:lstStyle/>
            <a:p>
              <a:endParaRPr lang="zh-CN" altLang="en-US"/>
            </a:p>
          </p:txBody>
        </p:sp>
        <p:sp>
          <p:nvSpPr>
            <p:cNvPr id="106543" name="直接连接符 106542"/>
            <p:cNvSpPr/>
            <p:nvPr/>
          </p:nvSpPr>
          <p:spPr>
            <a:xfrm flipH="1">
              <a:off x="0" y="336"/>
              <a:ext cx="48" cy="48"/>
            </a:xfrm>
            <a:prstGeom prst="line">
              <a:avLst/>
            </a:prstGeom>
            <a:ln w="38100" cap="flat" cmpd="sng">
              <a:solidFill>
                <a:schemeClr val="tx1"/>
              </a:solidFill>
              <a:prstDash val="solid"/>
              <a:headEnd type="none" w="med" len="med"/>
              <a:tailEnd type="none" w="med" len="med"/>
            </a:ln>
          </p:spPr>
        </p:sp>
      </p:grpSp>
      <p:sp>
        <p:nvSpPr>
          <p:cNvPr id="106544" name="椭圆 106543"/>
          <p:cNvSpPr/>
          <p:nvPr/>
        </p:nvSpPr>
        <p:spPr>
          <a:xfrm>
            <a:off x="3962400" y="2895600"/>
            <a:ext cx="431800" cy="431800"/>
          </a:xfrm>
          <a:prstGeom prst="ellipse">
            <a:avLst/>
          </a:prstGeom>
          <a:solidFill>
            <a:srgbClr val="FF9900"/>
          </a:solidFill>
          <a:ln w="9525" cap="flat" cmpd="sng">
            <a:solidFill>
              <a:schemeClr val="tx1"/>
            </a:solidFill>
            <a:prstDash val="solid"/>
            <a:headEnd type="none" w="med" len="med"/>
            <a:tailEnd type="none" w="med" len="med"/>
          </a:ln>
        </p:spPr>
        <p:txBody>
          <a:bodyPr/>
          <a:lstStyle/>
          <a:p>
            <a:endParaRPr lang="zh-CN" altLang="en-US"/>
          </a:p>
        </p:txBody>
      </p:sp>
      <p:sp>
        <p:nvSpPr>
          <p:cNvPr id="106545" name="未知"/>
          <p:cNvSpPr/>
          <p:nvPr/>
        </p:nvSpPr>
        <p:spPr>
          <a:xfrm>
            <a:off x="3886200" y="3429000"/>
            <a:ext cx="152400" cy="228600"/>
          </a:xfrm>
          <a:custGeom>
            <a:avLst/>
            <a:gdLst/>
            <a:ahLst/>
            <a:cxnLst/>
            <a:rect l="0" t="0" r="0" b="0"/>
            <a:pathLst>
              <a:path w="96" h="144">
                <a:moveTo>
                  <a:pt x="96" y="0"/>
                </a:moveTo>
                <a:lnTo>
                  <a:pt x="0" y="48"/>
                </a:lnTo>
                <a:lnTo>
                  <a:pt x="48" y="144"/>
                </a:lnTo>
              </a:path>
            </a:pathLst>
          </a:custGeom>
          <a:noFill/>
          <a:ln w="38100" cap="flat" cmpd="sng">
            <a:solidFill>
              <a:schemeClr val="tx1"/>
            </a:solidFill>
            <a:prstDash val="solid"/>
            <a:headEnd type="none" w="med" len="med"/>
            <a:tailEnd type="none" w="med" len="med"/>
          </a:ln>
        </p:spPr>
        <p:txBody>
          <a:bodyPr/>
          <a:lstStyle/>
          <a:p>
            <a:endParaRPr lang="zh-CN" altLang="en-US"/>
          </a:p>
        </p:txBody>
      </p:sp>
      <p:sp>
        <p:nvSpPr>
          <p:cNvPr id="106546" name="未知"/>
          <p:cNvSpPr/>
          <p:nvPr/>
        </p:nvSpPr>
        <p:spPr>
          <a:xfrm>
            <a:off x="4267200" y="3429000"/>
            <a:ext cx="152400" cy="152400"/>
          </a:xfrm>
          <a:custGeom>
            <a:avLst/>
            <a:gdLst/>
            <a:ahLst/>
            <a:cxnLst/>
            <a:rect l="0" t="0" r="0" b="0"/>
            <a:pathLst>
              <a:path w="96" h="96">
                <a:moveTo>
                  <a:pt x="0" y="0"/>
                </a:moveTo>
                <a:lnTo>
                  <a:pt x="96" y="0"/>
                </a:lnTo>
                <a:lnTo>
                  <a:pt x="96" y="96"/>
                </a:lnTo>
              </a:path>
            </a:pathLst>
          </a:custGeom>
          <a:noFill/>
          <a:ln w="38100" cap="flat" cmpd="sng">
            <a:solidFill>
              <a:schemeClr val="tx1"/>
            </a:solidFill>
            <a:prstDash val="solid"/>
            <a:headEnd type="none" w="med" len="med"/>
            <a:tailEnd type="none" w="med" len="med"/>
          </a:ln>
        </p:spPr>
        <p:txBody>
          <a:bodyPr/>
          <a:lstStyle/>
          <a:p>
            <a:endParaRPr lang="zh-CN" altLang="en-US"/>
          </a:p>
        </p:txBody>
      </p:sp>
      <p:sp>
        <p:nvSpPr>
          <p:cNvPr id="106547" name="椭圆 106546"/>
          <p:cNvSpPr/>
          <p:nvPr/>
        </p:nvSpPr>
        <p:spPr>
          <a:xfrm>
            <a:off x="4495800" y="4038600"/>
            <a:ext cx="1143000" cy="304800"/>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106548" name="未知"/>
          <p:cNvSpPr/>
          <p:nvPr/>
        </p:nvSpPr>
        <p:spPr>
          <a:xfrm>
            <a:off x="4724400" y="3825875"/>
            <a:ext cx="609600" cy="441325"/>
          </a:xfrm>
          <a:custGeom>
            <a:avLst/>
            <a:gdLst/>
            <a:ahLst/>
            <a:cxnLst/>
            <a:rect l="0" t="0" r="0" b="0"/>
            <a:pathLst>
              <a:path w="360" h="278">
                <a:moveTo>
                  <a:pt x="0" y="206"/>
                </a:moveTo>
                <a:cubicBezTo>
                  <a:pt x="20" y="88"/>
                  <a:pt x="28" y="105"/>
                  <a:pt x="144" y="62"/>
                </a:cubicBezTo>
                <a:cubicBezTo>
                  <a:pt x="187" y="126"/>
                  <a:pt x="181" y="168"/>
                  <a:pt x="156" y="242"/>
                </a:cubicBezTo>
                <a:cubicBezTo>
                  <a:pt x="140" y="193"/>
                  <a:pt x="130" y="0"/>
                  <a:pt x="180" y="134"/>
                </a:cubicBezTo>
                <a:cubicBezTo>
                  <a:pt x="186" y="149"/>
                  <a:pt x="188" y="166"/>
                  <a:pt x="192" y="182"/>
                </a:cubicBezTo>
                <a:cubicBezTo>
                  <a:pt x="196" y="130"/>
                  <a:pt x="190" y="76"/>
                  <a:pt x="204" y="26"/>
                </a:cubicBezTo>
                <a:cubicBezTo>
                  <a:pt x="207" y="14"/>
                  <a:pt x="235" y="2"/>
                  <a:pt x="240" y="14"/>
                </a:cubicBezTo>
                <a:cubicBezTo>
                  <a:pt x="256" y="51"/>
                  <a:pt x="245" y="94"/>
                  <a:pt x="252" y="134"/>
                </a:cubicBezTo>
                <a:cubicBezTo>
                  <a:pt x="257" y="159"/>
                  <a:pt x="270" y="181"/>
                  <a:pt x="276" y="206"/>
                </a:cubicBezTo>
                <a:cubicBezTo>
                  <a:pt x="282" y="230"/>
                  <a:pt x="284" y="254"/>
                  <a:pt x="288" y="278"/>
                </a:cubicBezTo>
                <a:cubicBezTo>
                  <a:pt x="300" y="207"/>
                  <a:pt x="296" y="134"/>
                  <a:pt x="336" y="74"/>
                </a:cubicBezTo>
                <a:cubicBezTo>
                  <a:pt x="340" y="86"/>
                  <a:pt x="345" y="98"/>
                  <a:pt x="348" y="110"/>
                </a:cubicBezTo>
                <a:cubicBezTo>
                  <a:pt x="353" y="130"/>
                  <a:pt x="360" y="170"/>
                  <a:pt x="360" y="170"/>
                </a:cubicBez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106549" name="未知"/>
          <p:cNvSpPr/>
          <p:nvPr/>
        </p:nvSpPr>
        <p:spPr>
          <a:xfrm>
            <a:off x="4643438" y="3935413"/>
            <a:ext cx="885825" cy="369887"/>
          </a:xfrm>
          <a:custGeom>
            <a:avLst/>
            <a:gdLst/>
            <a:ahLst/>
            <a:cxnLst/>
            <a:rect l="0" t="0" r="0" b="0"/>
            <a:pathLst>
              <a:path w="558" h="233">
                <a:moveTo>
                  <a:pt x="3" y="185"/>
                </a:moveTo>
                <a:cubicBezTo>
                  <a:pt x="20" y="0"/>
                  <a:pt x="0" y="37"/>
                  <a:pt x="75" y="137"/>
                </a:cubicBezTo>
                <a:cubicBezTo>
                  <a:pt x="80" y="152"/>
                  <a:pt x="90" y="205"/>
                  <a:pt x="123" y="197"/>
                </a:cubicBezTo>
                <a:cubicBezTo>
                  <a:pt x="135" y="194"/>
                  <a:pt x="131" y="173"/>
                  <a:pt x="135" y="161"/>
                </a:cubicBezTo>
                <a:cubicBezTo>
                  <a:pt x="147" y="165"/>
                  <a:pt x="159" y="178"/>
                  <a:pt x="171" y="173"/>
                </a:cubicBezTo>
                <a:cubicBezTo>
                  <a:pt x="184" y="168"/>
                  <a:pt x="187" y="149"/>
                  <a:pt x="195" y="137"/>
                </a:cubicBezTo>
                <a:cubicBezTo>
                  <a:pt x="207" y="121"/>
                  <a:pt x="219" y="105"/>
                  <a:pt x="231" y="89"/>
                </a:cubicBezTo>
                <a:cubicBezTo>
                  <a:pt x="243" y="93"/>
                  <a:pt x="260" y="90"/>
                  <a:pt x="267" y="101"/>
                </a:cubicBezTo>
                <a:cubicBezTo>
                  <a:pt x="306" y="159"/>
                  <a:pt x="245" y="184"/>
                  <a:pt x="315" y="137"/>
                </a:cubicBezTo>
                <a:cubicBezTo>
                  <a:pt x="317" y="125"/>
                  <a:pt x="319" y="29"/>
                  <a:pt x="363" y="29"/>
                </a:cubicBezTo>
                <a:cubicBezTo>
                  <a:pt x="376" y="29"/>
                  <a:pt x="372" y="53"/>
                  <a:pt x="375" y="65"/>
                </a:cubicBezTo>
                <a:cubicBezTo>
                  <a:pt x="380" y="89"/>
                  <a:pt x="383" y="113"/>
                  <a:pt x="387" y="137"/>
                </a:cubicBezTo>
                <a:cubicBezTo>
                  <a:pt x="399" y="129"/>
                  <a:pt x="413" y="123"/>
                  <a:pt x="423" y="113"/>
                </a:cubicBezTo>
                <a:cubicBezTo>
                  <a:pt x="433" y="103"/>
                  <a:pt x="433" y="77"/>
                  <a:pt x="447" y="77"/>
                </a:cubicBezTo>
                <a:cubicBezTo>
                  <a:pt x="460" y="77"/>
                  <a:pt x="456" y="101"/>
                  <a:pt x="459" y="113"/>
                </a:cubicBezTo>
                <a:cubicBezTo>
                  <a:pt x="464" y="129"/>
                  <a:pt x="467" y="145"/>
                  <a:pt x="471" y="161"/>
                </a:cubicBezTo>
                <a:cubicBezTo>
                  <a:pt x="459" y="31"/>
                  <a:pt x="501" y="3"/>
                  <a:pt x="375" y="41"/>
                </a:cubicBezTo>
                <a:cubicBezTo>
                  <a:pt x="361" y="45"/>
                  <a:pt x="351" y="57"/>
                  <a:pt x="339" y="65"/>
                </a:cubicBezTo>
                <a:cubicBezTo>
                  <a:pt x="310" y="153"/>
                  <a:pt x="352" y="65"/>
                  <a:pt x="291" y="77"/>
                </a:cubicBezTo>
                <a:cubicBezTo>
                  <a:pt x="277" y="80"/>
                  <a:pt x="275" y="101"/>
                  <a:pt x="267" y="113"/>
                </a:cubicBezTo>
                <a:cubicBezTo>
                  <a:pt x="260" y="91"/>
                  <a:pt x="255" y="53"/>
                  <a:pt x="219" y="53"/>
                </a:cubicBezTo>
                <a:cubicBezTo>
                  <a:pt x="205" y="53"/>
                  <a:pt x="195" y="69"/>
                  <a:pt x="183" y="77"/>
                </a:cubicBezTo>
                <a:cubicBezTo>
                  <a:pt x="148" y="183"/>
                  <a:pt x="145" y="155"/>
                  <a:pt x="207" y="101"/>
                </a:cubicBezTo>
                <a:cubicBezTo>
                  <a:pt x="222" y="88"/>
                  <a:pt x="237" y="74"/>
                  <a:pt x="255" y="65"/>
                </a:cubicBezTo>
                <a:cubicBezTo>
                  <a:pt x="286" y="50"/>
                  <a:pt x="320" y="44"/>
                  <a:pt x="351" y="29"/>
                </a:cubicBezTo>
                <a:cubicBezTo>
                  <a:pt x="375" y="33"/>
                  <a:pt x="400" y="33"/>
                  <a:pt x="423" y="41"/>
                </a:cubicBezTo>
                <a:cubicBezTo>
                  <a:pt x="466" y="55"/>
                  <a:pt x="472" y="103"/>
                  <a:pt x="495" y="137"/>
                </a:cubicBezTo>
                <a:cubicBezTo>
                  <a:pt x="487" y="105"/>
                  <a:pt x="466" y="74"/>
                  <a:pt x="471" y="41"/>
                </a:cubicBezTo>
                <a:cubicBezTo>
                  <a:pt x="473" y="28"/>
                  <a:pt x="498" y="44"/>
                  <a:pt x="507" y="53"/>
                </a:cubicBezTo>
                <a:cubicBezTo>
                  <a:pt x="516" y="62"/>
                  <a:pt x="513" y="78"/>
                  <a:pt x="519" y="89"/>
                </a:cubicBezTo>
                <a:cubicBezTo>
                  <a:pt x="525" y="102"/>
                  <a:pt x="535" y="113"/>
                  <a:pt x="543" y="125"/>
                </a:cubicBezTo>
                <a:cubicBezTo>
                  <a:pt x="558" y="201"/>
                  <a:pt x="555" y="165"/>
                  <a:pt x="555" y="233"/>
                </a:cubicBez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106550" name="文本框 106549"/>
          <p:cNvSpPr txBox="1"/>
          <p:nvPr/>
        </p:nvSpPr>
        <p:spPr>
          <a:xfrm>
            <a:off x="1524000" y="2514600"/>
            <a:ext cx="1066800" cy="457200"/>
          </a:xfrm>
          <a:prstGeom prst="rect">
            <a:avLst/>
          </a:prstGeom>
          <a:noFill/>
          <a:ln w="9525">
            <a:noFill/>
          </a:ln>
        </p:spPr>
        <p:txBody>
          <a:bodyPr>
            <a:spAutoFit/>
          </a:bodyPr>
          <a:lstStyle/>
          <a:p>
            <a:pPr>
              <a:spcBef>
                <a:spcPct val="50000"/>
              </a:spcBef>
            </a:pPr>
            <a:r>
              <a:rPr lang="en-US" altLang="zh-CN" sz="2400" b="0">
                <a:latin typeface="Comic Sans MS" panose="030F0702030302020204" pitchFamily="66" charset="0"/>
              </a:rPr>
              <a:t>Room</a:t>
            </a:r>
            <a:endParaRPr lang="en-US" altLang="zh-CN" sz="2400" b="0">
              <a:latin typeface="Times New Roman" panose="02020603050405020304" pitchFamily="18" charset="0"/>
            </a:endParaRPr>
          </a:p>
        </p:txBody>
      </p:sp>
      <p:sp>
        <p:nvSpPr>
          <p:cNvPr id="106551" name="直接连接符 106550"/>
          <p:cNvSpPr/>
          <p:nvPr/>
        </p:nvSpPr>
        <p:spPr>
          <a:xfrm flipH="1">
            <a:off x="4114800" y="4495800"/>
            <a:ext cx="228600" cy="228600"/>
          </a:xfrm>
          <a:prstGeom prst="line">
            <a:avLst/>
          </a:prstGeom>
          <a:ln w="38100" cap="flat" cmpd="sng">
            <a:solidFill>
              <a:schemeClr val="accent1"/>
            </a:solidFill>
            <a:prstDash val="solid"/>
            <a:headEnd type="none" w="med" len="med"/>
            <a:tailEnd type="none" w="med" len="med"/>
          </a:ln>
        </p:spPr>
      </p:sp>
      <p:sp>
        <p:nvSpPr>
          <p:cNvPr id="106552" name="直接连接符 106551"/>
          <p:cNvSpPr/>
          <p:nvPr/>
        </p:nvSpPr>
        <p:spPr>
          <a:xfrm>
            <a:off x="5715000" y="4495800"/>
            <a:ext cx="176213" cy="252413"/>
          </a:xfrm>
          <a:prstGeom prst="line">
            <a:avLst/>
          </a:prstGeom>
          <a:ln w="38100" cap="flat" cmpd="sng">
            <a:solidFill>
              <a:schemeClr val="accent1"/>
            </a:solidFill>
            <a:prstDash val="solid"/>
            <a:headEnd type="none" w="med" len="med"/>
            <a:tailEnd type="none" w="med" len="med"/>
          </a:ln>
        </p:spPr>
      </p:sp>
      <p:sp>
        <p:nvSpPr>
          <p:cNvPr id="106553" name="直接连接符 106552"/>
          <p:cNvSpPr/>
          <p:nvPr/>
        </p:nvSpPr>
        <p:spPr>
          <a:xfrm flipH="1">
            <a:off x="6019800" y="3886200"/>
            <a:ext cx="304800" cy="152400"/>
          </a:xfrm>
          <a:prstGeom prst="line">
            <a:avLst/>
          </a:prstGeom>
          <a:ln w="38100" cap="flat" cmpd="sng">
            <a:solidFill>
              <a:schemeClr val="accent1"/>
            </a:solidFill>
            <a:prstDash val="solid"/>
            <a:headEnd type="none" w="med" len="med"/>
            <a:tailEnd type="none" w="med" len="med"/>
          </a:ln>
        </p:spPr>
      </p:sp>
      <p:sp>
        <p:nvSpPr>
          <p:cNvPr id="106554" name="直接连接符 106553"/>
          <p:cNvSpPr/>
          <p:nvPr/>
        </p:nvSpPr>
        <p:spPr>
          <a:xfrm>
            <a:off x="4876800" y="3517900"/>
            <a:ext cx="107950" cy="215900"/>
          </a:xfrm>
          <a:prstGeom prst="line">
            <a:avLst/>
          </a:prstGeom>
          <a:ln w="38100" cap="flat" cmpd="sng">
            <a:solidFill>
              <a:schemeClr val="accent1"/>
            </a:solidFill>
            <a:prstDash val="solid"/>
            <a:headEnd type="none" w="med" len="med"/>
            <a:tailEnd type="none" w="med" len="med"/>
          </a:ln>
        </p:spPr>
      </p:sp>
      <p:sp>
        <p:nvSpPr>
          <p:cNvPr id="106555" name="直接连接符 106554"/>
          <p:cNvSpPr/>
          <p:nvPr/>
        </p:nvSpPr>
        <p:spPr>
          <a:xfrm>
            <a:off x="3678238" y="3962400"/>
            <a:ext cx="360362" cy="136525"/>
          </a:xfrm>
          <a:prstGeom prst="line">
            <a:avLst/>
          </a:prstGeom>
          <a:ln w="38100" cap="flat" cmpd="sng">
            <a:solidFill>
              <a:schemeClr val="accent1"/>
            </a:solidFill>
            <a:prstDash val="solid"/>
            <a:headEnd type="none" w="med" len="med"/>
            <a:tailEnd type="none" w="med" len="med"/>
          </a:ln>
        </p:spPr>
      </p:sp>
      <p:sp>
        <p:nvSpPr>
          <p:cNvPr id="106556" name="文本框 106555"/>
          <p:cNvSpPr txBox="1"/>
          <p:nvPr/>
        </p:nvSpPr>
        <p:spPr>
          <a:xfrm>
            <a:off x="7162800" y="4038600"/>
            <a:ext cx="762000" cy="457200"/>
          </a:xfrm>
          <a:prstGeom prst="rect">
            <a:avLst/>
          </a:prstGeom>
          <a:noFill/>
          <a:ln w="9525">
            <a:noFill/>
          </a:ln>
        </p:spPr>
        <p:txBody>
          <a:bodyPr>
            <a:spAutoFit/>
          </a:bodyPr>
          <a:lstStyle/>
          <a:p>
            <a:pPr>
              <a:spcBef>
                <a:spcPct val="50000"/>
              </a:spcBef>
            </a:pPr>
            <a:r>
              <a:rPr lang="en-US" altLang="zh-CN" sz="2400" b="0">
                <a:latin typeface="Comic Sans MS" panose="030F0702030302020204" pitchFamily="66" charset="0"/>
              </a:rPr>
              <a:t>ph0</a:t>
            </a:r>
            <a:endParaRPr lang="en-US" altLang="zh-CN" sz="2400" b="0">
              <a:latin typeface="Times New Roman" panose="02020603050405020304" pitchFamily="18" charset="0"/>
            </a:endParaRPr>
          </a:p>
        </p:txBody>
      </p:sp>
      <p:sp>
        <p:nvSpPr>
          <p:cNvPr id="106557" name="文本框 106556"/>
          <p:cNvSpPr txBox="1"/>
          <p:nvPr/>
        </p:nvSpPr>
        <p:spPr>
          <a:xfrm>
            <a:off x="4724400" y="5943600"/>
            <a:ext cx="838200" cy="457200"/>
          </a:xfrm>
          <a:prstGeom prst="rect">
            <a:avLst/>
          </a:prstGeom>
          <a:noFill/>
          <a:ln w="9525">
            <a:noFill/>
          </a:ln>
        </p:spPr>
        <p:txBody>
          <a:bodyPr>
            <a:spAutoFit/>
          </a:bodyPr>
          <a:lstStyle/>
          <a:p>
            <a:pPr>
              <a:spcBef>
                <a:spcPct val="50000"/>
              </a:spcBef>
            </a:pPr>
            <a:r>
              <a:rPr lang="en-US" altLang="zh-CN" sz="2400" b="0">
                <a:latin typeface="Comic Sans MS" panose="030F0702030302020204" pitchFamily="66" charset="0"/>
              </a:rPr>
              <a:t>ph4</a:t>
            </a:r>
            <a:endParaRPr lang="en-US" altLang="zh-CN" sz="2400" b="0">
              <a:latin typeface="Times New Roman" panose="02020603050405020304" pitchFamily="18" charset="0"/>
            </a:endParaRPr>
          </a:p>
        </p:txBody>
      </p:sp>
      <p:sp>
        <p:nvSpPr>
          <p:cNvPr id="106558" name="文本框 106557"/>
          <p:cNvSpPr txBox="1"/>
          <p:nvPr/>
        </p:nvSpPr>
        <p:spPr>
          <a:xfrm>
            <a:off x="2209800" y="4648200"/>
            <a:ext cx="838200" cy="457200"/>
          </a:xfrm>
          <a:prstGeom prst="rect">
            <a:avLst/>
          </a:prstGeom>
          <a:noFill/>
          <a:ln w="9525">
            <a:noFill/>
          </a:ln>
        </p:spPr>
        <p:txBody>
          <a:bodyPr>
            <a:spAutoFit/>
          </a:bodyPr>
          <a:lstStyle/>
          <a:p>
            <a:pPr>
              <a:spcBef>
                <a:spcPct val="50000"/>
              </a:spcBef>
            </a:pPr>
            <a:r>
              <a:rPr lang="en-US" altLang="zh-CN" sz="2400" b="0">
                <a:latin typeface="Comic Sans MS" panose="030F0702030302020204" pitchFamily="66" charset="0"/>
              </a:rPr>
              <a:t>ph3</a:t>
            </a:r>
          </a:p>
        </p:txBody>
      </p:sp>
      <p:sp>
        <p:nvSpPr>
          <p:cNvPr id="106559" name="文本框 106558"/>
          <p:cNvSpPr txBox="1"/>
          <p:nvPr/>
        </p:nvSpPr>
        <p:spPr>
          <a:xfrm>
            <a:off x="3352800" y="2514600"/>
            <a:ext cx="762000" cy="457200"/>
          </a:xfrm>
          <a:prstGeom prst="rect">
            <a:avLst/>
          </a:prstGeom>
          <a:noFill/>
          <a:ln w="9525">
            <a:noFill/>
          </a:ln>
        </p:spPr>
        <p:txBody>
          <a:bodyPr>
            <a:spAutoFit/>
          </a:bodyPr>
          <a:lstStyle/>
          <a:p>
            <a:pPr>
              <a:spcBef>
                <a:spcPct val="50000"/>
              </a:spcBef>
            </a:pPr>
            <a:r>
              <a:rPr lang="en-US" altLang="zh-CN" sz="2400" b="0">
                <a:latin typeface="Comic Sans MS" panose="030F0702030302020204" pitchFamily="66" charset="0"/>
              </a:rPr>
              <a:t>ph2</a:t>
            </a:r>
            <a:endParaRPr lang="en-US" altLang="zh-CN" sz="2400" b="0">
              <a:latin typeface="Times New Roman" panose="02020603050405020304" pitchFamily="18" charset="0"/>
            </a:endParaRPr>
          </a:p>
        </p:txBody>
      </p:sp>
      <p:sp>
        <p:nvSpPr>
          <p:cNvPr id="106560" name="文本框 106559"/>
          <p:cNvSpPr txBox="1"/>
          <p:nvPr/>
        </p:nvSpPr>
        <p:spPr>
          <a:xfrm>
            <a:off x="5791200" y="2438400"/>
            <a:ext cx="838200" cy="457200"/>
          </a:xfrm>
          <a:prstGeom prst="rect">
            <a:avLst/>
          </a:prstGeom>
          <a:noFill/>
          <a:ln w="9525">
            <a:noFill/>
          </a:ln>
        </p:spPr>
        <p:txBody>
          <a:bodyPr>
            <a:spAutoFit/>
          </a:bodyPr>
          <a:lstStyle/>
          <a:p>
            <a:pPr>
              <a:spcBef>
                <a:spcPct val="50000"/>
              </a:spcBef>
            </a:pPr>
            <a:r>
              <a:rPr lang="en-US" altLang="zh-CN" sz="2400" b="0">
                <a:latin typeface="Comic Sans MS" panose="030F0702030302020204" pitchFamily="66" charset="0"/>
              </a:rPr>
              <a:t>ph1</a:t>
            </a:r>
            <a:endParaRPr lang="en-US" altLang="zh-CN" sz="2400" b="0">
              <a:latin typeface="Times New Roman" panose="02020603050405020304" pitchFamily="18" charset="0"/>
            </a:endParaRPr>
          </a:p>
        </p:txBody>
      </p:sp>
      <p:sp>
        <p:nvSpPr>
          <p:cNvPr id="106561" name="文本框 106560"/>
          <p:cNvSpPr txBox="1"/>
          <p:nvPr/>
        </p:nvSpPr>
        <p:spPr>
          <a:xfrm>
            <a:off x="5715000" y="4876800"/>
            <a:ext cx="533400" cy="457200"/>
          </a:xfrm>
          <a:prstGeom prst="rect">
            <a:avLst/>
          </a:prstGeom>
          <a:noFill/>
          <a:ln w="9525">
            <a:noFill/>
          </a:ln>
        </p:spPr>
        <p:txBody>
          <a:bodyPr>
            <a:spAutoFit/>
          </a:bodyPr>
          <a:lstStyle/>
          <a:p>
            <a:pPr>
              <a:spcBef>
                <a:spcPct val="50000"/>
              </a:spcBef>
            </a:pPr>
            <a:r>
              <a:rPr lang="en-US" altLang="zh-CN" sz="2400" b="0">
                <a:latin typeface="Comic Sans MS" panose="030F0702030302020204" pitchFamily="66" charset="0"/>
              </a:rPr>
              <a:t>f0</a:t>
            </a:r>
            <a:endParaRPr lang="en-US" altLang="zh-CN" sz="2400" b="0">
              <a:latin typeface="Times New Roman" panose="02020603050405020304" pitchFamily="18" charset="0"/>
            </a:endParaRPr>
          </a:p>
        </p:txBody>
      </p:sp>
      <p:sp>
        <p:nvSpPr>
          <p:cNvPr id="106562" name="文本框 106561"/>
          <p:cNvSpPr txBox="1"/>
          <p:nvPr/>
        </p:nvSpPr>
        <p:spPr>
          <a:xfrm>
            <a:off x="3962400" y="4876800"/>
            <a:ext cx="533400" cy="457200"/>
          </a:xfrm>
          <a:prstGeom prst="rect">
            <a:avLst/>
          </a:prstGeom>
          <a:noFill/>
          <a:ln w="9525">
            <a:noFill/>
          </a:ln>
        </p:spPr>
        <p:txBody>
          <a:bodyPr>
            <a:spAutoFit/>
          </a:bodyPr>
          <a:lstStyle/>
          <a:p>
            <a:pPr>
              <a:spcBef>
                <a:spcPct val="50000"/>
              </a:spcBef>
            </a:pPr>
            <a:r>
              <a:rPr lang="en-US" altLang="zh-CN" sz="2400" b="0">
                <a:latin typeface="Comic Sans MS" panose="030F0702030302020204" pitchFamily="66" charset="0"/>
              </a:rPr>
              <a:t>f4</a:t>
            </a:r>
          </a:p>
        </p:txBody>
      </p:sp>
      <p:sp>
        <p:nvSpPr>
          <p:cNvPr id="106563" name="文本框 106562"/>
          <p:cNvSpPr txBox="1"/>
          <p:nvPr/>
        </p:nvSpPr>
        <p:spPr>
          <a:xfrm>
            <a:off x="3124200" y="3505200"/>
            <a:ext cx="609600" cy="457200"/>
          </a:xfrm>
          <a:prstGeom prst="rect">
            <a:avLst/>
          </a:prstGeom>
          <a:noFill/>
          <a:ln w="9525">
            <a:noFill/>
          </a:ln>
        </p:spPr>
        <p:txBody>
          <a:bodyPr>
            <a:spAutoFit/>
          </a:bodyPr>
          <a:lstStyle/>
          <a:p>
            <a:pPr>
              <a:spcBef>
                <a:spcPct val="50000"/>
              </a:spcBef>
            </a:pPr>
            <a:r>
              <a:rPr lang="en-US" altLang="zh-CN" sz="2400" b="0">
                <a:latin typeface="Comic Sans MS" panose="030F0702030302020204" pitchFamily="66" charset="0"/>
              </a:rPr>
              <a:t>f3</a:t>
            </a:r>
            <a:endParaRPr lang="en-US" altLang="zh-CN" sz="2400" b="0">
              <a:latin typeface="Times New Roman" panose="02020603050405020304" pitchFamily="18" charset="0"/>
            </a:endParaRPr>
          </a:p>
        </p:txBody>
      </p:sp>
      <p:sp>
        <p:nvSpPr>
          <p:cNvPr id="106564" name="文本框 106563"/>
          <p:cNvSpPr txBox="1"/>
          <p:nvPr/>
        </p:nvSpPr>
        <p:spPr>
          <a:xfrm>
            <a:off x="4648200" y="2971800"/>
            <a:ext cx="609600" cy="457200"/>
          </a:xfrm>
          <a:prstGeom prst="rect">
            <a:avLst/>
          </a:prstGeom>
          <a:noFill/>
          <a:ln w="9525">
            <a:noFill/>
          </a:ln>
        </p:spPr>
        <p:txBody>
          <a:bodyPr>
            <a:spAutoFit/>
          </a:bodyPr>
          <a:lstStyle/>
          <a:p>
            <a:pPr>
              <a:spcBef>
                <a:spcPct val="50000"/>
              </a:spcBef>
            </a:pPr>
            <a:r>
              <a:rPr lang="en-US" altLang="zh-CN" sz="2400" b="0">
                <a:latin typeface="Comic Sans MS" panose="030F0702030302020204" pitchFamily="66" charset="0"/>
              </a:rPr>
              <a:t>f2</a:t>
            </a:r>
            <a:endParaRPr lang="en-US" altLang="zh-CN" sz="2400" b="0">
              <a:latin typeface="Times New Roman" panose="02020603050405020304" pitchFamily="18" charset="0"/>
            </a:endParaRPr>
          </a:p>
        </p:txBody>
      </p:sp>
      <p:sp>
        <p:nvSpPr>
          <p:cNvPr id="106565" name="文本框 106564"/>
          <p:cNvSpPr txBox="1"/>
          <p:nvPr/>
        </p:nvSpPr>
        <p:spPr>
          <a:xfrm>
            <a:off x="6324600" y="3429000"/>
            <a:ext cx="609600" cy="457200"/>
          </a:xfrm>
          <a:prstGeom prst="rect">
            <a:avLst/>
          </a:prstGeom>
          <a:noFill/>
          <a:ln w="9525">
            <a:noFill/>
          </a:ln>
        </p:spPr>
        <p:txBody>
          <a:bodyPr>
            <a:spAutoFit/>
          </a:bodyPr>
          <a:lstStyle/>
          <a:p>
            <a:pPr>
              <a:spcBef>
                <a:spcPct val="50000"/>
              </a:spcBef>
            </a:pPr>
            <a:r>
              <a:rPr lang="en-US" altLang="zh-CN" sz="2400" b="0">
                <a:latin typeface="Comic Sans MS" panose="030F0702030302020204" pitchFamily="66" charset="0"/>
              </a:rPr>
              <a:t>f1</a:t>
            </a:r>
            <a:endParaRPr lang="en-US" altLang="zh-CN" sz="2400" b="0">
              <a:latin typeface="Times New Roman" panose="02020603050405020304" pitchFamily="18" charset="0"/>
            </a:endParaRPr>
          </a:p>
        </p:txBody>
      </p:sp>
      <p:sp>
        <p:nvSpPr>
          <p:cNvPr id="106566" name="未知"/>
          <p:cNvSpPr/>
          <p:nvPr/>
        </p:nvSpPr>
        <p:spPr>
          <a:xfrm>
            <a:off x="4211638" y="4437063"/>
            <a:ext cx="215900" cy="215900"/>
          </a:xfrm>
          <a:custGeom>
            <a:avLst/>
            <a:gdLst/>
            <a:ahLst/>
            <a:cxnLst/>
            <a:rect l="0" t="0" r="0" b="0"/>
            <a:pathLst>
              <a:path w="136" h="136">
                <a:moveTo>
                  <a:pt x="45" y="0"/>
                </a:moveTo>
                <a:lnTo>
                  <a:pt x="0" y="45"/>
                </a:lnTo>
                <a:lnTo>
                  <a:pt x="91" y="136"/>
                </a:lnTo>
                <a:lnTo>
                  <a:pt x="136" y="91"/>
                </a:lnTo>
              </a:path>
            </a:pathLst>
          </a:custGeom>
          <a:noFill/>
          <a:ln w="28575" cap="flat" cmpd="sng">
            <a:solidFill>
              <a:schemeClr val="accent1"/>
            </a:solidFill>
            <a:prstDash val="solid"/>
            <a:headEnd type="none" w="med" len="med"/>
            <a:tailEnd type="none" w="med" len="med"/>
          </a:ln>
        </p:spPr>
        <p:txBody>
          <a:bodyPr/>
          <a:lstStyle/>
          <a:p>
            <a:endParaRPr lang="zh-CN" altLang="en-US"/>
          </a:p>
        </p:txBody>
      </p:sp>
      <p:sp>
        <p:nvSpPr>
          <p:cNvPr id="106567" name="未知"/>
          <p:cNvSpPr/>
          <p:nvPr/>
        </p:nvSpPr>
        <p:spPr>
          <a:xfrm rot="16559359">
            <a:off x="5649913" y="4435475"/>
            <a:ext cx="215900" cy="217488"/>
          </a:xfrm>
          <a:custGeom>
            <a:avLst/>
            <a:gdLst/>
            <a:ahLst/>
            <a:cxnLst/>
            <a:rect l="0" t="0" r="0" b="0"/>
            <a:pathLst>
              <a:path w="136" h="136">
                <a:moveTo>
                  <a:pt x="45" y="0"/>
                </a:moveTo>
                <a:lnTo>
                  <a:pt x="0" y="45"/>
                </a:lnTo>
                <a:lnTo>
                  <a:pt x="91" y="136"/>
                </a:lnTo>
                <a:lnTo>
                  <a:pt x="136" y="91"/>
                </a:lnTo>
              </a:path>
            </a:pathLst>
          </a:custGeom>
          <a:noFill/>
          <a:ln w="28575" cap="flat" cmpd="sng">
            <a:solidFill>
              <a:schemeClr val="accent1"/>
            </a:solidFill>
            <a:prstDash val="solid"/>
            <a:headEnd type="none" w="med" len="med"/>
            <a:tailEnd type="none" w="med" len="med"/>
          </a:ln>
        </p:spPr>
        <p:txBody>
          <a:bodyPr/>
          <a:lstStyle/>
          <a:p>
            <a:endParaRPr lang="zh-CN" altLang="en-US"/>
          </a:p>
        </p:txBody>
      </p:sp>
      <p:sp>
        <p:nvSpPr>
          <p:cNvPr id="106568" name="未知"/>
          <p:cNvSpPr/>
          <p:nvPr/>
        </p:nvSpPr>
        <p:spPr>
          <a:xfrm rot="11809285">
            <a:off x="5976938" y="3897313"/>
            <a:ext cx="215900" cy="215900"/>
          </a:xfrm>
          <a:custGeom>
            <a:avLst/>
            <a:gdLst/>
            <a:ahLst/>
            <a:cxnLst/>
            <a:rect l="0" t="0" r="0" b="0"/>
            <a:pathLst>
              <a:path w="136" h="136">
                <a:moveTo>
                  <a:pt x="45" y="0"/>
                </a:moveTo>
                <a:lnTo>
                  <a:pt x="0" y="45"/>
                </a:lnTo>
                <a:lnTo>
                  <a:pt x="91" y="136"/>
                </a:lnTo>
                <a:lnTo>
                  <a:pt x="136" y="91"/>
                </a:lnTo>
              </a:path>
            </a:pathLst>
          </a:custGeom>
          <a:noFill/>
          <a:ln w="28575" cap="flat" cmpd="sng">
            <a:solidFill>
              <a:schemeClr val="accent1"/>
            </a:solidFill>
            <a:prstDash val="solid"/>
            <a:headEnd type="none" w="med" len="med"/>
            <a:tailEnd type="none" w="med" len="med"/>
          </a:ln>
        </p:spPr>
        <p:txBody>
          <a:bodyPr/>
          <a:lstStyle/>
          <a:p>
            <a:endParaRPr lang="zh-CN" altLang="en-US"/>
          </a:p>
        </p:txBody>
      </p:sp>
      <p:sp>
        <p:nvSpPr>
          <p:cNvPr id="106569" name="未知"/>
          <p:cNvSpPr/>
          <p:nvPr/>
        </p:nvSpPr>
        <p:spPr>
          <a:xfrm rot="4021383">
            <a:off x="3851275" y="3968750"/>
            <a:ext cx="215900" cy="215900"/>
          </a:xfrm>
          <a:custGeom>
            <a:avLst/>
            <a:gdLst/>
            <a:ahLst/>
            <a:cxnLst/>
            <a:rect l="0" t="0" r="0" b="0"/>
            <a:pathLst>
              <a:path w="136" h="136">
                <a:moveTo>
                  <a:pt x="45" y="0"/>
                </a:moveTo>
                <a:lnTo>
                  <a:pt x="0" y="45"/>
                </a:lnTo>
                <a:lnTo>
                  <a:pt x="91" y="136"/>
                </a:lnTo>
                <a:lnTo>
                  <a:pt x="136" y="91"/>
                </a:lnTo>
              </a:path>
            </a:pathLst>
          </a:custGeom>
          <a:noFill/>
          <a:ln w="28575" cap="flat" cmpd="sng">
            <a:solidFill>
              <a:schemeClr val="accent1"/>
            </a:solidFill>
            <a:prstDash val="solid"/>
            <a:headEnd type="none" w="med" len="med"/>
            <a:tailEnd type="none" w="med" len="med"/>
          </a:ln>
        </p:spPr>
        <p:txBody>
          <a:bodyPr/>
          <a:lstStyle/>
          <a:p>
            <a:endParaRPr lang="zh-CN" altLang="en-US"/>
          </a:p>
        </p:txBody>
      </p:sp>
      <p:sp>
        <p:nvSpPr>
          <p:cNvPr id="106570" name="未知"/>
          <p:cNvSpPr/>
          <p:nvPr/>
        </p:nvSpPr>
        <p:spPr>
          <a:xfrm rot="6365920">
            <a:off x="4859338" y="3573463"/>
            <a:ext cx="215900" cy="215900"/>
          </a:xfrm>
          <a:custGeom>
            <a:avLst/>
            <a:gdLst/>
            <a:ahLst/>
            <a:cxnLst/>
            <a:rect l="0" t="0" r="0" b="0"/>
            <a:pathLst>
              <a:path w="136" h="136">
                <a:moveTo>
                  <a:pt x="45" y="0"/>
                </a:moveTo>
                <a:lnTo>
                  <a:pt x="0" y="45"/>
                </a:lnTo>
                <a:lnTo>
                  <a:pt x="91" y="136"/>
                </a:lnTo>
                <a:lnTo>
                  <a:pt x="136" y="91"/>
                </a:lnTo>
              </a:path>
            </a:pathLst>
          </a:custGeom>
          <a:noFill/>
          <a:ln w="28575" cap="flat" cmpd="sng">
            <a:solidFill>
              <a:schemeClr val="accent1"/>
            </a:solidFill>
            <a:prstDash val="solid"/>
            <a:headEnd type="none" w="med" len="med"/>
            <a:tailEnd type="none" w="med" len="med"/>
          </a:ln>
        </p:spPr>
        <p:txBody>
          <a:bodyPr/>
          <a:lstStyle/>
          <a:p>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07521"/>
          <p:cNvSpPr>
            <a:spLocks noGrp="1"/>
          </p:cNvSpPr>
          <p:nvPr>
            <p:ph type="title"/>
          </p:nvPr>
        </p:nvSpPr>
        <p:spPr/>
        <p:txBody>
          <a:bodyPr anchor="b"/>
          <a:lstStyle/>
          <a:p>
            <a:r>
              <a:rPr lang="zh-CN" altLang="en-US" b="1" dirty="0"/>
              <a:t>例</a:t>
            </a:r>
            <a:r>
              <a:rPr lang="en-US" altLang="zh-CN" b="1" dirty="0"/>
              <a:t>3. </a:t>
            </a:r>
            <a:r>
              <a:rPr lang="zh-CN" altLang="en-US" b="1" dirty="0"/>
              <a:t>哲学家就餐问题</a:t>
            </a:r>
          </a:p>
        </p:txBody>
      </p:sp>
      <p:sp>
        <p:nvSpPr>
          <p:cNvPr id="107523" name="文本框 107522"/>
          <p:cNvSpPr txBox="1"/>
          <p:nvPr/>
        </p:nvSpPr>
        <p:spPr>
          <a:xfrm>
            <a:off x="1143000" y="2057400"/>
            <a:ext cx="8001000" cy="457200"/>
          </a:xfrm>
          <a:prstGeom prst="rect">
            <a:avLst/>
          </a:prstGeom>
          <a:noFill/>
          <a:ln w="9525">
            <a:noFill/>
          </a:ln>
        </p:spPr>
        <p:txBody>
          <a:bodyPr>
            <a:spAutoFit/>
          </a:bodyPr>
          <a:lstStyle/>
          <a:p>
            <a:pPr>
              <a:spcBef>
                <a:spcPct val="50000"/>
              </a:spcBef>
            </a:pPr>
            <a:endParaRPr lang="zh-CN" altLang="en-US" sz="2400" dirty="0">
              <a:latin typeface="Times New Roman" panose="02020603050405020304" pitchFamily="18" charset="0"/>
            </a:endParaRPr>
          </a:p>
        </p:txBody>
      </p:sp>
      <p:sp>
        <p:nvSpPr>
          <p:cNvPr id="107524" name="文本框 107523"/>
          <p:cNvSpPr txBox="1"/>
          <p:nvPr/>
        </p:nvSpPr>
        <p:spPr>
          <a:xfrm>
            <a:off x="838200" y="2076450"/>
            <a:ext cx="3276600" cy="3560763"/>
          </a:xfrm>
          <a:prstGeom prst="rect">
            <a:avLst/>
          </a:prstGeom>
          <a:noFill/>
          <a:ln w="9525">
            <a:noFill/>
          </a:ln>
        </p:spPr>
        <p:txBody>
          <a:bodyPr>
            <a:spAutoFit/>
          </a:bodyPr>
          <a:lstStyle/>
          <a:p>
            <a:pPr>
              <a:spcBef>
                <a:spcPct val="50000"/>
              </a:spcBef>
            </a:pPr>
            <a:r>
              <a:rPr lang="zh-CN" altLang="en-US" sz="2400">
                <a:latin typeface="Times New Roman" panose="02020603050405020304" pitchFamily="18" charset="0"/>
              </a:rPr>
              <a:t>哲学家活动：</a:t>
            </a:r>
          </a:p>
          <a:p>
            <a:pPr>
              <a:lnSpc>
                <a:spcPct val="80000"/>
              </a:lnSpc>
              <a:spcBef>
                <a:spcPct val="50000"/>
              </a:spcBef>
            </a:pPr>
            <a:r>
              <a:rPr lang="en-US" altLang="zh-CN" sz="2400">
                <a:latin typeface="Comic Sans MS" panose="030F0702030302020204" pitchFamily="66" charset="0"/>
              </a:rPr>
              <a:t>Do{</a:t>
            </a:r>
          </a:p>
          <a:p>
            <a:pPr>
              <a:lnSpc>
                <a:spcPct val="80000"/>
              </a:lnSpc>
              <a:spcBef>
                <a:spcPct val="50000"/>
              </a:spcBef>
            </a:pPr>
            <a:r>
              <a:rPr lang="en-US" altLang="zh-CN" sz="2400">
                <a:latin typeface="Comic Sans MS" panose="030F0702030302020204" pitchFamily="66" charset="0"/>
              </a:rPr>
              <a:t>   </a:t>
            </a:r>
            <a:r>
              <a:rPr lang="zh-CN" altLang="en-US" sz="2400">
                <a:latin typeface="Comic Sans MS" panose="030F0702030302020204" pitchFamily="66" charset="0"/>
              </a:rPr>
              <a:t>思考</a:t>
            </a:r>
          </a:p>
          <a:p>
            <a:pPr>
              <a:lnSpc>
                <a:spcPct val="80000"/>
              </a:lnSpc>
              <a:spcBef>
                <a:spcPct val="50000"/>
              </a:spcBef>
            </a:pPr>
            <a:r>
              <a:rPr lang="zh-CN" altLang="en-US" sz="2400">
                <a:latin typeface="Comic Sans MS" panose="030F0702030302020204" pitchFamily="66" charset="0"/>
              </a:rPr>
              <a:t>   进食</a:t>
            </a:r>
          </a:p>
          <a:p>
            <a:pPr>
              <a:lnSpc>
                <a:spcPct val="80000"/>
              </a:lnSpc>
              <a:spcBef>
                <a:spcPct val="50000"/>
              </a:spcBef>
            </a:pPr>
            <a:r>
              <a:rPr lang="en-US" altLang="zh-CN" sz="2400">
                <a:latin typeface="Comic Sans MS" panose="030F0702030302020204" pitchFamily="66" charset="0"/>
              </a:rPr>
              <a:t>}While(1)</a:t>
            </a:r>
          </a:p>
          <a:p>
            <a:pPr>
              <a:lnSpc>
                <a:spcPct val="150000"/>
              </a:lnSpc>
              <a:spcBef>
                <a:spcPct val="50000"/>
              </a:spcBef>
            </a:pPr>
            <a:r>
              <a:rPr lang="zh-CN" altLang="en-US" sz="2400">
                <a:latin typeface="Comic Sans MS" panose="030F0702030302020204" pitchFamily="66" charset="0"/>
              </a:rPr>
              <a:t>进食：需要“叉子”</a:t>
            </a:r>
          </a:p>
          <a:p>
            <a:pPr>
              <a:lnSpc>
                <a:spcPct val="80000"/>
              </a:lnSpc>
              <a:spcBef>
                <a:spcPct val="50000"/>
              </a:spcBef>
            </a:pPr>
            <a:r>
              <a:rPr lang="zh-CN" altLang="en-US" sz="2400">
                <a:latin typeface="Comic Sans MS" panose="030F0702030302020204" pitchFamily="66" charset="0"/>
              </a:rPr>
              <a:t>叉子：</a:t>
            </a:r>
            <a:r>
              <a:rPr lang="zh-CN" altLang="en-US" sz="2400" u="sng">
                <a:latin typeface="Comic Sans MS" panose="030F0702030302020204" pitchFamily="66" charset="0"/>
              </a:rPr>
              <a:t>不同种</a:t>
            </a:r>
            <a:r>
              <a:rPr lang="zh-CN" altLang="en-US" sz="2400">
                <a:latin typeface="Comic Sans MS" panose="030F0702030302020204" pitchFamily="66" charset="0"/>
              </a:rPr>
              <a:t>组合资源</a:t>
            </a:r>
          </a:p>
        </p:txBody>
      </p:sp>
      <p:sp>
        <p:nvSpPr>
          <p:cNvPr id="107525" name="文本框 107524"/>
          <p:cNvSpPr txBox="1"/>
          <p:nvPr/>
        </p:nvSpPr>
        <p:spPr>
          <a:xfrm>
            <a:off x="4267200" y="2057400"/>
            <a:ext cx="4114800" cy="3414713"/>
          </a:xfrm>
          <a:prstGeom prst="rect">
            <a:avLst/>
          </a:prstGeom>
          <a:noFill/>
          <a:ln w="9525">
            <a:noFill/>
          </a:ln>
        </p:spPr>
        <p:txBody>
          <a:bodyPr>
            <a:spAutoFit/>
          </a:bodyPr>
          <a:lstStyle/>
          <a:p>
            <a:pPr>
              <a:lnSpc>
                <a:spcPct val="130000"/>
              </a:lnSpc>
              <a:spcBef>
                <a:spcPct val="50000"/>
              </a:spcBef>
            </a:pPr>
            <a:r>
              <a:rPr lang="zh-CN" altLang="en-US" sz="2400">
                <a:latin typeface="Comic Sans MS" panose="030F0702030302020204" pitchFamily="66" charset="0"/>
              </a:rPr>
              <a:t>哲学家活动（包含资源活动）</a:t>
            </a:r>
          </a:p>
          <a:p>
            <a:pPr>
              <a:lnSpc>
                <a:spcPct val="80000"/>
              </a:lnSpc>
              <a:spcBef>
                <a:spcPct val="50000"/>
              </a:spcBef>
            </a:pPr>
            <a:r>
              <a:rPr lang="en-US" altLang="zh-CN" sz="2400">
                <a:latin typeface="Comic Sans MS" panose="030F0702030302020204" pitchFamily="66" charset="0"/>
              </a:rPr>
              <a:t>Do{</a:t>
            </a:r>
          </a:p>
          <a:p>
            <a:pPr>
              <a:lnSpc>
                <a:spcPct val="80000"/>
              </a:lnSpc>
              <a:spcBef>
                <a:spcPct val="50000"/>
              </a:spcBef>
            </a:pPr>
            <a:r>
              <a:rPr lang="en-US" altLang="zh-CN" sz="2400">
                <a:latin typeface="Comic Sans MS" panose="030F0702030302020204" pitchFamily="66" charset="0"/>
              </a:rPr>
              <a:t>    </a:t>
            </a:r>
            <a:r>
              <a:rPr lang="zh-CN" altLang="en-US" sz="2400">
                <a:latin typeface="Comic Sans MS" panose="030F0702030302020204" pitchFamily="66" charset="0"/>
              </a:rPr>
              <a:t>思考</a:t>
            </a:r>
          </a:p>
          <a:p>
            <a:pPr>
              <a:lnSpc>
                <a:spcPct val="80000"/>
              </a:lnSpc>
              <a:spcBef>
                <a:spcPct val="50000"/>
              </a:spcBef>
            </a:pPr>
            <a:r>
              <a:rPr lang="zh-CN" altLang="en-US" sz="2400">
                <a:latin typeface="Comic Sans MS" panose="030F0702030302020204" pitchFamily="66" charset="0"/>
              </a:rPr>
              <a:t>    取左叉，取右叉</a:t>
            </a:r>
          </a:p>
          <a:p>
            <a:pPr>
              <a:lnSpc>
                <a:spcPct val="80000"/>
              </a:lnSpc>
              <a:spcBef>
                <a:spcPct val="50000"/>
              </a:spcBef>
            </a:pPr>
            <a:r>
              <a:rPr lang="zh-CN" altLang="en-US" sz="2400">
                <a:latin typeface="Comic Sans MS" panose="030F0702030302020204" pitchFamily="66" charset="0"/>
              </a:rPr>
              <a:t>    进食</a:t>
            </a:r>
          </a:p>
          <a:p>
            <a:pPr>
              <a:lnSpc>
                <a:spcPct val="80000"/>
              </a:lnSpc>
              <a:spcBef>
                <a:spcPct val="50000"/>
              </a:spcBef>
            </a:pPr>
            <a:r>
              <a:rPr lang="zh-CN" altLang="en-US" sz="2400">
                <a:latin typeface="Comic Sans MS" panose="030F0702030302020204" pitchFamily="66" charset="0"/>
              </a:rPr>
              <a:t>    放左叉，放右叉</a:t>
            </a:r>
          </a:p>
          <a:p>
            <a:pPr>
              <a:lnSpc>
                <a:spcPct val="80000"/>
              </a:lnSpc>
              <a:spcBef>
                <a:spcPct val="50000"/>
              </a:spcBef>
            </a:pPr>
            <a:r>
              <a:rPr lang="en-US" altLang="zh-CN" sz="2400">
                <a:latin typeface="Comic Sans MS" panose="030F0702030302020204" pitchFamily="66" charset="0"/>
              </a:rPr>
              <a:t>}While(1)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524">
                                            <p:txEl>
                                              <p:pRg st="0" end="0"/>
                                            </p:txEl>
                                          </p:spTgt>
                                        </p:tgtEl>
                                        <p:attrNameLst>
                                          <p:attrName>style.visibility</p:attrName>
                                        </p:attrNameLst>
                                      </p:cBhvr>
                                      <p:to>
                                        <p:strVal val="visible"/>
                                      </p:to>
                                    </p:set>
                                    <p:animEffect transition="in" filter="wipe(left)">
                                      <p:cBhvr>
                                        <p:cTn id="7" dur="500"/>
                                        <p:tgtEl>
                                          <p:spTgt spid="1075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7524">
                                            <p:txEl>
                                              <p:pRg st="1" end="1"/>
                                            </p:txEl>
                                          </p:spTgt>
                                        </p:tgtEl>
                                        <p:attrNameLst>
                                          <p:attrName>style.visibility</p:attrName>
                                        </p:attrNameLst>
                                      </p:cBhvr>
                                      <p:to>
                                        <p:strVal val="visible"/>
                                      </p:to>
                                    </p:set>
                                    <p:animEffect transition="in" filter="wipe(left)">
                                      <p:cBhvr>
                                        <p:cTn id="12" dur="500"/>
                                        <p:tgtEl>
                                          <p:spTgt spid="1075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7524">
                                            <p:txEl>
                                              <p:pRg st="2" end="2"/>
                                            </p:txEl>
                                          </p:spTgt>
                                        </p:tgtEl>
                                        <p:attrNameLst>
                                          <p:attrName>style.visibility</p:attrName>
                                        </p:attrNameLst>
                                      </p:cBhvr>
                                      <p:to>
                                        <p:strVal val="visible"/>
                                      </p:to>
                                    </p:set>
                                    <p:animEffect transition="in" filter="wipe(left)">
                                      <p:cBhvr>
                                        <p:cTn id="17" dur="500"/>
                                        <p:tgtEl>
                                          <p:spTgt spid="1075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7524">
                                            <p:txEl>
                                              <p:pRg st="3" end="3"/>
                                            </p:txEl>
                                          </p:spTgt>
                                        </p:tgtEl>
                                        <p:attrNameLst>
                                          <p:attrName>style.visibility</p:attrName>
                                        </p:attrNameLst>
                                      </p:cBhvr>
                                      <p:to>
                                        <p:strVal val="visible"/>
                                      </p:to>
                                    </p:set>
                                    <p:animEffect transition="in" filter="wipe(left)">
                                      <p:cBhvr>
                                        <p:cTn id="22" dur="500"/>
                                        <p:tgtEl>
                                          <p:spTgt spid="10752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7524">
                                            <p:txEl>
                                              <p:pRg st="4" end="4"/>
                                            </p:txEl>
                                          </p:spTgt>
                                        </p:tgtEl>
                                        <p:attrNameLst>
                                          <p:attrName>style.visibility</p:attrName>
                                        </p:attrNameLst>
                                      </p:cBhvr>
                                      <p:to>
                                        <p:strVal val="visible"/>
                                      </p:to>
                                    </p:set>
                                    <p:animEffect transition="in" filter="wipe(left)">
                                      <p:cBhvr>
                                        <p:cTn id="27" dur="500"/>
                                        <p:tgtEl>
                                          <p:spTgt spid="10752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7524">
                                            <p:txEl>
                                              <p:pRg st="5" end="5"/>
                                            </p:txEl>
                                          </p:spTgt>
                                        </p:tgtEl>
                                        <p:attrNameLst>
                                          <p:attrName>style.visibility</p:attrName>
                                        </p:attrNameLst>
                                      </p:cBhvr>
                                      <p:to>
                                        <p:strVal val="visible"/>
                                      </p:to>
                                    </p:set>
                                    <p:animEffect transition="in" filter="wipe(left)">
                                      <p:cBhvr>
                                        <p:cTn id="32" dur="500"/>
                                        <p:tgtEl>
                                          <p:spTgt spid="10752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7524">
                                            <p:txEl>
                                              <p:pRg st="6" end="6"/>
                                            </p:txEl>
                                          </p:spTgt>
                                        </p:tgtEl>
                                        <p:attrNameLst>
                                          <p:attrName>style.visibility</p:attrName>
                                        </p:attrNameLst>
                                      </p:cBhvr>
                                      <p:to>
                                        <p:strVal val="visible"/>
                                      </p:to>
                                    </p:set>
                                    <p:animEffect transition="in" filter="wipe(left)">
                                      <p:cBhvr>
                                        <p:cTn id="37" dur="500"/>
                                        <p:tgtEl>
                                          <p:spTgt spid="10752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7525">
                                            <p:txEl>
                                              <p:pRg st="0" end="0"/>
                                            </p:txEl>
                                          </p:spTgt>
                                        </p:tgtEl>
                                        <p:attrNameLst>
                                          <p:attrName>style.visibility</p:attrName>
                                        </p:attrNameLst>
                                      </p:cBhvr>
                                      <p:to>
                                        <p:strVal val="visible"/>
                                      </p:to>
                                    </p:set>
                                    <p:animEffect transition="in" filter="wipe(left)">
                                      <p:cBhvr>
                                        <p:cTn id="42" dur="500"/>
                                        <p:tgtEl>
                                          <p:spTgt spid="10752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7525">
                                            <p:txEl>
                                              <p:pRg st="1" end="1"/>
                                            </p:txEl>
                                          </p:spTgt>
                                        </p:tgtEl>
                                        <p:attrNameLst>
                                          <p:attrName>style.visibility</p:attrName>
                                        </p:attrNameLst>
                                      </p:cBhvr>
                                      <p:to>
                                        <p:strVal val="visible"/>
                                      </p:to>
                                    </p:set>
                                    <p:animEffect transition="in" filter="wipe(left)">
                                      <p:cBhvr>
                                        <p:cTn id="47" dur="500"/>
                                        <p:tgtEl>
                                          <p:spTgt spid="107525">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7525">
                                            <p:txEl>
                                              <p:pRg st="2" end="2"/>
                                            </p:txEl>
                                          </p:spTgt>
                                        </p:tgtEl>
                                        <p:attrNameLst>
                                          <p:attrName>style.visibility</p:attrName>
                                        </p:attrNameLst>
                                      </p:cBhvr>
                                      <p:to>
                                        <p:strVal val="visible"/>
                                      </p:to>
                                    </p:set>
                                    <p:animEffect transition="in" filter="wipe(left)">
                                      <p:cBhvr>
                                        <p:cTn id="52" dur="500"/>
                                        <p:tgtEl>
                                          <p:spTgt spid="107525">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7525">
                                            <p:txEl>
                                              <p:pRg st="3" end="3"/>
                                            </p:txEl>
                                          </p:spTgt>
                                        </p:tgtEl>
                                        <p:attrNameLst>
                                          <p:attrName>style.visibility</p:attrName>
                                        </p:attrNameLst>
                                      </p:cBhvr>
                                      <p:to>
                                        <p:strVal val="visible"/>
                                      </p:to>
                                    </p:set>
                                    <p:animEffect transition="in" filter="wipe(left)">
                                      <p:cBhvr>
                                        <p:cTn id="57" dur="500"/>
                                        <p:tgtEl>
                                          <p:spTgt spid="107525">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7525">
                                            <p:txEl>
                                              <p:pRg st="4" end="4"/>
                                            </p:txEl>
                                          </p:spTgt>
                                        </p:tgtEl>
                                        <p:attrNameLst>
                                          <p:attrName>style.visibility</p:attrName>
                                        </p:attrNameLst>
                                      </p:cBhvr>
                                      <p:to>
                                        <p:strVal val="visible"/>
                                      </p:to>
                                    </p:set>
                                    <p:animEffect transition="in" filter="wipe(left)">
                                      <p:cBhvr>
                                        <p:cTn id="62" dur="500"/>
                                        <p:tgtEl>
                                          <p:spTgt spid="107525">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7525">
                                            <p:txEl>
                                              <p:pRg st="5" end="5"/>
                                            </p:txEl>
                                          </p:spTgt>
                                        </p:tgtEl>
                                        <p:attrNameLst>
                                          <p:attrName>style.visibility</p:attrName>
                                        </p:attrNameLst>
                                      </p:cBhvr>
                                      <p:to>
                                        <p:strVal val="visible"/>
                                      </p:to>
                                    </p:set>
                                    <p:animEffect transition="in" filter="wipe(left)">
                                      <p:cBhvr>
                                        <p:cTn id="67" dur="500"/>
                                        <p:tgtEl>
                                          <p:spTgt spid="107525">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7525">
                                            <p:txEl>
                                              <p:pRg st="6" end="6"/>
                                            </p:txEl>
                                          </p:spTgt>
                                        </p:tgtEl>
                                        <p:attrNameLst>
                                          <p:attrName>style.visibility</p:attrName>
                                        </p:attrNameLst>
                                      </p:cBhvr>
                                      <p:to>
                                        <p:strVal val="visible"/>
                                      </p:to>
                                    </p:set>
                                    <p:animEffect transition="in" filter="wipe(left)">
                                      <p:cBhvr>
                                        <p:cTn id="72" dur="500"/>
                                        <p:tgtEl>
                                          <p:spTgt spid="10752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build="p"/>
      <p:bldP spid="107525"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p:cNvSpPr>
          <p:nvPr>
            <p:ph type="title" idx="4294967295"/>
          </p:nvPr>
        </p:nvSpPr>
        <p:spPr>
          <a:xfrm>
            <a:off x="1008063" y="333375"/>
            <a:ext cx="7793037" cy="1143000"/>
          </a:xfrm>
        </p:spPr>
        <p:txBody>
          <a:bodyPr vert="horz" wrap="square" anchor="ctr"/>
          <a:lstStyle/>
          <a:p>
            <a:r>
              <a:rPr lang="zh-CN" altLang="en-US"/>
              <a:t>解决方法</a:t>
            </a:r>
          </a:p>
        </p:txBody>
      </p:sp>
      <p:sp>
        <p:nvSpPr>
          <p:cNvPr id="221187" name="Rectangle 3"/>
          <p:cNvSpPr>
            <a:spLocks noGrp="1"/>
          </p:cNvSpPr>
          <p:nvPr>
            <p:ph idx="1"/>
          </p:nvPr>
        </p:nvSpPr>
        <p:spPr>
          <a:xfrm>
            <a:off x="792163" y="1520825"/>
            <a:ext cx="7772400" cy="4591050"/>
          </a:xfrm>
        </p:spPr>
        <p:txBody>
          <a:bodyPr vert="horz" wrap="square" anchor="t"/>
          <a:lstStyle/>
          <a:p>
            <a:pPr>
              <a:lnSpc>
                <a:spcPct val="90000"/>
              </a:lnSpc>
              <a:buFont typeface="Wingdings" panose="05000000000000000000" pitchFamily="2" charset="2"/>
              <a:buNone/>
            </a:pPr>
            <a:r>
              <a:rPr lang="zh-CN" altLang="en-US" sz="2400"/>
              <a:t>    </a:t>
            </a:r>
            <a:r>
              <a:rPr lang="en-US" altLang="zh-CN" sz="2400"/>
              <a:t>var fork : array [0</a:t>
            </a:r>
            <a:r>
              <a:rPr lang="en-US" altLang="zh-CN" sz="2400">
                <a:latin typeface="Times New Roman" panose="02020603050405020304" pitchFamily="18" charset="0"/>
              </a:rPr>
              <a:t>…</a:t>
            </a:r>
            <a:r>
              <a:rPr lang="en-US" altLang="zh-CN" sz="2400"/>
              <a:t>4] of semaphore;</a:t>
            </a:r>
          </a:p>
          <a:p>
            <a:pPr>
              <a:lnSpc>
                <a:spcPct val="90000"/>
              </a:lnSpc>
              <a:buFont typeface="Wingdings" panose="05000000000000000000" pitchFamily="2" charset="2"/>
              <a:buNone/>
            </a:pPr>
            <a:r>
              <a:rPr lang="en-US" altLang="zh-CN" sz="2400"/>
              <a:t>          fork [0], fork [1], fork [2], fork [3], fork [4] :=1;   </a:t>
            </a:r>
          </a:p>
          <a:p>
            <a:pPr>
              <a:lnSpc>
                <a:spcPct val="90000"/>
              </a:lnSpc>
              <a:buFont typeface="Wingdings" panose="05000000000000000000" pitchFamily="2" charset="2"/>
              <a:buNone/>
            </a:pPr>
            <a:r>
              <a:rPr lang="en-US" altLang="zh-CN" sz="2400"/>
              <a:t>   process PH ( i) begin</a:t>
            </a:r>
          </a:p>
          <a:p>
            <a:pPr>
              <a:lnSpc>
                <a:spcPct val="90000"/>
              </a:lnSpc>
              <a:buFont typeface="Wingdings" panose="05000000000000000000" pitchFamily="2" charset="2"/>
              <a:buNone/>
            </a:pPr>
            <a:r>
              <a:rPr lang="en-US" altLang="zh-CN" sz="2400"/>
              <a:t>      repeat</a:t>
            </a:r>
          </a:p>
          <a:p>
            <a:pPr>
              <a:lnSpc>
                <a:spcPct val="90000"/>
              </a:lnSpc>
              <a:buFont typeface="Wingdings" panose="05000000000000000000" pitchFamily="2" charset="2"/>
              <a:buNone/>
            </a:pPr>
            <a:r>
              <a:rPr lang="en-US" altLang="zh-CN" sz="2400"/>
              <a:t>         think; </a:t>
            </a:r>
          </a:p>
          <a:p>
            <a:pPr>
              <a:lnSpc>
                <a:spcPct val="90000"/>
              </a:lnSpc>
              <a:buFont typeface="Wingdings" panose="05000000000000000000" pitchFamily="2" charset="2"/>
              <a:buNone/>
            </a:pPr>
            <a:r>
              <a:rPr lang="en-US" altLang="zh-CN" sz="2400"/>
              <a:t>         P (fork [i]);                       </a:t>
            </a:r>
          </a:p>
          <a:p>
            <a:pPr>
              <a:lnSpc>
                <a:spcPct val="90000"/>
              </a:lnSpc>
              <a:buFont typeface="Wingdings" panose="05000000000000000000" pitchFamily="2" charset="2"/>
              <a:buNone/>
            </a:pPr>
            <a:r>
              <a:rPr lang="en-US" altLang="zh-CN" sz="2400"/>
              <a:t>         P(fork [(i+1)mod 5]);</a:t>
            </a:r>
          </a:p>
          <a:p>
            <a:pPr>
              <a:lnSpc>
                <a:spcPct val="90000"/>
              </a:lnSpc>
              <a:buFont typeface="Wingdings" panose="05000000000000000000" pitchFamily="2" charset="2"/>
              <a:buNone/>
            </a:pPr>
            <a:r>
              <a:rPr lang="en-US" altLang="zh-CN" sz="2400"/>
              <a:t>         eat;</a:t>
            </a:r>
          </a:p>
          <a:p>
            <a:pPr>
              <a:lnSpc>
                <a:spcPct val="90000"/>
              </a:lnSpc>
              <a:buFont typeface="Wingdings" panose="05000000000000000000" pitchFamily="2" charset="2"/>
              <a:buNone/>
            </a:pPr>
            <a:r>
              <a:rPr lang="en-US" altLang="zh-CN" sz="2400"/>
              <a:t>         </a:t>
            </a:r>
            <a:r>
              <a:rPr lang="en-US" altLang="zh-CN" sz="2400" err="1"/>
              <a:t>V(fork</a:t>
            </a:r>
            <a:r>
              <a:rPr lang="en-US" altLang="zh-CN" sz="2400"/>
              <a:t>[ i]);</a:t>
            </a:r>
          </a:p>
          <a:p>
            <a:pPr>
              <a:lnSpc>
                <a:spcPct val="90000"/>
              </a:lnSpc>
              <a:buFont typeface="Wingdings" panose="05000000000000000000" pitchFamily="2" charset="2"/>
              <a:buNone/>
            </a:pPr>
            <a:r>
              <a:rPr lang="en-US" altLang="zh-CN" sz="2400"/>
              <a:t>         V(fork[(i+1) mod 5]);</a:t>
            </a:r>
          </a:p>
          <a:p>
            <a:pPr>
              <a:lnSpc>
                <a:spcPct val="90000"/>
              </a:lnSpc>
              <a:buFont typeface="Wingdings" panose="05000000000000000000" pitchFamily="2" charset="2"/>
              <a:buNone/>
            </a:pPr>
            <a:r>
              <a:rPr lang="en-US" altLang="zh-CN" sz="2400"/>
              <a:t>     end;</a:t>
            </a:r>
          </a:p>
          <a:p>
            <a:pPr>
              <a:lnSpc>
                <a:spcPct val="90000"/>
              </a:lnSpc>
              <a:buFont typeface="Wingdings" panose="05000000000000000000" pitchFamily="2" charset="2"/>
              <a:buNone/>
            </a:pPr>
            <a:endParaRPr lang="en-US" altLang="zh-CN" sz="2400"/>
          </a:p>
          <a:p>
            <a:pPr>
              <a:lnSpc>
                <a:spcPct val="90000"/>
              </a:lnSpc>
              <a:buFont typeface="Wingdings" panose="05000000000000000000" pitchFamily="2" charset="2"/>
              <a:buNone/>
            </a:pPr>
            <a:endParaRPr lang="en-US" altLang="zh-CN" sz="2400"/>
          </a:p>
          <a:p>
            <a:pPr>
              <a:lnSpc>
                <a:spcPct val="90000"/>
              </a:lnSpc>
              <a:buFont typeface="Wingdings" panose="05000000000000000000" pitchFamily="2" charset="2"/>
              <a:buNone/>
            </a:pPr>
            <a:endParaRPr lang="en-US" altLang="zh-CN" sz="2400"/>
          </a:p>
          <a:p>
            <a:pPr>
              <a:lnSpc>
                <a:spcPct val="90000"/>
              </a:lnSpc>
              <a:buFont typeface="Wingdings" panose="05000000000000000000" pitchFamily="2" charset="2"/>
              <a:buNone/>
            </a:pPr>
            <a:endParaRPr lang="en-US" altLang="zh-CN" sz="2400"/>
          </a:p>
          <a:p>
            <a:pPr>
              <a:lnSpc>
                <a:spcPct val="90000"/>
              </a:lnSpc>
              <a:buFont typeface="Wingdings" panose="05000000000000000000" pitchFamily="2" charset="2"/>
              <a:buNone/>
            </a:pPr>
            <a:endParaRPr lang="zh-CN" altLang="en-US" sz="2400"/>
          </a:p>
        </p:txBody>
      </p:sp>
      <p:sp>
        <p:nvSpPr>
          <p:cNvPr id="221188" name="文本框 221187"/>
          <p:cNvSpPr txBox="1"/>
          <p:nvPr/>
        </p:nvSpPr>
        <p:spPr>
          <a:xfrm>
            <a:off x="838200" y="6019800"/>
            <a:ext cx="7467600" cy="457200"/>
          </a:xfrm>
          <a:prstGeom prst="rect">
            <a:avLst/>
          </a:prstGeom>
          <a:noFill/>
          <a:ln w="9525">
            <a:noFill/>
          </a:ln>
        </p:spPr>
        <p:txBody>
          <a:bodyPr>
            <a:spAutoFit/>
          </a:bodyPr>
          <a:lstStyle/>
          <a:p>
            <a:pPr>
              <a:spcBef>
                <a:spcPct val="50000"/>
              </a:spcBef>
            </a:pPr>
            <a:r>
              <a:rPr lang="zh-CN" altLang="en-US" sz="2400">
                <a:latin typeface="Times New Roman" panose="02020603050405020304" pitchFamily="18" charset="0"/>
              </a:rPr>
              <a:t>死锁情况：每位哲学家拿到左叉，等待右叉。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1188">
                                            <p:txEl>
                                              <p:pRg st="0" end="0"/>
                                            </p:txEl>
                                          </p:spTgt>
                                        </p:tgtEl>
                                        <p:attrNameLst>
                                          <p:attrName>style.visibility</p:attrName>
                                        </p:attrNameLst>
                                      </p:cBhvr>
                                      <p:to>
                                        <p:strVal val="visible"/>
                                      </p:to>
                                    </p:set>
                                    <p:animEffect transition="in" filter="wipe(left)">
                                      <p:cBhvr>
                                        <p:cTn id="7" dur="500"/>
                                        <p:tgtEl>
                                          <p:spTgt spid="2211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09569"/>
          <p:cNvSpPr>
            <a:spLocks noGrp="1"/>
          </p:cNvSpPr>
          <p:nvPr>
            <p:ph type="title"/>
          </p:nvPr>
        </p:nvSpPr>
        <p:spPr/>
        <p:txBody>
          <a:bodyPr anchor="b"/>
          <a:lstStyle/>
          <a:p>
            <a:r>
              <a:rPr lang="zh-CN" altLang="en-US" b="1"/>
              <a:t>死锁预防策略</a:t>
            </a:r>
          </a:p>
        </p:txBody>
      </p:sp>
      <p:sp>
        <p:nvSpPr>
          <p:cNvPr id="109571" name="文本框 109570"/>
          <p:cNvSpPr txBox="1"/>
          <p:nvPr/>
        </p:nvSpPr>
        <p:spPr>
          <a:xfrm>
            <a:off x="838200" y="1981200"/>
            <a:ext cx="7543800" cy="4656138"/>
          </a:xfrm>
          <a:prstGeom prst="rect">
            <a:avLst/>
          </a:prstGeom>
          <a:noFill/>
          <a:ln w="9525">
            <a:noFill/>
          </a:ln>
        </p:spPr>
        <p:txBody>
          <a:bodyPr>
            <a:spAutoFit/>
          </a:bodyPr>
          <a:lstStyle/>
          <a:p>
            <a:pPr>
              <a:spcBef>
                <a:spcPct val="50000"/>
              </a:spcBef>
            </a:pPr>
            <a:r>
              <a:rPr lang="zh-CN" altLang="en-US" sz="2400">
                <a:latin typeface="Times New Roman" panose="02020603050405020304" pitchFamily="18" charset="0"/>
              </a:rPr>
              <a:t>死锁解决方法：同时申请左、右两把叉子（预先分配）。</a:t>
            </a:r>
          </a:p>
          <a:p>
            <a:pPr>
              <a:spcBef>
                <a:spcPct val="50000"/>
              </a:spcBef>
            </a:pPr>
            <a:endParaRPr lang="zh-CN" altLang="en-US" sz="2400">
              <a:latin typeface="Times New Roman" panose="02020603050405020304" pitchFamily="18" charset="0"/>
            </a:endParaRPr>
          </a:p>
          <a:p>
            <a:pPr>
              <a:spcBef>
                <a:spcPct val="50000"/>
              </a:spcBef>
            </a:pPr>
            <a:r>
              <a:rPr lang="zh-CN" altLang="en-US" sz="2400">
                <a:latin typeface="Comic Sans MS" panose="030F0702030302020204" pitchFamily="66" charset="0"/>
              </a:rPr>
              <a:t>哲学家状态描述（增加了</a:t>
            </a:r>
            <a:r>
              <a:rPr lang="en-US" altLang="zh-CN" sz="2400">
                <a:latin typeface="Comic Sans MS" panose="030F0702030302020204" pitchFamily="66" charset="0"/>
              </a:rPr>
              <a:t>hungry</a:t>
            </a:r>
            <a:r>
              <a:rPr lang="zh-CN" altLang="en-US" sz="2400">
                <a:latin typeface="Comic Sans MS" panose="030F0702030302020204" pitchFamily="66" charset="0"/>
              </a:rPr>
              <a:t>状态）：</a:t>
            </a:r>
          </a:p>
          <a:p>
            <a:pPr>
              <a:spcBef>
                <a:spcPct val="50000"/>
              </a:spcBef>
            </a:pPr>
            <a:r>
              <a:rPr lang="en-US" altLang="zh-CN" sz="2400">
                <a:latin typeface="Comic Sans MS" panose="030F0702030302020204" pitchFamily="66" charset="0"/>
              </a:rPr>
              <a:t>State: Array[0..4]Of (thinking,hungry,eating);</a:t>
            </a:r>
          </a:p>
          <a:p>
            <a:pPr>
              <a:spcBef>
                <a:spcPct val="50000"/>
              </a:spcBef>
            </a:pPr>
            <a:endParaRPr lang="en-US" altLang="zh-CN" sz="2400">
              <a:latin typeface="Comic Sans MS" panose="030F0702030302020204" pitchFamily="66" charset="0"/>
            </a:endParaRPr>
          </a:p>
          <a:p>
            <a:pPr>
              <a:spcBef>
                <a:spcPct val="50000"/>
              </a:spcBef>
            </a:pPr>
            <a:r>
              <a:rPr lang="zh-CN" altLang="en-US" sz="2400">
                <a:latin typeface="Comic Sans MS" panose="030F0702030302020204" pitchFamily="66" charset="0"/>
              </a:rPr>
              <a:t>等待队列设置（每个哲学家一个队列）：</a:t>
            </a:r>
          </a:p>
          <a:p>
            <a:pPr>
              <a:spcBef>
                <a:spcPct val="50000"/>
              </a:spcBef>
            </a:pPr>
            <a:r>
              <a:rPr lang="en-US" altLang="zh-CN" sz="2400">
                <a:latin typeface="Comic Sans MS" panose="030F0702030302020204" pitchFamily="66" charset="0"/>
              </a:rPr>
              <a:t>Self: Array[0..4]Of semaphore; (initial value is 0);</a:t>
            </a:r>
            <a:endParaRPr lang="en-US" altLang="zh-CN" sz="2400">
              <a:latin typeface="Times New Roman" panose="02020603050405020304" pitchFamily="18" charset="0"/>
            </a:endParaRPr>
          </a:p>
          <a:p>
            <a:pPr>
              <a:spcBef>
                <a:spcPct val="50000"/>
              </a:spcBef>
            </a:pPr>
            <a:endParaRPr lang="zh-CN"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Effect transition="in" filter="wipe(left)">
                                      <p:cBhvr>
                                        <p:cTn id="7" dur="500"/>
                                        <p:tgtEl>
                                          <p:spTgt spid="1095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9571">
                                            <p:txEl>
                                              <p:pRg st="2" end="2"/>
                                            </p:txEl>
                                          </p:spTgt>
                                        </p:tgtEl>
                                        <p:attrNameLst>
                                          <p:attrName>style.visibility</p:attrName>
                                        </p:attrNameLst>
                                      </p:cBhvr>
                                      <p:to>
                                        <p:strVal val="visible"/>
                                      </p:to>
                                    </p:set>
                                    <p:animEffect transition="in" filter="wipe(left)">
                                      <p:cBhvr>
                                        <p:cTn id="12" dur="500"/>
                                        <p:tgtEl>
                                          <p:spTgt spid="1095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9571">
                                            <p:txEl>
                                              <p:pRg st="3" end="3"/>
                                            </p:txEl>
                                          </p:spTgt>
                                        </p:tgtEl>
                                        <p:attrNameLst>
                                          <p:attrName>style.visibility</p:attrName>
                                        </p:attrNameLst>
                                      </p:cBhvr>
                                      <p:to>
                                        <p:strVal val="visible"/>
                                      </p:to>
                                    </p:set>
                                    <p:animEffect transition="in" filter="wipe(left)">
                                      <p:cBhvr>
                                        <p:cTn id="17" dur="500"/>
                                        <p:tgtEl>
                                          <p:spTgt spid="1095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9571">
                                            <p:txEl>
                                              <p:pRg st="5" end="5"/>
                                            </p:txEl>
                                          </p:spTgt>
                                        </p:tgtEl>
                                        <p:attrNameLst>
                                          <p:attrName>style.visibility</p:attrName>
                                        </p:attrNameLst>
                                      </p:cBhvr>
                                      <p:to>
                                        <p:strVal val="visible"/>
                                      </p:to>
                                    </p:set>
                                    <p:animEffect transition="in" filter="wipe(left)">
                                      <p:cBhvr>
                                        <p:cTn id="22" dur="500"/>
                                        <p:tgtEl>
                                          <p:spTgt spid="10957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9571">
                                            <p:txEl>
                                              <p:pRg st="6" end="6"/>
                                            </p:txEl>
                                          </p:spTgt>
                                        </p:tgtEl>
                                        <p:attrNameLst>
                                          <p:attrName>style.visibility</p:attrName>
                                        </p:attrNameLst>
                                      </p:cBhvr>
                                      <p:to>
                                        <p:strVal val="visible"/>
                                      </p:to>
                                    </p:set>
                                    <p:animEffect transition="in" filter="wipe(left)">
                                      <p:cBhvr>
                                        <p:cTn id="27" dur="500"/>
                                        <p:tgtEl>
                                          <p:spTgt spid="1095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10593"/>
          <p:cNvSpPr>
            <a:spLocks noGrp="1"/>
          </p:cNvSpPr>
          <p:nvPr>
            <p:ph type="title"/>
          </p:nvPr>
        </p:nvSpPr>
        <p:spPr/>
        <p:txBody>
          <a:bodyPr anchor="b"/>
          <a:lstStyle/>
          <a:p>
            <a:r>
              <a:rPr lang="zh-CN" altLang="en-US" b="1"/>
              <a:t>就餐条件测试</a:t>
            </a:r>
          </a:p>
        </p:txBody>
      </p:sp>
      <p:sp>
        <p:nvSpPr>
          <p:cNvPr id="110595" name="文本框 110594"/>
          <p:cNvSpPr txBox="1"/>
          <p:nvPr/>
        </p:nvSpPr>
        <p:spPr>
          <a:xfrm>
            <a:off x="838200" y="1981200"/>
            <a:ext cx="7620000" cy="4364038"/>
          </a:xfrm>
          <a:prstGeom prst="rect">
            <a:avLst/>
          </a:prstGeom>
          <a:noFill/>
          <a:ln w="9525">
            <a:noFill/>
          </a:ln>
        </p:spPr>
        <p:txBody>
          <a:bodyPr>
            <a:spAutoFit/>
          </a:bodyPr>
          <a:lstStyle/>
          <a:p>
            <a:pPr>
              <a:spcBef>
                <a:spcPct val="50000"/>
              </a:spcBef>
            </a:pPr>
            <a:r>
              <a:rPr lang="zh-CN" altLang="en-US" sz="2400">
                <a:latin typeface="Times New Roman" panose="02020603050405020304" pitchFamily="18" charset="0"/>
              </a:rPr>
              <a:t>测试</a:t>
            </a:r>
            <a:r>
              <a:rPr lang="en-US" altLang="zh-CN" sz="2400">
                <a:latin typeface="Comic Sans MS" panose="030F0702030302020204" pitchFamily="66" charset="0"/>
              </a:rPr>
              <a:t>I</a:t>
            </a:r>
            <a:r>
              <a:rPr lang="zh-CN" altLang="en-US" sz="2400">
                <a:latin typeface="Times New Roman" panose="02020603050405020304" pitchFamily="18" charset="0"/>
              </a:rPr>
              <a:t>号哲学家是否具备进食条件：</a:t>
            </a:r>
          </a:p>
          <a:p>
            <a:pPr>
              <a:lnSpc>
                <a:spcPct val="70000"/>
              </a:lnSpc>
              <a:spcBef>
                <a:spcPct val="50000"/>
              </a:spcBef>
            </a:pPr>
            <a:r>
              <a:rPr lang="en-US" altLang="zh-CN" sz="2400">
                <a:latin typeface="Comic Sans MS" panose="030F0702030302020204" pitchFamily="66" charset="0"/>
              </a:rPr>
              <a:t>Procedure test(I:0..4)</a:t>
            </a:r>
          </a:p>
          <a:p>
            <a:pPr>
              <a:lnSpc>
                <a:spcPct val="70000"/>
              </a:lnSpc>
              <a:spcBef>
                <a:spcPct val="50000"/>
              </a:spcBef>
            </a:pPr>
            <a:r>
              <a:rPr lang="en-US" altLang="zh-CN" sz="2400">
                <a:latin typeface="Comic Sans MS" panose="030F0702030302020204" pitchFamily="66" charset="0"/>
              </a:rPr>
              <a:t>    If (state[I]=hungry) and </a:t>
            </a:r>
          </a:p>
          <a:p>
            <a:pPr>
              <a:lnSpc>
                <a:spcPct val="70000"/>
              </a:lnSpc>
              <a:spcBef>
                <a:spcPct val="50000"/>
              </a:spcBef>
            </a:pPr>
            <a:r>
              <a:rPr lang="en-US" altLang="zh-CN" sz="2400">
                <a:latin typeface="Comic Sans MS" panose="030F0702030302020204" pitchFamily="66" charset="0"/>
              </a:rPr>
              <a:t>        (state[(I-1)mod 5]&lt;&gt;eating) and </a:t>
            </a:r>
          </a:p>
          <a:p>
            <a:pPr>
              <a:lnSpc>
                <a:spcPct val="70000"/>
              </a:lnSpc>
              <a:spcBef>
                <a:spcPct val="50000"/>
              </a:spcBef>
            </a:pPr>
            <a:r>
              <a:rPr lang="en-US" altLang="zh-CN" sz="2400">
                <a:latin typeface="Comic Sans MS" panose="030F0702030302020204" pitchFamily="66" charset="0"/>
              </a:rPr>
              <a:t>        (state[(I+1)mod 5]&lt;&gt;eating)</a:t>
            </a:r>
          </a:p>
          <a:p>
            <a:pPr>
              <a:lnSpc>
                <a:spcPct val="70000"/>
              </a:lnSpc>
              <a:spcBef>
                <a:spcPct val="50000"/>
              </a:spcBef>
            </a:pPr>
            <a:r>
              <a:rPr lang="en-US" altLang="zh-CN" sz="2400">
                <a:latin typeface="Comic Sans MS" panose="030F0702030302020204" pitchFamily="66" charset="0"/>
              </a:rPr>
              <a:t>    Then state[I]:=eating; V(self[I])</a:t>
            </a:r>
          </a:p>
          <a:p>
            <a:pPr>
              <a:lnSpc>
                <a:spcPct val="70000"/>
              </a:lnSpc>
              <a:spcBef>
                <a:spcPct val="50000"/>
              </a:spcBef>
            </a:pPr>
            <a:endParaRPr lang="en-US" altLang="zh-CN" sz="2400">
              <a:latin typeface="Comic Sans MS" panose="030F0702030302020204" pitchFamily="66" charset="0"/>
            </a:endParaRPr>
          </a:p>
          <a:p>
            <a:pPr>
              <a:lnSpc>
                <a:spcPct val="30000"/>
              </a:lnSpc>
              <a:spcBef>
                <a:spcPct val="50000"/>
              </a:spcBef>
            </a:pPr>
            <a:r>
              <a:rPr lang="en-US" altLang="zh-CN" sz="2400">
                <a:latin typeface="Comic Sans MS" panose="030F0702030302020204" pitchFamily="66" charset="0"/>
              </a:rPr>
              <a:t>Remark:</a:t>
            </a:r>
          </a:p>
          <a:p>
            <a:pPr>
              <a:lnSpc>
                <a:spcPct val="110000"/>
              </a:lnSpc>
              <a:spcBef>
                <a:spcPct val="50000"/>
              </a:spcBef>
            </a:pPr>
            <a:r>
              <a:rPr lang="en-US" altLang="zh-CN" sz="2400">
                <a:latin typeface="Comic Sans MS" panose="030F0702030302020204" pitchFamily="66" charset="0"/>
              </a:rPr>
              <a:t>    </a:t>
            </a:r>
            <a:r>
              <a:rPr lang="zh-CN" altLang="en-US" sz="2400">
                <a:latin typeface="Comic Sans MS" panose="030F0702030302020204" pitchFamily="66" charset="0"/>
              </a:rPr>
              <a:t>自测试不需要</a:t>
            </a:r>
            <a:r>
              <a:rPr lang="en-US" altLang="zh-CN" sz="2400">
                <a:latin typeface="Comic Sans MS" panose="030F0702030302020204" pitchFamily="66" charset="0"/>
              </a:rPr>
              <a:t>state[I]=hungry, </a:t>
            </a:r>
            <a:r>
              <a:rPr lang="zh-CN" altLang="en-US" sz="2400">
                <a:latin typeface="Comic Sans MS" panose="030F0702030302020204" pitchFamily="66" charset="0"/>
              </a:rPr>
              <a:t>但测试左邻右舍需要此条件。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Effect transition="in" filter="wipe(left)">
                                      <p:cBhvr>
                                        <p:cTn id="7" dur="500"/>
                                        <p:tgtEl>
                                          <p:spTgt spid="110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0595">
                                            <p:txEl>
                                              <p:pRg st="1" end="1"/>
                                            </p:txEl>
                                          </p:spTgt>
                                        </p:tgtEl>
                                        <p:attrNameLst>
                                          <p:attrName>style.visibility</p:attrName>
                                        </p:attrNameLst>
                                      </p:cBhvr>
                                      <p:to>
                                        <p:strVal val="visible"/>
                                      </p:to>
                                    </p:set>
                                    <p:animEffect transition="in" filter="wipe(left)">
                                      <p:cBhvr>
                                        <p:cTn id="12" dur="500"/>
                                        <p:tgtEl>
                                          <p:spTgt spid="1105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0595">
                                            <p:txEl>
                                              <p:pRg st="2" end="2"/>
                                            </p:txEl>
                                          </p:spTgt>
                                        </p:tgtEl>
                                        <p:attrNameLst>
                                          <p:attrName>style.visibility</p:attrName>
                                        </p:attrNameLst>
                                      </p:cBhvr>
                                      <p:to>
                                        <p:strVal val="visible"/>
                                      </p:to>
                                    </p:set>
                                    <p:animEffect transition="in" filter="wipe(left)">
                                      <p:cBhvr>
                                        <p:cTn id="17" dur="500"/>
                                        <p:tgtEl>
                                          <p:spTgt spid="1105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0595">
                                            <p:txEl>
                                              <p:pRg st="3" end="3"/>
                                            </p:txEl>
                                          </p:spTgt>
                                        </p:tgtEl>
                                        <p:attrNameLst>
                                          <p:attrName>style.visibility</p:attrName>
                                        </p:attrNameLst>
                                      </p:cBhvr>
                                      <p:to>
                                        <p:strVal val="visible"/>
                                      </p:to>
                                    </p:set>
                                    <p:animEffect transition="in" filter="wipe(left)">
                                      <p:cBhvr>
                                        <p:cTn id="22" dur="500"/>
                                        <p:tgtEl>
                                          <p:spTgt spid="1105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0595">
                                            <p:txEl>
                                              <p:pRg st="4" end="4"/>
                                            </p:txEl>
                                          </p:spTgt>
                                        </p:tgtEl>
                                        <p:attrNameLst>
                                          <p:attrName>style.visibility</p:attrName>
                                        </p:attrNameLst>
                                      </p:cBhvr>
                                      <p:to>
                                        <p:strVal val="visible"/>
                                      </p:to>
                                    </p:set>
                                    <p:animEffect transition="in" filter="wipe(left)">
                                      <p:cBhvr>
                                        <p:cTn id="27" dur="500"/>
                                        <p:tgtEl>
                                          <p:spTgt spid="1105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0595">
                                            <p:txEl>
                                              <p:pRg st="5" end="5"/>
                                            </p:txEl>
                                          </p:spTgt>
                                        </p:tgtEl>
                                        <p:attrNameLst>
                                          <p:attrName>style.visibility</p:attrName>
                                        </p:attrNameLst>
                                      </p:cBhvr>
                                      <p:to>
                                        <p:strVal val="visible"/>
                                      </p:to>
                                    </p:set>
                                    <p:animEffect transition="in" filter="wipe(left)">
                                      <p:cBhvr>
                                        <p:cTn id="32" dur="500"/>
                                        <p:tgtEl>
                                          <p:spTgt spid="1105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0595">
                                            <p:txEl>
                                              <p:pRg st="7" end="7"/>
                                            </p:txEl>
                                          </p:spTgt>
                                        </p:tgtEl>
                                        <p:attrNameLst>
                                          <p:attrName>style.visibility</p:attrName>
                                        </p:attrNameLst>
                                      </p:cBhvr>
                                      <p:to>
                                        <p:strVal val="visible"/>
                                      </p:to>
                                    </p:set>
                                    <p:animEffect transition="in" filter="wipe(left)">
                                      <p:cBhvr>
                                        <p:cTn id="37" dur="500"/>
                                        <p:tgtEl>
                                          <p:spTgt spid="11059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0595">
                                            <p:txEl>
                                              <p:pRg st="8" end="8"/>
                                            </p:txEl>
                                          </p:spTgt>
                                        </p:tgtEl>
                                        <p:attrNameLst>
                                          <p:attrName>style.visibility</p:attrName>
                                        </p:attrNameLst>
                                      </p:cBhvr>
                                      <p:to>
                                        <p:strVal val="visible"/>
                                      </p:to>
                                    </p:set>
                                    <p:animEffect transition="in" filter="wipe(left)">
                                      <p:cBhvr>
                                        <p:cTn id="42" dur="500"/>
                                        <p:tgtEl>
                                          <p:spTgt spid="1105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11617"/>
          <p:cNvSpPr>
            <a:spLocks noGrp="1"/>
          </p:cNvSpPr>
          <p:nvPr>
            <p:ph type="title"/>
          </p:nvPr>
        </p:nvSpPr>
        <p:spPr>
          <a:xfrm>
            <a:off x="685800" y="381000"/>
            <a:ext cx="7772400" cy="990600"/>
          </a:xfrm>
        </p:spPr>
        <p:txBody>
          <a:bodyPr anchor="b"/>
          <a:lstStyle/>
          <a:p>
            <a:r>
              <a:rPr lang="zh-CN" altLang="en-US" b="1"/>
              <a:t>未考虑互斥问题</a:t>
            </a:r>
          </a:p>
        </p:txBody>
      </p:sp>
      <p:sp>
        <p:nvSpPr>
          <p:cNvPr id="111619" name="文本框 111618"/>
          <p:cNvSpPr txBox="1"/>
          <p:nvPr/>
        </p:nvSpPr>
        <p:spPr>
          <a:xfrm>
            <a:off x="762000" y="1524000"/>
            <a:ext cx="3733800" cy="4838700"/>
          </a:xfrm>
          <a:prstGeom prst="rect">
            <a:avLst/>
          </a:prstGeom>
          <a:noFill/>
          <a:ln w="9525">
            <a:noFill/>
          </a:ln>
        </p:spPr>
        <p:txBody>
          <a:bodyPr>
            <a:spAutoFit/>
          </a:bodyPr>
          <a:lstStyle/>
          <a:p>
            <a:pPr>
              <a:spcBef>
                <a:spcPct val="50000"/>
              </a:spcBef>
            </a:pPr>
            <a:r>
              <a:rPr lang="zh-CN" altLang="en-US" sz="2400" dirty="0">
                <a:latin typeface="Times New Roman" panose="02020603050405020304" pitchFamily="18" charset="0"/>
              </a:rPr>
              <a:t>I号哲学家活动：</a:t>
            </a:r>
          </a:p>
          <a:p>
            <a:pPr>
              <a:lnSpc>
                <a:spcPct val="50000"/>
              </a:lnSpc>
              <a:spcBef>
                <a:spcPct val="50000"/>
              </a:spcBef>
            </a:pPr>
            <a:r>
              <a:rPr lang="zh-CN" altLang="en-US" sz="2400" dirty="0">
                <a:latin typeface="Comic Sans MS" panose="030F0702030302020204" pitchFamily="66" charset="0"/>
              </a:rPr>
              <a:t>1.</a:t>
            </a:r>
            <a:r>
              <a:rPr lang="zh-CN" altLang="en-US" sz="2400" dirty="0">
                <a:latin typeface="Times New Roman" panose="02020603050405020304" pitchFamily="18" charset="0"/>
              </a:rPr>
              <a:t> </a:t>
            </a:r>
            <a:r>
              <a:rPr lang="zh-CN" altLang="en-US" sz="2400" dirty="0">
                <a:latin typeface="Comic Sans MS" panose="030F0702030302020204" pitchFamily="66" charset="0"/>
              </a:rPr>
              <a:t>Repeat</a:t>
            </a:r>
          </a:p>
          <a:p>
            <a:pPr>
              <a:lnSpc>
                <a:spcPct val="50000"/>
              </a:lnSpc>
              <a:spcBef>
                <a:spcPct val="50000"/>
              </a:spcBef>
            </a:pPr>
            <a:r>
              <a:rPr lang="zh-CN" altLang="en-US" sz="2400" dirty="0">
                <a:latin typeface="Comic Sans MS" panose="030F0702030302020204" pitchFamily="66" charset="0"/>
              </a:rPr>
              <a:t>2.   思考</a:t>
            </a:r>
          </a:p>
          <a:p>
            <a:pPr>
              <a:lnSpc>
                <a:spcPct val="50000"/>
              </a:lnSpc>
              <a:spcBef>
                <a:spcPct val="50000"/>
              </a:spcBef>
            </a:pPr>
            <a:r>
              <a:rPr lang="zh-CN" altLang="en-US" sz="2400" dirty="0">
                <a:latin typeface="Comic Sans MS" panose="030F0702030302020204" pitchFamily="66" charset="0"/>
              </a:rPr>
              <a:t>3.   state[I]:=hungry;</a:t>
            </a:r>
          </a:p>
          <a:p>
            <a:pPr>
              <a:lnSpc>
                <a:spcPct val="50000"/>
              </a:lnSpc>
              <a:spcBef>
                <a:spcPct val="50000"/>
              </a:spcBef>
            </a:pPr>
            <a:r>
              <a:rPr lang="zh-CN" altLang="en-US" sz="2400" dirty="0">
                <a:latin typeface="Comic Sans MS" panose="030F0702030302020204" pitchFamily="66" charset="0"/>
              </a:rPr>
              <a:t>4.   test(I);</a:t>
            </a:r>
          </a:p>
          <a:p>
            <a:pPr>
              <a:lnSpc>
                <a:spcPct val="50000"/>
              </a:lnSpc>
              <a:spcBef>
                <a:spcPct val="50000"/>
              </a:spcBef>
            </a:pPr>
            <a:r>
              <a:rPr lang="zh-CN" altLang="en-US" sz="2400" dirty="0">
                <a:latin typeface="Comic Sans MS" panose="030F0702030302020204" pitchFamily="66" charset="0"/>
              </a:rPr>
              <a:t>5.   P(self[I]);</a:t>
            </a:r>
          </a:p>
          <a:p>
            <a:pPr>
              <a:lnSpc>
                <a:spcPct val="50000"/>
              </a:lnSpc>
              <a:spcBef>
                <a:spcPct val="50000"/>
              </a:spcBef>
            </a:pPr>
            <a:r>
              <a:rPr lang="zh-CN" altLang="en-US" sz="2400" dirty="0">
                <a:latin typeface="Comic Sans MS" panose="030F0702030302020204" pitchFamily="66" charset="0"/>
              </a:rPr>
              <a:t>6.   取左叉，取右叉；</a:t>
            </a:r>
          </a:p>
          <a:p>
            <a:pPr>
              <a:lnSpc>
                <a:spcPct val="50000"/>
              </a:lnSpc>
              <a:spcBef>
                <a:spcPct val="50000"/>
              </a:spcBef>
            </a:pPr>
            <a:r>
              <a:rPr lang="zh-CN" altLang="en-US" sz="2400" dirty="0">
                <a:latin typeface="Comic Sans MS" panose="030F0702030302020204" pitchFamily="66" charset="0"/>
              </a:rPr>
              <a:t>7.   进食</a:t>
            </a:r>
          </a:p>
          <a:p>
            <a:pPr>
              <a:lnSpc>
                <a:spcPct val="50000"/>
              </a:lnSpc>
              <a:spcBef>
                <a:spcPct val="50000"/>
              </a:spcBef>
            </a:pPr>
            <a:r>
              <a:rPr lang="zh-CN" altLang="en-US" sz="2400" dirty="0">
                <a:latin typeface="Comic Sans MS" panose="030F0702030302020204" pitchFamily="66" charset="0"/>
              </a:rPr>
              <a:t>8.   放左叉，放右叉；</a:t>
            </a:r>
          </a:p>
          <a:p>
            <a:pPr>
              <a:lnSpc>
                <a:spcPct val="50000"/>
              </a:lnSpc>
              <a:spcBef>
                <a:spcPct val="50000"/>
              </a:spcBef>
            </a:pPr>
            <a:r>
              <a:rPr lang="zh-CN" altLang="en-US" sz="2400" dirty="0">
                <a:latin typeface="Comic Sans MS" panose="030F0702030302020204" pitchFamily="66" charset="0"/>
              </a:rPr>
              <a:t>9.   state[I]:=thinking;</a:t>
            </a:r>
          </a:p>
          <a:p>
            <a:pPr>
              <a:lnSpc>
                <a:spcPct val="50000"/>
              </a:lnSpc>
              <a:spcBef>
                <a:spcPct val="50000"/>
              </a:spcBef>
            </a:pPr>
            <a:r>
              <a:rPr lang="zh-CN" altLang="en-US" sz="2400" dirty="0">
                <a:latin typeface="Comic Sans MS" panose="030F0702030302020204" pitchFamily="66" charset="0"/>
              </a:rPr>
              <a:t>10   test((I-1)mod 5);</a:t>
            </a:r>
          </a:p>
          <a:p>
            <a:pPr>
              <a:lnSpc>
                <a:spcPct val="50000"/>
              </a:lnSpc>
              <a:spcBef>
                <a:spcPct val="50000"/>
              </a:spcBef>
            </a:pPr>
            <a:r>
              <a:rPr lang="zh-CN" altLang="en-US" sz="2400" dirty="0">
                <a:latin typeface="Comic Sans MS" panose="030F0702030302020204" pitchFamily="66" charset="0"/>
              </a:rPr>
              <a:t>11.  test((I+1)mod 5)</a:t>
            </a:r>
          </a:p>
          <a:p>
            <a:pPr>
              <a:lnSpc>
                <a:spcPct val="50000"/>
              </a:lnSpc>
              <a:spcBef>
                <a:spcPct val="50000"/>
              </a:spcBef>
            </a:pPr>
            <a:r>
              <a:rPr lang="zh-CN" altLang="en-US" sz="2400" dirty="0">
                <a:latin typeface="Comic Sans MS" panose="030F0702030302020204" pitchFamily="66" charset="0"/>
              </a:rPr>
              <a:t>12.Until false;</a:t>
            </a:r>
          </a:p>
        </p:txBody>
      </p:sp>
      <p:sp>
        <p:nvSpPr>
          <p:cNvPr id="111620" name="文本框 111619"/>
          <p:cNvSpPr txBox="1"/>
          <p:nvPr/>
        </p:nvSpPr>
        <p:spPr>
          <a:xfrm>
            <a:off x="4953000" y="1905000"/>
            <a:ext cx="3810000" cy="2465388"/>
          </a:xfrm>
          <a:prstGeom prst="rect">
            <a:avLst/>
          </a:prstGeom>
          <a:noFill/>
          <a:ln w="9525">
            <a:noFill/>
          </a:ln>
        </p:spPr>
        <p:txBody>
          <a:bodyPr>
            <a:spAutoFit/>
          </a:bodyPr>
          <a:lstStyle/>
          <a:p>
            <a:pPr>
              <a:spcBef>
                <a:spcPct val="50000"/>
              </a:spcBef>
            </a:pPr>
            <a:r>
              <a:rPr lang="zh-CN" altLang="en-US" sz="2400">
                <a:latin typeface="Times New Roman" panose="02020603050405020304" pitchFamily="18" charset="0"/>
              </a:rPr>
              <a:t>共享变量：</a:t>
            </a:r>
            <a:r>
              <a:rPr lang="en-US" altLang="zh-CN" sz="2400">
                <a:latin typeface="Comic Sans MS" panose="030F0702030302020204" pitchFamily="66" charset="0"/>
              </a:rPr>
              <a:t>state;</a:t>
            </a:r>
            <a:endParaRPr lang="en-US" altLang="zh-CN" sz="2400">
              <a:latin typeface="Times New Roman" panose="02020603050405020304" pitchFamily="18" charset="0"/>
            </a:endParaRPr>
          </a:p>
          <a:p>
            <a:pPr>
              <a:spcBef>
                <a:spcPct val="50000"/>
              </a:spcBef>
            </a:pPr>
            <a:r>
              <a:rPr lang="zh-CN" altLang="en-US" sz="2400">
                <a:latin typeface="Times New Roman" panose="02020603050405020304" pitchFamily="18" charset="0"/>
              </a:rPr>
              <a:t>临界区域：</a:t>
            </a:r>
            <a:r>
              <a:rPr lang="en-US" altLang="zh-CN" sz="2400">
                <a:latin typeface="Comic Sans MS" panose="030F0702030302020204" pitchFamily="66" charset="0"/>
              </a:rPr>
              <a:t>3-4, 9-11</a:t>
            </a:r>
          </a:p>
          <a:p>
            <a:pPr>
              <a:spcBef>
                <a:spcPct val="50000"/>
              </a:spcBef>
            </a:pP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Var mutex:semaphore;(1)</a:t>
            </a:r>
            <a:endParaRPr lang="en-US" altLang="zh-CN"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Effect transition="in" filter="wipe(left)">
                                      <p:cBhvr>
                                        <p:cTn id="7" dur="500"/>
                                        <p:tgtEl>
                                          <p:spTgt spid="111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619">
                                            <p:txEl>
                                              <p:pRg st="1" end="1"/>
                                            </p:txEl>
                                          </p:spTgt>
                                        </p:tgtEl>
                                        <p:attrNameLst>
                                          <p:attrName>style.visibility</p:attrName>
                                        </p:attrNameLst>
                                      </p:cBhvr>
                                      <p:to>
                                        <p:strVal val="visible"/>
                                      </p:to>
                                    </p:set>
                                    <p:animEffect transition="in" filter="wipe(left)">
                                      <p:cBhvr>
                                        <p:cTn id="12" dur="500"/>
                                        <p:tgtEl>
                                          <p:spTgt spid="1116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1619">
                                            <p:txEl>
                                              <p:pRg st="2" end="2"/>
                                            </p:txEl>
                                          </p:spTgt>
                                        </p:tgtEl>
                                        <p:attrNameLst>
                                          <p:attrName>style.visibility</p:attrName>
                                        </p:attrNameLst>
                                      </p:cBhvr>
                                      <p:to>
                                        <p:strVal val="visible"/>
                                      </p:to>
                                    </p:set>
                                    <p:animEffect transition="in" filter="wipe(left)">
                                      <p:cBhvr>
                                        <p:cTn id="17" dur="500"/>
                                        <p:tgtEl>
                                          <p:spTgt spid="1116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1619">
                                            <p:txEl>
                                              <p:pRg st="3" end="3"/>
                                            </p:txEl>
                                          </p:spTgt>
                                        </p:tgtEl>
                                        <p:attrNameLst>
                                          <p:attrName>style.visibility</p:attrName>
                                        </p:attrNameLst>
                                      </p:cBhvr>
                                      <p:to>
                                        <p:strVal val="visible"/>
                                      </p:to>
                                    </p:set>
                                    <p:animEffect transition="in" filter="wipe(left)">
                                      <p:cBhvr>
                                        <p:cTn id="22" dur="500"/>
                                        <p:tgtEl>
                                          <p:spTgt spid="1116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1619">
                                            <p:txEl>
                                              <p:pRg st="4" end="4"/>
                                            </p:txEl>
                                          </p:spTgt>
                                        </p:tgtEl>
                                        <p:attrNameLst>
                                          <p:attrName>style.visibility</p:attrName>
                                        </p:attrNameLst>
                                      </p:cBhvr>
                                      <p:to>
                                        <p:strVal val="visible"/>
                                      </p:to>
                                    </p:set>
                                    <p:animEffect transition="in" filter="wipe(left)">
                                      <p:cBhvr>
                                        <p:cTn id="27" dur="500"/>
                                        <p:tgtEl>
                                          <p:spTgt spid="1116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1619">
                                            <p:txEl>
                                              <p:pRg st="5" end="5"/>
                                            </p:txEl>
                                          </p:spTgt>
                                        </p:tgtEl>
                                        <p:attrNameLst>
                                          <p:attrName>style.visibility</p:attrName>
                                        </p:attrNameLst>
                                      </p:cBhvr>
                                      <p:to>
                                        <p:strVal val="visible"/>
                                      </p:to>
                                    </p:set>
                                    <p:animEffect transition="in" filter="wipe(left)">
                                      <p:cBhvr>
                                        <p:cTn id="32" dur="500"/>
                                        <p:tgtEl>
                                          <p:spTgt spid="1116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1619">
                                            <p:txEl>
                                              <p:pRg st="6" end="6"/>
                                            </p:txEl>
                                          </p:spTgt>
                                        </p:tgtEl>
                                        <p:attrNameLst>
                                          <p:attrName>style.visibility</p:attrName>
                                        </p:attrNameLst>
                                      </p:cBhvr>
                                      <p:to>
                                        <p:strVal val="visible"/>
                                      </p:to>
                                    </p:set>
                                    <p:animEffect transition="in" filter="wipe(left)">
                                      <p:cBhvr>
                                        <p:cTn id="37" dur="500"/>
                                        <p:tgtEl>
                                          <p:spTgt spid="1116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1619">
                                            <p:txEl>
                                              <p:pRg st="7" end="7"/>
                                            </p:txEl>
                                          </p:spTgt>
                                        </p:tgtEl>
                                        <p:attrNameLst>
                                          <p:attrName>style.visibility</p:attrName>
                                        </p:attrNameLst>
                                      </p:cBhvr>
                                      <p:to>
                                        <p:strVal val="visible"/>
                                      </p:to>
                                    </p:set>
                                    <p:animEffect transition="in" filter="wipe(left)">
                                      <p:cBhvr>
                                        <p:cTn id="42" dur="500"/>
                                        <p:tgtEl>
                                          <p:spTgt spid="11161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1619">
                                            <p:txEl>
                                              <p:pRg st="8" end="8"/>
                                            </p:txEl>
                                          </p:spTgt>
                                        </p:tgtEl>
                                        <p:attrNameLst>
                                          <p:attrName>style.visibility</p:attrName>
                                        </p:attrNameLst>
                                      </p:cBhvr>
                                      <p:to>
                                        <p:strVal val="visible"/>
                                      </p:to>
                                    </p:set>
                                    <p:animEffect transition="in" filter="wipe(left)">
                                      <p:cBhvr>
                                        <p:cTn id="47" dur="500"/>
                                        <p:tgtEl>
                                          <p:spTgt spid="11161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1619">
                                            <p:txEl>
                                              <p:pRg st="9" end="9"/>
                                            </p:txEl>
                                          </p:spTgt>
                                        </p:tgtEl>
                                        <p:attrNameLst>
                                          <p:attrName>style.visibility</p:attrName>
                                        </p:attrNameLst>
                                      </p:cBhvr>
                                      <p:to>
                                        <p:strVal val="visible"/>
                                      </p:to>
                                    </p:set>
                                    <p:animEffect transition="in" filter="wipe(left)">
                                      <p:cBhvr>
                                        <p:cTn id="52" dur="500"/>
                                        <p:tgtEl>
                                          <p:spTgt spid="11161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1619">
                                            <p:txEl>
                                              <p:pRg st="10" end="10"/>
                                            </p:txEl>
                                          </p:spTgt>
                                        </p:tgtEl>
                                        <p:attrNameLst>
                                          <p:attrName>style.visibility</p:attrName>
                                        </p:attrNameLst>
                                      </p:cBhvr>
                                      <p:to>
                                        <p:strVal val="visible"/>
                                      </p:to>
                                    </p:set>
                                    <p:animEffect transition="in" filter="wipe(left)">
                                      <p:cBhvr>
                                        <p:cTn id="57" dur="500"/>
                                        <p:tgtEl>
                                          <p:spTgt spid="11161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1619">
                                            <p:txEl>
                                              <p:pRg st="11" end="11"/>
                                            </p:txEl>
                                          </p:spTgt>
                                        </p:tgtEl>
                                        <p:attrNameLst>
                                          <p:attrName>style.visibility</p:attrName>
                                        </p:attrNameLst>
                                      </p:cBhvr>
                                      <p:to>
                                        <p:strVal val="visible"/>
                                      </p:to>
                                    </p:set>
                                    <p:animEffect transition="in" filter="wipe(left)">
                                      <p:cBhvr>
                                        <p:cTn id="62" dur="500"/>
                                        <p:tgtEl>
                                          <p:spTgt spid="111619">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11619">
                                            <p:txEl>
                                              <p:pRg st="12" end="12"/>
                                            </p:txEl>
                                          </p:spTgt>
                                        </p:tgtEl>
                                        <p:attrNameLst>
                                          <p:attrName>style.visibility</p:attrName>
                                        </p:attrNameLst>
                                      </p:cBhvr>
                                      <p:to>
                                        <p:strVal val="visible"/>
                                      </p:to>
                                    </p:set>
                                    <p:animEffect transition="in" filter="wipe(left)">
                                      <p:cBhvr>
                                        <p:cTn id="67" dur="500"/>
                                        <p:tgtEl>
                                          <p:spTgt spid="111619">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11620">
                                            <p:txEl>
                                              <p:pRg st="0" end="0"/>
                                            </p:txEl>
                                          </p:spTgt>
                                        </p:tgtEl>
                                        <p:attrNameLst>
                                          <p:attrName>style.visibility</p:attrName>
                                        </p:attrNameLst>
                                      </p:cBhvr>
                                      <p:to>
                                        <p:strVal val="visible"/>
                                      </p:to>
                                    </p:set>
                                    <p:animEffect transition="in" filter="wipe(left)">
                                      <p:cBhvr>
                                        <p:cTn id="72" dur="500"/>
                                        <p:tgtEl>
                                          <p:spTgt spid="111620">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11620">
                                            <p:txEl>
                                              <p:pRg st="1" end="1"/>
                                            </p:txEl>
                                          </p:spTgt>
                                        </p:tgtEl>
                                        <p:attrNameLst>
                                          <p:attrName>style.visibility</p:attrName>
                                        </p:attrNameLst>
                                      </p:cBhvr>
                                      <p:to>
                                        <p:strVal val="visible"/>
                                      </p:to>
                                    </p:set>
                                    <p:animEffect transition="in" filter="wipe(left)">
                                      <p:cBhvr>
                                        <p:cTn id="77" dur="500"/>
                                        <p:tgtEl>
                                          <p:spTgt spid="111620">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11620">
                                            <p:txEl>
                                              <p:pRg st="3" end="3"/>
                                            </p:txEl>
                                          </p:spTgt>
                                        </p:tgtEl>
                                        <p:attrNameLst>
                                          <p:attrName>style.visibility</p:attrName>
                                        </p:attrNameLst>
                                      </p:cBhvr>
                                      <p:to>
                                        <p:strVal val="visible"/>
                                      </p:to>
                                    </p:set>
                                    <p:animEffect transition="in" filter="wipe(left)">
                                      <p:cBhvr>
                                        <p:cTn id="82" dur="500"/>
                                        <p:tgtEl>
                                          <p:spTgt spid="1116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P spid="11162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4337"/>
          <p:cNvSpPr>
            <a:spLocks noGrp="1"/>
          </p:cNvSpPr>
          <p:nvPr>
            <p:ph type="title"/>
          </p:nvPr>
        </p:nvSpPr>
        <p:spPr/>
        <p:txBody>
          <a:bodyPr anchor="b"/>
          <a:lstStyle/>
          <a:p>
            <a:r>
              <a:rPr lang="en-US" altLang="zh-CN" b="1"/>
              <a:t>4.1.4 </a:t>
            </a:r>
            <a:r>
              <a:rPr lang="zh-CN" altLang="en-US" b="1"/>
              <a:t>程序并发执行的条件</a:t>
            </a:r>
          </a:p>
        </p:txBody>
      </p:sp>
      <p:sp>
        <p:nvSpPr>
          <p:cNvPr id="14339" name="文本占位符 14338"/>
          <p:cNvSpPr>
            <a:spLocks noGrp="1"/>
          </p:cNvSpPr>
          <p:nvPr>
            <p:ph type="body" idx="1"/>
          </p:nvPr>
        </p:nvSpPr>
        <p:spPr>
          <a:xfrm>
            <a:off x="1182688" y="2017713"/>
            <a:ext cx="7772400" cy="4291012"/>
          </a:xfrm>
        </p:spPr>
        <p:txBody>
          <a:bodyPr/>
          <a:lstStyle/>
          <a:p>
            <a:r>
              <a:rPr lang="zh-CN" altLang="en-US" sz="2800"/>
              <a:t> </a:t>
            </a:r>
            <a:r>
              <a:rPr lang="zh-CN" altLang="en-US" sz="2800" b="1"/>
              <a:t>在失去封闭性的条件下，保持可再现性。</a:t>
            </a:r>
          </a:p>
          <a:p>
            <a:pPr lvl="1"/>
            <a:r>
              <a:rPr lang="en-US" altLang="zh-CN" sz="2400" b="1"/>
              <a:t>R(pi)={a1,a2,</a:t>
            </a:r>
            <a:r>
              <a:rPr lang="en-US" altLang="zh-CN" sz="2400" b="1">
                <a:latin typeface="Times New Roman" panose="02020603050405020304" pitchFamily="18" charset="0"/>
              </a:rPr>
              <a:t>…</a:t>
            </a:r>
            <a:r>
              <a:rPr lang="en-US" altLang="zh-CN" sz="2400" b="1"/>
              <a:t>,am}</a:t>
            </a:r>
            <a:r>
              <a:rPr lang="zh-CN" altLang="en-US" sz="2400" b="1"/>
              <a:t>表示程序</a:t>
            </a:r>
            <a:r>
              <a:rPr lang="en-US" altLang="zh-CN" sz="2400" b="1"/>
              <a:t>pi</a:t>
            </a:r>
            <a:r>
              <a:rPr lang="zh-CN" altLang="en-US" sz="2400" b="1"/>
              <a:t>在执行期间所需读取的所有变量的集合，称为“读集”；</a:t>
            </a:r>
          </a:p>
          <a:p>
            <a:pPr lvl="1"/>
            <a:r>
              <a:rPr lang="en-US" altLang="zh-CN" sz="2400" b="1"/>
              <a:t>W(pi)={b1,b2,</a:t>
            </a:r>
            <a:r>
              <a:rPr lang="en-US" altLang="zh-CN" sz="2400" b="1">
                <a:latin typeface="Times New Roman" panose="02020603050405020304" pitchFamily="18" charset="0"/>
              </a:rPr>
              <a:t>…</a:t>
            </a:r>
            <a:r>
              <a:rPr lang="en-US" altLang="zh-CN" sz="2400" b="1"/>
              <a:t>,bn}</a:t>
            </a:r>
            <a:r>
              <a:rPr lang="zh-CN" altLang="en-US" sz="2400" b="1"/>
              <a:t>表示程序</a:t>
            </a:r>
            <a:r>
              <a:rPr lang="en-US" altLang="zh-CN" sz="2400" b="1"/>
              <a:t>pi</a:t>
            </a:r>
            <a:r>
              <a:rPr lang="zh-CN" altLang="en-US" sz="2400" b="1"/>
              <a:t>在执行期间所需改变的所有变量的集合，称为“写集”。</a:t>
            </a:r>
          </a:p>
          <a:p>
            <a:pPr lvl="2"/>
            <a:r>
              <a:rPr lang="zh-CN" altLang="en-US" sz="2000" b="1"/>
              <a:t>若有两条语句</a:t>
            </a:r>
            <a:r>
              <a:rPr lang="en-US" altLang="zh-CN" sz="2000" b="1"/>
              <a:t>c=a+b</a:t>
            </a:r>
            <a:r>
              <a:rPr lang="zh-CN" altLang="en-US" sz="2000" b="1"/>
              <a:t>和</a:t>
            </a:r>
            <a:r>
              <a:rPr lang="en-US" altLang="zh-CN" sz="2000" b="1"/>
              <a:t>v=c-1</a:t>
            </a:r>
            <a:r>
              <a:rPr lang="zh-CN" altLang="en-US" sz="2000" b="1"/>
              <a:t>，则它们的“读集”和“写集”分别为：</a:t>
            </a:r>
          </a:p>
          <a:p>
            <a:pPr lvl="2"/>
            <a:r>
              <a:rPr lang="en-US" altLang="zh-CN" sz="2000" b="1"/>
              <a:t>R(c:=a+b)={a,b}</a:t>
            </a:r>
            <a:r>
              <a:rPr lang="zh-CN" altLang="en-US" sz="2000" b="1"/>
              <a:t>，</a:t>
            </a:r>
            <a:r>
              <a:rPr lang="en-US" altLang="zh-CN" sz="2000" b="1"/>
              <a:t>R(v:=c-1)={c}</a:t>
            </a:r>
          </a:p>
          <a:p>
            <a:pPr lvl="2"/>
            <a:r>
              <a:rPr lang="en-US" altLang="zh-CN" sz="2000" b="1"/>
              <a:t>W(c:=a+b)={c}</a:t>
            </a:r>
            <a:r>
              <a:rPr lang="zh-CN" altLang="en-US" sz="2000" b="1"/>
              <a:t>，</a:t>
            </a:r>
            <a:r>
              <a:rPr lang="en-US" altLang="zh-CN" sz="2000" b="1"/>
              <a:t>W(v:=c-1)={v}</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12641"/>
          <p:cNvSpPr>
            <a:spLocks noGrp="1"/>
          </p:cNvSpPr>
          <p:nvPr>
            <p:ph type="title"/>
          </p:nvPr>
        </p:nvSpPr>
        <p:spPr/>
        <p:txBody>
          <a:bodyPr anchor="b"/>
          <a:lstStyle/>
          <a:p>
            <a:r>
              <a:rPr lang="zh-CN" altLang="en-US" b="1"/>
              <a:t>考虑互斥问题</a:t>
            </a:r>
          </a:p>
        </p:txBody>
      </p:sp>
      <p:sp>
        <p:nvSpPr>
          <p:cNvPr id="112643" name="文本框 112642"/>
          <p:cNvSpPr txBox="1"/>
          <p:nvPr/>
        </p:nvSpPr>
        <p:spPr>
          <a:xfrm>
            <a:off x="762000" y="2209800"/>
            <a:ext cx="3886200" cy="4108450"/>
          </a:xfrm>
          <a:prstGeom prst="rect">
            <a:avLst/>
          </a:prstGeom>
          <a:noFill/>
          <a:ln w="9525">
            <a:noFill/>
          </a:ln>
        </p:spPr>
        <p:txBody>
          <a:bodyPr>
            <a:spAutoFit/>
          </a:bodyPr>
          <a:lstStyle/>
          <a:p>
            <a:pPr>
              <a:spcBef>
                <a:spcPct val="50000"/>
              </a:spcBef>
            </a:pPr>
            <a:r>
              <a:rPr lang="zh-CN" altLang="en-US" sz="2400" dirty="0">
                <a:latin typeface="Times New Roman" panose="02020603050405020304" pitchFamily="18" charset="0"/>
              </a:rPr>
              <a:t>I号哲学家活动：</a:t>
            </a:r>
          </a:p>
          <a:p>
            <a:pPr>
              <a:lnSpc>
                <a:spcPct val="50000"/>
              </a:lnSpc>
              <a:spcBef>
                <a:spcPct val="50000"/>
              </a:spcBef>
            </a:pPr>
            <a:r>
              <a:rPr lang="zh-CN" altLang="en-US" sz="2400" dirty="0">
                <a:latin typeface="Comic Sans MS" panose="030F0702030302020204" pitchFamily="66" charset="0"/>
              </a:rPr>
              <a:t>1.</a:t>
            </a:r>
            <a:r>
              <a:rPr lang="zh-CN" altLang="en-US" sz="2400" dirty="0">
                <a:latin typeface="Times New Roman" panose="02020603050405020304" pitchFamily="18" charset="0"/>
              </a:rPr>
              <a:t>     </a:t>
            </a:r>
            <a:r>
              <a:rPr lang="zh-CN" altLang="en-US" sz="2400" dirty="0">
                <a:latin typeface="Comic Sans MS" panose="030F0702030302020204" pitchFamily="66" charset="0"/>
              </a:rPr>
              <a:t>Repeat</a:t>
            </a:r>
          </a:p>
          <a:p>
            <a:pPr>
              <a:lnSpc>
                <a:spcPct val="50000"/>
              </a:lnSpc>
              <a:spcBef>
                <a:spcPct val="50000"/>
              </a:spcBef>
            </a:pPr>
            <a:r>
              <a:rPr lang="zh-CN" altLang="en-US" sz="2400" dirty="0">
                <a:latin typeface="Comic Sans MS" panose="030F0702030302020204" pitchFamily="66" charset="0"/>
              </a:rPr>
              <a:t>2.       思考</a:t>
            </a:r>
          </a:p>
          <a:p>
            <a:pPr>
              <a:lnSpc>
                <a:spcPct val="50000"/>
              </a:lnSpc>
              <a:spcBef>
                <a:spcPct val="50000"/>
              </a:spcBef>
            </a:pPr>
            <a:r>
              <a:rPr lang="zh-CN" altLang="en-US" sz="2400" dirty="0">
                <a:latin typeface="Comic Sans MS" panose="030F0702030302020204" pitchFamily="66" charset="0"/>
              </a:rPr>
              <a:t>3.       </a:t>
            </a:r>
            <a:r>
              <a:rPr lang="zh-CN" altLang="en-US" sz="2400" dirty="0">
                <a:solidFill>
                  <a:srgbClr val="FF9900"/>
                </a:solidFill>
                <a:latin typeface="Comic Sans MS" panose="030F0702030302020204" pitchFamily="66" charset="0"/>
              </a:rPr>
              <a:t>P(mutex);</a:t>
            </a:r>
          </a:p>
          <a:p>
            <a:pPr>
              <a:lnSpc>
                <a:spcPct val="50000"/>
              </a:lnSpc>
              <a:spcBef>
                <a:spcPct val="50000"/>
              </a:spcBef>
            </a:pPr>
            <a:r>
              <a:rPr lang="zh-CN" altLang="en-US" sz="2400" dirty="0">
                <a:latin typeface="Comic Sans MS" panose="030F0702030302020204" pitchFamily="66" charset="0"/>
              </a:rPr>
              <a:t>4.      state[I]:=hungry;</a:t>
            </a:r>
          </a:p>
          <a:p>
            <a:pPr>
              <a:lnSpc>
                <a:spcPct val="50000"/>
              </a:lnSpc>
              <a:spcBef>
                <a:spcPct val="50000"/>
              </a:spcBef>
            </a:pPr>
            <a:r>
              <a:rPr lang="zh-CN" altLang="en-US" sz="2400" dirty="0">
                <a:latin typeface="Comic Sans MS" panose="030F0702030302020204" pitchFamily="66" charset="0"/>
              </a:rPr>
              <a:t>5.       test(I);</a:t>
            </a:r>
          </a:p>
          <a:p>
            <a:pPr>
              <a:lnSpc>
                <a:spcPct val="50000"/>
              </a:lnSpc>
              <a:spcBef>
                <a:spcPct val="50000"/>
              </a:spcBef>
            </a:pPr>
            <a:r>
              <a:rPr lang="zh-CN" altLang="en-US" sz="2400" dirty="0">
                <a:latin typeface="Comic Sans MS" panose="030F0702030302020204" pitchFamily="66" charset="0"/>
              </a:rPr>
              <a:t>6.       </a:t>
            </a:r>
            <a:r>
              <a:rPr lang="zh-CN" altLang="en-US" sz="2400" dirty="0">
                <a:solidFill>
                  <a:srgbClr val="FF9900"/>
                </a:solidFill>
                <a:latin typeface="Comic Sans MS" panose="030F0702030302020204" pitchFamily="66" charset="0"/>
              </a:rPr>
              <a:t>V(mutex);</a:t>
            </a:r>
            <a:r>
              <a:rPr lang="zh-CN" altLang="en-US" sz="2400" dirty="0">
                <a:latin typeface="Comic Sans MS" panose="030F0702030302020204" pitchFamily="66" charset="0"/>
              </a:rPr>
              <a:t> </a:t>
            </a:r>
          </a:p>
          <a:p>
            <a:pPr>
              <a:lnSpc>
                <a:spcPct val="50000"/>
              </a:lnSpc>
              <a:spcBef>
                <a:spcPct val="50000"/>
              </a:spcBef>
            </a:pPr>
            <a:r>
              <a:rPr lang="zh-CN" altLang="en-US" sz="2400" dirty="0">
                <a:latin typeface="Comic Sans MS" panose="030F0702030302020204" pitchFamily="66" charset="0"/>
              </a:rPr>
              <a:t>7.       P(self[I]);</a:t>
            </a:r>
          </a:p>
          <a:p>
            <a:pPr>
              <a:lnSpc>
                <a:spcPct val="50000"/>
              </a:lnSpc>
              <a:spcBef>
                <a:spcPct val="50000"/>
              </a:spcBef>
            </a:pPr>
            <a:r>
              <a:rPr lang="zh-CN" altLang="en-US" sz="2400" dirty="0">
                <a:latin typeface="Comic Sans MS" panose="030F0702030302020204" pitchFamily="66" charset="0"/>
              </a:rPr>
              <a:t>8.       取左叉，取右叉；</a:t>
            </a:r>
          </a:p>
          <a:p>
            <a:pPr>
              <a:lnSpc>
                <a:spcPct val="50000"/>
              </a:lnSpc>
              <a:spcBef>
                <a:spcPct val="50000"/>
              </a:spcBef>
            </a:pPr>
            <a:r>
              <a:rPr lang="zh-CN" altLang="en-US" sz="2400" dirty="0">
                <a:latin typeface="Comic Sans MS" panose="030F0702030302020204" pitchFamily="66" charset="0"/>
              </a:rPr>
              <a:t>9.       进食</a:t>
            </a:r>
          </a:p>
          <a:p>
            <a:pPr>
              <a:lnSpc>
                <a:spcPct val="50000"/>
              </a:lnSpc>
              <a:spcBef>
                <a:spcPct val="50000"/>
              </a:spcBef>
            </a:pPr>
            <a:r>
              <a:rPr lang="zh-CN" altLang="en-US" sz="2400" dirty="0">
                <a:latin typeface="Comic Sans MS" panose="030F0702030302020204" pitchFamily="66" charset="0"/>
              </a:rPr>
              <a:t>10.     放左叉，放右叉；</a:t>
            </a:r>
          </a:p>
        </p:txBody>
      </p:sp>
      <p:sp>
        <p:nvSpPr>
          <p:cNvPr id="112644" name="文本框 112643"/>
          <p:cNvSpPr txBox="1"/>
          <p:nvPr/>
        </p:nvSpPr>
        <p:spPr>
          <a:xfrm>
            <a:off x="4648200" y="2432050"/>
            <a:ext cx="3733800" cy="2647950"/>
          </a:xfrm>
          <a:prstGeom prst="rect">
            <a:avLst/>
          </a:prstGeom>
          <a:noFill/>
          <a:ln w="9525">
            <a:noFill/>
          </a:ln>
        </p:spPr>
        <p:txBody>
          <a:bodyPr>
            <a:spAutoFit/>
          </a:bodyPr>
          <a:lstStyle/>
          <a:p>
            <a:pPr>
              <a:lnSpc>
                <a:spcPct val="40000"/>
              </a:lnSpc>
              <a:spcBef>
                <a:spcPct val="50000"/>
              </a:spcBef>
            </a:pPr>
            <a:endParaRPr lang="zh-CN" altLang="en-US" sz="2400" dirty="0">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11.   </a:t>
            </a:r>
            <a:r>
              <a:rPr lang="zh-CN" altLang="en-US" sz="2400" dirty="0">
                <a:solidFill>
                  <a:srgbClr val="FF9900"/>
                </a:solidFill>
                <a:latin typeface="Comic Sans MS" panose="030F0702030302020204" pitchFamily="66" charset="0"/>
              </a:rPr>
              <a:t>P(mutex);</a:t>
            </a:r>
          </a:p>
          <a:p>
            <a:pPr>
              <a:lnSpc>
                <a:spcPct val="60000"/>
              </a:lnSpc>
              <a:spcBef>
                <a:spcPct val="50000"/>
              </a:spcBef>
            </a:pPr>
            <a:r>
              <a:rPr lang="zh-CN" altLang="en-US" sz="2400" dirty="0">
                <a:latin typeface="Comic Sans MS" panose="030F0702030302020204" pitchFamily="66" charset="0"/>
              </a:rPr>
              <a:t>12.  state[I]:=thinking;</a:t>
            </a:r>
          </a:p>
          <a:p>
            <a:pPr>
              <a:lnSpc>
                <a:spcPct val="60000"/>
              </a:lnSpc>
              <a:spcBef>
                <a:spcPct val="50000"/>
              </a:spcBef>
            </a:pPr>
            <a:r>
              <a:rPr lang="zh-CN" altLang="en-US" sz="2400" dirty="0">
                <a:latin typeface="Comic Sans MS" panose="030F0702030302020204" pitchFamily="66" charset="0"/>
              </a:rPr>
              <a:t>13    test((I-1)mod 5);</a:t>
            </a:r>
          </a:p>
          <a:p>
            <a:pPr>
              <a:lnSpc>
                <a:spcPct val="60000"/>
              </a:lnSpc>
              <a:spcBef>
                <a:spcPct val="50000"/>
              </a:spcBef>
            </a:pPr>
            <a:r>
              <a:rPr lang="zh-CN" altLang="en-US" sz="2400" dirty="0">
                <a:latin typeface="Comic Sans MS" panose="030F0702030302020204" pitchFamily="66" charset="0"/>
              </a:rPr>
              <a:t>14.   test((I+1)mod 5);</a:t>
            </a:r>
          </a:p>
          <a:p>
            <a:pPr>
              <a:lnSpc>
                <a:spcPct val="60000"/>
              </a:lnSpc>
              <a:spcBef>
                <a:spcPct val="50000"/>
              </a:spcBef>
            </a:pPr>
            <a:r>
              <a:rPr lang="zh-CN" altLang="en-US" sz="2400" dirty="0">
                <a:latin typeface="Comic Sans MS" panose="030F0702030302020204" pitchFamily="66" charset="0"/>
              </a:rPr>
              <a:t>15.   </a:t>
            </a:r>
            <a:r>
              <a:rPr lang="zh-CN" altLang="en-US" sz="2400" dirty="0">
                <a:solidFill>
                  <a:srgbClr val="FF9900"/>
                </a:solidFill>
                <a:latin typeface="Comic Sans MS" panose="030F0702030302020204" pitchFamily="66" charset="0"/>
              </a:rPr>
              <a:t>V(mutex)</a:t>
            </a:r>
          </a:p>
          <a:p>
            <a:pPr>
              <a:lnSpc>
                <a:spcPct val="60000"/>
              </a:lnSpc>
              <a:spcBef>
                <a:spcPct val="50000"/>
              </a:spcBef>
            </a:pPr>
            <a:r>
              <a:rPr lang="zh-CN" altLang="en-US" sz="2400" dirty="0">
                <a:latin typeface="Comic Sans MS" panose="030F0702030302020204" pitchFamily="66" charset="0"/>
              </a:rPr>
              <a:t>16.Until false;</a:t>
            </a:r>
            <a:endParaRPr lang="zh-CN" altLang="en-US" sz="2400" dirty="0">
              <a:latin typeface="Times New Roman" panose="02020603050405020304" pitchFamily="18"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13665"/>
          <p:cNvSpPr>
            <a:spLocks noGrp="1"/>
          </p:cNvSpPr>
          <p:nvPr>
            <p:ph type="title"/>
          </p:nvPr>
        </p:nvSpPr>
        <p:spPr/>
        <p:txBody>
          <a:bodyPr anchor="b"/>
          <a:lstStyle/>
          <a:p>
            <a:r>
              <a:rPr lang="zh-CN" altLang="en-US" b="1"/>
              <a:t>程序</a:t>
            </a:r>
          </a:p>
        </p:txBody>
      </p:sp>
      <p:sp>
        <p:nvSpPr>
          <p:cNvPr id="113667" name="文本框 113666"/>
          <p:cNvSpPr txBox="1"/>
          <p:nvPr/>
        </p:nvSpPr>
        <p:spPr>
          <a:xfrm>
            <a:off x="685800" y="1981200"/>
            <a:ext cx="7924800" cy="4729163"/>
          </a:xfrm>
          <a:prstGeom prst="rect">
            <a:avLst/>
          </a:prstGeom>
          <a:noFill/>
          <a:ln w="9525">
            <a:noFill/>
          </a:ln>
        </p:spPr>
        <p:txBody>
          <a:bodyPr>
            <a:spAutoFit/>
          </a:bodyPr>
          <a:lstStyle/>
          <a:p>
            <a:pPr>
              <a:lnSpc>
                <a:spcPct val="70000"/>
              </a:lnSpc>
              <a:spcBef>
                <a:spcPct val="50000"/>
              </a:spcBef>
            </a:pPr>
            <a:r>
              <a:rPr lang="en-US" altLang="zh-CN" sz="2400">
                <a:latin typeface="Comic Sans MS" panose="030F0702030302020204" pitchFamily="66" charset="0"/>
              </a:rPr>
              <a:t>Program dining_philosophers</a:t>
            </a:r>
          </a:p>
          <a:p>
            <a:pPr>
              <a:lnSpc>
                <a:spcPct val="70000"/>
              </a:lnSpc>
              <a:spcBef>
                <a:spcPct val="50000"/>
              </a:spcBef>
            </a:pPr>
            <a:r>
              <a:rPr lang="en-US" altLang="zh-CN" sz="2400">
                <a:latin typeface="Comic Sans MS" panose="030F0702030302020204" pitchFamily="66" charset="0"/>
              </a:rPr>
              <a:t>var state:array[0..4]of (thinking,hungry,eating);</a:t>
            </a:r>
          </a:p>
          <a:p>
            <a:pPr>
              <a:lnSpc>
                <a:spcPct val="70000"/>
              </a:lnSpc>
              <a:spcBef>
                <a:spcPct val="50000"/>
              </a:spcBef>
            </a:pPr>
            <a:r>
              <a:rPr lang="en-US" altLang="zh-CN" sz="2400">
                <a:latin typeface="Comic Sans MS" panose="030F0702030302020204" pitchFamily="66" charset="0"/>
              </a:rPr>
              <a:t>      self:array[0..4]of semaphore;</a:t>
            </a:r>
          </a:p>
          <a:p>
            <a:pPr>
              <a:lnSpc>
                <a:spcPct val="70000"/>
              </a:lnSpc>
              <a:spcBef>
                <a:spcPct val="50000"/>
              </a:spcBef>
            </a:pPr>
            <a:r>
              <a:rPr lang="en-US" altLang="zh-CN" sz="2400">
                <a:latin typeface="Comic Sans MS" panose="030F0702030302020204" pitchFamily="66" charset="0"/>
              </a:rPr>
              <a:t>      mutex:semaphore;</a:t>
            </a:r>
          </a:p>
          <a:p>
            <a:pPr>
              <a:lnSpc>
                <a:spcPct val="70000"/>
              </a:lnSpc>
              <a:spcBef>
                <a:spcPct val="50000"/>
              </a:spcBef>
            </a:pPr>
            <a:r>
              <a:rPr lang="en-US" altLang="zh-CN" sz="2400">
                <a:latin typeface="Comic Sans MS" panose="030F0702030302020204" pitchFamily="66" charset="0"/>
              </a:rPr>
              <a:t>procedure test(I:0..4)</a:t>
            </a:r>
          </a:p>
          <a:p>
            <a:pPr>
              <a:lnSpc>
                <a:spcPct val="70000"/>
              </a:lnSpc>
              <a:spcBef>
                <a:spcPct val="50000"/>
              </a:spcBef>
            </a:pPr>
            <a:r>
              <a:rPr lang="en-US" altLang="zh-CN" sz="2400">
                <a:latin typeface="Comic Sans MS" panose="030F0702030302020204" pitchFamily="66" charset="0"/>
              </a:rPr>
              <a:t>begin</a:t>
            </a:r>
          </a:p>
          <a:p>
            <a:pPr>
              <a:lnSpc>
                <a:spcPct val="70000"/>
              </a:lnSpc>
              <a:spcBef>
                <a:spcPct val="50000"/>
              </a:spcBef>
            </a:pPr>
            <a:r>
              <a:rPr lang="en-US" altLang="zh-CN" sz="2400">
                <a:latin typeface="Comic Sans MS" panose="030F0702030302020204" pitchFamily="66" charset="0"/>
              </a:rPr>
              <a:t>    if (state[I]=hungry)and </a:t>
            </a:r>
          </a:p>
          <a:p>
            <a:pPr>
              <a:lnSpc>
                <a:spcPct val="70000"/>
              </a:lnSpc>
              <a:spcBef>
                <a:spcPct val="50000"/>
              </a:spcBef>
            </a:pPr>
            <a:r>
              <a:rPr lang="en-US" altLang="zh-CN" sz="2400">
                <a:latin typeface="Comic Sans MS" panose="030F0702030302020204" pitchFamily="66" charset="0"/>
              </a:rPr>
              <a:t>       (state[(I-1)mod 5]&lt;&gt;eating)</a:t>
            </a:r>
          </a:p>
          <a:p>
            <a:pPr>
              <a:lnSpc>
                <a:spcPct val="70000"/>
              </a:lnSpc>
              <a:spcBef>
                <a:spcPct val="50000"/>
              </a:spcBef>
            </a:pPr>
            <a:r>
              <a:rPr lang="en-US" altLang="zh-CN" sz="2400">
                <a:latin typeface="Comic Sans MS" panose="030F0702030302020204" pitchFamily="66" charset="0"/>
              </a:rPr>
              <a:t>        and(state[(I+1)mod 5]&lt;&gt;eating) then</a:t>
            </a:r>
          </a:p>
          <a:p>
            <a:pPr>
              <a:lnSpc>
                <a:spcPct val="70000"/>
              </a:lnSpc>
              <a:spcBef>
                <a:spcPct val="50000"/>
              </a:spcBef>
            </a:pPr>
            <a:r>
              <a:rPr lang="en-US" altLang="zh-CN" sz="2400">
                <a:latin typeface="Comic Sans MS" panose="030F0702030302020204" pitchFamily="66" charset="0"/>
              </a:rPr>
              <a:t>        begin state[I]:=eating; V(self[I]) end</a:t>
            </a:r>
          </a:p>
          <a:p>
            <a:pPr>
              <a:lnSpc>
                <a:spcPct val="70000"/>
              </a:lnSpc>
              <a:spcBef>
                <a:spcPct val="50000"/>
              </a:spcBef>
            </a:pPr>
            <a:r>
              <a:rPr lang="en-US" altLang="zh-CN" sz="2400">
                <a:latin typeface="Comic Sans MS" panose="030F0702030302020204" pitchFamily="66" charset="0"/>
              </a:rPr>
              <a:t>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Effect transition="in" filter="wipe(left)">
                                      <p:cBhvr>
                                        <p:cTn id="7" dur="500"/>
                                        <p:tgtEl>
                                          <p:spTgt spid="1136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667">
                                            <p:txEl>
                                              <p:pRg st="1" end="1"/>
                                            </p:txEl>
                                          </p:spTgt>
                                        </p:tgtEl>
                                        <p:attrNameLst>
                                          <p:attrName>style.visibility</p:attrName>
                                        </p:attrNameLst>
                                      </p:cBhvr>
                                      <p:to>
                                        <p:strVal val="visible"/>
                                      </p:to>
                                    </p:set>
                                    <p:animEffect transition="in" filter="wipe(left)">
                                      <p:cBhvr>
                                        <p:cTn id="12" dur="500"/>
                                        <p:tgtEl>
                                          <p:spTgt spid="1136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3667">
                                            <p:txEl>
                                              <p:pRg st="2" end="2"/>
                                            </p:txEl>
                                          </p:spTgt>
                                        </p:tgtEl>
                                        <p:attrNameLst>
                                          <p:attrName>style.visibility</p:attrName>
                                        </p:attrNameLst>
                                      </p:cBhvr>
                                      <p:to>
                                        <p:strVal val="visible"/>
                                      </p:to>
                                    </p:set>
                                    <p:animEffect transition="in" filter="wipe(left)">
                                      <p:cBhvr>
                                        <p:cTn id="17" dur="500"/>
                                        <p:tgtEl>
                                          <p:spTgt spid="1136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3667">
                                            <p:txEl>
                                              <p:pRg st="3" end="3"/>
                                            </p:txEl>
                                          </p:spTgt>
                                        </p:tgtEl>
                                        <p:attrNameLst>
                                          <p:attrName>style.visibility</p:attrName>
                                        </p:attrNameLst>
                                      </p:cBhvr>
                                      <p:to>
                                        <p:strVal val="visible"/>
                                      </p:to>
                                    </p:set>
                                    <p:animEffect transition="in" filter="wipe(left)">
                                      <p:cBhvr>
                                        <p:cTn id="22" dur="500"/>
                                        <p:tgtEl>
                                          <p:spTgt spid="1136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3667">
                                            <p:txEl>
                                              <p:pRg st="4" end="4"/>
                                            </p:txEl>
                                          </p:spTgt>
                                        </p:tgtEl>
                                        <p:attrNameLst>
                                          <p:attrName>style.visibility</p:attrName>
                                        </p:attrNameLst>
                                      </p:cBhvr>
                                      <p:to>
                                        <p:strVal val="visible"/>
                                      </p:to>
                                    </p:set>
                                    <p:animEffect transition="in" filter="wipe(left)">
                                      <p:cBhvr>
                                        <p:cTn id="27" dur="500"/>
                                        <p:tgtEl>
                                          <p:spTgt spid="1136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3667">
                                            <p:txEl>
                                              <p:pRg st="5" end="5"/>
                                            </p:txEl>
                                          </p:spTgt>
                                        </p:tgtEl>
                                        <p:attrNameLst>
                                          <p:attrName>style.visibility</p:attrName>
                                        </p:attrNameLst>
                                      </p:cBhvr>
                                      <p:to>
                                        <p:strVal val="visible"/>
                                      </p:to>
                                    </p:set>
                                    <p:animEffect transition="in" filter="wipe(left)">
                                      <p:cBhvr>
                                        <p:cTn id="32" dur="500"/>
                                        <p:tgtEl>
                                          <p:spTgt spid="1136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3667">
                                            <p:txEl>
                                              <p:pRg st="6" end="6"/>
                                            </p:txEl>
                                          </p:spTgt>
                                        </p:tgtEl>
                                        <p:attrNameLst>
                                          <p:attrName>style.visibility</p:attrName>
                                        </p:attrNameLst>
                                      </p:cBhvr>
                                      <p:to>
                                        <p:strVal val="visible"/>
                                      </p:to>
                                    </p:set>
                                    <p:animEffect transition="in" filter="wipe(left)">
                                      <p:cBhvr>
                                        <p:cTn id="37" dur="500"/>
                                        <p:tgtEl>
                                          <p:spTgt spid="1136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3667">
                                            <p:txEl>
                                              <p:pRg st="7" end="7"/>
                                            </p:txEl>
                                          </p:spTgt>
                                        </p:tgtEl>
                                        <p:attrNameLst>
                                          <p:attrName>style.visibility</p:attrName>
                                        </p:attrNameLst>
                                      </p:cBhvr>
                                      <p:to>
                                        <p:strVal val="visible"/>
                                      </p:to>
                                    </p:set>
                                    <p:animEffect transition="in" filter="wipe(left)">
                                      <p:cBhvr>
                                        <p:cTn id="42" dur="500"/>
                                        <p:tgtEl>
                                          <p:spTgt spid="1136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3667">
                                            <p:txEl>
                                              <p:pRg st="8" end="8"/>
                                            </p:txEl>
                                          </p:spTgt>
                                        </p:tgtEl>
                                        <p:attrNameLst>
                                          <p:attrName>style.visibility</p:attrName>
                                        </p:attrNameLst>
                                      </p:cBhvr>
                                      <p:to>
                                        <p:strVal val="visible"/>
                                      </p:to>
                                    </p:set>
                                    <p:animEffect transition="in" filter="wipe(left)">
                                      <p:cBhvr>
                                        <p:cTn id="47" dur="500"/>
                                        <p:tgtEl>
                                          <p:spTgt spid="11366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3667">
                                            <p:txEl>
                                              <p:pRg st="9" end="9"/>
                                            </p:txEl>
                                          </p:spTgt>
                                        </p:tgtEl>
                                        <p:attrNameLst>
                                          <p:attrName>style.visibility</p:attrName>
                                        </p:attrNameLst>
                                      </p:cBhvr>
                                      <p:to>
                                        <p:strVal val="visible"/>
                                      </p:to>
                                    </p:set>
                                    <p:animEffect transition="in" filter="wipe(left)">
                                      <p:cBhvr>
                                        <p:cTn id="52" dur="500"/>
                                        <p:tgtEl>
                                          <p:spTgt spid="11366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3667">
                                            <p:txEl>
                                              <p:pRg st="10" end="10"/>
                                            </p:txEl>
                                          </p:spTgt>
                                        </p:tgtEl>
                                        <p:attrNameLst>
                                          <p:attrName>style.visibility</p:attrName>
                                        </p:attrNameLst>
                                      </p:cBhvr>
                                      <p:to>
                                        <p:strVal val="visible"/>
                                      </p:to>
                                    </p:set>
                                    <p:animEffect transition="in" filter="wipe(left)">
                                      <p:cBhvr>
                                        <p:cTn id="57" dur="500"/>
                                        <p:tgtEl>
                                          <p:spTgt spid="1136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14689"/>
          <p:cNvSpPr>
            <a:spLocks noGrp="1"/>
          </p:cNvSpPr>
          <p:nvPr>
            <p:ph type="title"/>
          </p:nvPr>
        </p:nvSpPr>
        <p:spPr/>
        <p:txBody>
          <a:bodyPr anchor="b"/>
          <a:lstStyle/>
          <a:p>
            <a:r>
              <a:rPr lang="zh-CN" altLang="en-US" b="1"/>
              <a:t>程序</a:t>
            </a:r>
            <a:r>
              <a:rPr lang="en-US" altLang="zh-CN" b="1"/>
              <a:t>(Cont.)</a:t>
            </a:r>
          </a:p>
        </p:txBody>
      </p:sp>
      <p:sp>
        <p:nvSpPr>
          <p:cNvPr id="114691" name="文本框 114690"/>
          <p:cNvSpPr txBox="1"/>
          <p:nvPr/>
        </p:nvSpPr>
        <p:spPr>
          <a:xfrm>
            <a:off x="685800" y="2057400"/>
            <a:ext cx="7772400" cy="4291013"/>
          </a:xfrm>
          <a:prstGeom prst="rect">
            <a:avLst/>
          </a:prstGeom>
          <a:noFill/>
          <a:ln w="9525">
            <a:noFill/>
          </a:ln>
        </p:spPr>
        <p:txBody>
          <a:bodyPr>
            <a:spAutoFit/>
          </a:bodyPr>
          <a:lstStyle/>
          <a:p>
            <a:pPr>
              <a:lnSpc>
                <a:spcPct val="70000"/>
              </a:lnSpc>
              <a:spcBef>
                <a:spcPct val="50000"/>
              </a:spcBef>
            </a:pPr>
            <a:r>
              <a:rPr lang="en-US" altLang="zh-CN" sz="2400">
                <a:latin typeface="Comic Sans MS" panose="030F0702030302020204" pitchFamily="66" charset="0"/>
              </a:rPr>
              <a:t>Procedure philosopher(I:0..4)</a:t>
            </a:r>
          </a:p>
          <a:p>
            <a:pPr>
              <a:lnSpc>
                <a:spcPct val="70000"/>
              </a:lnSpc>
              <a:spcBef>
                <a:spcPct val="50000"/>
              </a:spcBef>
            </a:pPr>
            <a:r>
              <a:rPr lang="en-US" altLang="zh-CN" sz="2400">
                <a:latin typeface="Comic Sans MS" panose="030F0702030302020204" pitchFamily="66" charset="0"/>
              </a:rPr>
              <a:t>begin</a:t>
            </a:r>
          </a:p>
          <a:p>
            <a:pPr>
              <a:lnSpc>
                <a:spcPct val="70000"/>
              </a:lnSpc>
              <a:spcBef>
                <a:spcPct val="50000"/>
              </a:spcBef>
            </a:pPr>
            <a:r>
              <a:rPr lang="en-US" altLang="zh-CN" sz="2400">
                <a:latin typeface="Comic Sans MS" panose="030F0702030302020204" pitchFamily="66" charset="0"/>
              </a:rPr>
              <a:t>    cycle</a:t>
            </a:r>
          </a:p>
          <a:p>
            <a:pPr>
              <a:lnSpc>
                <a:spcPct val="70000"/>
              </a:lnSpc>
              <a:spcBef>
                <a:spcPct val="50000"/>
              </a:spcBef>
            </a:pPr>
            <a:r>
              <a:rPr lang="en-US" altLang="zh-CN" sz="2400">
                <a:latin typeface="Comic Sans MS" panose="030F0702030302020204" pitchFamily="66" charset="0"/>
              </a:rPr>
              <a:t>        {thinking}</a:t>
            </a:r>
          </a:p>
          <a:p>
            <a:pPr>
              <a:lnSpc>
                <a:spcPct val="70000"/>
              </a:lnSpc>
              <a:spcBef>
                <a:spcPct val="50000"/>
              </a:spcBef>
            </a:pPr>
            <a:r>
              <a:rPr lang="en-US" altLang="zh-CN" sz="2400">
                <a:latin typeface="Comic Sans MS" panose="030F0702030302020204" pitchFamily="66" charset="0"/>
              </a:rPr>
              <a:t>        P(mutex);</a:t>
            </a:r>
          </a:p>
          <a:p>
            <a:pPr>
              <a:lnSpc>
                <a:spcPct val="70000"/>
              </a:lnSpc>
              <a:spcBef>
                <a:spcPct val="50000"/>
              </a:spcBef>
            </a:pPr>
            <a:r>
              <a:rPr lang="en-US" altLang="zh-CN" sz="2400">
                <a:latin typeface="Comic Sans MS" panose="030F0702030302020204" pitchFamily="66" charset="0"/>
              </a:rPr>
              <a:t>        state[I]:=hungry;</a:t>
            </a:r>
          </a:p>
          <a:p>
            <a:pPr>
              <a:lnSpc>
                <a:spcPct val="70000"/>
              </a:lnSpc>
              <a:spcBef>
                <a:spcPct val="50000"/>
              </a:spcBef>
            </a:pPr>
            <a:r>
              <a:rPr lang="en-US" altLang="zh-CN" sz="2400">
                <a:latin typeface="Comic Sans MS" panose="030F0702030302020204" pitchFamily="66" charset="0"/>
              </a:rPr>
              <a:t>        test(I);</a:t>
            </a:r>
          </a:p>
          <a:p>
            <a:pPr>
              <a:lnSpc>
                <a:spcPct val="70000"/>
              </a:lnSpc>
              <a:spcBef>
                <a:spcPct val="50000"/>
              </a:spcBef>
            </a:pPr>
            <a:r>
              <a:rPr lang="en-US" altLang="zh-CN" sz="2400">
                <a:latin typeface="Comic Sans MS" panose="030F0702030302020204" pitchFamily="66" charset="0"/>
              </a:rPr>
              <a:t>        V(mutex);</a:t>
            </a:r>
          </a:p>
          <a:p>
            <a:pPr>
              <a:lnSpc>
                <a:spcPct val="70000"/>
              </a:lnSpc>
              <a:spcBef>
                <a:spcPct val="50000"/>
              </a:spcBef>
            </a:pPr>
            <a:r>
              <a:rPr lang="en-US" altLang="zh-CN" sz="2400">
                <a:latin typeface="Comic Sans MS" panose="030F0702030302020204" pitchFamily="66" charset="0"/>
              </a:rPr>
              <a:t>        P(self[I]);</a:t>
            </a:r>
          </a:p>
          <a:p>
            <a:pPr>
              <a:lnSpc>
                <a:spcPct val="70000"/>
              </a:lnSpc>
              <a:spcBef>
                <a:spcPct val="50000"/>
              </a:spcBef>
            </a:pPr>
            <a:r>
              <a:rPr lang="en-US" altLang="zh-CN" sz="2400">
                <a:latin typeface="Comic Sans MS" panose="030F0702030302020204" pitchFamily="66"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wipe(left)">
                                      <p:cBhvr>
                                        <p:cTn id="7" dur="500"/>
                                        <p:tgtEl>
                                          <p:spTgt spid="114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4691">
                                            <p:txEl>
                                              <p:pRg st="1" end="1"/>
                                            </p:txEl>
                                          </p:spTgt>
                                        </p:tgtEl>
                                        <p:attrNameLst>
                                          <p:attrName>style.visibility</p:attrName>
                                        </p:attrNameLst>
                                      </p:cBhvr>
                                      <p:to>
                                        <p:strVal val="visible"/>
                                      </p:to>
                                    </p:set>
                                    <p:animEffect transition="in" filter="wipe(left)">
                                      <p:cBhvr>
                                        <p:cTn id="12" dur="500"/>
                                        <p:tgtEl>
                                          <p:spTgt spid="1146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4691">
                                            <p:txEl>
                                              <p:pRg st="2" end="2"/>
                                            </p:txEl>
                                          </p:spTgt>
                                        </p:tgtEl>
                                        <p:attrNameLst>
                                          <p:attrName>style.visibility</p:attrName>
                                        </p:attrNameLst>
                                      </p:cBhvr>
                                      <p:to>
                                        <p:strVal val="visible"/>
                                      </p:to>
                                    </p:set>
                                    <p:animEffect transition="in" filter="wipe(left)">
                                      <p:cBhvr>
                                        <p:cTn id="17" dur="500"/>
                                        <p:tgtEl>
                                          <p:spTgt spid="1146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4691">
                                            <p:txEl>
                                              <p:pRg st="3" end="3"/>
                                            </p:txEl>
                                          </p:spTgt>
                                        </p:tgtEl>
                                        <p:attrNameLst>
                                          <p:attrName>style.visibility</p:attrName>
                                        </p:attrNameLst>
                                      </p:cBhvr>
                                      <p:to>
                                        <p:strVal val="visible"/>
                                      </p:to>
                                    </p:set>
                                    <p:animEffect transition="in" filter="wipe(left)">
                                      <p:cBhvr>
                                        <p:cTn id="22" dur="500"/>
                                        <p:tgtEl>
                                          <p:spTgt spid="1146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4691">
                                            <p:txEl>
                                              <p:pRg st="4" end="4"/>
                                            </p:txEl>
                                          </p:spTgt>
                                        </p:tgtEl>
                                        <p:attrNameLst>
                                          <p:attrName>style.visibility</p:attrName>
                                        </p:attrNameLst>
                                      </p:cBhvr>
                                      <p:to>
                                        <p:strVal val="visible"/>
                                      </p:to>
                                    </p:set>
                                    <p:animEffect transition="in" filter="wipe(left)">
                                      <p:cBhvr>
                                        <p:cTn id="27" dur="500"/>
                                        <p:tgtEl>
                                          <p:spTgt spid="1146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4691">
                                            <p:txEl>
                                              <p:pRg st="5" end="5"/>
                                            </p:txEl>
                                          </p:spTgt>
                                        </p:tgtEl>
                                        <p:attrNameLst>
                                          <p:attrName>style.visibility</p:attrName>
                                        </p:attrNameLst>
                                      </p:cBhvr>
                                      <p:to>
                                        <p:strVal val="visible"/>
                                      </p:to>
                                    </p:set>
                                    <p:animEffect transition="in" filter="wipe(left)">
                                      <p:cBhvr>
                                        <p:cTn id="32" dur="500"/>
                                        <p:tgtEl>
                                          <p:spTgt spid="1146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4691">
                                            <p:txEl>
                                              <p:pRg st="6" end="6"/>
                                            </p:txEl>
                                          </p:spTgt>
                                        </p:tgtEl>
                                        <p:attrNameLst>
                                          <p:attrName>style.visibility</p:attrName>
                                        </p:attrNameLst>
                                      </p:cBhvr>
                                      <p:to>
                                        <p:strVal val="visible"/>
                                      </p:to>
                                    </p:set>
                                    <p:animEffect transition="in" filter="wipe(left)">
                                      <p:cBhvr>
                                        <p:cTn id="37" dur="500"/>
                                        <p:tgtEl>
                                          <p:spTgt spid="11469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4691">
                                            <p:txEl>
                                              <p:pRg st="7" end="7"/>
                                            </p:txEl>
                                          </p:spTgt>
                                        </p:tgtEl>
                                        <p:attrNameLst>
                                          <p:attrName>style.visibility</p:attrName>
                                        </p:attrNameLst>
                                      </p:cBhvr>
                                      <p:to>
                                        <p:strVal val="visible"/>
                                      </p:to>
                                    </p:set>
                                    <p:animEffect transition="in" filter="wipe(left)">
                                      <p:cBhvr>
                                        <p:cTn id="42" dur="500"/>
                                        <p:tgtEl>
                                          <p:spTgt spid="11469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4691">
                                            <p:txEl>
                                              <p:pRg st="8" end="8"/>
                                            </p:txEl>
                                          </p:spTgt>
                                        </p:tgtEl>
                                        <p:attrNameLst>
                                          <p:attrName>style.visibility</p:attrName>
                                        </p:attrNameLst>
                                      </p:cBhvr>
                                      <p:to>
                                        <p:strVal val="visible"/>
                                      </p:to>
                                    </p:set>
                                    <p:animEffect transition="in" filter="wipe(left)">
                                      <p:cBhvr>
                                        <p:cTn id="47" dur="500"/>
                                        <p:tgtEl>
                                          <p:spTgt spid="11469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4691">
                                            <p:txEl>
                                              <p:pRg st="9" end="9"/>
                                            </p:txEl>
                                          </p:spTgt>
                                        </p:tgtEl>
                                        <p:attrNameLst>
                                          <p:attrName>style.visibility</p:attrName>
                                        </p:attrNameLst>
                                      </p:cBhvr>
                                      <p:to>
                                        <p:strVal val="visible"/>
                                      </p:to>
                                    </p:set>
                                    <p:animEffect transition="in" filter="wipe(left)">
                                      <p:cBhvr>
                                        <p:cTn id="52" dur="500"/>
                                        <p:tgtEl>
                                          <p:spTgt spid="1146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文本框 115713"/>
          <p:cNvSpPr txBox="1"/>
          <p:nvPr/>
        </p:nvSpPr>
        <p:spPr>
          <a:xfrm>
            <a:off x="762000" y="2057400"/>
            <a:ext cx="7620000" cy="4619625"/>
          </a:xfrm>
          <a:prstGeom prst="rect">
            <a:avLst/>
          </a:prstGeom>
          <a:noFill/>
          <a:ln w="9525">
            <a:noFill/>
          </a:ln>
        </p:spPr>
        <p:txBody>
          <a:bodyPr>
            <a:spAutoFit/>
          </a:bodyPr>
          <a:lstStyle/>
          <a:p>
            <a:pPr>
              <a:lnSpc>
                <a:spcPct val="70000"/>
              </a:lnSpc>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pick_up_fork(I);pick_up_fork((I+1)mod 5);</a:t>
            </a:r>
          </a:p>
          <a:p>
            <a:pPr>
              <a:lnSpc>
                <a:spcPct val="70000"/>
              </a:lnSpc>
              <a:spcBef>
                <a:spcPct val="50000"/>
              </a:spcBef>
            </a:pPr>
            <a:r>
              <a:rPr lang="en-US" altLang="zh-CN" sz="2400">
                <a:latin typeface="Comic Sans MS" panose="030F0702030302020204" pitchFamily="66" charset="0"/>
              </a:rPr>
              <a:t>        {Eating};</a:t>
            </a:r>
          </a:p>
          <a:p>
            <a:pPr>
              <a:lnSpc>
                <a:spcPct val="70000"/>
              </a:lnSpc>
              <a:spcBef>
                <a:spcPct val="50000"/>
              </a:spcBef>
            </a:pPr>
            <a:r>
              <a:rPr lang="en-US" altLang="zh-CN" sz="2400">
                <a:latin typeface="Comic Sans MS" panose="030F0702030302020204" pitchFamily="66" charset="0"/>
              </a:rPr>
              <a:t>        put_down_fork(I);put_down_fork((I+1)mod 5);</a:t>
            </a:r>
          </a:p>
          <a:p>
            <a:pPr>
              <a:lnSpc>
                <a:spcPct val="70000"/>
              </a:lnSpc>
              <a:spcBef>
                <a:spcPct val="50000"/>
              </a:spcBef>
            </a:pPr>
            <a:r>
              <a:rPr lang="en-US" altLang="zh-CN" sz="2400">
                <a:latin typeface="Comic Sans MS" panose="030F0702030302020204" pitchFamily="66" charset="0"/>
              </a:rPr>
              <a:t>        P(mutex);</a:t>
            </a:r>
          </a:p>
          <a:p>
            <a:pPr>
              <a:lnSpc>
                <a:spcPct val="70000"/>
              </a:lnSpc>
              <a:spcBef>
                <a:spcPct val="50000"/>
              </a:spcBef>
            </a:pPr>
            <a:r>
              <a:rPr lang="en-US" altLang="zh-CN" sz="2400">
                <a:latin typeface="Comic Sans MS" panose="030F0702030302020204" pitchFamily="66" charset="0"/>
              </a:rPr>
              <a:t>        state[I]:=thinking;</a:t>
            </a:r>
          </a:p>
          <a:p>
            <a:pPr>
              <a:lnSpc>
                <a:spcPct val="70000"/>
              </a:lnSpc>
              <a:spcBef>
                <a:spcPct val="50000"/>
              </a:spcBef>
            </a:pPr>
            <a:r>
              <a:rPr lang="en-US" altLang="zh-CN" sz="2400">
                <a:latin typeface="Comic Sans MS" panose="030F0702030302020204" pitchFamily="66" charset="0"/>
              </a:rPr>
              <a:t>        test((I-1)mod 5);</a:t>
            </a:r>
          </a:p>
          <a:p>
            <a:pPr>
              <a:lnSpc>
                <a:spcPct val="70000"/>
              </a:lnSpc>
              <a:spcBef>
                <a:spcPct val="50000"/>
              </a:spcBef>
            </a:pPr>
            <a:r>
              <a:rPr lang="en-US" altLang="zh-CN" sz="2400">
                <a:latin typeface="Comic Sans MS" panose="030F0702030302020204" pitchFamily="66" charset="0"/>
              </a:rPr>
              <a:t>        test((I+1)mod 5);</a:t>
            </a:r>
          </a:p>
          <a:p>
            <a:pPr>
              <a:lnSpc>
                <a:spcPct val="70000"/>
              </a:lnSpc>
              <a:spcBef>
                <a:spcPct val="50000"/>
              </a:spcBef>
            </a:pPr>
            <a:r>
              <a:rPr lang="en-US" altLang="zh-CN" sz="2400">
                <a:latin typeface="Comic Sans MS" panose="030F0702030302020204" pitchFamily="66" charset="0"/>
              </a:rPr>
              <a:t>        V(mutex);</a:t>
            </a:r>
          </a:p>
          <a:p>
            <a:pPr>
              <a:lnSpc>
                <a:spcPct val="80000"/>
              </a:lnSpc>
              <a:spcBef>
                <a:spcPct val="50000"/>
              </a:spcBef>
            </a:pPr>
            <a:r>
              <a:rPr lang="en-US" altLang="zh-CN" sz="2400">
                <a:latin typeface="Comic Sans MS" panose="030F0702030302020204" pitchFamily="66" charset="0"/>
              </a:rPr>
              <a:t>    end</a:t>
            </a:r>
          </a:p>
          <a:p>
            <a:pPr>
              <a:lnSpc>
                <a:spcPct val="80000"/>
              </a:lnSpc>
              <a:spcBef>
                <a:spcPct val="50000"/>
              </a:spcBef>
            </a:pPr>
            <a:r>
              <a:rPr lang="en-US" altLang="zh-CN" sz="2400">
                <a:latin typeface="Comic Sans MS" panose="030F0702030302020204" pitchFamily="66" charset="0"/>
              </a:rPr>
              <a:t>end</a:t>
            </a:r>
          </a:p>
        </p:txBody>
      </p:sp>
      <p:sp>
        <p:nvSpPr>
          <p:cNvPr id="115715" name="矩形 115714"/>
          <p:cNvSpPr/>
          <p:nvPr/>
        </p:nvSpPr>
        <p:spPr>
          <a:xfrm>
            <a:off x="1219200" y="381000"/>
            <a:ext cx="7772400" cy="1143000"/>
          </a:xfrm>
          <a:prstGeom prst="rect">
            <a:avLst/>
          </a:prstGeom>
          <a:noFill/>
          <a:ln w="9525">
            <a:noFill/>
          </a:ln>
        </p:spPr>
        <p:txBody>
          <a:bodyPr anchor="b"/>
          <a:lstStyle/>
          <a:p>
            <a:pPr eaLnBrk="0" hangingPunct="0"/>
            <a:endParaRPr lang="zh-CN" altLang="en-US" sz="2400" dirty="0">
              <a:latin typeface="Times New Roman" panose="02020603050405020304" pitchFamily="18" charset="0"/>
            </a:endParaRPr>
          </a:p>
        </p:txBody>
      </p:sp>
      <p:sp>
        <p:nvSpPr>
          <p:cNvPr id="115716" name="标题 115715"/>
          <p:cNvSpPr>
            <a:spLocks noGrp="1"/>
          </p:cNvSpPr>
          <p:nvPr>
            <p:ph type="title"/>
          </p:nvPr>
        </p:nvSpPr>
        <p:spPr/>
        <p:txBody>
          <a:bodyPr anchor="b"/>
          <a:lstStyle/>
          <a:p>
            <a:r>
              <a:rPr lang="zh-CN" altLang="en-US" b="1"/>
              <a:t>  </a:t>
            </a:r>
          </a:p>
        </p:txBody>
      </p:sp>
      <p:sp>
        <p:nvSpPr>
          <p:cNvPr id="115717" name="矩形 115716"/>
          <p:cNvSpPr/>
          <p:nvPr/>
        </p:nvSpPr>
        <p:spPr>
          <a:xfrm>
            <a:off x="838200" y="533400"/>
            <a:ext cx="7772400" cy="1143000"/>
          </a:xfrm>
          <a:prstGeom prst="rect">
            <a:avLst/>
          </a:prstGeom>
          <a:noFill/>
          <a:ln w="9525">
            <a:noFill/>
          </a:ln>
        </p:spPr>
        <p:txBody>
          <a:bodyPr lIns="92075" tIns="46038" rIns="92075" bIns="46038" anchor="ctr"/>
          <a:lstStyle/>
          <a:p>
            <a:r>
              <a:rPr lang="zh-CN" altLang="en-US" sz="4400">
                <a:solidFill>
                  <a:schemeClr val="tx2"/>
                </a:solidFill>
                <a:effectLst>
                  <a:outerShdw blurRad="38100" dist="38100" dir="2700000">
                    <a:srgbClr val="C0C0C0"/>
                  </a:outerShdw>
                </a:effectLst>
                <a:latin typeface="Arial" panose="020B0604020202020204" pitchFamily="34" charset="0"/>
              </a:rPr>
              <a:t>程序</a:t>
            </a:r>
            <a:r>
              <a:rPr lang="en-US" altLang="zh-CN" sz="4400">
                <a:solidFill>
                  <a:schemeClr val="tx2"/>
                </a:solidFill>
                <a:effectLst>
                  <a:outerShdw blurRad="38100" dist="38100" dir="2700000">
                    <a:srgbClr val="C0C0C0"/>
                  </a:outerShdw>
                </a:effectLst>
                <a:latin typeface="Arial" panose="020B0604020202020204" pitchFamily="34" charset="0"/>
              </a:rPr>
              <a:t>(Cont.)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714">
                                            <p:txEl>
                                              <p:pRg st="0" end="0"/>
                                            </p:txEl>
                                          </p:spTgt>
                                        </p:tgtEl>
                                        <p:attrNameLst>
                                          <p:attrName>style.visibility</p:attrName>
                                        </p:attrNameLst>
                                      </p:cBhvr>
                                      <p:to>
                                        <p:strVal val="visible"/>
                                      </p:to>
                                    </p:set>
                                    <p:animEffect transition="in" filter="wipe(left)">
                                      <p:cBhvr>
                                        <p:cTn id="7" dur="500"/>
                                        <p:tgtEl>
                                          <p:spTgt spid="1157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5714">
                                            <p:txEl>
                                              <p:pRg st="1" end="1"/>
                                            </p:txEl>
                                          </p:spTgt>
                                        </p:tgtEl>
                                        <p:attrNameLst>
                                          <p:attrName>style.visibility</p:attrName>
                                        </p:attrNameLst>
                                      </p:cBhvr>
                                      <p:to>
                                        <p:strVal val="visible"/>
                                      </p:to>
                                    </p:set>
                                    <p:animEffect transition="in" filter="wipe(left)">
                                      <p:cBhvr>
                                        <p:cTn id="12" dur="500"/>
                                        <p:tgtEl>
                                          <p:spTgt spid="1157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5714">
                                            <p:txEl>
                                              <p:pRg st="2" end="2"/>
                                            </p:txEl>
                                          </p:spTgt>
                                        </p:tgtEl>
                                        <p:attrNameLst>
                                          <p:attrName>style.visibility</p:attrName>
                                        </p:attrNameLst>
                                      </p:cBhvr>
                                      <p:to>
                                        <p:strVal val="visible"/>
                                      </p:to>
                                    </p:set>
                                    <p:animEffect transition="in" filter="wipe(left)">
                                      <p:cBhvr>
                                        <p:cTn id="17" dur="500"/>
                                        <p:tgtEl>
                                          <p:spTgt spid="1157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5714">
                                            <p:txEl>
                                              <p:pRg st="3" end="3"/>
                                            </p:txEl>
                                          </p:spTgt>
                                        </p:tgtEl>
                                        <p:attrNameLst>
                                          <p:attrName>style.visibility</p:attrName>
                                        </p:attrNameLst>
                                      </p:cBhvr>
                                      <p:to>
                                        <p:strVal val="visible"/>
                                      </p:to>
                                    </p:set>
                                    <p:animEffect transition="in" filter="wipe(left)">
                                      <p:cBhvr>
                                        <p:cTn id="22" dur="500"/>
                                        <p:tgtEl>
                                          <p:spTgt spid="1157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5714">
                                            <p:txEl>
                                              <p:pRg st="4" end="4"/>
                                            </p:txEl>
                                          </p:spTgt>
                                        </p:tgtEl>
                                        <p:attrNameLst>
                                          <p:attrName>style.visibility</p:attrName>
                                        </p:attrNameLst>
                                      </p:cBhvr>
                                      <p:to>
                                        <p:strVal val="visible"/>
                                      </p:to>
                                    </p:set>
                                    <p:animEffect transition="in" filter="wipe(left)">
                                      <p:cBhvr>
                                        <p:cTn id="27" dur="500"/>
                                        <p:tgtEl>
                                          <p:spTgt spid="1157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5714">
                                            <p:txEl>
                                              <p:pRg st="5" end="5"/>
                                            </p:txEl>
                                          </p:spTgt>
                                        </p:tgtEl>
                                        <p:attrNameLst>
                                          <p:attrName>style.visibility</p:attrName>
                                        </p:attrNameLst>
                                      </p:cBhvr>
                                      <p:to>
                                        <p:strVal val="visible"/>
                                      </p:to>
                                    </p:set>
                                    <p:animEffect transition="in" filter="wipe(left)">
                                      <p:cBhvr>
                                        <p:cTn id="32" dur="500"/>
                                        <p:tgtEl>
                                          <p:spTgt spid="1157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5714">
                                            <p:txEl>
                                              <p:pRg st="6" end="6"/>
                                            </p:txEl>
                                          </p:spTgt>
                                        </p:tgtEl>
                                        <p:attrNameLst>
                                          <p:attrName>style.visibility</p:attrName>
                                        </p:attrNameLst>
                                      </p:cBhvr>
                                      <p:to>
                                        <p:strVal val="visible"/>
                                      </p:to>
                                    </p:set>
                                    <p:animEffect transition="in" filter="wipe(left)">
                                      <p:cBhvr>
                                        <p:cTn id="37" dur="500"/>
                                        <p:tgtEl>
                                          <p:spTgt spid="1157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5714">
                                            <p:txEl>
                                              <p:pRg st="7" end="7"/>
                                            </p:txEl>
                                          </p:spTgt>
                                        </p:tgtEl>
                                        <p:attrNameLst>
                                          <p:attrName>style.visibility</p:attrName>
                                        </p:attrNameLst>
                                      </p:cBhvr>
                                      <p:to>
                                        <p:strVal val="visible"/>
                                      </p:to>
                                    </p:set>
                                    <p:animEffect transition="in" filter="wipe(left)">
                                      <p:cBhvr>
                                        <p:cTn id="42" dur="500"/>
                                        <p:tgtEl>
                                          <p:spTgt spid="11571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5714">
                                            <p:txEl>
                                              <p:pRg st="8" end="8"/>
                                            </p:txEl>
                                          </p:spTgt>
                                        </p:tgtEl>
                                        <p:attrNameLst>
                                          <p:attrName>style.visibility</p:attrName>
                                        </p:attrNameLst>
                                      </p:cBhvr>
                                      <p:to>
                                        <p:strVal val="visible"/>
                                      </p:to>
                                    </p:set>
                                    <p:animEffect transition="in" filter="wipe(left)">
                                      <p:cBhvr>
                                        <p:cTn id="47" dur="500"/>
                                        <p:tgtEl>
                                          <p:spTgt spid="11571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5714">
                                            <p:txEl>
                                              <p:pRg st="9" end="9"/>
                                            </p:txEl>
                                          </p:spTgt>
                                        </p:tgtEl>
                                        <p:attrNameLst>
                                          <p:attrName>style.visibility</p:attrName>
                                        </p:attrNameLst>
                                      </p:cBhvr>
                                      <p:to>
                                        <p:strVal val="visible"/>
                                      </p:to>
                                    </p:set>
                                    <p:animEffect transition="in" filter="wipe(left)">
                                      <p:cBhvr>
                                        <p:cTn id="52" dur="500"/>
                                        <p:tgtEl>
                                          <p:spTgt spid="11571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16737"/>
          <p:cNvSpPr>
            <a:spLocks noGrp="1"/>
          </p:cNvSpPr>
          <p:nvPr>
            <p:ph type="title"/>
          </p:nvPr>
        </p:nvSpPr>
        <p:spPr/>
        <p:txBody>
          <a:bodyPr anchor="b"/>
          <a:lstStyle/>
          <a:p>
            <a:r>
              <a:rPr lang="zh-CN" altLang="en-US" b="1"/>
              <a:t>程序</a:t>
            </a:r>
            <a:r>
              <a:rPr lang="en-US" altLang="zh-CN" b="1"/>
              <a:t>(Cont.)</a:t>
            </a:r>
          </a:p>
        </p:txBody>
      </p:sp>
      <p:sp>
        <p:nvSpPr>
          <p:cNvPr id="116739" name="文本框 116738"/>
          <p:cNvSpPr txBox="1"/>
          <p:nvPr/>
        </p:nvSpPr>
        <p:spPr>
          <a:xfrm>
            <a:off x="914400" y="1828800"/>
            <a:ext cx="7620000" cy="4948238"/>
          </a:xfrm>
          <a:prstGeom prst="rect">
            <a:avLst/>
          </a:prstGeom>
          <a:noFill/>
          <a:ln w="9525">
            <a:noFill/>
          </a:ln>
        </p:spPr>
        <p:txBody>
          <a:bodyPr>
            <a:spAutoFit/>
          </a:bodyPr>
          <a:lstStyle/>
          <a:p>
            <a:pPr>
              <a:lnSpc>
                <a:spcPct val="80000"/>
              </a:lnSpc>
              <a:spcBef>
                <a:spcPct val="50000"/>
              </a:spcBef>
            </a:pPr>
            <a:r>
              <a:rPr lang="en-US" altLang="zh-CN" sz="2400">
                <a:latin typeface="Comic Sans MS" panose="030F0702030302020204" pitchFamily="66" charset="0"/>
              </a:rPr>
              <a:t>begin</a:t>
            </a:r>
          </a:p>
          <a:p>
            <a:pPr>
              <a:lnSpc>
                <a:spcPct val="80000"/>
              </a:lnSpc>
              <a:spcBef>
                <a:spcPct val="50000"/>
              </a:spcBef>
            </a:pPr>
            <a:r>
              <a:rPr lang="en-US" altLang="zh-CN" sz="2400">
                <a:latin typeface="Comic Sans MS" panose="030F0702030302020204" pitchFamily="66" charset="0"/>
              </a:rPr>
              <a:t>    for I:=0 to 4 do</a:t>
            </a:r>
          </a:p>
          <a:p>
            <a:pPr>
              <a:lnSpc>
                <a:spcPct val="80000"/>
              </a:lnSpc>
              <a:spcBef>
                <a:spcPct val="50000"/>
              </a:spcBef>
            </a:pPr>
            <a:r>
              <a:rPr lang="en-US" altLang="zh-CN" sz="2400">
                <a:latin typeface="Comic Sans MS" panose="030F0702030302020204" pitchFamily="66" charset="0"/>
              </a:rPr>
              <a:t>        begin state[I]:=thinking; self[I].value:=0 end;</a:t>
            </a:r>
          </a:p>
          <a:p>
            <a:pPr>
              <a:lnSpc>
                <a:spcPct val="80000"/>
              </a:lnSpc>
              <a:spcBef>
                <a:spcPct val="50000"/>
              </a:spcBef>
            </a:pPr>
            <a:r>
              <a:rPr lang="en-US" altLang="zh-CN" sz="2400">
                <a:latin typeface="Comic Sans MS" panose="030F0702030302020204" pitchFamily="66" charset="0"/>
              </a:rPr>
              <a:t>     mutex.value:=1;</a:t>
            </a:r>
          </a:p>
          <a:p>
            <a:pPr>
              <a:lnSpc>
                <a:spcPct val="80000"/>
              </a:lnSpc>
              <a:spcBef>
                <a:spcPct val="50000"/>
              </a:spcBef>
            </a:pPr>
            <a:r>
              <a:rPr lang="en-US" altLang="zh-CN" sz="2400">
                <a:latin typeface="Comic Sans MS" panose="030F0702030302020204" pitchFamily="66" charset="0"/>
              </a:rPr>
              <a:t>     cobegin</a:t>
            </a:r>
          </a:p>
          <a:p>
            <a:pPr>
              <a:lnSpc>
                <a:spcPct val="80000"/>
              </a:lnSpc>
              <a:spcBef>
                <a:spcPct val="50000"/>
              </a:spcBef>
            </a:pPr>
            <a:r>
              <a:rPr lang="en-US" altLang="zh-CN" sz="2400">
                <a:latin typeface="Comic Sans MS" panose="030F0702030302020204" pitchFamily="66" charset="0"/>
              </a:rPr>
              <a:t>           ph0: philosopher(0);</a:t>
            </a:r>
          </a:p>
          <a:p>
            <a:pPr>
              <a:lnSpc>
                <a:spcPct val="80000"/>
              </a:lnSpc>
              <a:spcBef>
                <a:spcPct val="50000"/>
              </a:spcBef>
            </a:pPr>
            <a:r>
              <a:rPr lang="en-US" altLang="zh-CN" sz="2400">
                <a:latin typeface="Comic Sans MS" panose="030F0702030302020204" pitchFamily="66" charset="0"/>
              </a:rPr>
              <a:t>           …….</a:t>
            </a:r>
          </a:p>
          <a:p>
            <a:pPr>
              <a:lnSpc>
                <a:spcPct val="80000"/>
              </a:lnSpc>
              <a:spcBef>
                <a:spcPct val="50000"/>
              </a:spcBef>
            </a:pPr>
            <a:r>
              <a:rPr lang="en-US" altLang="zh-CN" sz="2400">
                <a:latin typeface="Comic Sans MS" panose="030F0702030302020204" pitchFamily="66" charset="0"/>
              </a:rPr>
              <a:t>           Ph4: philosopher(4);</a:t>
            </a:r>
          </a:p>
          <a:p>
            <a:pPr>
              <a:lnSpc>
                <a:spcPct val="80000"/>
              </a:lnSpc>
              <a:spcBef>
                <a:spcPct val="50000"/>
              </a:spcBef>
            </a:pPr>
            <a:r>
              <a:rPr lang="en-US" altLang="zh-CN" sz="2400">
                <a:latin typeface="Comic Sans MS" panose="030F0702030302020204" pitchFamily="66" charset="0"/>
              </a:rPr>
              <a:t>     coend</a:t>
            </a:r>
          </a:p>
          <a:p>
            <a:pPr>
              <a:lnSpc>
                <a:spcPct val="80000"/>
              </a:lnSpc>
              <a:spcBef>
                <a:spcPct val="50000"/>
              </a:spcBef>
            </a:pPr>
            <a:r>
              <a:rPr lang="en-US" altLang="zh-CN" sz="2400">
                <a:latin typeface="Comic Sans MS" panose="030F0702030302020204" pitchFamily="66" charset="0"/>
              </a:rPr>
              <a:t>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wipe(left)">
                                      <p:cBhvr>
                                        <p:cTn id="7" dur="500"/>
                                        <p:tgtEl>
                                          <p:spTgt spid="1167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739">
                                            <p:txEl>
                                              <p:pRg st="1" end="1"/>
                                            </p:txEl>
                                          </p:spTgt>
                                        </p:tgtEl>
                                        <p:attrNameLst>
                                          <p:attrName>style.visibility</p:attrName>
                                        </p:attrNameLst>
                                      </p:cBhvr>
                                      <p:to>
                                        <p:strVal val="visible"/>
                                      </p:to>
                                    </p:set>
                                    <p:animEffect transition="in" filter="wipe(left)">
                                      <p:cBhvr>
                                        <p:cTn id="12" dur="500"/>
                                        <p:tgtEl>
                                          <p:spTgt spid="1167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6739">
                                            <p:txEl>
                                              <p:pRg st="2" end="2"/>
                                            </p:txEl>
                                          </p:spTgt>
                                        </p:tgtEl>
                                        <p:attrNameLst>
                                          <p:attrName>style.visibility</p:attrName>
                                        </p:attrNameLst>
                                      </p:cBhvr>
                                      <p:to>
                                        <p:strVal val="visible"/>
                                      </p:to>
                                    </p:set>
                                    <p:animEffect transition="in" filter="wipe(left)">
                                      <p:cBhvr>
                                        <p:cTn id="17" dur="500"/>
                                        <p:tgtEl>
                                          <p:spTgt spid="1167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6739">
                                            <p:txEl>
                                              <p:pRg st="3" end="3"/>
                                            </p:txEl>
                                          </p:spTgt>
                                        </p:tgtEl>
                                        <p:attrNameLst>
                                          <p:attrName>style.visibility</p:attrName>
                                        </p:attrNameLst>
                                      </p:cBhvr>
                                      <p:to>
                                        <p:strVal val="visible"/>
                                      </p:to>
                                    </p:set>
                                    <p:animEffect transition="in" filter="wipe(left)">
                                      <p:cBhvr>
                                        <p:cTn id="22" dur="500"/>
                                        <p:tgtEl>
                                          <p:spTgt spid="1167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6739">
                                            <p:txEl>
                                              <p:pRg st="4" end="4"/>
                                            </p:txEl>
                                          </p:spTgt>
                                        </p:tgtEl>
                                        <p:attrNameLst>
                                          <p:attrName>style.visibility</p:attrName>
                                        </p:attrNameLst>
                                      </p:cBhvr>
                                      <p:to>
                                        <p:strVal val="visible"/>
                                      </p:to>
                                    </p:set>
                                    <p:animEffect transition="in" filter="wipe(left)">
                                      <p:cBhvr>
                                        <p:cTn id="27" dur="500"/>
                                        <p:tgtEl>
                                          <p:spTgt spid="1167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6739">
                                            <p:txEl>
                                              <p:pRg st="5" end="5"/>
                                            </p:txEl>
                                          </p:spTgt>
                                        </p:tgtEl>
                                        <p:attrNameLst>
                                          <p:attrName>style.visibility</p:attrName>
                                        </p:attrNameLst>
                                      </p:cBhvr>
                                      <p:to>
                                        <p:strVal val="visible"/>
                                      </p:to>
                                    </p:set>
                                    <p:animEffect transition="in" filter="wipe(left)">
                                      <p:cBhvr>
                                        <p:cTn id="32" dur="500"/>
                                        <p:tgtEl>
                                          <p:spTgt spid="1167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6739">
                                            <p:txEl>
                                              <p:pRg st="6" end="6"/>
                                            </p:txEl>
                                          </p:spTgt>
                                        </p:tgtEl>
                                        <p:attrNameLst>
                                          <p:attrName>style.visibility</p:attrName>
                                        </p:attrNameLst>
                                      </p:cBhvr>
                                      <p:to>
                                        <p:strVal val="visible"/>
                                      </p:to>
                                    </p:set>
                                    <p:animEffect transition="in" filter="wipe(left)">
                                      <p:cBhvr>
                                        <p:cTn id="37" dur="500"/>
                                        <p:tgtEl>
                                          <p:spTgt spid="11673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6739">
                                            <p:txEl>
                                              <p:pRg st="7" end="7"/>
                                            </p:txEl>
                                          </p:spTgt>
                                        </p:tgtEl>
                                        <p:attrNameLst>
                                          <p:attrName>style.visibility</p:attrName>
                                        </p:attrNameLst>
                                      </p:cBhvr>
                                      <p:to>
                                        <p:strVal val="visible"/>
                                      </p:to>
                                    </p:set>
                                    <p:animEffect transition="in" filter="wipe(left)">
                                      <p:cBhvr>
                                        <p:cTn id="42" dur="500"/>
                                        <p:tgtEl>
                                          <p:spTgt spid="11673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6739">
                                            <p:txEl>
                                              <p:pRg st="8" end="8"/>
                                            </p:txEl>
                                          </p:spTgt>
                                        </p:tgtEl>
                                        <p:attrNameLst>
                                          <p:attrName>style.visibility</p:attrName>
                                        </p:attrNameLst>
                                      </p:cBhvr>
                                      <p:to>
                                        <p:strVal val="visible"/>
                                      </p:to>
                                    </p:set>
                                    <p:animEffect transition="in" filter="wipe(left)">
                                      <p:cBhvr>
                                        <p:cTn id="47" dur="500"/>
                                        <p:tgtEl>
                                          <p:spTgt spid="11673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6739">
                                            <p:txEl>
                                              <p:pRg st="9" end="9"/>
                                            </p:txEl>
                                          </p:spTgt>
                                        </p:tgtEl>
                                        <p:attrNameLst>
                                          <p:attrName>style.visibility</p:attrName>
                                        </p:attrNameLst>
                                      </p:cBhvr>
                                      <p:to>
                                        <p:strVal val="visible"/>
                                      </p:to>
                                    </p:set>
                                    <p:animEffect transition="in" filter="wipe(left)">
                                      <p:cBhvr>
                                        <p:cTn id="52" dur="500"/>
                                        <p:tgtEl>
                                          <p:spTgt spid="1167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p:cNvSpPr>
          <p:nvPr>
            <p:ph type="title" idx="4294967295"/>
          </p:nvPr>
        </p:nvSpPr>
        <p:spPr/>
        <p:txBody>
          <a:bodyPr vert="horz" wrap="square" anchor="ctr"/>
          <a:lstStyle/>
          <a:p>
            <a:r>
              <a:rPr lang="zh-CN" altLang="en-US"/>
              <a:t>问题</a:t>
            </a:r>
          </a:p>
        </p:txBody>
      </p:sp>
      <p:sp>
        <p:nvSpPr>
          <p:cNvPr id="117763" name="Text Box 3"/>
          <p:cNvSpPr txBox="1"/>
          <p:nvPr/>
        </p:nvSpPr>
        <p:spPr>
          <a:xfrm>
            <a:off x="1008063" y="1881188"/>
            <a:ext cx="7696200" cy="4838700"/>
          </a:xfrm>
          <a:prstGeom prst="rect">
            <a:avLst/>
          </a:prstGeom>
          <a:noFill/>
          <a:ln w="9525">
            <a:noFill/>
          </a:ln>
        </p:spPr>
        <p:txBody>
          <a:bodyPr>
            <a:spAutoFit/>
          </a:bodyPr>
          <a:lstStyle/>
          <a:p>
            <a:pPr>
              <a:spcBef>
                <a:spcPct val="50000"/>
              </a:spcBef>
            </a:pPr>
            <a:r>
              <a:rPr lang="zh-CN" altLang="en-US" sz="2400">
                <a:latin typeface="Comic Sans MS" panose="030F0702030302020204" pitchFamily="66" charset="0"/>
              </a:rPr>
              <a:t>饿死情况：</a:t>
            </a:r>
          </a:p>
          <a:p>
            <a:pPr>
              <a:spcBef>
                <a:spcPct val="50000"/>
              </a:spcBef>
            </a:pPr>
            <a:r>
              <a:rPr lang="zh-CN" altLang="en-US" sz="2400">
                <a:latin typeface="Comic Sans MS" panose="030F0702030302020204" pitchFamily="66" charset="0"/>
              </a:rPr>
              <a:t>       某哲学家左右邻居至少有一个处于</a:t>
            </a:r>
            <a:r>
              <a:rPr lang="en-US" altLang="zh-CN" sz="2400">
                <a:latin typeface="Comic Sans MS" panose="030F0702030302020204" pitchFamily="66" charset="0"/>
              </a:rPr>
              <a:t>eating</a:t>
            </a:r>
            <a:r>
              <a:rPr lang="zh-CN" altLang="en-US" sz="2400">
                <a:latin typeface="Comic Sans MS" panose="030F0702030302020204" pitchFamily="66" charset="0"/>
              </a:rPr>
              <a:t>状态</a:t>
            </a:r>
            <a:r>
              <a:rPr lang="zh-CN" altLang="en-US" sz="2400" b="0">
                <a:latin typeface="Comic Sans MS" panose="030F0702030302020204" pitchFamily="66" charset="0"/>
              </a:rPr>
              <a:t>。</a:t>
            </a:r>
          </a:p>
          <a:p>
            <a:pPr>
              <a:spcBef>
                <a:spcPct val="50000"/>
              </a:spcBef>
            </a:pPr>
            <a:r>
              <a:rPr lang="zh-CN" altLang="en-US" sz="2400" b="0">
                <a:latin typeface="Comic Sans MS" panose="030F0702030302020204" pitchFamily="66" charset="0"/>
              </a:rPr>
              <a:t>  </a:t>
            </a:r>
            <a:r>
              <a:rPr lang="zh-CN" altLang="en-US" sz="2400" b="0" dirty="0">
                <a:latin typeface="Comic Sans MS" panose="030F0702030302020204" pitchFamily="66" charset="0"/>
              </a:rPr>
              <a:t>      一</a:t>
            </a:r>
            <a:r>
              <a:rPr lang="zh-CN" altLang="en-US" sz="2400" b="0">
                <a:latin typeface="Comic Sans MS" panose="030F0702030302020204" pitchFamily="66" charset="0"/>
              </a:rPr>
              <a:t>     </a:t>
            </a:r>
            <a:r>
              <a:rPr lang="zh-CN" altLang="en-US" sz="2400" b="0" dirty="0">
                <a:latin typeface="Comic Sans MS" panose="030F0702030302020204" pitchFamily="66" charset="0"/>
              </a:rPr>
              <a:t>二</a:t>
            </a:r>
            <a:r>
              <a:rPr lang="zh-CN" altLang="en-US" sz="2400" b="0">
                <a:latin typeface="Comic Sans MS" panose="030F0702030302020204" pitchFamily="66" charset="0"/>
              </a:rPr>
              <a:t>      </a:t>
            </a:r>
            <a:r>
              <a:rPr lang="zh-CN" altLang="en-US" sz="2400" b="0" dirty="0">
                <a:latin typeface="Comic Sans MS" panose="030F0702030302020204" pitchFamily="66" charset="0"/>
              </a:rPr>
              <a:t>  三</a:t>
            </a:r>
            <a:r>
              <a:rPr lang="zh-CN" altLang="en-US" sz="2400" b="0">
                <a:latin typeface="Comic Sans MS" panose="030F0702030302020204" pitchFamily="66" charset="0"/>
              </a:rPr>
              <a:t>       </a:t>
            </a:r>
            <a:r>
              <a:rPr lang="zh-CN" altLang="en-US" sz="2400" b="0" dirty="0">
                <a:latin typeface="Comic Sans MS" panose="030F0702030302020204" pitchFamily="66" charset="0"/>
              </a:rPr>
              <a:t>四</a:t>
            </a:r>
            <a:r>
              <a:rPr lang="zh-CN" altLang="en-US" sz="2400" b="0">
                <a:latin typeface="Comic Sans MS" panose="030F0702030302020204" pitchFamily="66" charset="0"/>
              </a:rPr>
              <a:t>        </a:t>
            </a:r>
            <a:r>
              <a:rPr lang="zh-CN" altLang="en-US" sz="2400" b="0" dirty="0">
                <a:latin typeface="Comic Sans MS" panose="030F0702030302020204" pitchFamily="66" charset="0"/>
              </a:rPr>
              <a:t>五</a:t>
            </a:r>
            <a:endParaRPr lang="zh-CN" altLang="en-US" sz="2400" b="0">
              <a:latin typeface="Comic Sans MS" panose="030F0702030302020204" pitchFamily="66" charset="0"/>
            </a:endParaRPr>
          </a:p>
          <a:p>
            <a:pPr>
              <a:spcBef>
                <a:spcPct val="50000"/>
              </a:spcBef>
            </a:pPr>
            <a:endParaRPr lang="zh-CN" altLang="en-US" sz="2400" b="0">
              <a:latin typeface="Comic Sans MS" panose="030F0702030302020204" pitchFamily="66" charset="0"/>
            </a:endParaRPr>
          </a:p>
          <a:p>
            <a:pPr>
              <a:spcBef>
                <a:spcPct val="50000"/>
              </a:spcBef>
            </a:pPr>
            <a:r>
              <a:rPr lang="zh-CN" altLang="en-US" sz="2400" b="0">
                <a:latin typeface="Comic Sans MS" panose="030F0702030302020204" pitchFamily="66" charset="0"/>
              </a:rPr>
              <a:t> </a:t>
            </a:r>
            <a:endParaRPr lang="zh-CN" altLang="en-US" sz="2400" b="0" dirty="0">
              <a:latin typeface="Comic Sans MS" panose="030F0702030302020204" pitchFamily="66" charset="0"/>
            </a:endParaRPr>
          </a:p>
          <a:p>
            <a:pPr>
              <a:spcBef>
                <a:spcPct val="50000"/>
              </a:spcBef>
            </a:pPr>
            <a:r>
              <a:rPr lang="en-US" altLang="zh-CN" sz="2400" b="0">
                <a:latin typeface="Comic Sans MS" panose="030F0702030302020204" pitchFamily="66" charset="0"/>
              </a:rPr>
              <a:t>  1         2        3       4          5           1</a:t>
            </a:r>
          </a:p>
          <a:p>
            <a:pPr>
              <a:spcBef>
                <a:spcPct val="50000"/>
              </a:spcBef>
            </a:pPr>
            <a:endParaRPr lang="en-US" altLang="zh-CN" sz="2400" b="0">
              <a:latin typeface="Comic Sans MS" panose="030F0702030302020204" pitchFamily="66" charset="0"/>
            </a:endParaRPr>
          </a:p>
          <a:p>
            <a:pPr>
              <a:spcBef>
                <a:spcPct val="50000"/>
              </a:spcBef>
            </a:pPr>
            <a:endParaRPr lang="en-US" altLang="zh-CN" sz="2400" b="0">
              <a:latin typeface="Comic Sans MS" panose="030F0702030302020204" pitchFamily="66" charset="0"/>
            </a:endParaRPr>
          </a:p>
          <a:p>
            <a:pPr>
              <a:spcBef>
                <a:spcPct val="50000"/>
              </a:spcBef>
            </a:pPr>
            <a:endParaRPr lang="zh-CN" altLang="en-US" sz="2400" b="0">
              <a:latin typeface="Comic Sans MS" panose="030F0702030302020204" pitchFamily="66" charset="0"/>
            </a:endParaRPr>
          </a:p>
        </p:txBody>
      </p:sp>
      <p:sp>
        <p:nvSpPr>
          <p:cNvPr id="117764" name="Line 6"/>
          <p:cNvSpPr/>
          <p:nvPr/>
        </p:nvSpPr>
        <p:spPr>
          <a:xfrm flipH="1">
            <a:off x="1547813" y="3573463"/>
            <a:ext cx="720725" cy="935037"/>
          </a:xfrm>
          <a:prstGeom prst="line">
            <a:avLst/>
          </a:prstGeom>
          <a:ln w="9525" cap="flat" cmpd="sng">
            <a:solidFill>
              <a:schemeClr val="tx1"/>
            </a:solidFill>
            <a:prstDash val="solid"/>
            <a:headEnd type="none" w="med" len="med"/>
            <a:tailEnd type="none" w="med" len="med"/>
          </a:ln>
        </p:spPr>
      </p:sp>
      <p:sp>
        <p:nvSpPr>
          <p:cNvPr id="117765" name="Line 7"/>
          <p:cNvSpPr/>
          <p:nvPr/>
        </p:nvSpPr>
        <p:spPr>
          <a:xfrm>
            <a:off x="2268538" y="3573463"/>
            <a:ext cx="431800" cy="792162"/>
          </a:xfrm>
          <a:prstGeom prst="line">
            <a:avLst/>
          </a:prstGeom>
          <a:ln w="9525" cap="flat" cmpd="sng">
            <a:solidFill>
              <a:schemeClr val="tx1"/>
            </a:solidFill>
            <a:prstDash val="solid"/>
            <a:headEnd type="none" w="med" len="med"/>
            <a:tailEnd type="none" w="med" len="med"/>
          </a:ln>
        </p:spPr>
      </p:sp>
      <p:sp>
        <p:nvSpPr>
          <p:cNvPr id="117766" name="Line 8"/>
          <p:cNvSpPr/>
          <p:nvPr/>
        </p:nvSpPr>
        <p:spPr>
          <a:xfrm flipH="1">
            <a:off x="2843213" y="3573463"/>
            <a:ext cx="504825" cy="792162"/>
          </a:xfrm>
          <a:prstGeom prst="line">
            <a:avLst/>
          </a:prstGeom>
          <a:ln w="9525" cap="flat" cmpd="sng">
            <a:solidFill>
              <a:schemeClr val="tx1"/>
            </a:solidFill>
            <a:prstDash val="solid"/>
            <a:headEnd type="none" w="med" len="med"/>
            <a:tailEnd type="none" w="med" len="med"/>
          </a:ln>
        </p:spPr>
      </p:sp>
      <p:sp>
        <p:nvSpPr>
          <p:cNvPr id="117767" name="Line 9"/>
          <p:cNvSpPr/>
          <p:nvPr/>
        </p:nvSpPr>
        <p:spPr>
          <a:xfrm>
            <a:off x="3348038" y="3573463"/>
            <a:ext cx="576262" cy="792162"/>
          </a:xfrm>
          <a:prstGeom prst="line">
            <a:avLst/>
          </a:prstGeom>
          <a:ln w="9525" cap="flat" cmpd="sng">
            <a:solidFill>
              <a:schemeClr val="tx1"/>
            </a:solidFill>
            <a:prstDash val="solid"/>
            <a:headEnd type="none" w="med" len="med"/>
            <a:tailEnd type="none" w="med" len="med"/>
          </a:ln>
        </p:spPr>
      </p:sp>
      <p:sp>
        <p:nvSpPr>
          <p:cNvPr id="117768" name="Line 10"/>
          <p:cNvSpPr/>
          <p:nvPr/>
        </p:nvSpPr>
        <p:spPr>
          <a:xfrm flipH="1">
            <a:off x="4067175" y="3644900"/>
            <a:ext cx="504825" cy="720725"/>
          </a:xfrm>
          <a:prstGeom prst="line">
            <a:avLst/>
          </a:prstGeom>
          <a:ln w="9525" cap="flat" cmpd="sng">
            <a:solidFill>
              <a:schemeClr val="tx1"/>
            </a:solidFill>
            <a:prstDash val="solid"/>
            <a:headEnd type="none" w="med" len="med"/>
            <a:tailEnd type="none" w="med" len="med"/>
          </a:ln>
        </p:spPr>
      </p:sp>
      <p:sp>
        <p:nvSpPr>
          <p:cNvPr id="117769" name="Line 11"/>
          <p:cNvSpPr/>
          <p:nvPr/>
        </p:nvSpPr>
        <p:spPr>
          <a:xfrm>
            <a:off x="4572000" y="3644900"/>
            <a:ext cx="576263" cy="792163"/>
          </a:xfrm>
          <a:prstGeom prst="line">
            <a:avLst/>
          </a:prstGeom>
          <a:ln w="9525" cap="flat" cmpd="sng">
            <a:solidFill>
              <a:schemeClr val="tx1"/>
            </a:solidFill>
            <a:prstDash val="solid"/>
            <a:headEnd type="none" w="med" len="med"/>
            <a:tailEnd type="none" w="med" len="med"/>
          </a:ln>
        </p:spPr>
      </p:sp>
      <p:sp>
        <p:nvSpPr>
          <p:cNvPr id="117770" name="Line 12"/>
          <p:cNvSpPr/>
          <p:nvPr/>
        </p:nvSpPr>
        <p:spPr>
          <a:xfrm flipH="1">
            <a:off x="5364163" y="3573463"/>
            <a:ext cx="576262" cy="935037"/>
          </a:xfrm>
          <a:prstGeom prst="line">
            <a:avLst/>
          </a:prstGeom>
          <a:ln w="9525" cap="flat" cmpd="sng">
            <a:solidFill>
              <a:schemeClr val="tx1"/>
            </a:solidFill>
            <a:prstDash val="solid"/>
            <a:headEnd type="none" w="med" len="med"/>
            <a:tailEnd type="none" w="med" len="med"/>
          </a:ln>
        </p:spPr>
      </p:sp>
      <p:sp>
        <p:nvSpPr>
          <p:cNvPr id="117771" name="Line 13"/>
          <p:cNvSpPr/>
          <p:nvPr/>
        </p:nvSpPr>
        <p:spPr>
          <a:xfrm>
            <a:off x="5940425" y="3644900"/>
            <a:ext cx="576263" cy="792163"/>
          </a:xfrm>
          <a:prstGeom prst="line">
            <a:avLst/>
          </a:prstGeom>
          <a:ln w="9525" cap="flat" cmpd="sng">
            <a:solidFill>
              <a:schemeClr val="tx1"/>
            </a:solidFill>
            <a:prstDash val="solid"/>
            <a:headEnd type="none" w="med" len="med"/>
            <a:tailEnd type="none" w="med" len="med"/>
          </a:ln>
        </p:spPr>
      </p:sp>
      <p:sp>
        <p:nvSpPr>
          <p:cNvPr id="117772" name="Line 14"/>
          <p:cNvSpPr/>
          <p:nvPr/>
        </p:nvSpPr>
        <p:spPr>
          <a:xfrm flipH="1">
            <a:off x="6804025" y="3644900"/>
            <a:ext cx="504825" cy="863600"/>
          </a:xfrm>
          <a:prstGeom prst="line">
            <a:avLst/>
          </a:prstGeom>
          <a:ln w="9525" cap="flat" cmpd="sng">
            <a:solidFill>
              <a:schemeClr val="tx1"/>
            </a:solidFill>
            <a:prstDash val="solid"/>
            <a:headEnd type="none" w="med" len="med"/>
            <a:tailEnd type="none" w="med" len="med"/>
          </a:ln>
        </p:spPr>
      </p:sp>
      <p:sp>
        <p:nvSpPr>
          <p:cNvPr id="117773" name="Line 15"/>
          <p:cNvSpPr/>
          <p:nvPr/>
        </p:nvSpPr>
        <p:spPr>
          <a:xfrm>
            <a:off x="7380288" y="3644900"/>
            <a:ext cx="863600" cy="86360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p:cNvSpPr>
          <p:nvPr>
            <p:ph type="title" idx="4294967295"/>
          </p:nvPr>
        </p:nvSpPr>
        <p:spPr>
          <a:xfrm>
            <a:off x="1008063" y="333375"/>
            <a:ext cx="7793037" cy="1143000"/>
          </a:xfrm>
        </p:spPr>
        <p:txBody>
          <a:bodyPr vert="horz" wrap="square" anchor="ctr"/>
          <a:lstStyle/>
          <a:p>
            <a:r>
              <a:rPr lang="zh-CN" altLang="en-US"/>
              <a:t>解决方法</a:t>
            </a:r>
          </a:p>
        </p:txBody>
      </p:sp>
      <p:sp>
        <p:nvSpPr>
          <p:cNvPr id="118787" name="Rectangle 3"/>
          <p:cNvSpPr>
            <a:spLocks noGrp="1"/>
          </p:cNvSpPr>
          <p:nvPr>
            <p:ph idx="1"/>
          </p:nvPr>
        </p:nvSpPr>
        <p:spPr>
          <a:xfrm>
            <a:off x="755650" y="1736725"/>
            <a:ext cx="7772400" cy="4591050"/>
          </a:xfrm>
        </p:spPr>
        <p:txBody>
          <a:bodyPr vert="horz" wrap="square" anchor="t"/>
          <a:lstStyle/>
          <a:p>
            <a:pPr>
              <a:lnSpc>
                <a:spcPct val="90000"/>
              </a:lnSpc>
              <a:buFont typeface="Wingdings" panose="05000000000000000000" pitchFamily="2" charset="2"/>
              <a:buNone/>
            </a:pPr>
            <a:r>
              <a:rPr lang="zh-CN" altLang="en-US" sz="2400"/>
              <a:t>    </a:t>
            </a:r>
            <a:r>
              <a:rPr lang="en-US" altLang="zh-CN" sz="2400"/>
              <a:t>var fork : array [0</a:t>
            </a:r>
            <a:r>
              <a:rPr lang="en-US" altLang="zh-CN" sz="2400">
                <a:latin typeface="Times New Roman" panose="02020603050405020304" pitchFamily="18" charset="0"/>
              </a:rPr>
              <a:t>…</a:t>
            </a:r>
            <a:r>
              <a:rPr lang="en-US" altLang="zh-CN" sz="2400"/>
              <a:t>4] of semaphore;</a:t>
            </a:r>
          </a:p>
          <a:p>
            <a:pPr>
              <a:lnSpc>
                <a:spcPct val="90000"/>
              </a:lnSpc>
              <a:buFont typeface="Wingdings" panose="05000000000000000000" pitchFamily="2" charset="2"/>
              <a:buNone/>
            </a:pPr>
            <a:r>
              <a:rPr lang="en-US" altLang="zh-CN" sz="2400"/>
              <a:t>          fork [0], fork [1], fork [2], fork [3], fork [4] :=1;   count:semaphore;</a:t>
            </a:r>
          </a:p>
          <a:p>
            <a:pPr>
              <a:lnSpc>
                <a:spcPct val="90000"/>
              </a:lnSpc>
              <a:buFont typeface="Wingdings" panose="05000000000000000000" pitchFamily="2" charset="2"/>
              <a:buNone/>
            </a:pPr>
            <a:r>
              <a:rPr lang="en-US" altLang="zh-CN" sz="2400"/>
              <a:t>     count := 4;</a:t>
            </a:r>
          </a:p>
          <a:p>
            <a:pPr>
              <a:lnSpc>
                <a:spcPct val="90000"/>
              </a:lnSpc>
              <a:buFont typeface="Wingdings" panose="05000000000000000000" pitchFamily="2" charset="2"/>
              <a:buNone/>
            </a:pPr>
            <a:r>
              <a:rPr lang="en-US" altLang="zh-CN" sz="2400"/>
              <a:t>   process PH ( i)                           eat;</a:t>
            </a:r>
          </a:p>
          <a:p>
            <a:pPr>
              <a:lnSpc>
                <a:spcPct val="90000"/>
              </a:lnSpc>
              <a:buFont typeface="Wingdings" panose="05000000000000000000" pitchFamily="2" charset="2"/>
              <a:buNone/>
            </a:pPr>
            <a:r>
              <a:rPr lang="en-US" altLang="zh-CN" sz="2400"/>
              <a:t>      begin                                    V(fork[ i]);</a:t>
            </a:r>
          </a:p>
          <a:p>
            <a:pPr>
              <a:lnSpc>
                <a:spcPct val="90000"/>
              </a:lnSpc>
              <a:buFont typeface="Wingdings" panose="05000000000000000000" pitchFamily="2" charset="2"/>
              <a:buNone/>
            </a:pPr>
            <a:r>
              <a:rPr lang="en-US" altLang="zh-CN" sz="2400"/>
              <a:t>        repeat                                 V(fork[(i+1) mod 5]);</a:t>
            </a:r>
          </a:p>
          <a:p>
            <a:pPr>
              <a:lnSpc>
                <a:spcPct val="90000"/>
              </a:lnSpc>
              <a:buFont typeface="Wingdings" panose="05000000000000000000" pitchFamily="2" charset="2"/>
              <a:buNone/>
            </a:pPr>
            <a:r>
              <a:rPr lang="en-US" altLang="zh-CN" sz="2400"/>
              <a:t>         think;                                 V( count);</a:t>
            </a:r>
          </a:p>
          <a:p>
            <a:pPr>
              <a:lnSpc>
                <a:spcPct val="90000"/>
              </a:lnSpc>
              <a:buFont typeface="Wingdings" panose="05000000000000000000" pitchFamily="2" charset="2"/>
              <a:buNone/>
            </a:pPr>
            <a:r>
              <a:rPr lang="en-US" altLang="zh-CN" sz="2400"/>
              <a:t>         P( count );                          until false;</a:t>
            </a:r>
          </a:p>
          <a:p>
            <a:pPr>
              <a:lnSpc>
                <a:spcPct val="90000"/>
              </a:lnSpc>
              <a:buFont typeface="Wingdings" panose="05000000000000000000" pitchFamily="2" charset="2"/>
              <a:buNone/>
            </a:pPr>
            <a:r>
              <a:rPr lang="en-US" altLang="zh-CN" sz="2400"/>
              <a:t>         P (fork [i]);                       end;</a:t>
            </a:r>
          </a:p>
          <a:p>
            <a:pPr>
              <a:lnSpc>
                <a:spcPct val="90000"/>
              </a:lnSpc>
              <a:buFont typeface="Wingdings" panose="05000000000000000000" pitchFamily="2" charset="2"/>
              <a:buNone/>
            </a:pPr>
            <a:r>
              <a:rPr lang="en-US" altLang="zh-CN" sz="2400"/>
              <a:t>         P(fork [(i+1)mod 5]);</a:t>
            </a:r>
          </a:p>
          <a:p>
            <a:pPr>
              <a:lnSpc>
                <a:spcPct val="90000"/>
              </a:lnSpc>
              <a:buFont typeface="Wingdings" panose="05000000000000000000" pitchFamily="2" charset="2"/>
              <a:buNone/>
            </a:pPr>
            <a:endParaRPr lang="en-US" altLang="zh-CN" sz="2400"/>
          </a:p>
          <a:p>
            <a:pPr>
              <a:lnSpc>
                <a:spcPct val="90000"/>
              </a:lnSpc>
              <a:buFont typeface="Wingdings" panose="05000000000000000000" pitchFamily="2" charset="2"/>
              <a:buNone/>
            </a:pPr>
            <a:endParaRPr lang="en-US" altLang="zh-CN" sz="2400"/>
          </a:p>
          <a:p>
            <a:pPr>
              <a:lnSpc>
                <a:spcPct val="90000"/>
              </a:lnSpc>
              <a:buFont typeface="Wingdings" panose="05000000000000000000" pitchFamily="2" charset="2"/>
              <a:buNone/>
            </a:pPr>
            <a:endParaRPr lang="zh-CN" altLang="en-US" sz="24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19809"/>
          <p:cNvSpPr>
            <a:spLocks noGrp="1"/>
          </p:cNvSpPr>
          <p:nvPr>
            <p:ph type="title"/>
          </p:nvPr>
        </p:nvSpPr>
        <p:spPr/>
        <p:txBody>
          <a:bodyPr anchor="b"/>
          <a:lstStyle/>
          <a:p>
            <a:r>
              <a:rPr lang="zh-CN" altLang="en-US" b="1"/>
              <a:t>例</a:t>
            </a:r>
            <a:r>
              <a:rPr lang="en-US" altLang="zh-CN" b="1"/>
              <a:t>4. </a:t>
            </a:r>
            <a:r>
              <a:rPr lang="zh-CN" altLang="en-US" b="1"/>
              <a:t>吸烟者问题</a:t>
            </a:r>
          </a:p>
        </p:txBody>
      </p:sp>
      <p:sp>
        <p:nvSpPr>
          <p:cNvPr id="119811" name="文本框 119810"/>
          <p:cNvSpPr txBox="1"/>
          <p:nvPr/>
        </p:nvSpPr>
        <p:spPr>
          <a:xfrm>
            <a:off x="762000" y="2133600"/>
            <a:ext cx="7696200" cy="3013075"/>
          </a:xfrm>
          <a:prstGeom prst="rect">
            <a:avLst/>
          </a:prstGeom>
          <a:noFill/>
          <a:ln w="9525">
            <a:noFill/>
          </a:ln>
        </p:spPr>
        <p:txBody>
          <a:bodyPr>
            <a:spAutoFit/>
          </a:bodyPr>
          <a:lstStyle/>
          <a:p>
            <a:pPr>
              <a:spcBef>
                <a:spcPct val="50000"/>
              </a:spcBef>
            </a:pPr>
            <a:r>
              <a:rPr lang="en-US" altLang="zh-CN" sz="2400">
                <a:latin typeface="Comic Sans MS" panose="030F0702030302020204" pitchFamily="66" charset="0"/>
              </a:rPr>
              <a:t>Cigarette Smokers’ Problem</a:t>
            </a:r>
          </a:p>
          <a:p>
            <a:pPr>
              <a:spcBef>
                <a:spcPct val="50000"/>
              </a:spcBef>
            </a:pPr>
            <a:r>
              <a:rPr lang="en-US" altLang="zh-CN" sz="2400">
                <a:latin typeface="Comic Sans MS" panose="030F0702030302020204" pitchFamily="66" charset="0"/>
              </a:rPr>
              <a:t>Patil S. S. Limitations and Capabilities of Dijkstra’s semaphore primitives for coordination among processes. MIT project MAC Computation Structure Group Memo 57, MIT, Cambridge, Mass, 1977.</a:t>
            </a:r>
          </a:p>
          <a:p>
            <a:pPr>
              <a:spcBef>
                <a:spcPct val="50000"/>
              </a:spcBef>
            </a:pPr>
            <a:endParaRPr lang="zh-CN" altLang="en-US" sz="2400">
              <a:latin typeface="Comic Sans MS" panose="030F0702030302020204" pitchFamily="66"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20833"/>
          <p:cNvSpPr>
            <a:spLocks noGrp="1"/>
          </p:cNvSpPr>
          <p:nvPr>
            <p:ph type="title"/>
          </p:nvPr>
        </p:nvSpPr>
        <p:spPr>
          <a:xfrm>
            <a:off x="609600" y="609600"/>
            <a:ext cx="8077200" cy="1143000"/>
          </a:xfrm>
        </p:spPr>
        <p:txBody>
          <a:bodyPr anchor="b"/>
          <a:lstStyle/>
          <a:p>
            <a:r>
              <a:rPr lang="zh-CN" altLang="en-US" sz="4000" b="1"/>
              <a:t>吸烟者问题</a:t>
            </a:r>
            <a:r>
              <a:rPr lang="en-US" altLang="zh-CN" sz="4000" b="1"/>
              <a:t>-problem statement</a:t>
            </a:r>
          </a:p>
        </p:txBody>
      </p:sp>
      <p:sp>
        <p:nvSpPr>
          <p:cNvPr id="120835" name="文本框 120834"/>
          <p:cNvSpPr txBox="1"/>
          <p:nvPr/>
        </p:nvSpPr>
        <p:spPr>
          <a:xfrm>
            <a:off x="838200" y="1905000"/>
            <a:ext cx="7772400" cy="4376738"/>
          </a:xfrm>
          <a:prstGeom prst="rect">
            <a:avLst/>
          </a:prstGeom>
          <a:noFill/>
          <a:ln w="9525">
            <a:noFill/>
          </a:ln>
        </p:spPr>
        <p:txBody>
          <a:bodyPr>
            <a:spAutoFit/>
          </a:bodyPr>
          <a:lstStyle/>
          <a:p>
            <a:pPr>
              <a:spcBef>
                <a:spcPct val="50000"/>
              </a:spcBef>
            </a:pPr>
            <a:r>
              <a:rPr lang="en-US" altLang="zh-CN" sz="2800" b="0">
                <a:latin typeface="Comic Sans MS" panose="030F0702030302020204" pitchFamily="66" charset="0"/>
              </a:rPr>
              <a:t>3 supplier processes:</a:t>
            </a:r>
          </a:p>
          <a:p>
            <a:pPr>
              <a:lnSpc>
                <a:spcPct val="50000"/>
              </a:lnSpc>
              <a:spcBef>
                <a:spcPct val="50000"/>
              </a:spcBef>
            </a:pPr>
            <a:r>
              <a:rPr lang="en-US" altLang="zh-CN" sz="2800" b="0">
                <a:latin typeface="Comic Sans MS" panose="030F0702030302020204" pitchFamily="66" charset="0"/>
              </a:rPr>
              <a:t>        X: supplies </a:t>
            </a:r>
            <a:r>
              <a:rPr lang="en-US" altLang="zh-CN" sz="2800" b="0" u="sng">
                <a:latin typeface="Comic Sans MS" panose="030F0702030302020204" pitchFamily="66" charset="0"/>
              </a:rPr>
              <a:t>tobacco</a:t>
            </a:r>
            <a:r>
              <a:rPr lang="en-US" altLang="zh-CN" sz="2800" b="0">
                <a:latin typeface="Comic Sans MS" panose="030F0702030302020204" pitchFamily="66" charset="0"/>
              </a:rPr>
              <a:t> and </a:t>
            </a:r>
            <a:r>
              <a:rPr lang="en-US" altLang="zh-CN" sz="2800" b="0" u="sng">
                <a:latin typeface="Comic Sans MS" panose="030F0702030302020204" pitchFamily="66" charset="0"/>
              </a:rPr>
              <a:t>match</a:t>
            </a:r>
            <a:r>
              <a:rPr lang="en-US" altLang="zh-CN" sz="2800" b="0">
                <a:latin typeface="Comic Sans MS" panose="030F0702030302020204" pitchFamily="66" charset="0"/>
              </a:rPr>
              <a:t>;</a:t>
            </a:r>
          </a:p>
          <a:p>
            <a:pPr>
              <a:lnSpc>
                <a:spcPct val="50000"/>
              </a:lnSpc>
              <a:spcBef>
                <a:spcPct val="50000"/>
              </a:spcBef>
            </a:pPr>
            <a:r>
              <a:rPr lang="en-US" altLang="zh-CN" sz="2800" b="0">
                <a:latin typeface="Comic Sans MS" panose="030F0702030302020204" pitchFamily="66" charset="0"/>
              </a:rPr>
              <a:t>        Y: supplies </a:t>
            </a:r>
            <a:r>
              <a:rPr lang="en-US" altLang="zh-CN" sz="2800" b="0" u="sng">
                <a:latin typeface="Comic Sans MS" panose="030F0702030302020204" pitchFamily="66" charset="0"/>
              </a:rPr>
              <a:t>match</a:t>
            </a:r>
            <a:r>
              <a:rPr lang="en-US" altLang="zh-CN" sz="2800" b="0">
                <a:latin typeface="Comic Sans MS" panose="030F0702030302020204" pitchFamily="66" charset="0"/>
              </a:rPr>
              <a:t> and </a:t>
            </a:r>
            <a:r>
              <a:rPr lang="en-US" altLang="zh-CN" sz="2800" b="0" u="sng">
                <a:latin typeface="Comic Sans MS" panose="030F0702030302020204" pitchFamily="66" charset="0"/>
              </a:rPr>
              <a:t>wrapper</a:t>
            </a:r>
            <a:r>
              <a:rPr lang="en-US" altLang="zh-CN" sz="2800" b="0">
                <a:latin typeface="Comic Sans MS" panose="030F0702030302020204" pitchFamily="66" charset="0"/>
              </a:rPr>
              <a:t>;</a:t>
            </a:r>
          </a:p>
          <a:p>
            <a:pPr>
              <a:lnSpc>
                <a:spcPct val="50000"/>
              </a:lnSpc>
              <a:spcBef>
                <a:spcPct val="50000"/>
              </a:spcBef>
            </a:pPr>
            <a:r>
              <a:rPr lang="en-US" altLang="zh-CN" sz="2800" b="0">
                <a:latin typeface="Comic Sans MS" panose="030F0702030302020204" pitchFamily="66" charset="0"/>
              </a:rPr>
              <a:t>        Z: supplies </a:t>
            </a:r>
            <a:r>
              <a:rPr lang="en-US" altLang="zh-CN" sz="2800" b="0" u="sng">
                <a:latin typeface="Comic Sans MS" panose="030F0702030302020204" pitchFamily="66" charset="0"/>
              </a:rPr>
              <a:t>wrapper</a:t>
            </a:r>
            <a:r>
              <a:rPr lang="en-US" altLang="zh-CN" sz="2800" b="0">
                <a:latin typeface="Comic Sans MS" panose="030F0702030302020204" pitchFamily="66" charset="0"/>
              </a:rPr>
              <a:t> and </a:t>
            </a:r>
            <a:r>
              <a:rPr lang="en-US" altLang="zh-CN" sz="2800" b="0" u="sng">
                <a:latin typeface="Comic Sans MS" panose="030F0702030302020204" pitchFamily="66" charset="0"/>
              </a:rPr>
              <a:t>tobacco</a:t>
            </a:r>
            <a:r>
              <a:rPr lang="en-US" altLang="zh-CN" sz="2800" b="0">
                <a:latin typeface="Comic Sans MS" panose="030F0702030302020204" pitchFamily="66" charset="0"/>
              </a:rPr>
              <a:t>.</a:t>
            </a:r>
          </a:p>
          <a:p>
            <a:pPr>
              <a:lnSpc>
                <a:spcPct val="50000"/>
              </a:lnSpc>
              <a:spcBef>
                <a:spcPct val="50000"/>
              </a:spcBef>
            </a:pPr>
            <a:r>
              <a:rPr lang="en-US" altLang="zh-CN" sz="2800" b="0">
                <a:latin typeface="Comic Sans MS" panose="030F0702030302020204" pitchFamily="66" charset="0"/>
              </a:rPr>
              <a:t>3 smoker processes:</a:t>
            </a:r>
          </a:p>
          <a:p>
            <a:pPr>
              <a:lnSpc>
                <a:spcPct val="50000"/>
              </a:lnSpc>
              <a:spcBef>
                <a:spcPct val="50000"/>
              </a:spcBef>
            </a:pPr>
            <a:r>
              <a:rPr lang="en-US" altLang="zh-CN" sz="2800" b="0">
                <a:latin typeface="Comic Sans MS" panose="030F0702030302020204" pitchFamily="66" charset="0"/>
              </a:rPr>
              <a:t>        A: possess tobacco;</a:t>
            </a:r>
          </a:p>
          <a:p>
            <a:pPr>
              <a:lnSpc>
                <a:spcPct val="50000"/>
              </a:lnSpc>
              <a:spcBef>
                <a:spcPct val="50000"/>
              </a:spcBef>
            </a:pPr>
            <a:r>
              <a:rPr lang="en-US" altLang="zh-CN" sz="2800" b="0">
                <a:latin typeface="Comic Sans MS" panose="030F0702030302020204" pitchFamily="66" charset="0"/>
              </a:rPr>
              <a:t>        B: possess match;</a:t>
            </a:r>
          </a:p>
          <a:p>
            <a:pPr>
              <a:lnSpc>
                <a:spcPct val="50000"/>
              </a:lnSpc>
              <a:spcBef>
                <a:spcPct val="50000"/>
              </a:spcBef>
            </a:pPr>
            <a:r>
              <a:rPr lang="en-US" altLang="zh-CN" sz="2800" b="0">
                <a:latin typeface="Comic Sans MS" panose="030F0702030302020204" pitchFamily="66" charset="0"/>
              </a:rPr>
              <a:t>        C: possess wrapper.</a:t>
            </a:r>
          </a:p>
          <a:p>
            <a:pPr>
              <a:lnSpc>
                <a:spcPct val="50000"/>
              </a:lnSpc>
              <a:spcBef>
                <a:spcPct val="50000"/>
              </a:spcBef>
            </a:pPr>
            <a:r>
              <a:rPr lang="en-US" altLang="zh-CN" sz="2800" b="0">
                <a:latin typeface="Comic Sans MS" panose="030F0702030302020204" pitchFamily="66" charset="0"/>
              </a:rPr>
              <a:t>(1) only one of X,Y,Z can supply at a time;</a:t>
            </a:r>
          </a:p>
          <a:p>
            <a:pPr>
              <a:lnSpc>
                <a:spcPct val="50000"/>
              </a:lnSpc>
              <a:spcBef>
                <a:spcPct val="50000"/>
              </a:spcBef>
            </a:pPr>
            <a:r>
              <a:rPr lang="en-US" altLang="zh-CN" sz="2800" b="0">
                <a:latin typeface="Comic Sans MS" panose="030F0702030302020204" pitchFamily="66" charset="0"/>
              </a:rPr>
              <a:t>(2) X,Y,Z can proceed only after consumption.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Effect transition="in" filter="wipe(left)">
                                      <p:cBhvr>
                                        <p:cTn id="7" dur="500"/>
                                        <p:tgtEl>
                                          <p:spTgt spid="1208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0835">
                                            <p:txEl>
                                              <p:pRg st="1" end="1"/>
                                            </p:txEl>
                                          </p:spTgt>
                                        </p:tgtEl>
                                        <p:attrNameLst>
                                          <p:attrName>style.visibility</p:attrName>
                                        </p:attrNameLst>
                                      </p:cBhvr>
                                      <p:to>
                                        <p:strVal val="visible"/>
                                      </p:to>
                                    </p:set>
                                    <p:animEffect transition="in" filter="wipe(left)">
                                      <p:cBhvr>
                                        <p:cTn id="12" dur="500"/>
                                        <p:tgtEl>
                                          <p:spTgt spid="1208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0835">
                                            <p:txEl>
                                              <p:pRg st="2" end="2"/>
                                            </p:txEl>
                                          </p:spTgt>
                                        </p:tgtEl>
                                        <p:attrNameLst>
                                          <p:attrName>style.visibility</p:attrName>
                                        </p:attrNameLst>
                                      </p:cBhvr>
                                      <p:to>
                                        <p:strVal val="visible"/>
                                      </p:to>
                                    </p:set>
                                    <p:animEffect transition="in" filter="wipe(left)">
                                      <p:cBhvr>
                                        <p:cTn id="17" dur="500"/>
                                        <p:tgtEl>
                                          <p:spTgt spid="1208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0835">
                                            <p:txEl>
                                              <p:pRg st="3" end="3"/>
                                            </p:txEl>
                                          </p:spTgt>
                                        </p:tgtEl>
                                        <p:attrNameLst>
                                          <p:attrName>style.visibility</p:attrName>
                                        </p:attrNameLst>
                                      </p:cBhvr>
                                      <p:to>
                                        <p:strVal val="visible"/>
                                      </p:to>
                                    </p:set>
                                    <p:animEffect transition="in" filter="wipe(left)">
                                      <p:cBhvr>
                                        <p:cTn id="22" dur="500"/>
                                        <p:tgtEl>
                                          <p:spTgt spid="1208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0835">
                                            <p:txEl>
                                              <p:pRg st="4" end="4"/>
                                            </p:txEl>
                                          </p:spTgt>
                                        </p:tgtEl>
                                        <p:attrNameLst>
                                          <p:attrName>style.visibility</p:attrName>
                                        </p:attrNameLst>
                                      </p:cBhvr>
                                      <p:to>
                                        <p:strVal val="visible"/>
                                      </p:to>
                                    </p:set>
                                    <p:animEffect transition="in" filter="wipe(left)">
                                      <p:cBhvr>
                                        <p:cTn id="27" dur="500"/>
                                        <p:tgtEl>
                                          <p:spTgt spid="1208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0835">
                                            <p:txEl>
                                              <p:pRg st="5" end="5"/>
                                            </p:txEl>
                                          </p:spTgt>
                                        </p:tgtEl>
                                        <p:attrNameLst>
                                          <p:attrName>style.visibility</p:attrName>
                                        </p:attrNameLst>
                                      </p:cBhvr>
                                      <p:to>
                                        <p:strVal val="visible"/>
                                      </p:to>
                                    </p:set>
                                    <p:animEffect transition="in" filter="wipe(left)">
                                      <p:cBhvr>
                                        <p:cTn id="32" dur="500"/>
                                        <p:tgtEl>
                                          <p:spTgt spid="1208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0835">
                                            <p:txEl>
                                              <p:pRg st="6" end="6"/>
                                            </p:txEl>
                                          </p:spTgt>
                                        </p:tgtEl>
                                        <p:attrNameLst>
                                          <p:attrName>style.visibility</p:attrName>
                                        </p:attrNameLst>
                                      </p:cBhvr>
                                      <p:to>
                                        <p:strVal val="visible"/>
                                      </p:to>
                                    </p:set>
                                    <p:animEffect transition="in" filter="wipe(left)">
                                      <p:cBhvr>
                                        <p:cTn id="37" dur="500"/>
                                        <p:tgtEl>
                                          <p:spTgt spid="12083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0835">
                                            <p:txEl>
                                              <p:pRg st="7" end="7"/>
                                            </p:txEl>
                                          </p:spTgt>
                                        </p:tgtEl>
                                        <p:attrNameLst>
                                          <p:attrName>style.visibility</p:attrName>
                                        </p:attrNameLst>
                                      </p:cBhvr>
                                      <p:to>
                                        <p:strVal val="visible"/>
                                      </p:to>
                                    </p:set>
                                    <p:animEffect transition="in" filter="wipe(left)">
                                      <p:cBhvr>
                                        <p:cTn id="42" dur="500"/>
                                        <p:tgtEl>
                                          <p:spTgt spid="12083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0835">
                                            <p:txEl>
                                              <p:pRg st="8" end="8"/>
                                            </p:txEl>
                                          </p:spTgt>
                                        </p:tgtEl>
                                        <p:attrNameLst>
                                          <p:attrName>style.visibility</p:attrName>
                                        </p:attrNameLst>
                                      </p:cBhvr>
                                      <p:to>
                                        <p:strVal val="visible"/>
                                      </p:to>
                                    </p:set>
                                    <p:animEffect transition="in" filter="wipe(left)">
                                      <p:cBhvr>
                                        <p:cTn id="47" dur="500"/>
                                        <p:tgtEl>
                                          <p:spTgt spid="12083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0835">
                                            <p:txEl>
                                              <p:pRg st="9" end="9"/>
                                            </p:txEl>
                                          </p:spTgt>
                                        </p:tgtEl>
                                        <p:attrNameLst>
                                          <p:attrName>style.visibility</p:attrName>
                                        </p:attrNameLst>
                                      </p:cBhvr>
                                      <p:to>
                                        <p:strVal val="visible"/>
                                      </p:to>
                                    </p:set>
                                    <p:animEffect transition="in" filter="wipe(left)">
                                      <p:cBhvr>
                                        <p:cTn id="52" dur="500"/>
                                        <p:tgtEl>
                                          <p:spTgt spid="1208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21857"/>
          <p:cNvSpPr>
            <a:spLocks noGrp="1"/>
          </p:cNvSpPr>
          <p:nvPr>
            <p:ph type="title"/>
          </p:nvPr>
        </p:nvSpPr>
        <p:spPr>
          <a:xfrm>
            <a:off x="685800" y="457200"/>
            <a:ext cx="7772400" cy="1143000"/>
          </a:xfrm>
        </p:spPr>
        <p:txBody>
          <a:bodyPr anchor="b"/>
          <a:lstStyle/>
          <a:p>
            <a:r>
              <a:rPr lang="en-US" altLang="zh-CN" b="1"/>
              <a:t>Traditional semaphore:</a:t>
            </a:r>
          </a:p>
        </p:txBody>
      </p:sp>
      <p:sp>
        <p:nvSpPr>
          <p:cNvPr id="121859" name="文本框 121858"/>
          <p:cNvSpPr txBox="1"/>
          <p:nvPr/>
        </p:nvSpPr>
        <p:spPr>
          <a:xfrm>
            <a:off x="838200" y="1981200"/>
            <a:ext cx="7620000" cy="4364038"/>
          </a:xfrm>
          <a:prstGeom prst="rect">
            <a:avLst/>
          </a:prstGeom>
          <a:noFill/>
          <a:ln w="9525">
            <a:noFill/>
          </a:ln>
        </p:spPr>
        <p:txBody>
          <a:bodyPr>
            <a:spAutoFit/>
          </a:bodyPr>
          <a:lstStyle/>
          <a:p>
            <a:pPr>
              <a:lnSpc>
                <a:spcPct val="90000"/>
              </a:lnSpc>
              <a:spcBef>
                <a:spcPct val="50000"/>
              </a:spcBef>
            </a:pPr>
            <a:r>
              <a:rPr lang="en-US" altLang="zh-CN" sz="2400">
                <a:latin typeface="Comic Sans MS" panose="030F0702030302020204" pitchFamily="66" charset="0"/>
              </a:rPr>
              <a:t>Var t,m,w,s:semaphore; (0,0,0,1)</a:t>
            </a:r>
          </a:p>
          <a:p>
            <a:pPr>
              <a:lnSpc>
                <a:spcPct val="70000"/>
              </a:lnSpc>
              <a:spcBef>
                <a:spcPct val="50000"/>
              </a:spcBef>
            </a:pPr>
            <a:r>
              <a:rPr lang="en-US" altLang="zh-CN" sz="2400">
                <a:latin typeface="Comic Sans MS" panose="030F0702030302020204" pitchFamily="66" charset="0"/>
              </a:rPr>
              <a:t>Process X        process Y       process Z</a:t>
            </a:r>
          </a:p>
          <a:p>
            <a:pPr>
              <a:lnSpc>
                <a:spcPct val="70000"/>
              </a:lnSpc>
              <a:spcBef>
                <a:spcPct val="50000"/>
              </a:spcBef>
            </a:pPr>
            <a:r>
              <a:rPr lang="en-US" altLang="zh-CN" sz="2400">
                <a:latin typeface="Comic Sans MS" panose="030F0702030302020204" pitchFamily="66" charset="0"/>
              </a:rPr>
              <a:t>    P(s);              P(s);             P(s);</a:t>
            </a:r>
          </a:p>
          <a:p>
            <a:pPr>
              <a:lnSpc>
                <a:spcPct val="70000"/>
              </a:lnSpc>
              <a:spcBef>
                <a:spcPct val="50000"/>
              </a:spcBef>
            </a:pPr>
            <a:r>
              <a:rPr lang="en-US" altLang="zh-CN" sz="2400">
                <a:latin typeface="Comic Sans MS" panose="030F0702030302020204" pitchFamily="66" charset="0"/>
              </a:rPr>
              <a:t>    V(t);             V(m);            V(w);</a:t>
            </a:r>
          </a:p>
          <a:p>
            <a:pPr>
              <a:lnSpc>
                <a:spcPct val="70000"/>
              </a:lnSpc>
              <a:spcBef>
                <a:spcPct val="50000"/>
              </a:spcBef>
            </a:pPr>
            <a:r>
              <a:rPr lang="en-US" altLang="zh-CN" sz="2400">
                <a:latin typeface="Comic Sans MS" panose="030F0702030302020204" pitchFamily="66" charset="0"/>
              </a:rPr>
              <a:t>    V(m);            V(w);             V(t);</a:t>
            </a:r>
          </a:p>
          <a:p>
            <a:pPr>
              <a:lnSpc>
                <a:spcPct val="70000"/>
              </a:lnSpc>
              <a:spcBef>
                <a:spcPct val="50000"/>
              </a:spcBef>
            </a:pPr>
            <a:r>
              <a:rPr lang="en-US" altLang="zh-CN" sz="2400">
                <a:latin typeface="Comic Sans MS" panose="030F0702030302020204" pitchFamily="66" charset="0"/>
              </a:rPr>
              <a:t>Process A        Process B       process C</a:t>
            </a:r>
          </a:p>
          <a:p>
            <a:pPr>
              <a:lnSpc>
                <a:spcPct val="70000"/>
              </a:lnSpc>
              <a:spcBef>
                <a:spcPct val="50000"/>
              </a:spcBef>
            </a:pPr>
            <a:r>
              <a:rPr lang="en-US" altLang="zh-CN" sz="2400">
                <a:latin typeface="Comic Sans MS" panose="030F0702030302020204" pitchFamily="66" charset="0"/>
              </a:rPr>
              <a:t>    P(m);            P(w);              P(t);</a:t>
            </a:r>
          </a:p>
          <a:p>
            <a:pPr>
              <a:lnSpc>
                <a:spcPct val="70000"/>
              </a:lnSpc>
              <a:spcBef>
                <a:spcPct val="50000"/>
              </a:spcBef>
            </a:pPr>
            <a:r>
              <a:rPr lang="en-US" altLang="zh-CN" sz="2400">
                <a:latin typeface="Comic Sans MS" panose="030F0702030302020204" pitchFamily="66" charset="0"/>
              </a:rPr>
              <a:t>    P(w);            P(t);               P(m);</a:t>
            </a:r>
          </a:p>
          <a:p>
            <a:pPr>
              <a:lnSpc>
                <a:spcPct val="70000"/>
              </a:lnSpc>
              <a:spcBef>
                <a:spcPct val="50000"/>
              </a:spcBef>
            </a:pPr>
            <a:r>
              <a:rPr lang="en-US" altLang="zh-CN" sz="2400">
                <a:latin typeface="Comic Sans MS" panose="030F0702030302020204" pitchFamily="66" charset="0"/>
              </a:rPr>
              <a:t>    smoke;          smoke;            smoke;</a:t>
            </a:r>
          </a:p>
          <a:p>
            <a:pPr>
              <a:lnSpc>
                <a:spcPct val="70000"/>
              </a:lnSpc>
              <a:spcBef>
                <a:spcPct val="50000"/>
              </a:spcBef>
            </a:pPr>
            <a:r>
              <a:rPr lang="en-US" altLang="zh-CN" sz="2400">
                <a:latin typeface="Comic Sans MS" panose="030F0702030302020204" pitchFamily="66" charset="0"/>
              </a:rPr>
              <a:t>    V(s);            V(s);               V(s);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5361"/>
          <p:cNvSpPr>
            <a:spLocks noGrp="1"/>
          </p:cNvSpPr>
          <p:nvPr>
            <p:ph type="title"/>
          </p:nvPr>
        </p:nvSpPr>
        <p:spPr/>
        <p:txBody>
          <a:bodyPr anchor="b"/>
          <a:lstStyle/>
          <a:p>
            <a:r>
              <a:rPr lang="en-US" altLang="zh-CN" b="1"/>
              <a:t>4.1.4 </a:t>
            </a:r>
            <a:r>
              <a:rPr lang="zh-CN" altLang="en-US" b="1"/>
              <a:t>程序并发执行的条件</a:t>
            </a:r>
          </a:p>
        </p:txBody>
      </p:sp>
      <p:sp>
        <p:nvSpPr>
          <p:cNvPr id="15363" name="文本占位符 15362"/>
          <p:cNvSpPr>
            <a:spLocks noGrp="1"/>
          </p:cNvSpPr>
          <p:nvPr>
            <p:ph type="body" idx="1"/>
          </p:nvPr>
        </p:nvSpPr>
        <p:spPr/>
        <p:txBody>
          <a:bodyPr/>
          <a:lstStyle/>
          <a:p>
            <a:r>
              <a:rPr lang="zh-CN" altLang="en-US" b="1"/>
              <a:t>若两个程序</a:t>
            </a:r>
            <a:r>
              <a:rPr lang="en-US" altLang="zh-CN" b="1"/>
              <a:t>p1</a:t>
            </a:r>
            <a:r>
              <a:rPr lang="zh-CN" altLang="en-US" b="1"/>
              <a:t>，</a:t>
            </a:r>
            <a:r>
              <a:rPr lang="en-US" altLang="zh-CN" b="1"/>
              <a:t>p2</a:t>
            </a:r>
            <a:r>
              <a:rPr lang="zh-CN" altLang="en-US" b="1"/>
              <a:t>满足如下条件，则能够保持可再现性，因而可以并发执行。该条件是</a:t>
            </a:r>
            <a:r>
              <a:rPr lang="en-US" altLang="zh-CN" b="1"/>
              <a:t>1966</a:t>
            </a:r>
            <a:r>
              <a:rPr lang="zh-CN" altLang="en-US" b="1"/>
              <a:t>年首先由</a:t>
            </a:r>
            <a:r>
              <a:rPr lang="en-US" altLang="zh-CN" b="1"/>
              <a:t>Bernstein</a:t>
            </a:r>
            <a:r>
              <a:rPr lang="zh-CN" altLang="en-US" b="1"/>
              <a:t>提出的，称为</a:t>
            </a:r>
            <a:r>
              <a:rPr lang="en-US" altLang="zh-CN" b="1"/>
              <a:t>Bernstein</a:t>
            </a:r>
            <a:r>
              <a:rPr lang="zh-CN" altLang="en-US" b="1"/>
              <a:t>条件。</a:t>
            </a:r>
          </a:p>
          <a:p>
            <a:pPr lvl="1"/>
            <a:r>
              <a:rPr lang="zh-CN" altLang="en-US"/>
              <a:t>    </a:t>
            </a:r>
            <a:r>
              <a:rPr lang="en-US" altLang="zh-CN" sz="2000" b="1"/>
              <a:t>R(p1)∩W(p2)∪R(p2)∩W(p1)∪W(p1)∩W(p2)=Φ</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22881"/>
          <p:cNvSpPr>
            <a:spLocks noGrp="1"/>
          </p:cNvSpPr>
          <p:nvPr>
            <p:ph type="title"/>
          </p:nvPr>
        </p:nvSpPr>
        <p:spPr/>
        <p:txBody>
          <a:bodyPr anchor="b"/>
          <a:lstStyle/>
          <a:p>
            <a:r>
              <a:rPr lang="en-US" altLang="zh-CN"/>
              <a:t>Simultaneous </a:t>
            </a:r>
            <a:r>
              <a:rPr lang="en-US" altLang="zh-CN">
                <a:latin typeface="Comic Sans MS" panose="030F0702030302020204" pitchFamily="66" charset="0"/>
              </a:rPr>
              <a:t>P</a:t>
            </a:r>
            <a:r>
              <a:rPr lang="en-US" altLang="zh-CN"/>
              <a:t>-operation</a:t>
            </a:r>
          </a:p>
        </p:txBody>
      </p:sp>
      <p:sp>
        <p:nvSpPr>
          <p:cNvPr id="122883" name="文本框 122882"/>
          <p:cNvSpPr txBox="1"/>
          <p:nvPr/>
        </p:nvSpPr>
        <p:spPr>
          <a:xfrm>
            <a:off x="838200" y="1828800"/>
            <a:ext cx="7467600" cy="4791075"/>
          </a:xfrm>
          <a:prstGeom prst="rect">
            <a:avLst/>
          </a:prstGeom>
          <a:noFill/>
          <a:ln w="9525">
            <a:noFill/>
          </a:ln>
        </p:spPr>
        <p:txBody>
          <a:bodyPr>
            <a:spAutoFit/>
          </a:bodyPr>
          <a:lstStyle/>
          <a:p>
            <a:pPr>
              <a:lnSpc>
                <a:spcPct val="90000"/>
              </a:lnSpc>
              <a:spcBef>
                <a:spcPct val="50000"/>
              </a:spcBef>
            </a:pPr>
            <a:r>
              <a:rPr lang="en-US" altLang="zh-CN" sz="2800" b="0">
                <a:latin typeface="Comic Sans MS" panose="030F0702030302020204" pitchFamily="66" charset="0"/>
              </a:rPr>
              <a:t>SP(S</a:t>
            </a:r>
            <a:r>
              <a:rPr lang="en-US" altLang="zh-CN" sz="2800" b="0" baseline="-25000">
                <a:latin typeface="Comic Sans MS" panose="030F0702030302020204" pitchFamily="66" charset="0"/>
              </a:rPr>
              <a:t>1</a:t>
            </a:r>
            <a:r>
              <a:rPr lang="en-US" altLang="zh-CN" sz="2800" b="0">
                <a:latin typeface="Comic Sans MS" panose="030F0702030302020204" pitchFamily="66" charset="0"/>
              </a:rPr>
              <a:t>,t</a:t>
            </a:r>
            <a:r>
              <a:rPr lang="en-US" altLang="zh-CN" sz="2800" b="0" baseline="-25000">
                <a:latin typeface="Comic Sans MS" panose="030F0702030302020204" pitchFamily="66" charset="0"/>
              </a:rPr>
              <a:t>1</a:t>
            </a:r>
            <a:r>
              <a:rPr lang="en-US" altLang="zh-CN" sz="2800" b="0">
                <a:latin typeface="Comic Sans MS" panose="030F0702030302020204" pitchFamily="66" charset="0"/>
              </a:rPr>
              <a:t>,d</a:t>
            </a:r>
            <a:r>
              <a:rPr lang="en-US" altLang="zh-CN" sz="2800" b="0" baseline="-25000">
                <a:latin typeface="Comic Sans MS" panose="030F0702030302020204" pitchFamily="66" charset="0"/>
              </a:rPr>
              <a:t>1</a:t>
            </a:r>
            <a:r>
              <a:rPr lang="en-US" altLang="zh-CN" sz="2800" b="0">
                <a:latin typeface="Comic Sans MS" panose="030F0702030302020204" pitchFamily="66" charset="0"/>
              </a:rPr>
              <a:t>;…;S</a:t>
            </a:r>
            <a:r>
              <a:rPr lang="en-US" altLang="zh-CN" sz="2800" b="0" baseline="-25000">
                <a:latin typeface="Comic Sans MS" panose="030F0702030302020204" pitchFamily="66" charset="0"/>
              </a:rPr>
              <a:t>n</a:t>
            </a:r>
            <a:r>
              <a:rPr lang="en-US" altLang="zh-CN" sz="2800" b="0">
                <a:latin typeface="Comic Sans MS" panose="030F0702030302020204" pitchFamily="66" charset="0"/>
              </a:rPr>
              <a:t>,t</a:t>
            </a:r>
            <a:r>
              <a:rPr lang="en-US" altLang="zh-CN" sz="2800" b="0" baseline="-25000">
                <a:latin typeface="Comic Sans MS" panose="030F0702030302020204" pitchFamily="66" charset="0"/>
              </a:rPr>
              <a:t>n</a:t>
            </a:r>
            <a:r>
              <a:rPr lang="en-US" altLang="zh-CN" sz="2800" b="0">
                <a:latin typeface="Comic Sans MS" panose="030F0702030302020204" pitchFamily="66" charset="0"/>
              </a:rPr>
              <a:t>,d</a:t>
            </a:r>
            <a:r>
              <a:rPr lang="en-US" altLang="zh-CN" sz="2800" b="0" baseline="-25000">
                <a:latin typeface="Comic Sans MS" panose="030F0702030302020204" pitchFamily="66" charset="0"/>
              </a:rPr>
              <a:t>n</a:t>
            </a:r>
            <a:r>
              <a:rPr lang="en-US" altLang="zh-CN" sz="2800" b="0">
                <a:latin typeface="Comic Sans MS" panose="030F0702030302020204" pitchFamily="66" charset="0"/>
              </a:rPr>
              <a:t>);</a:t>
            </a:r>
          </a:p>
          <a:p>
            <a:pPr>
              <a:lnSpc>
                <a:spcPct val="80000"/>
              </a:lnSpc>
              <a:spcBef>
                <a:spcPct val="50000"/>
              </a:spcBef>
            </a:pPr>
            <a:r>
              <a:rPr lang="en-US" altLang="zh-CN" sz="2800" b="0">
                <a:latin typeface="Comic Sans MS" panose="030F0702030302020204" pitchFamily="66" charset="0"/>
              </a:rPr>
              <a:t>if S</a:t>
            </a:r>
            <a:r>
              <a:rPr lang="en-US" altLang="zh-CN" sz="2800" b="0" baseline="-25000">
                <a:latin typeface="Comic Sans MS" panose="030F0702030302020204" pitchFamily="66" charset="0"/>
              </a:rPr>
              <a:t>1</a:t>
            </a:r>
            <a:r>
              <a:rPr lang="en-US" altLang="zh-CN" sz="2800" b="0">
                <a:latin typeface="Comic Sans MS" panose="030F0702030302020204" pitchFamily="66" charset="0"/>
              </a:rPr>
              <a:t>&gt;=t</a:t>
            </a:r>
            <a:r>
              <a:rPr lang="en-US" altLang="zh-CN" sz="2800" b="0" baseline="-25000">
                <a:latin typeface="Comic Sans MS" panose="030F0702030302020204" pitchFamily="66" charset="0"/>
              </a:rPr>
              <a:t>1</a:t>
            </a:r>
            <a:r>
              <a:rPr lang="en-US" altLang="zh-CN" sz="2800" b="0">
                <a:latin typeface="Comic Sans MS" panose="030F0702030302020204" pitchFamily="66" charset="0"/>
              </a:rPr>
              <a:t> and … and S</a:t>
            </a:r>
            <a:r>
              <a:rPr lang="en-US" altLang="zh-CN" sz="2800" b="0" baseline="-25000">
                <a:latin typeface="Comic Sans MS" panose="030F0702030302020204" pitchFamily="66" charset="0"/>
              </a:rPr>
              <a:t>n</a:t>
            </a:r>
            <a:r>
              <a:rPr lang="en-US" altLang="zh-CN" sz="2800" b="0">
                <a:latin typeface="Comic Sans MS" panose="030F0702030302020204" pitchFamily="66" charset="0"/>
              </a:rPr>
              <a:t>&gt;=t</a:t>
            </a:r>
            <a:r>
              <a:rPr lang="en-US" altLang="zh-CN" sz="2800" b="0" baseline="-25000">
                <a:latin typeface="Comic Sans MS" panose="030F0702030302020204" pitchFamily="66" charset="0"/>
              </a:rPr>
              <a:t>n</a:t>
            </a:r>
            <a:r>
              <a:rPr lang="en-US" altLang="zh-CN" sz="2800" b="0">
                <a:latin typeface="Comic Sans MS" panose="030F0702030302020204" pitchFamily="66" charset="0"/>
              </a:rPr>
              <a:t> then</a:t>
            </a:r>
          </a:p>
          <a:p>
            <a:pPr>
              <a:lnSpc>
                <a:spcPct val="80000"/>
              </a:lnSpc>
              <a:spcBef>
                <a:spcPct val="50000"/>
              </a:spcBef>
            </a:pPr>
            <a:r>
              <a:rPr lang="en-US" altLang="zh-CN" sz="2800" b="0">
                <a:latin typeface="Comic Sans MS" panose="030F0702030302020204" pitchFamily="66" charset="0"/>
              </a:rPr>
              <a:t>    for I:=1 to n do S</a:t>
            </a:r>
            <a:r>
              <a:rPr lang="en-US" altLang="zh-CN" sz="2800" b="0" baseline="-25000">
                <a:latin typeface="Comic Sans MS" panose="030F0702030302020204" pitchFamily="66" charset="0"/>
              </a:rPr>
              <a:t>i</a:t>
            </a:r>
            <a:r>
              <a:rPr lang="en-US" altLang="zh-CN" sz="2800" b="0">
                <a:latin typeface="Comic Sans MS" panose="030F0702030302020204" pitchFamily="66" charset="0"/>
              </a:rPr>
              <a:t>:=S</a:t>
            </a:r>
            <a:r>
              <a:rPr lang="en-US" altLang="zh-CN" sz="2800" b="0" baseline="-25000">
                <a:latin typeface="Comic Sans MS" panose="030F0702030302020204" pitchFamily="66" charset="0"/>
              </a:rPr>
              <a:t>i</a:t>
            </a:r>
            <a:r>
              <a:rPr lang="en-US" altLang="zh-CN" sz="2800" b="0">
                <a:latin typeface="Comic Sans MS" panose="030F0702030302020204" pitchFamily="66" charset="0"/>
              </a:rPr>
              <a:t>-d</a:t>
            </a:r>
            <a:r>
              <a:rPr lang="en-US" altLang="zh-CN" sz="2800" b="0" baseline="-25000">
                <a:latin typeface="Comic Sans MS" panose="030F0702030302020204" pitchFamily="66" charset="0"/>
              </a:rPr>
              <a:t>i</a:t>
            </a:r>
            <a:r>
              <a:rPr lang="en-US" altLang="zh-CN" sz="2800" b="0">
                <a:latin typeface="Comic Sans MS" panose="030F0702030302020204" pitchFamily="66" charset="0"/>
              </a:rPr>
              <a:t> endfor</a:t>
            </a:r>
          </a:p>
          <a:p>
            <a:pPr>
              <a:lnSpc>
                <a:spcPct val="60000"/>
              </a:lnSpc>
              <a:spcBef>
                <a:spcPct val="50000"/>
              </a:spcBef>
            </a:pPr>
            <a:r>
              <a:rPr lang="en-US" altLang="zh-CN" sz="2800" b="0">
                <a:latin typeface="Comic Sans MS" panose="030F0702030302020204" pitchFamily="66" charset="0"/>
              </a:rPr>
              <a:t>else </a:t>
            </a:r>
          </a:p>
          <a:p>
            <a:pPr>
              <a:lnSpc>
                <a:spcPct val="90000"/>
              </a:lnSpc>
              <a:spcBef>
                <a:spcPct val="50000"/>
              </a:spcBef>
            </a:pPr>
            <a:r>
              <a:rPr lang="en-US" altLang="zh-CN" sz="2400" b="0">
                <a:latin typeface="Comic Sans MS" panose="030F0702030302020204" pitchFamily="66" charset="0"/>
              </a:rPr>
              <a:t>     </a:t>
            </a:r>
            <a:r>
              <a:rPr lang="en-US" altLang="zh-CN" sz="2800" b="0">
                <a:solidFill>
                  <a:srgbClr val="FF9900"/>
                </a:solidFill>
                <a:latin typeface="Comic Sans MS" panose="030F0702030302020204" pitchFamily="66" charset="0"/>
              </a:rPr>
              <a:t>(1)</a:t>
            </a:r>
            <a:r>
              <a:rPr lang="en-US" altLang="zh-CN" sz="2800" b="0">
                <a:latin typeface="Comic Sans MS" panose="030F0702030302020204" pitchFamily="66" charset="0"/>
              </a:rPr>
              <a:t> place the executing process in the waiting queue for the first S</a:t>
            </a:r>
            <a:r>
              <a:rPr lang="en-US" altLang="zh-CN" sz="2800" b="0" baseline="-25000">
                <a:latin typeface="Comic Sans MS" panose="030F0702030302020204" pitchFamily="66" charset="0"/>
              </a:rPr>
              <a:t>i</a:t>
            </a:r>
            <a:r>
              <a:rPr lang="en-US" altLang="zh-CN" sz="2800" b="0">
                <a:latin typeface="Comic Sans MS" panose="030F0702030302020204" pitchFamily="66" charset="0"/>
              </a:rPr>
              <a:t> with S</a:t>
            </a:r>
            <a:r>
              <a:rPr lang="en-US" altLang="zh-CN" sz="2800" b="0" baseline="-25000">
                <a:latin typeface="Comic Sans MS" panose="030F0702030302020204" pitchFamily="66" charset="0"/>
              </a:rPr>
              <a:t>i</a:t>
            </a:r>
            <a:r>
              <a:rPr lang="en-US" altLang="zh-CN" sz="2800" b="0">
                <a:latin typeface="Comic Sans MS" panose="030F0702030302020204" pitchFamily="66" charset="0"/>
              </a:rPr>
              <a:t>&lt;t</a:t>
            </a:r>
            <a:r>
              <a:rPr lang="en-US" altLang="zh-CN" sz="2800" b="0" baseline="-25000">
                <a:latin typeface="Comic Sans MS" panose="030F0702030302020204" pitchFamily="66" charset="0"/>
              </a:rPr>
              <a:t>i</a:t>
            </a:r>
            <a:r>
              <a:rPr lang="en-US" altLang="zh-CN" sz="2800" b="0">
                <a:latin typeface="Comic Sans MS" panose="030F0702030302020204" pitchFamily="66" charset="0"/>
              </a:rPr>
              <a:t>,      </a:t>
            </a:r>
          </a:p>
          <a:p>
            <a:pPr>
              <a:lnSpc>
                <a:spcPct val="90000"/>
              </a:lnSpc>
              <a:spcBef>
                <a:spcPct val="50000"/>
              </a:spcBef>
            </a:pPr>
            <a:r>
              <a:rPr lang="en-US" altLang="zh-CN" sz="2800" b="0">
                <a:latin typeface="Comic Sans MS" panose="030F0702030302020204" pitchFamily="66" charset="0"/>
              </a:rPr>
              <a:t>    </a:t>
            </a:r>
            <a:r>
              <a:rPr lang="en-US" altLang="zh-CN" sz="2800" b="0">
                <a:solidFill>
                  <a:srgbClr val="FF9900"/>
                </a:solidFill>
                <a:latin typeface="Comic Sans MS" panose="030F0702030302020204" pitchFamily="66" charset="0"/>
              </a:rPr>
              <a:t>(2)</a:t>
            </a:r>
            <a:r>
              <a:rPr lang="en-US" altLang="zh-CN" sz="2800" b="0">
                <a:latin typeface="Comic Sans MS" panose="030F0702030302020204" pitchFamily="66" charset="0"/>
              </a:rPr>
              <a:t>and set the program counter to the beginning of the SP operation so that all conditions will be reexamined when the process is reactivated.</a:t>
            </a:r>
            <a:r>
              <a:rPr lang="en-US" altLang="zh-CN" sz="2800" b="0">
                <a:latin typeface="Times New Roman" panose="02020603050405020304" pitchFamily="18" charset="0"/>
              </a:rPr>
              <a:t> </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23905"/>
          <p:cNvSpPr>
            <a:spLocks noGrp="1"/>
          </p:cNvSpPr>
          <p:nvPr>
            <p:ph type="title"/>
          </p:nvPr>
        </p:nvSpPr>
        <p:spPr>
          <a:xfrm>
            <a:off x="1150938" y="333375"/>
            <a:ext cx="7793037" cy="1187450"/>
          </a:xfrm>
        </p:spPr>
        <p:txBody>
          <a:bodyPr anchor="b"/>
          <a:lstStyle/>
          <a:p>
            <a:r>
              <a:rPr lang="en-US" altLang="zh-CN"/>
              <a:t>Simultaneous </a:t>
            </a:r>
            <a:r>
              <a:rPr lang="en-US" altLang="zh-CN">
                <a:latin typeface="Comic Sans MS" panose="030F0702030302020204" pitchFamily="66" charset="0"/>
              </a:rPr>
              <a:t>V</a:t>
            </a:r>
            <a:r>
              <a:rPr lang="en-US" altLang="zh-CN"/>
              <a:t>-operation</a:t>
            </a:r>
          </a:p>
        </p:txBody>
      </p:sp>
      <p:sp>
        <p:nvSpPr>
          <p:cNvPr id="123907" name="文本框 123906"/>
          <p:cNvSpPr txBox="1"/>
          <p:nvPr/>
        </p:nvSpPr>
        <p:spPr>
          <a:xfrm>
            <a:off x="503238" y="1773238"/>
            <a:ext cx="8316912" cy="4554537"/>
          </a:xfrm>
          <a:prstGeom prst="rect">
            <a:avLst/>
          </a:prstGeom>
          <a:noFill/>
          <a:ln w="9525">
            <a:noFill/>
          </a:ln>
        </p:spPr>
        <p:txBody>
          <a:bodyPr>
            <a:spAutoFit/>
          </a:bodyPr>
          <a:lstStyle/>
          <a:p>
            <a:pPr>
              <a:lnSpc>
                <a:spcPct val="90000"/>
              </a:lnSpc>
              <a:spcBef>
                <a:spcPct val="50000"/>
              </a:spcBef>
            </a:pPr>
            <a:r>
              <a:rPr lang="en-US" altLang="zh-CN" sz="2800" b="0">
                <a:latin typeface="Comic Sans MS" panose="030F0702030302020204" pitchFamily="66" charset="0"/>
              </a:rPr>
              <a:t>SV(S1,d1;…;Sn,dn)</a:t>
            </a:r>
          </a:p>
          <a:p>
            <a:pPr>
              <a:lnSpc>
                <a:spcPct val="90000"/>
              </a:lnSpc>
              <a:spcBef>
                <a:spcPct val="50000"/>
              </a:spcBef>
            </a:pPr>
            <a:r>
              <a:rPr lang="en-US" altLang="zh-CN" sz="2800" b="0">
                <a:latin typeface="Comic Sans MS" panose="030F0702030302020204" pitchFamily="66" charset="0"/>
              </a:rPr>
              <a:t>{</a:t>
            </a:r>
          </a:p>
          <a:p>
            <a:pPr>
              <a:lnSpc>
                <a:spcPct val="90000"/>
              </a:lnSpc>
              <a:spcBef>
                <a:spcPct val="50000"/>
              </a:spcBef>
            </a:pPr>
            <a:r>
              <a:rPr lang="en-US" altLang="zh-CN" sz="2800" b="0">
                <a:latin typeface="Comic Sans MS" panose="030F0702030302020204" pitchFamily="66" charset="0"/>
              </a:rPr>
              <a:t>    for(i=1; i&lt;=n; i++)</a:t>
            </a:r>
          </a:p>
          <a:p>
            <a:pPr>
              <a:lnSpc>
                <a:spcPct val="90000"/>
              </a:lnSpc>
              <a:spcBef>
                <a:spcPct val="50000"/>
              </a:spcBef>
            </a:pPr>
            <a:r>
              <a:rPr lang="en-US" altLang="zh-CN" sz="2800" b="0">
                <a:latin typeface="Comic Sans MS" panose="030F0702030302020204" pitchFamily="66" charset="0"/>
              </a:rPr>
              <a:t>        Si = Si+di</a:t>
            </a:r>
            <a:r>
              <a:rPr lang="zh-CN" altLang="en-US" sz="2800" b="0">
                <a:latin typeface="Comic Sans MS" panose="030F0702030302020204" pitchFamily="66" charset="0"/>
              </a:rPr>
              <a:t>；</a:t>
            </a:r>
          </a:p>
          <a:p>
            <a:pPr>
              <a:lnSpc>
                <a:spcPct val="90000"/>
              </a:lnSpc>
              <a:spcBef>
                <a:spcPct val="50000"/>
              </a:spcBef>
            </a:pPr>
            <a:r>
              <a:rPr lang="zh-CN" altLang="en-US" sz="2800" b="0">
                <a:latin typeface="Comic Sans MS" panose="030F0702030302020204" pitchFamily="66" charset="0"/>
              </a:rPr>
              <a:t>        </a:t>
            </a:r>
            <a:r>
              <a:rPr lang="en-US" altLang="zh-CN" sz="2800" b="0">
                <a:latin typeface="Comic Sans MS" panose="030F0702030302020204" pitchFamily="66" charset="0"/>
              </a:rPr>
              <a:t>Remove all processes waiting in the </a:t>
            </a:r>
          </a:p>
          <a:p>
            <a:pPr>
              <a:lnSpc>
                <a:spcPct val="90000"/>
              </a:lnSpc>
              <a:spcBef>
                <a:spcPct val="50000"/>
              </a:spcBef>
            </a:pPr>
            <a:r>
              <a:rPr lang="en-US" altLang="zh-CN" sz="2800" b="0">
                <a:latin typeface="Comic Sans MS" panose="030F0702030302020204" pitchFamily="66" charset="0"/>
              </a:rPr>
              <a:t>        queue associated with Si into ready queue</a:t>
            </a:r>
            <a:r>
              <a:rPr lang="zh-CN" altLang="en-US" sz="2800" b="0" dirty="0">
                <a:latin typeface="Comic Sans MS" panose="030F0702030302020204" pitchFamily="66" charset="0"/>
              </a:rPr>
              <a:t>；</a:t>
            </a:r>
            <a:r>
              <a:rPr lang="en-US" altLang="zh-CN" sz="2800" b="0">
                <a:latin typeface="Comic Sans MS" panose="030F0702030302020204" pitchFamily="66" charset="0"/>
              </a:rPr>
              <a:t>}</a:t>
            </a:r>
          </a:p>
          <a:p>
            <a:pPr>
              <a:lnSpc>
                <a:spcPct val="90000"/>
              </a:lnSpc>
              <a:spcBef>
                <a:spcPct val="50000"/>
              </a:spcBef>
            </a:pPr>
            <a:r>
              <a:rPr lang="zh-CN" altLang="en-US" b="0" dirty="0">
                <a:latin typeface="Tahoma" panose="020B0604030504040204" pitchFamily="34" charset="0"/>
              </a:rPr>
              <a:t>其</a:t>
            </a:r>
            <a:r>
              <a:rPr lang="zh-CN" altLang="en-US" b="0">
                <a:latin typeface="Tahoma" panose="020B0604030504040204" pitchFamily="34" charset="0"/>
              </a:rPr>
              <a:t>中</a:t>
            </a:r>
            <a:r>
              <a:rPr lang="en-US" altLang="zh-CN" b="0">
                <a:latin typeface="Tahoma" panose="020B0604030504040204" pitchFamily="34" charset="0"/>
              </a:rPr>
              <a:t>Si</a:t>
            </a:r>
            <a:r>
              <a:rPr lang="zh-CN" altLang="en-US" b="0">
                <a:latin typeface="Tahoma" panose="020B0604030504040204" pitchFamily="34" charset="0"/>
              </a:rPr>
              <a:t>为信号量，</a:t>
            </a:r>
            <a:r>
              <a:rPr lang="en-US" altLang="zh-CN" b="0">
                <a:latin typeface="Tahoma" panose="020B0604030504040204" pitchFamily="34" charset="0"/>
              </a:rPr>
              <a:t>ti</a:t>
            </a:r>
            <a:r>
              <a:rPr lang="zh-CN" altLang="en-US" b="0">
                <a:latin typeface="Tahoma" panose="020B0604030504040204" pitchFamily="34" charset="0"/>
              </a:rPr>
              <a:t>、</a:t>
            </a:r>
            <a:r>
              <a:rPr lang="en-US" altLang="zh-CN" b="0">
                <a:latin typeface="Tahoma" panose="020B0604030504040204" pitchFamily="34" charset="0"/>
              </a:rPr>
              <a:t>di</a:t>
            </a:r>
            <a:r>
              <a:rPr lang="zh-CN" altLang="en-US" b="0">
                <a:latin typeface="Tahoma" panose="020B0604030504040204" pitchFamily="34" charset="0"/>
              </a:rPr>
              <a:t>为大于</a:t>
            </a:r>
            <a:r>
              <a:rPr lang="en-US" altLang="zh-CN" b="0">
                <a:latin typeface="Tahoma" panose="020B0604030504040204" pitchFamily="34" charset="0"/>
              </a:rPr>
              <a:t>0</a:t>
            </a:r>
            <a:r>
              <a:rPr lang="zh-CN" altLang="en-US" b="0">
                <a:latin typeface="Tahoma" panose="020B0604030504040204" pitchFamily="34" charset="0"/>
              </a:rPr>
              <a:t>的整数。当</a:t>
            </a:r>
            <a:r>
              <a:rPr lang="en-US" altLang="zh-CN" b="0">
                <a:latin typeface="Tahoma" panose="020B0604030504040204" pitchFamily="34" charset="0"/>
              </a:rPr>
              <a:t>ti</a:t>
            </a:r>
            <a:r>
              <a:rPr lang="zh-CN" altLang="en-US" b="0">
                <a:latin typeface="Tahoma" panose="020B0604030504040204" pitchFamily="34" charset="0"/>
              </a:rPr>
              <a:t>、</a:t>
            </a:r>
            <a:r>
              <a:rPr lang="en-US" altLang="zh-CN" b="0">
                <a:latin typeface="Tahoma" panose="020B0604030504040204" pitchFamily="34" charset="0"/>
              </a:rPr>
              <a:t>di</a:t>
            </a:r>
            <a:r>
              <a:rPr lang="zh-CN" altLang="en-US" b="0">
                <a:latin typeface="Tahoma" panose="020B0604030504040204" pitchFamily="34" charset="0"/>
              </a:rPr>
              <a:t>均为</a:t>
            </a:r>
            <a:r>
              <a:rPr lang="en-US" altLang="zh-CN" b="0">
                <a:latin typeface="Tahoma" panose="020B0604030504040204" pitchFamily="34" charset="0"/>
              </a:rPr>
              <a:t>1</a:t>
            </a:r>
            <a:r>
              <a:rPr lang="zh-CN" altLang="en-US" b="0">
                <a:latin typeface="Tahoma" panose="020B0604030504040204" pitchFamily="34" charset="0"/>
              </a:rPr>
              <a:t>时，称为</a:t>
            </a:r>
            <a:r>
              <a:rPr lang="en-US" altLang="zh-CN" b="0">
                <a:latin typeface="Tahoma" panose="020B0604030504040204" pitchFamily="34" charset="0"/>
              </a:rPr>
              <a:t>AND</a:t>
            </a:r>
            <a:r>
              <a:rPr lang="zh-CN" altLang="en-US" b="0">
                <a:latin typeface="Tahoma" panose="020B0604030504040204" pitchFamily="34" charset="0"/>
              </a:rPr>
              <a:t>型信号量，是最常用的一种形式。</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24929"/>
          <p:cNvSpPr>
            <a:spLocks noGrp="1"/>
          </p:cNvSpPr>
          <p:nvPr>
            <p:ph type="title"/>
          </p:nvPr>
        </p:nvSpPr>
        <p:spPr/>
        <p:txBody>
          <a:bodyPr anchor="b"/>
          <a:lstStyle/>
          <a:p>
            <a:r>
              <a:rPr lang="zh-CN" altLang="en-US" b="1"/>
              <a:t>吸烟者问题</a:t>
            </a:r>
            <a:r>
              <a:rPr lang="en-US" altLang="zh-CN" b="1"/>
              <a:t>-Solution</a:t>
            </a:r>
          </a:p>
        </p:txBody>
      </p:sp>
      <p:sp>
        <p:nvSpPr>
          <p:cNvPr id="124931" name="文本框 124930"/>
          <p:cNvSpPr txBox="1"/>
          <p:nvPr/>
        </p:nvSpPr>
        <p:spPr>
          <a:xfrm>
            <a:off x="539750" y="2133600"/>
            <a:ext cx="8172450" cy="3086100"/>
          </a:xfrm>
          <a:prstGeom prst="rect">
            <a:avLst/>
          </a:prstGeom>
          <a:noFill/>
          <a:ln w="9525">
            <a:noFill/>
          </a:ln>
        </p:spPr>
        <p:txBody>
          <a:bodyPr>
            <a:spAutoFit/>
          </a:bodyPr>
          <a:lstStyle/>
          <a:p>
            <a:pPr>
              <a:spcBef>
                <a:spcPct val="50000"/>
              </a:spcBef>
            </a:pPr>
            <a:r>
              <a:rPr lang="en-US" altLang="zh-CN" sz="2400">
                <a:latin typeface="Comic Sans MS" panose="030F0702030302020204" pitchFamily="66" charset="0"/>
              </a:rPr>
              <a:t>Shared t,w,m:semaphore; (0,0,0)</a:t>
            </a:r>
          </a:p>
          <a:p>
            <a:pPr>
              <a:lnSpc>
                <a:spcPct val="70000"/>
              </a:lnSpc>
              <a:spcBef>
                <a:spcPct val="50000"/>
              </a:spcBef>
            </a:pPr>
            <a:r>
              <a:rPr lang="en-US" altLang="zh-CN" sz="2400">
                <a:latin typeface="Comic Sans MS" panose="030F0702030302020204" pitchFamily="66" charset="0"/>
              </a:rPr>
              <a:t>            s:semaphore; (1)</a:t>
            </a:r>
          </a:p>
          <a:p>
            <a:pPr>
              <a:lnSpc>
                <a:spcPct val="70000"/>
              </a:lnSpc>
              <a:spcBef>
                <a:spcPct val="50000"/>
              </a:spcBef>
            </a:pPr>
            <a:r>
              <a:rPr lang="en-US" altLang="zh-CN" sz="2400">
                <a:latin typeface="Comic Sans MS" panose="030F0702030302020204" pitchFamily="66" charset="0"/>
              </a:rPr>
              <a:t>Process X           Process Y           Process Z</a:t>
            </a:r>
          </a:p>
          <a:p>
            <a:pPr>
              <a:lnSpc>
                <a:spcPct val="70000"/>
              </a:lnSpc>
              <a:spcBef>
                <a:spcPct val="50000"/>
              </a:spcBef>
            </a:pPr>
            <a:r>
              <a:rPr lang="en-US" altLang="zh-CN" sz="2400">
                <a:latin typeface="Comic Sans MS" panose="030F0702030302020204" pitchFamily="66" charset="0"/>
              </a:rPr>
              <a:t>loop                  loop                 loop</a:t>
            </a:r>
          </a:p>
          <a:p>
            <a:pPr>
              <a:lnSpc>
                <a:spcPct val="70000"/>
              </a:lnSpc>
              <a:spcBef>
                <a:spcPct val="50000"/>
              </a:spcBef>
            </a:pPr>
            <a:r>
              <a:rPr lang="en-US" altLang="zh-CN" sz="2400">
                <a:latin typeface="Comic Sans MS" panose="030F0702030302020204" pitchFamily="66" charset="0"/>
              </a:rPr>
              <a:t>    P(s);                 P(s);                P(s);</a:t>
            </a:r>
          </a:p>
          <a:p>
            <a:pPr>
              <a:lnSpc>
                <a:spcPct val="70000"/>
              </a:lnSpc>
              <a:spcBef>
                <a:spcPct val="50000"/>
              </a:spcBef>
            </a:pPr>
            <a:r>
              <a:rPr lang="en-US" altLang="zh-CN" sz="2400">
                <a:latin typeface="Comic Sans MS" panose="030F0702030302020204" pitchFamily="66" charset="0"/>
              </a:rPr>
              <a:t>    SV(t,1;m,1);       SV(m,1;w,1);      SV(w,1;t,1);</a:t>
            </a:r>
          </a:p>
          <a:p>
            <a:pPr>
              <a:lnSpc>
                <a:spcPct val="70000"/>
              </a:lnSpc>
              <a:spcBef>
                <a:spcPct val="50000"/>
              </a:spcBef>
            </a:pPr>
            <a:r>
              <a:rPr lang="en-US" altLang="zh-CN" sz="2400">
                <a:latin typeface="Comic Sans MS" panose="030F0702030302020204" pitchFamily="66" charset="0"/>
              </a:rPr>
              <a:t>endloop              endloop             endloop                 </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125953"/>
          <p:cNvSpPr>
            <a:spLocks noGrp="1"/>
          </p:cNvSpPr>
          <p:nvPr>
            <p:ph type="title"/>
          </p:nvPr>
        </p:nvSpPr>
        <p:spPr/>
        <p:txBody>
          <a:bodyPr anchor="b"/>
          <a:lstStyle/>
          <a:p>
            <a:r>
              <a:rPr lang="zh-CN" altLang="en-US" b="1"/>
              <a:t>吸烟者问题</a:t>
            </a:r>
            <a:r>
              <a:rPr lang="en-US" altLang="zh-CN" b="1"/>
              <a:t>-Solution</a:t>
            </a:r>
          </a:p>
        </p:txBody>
      </p:sp>
      <p:sp>
        <p:nvSpPr>
          <p:cNvPr id="125955" name="文本框 125954"/>
          <p:cNvSpPr txBox="1"/>
          <p:nvPr/>
        </p:nvSpPr>
        <p:spPr>
          <a:xfrm>
            <a:off x="1219200" y="2057400"/>
            <a:ext cx="7696200" cy="457200"/>
          </a:xfrm>
          <a:prstGeom prst="rect">
            <a:avLst/>
          </a:prstGeom>
          <a:noFill/>
          <a:ln w="9525">
            <a:noFill/>
          </a:ln>
        </p:spPr>
        <p:txBody>
          <a:bodyPr>
            <a:spAutoFit/>
          </a:bodyPr>
          <a:lstStyle/>
          <a:p>
            <a:pPr>
              <a:spcBef>
                <a:spcPct val="50000"/>
              </a:spcBef>
            </a:pPr>
            <a:endParaRPr lang="zh-CN" altLang="en-US" sz="2400" b="0" dirty="0">
              <a:latin typeface="Comic Sans MS" panose="030F0702030302020204" pitchFamily="66" charset="0"/>
            </a:endParaRPr>
          </a:p>
        </p:txBody>
      </p:sp>
      <p:sp>
        <p:nvSpPr>
          <p:cNvPr id="125956" name="文本框 125955"/>
          <p:cNvSpPr txBox="1"/>
          <p:nvPr/>
        </p:nvSpPr>
        <p:spPr>
          <a:xfrm>
            <a:off x="838200" y="2109788"/>
            <a:ext cx="7543800" cy="3086100"/>
          </a:xfrm>
          <a:prstGeom prst="rect">
            <a:avLst/>
          </a:prstGeom>
          <a:noFill/>
          <a:ln w="9525">
            <a:noFill/>
          </a:ln>
        </p:spPr>
        <p:txBody>
          <a:bodyPr>
            <a:spAutoFit/>
          </a:bodyPr>
          <a:lstStyle/>
          <a:p>
            <a:pPr>
              <a:spcBef>
                <a:spcPct val="50000"/>
              </a:spcBef>
            </a:pPr>
            <a:r>
              <a:rPr lang="en-US" altLang="zh-CN" sz="2400">
                <a:latin typeface="Comic Sans MS" panose="030F0702030302020204" pitchFamily="66" charset="0"/>
              </a:rPr>
              <a:t>Process A           Process B           Process C</a:t>
            </a:r>
          </a:p>
          <a:p>
            <a:pPr>
              <a:lnSpc>
                <a:spcPct val="70000"/>
              </a:lnSpc>
              <a:spcBef>
                <a:spcPct val="50000"/>
              </a:spcBef>
            </a:pPr>
            <a:r>
              <a:rPr lang="en-US" altLang="zh-CN" sz="2400">
                <a:latin typeface="Comic Sans MS" panose="030F0702030302020204" pitchFamily="66" charset="0"/>
              </a:rPr>
              <a:t>loop                  loop                 loop</a:t>
            </a:r>
          </a:p>
          <a:p>
            <a:pPr>
              <a:lnSpc>
                <a:spcPct val="70000"/>
              </a:lnSpc>
              <a:spcBef>
                <a:spcPct val="50000"/>
              </a:spcBef>
            </a:pPr>
            <a:r>
              <a:rPr lang="en-US" altLang="zh-CN" sz="2400">
                <a:latin typeface="Comic Sans MS" panose="030F0702030302020204" pitchFamily="66" charset="0"/>
              </a:rPr>
              <a:t> </a:t>
            </a:r>
            <a:r>
              <a:rPr lang="en-US" altLang="zh-CN" sz="2400">
                <a:solidFill>
                  <a:schemeClr val="tx2"/>
                </a:solidFill>
                <a:latin typeface="Comic Sans MS" panose="030F0702030302020204" pitchFamily="66" charset="0"/>
              </a:rPr>
              <a:t>SP</a:t>
            </a:r>
            <a:r>
              <a:rPr lang="en-US" altLang="zh-CN" sz="2400">
                <a:latin typeface="Comic Sans MS" panose="030F0702030302020204" pitchFamily="66" charset="0"/>
              </a:rPr>
              <a:t>(m,1,1;           </a:t>
            </a:r>
            <a:r>
              <a:rPr lang="en-US" altLang="zh-CN" sz="2400">
                <a:solidFill>
                  <a:schemeClr val="tx2"/>
                </a:solidFill>
                <a:latin typeface="Comic Sans MS" panose="030F0702030302020204" pitchFamily="66" charset="0"/>
              </a:rPr>
              <a:t>SP</a:t>
            </a:r>
            <a:r>
              <a:rPr lang="en-US" altLang="zh-CN" sz="2400">
                <a:latin typeface="Comic Sans MS" panose="030F0702030302020204" pitchFamily="66" charset="0"/>
              </a:rPr>
              <a:t>(w,1,1;          </a:t>
            </a:r>
            <a:r>
              <a:rPr lang="en-US" altLang="zh-CN" sz="2400">
                <a:solidFill>
                  <a:schemeClr val="tx2"/>
                </a:solidFill>
                <a:latin typeface="Comic Sans MS" panose="030F0702030302020204" pitchFamily="66" charset="0"/>
              </a:rPr>
              <a:t>SP</a:t>
            </a:r>
            <a:r>
              <a:rPr lang="en-US" altLang="zh-CN" sz="2400">
                <a:latin typeface="Comic Sans MS" panose="030F0702030302020204" pitchFamily="66" charset="0"/>
              </a:rPr>
              <a:t>(t,1,1;</a:t>
            </a:r>
          </a:p>
          <a:p>
            <a:pPr>
              <a:lnSpc>
                <a:spcPct val="70000"/>
              </a:lnSpc>
              <a:spcBef>
                <a:spcPct val="50000"/>
              </a:spcBef>
            </a:pPr>
            <a:r>
              <a:rPr lang="en-US" altLang="zh-CN" sz="2400">
                <a:latin typeface="Comic Sans MS" panose="030F0702030302020204" pitchFamily="66" charset="0"/>
              </a:rPr>
              <a:t>     w,1,1);             t,1,1);              m,1,1);</a:t>
            </a:r>
          </a:p>
          <a:p>
            <a:pPr>
              <a:lnSpc>
                <a:spcPct val="70000"/>
              </a:lnSpc>
              <a:spcBef>
                <a:spcPct val="50000"/>
              </a:spcBef>
            </a:pPr>
            <a:r>
              <a:rPr lang="en-US" altLang="zh-CN" sz="2400">
                <a:latin typeface="Comic Sans MS" panose="030F0702030302020204" pitchFamily="66" charset="0"/>
              </a:rPr>
              <a:t> smoke;               smoke;             smoke;</a:t>
            </a:r>
          </a:p>
          <a:p>
            <a:pPr>
              <a:lnSpc>
                <a:spcPct val="70000"/>
              </a:lnSpc>
              <a:spcBef>
                <a:spcPct val="50000"/>
              </a:spcBef>
            </a:pPr>
            <a:r>
              <a:rPr lang="en-US" altLang="zh-CN" sz="2400">
                <a:latin typeface="Comic Sans MS" panose="030F0702030302020204" pitchFamily="66" charset="0"/>
              </a:rPr>
              <a:t> V(s);                 V(s);                V(s);</a:t>
            </a:r>
          </a:p>
          <a:p>
            <a:pPr>
              <a:lnSpc>
                <a:spcPct val="70000"/>
              </a:lnSpc>
              <a:spcBef>
                <a:spcPct val="50000"/>
              </a:spcBef>
            </a:pPr>
            <a:r>
              <a:rPr lang="en-US" altLang="zh-CN" sz="2400">
                <a:latin typeface="Comic Sans MS" panose="030F0702030302020204" pitchFamily="66" charset="0"/>
              </a:rPr>
              <a:t>endloop              endloop             endloop</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26977"/>
          <p:cNvSpPr>
            <a:spLocks noGrp="1"/>
          </p:cNvSpPr>
          <p:nvPr>
            <p:ph type="title"/>
          </p:nvPr>
        </p:nvSpPr>
        <p:spPr>
          <a:xfrm>
            <a:off x="685800" y="533400"/>
            <a:ext cx="7772400" cy="1143000"/>
          </a:xfrm>
        </p:spPr>
        <p:txBody>
          <a:bodyPr anchor="b"/>
          <a:lstStyle/>
          <a:p>
            <a:r>
              <a:rPr lang="zh-CN" altLang="en-US" b="1"/>
              <a:t>例</a:t>
            </a:r>
            <a:r>
              <a:rPr lang="en-US" altLang="zh-CN" b="1"/>
              <a:t>5.  3</a:t>
            </a:r>
            <a:r>
              <a:rPr lang="zh-CN" altLang="en-US" b="1"/>
              <a:t>台打印机管理</a:t>
            </a:r>
          </a:p>
        </p:txBody>
      </p:sp>
      <p:sp>
        <p:nvSpPr>
          <p:cNvPr id="126979" name="文本框 126978"/>
          <p:cNvSpPr txBox="1"/>
          <p:nvPr/>
        </p:nvSpPr>
        <p:spPr>
          <a:xfrm>
            <a:off x="685800" y="1905000"/>
            <a:ext cx="7924800" cy="4875213"/>
          </a:xfrm>
          <a:prstGeom prst="rect">
            <a:avLst/>
          </a:prstGeom>
          <a:noFill/>
          <a:ln w="9525">
            <a:noFill/>
          </a:ln>
        </p:spPr>
        <p:txBody>
          <a:bodyPr>
            <a:spAutoFit/>
          </a:bodyPr>
          <a:lstStyle/>
          <a:p>
            <a:pPr>
              <a:spcBef>
                <a:spcPct val="50000"/>
              </a:spcBef>
            </a:pPr>
            <a:r>
              <a:rPr lang="en-US" altLang="zh-CN" sz="2400">
                <a:latin typeface="Comic Sans MS" panose="030F0702030302020204" pitchFamily="66" charset="0"/>
              </a:rPr>
              <a:t>Var lp:array[1..3]of (free,used);  (initial value is free)</a:t>
            </a:r>
          </a:p>
          <a:p>
            <a:pPr>
              <a:lnSpc>
                <a:spcPct val="50000"/>
              </a:lnSpc>
              <a:spcBef>
                <a:spcPct val="50000"/>
              </a:spcBef>
            </a:pPr>
            <a:r>
              <a:rPr lang="en-US" altLang="zh-CN" sz="2400">
                <a:latin typeface="Comic Sans MS" panose="030F0702030302020204" pitchFamily="66" charset="0"/>
              </a:rPr>
              <a:t>     S: semaphore; (initial value is 3)</a:t>
            </a:r>
          </a:p>
          <a:p>
            <a:pPr>
              <a:lnSpc>
                <a:spcPct val="50000"/>
              </a:lnSpc>
              <a:spcBef>
                <a:spcPct val="50000"/>
              </a:spcBef>
            </a:pPr>
            <a:r>
              <a:rPr lang="en-US" altLang="zh-CN" sz="2400">
                <a:latin typeface="Comic Sans MS" panose="030F0702030302020204" pitchFamily="66" charset="0"/>
              </a:rPr>
              <a:t>     mutex: semaphore; (initial value is 1)</a:t>
            </a:r>
          </a:p>
          <a:p>
            <a:pPr>
              <a:lnSpc>
                <a:spcPct val="60000"/>
              </a:lnSpc>
              <a:spcBef>
                <a:spcPct val="50000"/>
              </a:spcBef>
            </a:pPr>
            <a:r>
              <a:rPr lang="en-US" altLang="zh-CN" sz="2400">
                <a:latin typeface="Comic Sans MS" panose="030F0702030302020204" pitchFamily="66" charset="0"/>
              </a:rPr>
              <a:t>function require:1..3;      procedure return(i:1..3);</a:t>
            </a:r>
          </a:p>
          <a:p>
            <a:pPr>
              <a:lnSpc>
                <a:spcPct val="50000"/>
              </a:lnSpc>
              <a:spcBef>
                <a:spcPct val="50000"/>
              </a:spcBef>
            </a:pPr>
            <a:r>
              <a:rPr lang="en-US" altLang="zh-CN" sz="2400">
                <a:latin typeface="Comic Sans MS" panose="030F0702030302020204" pitchFamily="66" charset="0"/>
              </a:rPr>
              <a:t>      P(S);                         P(mutex);</a:t>
            </a:r>
          </a:p>
          <a:p>
            <a:pPr>
              <a:lnSpc>
                <a:spcPct val="50000"/>
              </a:lnSpc>
              <a:spcBef>
                <a:spcPct val="50000"/>
              </a:spcBef>
            </a:pPr>
            <a:r>
              <a:rPr lang="en-US" altLang="zh-CN" sz="2400">
                <a:latin typeface="Comic Sans MS" panose="030F0702030302020204" pitchFamily="66" charset="0"/>
              </a:rPr>
              <a:t>      P(mutex);                    lp[i]:=free;</a:t>
            </a:r>
          </a:p>
          <a:p>
            <a:pPr>
              <a:lnSpc>
                <a:spcPct val="50000"/>
              </a:lnSpc>
              <a:spcBef>
                <a:spcPct val="50000"/>
              </a:spcBef>
            </a:pPr>
            <a:r>
              <a:rPr lang="en-US" altLang="zh-CN" sz="2400">
                <a:latin typeface="Comic Sans MS" panose="030F0702030302020204" pitchFamily="66" charset="0"/>
              </a:rPr>
              <a:t>      for i:=1 to 3 do            V(mutex);</a:t>
            </a:r>
          </a:p>
          <a:p>
            <a:pPr>
              <a:lnSpc>
                <a:spcPct val="50000"/>
              </a:lnSpc>
              <a:spcBef>
                <a:spcPct val="50000"/>
              </a:spcBef>
            </a:pPr>
            <a:r>
              <a:rPr lang="en-US" altLang="zh-CN" sz="2400">
                <a:latin typeface="Comic Sans MS" panose="030F0702030302020204" pitchFamily="66" charset="0"/>
              </a:rPr>
              <a:t>          if lp[i]=free then       V(S);</a:t>
            </a:r>
          </a:p>
          <a:p>
            <a:pPr>
              <a:lnSpc>
                <a:spcPct val="50000"/>
              </a:lnSpc>
              <a:spcBef>
                <a:spcPct val="50000"/>
              </a:spcBef>
            </a:pPr>
            <a:r>
              <a:rPr lang="en-US" altLang="zh-CN" sz="2400">
                <a:latin typeface="Comic Sans MS" panose="030F0702030302020204" pitchFamily="66" charset="0"/>
              </a:rPr>
              <a:t>              break;</a:t>
            </a:r>
          </a:p>
          <a:p>
            <a:pPr>
              <a:lnSpc>
                <a:spcPct val="50000"/>
              </a:lnSpc>
              <a:spcBef>
                <a:spcPct val="50000"/>
              </a:spcBef>
            </a:pPr>
            <a:r>
              <a:rPr lang="en-US" altLang="zh-CN" sz="2400">
                <a:latin typeface="Comic Sans MS" panose="030F0702030302020204" pitchFamily="66" charset="0"/>
              </a:rPr>
              <a:t>      lp[i]:=used;</a:t>
            </a:r>
          </a:p>
          <a:p>
            <a:pPr>
              <a:lnSpc>
                <a:spcPct val="50000"/>
              </a:lnSpc>
              <a:spcBef>
                <a:spcPct val="50000"/>
              </a:spcBef>
            </a:pPr>
            <a:r>
              <a:rPr lang="en-US" altLang="zh-CN" sz="2400">
                <a:latin typeface="Comic Sans MS" panose="030F0702030302020204" pitchFamily="66" charset="0"/>
              </a:rPr>
              <a:t>      V(mutex);</a:t>
            </a:r>
          </a:p>
          <a:p>
            <a:pPr>
              <a:lnSpc>
                <a:spcPct val="50000"/>
              </a:lnSpc>
              <a:spcBef>
                <a:spcPct val="50000"/>
              </a:spcBef>
            </a:pPr>
            <a:r>
              <a:rPr lang="en-US" altLang="zh-CN" sz="2400">
                <a:latin typeface="Comic Sans MS" panose="030F0702030302020204" pitchFamily="66" charset="0"/>
              </a:rPr>
              <a:t>      return(i);</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28001"/>
          <p:cNvSpPr>
            <a:spLocks noGrp="1"/>
          </p:cNvSpPr>
          <p:nvPr>
            <p:ph type="title"/>
          </p:nvPr>
        </p:nvSpPr>
        <p:spPr/>
        <p:txBody>
          <a:bodyPr anchor="b"/>
          <a:lstStyle/>
          <a:p>
            <a:r>
              <a:rPr lang="zh-CN" altLang="en-US" b="1"/>
              <a:t>例</a:t>
            </a:r>
            <a:r>
              <a:rPr lang="en-US" altLang="zh-CN" b="1"/>
              <a:t>6. </a:t>
            </a:r>
            <a:r>
              <a:rPr lang="zh-CN" altLang="en-US" b="1"/>
              <a:t>生产线问题</a:t>
            </a:r>
          </a:p>
        </p:txBody>
      </p:sp>
      <p:sp>
        <p:nvSpPr>
          <p:cNvPr id="128003" name="矩形 128002"/>
          <p:cNvSpPr/>
          <p:nvPr/>
        </p:nvSpPr>
        <p:spPr>
          <a:xfrm>
            <a:off x="2819400" y="4191000"/>
            <a:ext cx="3429000" cy="762000"/>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zh-CN" altLang="en-US" sz="2400" b="0">
                <a:latin typeface="Times New Roman" panose="02020603050405020304" pitchFamily="18" charset="0"/>
              </a:rPr>
              <a:t>  </a:t>
            </a:r>
            <a:r>
              <a:rPr lang="en-US" altLang="zh-CN" sz="2400" b="0">
                <a:latin typeface="Times New Roman" panose="02020603050405020304" pitchFamily="18" charset="0"/>
              </a:rPr>
              <a:t>0    1            ……          k-1</a:t>
            </a:r>
          </a:p>
        </p:txBody>
      </p:sp>
      <p:grpSp>
        <p:nvGrpSpPr>
          <p:cNvPr id="128004" name="组合 128003"/>
          <p:cNvGrpSpPr/>
          <p:nvPr/>
        </p:nvGrpSpPr>
        <p:grpSpPr>
          <a:xfrm>
            <a:off x="6719888" y="3429000"/>
            <a:ext cx="947737" cy="1524000"/>
            <a:chOff x="0" y="0"/>
            <a:chExt cx="597" cy="960"/>
          </a:xfrm>
        </p:grpSpPr>
        <p:sp>
          <p:nvSpPr>
            <p:cNvPr id="128005" name="椭圆 128004"/>
            <p:cNvSpPr/>
            <p:nvPr/>
          </p:nvSpPr>
          <p:spPr>
            <a:xfrm flipH="1">
              <a:off x="240" y="0"/>
              <a:ext cx="288" cy="288"/>
            </a:xfrm>
            <a:prstGeom prst="ellipse">
              <a:avLst/>
            </a:prstGeom>
            <a:solidFill>
              <a:srgbClr val="FF9900"/>
            </a:solidFill>
            <a:ln w="9525" cap="flat" cmpd="sng">
              <a:solidFill>
                <a:schemeClr val="tx1"/>
              </a:solidFill>
              <a:prstDash val="solid"/>
              <a:headEnd type="none" w="med" len="med"/>
              <a:tailEnd type="none" w="med" len="med"/>
            </a:ln>
          </p:spPr>
          <p:txBody>
            <a:bodyPr/>
            <a:lstStyle/>
            <a:p>
              <a:endParaRPr lang="zh-CN" altLang="en-US"/>
            </a:p>
          </p:txBody>
        </p:sp>
        <p:sp>
          <p:nvSpPr>
            <p:cNvPr id="128006" name="任意多边形 128005"/>
            <p:cNvSpPr/>
            <p:nvPr/>
          </p:nvSpPr>
          <p:spPr>
            <a:xfrm flipH="1" flipV="1">
              <a:off x="144" y="304"/>
              <a:ext cx="453" cy="272"/>
            </a:xfrm>
            <a:custGeom>
              <a:avLst/>
              <a:gdLst>
                <a:gd name="txL" fmla="*/ 4500 w 21600"/>
                <a:gd name="txT" fmla="*/ 4500 h 21600"/>
                <a:gd name="txR" fmla="*/ 17100 w 21600"/>
                <a:gd name="txB" fmla="*/ 17100 h 21600"/>
              </a:gdLst>
              <a:ahLst/>
              <a:cxnLst>
                <a:cxn ang="0">
                  <a:pos x="18900" y="10800"/>
                </a:cxn>
                <a:cxn ang="90">
                  <a:pos x="10800" y="21600"/>
                </a:cxn>
                <a:cxn ang="180">
                  <a:pos x="2700" y="10800"/>
                </a:cxn>
                <a:cxn ang="270">
                  <a:pos x="10800" y="0"/>
                </a:cxn>
              </a:cxnLst>
              <a:rect l="txL" t="txT" r="txR" b="txB"/>
              <a:pathLst>
                <a:path w="21600" h="21600">
                  <a:moveTo>
                    <a:pt x="0" y="0"/>
                  </a:moveTo>
                  <a:lnTo>
                    <a:pt x="5400" y="21600"/>
                  </a:lnTo>
                  <a:lnTo>
                    <a:pt x="16200" y="21600"/>
                  </a:lnTo>
                  <a:lnTo>
                    <a:pt x="21600" y="0"/>
                  </a:lnTo>
                  <a:close/>
                </a:path>
              </a:pathLst>
            </a:custGeom>
            <a:solidFill>
              <a:srgbClr val="FF9900"/>
            </a:solidFill>
            <a:ln w="9525" cap="flat" cmpd="sng">
              <a:solidFill>
                <a:schemeClr val="tx1"/>
              </a:solidFill>
              <a:prstDash val="solid"/>
              <a:miter/>
              <a:headEnd type="none" w="med" len="med"/>
              <a:tailEnd type="none" w="med" len="med"/>
            </a:ln>
          </p:spPr>
          <p:txBody>
            <a:bodyPr/>
            <a:lstStyle/>
            <a:p>
              <a:endParaRPr lang="zh-CN" altLang="en-US"/>
            </a:p>
          </p:txBody>
        </p:sp>
        <p:sp>
          <p:nvSpPr>
            <p:cNvPr id="128007" name="直接连接符 128006"/>
            <p:cNvSpPr/>
            <p:nvPr/>
          </p:nvSpPr>
          <p:spPr>
            <a:xfrm flipH="1">
              <a:off x="432" y="576"/>
              <a:ext cx="0" cy="384"/>
            </a:xfrm>
            <a:prstGeom prst="line">
              <a:avLst/>
            </a:prstGeom>
            <a:ln w="38100" cap="flat" cmpd="sng">
              <a:solidFill>
                <a:schemeClr val="tx1"/>
              </a:solidFill>
              <a:prstDash val="solid"/>
              <a:headEnd type="none" w="med" len="med"/>
              <a:tailEnd type="none" w="med" len="med"/>
            </a:ln>
          </p:spPr>
        </p:sp>
        <p:sp>
          <p:nvSpPr>
            <p:cNvPr id="128008" name="直接连接符 128007"/>
            <p:cNvSpPr/>
            <p:nvPr/>
          </p:nvSpPr>
          <p:spPr>
            <a:xfrm flipH="1">
              <a:off x="240" y="576"/>
              <a:ext cx="96" cy="384"/>
            </a:xfrm>
            <a:prstGeom prst="line">
              <a:avLst/>
            </a:prstGeom>
            <a:ln w="38100" cap="flat" cmpd="sng">
              <a:solidFill>
                <a:schemeClr val="tx1"/>
              </a:solidFill>
              <a:prstDash val="solid"/>
              <a:headEnd type="none" w="med" len="med"/>
              <a:tailEnd type="none" w="med" len="med"/>
            </a:ln>
          </p:spPr>
        </p:sp>
        <p:sp>
          <p:nvSpPr>
            <p:cNvPr id="128009" name="直接连接符 128008"/>
            <p:cNvSpPr/>
            <p:nvPr/>
          </p:nvSpPr>
          <p:spPr>
            <a:xfrm flipH="1">
              <a:off x="0" y="432"/>
              <a:ext cx="288" cy="48"/>
            </a:xfrm>
            <a:prstGeom prst="line">
              <a:avLst/>
            </a:prstGeom>
            <a:ln w="28575" cap="flat" cmpd="sng">
              <a:solidFill>
                <a:schemeClr val="tx1"/>
              </a:solidFill>
              <a:prstDash val="solid"/>
              <a:headEnd type="none" w="med" len="med"/>
              <a:tailEnd type="none" w="med" len="med"/>
            </a:ln>
          </p:spPr>
        </p:sp>
        <p:sp>
          <p:nvSpPr>
            <p:cNvPr id="128010" name="直接连接符 128009"/>
            <p:cNvSpPr/>
            <p:nvPr/>
          </p:nvSpPr>
          <p:spPr>
            <a:xfrm flipH="1" flipV="1">
              <a:off x="96" y="288"/>
              <a:ext cx="192" cy="96"/>
            </a:xfrm>
            <a:prstGeom prst="line">
              <a:avLst/>
            </a:prstGeom>
            <a:ln w="28575" cap="flat" cmpd="sng">
              <a:solidFill>
                <a:schemeClr val="tx1"/>
              </a:solidFill>
              <a:prstDash val="solid"/>
              <a:headEnd type="none" w="med" len="med"/>
              <a:tailEnd type="none" w="med" len="med"/>
            </a:ln>
          </p:spPr>
        </p:sp>
        <p:sp>
          <p:nvSpPr>
            <p:cNvPr id="128011" name="直接连接符 128010"/>
            <p:cNvSpPr/>
            <p:nvPr/>
          </p:nvSpPr>
          <p:spPr>
            <a:xfrm>
              <a:off x="357" y="960"/>
              <a:ext cx="113" cy="0"/>
            </a:xfrm>
            <a:prstGeom prst="line">
              <a:avLst/>
            </a:prstGeom>
            <a:ln w="9525" cap="flat" cmpd="sng">
              <a:solidFill>
                <a:schemeClr val="tx1"/>
              </a:solidFill>
              <a:prstDash val="solid"/>
              <a:headEnd type="none" w="med" len="med"/>
              <a:tailEnd type="none" w="med" len="med"/>
            </a:ln>
          </p:spPr>
        </p:sp>
        <p:sp>
          <p:nvSpPr>
            <p:cNvPr id="128012" name="直接连接符 128011"/>
            <p:cNvSpPr/>
            <p:nvPr/>
          </p:nvSpPr>
          <p:spPr>
            <a:xfrm flipH="1">
              <a:off x="165" y="960"/>
              <a:ext cx="91" cy="0"/>
            </a:xfrm>
            <a:prstGeom prst="line">
              <a:avLst/>
            </a:prstGeom>
            <a:ln w="9525" cap="flat" cmpd="sng">
              <a:solidFill>
                <a:schemeClr val="tx1"/>
              </a:solidFill>
              <a:prstDash val="solid"/>
              <a:headEnd type="none" w="med" len="med"/>
              <a:tailEnd type="none" w="med" len="med"/>
            </a:ln>
          </p:spPr>
        </p:sp>
      </p:grpSp>
      <p:grpSp>
        <p:nvGrpSpPr>
          <p:cNvPr id="128013" name="组合 128012"/>
          <p:cNvGrpSpPr/>
          <p:nvPr/>
        </p:nvGrpSpPr>
        <p:grpSpPr>
          <a:xfrm>
            <a:off x="1403350" y="2420938"/>
            <a:ext cx="947738" cy="1524000"/>
            <a:chOff x="0" y="0"/>
            <a:chExt cx="597" cy="960"/>
          </a:xfrm>
        </p:grpSpPr>
        <p:sp>
          <p:nvSpPr>
            <p:cNvPr id="128014" name="直接连接符 128013"/>
            <p:cNvSpPr/>
            <p:nvPr/>
          </p:nvSpPr>
          <p:spPr>
            <a:xfrm>
              <a:off x="117" y="960"/>
              <a:ext cx="96" cy="0"/>
            </a:xfrm>
            <a:prstGeom prst="line">
              <a:avLst/>
            </a:prstGeom>
            <a:ln w="9525" cap="flat" cmpd="sng">
              <a:solidFill>
                <a:schemeClr val="tx1"/>
              </a:solidFill>
              <a:prstDash val="solid"/>
              <a:headEnd type="none" w="med" len="med"/>
              <a:tailEnd type="none" w="med" len="med"/>
            </a:ln>
          </p:spPr>
        </p:sp>
        <p:sp>
          <p:nvSpPr>
            <p:cNvPr id="128015" name="直接连接符 128014"/>
            <p:cNvSpPr/>
            <p:nvPr/>
          </p:nvSpPr>
          <p:spPr>
            <a:xfrm>
              <a:off x="357" y="960"/>
              <a:ext cx="48" cy="0"/>
            </a:xfrm>
            <a:prstGeom prst="line">
              <a:avLst/>
            </a:prstGeom>
            <a:ln w="9525" cap="flat" cmpd="sng">
              <a:solidFill>
                <a:schemeClr val="tx1"/>
              </a:solidFill>
              <a:prstDash val="solid"/>
              <a:headEnd type="none" w="med" len="med"/>
              <a:tailEnd type="none" w="med" len="med"/>
            </a:ln>
          </p:spPr>
        </p:sp>
        <p:sp>
          <p:nvSpPr>
            <p:cNvPr id="128016" name="椭圆 128015"/>
            <p:cNvSpPr/>
            <p:nvPr/>
          </p:nvSpPr>
          <p:spPr>
            <a:xfrm>
              <a:off x="69" y="0"/>
              <a:ext cx="288" cy="288"/>
            </a:xfrm>
            <a:prstGeom prst="ellipse">
              <a:avLst/>
            </a:prstGeom>
            <a:solidFill>
              <a:srgbClr val="FF9900"/>
            </a:solidFill>
            <a:ln w="9525" cap="flat" cmpd="sng">
              <a:solidFill>
                <a:schemeClr val="tx1"/>
              </a:solidFill>
              <a:prstDash val="solid"/>
              <a:headEnd type="none" w="med" len="med"/>
              <a:tailEnd type="none" w="med" len="med"/>
            </a:ln>
          </p:spPr>
          <p:txBody>
            <a:bodyPr/>
            <a:lstStyle/>
            <a:p>
              <a:endParaRPr lang="zh-CN" altLang="en-US"/>
            </a:p>
          </p:txBody>
        </p:sp>
        <p:sp>
          <p:nvSpPr>
            <p:cNvPr id="128017" name="任意多边形 128016"/>
            <p:cNvSpPr/>
            <p:nvPr/>
          </p:nvSpPr>
          <p:spPr>
            <a:xfrm flipV="1">
              <a:off x="0" y="304"/>
              <a:ext cx="453" cy="272"/>
            </a:xfrm>
            <a:custGeom>
              <a:avLst/>
              <a:gdLst>
                <a:gd name="txL" fmla="*/ 4500 w 21600"/>
                <a:gd name="txT" fmla="*/ 4500 h 21600"/>
                <a:gd name="txR" fmla="*/ 17100 w 21600"/>
                <a:gd name="txB" fmla="*/ 17100 h 21600"/>
              </a:gdLst>
              <a:ahLst/>
              <a:cxnLst>
                <a:cxn ang="0">
                  <a:pos x="18900" y="10800"/>
                </a:cxn>
                <a:cxn ang="90">
                  <a:pos x="10800" y="21600"/>
                </a:cxn>
                <a:cxn ang="180">
                  <a:pos x="2700" y="10800"/>
                </a:cxn>
                <a:cxn ang="270">
                  <a:pos x="10800" y="0"/>
                </a:cxn>
              </a:cxnLst>
              <a:rect l="txL" t="txT" r="txR" b="txB"/>
              <a:pathLst>
                <a:path w="21600" h="21600">
                  <a:moveTo>
                    <a:pt x="0" y="0"/>
                  </a:moveTo>
                  <a:lnTo>
                    <a:pt x="5400" y="21600"/>
                  </a:lnTo>
                  <a:lnTo>
                    <a:pt x="16200" y="21600"/>
                  </a:lnTo>
                  <a:lnTo>
                    <a:pt x="21600" y="0"/>
                  </a:lnTo>
                  <a:close/>
                </a:path>
              </a:pathLst>
            </a:custGeom>
            <a:solidFill>
              <a:srgbClr val="FF9900"/>
            </a:solidFill>
            <a:ln w="9525" cap="flat" cmpd="sng">
              <a:solidFill>
                <a:schemeClr val="tx1"/>
              </a:solidFill>
              <a:prstDash val="solid"/>
              <a:miter/>
              <a:headEnd type="none" w="med" len="med"/>
              <a:tailEnd type="none" w="med" len="med"/>
            </a:ln>
          </p:spPr>
          <p:txBody>
            <a:bodyPr/>
            <a:lstStyle/>
            <a:p>
              <a:endParaRPr lang="zh-CN" altLang="en-US"/>
            </a:p>
          </p:txBody>
        </p:sp>
        <p:sp>
          <p:nvSpPr>
            <p:cNvPr id="128018" name="直接连接符 128017"/>
            <p:cNvSpPr/>
            <p:nvPr/>
          </p:nvSpPr>
          <p:spPr>
            <a:xfrm>
              <a:off x="165" y="576"/>
              <a:ext cx="0" cy="384"/>
            </a:xfrm>
            <a:prstGeom prst="line">
              <a:avLst/>
            </a:prstGeom>
            <a:ln w="38100" cap="flat" cmpd="sng">
              <a:solidFill>
                <a:schemeClr val="tx1"/>
              </a:solidFill>
              <a:prstDash val="solid"/>
              <a:headEnd type="none" w="med" len="med"/>
              <a:tailEnd type="none" w="med" len="med"/>
            </a:ln>
          </p:spPr>
        </p:sp>
        <p:sp>
          <p:nvSpPr>
            <p:cNvPr id="128019" name="直接连接符 128018"/>
            <p:cNvSpPr/>
            <p:nvPr/>
          </p:nvSpPr>
          <p:spPr>
            <a:xfrm>
              <a:off x="261" y="576"/>
              <a:ext cx="96" cy="384"/>
            </a:xfrm>
            <a:prstGeom prst="line">
              <a:avLst/>
            </a:prstGeom>
            <a:ln w="38100" cap="flat" cmpd="sng">
              <a:solidFill>
                <a:schemeClr val="tx1"/>
              </a:solidFill>
              <a:prstDash val="solid"/>
              <a:headEnd type="none" w="med" len="med"/>
              <a:tailEnd type="none" w="med" len="med"/>
            </a:ln>
          </p:spPr>
        </p:sp>
        <p:sp>
          <p:nvSpPr>
            <p:cNvPr id="128020" name="直接连接符 128019"/>
            <p:cNvSpPr/>
            <p:nvPr/>
          </p:nvSpPr>
          <p:spPr>
            <a:xfrm>
              <a:off x="309" y="432"/>
              <a:ext cx="288" cy="48"/>
            </a:xfrm>
            <a:prstGeom prst="line">
              <a:avLst/>
            </a:prstGeom>
            <a:ln w="28575" cap="flat" cmpd="sng">
              <a:solidFill>
                <a:schemeClr val="tx1"/>
              </a:solidFill>
              <a:prstDash val="solid"/>
              <a:headEnd type="none" w="med" len="med"/>
              <a:tailEnd type="none" w="med" len="med"/>
            </a:ln>
          </p:spPr>
        </p:sp>
        <p:sp>
          <p:nvSpPr>
            <p:cNvPr id="128021" name="直接连接符 128020"/>
            <p:cNvSpPr/>
            <p:nvPr/>
          </p:nvSpPr>
          <p:spPr>
            <a:xfrm flipV="1">
              <a:off x="309" y="288"/>
              <a:ext cx="192" cy="96"/>
            </a:xfrm>
            <a:prstGeom prst="line">
              <a:avLst/>
            </a:prstGeom>
            <a:ln w="28575" cap="flat" cmpd="sng">
              <a:solidFill>
                <a:schemeClr val="tx1"/>
              </a:solidFill>
              <a:prstDash val="solid"/>
              <a:headEnd type="none" w="med" len="med"/>
              <a:tailEnd type="none" w="med" len="med"/>
            </a:ln>
          </p:spPr>
        </p:sp>
      </p:grpSp>
      <p:sp>
        <p:nvSpPr>
          <p:cNvPr id="128022" name="直接连接符 128021"/>
          <p:cNvSpPr/>
          <p:nvPr/>
        </p:nvSpPr>
        <p:spPr>
          <a:xfrm>
            <a:off x="3240088" y="4365625"/>
            <a:ext cx="0" cy="576263"/>
          </a:xfrm>
          <a:prstGeom prst="line">
            <a:avLst/>
          </a:prstGeom>
          <a:ln w="9525" cap="flat" cmpd="sng">
            <a:solidFill>
              <a:schemeClr val="tx1"/>
            </a:solidFill>
            <a:prstDash val="solid"/>
            <a:headEnd type="none" w="med" len="med"/>
            <a:tailEnd type="none" w="med" len="med"/>
          </a:ln>
        </p:spPr>
      </p:sp>
      <p:sp>
        <p:nvSpPr>
          <p:cNvPr id="128023" name="直接连接符 128022"/>
          <p:cNvSpPr/>
          <p:nvPr/>
        </p:nvSpPr>
        <p:spPr>
          <a:xfrm>
            <a:off x="3708400" y="4365625"/>
            <a:ext cx="0" cy="576263"/>
          </a:xfrm>
          <a:prstGeom prst="line">
            <a:avLst/>
          </a:prstGeom>
          <a:ln w="9525" cap="flat" cmpd="sng">
            <a:solidFill>
              <a:schemeClr val="tx1"/>
            </a:solidFill>
            <a:prstDash val="solid"/>
            <a:headEnd type="none" w="med" len="med"/>
            <a:tailEnd type="none" w="med" len="med"/>
          </a:ln>
        </p:spPr>
      </p:sp>
      <p:sp>
        <p:nvSpPr>
          <p:cNvPr id="128024" name="直接连接符 128023"/>
          <p:cNvSpPr/>
          <p:nvPr/>
        </p:nvSpPr>
        <p:spPr>
          <a:xfrm>
            <a:off x="5759450" y="4365625"/>
            <a:ext cx="0" cy="576263"/>
          </a:xfrm>
          <a:prstGeom prst="line">
            <a:avLst/>
          </a:prstGeom>
          <a:ln w="9525" cap="flat" cmpd="sng">
            <a:solidFill>
              <a:schemeClr val="tx1"/>
            </a:solidFill>
            <a:prstDash val="solid"/>
            <a:headEnd type="none" w="med" len="med"/>
            <a:tailEnd type="none" w="med" len="med"/>
          </a:ln>
        </p:spPr>
      </p:sp>
      <p:grpSp>
        <p:nvGrpSpPr>
          <p:cNvPr id="128025" name="组合 128024"/>
          <p:cNvGrpSpPr/>
          <p:nvPr/>
        </p:nvGrpSpPr>
        <p:grpSpPr>
          <a:xfrm>
            <a:off x="1439863" y="4689475"/>
            <a:ext cx="947737" cy="1524000"/>
            <a:chOff x="0" y="0"/>
            <a:chExt cx="597" cy="960"/>
          </a:xfrm>
        </p:grpSpPr>
        <p:sp>
          <p:nvSpPr>
            <p:cNvPr id="128026" name="直接连接符 128025"/>
            <p:cNvSpPr/>
            <p:nvPr/>
          </p:nvSpPr>
          <p:spPr>
            <a:xfrm>
              <a:off x="117" y="960"/>
              <a:ext cx="96" cy="0"/>
            </a:xfrm>
            <a:prstGeom prst="line">
              <a:avLst/>
            </a:prstGeom>
            <a:ln w="9525" cap="flat" cmpd="sng">
              <a:solidFill>
                <a:schemeClr val="tx1"/>
              </a:solidFill>
              <a:prstDash val="solid"/>
              <a:headEnd type="none" w="med" len="med"/>
              <a:tailEnd type="none" w="med" len="med"/>
            </a:ln>
          </p:spPr>
        </p:sp>
        <p:sp>
          <p:nvSpPr>
            <p:cNvPr id="128027" name="直接连接符 128026"/>
            <p:cNvSpPr/>
            <p:nvPr/>
          </p:nvSpPr>
          <p:spPr>
            <a:xfrm>
              <a:off x="357" y="960"/>
              <a:ext cx="48" cy="0"/>
            </a:xfrm>
            <a:prstGeom prst="line">
              <a:avLst/>
            </a:prstGeom>
            <a:ln w="9525" cap="flat" cmpd="sng">
              <a:solidFill>
                <a:schemeClr val="tx1"/>
              </a:solidFill>
              <a:prstDash val="solid"/>
              <a:headEnd type="none" w="med" len="med"/>
              <a:tailEnd type="none" w="med" len="med"/>
            </a:ln>
          </p:spPr>
        </p:sp>
        <p:sp>
          <p:nvSpPr>
            <p:cNvPr id="128028" name="椭圆 128027"/>
            <p:cNvSpPr/>
            <p:nvPr/>
          </p:nvSpPr>
          <p:spPr>
            <a:xfrm>
              <a:off x="69" y="0"/>
              <a:ext cx="288" cy="288"/>
            </a:xfrm>
            <a:prstGeom prst="ellipse">
              <a:avLst/>
            </a:prstGeom>
            <a:solidFill>
              <a:srgbClr val="FF9900"/>
            </a:solidFill>
            <a:ln w="9525" cap="flat" cmpd="sng">
              <a:solidFill>
                <a:schemeClr val="tx1"/>
              </a:solidFill>
              <a:prstDash val="solid"/>
              <a:headEnd type="none" w="med" len="med"/>
              <a:tailEnd type="none" w="med" len="med"/>
            </a:ln>
          </p:spPr>
          <p:txBody>
            <a:bodyPr/>
            <a:lstStyle/>
            <a:p>
              <a:endParaRPr lang="zh-CN" altLang="en-US"/>
            </a:p>
          </p:txBody>
        </p:sp>
        <p:sp>
          <p:nvSpPr>
            <p:cNvPr id="128029" name="任意多边形 128028"/>
            <p:cNvSpPr/>
            <p:nvPr/>
          </p:nvSpPr>
          <p:spPr>
            <a:xfrm flipV="1">
              <a:off x="0" y="304"/>
              <a:ext cx="453" cy="272"/>
            </a:xfrm>
            <a:custGeom>
              <a:avLst/>
              <a:gdLst>
                <a:gd name="txL" fmla="*/ 4500 w 21600"/>
                <a:gd name="txT" fmla="*/ 4500 h 21600"/>
                <a:gd name="txR" fmla="*/ 17100 w 21600"/>
                <a:gd name="txB" fmla="*/ 17100 h 21600"/>
              </a:gdLst>
              <a:ahLst/>
              <a:cxnLst>
                <a:cxn ang="0">
                  <a:pos x="18900" y="10800"/>
                </a:cxn>
                <a:cxn ang="90">
                  <a:pos x="10800" y="21600"/>
                </a:cxn>
                <a:cxn ang="180">
                  <a:pos x="2700" y="10800"/>
                </a:cxn>
                <a:cxn ang="270">
                  <a:pos x="10800" y="0"/>
                </a:cxn>
              </a:cxnLst>
              <a:rect l="txL" t="txT" r="txR" b="txB"/>
              <a:pathLst>
                <a:path w="21600" h="21600">
                  <a:moveTo>
                    <a:pt x="0" y="0"/>
                  </a:moveTo>
                  <a:lnTo>
                    <a:pt x="5400" y="21600"/>
                  </a:lnTo>
                  <a:lnTo>
                    <a:pt x="16200" y="21600"/>
                  </a:lnTo>
                  <a:lnTo>
                    <a:pt x="21600" y="0"/>
                  </a:lnTo>
                  <a:close/>
                </a:path>
              </a:pathLst>
            </a:custGeom>
            <a:solidFill>
              <a:srgbClr val="FF9900"/>
            </a:solidFill>
            <a:ln w="9525" cap="flat" cmpd="sng">
              <a:solidFill>
                <a:schemeClr val="tx1"/>
              </a:solidFill>
              <a:prstDash val="solid"/>
              <a:miter/>
              <a:headEnd type="none" w="med" len="med"/>
              <a:tailEnd type="none" w="med" len="med"/>
            </a:ln>
          </p:spPr>
          <p:txBody>
            <a:bodyPr/>
            <a:lstStyle/>
            <a:p>
              <a:endParaRPr lang="zh-CN" altLang="en-US"/>
            </a:p>
          </p:txBody>
        </p:sp>
        <p:sp>
          <p:nvSpPr>
            <p:cNvPr id="128030" name="直接连接符 128029"/>
            <p:cNvSpPr/>
            <p:nvPr/>
          </p:nvSpPr>
          <p:spPr>
            <a:xfrm>
              <a:off x="165" y="576"/>
              <a:ext cx="0" cy="384"/>
            </a:xfrm>
            <a:prstGeom prst="line">
              <a:avLst/>
            </a:prstGeom>
            <a:ln w="38100" cap="flat" cmpd="sng">
              <a:solidFill>
                <a:schemeClr val="tx1"/>
              </a:solidFill>
              <a:prstDash val="solid"/>
              <a:headEnd type="none" w="med" len="med"/>
              <a:tailEnd type="none" w="med" len="med"/>
            </a:ln>
          </p:spPr>
        </p:sp>
        <p:sp>
          <p:nvSpPr>
            <p:cNvPr id="128031" name="直接连接符 128030"/>
            <p:cNvSpPr/>
            <p:nvPr/>
          </p:nvSpPr>
          <p:spPr>
            <a:xfrm>
              <a:off x="261" y="576"/>
              <a:ext cx="96" cy="384"/>
            </a:xfrm>
            <a:prstGeom prst="line">
              <a:avLst/>
            </a:prstGeom>
            <a:ln w="38100" cap="flat" cmpd="sng">
              <a:solidFill>
                <a:schemeClr val="tx1"/>
              </a:solidFill>
              <a:prstDash val="solid"/>
              <a:headEnd type="none" w="med" len="med"/>
              <a:tailEnd type="none" w="med" len="med"/>
            </a:ln>
          </p:spPr>
        </p:sp>
        <p:sp>
          <p:nvSpPr>
            <p:cNvPr id="128032" name="直接连接符 128031"/>
            <p:cNvSpPr/>
            <p:nvPr/>
          </p:nvSpPr>
          <p:spPr>
            <a:xfrm>
              <a:off x="309" y="432"/>
              <a:ext cx="288" cy="48"/>
            </a:xfrm>
            <a:prstGeom prst="line">
              <a:avLst/>
            </a:prstGeom>
            <a:ln w="28575" cap="flat" cmpd="sng">
              <a:solidFill>
                <a:schemeClr val="tx1"/>
              </a:solidFill>
              <a:prstDash val="solid"/>
              <a:headEnd type="none" w="med" len="med"/>
              <a:tailEnd type="none" w="med" len="med"/>
            </a:ln>
          </p:spPr>
        </p:sp>
        <p:sp>
          <p:nvSpPr>
            <p:cNvPr id="128033" name="直接连接符 128032"/>
            <p:cNvSpPr/>
            <p:nvPr/>
          </p:nvSpPr>
          <p:spPr>
            <a:xfrm flipV="1">
              <a:off x="309" y="288"/>
              <a:ext cx="192" cy="96"/>
            </a:xfrm>
            <a:prstGeom prst="line">
              <a:avLst/>
            </a:prstGeom>
            <a:ln w="28575" cap="flat" cmpd="sng">
              <a:solidFill>
                <a:schemeClr val="tx1"/>
              </a:solidFill>
              <a:prstDash val="solid"/>
              <a:headEnd type="none" w="med" len="med"/>
              <a:tailEnd type="none" w="med" len="med"/>
            </a:ln>
          </p:spPr>
        </p:sp>
      </p:grpSp>
      <p:sp>
        <p:nvSpPr>
          <p:cNvPr id="128034" name="任意多边形 128033"/>
          <p:cNvSpPr/>
          <p:nvPr/>
        </p:nvSpPr>
        <p:spPr>
          <a:xfrm>
            <a:off x="2303463" y="3033713"/>
            <a:ext cx="1296987" cy="503237"/>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9525" cap="flat" cmpd="sng">
            <a:solidFill>
              <a:schemeClr val="tx1"/>
            </a:solidFill>
            <a:prstDash val="solid"/>
            <a:headEnd type="none" w="med" len="med"/>
            <a:tailEnd type="triangle" w="med" len="med"/>
          </a:ln>
        </p:spPr>
        <p:txBody>
          <a:bodyPr wrap="none" anchor="ctr"/>
          <a:lstStyle/>
          <a:p>
            <a:pPr algn="ctr"/>
            <a:endParaRPr lang="zh-CN" altLang="en-US" dirty="0">
              <a:latin typeface="Tahoma" panose="020B0604030504040204" pitchFamily="34" charset="0"/>
            </a:endParaRPr>
          </a:p>
        </p:txBody>
      </p:sp>
      <p:sp>
        <p:nvSpPr>
          <p:cNvPr id="128035" name="任意多边形 128034"/>
          <p:cNvSpPr/>
          <p:nvPr/>
        </p:nvSpPr>
        <p:spPr>
          <a:xfrm rot="16200000">
            <a:off x="2301875" y="3754438"/>
            <a:ext cx="830263" cy="118745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9525" cap="flat" cmpd="sng">
            <a:solidFill>
              <a:schemeClr val="tx1"/>
            </a:solidFill>
            <a:prstDash val="solid"/>
            <a:headEnd type="none" w="med" len="med"/>
            <a:tailEnd type="triangle" w="med" len="med"/>
          </a:ln>
        </p:spPr>
        <p:txBody>
          <a:bodyPr rot="0" vert="eaVert" wrap="none" anchor="ctr"/>
          <a:lstStyle/>
          <a:p>
            <a:pPr algn="ctr"/>
            <a:endParaRPr lang="zh-CN" altLang="en-US" dirty="0">
              <a:latin typeface="Tahoma" panose="020B0604030504040204" pitchFamily="34" charset="0"/>
            </a:endParaRPr>
          </a:p>
        </p:txBody>
      </p:sp>
      <p:sp>
        <p:nvSpPr>
          <p:cNvPr id="128036" name="任意多边形 128035"/>
          <p:cNvSpPr/>
          <p:nvPr/>
        </p:nvSpPr>
        <p:spPr>
          <a:xfrm rot="18179628">
            <a:off x="5786438" y="3525838"/>
            <a:ext cx="917575" cy="701675"/>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9525" cap="flat" cmpd="sng">
            <a:solidFill>
              <a:schemeClr val="tx1"/>
            </a:solidFill>
            <a:prstDash val="solid"/>
            <a:headEnd type="none" w="med" len="med"/>
            <a:tailEnd type="triangle" w="med" len="med"/>
          </a:ln>
        </p:spPr>
        <p:txBody>
          <a:bodyPr rot="0" vert="eaVert" wrap="none" anchor="ctr"/>
          <a:lstStyle/>
          <a:p>
            <a:pPr algn="ctr"/>
            <a:endParaRPr lang="zh-CN" altLang="en-US" dirty="0">
              <a:latin typeface="Tahoma" panose="020B0604030504040204" pitchFamily="34" charset="0"/>
            </a:endParaRPr>
          </a:p>
        </p:txBody>
      </p:sp>
      <p:sp>
        <p:nvSpPr>
          <p:cNvPr id="128037" name="文本框 128036"/>
          <p:cNvSpPr txBox="1"/>
          <p:nvPr/>
        </p:nvSpPr>
        <p:spPr>
          <a:xfrm>
            <a:off x="2592388" y="2673350"/>
            <a:ext cx="647700" cy="396875"/>
          </a:xfrm>
          <a:prstGeom prst="rect">
            <a:avLst/>
          </a:prstGeom>
          <a:noFill/>
          <a:ln w="9525">
            <a:noFill/>
          </a:ln>
        </p:spPr>
        <p:txBody>
          <a:bodyPr>
            <a:spAutoFit/>
          </a:bodyPr>
          <a:lstStyle/>
          <a:p>
            <a:pPr>
              <a:spcBef>
                <a:spcPct val="50000"/>
              </a:spcBef>
            </a:pPr>
            <a:endParaRPr lang="zh-CN" altLang="en-US" dirty="0">
              <a:latin typeface="Tahoma" panose="020B0604030504040204" pitchFamily="34" charset="0"/>
            </a:endParaRPr>
          </a:p>
        </p:txBody>
      </p:sp>
      <p:sp>
        <p:nvSpPr>
          <p:cNvPr id="128038" name="文本框 128037"/>
          <p:cNvSpPr txBox="1"/>
          <p:nvPr/>
        </p:nvSpPr>
        <p:spPr>
          <a:xfrm>
            <a:off x="2447925" y="2563813"/>
            <a:ext cx="720725" cy="396875"/>
          </a:xfrm>
          <a:prstGeom prst="rect">
            <a:avLst/>
          </a:prstGeom>
          <a:noFill/>
          <a:ln w="9525">
            <a:noFill/>
          </a:ln>
        </p:spPr>
        <p:txBody>
          <a:bodyPr>
            <a:spAutoFit/>
          </a:bodyPr>
          <a:lstStyle/>
          <a:p>
            <a:pPr>
              <a:spcBef>
                <a:spcPct val="50000"/>
              </a:spcBef>
            </a:pPr>
            <a:r>
              <a:rPr lang="zh-CN" altLang="en-US">
                <a:latin typeface="Tahoma" panose="020B0604030504040204" pitchFamily="34" charset="0"/>
              </a:rPr>
              <a:t>车架</a:t>
            </a:r>
          </a:p>
        </p:txBody>
      </p:sp>
      <p:sp>
        <p:nvSpPr>
          <p:cNvPr id="128039" name="文本框 128038"/>
          <p:cNvSpPr txBox="1"/>
          <p:nvPr/>
        </p:nvSpPr>
        <p:spPr>
          <a:xfrm>
            <a:off x="2159000" y="3644900"/>
            <a:ext cx="720725" cy="396875"/>
          </a:xfrm>
          <a:prstGeom prst="rect">
            <a:avLst/>
          </a:prstGeom>
          <a:noFill/>
          <a:ln w="9525">
            <a:noFill/>
          </a:ln>
        </p:spPr>
        <p:txBody>
          <a:bodyPr>
            <a:spAutoFit/>
          </a:bodyPr>
          <a:lstStyle/>
          <a:p>
            <a:pPr>
              <a:spcBef>
                <a:spcPct val="50000"/>
              </a:spcBef>
            </a:pPr>
            <a:r>
              <a:rPr lang="zh-CN" altLang="en-US">
                <a:latin typeface="Tahoma" panose="020B0604030504040204" pitchFamily="34" charset="0"/>
              </a:rPr>
              <a:t>车轮</a:t>
            </a:r>
          </a:p>
        </p:txBody>
      </p:sp>
      <p:sp>
        <p:nvSpPr>
          <p:cNvPr id="128040" name="文本框 128039"/>
          <p:cNvSpPr txBox="1"/>
          <p:nvPr/>
        </p:nvSpPr>
        <p:spPr>
          <a:xfrm>
            <a:off x="4967288" y="3176588"/>
            <a:ext cx="1476375" cy="396875"/>
          </a:xfrm>
          <a:prstGeom prst="rect">
            <a:avLst/>
          </a:prstGeom>
          <a:noFill/>
          <a:ln w="9525">
            <a:noFill/>
          </a:ln>
        </p:spPr>
        <p:txBody>
          <a:bodyPr>
            <a:spAutoFit/>
          </a:bodyPr>
          <a:lstStyle/>
          <a:p>
            <a:pPr>
              <a:spcBef>
                <a:spcPct val="50000"/>
              </a:spcBef>
            </a:pPr>
            <a:r>
              <a:rPr lang="zh-CN" altLang="en-US">
                <a:latin typeface="Tahoma" panose="020B0604030504040204" pitchFamily="34" charset="0"/>
              </a:rPr>
              <a:t>车架，车轮</a:t>
            </a:r>
          </a:p>
        </p:txBody>
      </p:sp>
      <p:sp>
        <p:nvSpPr>
          <p:cNvPr id="128041" name="文本框 128040"/>
          <p:cNvSpPr txBox="1"/>
          <p:nvPr/>
        </p:nvSpPr>
        <p:spPr>
          <a:xfrm>
            <a:off x="503238" y="3176588"/>
            <a:ext cx="935037" cy="396875"/>
          </a:xfrm>
          <a:prstGeom prst="rect">
            <a:avLst/>
          </a:prstGeom>
          <a:noFill/>
          <a:ln w="9525">
            <a:noFill/>
          </a:ln>
        </p:spPr>
        <p:txBody>
          <a:bodyPr>
            <a:spAutoFit/>
          </a:bodyPr>
          <a:lstStyle/>
          <a:p>
            <a:pPr>
              <a:spcBef>
                <a:spcPct val="50000"/>
              </a:spcBef>
            </a:pPr>
            <a:r>
              <a:rPr lang="zh-CN" altLang="en-US">
                <a:latin typeface="Tahoma" panose="020B0604030504040204" pitchFamily="34" charset="0"/>
              </a:rPr>
              <a:t>工人</a:t>
            </a:r>
            <a:r>
              <a:rPr lang="en-US" altLang="zh-CN">
                <a:latin typeface="Tahoma" panose="020B0604030504040204" pitchFamily="34" charset="0"/>
              </a:rPr>
              <a:t>1</a:t>
            </a:r>
          </a:p>
        </p:txBody>
      </p:sp>
      <p:sp>
        <p:nvSpPr>
          <p:cNvPr id="128042" name="文本框 128041"/>
          <p:cNvSpPr txBox="1"/>
          <p:nvPr/>
        </p:nvSpPr>
        <p:spPr>
          <a:xfrm>
            <a:off x="468313" y="5265738"/>
            <a:ext cx="935037" cy="396875"/>
          </a:xfrm>
          <a:prstGeom prst="rect">
            <a:avLst/>
          </a:prstGeom>
          <a:noFill/>
          <a:ln w="9525">
            <a:noFill/>
          </a:ln>
        </p:spPr>
        <p:txBody>
          <a:bodyPr>
            <a:spAutoFit/>
          </a:bodyPr>
          <a:lstStyle/>
          <a:p>
            <a:pPr>
              <a:spcBef>
                <a:spcPct val="50000"/>
              </a:spcBef>
            </a:pPr>
            <a:r>
              <a:rPr lang="zh-CN" altLang="en-US">
                <a:latin typeface="Tahoma" panose="020B0604030504040204" pitchFamily="34" charset="0"/>
              </a:rPr>
              <a:t>工人</a:t>
            </a:r>
            <a:r>
              <a:rPr lang="en-US" altLang="zh-CN">
                <a:latin typeface="Tahoma" panose="020B0604030504040204" pitchFamily="34" charset="0"/>
              </a:rPr>
              <a:t>2</a:t>
            </a:r>
          </a:p>
        </p:txBody>
      </p:sp>
      <p:sp>
        <p:nvSpPr>
          <p:cNvPr id="128043" name="文本框 128042"/>
          <p:cNvSpPr txBox="1"/>
          <p:nvPr/>
        </p:nvSpPr>
        <p:spPr>
          <a:xfrm>
            <a:off x="7704138" y="4149725"/>
            <a:ext cx="935037" cy="396875"/>
          </a:xfrm>
          <a:prstGeom prst="rect">
            <a:avLst/>
          </a:prstGeom>
          <a:noFill/>
          <a:ln w="9525">
            <a:noFill/>
          </a:ln>
        </p:spPr>
        <p:txBody>
          <a:bodyPr>
            <a:spAutoFit/>
          </a:bodyPr>
          <a:lstStyle/>
          <a:p>
            <a:pPr>
              <a:spcBef>
                <a:spcPct val="50000"/>
              </a:spcBef>
            </a:pPr>
            <a:r>
              <a:rPr lang="zh-CN" altLang="en-US">
                <a:latin typeface="Tahoma" panose="020B0604030504040204" pitchFamily="34" charset="0"/>
              </a:rPr>
              <a:t>工人</a:t>
            </a:r>
            <a:r>
              <a:rPr lang="en-US" altLang="zh-CN">
                <a:latin typeface="Tahoma" panose="020B0604030504040204" pitchFamily="34" charset="0"/>
              </a:rPr>
              <a:t>3</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29025"/>
          <p:cNvSpPr>
            <a:spLocks noGrp="1"/>
          </p:cNvSpPr>
          <p:nvPr>
            <p:ph type="title"/>
          </p:nvPr>
        </p:nvSpPr>
        <p:spPr/>
        <p:txBody>
          <a:bodyPr anchor="b"/>
          <a:lstStyle/>
          <a:p>
            <a:r>
              <a:rPr lang="zh-CN" altLang="en-US" b="1"/>
              <a:t>例</a:t>
            </a:r>
            <a:r>
              <a:rPr lang="en-US" altLang="zh-CN" b="1"/>
              <a:t>6. </a:t>
            </a:r>
            <a:r>
              <a:rPr lang="zh-CN" altLang="en-US" b="1"/>
              <a:t>生产线问题</a:t>
            </a:r>
          </a:p>
        </p:txBody>
      </p:sp>
      <p:sp>
        <p:nvSpPr>
          <p:cNvPr id="129027" name="文本框 129026"/>
          <p:cNvSpPr txBox="1"/>
          <p:nvPr/>
        </p:nvSpPr>
        <p:spPr>
          <a:xfrm>
            <a:off x="1150938" y="2420938"/>
            <a:ext cx="2413000" cy="396875"/>
          </a:xfrm>
          <a:prstGeom prst="rect">
            <a:avLst/>
          </a:prstGeom>
          <a:noFill/>
          <a:ln w="9525">
            <a:noFill/>
          </a:ln>
        </p:spPr>
        <p:txBody>
          <a:bodyPr>
            <a:spAutoFit/>
          </a:bodyPr>
          <a:lstStyle/>
          <a:p>
            <a:pPr>
              <a:spcBef>
                <a:spcPct val="50000"/>
              </a:spcBef>
            </a:pPr>
            <a:endParaRPr lang="zh-CN" altLang="en-US" dirty="0">
              <a:latin typeface="Tahoma" panose="020B0604030504040204" pitchFamily="34" charset="0"/>
            </a:endParaRPr>
          </a:p>
        </p:txBody>
      </p:sp>
      <p:sp>
        <p:nvSpPr>
          <p:cNvPr id="129028" name="文本框 129027"/>
          <p:cNvSpPr txBox="1"/>
          <p:nvPr/>
        </p:nvSpPr>
        <p:spPr>
          <a:xfrm>
            <a:off x="900113" y="2420938"/>
            <a:ext cx="2301875" cy="2682875"/>
          </a:xfrm>
          <a:prstGeom prst="rect">
            <a:avLst/>
          </a:prstGeom>
          <a:noFill/>
          <a:ln w="9525">
            <a:noFill/>
          </a:ln>
        </p:spPr>
        <p:txBody>
          <a:bodyPr>
            <a:spAutoFit/>
          </a:bodyPr>
          <a:lstStyle/>
          <a:p>
            <a:pPr>
              <a:spcBef>
                <a:spcPct val="50000"/>
              </a:spcBef>
            </a:pPr>
            <a:r>
              <a:rPr lang="zh-CN" altLang="en-US">
                <a:latin typeface="Tahoma" panose="020B0604030504040204" pitchFamily="34" charset="0"/>
              </a:rPr>
              <a:t>工人</a:t>
            </a:r>
            <a:r>
              <a:rPr lang="en-US" altLang="zh-CN">
                <a:latin typeface="Tahoma" panose="020B0604030504040204" pitchFamily="34" charset="0"/>
              </a:rPr>
              <a:t>1</a:t>
            </a:r>
            <a:r>
              <a:rPr lang="zh-CN" altLang="en-US">
                <a:latin typeface="Tahoma" panose="020B0604030504040204" pitchFamily="34" charset="0"/>
              </a:rPr>
              <a:t>活动：</a:t>
            </a:r>
          </a:p>
          <a:p>
            <a:pPr>
              <a:spcBef>
                <a:spcPct val="50000"/>
              </a:spcBef>
            </a:pPr>
            <a:r>
              <a:rPr lang="en-US" altLang="zh-CN">
                <a:latin typeface="Tahoma" panose="020B0604030504040204" pitchFamily="34" charset="0"/>
              </a:rPr>
              <a:t>Do{</a:t>
            </a:r>
          </a:p>
          <a:p>
            <a:pPr>
              <a:spcBef>
                <a:spcPct val="50000"/>
              </a:spcBef>
            </a:pPr>
            <a:r>
              <a:rPr lang="en-US" altLang="zh-CN">
                <a:latin typeface="Tahoma" panose="020B0604030504040204" pitchFamily="34" charset="0"/>
              </a:rPr>
              <a:t>      </a:t>
            </a:r>
            <a:r>
              <a:rPr lang="zh-CN" altLang="en-US">
                <a:latin typeface="Tahoma" panose="020B0604030504040204" pitchFamily="34" charset="0"/>
              </a:rPr>
              <a:t>加工一个车架</a:t>
            </a:r>
          </a:p>
          <a:p>
            <a:pPr>
              <a:spcBef>
                <a:spcPct val="50000"/>
              </a:spcBef>
            </a:pPr>
            <a:r>
              <a:rPr lang="zh-CN" altLang="en-US">
                <a:latin typeface="Tahoma" panose="020B0604030504040204" pitchFamily="34" charset="0"/>
              </a:rPr>
              <a:t>      车架放入箱中</a:t>
            </a:r>
          </a:p>
          <a:p>
            <a:pPr>
              <a:spcBef>
                <a:spcPct val="50000"/>
              </a:spcBef>
            </a:pPr>
            <a:r>
              <a:rPr lang="en-US" altLang="zh-CN">
                <a:latin typeface="Tahoma" panose="020B0604030504040204" pitchFamily="34" charset="0"/>
              </a:rPr>
              <a:t>}while(1)</a:t>
            </a:r>
          </a:p>
          <a:p>
            <a:pPr>
              <a:spcBef>
                <a:spcPct val="50000"/>
              </a:spcBef>
            </a:pPr>
            <a:endParaRPr lang="zh-CN" altLang="en-US">
              <a:latin typeface="Tahoma" panose="020B0604030504040204" pitchFamily="34" charset="0"/>
            </a:endParaRPr>
          </a:p>
        </p:txBody>
      </p:sp>
      <p:sp>
        <p:nvSpPr>
          <p:cNvPr id="129029" name="文本框 129028"/>
          <p:cNvSpPr txBox="1"/>
          <p:nvPr/>
        </p:nvSpPr>
        <p:spPr>
          <a:xfrm>
            <a:off x="3457575" y="2420938"/>
            <a:ext cx="2301875" cy="2682875"/>
          </a:xfrm>
          <a:prstGeom prst="rect">
            <a:avLst/>
          </a:prstGeom>
          <a:noFill/>
          <a:ln w="9525">
            <a:noFill/>
          </a:ln>
        </p:spPr>
        <p:txBody>
          <a:bodyPr>
            <a:spAutoFit/>
          </a:bodyPr>
          <a:lstStyle/>
          <a:p>
            <a:pPr>
              <a:spcBef>
                <a:spcPct val="50000"/>
              </a:spcBef>
            </a:pPr>
            <a:r>
              <a:rPr lang="zh-CN" altLang="en-US">
                <a:latin typeface="Tahoma" panose="020B0604030504040204" pitchFamily="34" charset="0"/>
              </a:rPr>
              <a:t>工人</a:t>
            </a:r>
            <a:r>
              <a:rPr lang="en-US" altLang="zh-CN">
                <a:latin typeface="Tahoma" panose="020B0604030504040204" pitchFamily="34" charset="0"/>
              </a:rPr>
              <a:t>2</a:t>
            </a:r>
            <a:r>
              <a:rPr lang="zh-CN" altLang="en-US">
                <a:latin typeface="Tahoma" panose="020B0604030504040204" pitchFamily="34" charset="0"/>
              </a:rPr>
              <a:t>活动：</a:t>
            </a:r>
          </a:p>
          <a:p>
            <a:pPr>
              <a:spcBef>
                <a:spcPct val="50000"/>
              </a:spcBef>
            </a:pPr>
            <a:r>
              <a:rPr lang="en-US" altLang="zh-CN">
                <a:latin typeface="Tahoma" panose="020B0604030504040204" pitchFamily="34" charset="0"/>
              </a:rPr>
              <a:t>Do{</a:t>
            </a:r>
          </a:p>
          <a:p>
            <a:pPr>
              <a:spcBef>
                <a:spcPct val="50000"/>
              </a:spcBef>
            </a:pPr>
            <a:r>
              <a:rPr lang="en-US" altLang="zh-CN">
                <a:latin typeface="Tahoma" panose="020B0604030504040204" pitchFamily="34" charset="0"/>
              </a:rPr>
              <a:t>      </a:t>
            </a:r>
            <a:r>
              <a:rPr lang="zh-CN" altLang="en-US">
                <a:latin typeface="Tahoma" panose="020B0604030504040204" pitchFamily="34" charset="0"/>
              </a:rPr>
              <a:t>加工一个车轮</a:t>
            </a:r>
          </a:p>
          <a:p>
            <a:pPr>
              <a:spcBef>
                <a:spcPct val="50000"/>
              </a:spcBef>
            </a:pPr>
            <a:r>
              <a:rPr lang="zh-CN" altLang="en-US">
                <a:latin typeface="Tahoma" panose="020B0604030504040204" pitchFamily="34" charset="0"/>
              </a:rPr>
              <a:t>      车轮放入箱中</a:t>
            </a:r>
          </a:p>
          <a:p>
            <a:pPr>
              <a:spcBef>
                <a:spcPct val="50000"/>
              </a:spcBef>
            </a:pPr>
            <a:r>
              <a:rPr lang="en-US" altLang="zh-CN">
                <a:latin typeface="Tahoma" panose="020B0604030504040204" pitchFamily="34" charset="0"/>
              </a:rPr>
              <a:t>}while(1)</a:t>
            </a:r>
          </a:p>
          <a:p>
            <a:pPr>
              <a:spcBef>
                <a:spcPct val="50000"/>
              </a:spcBef>
            </a:pPr>
            <a:endParaRPr lang="zh-CN" altLang="en-US">
              <a:latin typeface="Tahoma" panose="020B0604030504040204" pitchFamily="34" charset="0"/>
            </a:endParaRPr>
          </a:p>
        </p:txBody>
      </p:sp>
      <p:sp>
        <p:nvSpPr>
          <p:cNvPr id="129030" name="文本框 129029"/>
          <p:cNvSpPr txBox="1"/>
          <p:nvPr/>
        </p:nvSpPr>
        <p:spPr>
          <a:xfrm>
            <a:off x="6048375" y="2420938"/>
            <a:ext cx="2301875" cy="3597275"/>
          </a:xfrm>
          <a:prstGeom prst="rect">
            <a:avLst/>
          </a:prstGeom>
          <a:noFill/>
          <a:ln w="9525">
            <a:noFill/>
          </a:ln>
        </p:spPr>
        <p:txBody>
          <a:bodyPr>
            <a:spAutoFit/>
          </a:bodyPr>
          <a:lstStyle/>
          <a:p>
            <a:pPr>
              <a:spcBef>
                <a:spcPct val="50000"/>
              </a:spcBef>
            </a:pPr>
            <a:r>
              <a:rPr lang="zh-CN" altLang="en-US">
                <a:latin typeface="Tahoma" panose="020B0604030504040204" pitchFamily="34" charset="0"/>
              </a:rPr>
              <a:t>工人</a:t>
            </a:r>
            <a:r>
              <a:rPr lang="en-US" altLang="zh-CN">
                <a:latin typeface="Tahoma" panose="020B0604030504040204" pitchFamily="34" charset="0"/>
              </a:rPr>
              <a:t>3</a:t>
            </a:r>
            <a:r>
              <a:rPr lang="zh-CN" altLang="en-US">
                <a:latin typeface="Tahoma" panose="020B0604030504040204" pitchFamily="34" charset="0"/>
              </a:rPr>
              <a:t>活动：</a:t>
            </a:r>
          </a:p>
          <a:p>
            <a:pPr>
              <a:spcBef>
                <a:spcPct val="50000"/>
              </a:spcBef>
            </a:pPr>
            <a:r>
              <a:rPr lang="en-US" altLang="zh-CN">
                <a:latin typeface="Tahoma" panose="020B0604030504040204" pitchFamily="34" charset="0"/>
              </a:rPr>
              <a:t>Do{</a:t>
            </a:r>
          </a:p>
          <a:p>
            <a:pPr>
              <a:spcBef>
                <a:spcPct val="50000"/>
              </a:spcBef>
            </a:pPr>
            <a:r>
              <a:rPr lang="en-US" altLang="zh-CN">
                <a:latin typeface="Tahoma" panose="020B0604030504040204" pitchFamily="34" charset="0"/>
              </a:rPr>
              <a:t>      </a:t>
            </a:r>
            <a:r>
              <a:rPr lang="zh-CN" altLang="en-US">
                <a:latin typeface="Tahoma" panose="020B0604030504040204" pitchFamily="34" charset="0"/>
              </a:rPr>
              <a:t>箱中取一车架</a:t>
            </a:r>
          </a:p>
          <a:p>
            <a:pPr>
              <a:spcBef>
                <a:spcPct val="50000"/>
              </a:spcBef>
            </a:pPr>
            <a:r>
              <a:rPr lang="zh-CN" altLang="en-US">
                <a:latin typeface="Tahoma" panose="020B0604030504040204" pitchFamily="34" charset="0"/>
              </a:rPr>
              <a:t>      箱中取二车轮</a:t>
            </a:r>
          </a:p>
          <a:p>
            <a:pPr>
              <a:spcBef>
                <a:spcPct val="50000"/>
              </a:spcBef>
            </a:pPr>
            <a:r>
              <a:rPr lang="zh-CN" altLang="en-US">
                <a:latin typeface="Tahoma" panose="020B0604030504040204" pitchFamily="34" charset="0"/>
              </a:rPr>
              <a:t>      组装成一台车</a:t>
            </a:r>
          </a:p>
          <a:p>
            <a:pPr>
              <a:spcBef>
                <a:spcPct val="50000"/>
              </a:spcBef>
            </a:pPr>
            <a:r>
              <a:rPr lang="en-US" altLang="zh-CN">
                <a:latin typeface="Tahoma" panose="020B0604030504040204" pitchFamily="34" charset="0"/>
              </a:rPr>
              <a:t>}while(1)</a:t>
            </a:r>
          </a:p>
          <a:p>
            <a:pPr>
              <a:spcBef>
                <a:spcPct val="50000"/>
              </a:spcBef>
            </a:pPr>
            <a:endParaRPr lang="en-US" altLang="zh-CN">
              <a:latin typeface="Tahoma" panose="020B0604030504040204" pitchFamily="34" charset="0"/>
            </a:endParaRPr>
          </a:p>
          <a:p>
            <a:pPr>
              <a:spcBef>
                <a:spcPct val="50000"/>
              </a:spcBef>
            </a:pPr>
            <a:endParaRPr lang="zh-CN" altLang="en-US">
              <a:latin typeface="Tahoma" panose="020B0604030504040204" pitchFamily="34" charset="0"/>
            </a:endParaRPr>
          </a:p>
        </p:txBody>
      </p:sp>
      <p:sp>
        <p:nvSpPr>
          <p:cNvPr id="129031" name="文本框 129030"/>
          <p:cNvSpPr txBox="1"/>
          <p:nvPr/>
        </p:nvSpPr>
        <p:spPr>
          <a:xfrm>
            <a:off x="863600" y="5265738"/>
            <a:ext cx="4464050" cy="1311275"/>
          </a:xfrm>
          <a:prstGeom prst="rect">
            <a:avLst/>
          </a:prstGeom>
          <a:noFill/>
          <a:ln w="9525">
            <a:noFill/>
          </a:ln>
        </p:spPr>
        <p:txBody>
          <a:bodyPr>
            <a:spAutoFit/>
          </a:bodyPr>
          <a:lstStyle/>
          <a:p>
            <a:pPr>
              <a:spcBef>
                <a:spcPct val="50000"/>
              </a:spcBef>
            </a:pPr>
            <a:r>
              <a:rPr lang="en-US" altLang="zh-CN">
                <a:latin typeface="Tahoma" panose="020B0604030504040204" pitchFamily="34" charset="0"/>
              </a:rPr>
              <a:t>semaphore empty; (</a:t>
            </a:r>
            <a:r>
              <a:rPr lang="zh-CN" altLang="en-US">
                <a:latin typeface="Tahoma" panose="020B0604030504040204" pitchFamily="34" charset="0"/>
              </a:rPr>
              <a:t>空位，</a:t>
            </a:r>
            <a:r>
              <a:rPr lang="en-US" altLang="zh-CN">
                <a:latin typeface="Tahoma" panose="020B0604030504040204" pitchFamily="34" charset="0"/>
              </a:rPr>
              <a:t>k)</a:t>
            </a:r>
          </a:p>
          <a:p>
            <a:pPr>
              <a:spcBef>
                <a:spcPct val="50000"/>
              </a:spcBef>
            </a:pPr>
            <a:r>
              <a:rPr lang="en-US" altLang="zh-CN">
                <a:latin typeface="Tahoma" panose="020B0604030504040204" pitchFamily="34" charset="0"/>
              </a:rPr>
              <a:t>semaphore frame; (</a:t>
            </a:r>
            <a:r>
              <a:rPr lang="zh-CN" altLang="en-US">
                <a:latin typeface="Tahoma" panose="020B0604030504040204" pitchFamily="34" charset="0"/>
              </a:rPr>
              <a:t>车架，</a:t>
            </a:r>
            <a:r>
              <a:rPr lang="en-US" altLang="zh-CN">
                <a:latin typeface="Tahoma" panose="020B0604030504040204" pitchFamily="34" charset="0"/>
              </a:rPr>
              <a:t>0)</a:t>
            </a:r>
          </a:p>
          <a:p>
            <a:pPr>
              <a:spcBef>
                <a:spcPct val="50000"/>
              </a:spcBef>
            </a:pPr>
            <a:r>
              <a:rPr lang="en-US" altLang="zh-CN">
                <a:latin typeface="Tahoma" panose="020B0604030504040204" pitchFamily="34" charset="0"/>
              </a:rPr>
              <a:t>Semaphore wheel; (</a:t>
            </a:r>
            <a:r>
              <a:rPr lang="zh-CN" altLang="en-US">
                <a:latin typeface="Tahoma" panose="020B0604030504040204" pitchFamily="34" charset="0"/>
              </a:rPr>
              <a:t>车轮，</a:t>
            </a:r>
            <a:r>
              <a:rPr lang="en-US" altLang="zh-CN">
                <a:latin typeface="Tahoma" panose="020B0604030504040204" pitchFamily="34" charset="0"/>
              </a:rPr>
              <a:t>0)</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30049"/>
          <p:cNvSpPr>
            <a:spLocks noGrp="1"/>
          </p:cNvSpPr>
          <p:nvPr>
            <p:ph type="title"/>
          </p:nvPr>
        </p:nvSpPr>
        <p:spPr/>
        <p:txBody>
          <a:bodyPr anchor="b"/>
          <a:lstStyle/>
          <a:p>
            <a:r>
              <a:rPr lang="zh-CN" altLang="en-US" b="1"/>
              <a:t>例</a:t>
            </a:r>
            <a:r>
              <a:rPr lang="en-US" altLang="zh-CN" b="1"/>
              <a:t>6. </a:t>
            </a:r>
            <a:r>
              <a:rPr lang="zh-CN" altLang="en-US" b="1"/>
              <a:t>生产线问题</a:t>
            </a:r>
          </a:p>
        </p:txBody>
      </p:sp>
      <p:sp>
        <p:nvSpPr>
          <p:cNvPr id="130051" name="文本框 130050"/>
          <p:cNvSpPr txBox="1"/>
          <p:nvPr/>
        </p:nvSpPr>
        <p:spPr>
          <a:xfrm>
            <a:off x="755650" y="2060575"/>
            <a:ext cx="2303463" cy="2406650"/>
          </a:xfrm>
          <a:prstGeom prst="rect">
            <a:avLst/>
          </a:prstGeom>
          <a:noFill/>
          <a:ln w="9525">
            <a:noFill/>
          </a:ln>
        </p:spPr>
        <p:txBody>
          <a:bodyPr>
            <a:spAutoFit/>
          </a:bodyPr>
          <a:lstStyle/>
          <a:p>
            <a:pPr>
              <a:spcBef>
                <a:spcPct val="50000"/>
              </a:spcBef>
            </a:pPr>
            <a:r>
              <a:rPr lang="zh-CN" altLang="en-US">
                <a:latin typeface="Tahoma" panose="020B0604030504040204" pitchFamily="34" charset="0"/>
              </a:rPr>
              <a:t>工人</a:t>
            </a:r>
            <a:r>
              <a:rPr lang="en-US" altLang="zh-CN">
                <a:latin typeface="Tahoma" panose="020B0604030504040204" pitchFamily="34" charset="0"/>
              </a:rPr>
              <a:t>1</a:t>
            </a:r>
            <a:r>
              <a:rPr lang="zh-CN" altLang="en-US">
                <a:latin typeface="Tahoma" panose="020B0604030504040204" pitchFamily="34" charset="0"/>
              </a:rPr>
              <a:t>活动：</a:t>
            </a:r>
          </a:p>
          <a:p>
            <a:pPr>
              <a:spcBef>
                <a:spcPct val="10000"/>
              </a:spcBef>
            </a:pPr>
            <a:r>
              <a:rPr lang="en-US" altLang="zh-CN">
                <a:latin typeface="Tahoma" panose="020B0604030504040204" pitchFamily="34" charset="0"/>
              </a:rPr>
              <a:t>Do{</a:t>
            </a:r>
          </a:p>
          <a:p>
            <a:pPr>
              <a:spcBef>
                <a:spcPct val="10000"/>
              </a:spcBef>
            </a:pPr>
            <a:r>
              <a:rPr lang="en-US" altLang="zh-CN">
                <a:latin typeface="Tahoma" panose="020B0604030504040204" pitchFamily="34" charset="0"/>
              </a:rPr>
              <a:t>      </a:t>
            </a:r>
            <a:r>
              <a:rPr lang="zh-CN" altLang="en-US">
                <a:latin typeface="Tahoma" panose="020B0604030504040204" pitchFamily="34" charset="0"/>
              </a:rPr>
              <a:t>加工一个车架</a:t>
            </a:r>
          </a:p>
          <a:p>
            <a:pPr>
              <a:spcBef>
                <a:spcPct val="10000"/>
              </a:spcBef>
            </a:pPr>
            <a:r>
              <a:rPr lang="zh-CN" altLang="en-US">
                <a:latin typeface="Tahoma" panose="020B0604030504040204" pitchFamily="34" charset="0"/>
              </a:rPr>
              <a:t>      </a:t>
            </a:r>
            <a:r>
              <a:rPr lang="en-US" altLang="zh-CN">
                <a:latin typeface="Tahoma" panose="020B0604030504040204" pitchFamily="34" charset="0"/>
              </a:rPr>
              <a:t>P(empty)</a:t>
            </a:r>
          </a:p>
          <a:p>
            <a:pPr>
              <a:spcBef>
                <a:spcPct val="10000"/>
              </a:spcBef>
            </a:pPr>
            <a:r>
              <a:rPr lang="en-US" altLang="zh-CN">
                <a:latin typeface="Tahoma" panose="020B0604030504040204" pitchFamily="34" charset="0"/>
              </a:rPr>
              <a:t>      </a:t>
            </a:r>
            <a:r>
              <a:rPr lang="zh-CN" altLang="en-US">
                <a:latin typeface="Tahoma" panose="020B0604030504040204" pitchFamily="34" charset="0"/>
              </a:rPr>
              <a:t>车架放入箱中</a:t>
            </a:r>
          </a:p>
          <a:p>
            <a:pPr>
              <a:spcBef>
                <a:spcPct val="10000"/>
              </a:spcBef>
            </a:pPr>
            <a:r>
              <a:rPr lang="zh-CN" altLang="en-US">
                <a:latin typeface="Tahoma" panose="020B0604030504040204" pitchFamily="34" charset="0"/>
              </a:rPr>
              <a:t>      </a:t>
            </a:r>
            <a:r>
              <a:rPr lang="en-US" altLang="zh-CN">
                <a:latin typeface="Tahoma" panose="020B0604030504040204" pitchFamily="34" charset="0"/>
              </a:rPr>
              <a:t>V(frame)</a:t>
            </a:r>
          </a:p>
          <a:p>
            <a:pPr>
              <a:spcBef>
                <a:spcPct val="10000"/>
              </a:spcBef>
            </a:pPr>
            <a:r>
              <a:rPr lang="en-US" altLang="zh-CN">
                <a:latin typeface="Tahoma" panose="020B0604030504040204" pitchFamily="34" charset="0"/>
              </a:rPr>
              <a:t>}while(1)</a:t>
            </a:r>
          </a:p>
        </p:txBody>
      </p:sp>
      <p:sp>
        <p:nvSpPr>
          <p:cNvPr id="130052" name="文本框 130051"/>
          <p:cNvSpPr txBox="1"/>
          <p:nvPr/>
        </p:nvSpPr>
        <p:spPr>
          <a:xfrm>
            <a:off x="3384550" y="2060575"/>
            <a:ext cx="2339975" cy="2406650"/>
          </a:xfrm>
          <a:prstGeom prst="rect">
            <a:avLst/>
          </a:prstGeom>
          <a:noFill/>
          <a:ln w="9525">
            <a:noFill/>
          </a:ln>
        </p:spPr>
        <p:txBody>
          <a:bodyPr>
            <a:spAutoFit/>
          </a:bodyPr>
          <a:lstStyle/>
          <a:p>
            <a:pPr>
              <a:spcBef>
                <a:spcPct val="50000"/>
              </a:spcBef>
            </a:pPr>
            <a:r>
              <a:rPr lang="zh-CN" altLang="en-US">
                <a:latin typeface="Tahoma" panose="020B0604030504040204" pitchFamily="34" charset="0"/>
              </a:rPr>
              <a:t>工人</a:t>
            </a:r>
            <a:r>
              <a:rPr lang="en-US" altLang="zh-CN">
                <a:latin typeface="Tahoma" panose="020B0604030504040204" pitchFamily="34" charset="0"/>
              </a:rPr>
              <a:t>2</a:t>
            </a:r>
            <a:r>
              <a:rPr lang="zh-CN" altLang="en-US">
                <a:latin typeface="Tahoma" panose="020B0604030504040204" pitchFamily="34" charset="0"/>
              </a:rPr>
              <a:t>活动：</a:t>
            </a:r>
          </a:p>
          <a:p>
            <a:pPr>
              <a:spcBef>
                <a:spcPct val="10000"/>
              </a:spcBef>
            </a:pPr>
            <a:r>
              <a:rPr lang="en-US" altLang="zh-CN">
                <a:latin typeface="Tahoma" panose="020B0604030504040204" pitchFamily="34" charset="0"/>
              </a:rPr>
              <a:t>Do{</a:t>
            </a:r>
          </a:p>
          <a:p>
            <a:pPr>
              <a:spcBef>
                <a:spcPct val="10000"/>
              </a:spcBef>
            </a:pPr>
            <a:r>
              <a:rPr lang="en-US" altLang="zh-CN">
                <a:latin typeface="Tahoma" panose="020B0604030504040204" pitchFamily="34" charset="0"/>
              </a:rPr>
              <a:t>      </a:t>
            </a:r>
            <a:r>
              <a:rPr lang="zh-CN" altLang="en-US">
                <a:latin typeface="Tahoma" panose="020B0604030504040204" pitchFamily="34" charset="0"/>
              </a:rPr>
              <a:t>加工一个车轮</a:t>
            </a:r>
          </a:p>
          <a:p>
            <a:pPr>
              <a:spcBef>
                <a:spcPct val="10000"/>
              </a:spcBef>
            </a:pPr>
            <a:r>
              <a:rPr lang="zh-CN" altLang="en-US">
                <a:latin typeface="Tahoma" panose="020B0604030504040204" pitchFamily="34" charset="0"/>
              </a:rPr>
              <a:t>      </a:t>
            </a:r>
            <a:r>
              <a:rPr lang="en-US" altLang="zh-CN">
                <a:latin typeface="Tahoma" panose="020B0604030504040204" pitchFamily="34" charset="0"/>
              </a:rPr>
              <a:t>P(empty)</a:t>
            </a:r>
          </a:p>
          <a:p>
            <a:pPr>
              <a:spcBef>
                <a:spcPct val="10000"/>
              </a:spcBef>
            </a:pPr>
            <a:r>
              <a:rPr lang="en-US" altLang="zh-CN">
                <a:latin typeface="Tahoma" panose="020B0604030504040204" pitchFamily="34" charset="0"/>
              </a:rPr>
              <a:t>      </a:t>
            </a:r>
            <a:r>
              <a:rPr lang="zh-CN" altLang="en-US">
                <a:latin typeface="Tahoma" panose="020B0604030504040204" pitchFamily="34" charset="0"/>
              </a:rPr>
              <a:t>车轮放入箱中</a:t>
            </a:r>
          </a:p>
          <a:p>
            <a:pPr>
              <a:spcBef>
                <a:spcPct val="10000"/>
              </a:spcBef>
            </a:pPr>
            <a:r>
              <a:rPr lang="zh-CN" altLang="en-US">
                <a:latin typeface="Tahoma" panose="020B0604030504040204" pitchFamily="34" charset="0"/>
              </a:rPr>
              <a:t>      </a:t>
            </a:r>
            <a:r>
              <a:rPr lang="en-US" altLang="zh-CN">
                <a:latin typeface="Tahoma" panose="020B0604030504040204" pitchFamily="34" charset="0"/>
              </a:rPr>
              <a:t>V(wheel)</a:t>
            </a:r>
          </a:p>
          <a:p>
            <a:pPr>
              <a:spcBef>
                <a:spcPct val="10000"/>
              </a:spcBef>
            </a:pPr>
            <a:r>
              <a:rPr lang="en-US" altLang="zh-CN">
                <a:latin typeface="Tahoma" panose="020B0604030504040204" pitchFamily="34" charset="0"/>
              </a:rPr>
              <a:t>}while(1)</a:t>
            </a:r>
          </a:p>
        </p:txBody>
      </p:sp>
      <p:sp>
        <p:nvSpPr>
          <p:cNvPr id="130053" name="文本框 130052"/>
          <p:cNvSpPr txBox="1"/>
          <p:nvPr/>
        </p:nvSpPr>
        <p:spPr>
          <a:xfrm>
            <a:off x="5975350" y="2060575"/>
            <a:ext cx="2303463" cy="4538663"/>
          </a:xfrm>
          <a:prstGeom prst="rect">
            <a:avLst/>
          </a:prstGeom>
          <a:noFill/>
          <a:ln w="9525">
            <a:noFill/>
          </a:ln>
        </p:spPr>
        <p:txBody>
          <a:bodyPr>
            <a:spAutoFit/>
          </a:bodyPr>
          <a:lstStyle/>
          <a:p>
            <a:pPr>
              <a:spcBef>
                <a:spcPct val="50000"/>
              </a:spcBef>
            </a:pPr>
            <a:r>
              <a:rPr lang="zh-CN" altLang="en-US">
                <a:latin typeface="Tahoma" panose="020B0604030504040204" pitchFamily="34" charset="0"/>
              </a:rPr>
              <a:t>工人</a:t>
            </a:r>
            <a:r>
              <a:rPr lang="en-US" altLang="zh-CN">
                <a:latin typeface="Tahoma" panose="020B0604030504040204" pitchFamily="34" charset="0"/>
              </a:rPr>
              <a:t>3</a:t>
            </a:r>
            <a:r>
              <a:rPr lang="zh-CN" altLang="en-US">
                <a:latin typeface="Tahoma" panose="020B0604030504040204" pitchFamily="34" charset="0"/>
              </a:rPr>
              <a:t>活动：</a:t>
            </a:r>
          </a:p>
          <a:p>
            <a:pPr>
              <a:spcBef>
                <a:spcPct val="10000"/>
              </a:spcBef>
            </a:pPr>
            <a:r>
              <a:rPr lang="en-US" altLang="zh-CN">
                <a:latin typeface="Tahoma" panose="020B0604030504040204" pitchFamily="34" charset="0"/>
              </a:rPr>
              <a:t>Do{</a:t>
            </a:r>
          </a:p>
          <a:p>
            <a:pPr>
              <a:spcBef>
                <a:spcPct val="10000"/>
              </a:spcBef>
            </a:pPr>
            <a:r>
              <a:rPr lang="en-US" altLang="zh-CN">
                <a:latin typeface="Tahoma" panose="020B0604030504040204" pitchFamily="34" charset="0"/>
              </a:rPr>
              <a:t>      P(frame)</a:t>
            </a:r>
          </a:p>
          <a:p>
            <a:pPr>
              <a:spcBef>
                <a:spcPct val="10000"/>
              </a:spcBef>
            </a:pPr>
            <a:r>
              <a:rPr lang="en-US" altLang="zh-CN">
                <a:latin typeface="Tahoma" panose="020B0604030504040204" pitchFamily="34" charset="0"/>
              </a:rPr>
              <a:t>      </a:t>
            </a:r>
            <a:r>
              <a:rPr lang="zh-CN" altLang="en-US">
                <a:latin typeface="Tahoma" panose="020B0604030504040204" pitchFamily="34" charset="0"/>
              </a:rPr>
              <a:t>箱中取一车架</a:t>
            </a:r>
          </a:p>
          <a:p>
            <a:pPr>
              <a:spcBef>
                <a:spcPct val="10000"/>
              </a:spcBef>
            </a:pPr>
            <a:r>
              <a:rPr lang="zh-CN" altLang="en-US">
                <a:latin typeface="Tahoma" panose="020B0604030504040204" pitchFamily="34" charset="0"/>
              </a:rPr>
              <a:t>      </a:t>
            </a:r>
            <a:r>
              <a:rPr lang="en-US" altLang="zh-CN">
                <a:latin typeface="Tahoma" panose="020B0604030504040204" pitchFamily="34" charset="0"/>
              </a:rPr>
              <a:t>V(empty)</a:t>
            </a:r>
          </a:p>
          <a:p>
            <a:pPr>
              <a:spcBef>
                <a:spcPct val="10000"/>
              </a:spcBef>
            </a:pPr>
            <a:r>
              <a:rPr lang="en-US" altLang="zh-CN">
                <a:latin typeface="Tahoma" panose="020B0604030504040204" pitchFamily="34" charset="0"/>
              </a:rPr>
              <a:t>      P(wheel)</a:t>
            </a:r>
          </a:p>
          <a:p>
            <a:pPr>
              <a:spcBef>
                <a:spcPct val="10000"/>
              </a:spcBef>
            </a:pPr>
            <a:r>
              <a:rPr lang="en-US" altLang="zh-CN">
                <a:latin typeface="Tahoma" panose="020B0604030504040204" pitchFamily="34" charset="0"/>
              </a:rPr>
              <a:t>      P(wheel)</a:t>
            </a:r>
          </a:p>
          <a:p>
            <a:pPr>
              <a:spcBef>
                <a:spcPct val="10000"/>
              </a:spcBef>
            </a:pPr>
            <a:r>
              <a:rPr lang="en-US" altLang="zh-CN">
                <a:latin typeface="Tahoma" panose="020B0604030504040204" pitchFamily="34" charset="0"/>
              </a:rPr>
              <a:t>      </a:t>
            </a:r>
            <a:r>
              <a:rPr lang="zh-CN" altLang="en-US">
                <a:latin typeface="Tahoma" panose="020B0604030504040204" pitchFamily="34" charset="0"/>
              </a:rPr>
              <a:t>箱中取二车轮</a:t>
            </a:r>
          </a:p>
          <a:p>
            <a:pPr>
              <a:spcBef>
                <a:spcPct val="10000"/>
              </a:spcBef>
            </a:pPr>
            <a:r>
              <a:rPr lang="zh-CN" altLang="en-US">
                <a:latin typeface="Tahoma" panose="020B0604030504040204" pitchFamily="34" charset="0"/>
              </a:rPr>
              <a:t>      </a:t>
            </a:r>
            <a:r>
              <a:rPr lang="en-US" altLang="zh-CN">
                <a:latin typeface="Tahoma" panose="020B0604030504040204" pitchFamily="34" charset="0"/>
              </a:rPr>
              <a:t>V(empty)</a:t>
            </a:r>
          </a:p>
          <a:p>
            <a:pPr>
              <a:spcBef>
                <a:spcPct val="10000"/>
              </a:spcBef>
            </a:pPr>
            <a:r>
              <a:rPr lang="en-US" altLang="zh-CN">
                <a:latin typeface="Tahoma" panose="020B0604030504040204" pitchFamily="34" charset="0"/>
              </a:rPr>
              <a:t>      V(empty)</a:t>
            </a:r>
          </a:p>
          <a:p>
            <a:pPr>
              <a:spcBef>
                <a:spcPct val="10000"/>
              </a:spcBef>
            </a:pPr>
            <a:r>
              <a:rPr lang="en-US" altLang="zh-CN">
                <a:latin typeface="Tahoma" panose="020B0604030504040204" pitchFamily="34" charset="0"/>
              </a:rPr>
              <a:t>      </a:t>
            </a:r>
            <a:r>
              <a:rPr lang="zh-CN" altLang="en-US">
                <a:latin typeface="Tahoma" panose="020B0604030504040204" pitchFamily="34" charset="0"/>
              </a:rPr>
              <a:t>组装成一台车</a:t>
            </a:r>
          </a:p>
          <a:p>
            <a:pPr>
              <a:spcBef>
                <a:spcPct val="10000"/>
              </a:spcBef>
            </a:pPr>
            <a:r>
              <a:rPr lang="en-US" altLang="zh-CN">
                <a:latin typeface="Tahoma" panose="020B0604030504040204" pitchFamily="34" charset="0"/>
              </a:rPr>
              <a:t>}while(1)</a:t>
            </a:r>
          </a:p>
          <a:p>
            <a:pPr>
              <a:spcBef>
                <a:spcPct val="50000"/>
              </a:spcBef>
            </a:pPr>
            <a:endParaRPr lang="zh-CN" altLang="en-US">
              <a:latin typeface="Tahoma" panose="020B0604030504040204" pitchFamily="34" charset="0"/>
            </a:endParaRPr>
          </a:p>
        </p:txBody>
      </p:sp>
      <p:sp>
        <p:nvSpPr>
          <p:cNvPr id="130054" name="文本框 130053"/>
          <p:cNvSpPr txBox="1"/>
          <p:nvPr/>
        </p:nvSpPr>
        <p:spPr>
          <a:xfrm>
            <a:off x="755650" y="5186363"/>
            <a:ext cx="4608513" cy="1768475"/>
          </a:xfrm>
          <a:prstGeom prst="rect">
            <a:avLst/>
          </a:prstGeom>
          <a:noFill/>
          <a:ln w="9525">
            <a:noFill/>
          </a:ln>
        </p:spPr>
        <p:txBody>
          <a:bodyPr>
            <a:spAutoFit/>
          </a:bodyPr>
          <a:lstStyle/>
          <a:p>
            <a:pPr>
              <a:spcBef>
                <a:spcPct val="50000"/>
              </a:spcBef>
            </a:pPr>
            <a:r>
              <a:rPr lang="zh-CN" altLang="en-US">
                <a:latin typeface="Tahoma" panose="020B0604030504040204" pitchFamily="34" charset="0"/>
              </a:rPr>
              <a:t>死锁情况：</a:t>
            </a:r>
            <a:r>
              <a:rPr lang="en-US" altLang="zh-CN">
                <a:latin typeface="Tahoma" panose="020B0604030504040204" pitchFamily="34" charset="0"/>
              </a:rPr>
              <a:t>K</a:t>
            </a:r>
            <a:r>
              <a:rPr lang="zh-CN" altLang="en-US">
                <a:latin typeface="Tahoma" panose="020B0604030504040204" pitchFamily="34" charset="0"/>
              </a:rPr>
              <a:t>个车轮，</a:t>
            </a:r>
            <a:r>
              <a:rPr lang="en-US" altLang="zh-CN">
                <a:latin typeface="Tahoma" panose="020B0604030504040204" pitchFamily="34" charset="0"/>
              </a:rPr>
              <a:t>k</a:t>
            </a:r>
            <a:r>
              <a:rPr lang="zh-CN" altLang="en-US">
                <a:latin typeface="Tahoma" panose="020B0604030504040204" pitchFamily="34" charset="0"/>
              </a:rPr>
              <a:t>个或</a:t>
            </a:r>
            <a:r>
              <a:rPr lang="en-US" altLang="zh-CN">
                <a:latin typeface="Tahoma" panose="020B0604030504040204" pitchFamily="34" charset="0"/>
              </a:rPr>
              <a:t>k-1</a:t>
            </a:r>
            <a:r>
              <a:rPr lang="zh-CN" altLang="en-US">
                <a:latin typeface="Tahoma" panose="020B0604030504040204" pitchFamily="34" charset="0"/>
              </a:rPr>
              <a:t>个车架</a:t>
            </a:r>
          </a:p>
          <a:p>
            <a:pPr>
              <a:spcBef>
                <a:spcPct val="50000"/>
              </a:spcBef>
            </a:pPr>
            <a:r>
              <a:rPr lang="zh-CN" altLang="en-US">
                <a:latin typeface="Tahoma" panose="020B0604030504040204" pitchFamily="34" charset="0"/>
              </a:rPr>
              <a:t>死锁防止：车架不超过</a:t>
            </a:r>
            <a:r>
              <a:rPr lang="en-US" altLang="zh-CN">
                <a:latin typeface="Tahoma" panose="020B0604030504040204" pitchFamily="34" charset="0"/>
              </a:rPr>
              <a:t>k-2</a:t>
            </a:r>
            <a:r>
              <a:rPr lang="zh-CN" altLang="en-US">
                <a:latin typeface="Tahoma" panose="020B0604030504040204" pitchFamily="34" charset="0"/>
              </a:rPr>
              <a:t>个（</a:t>
            </a:r>
            <a:r>
              <a:rPr lang="en-US" altLang="zh-CN">
                <a:latin typeface="Tahoma" panose="020B0604030504040204" pitchFamily="34" charset="0"/>
              </a:rPr>
              <a:t>S1</a:t>
            </a:r>
            <a:r>
              <a:rPr lang="zh-CN" altLang="en-US">
                <a:latin typeface="Tahoma" panose="020B0604030504040204" pitchFamily="34" charset="0"/>
              </a:rPr>
              <a:t>）</a:t>
            </a:r>
          </a:p>
          <a:p>
            <a:pPr>
              <a:spcBef>
                <a:spcPct val="50000"/>
              </a:spcBef>
            </a:pPr>
            <a:r>
              <a:rPr lang="zh-CN" altLang="en-US">
                <a:latin typeface="Tahoma" panose="020B0604030504040204" pitchFamily="34" charset="0"/>
              </a:rPr>
              <a:t>                 车轮不超过</a:t>
            </a:r>
            <a:r>
              <a:rPr lang="en-US" altLang="zh-CN">
                <a:latin typeface="Tahoma" panose="020B0604030504040204" pitchFamily="34" charset="0"/>
              </a:rPr>
              <a:t>k-1</a:t>
            </a:r>
            <a:r>
              <a:rPr lang="zh-CN" altLang="en-US">
                <a:latin typeface="Tahoma" panose="020B0604030504040204" pitchFamily="34" charset="0"/>
              </a:rPr>
              <a:t>个（</a:t>
            </a:r>
            <a:r>
              <a:rPr lang="en-US" altLang="zh-CN">
                <a:latin typeface="Tahoma" panose="020B0604030504040204" pitchFamily="34" charset="0"/>
              </a:rPr>
              <a:t>S2</a:t>
            </a:r>
            <a:r>
              <a:rPr lang="zh-CN" altLang="en-US">
                <a:latin typeface="Tahoma" panose="020B0604030504040204" pitchFamily="34" charset="0"/>
              </a:rPr>
              <a:t>）</a:t>
            </a:r>
          </a:p>
          <a:p>
            <a:pPr>
              <a:spcBef>
                <a:spcPct val="50000"/>
              </a:spcBef>
            </a:pPr>
            <a:endParaRPr lang="zh-CN" altLang="en-US">
              <a:latin typeface="Tahoma" panose="020B0604030504040204" pitchFamily="34"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31073"/>
          <p:cNvSpPr>
            <a:spLocks noGrp="1"/>
          </p:cNvSpPr>
          <p:nvPr>
            <p:ph type="title"/>
          </p:nvPr>
        </p:nvSpPr>
        <p:spPr/>
        <p:txBody>
          <a:bodyPr anchor="b"/>
          <a:lstStyle/>
          <a:p>
            <a:r>
              <a:rPr lang="zh-CN" altLang="en-US" b="1"/>
              <a:t>例</a:t>
            </a:r>
            <a:r>
              <a:rPr lang="en-US" altLang="zh-CN" b="1"/>
              <a:t>6. </a:t>
            </a:r>
            <a:r>
              <a:rPr lang="zh-CN" altLang="en-US" b="1"/>
              <a:t>生产线问题</a:t>
            </a:r>
          </a:p>
        </p:txBody>
      </p:sp>
      <p:sp>
        <p:nvSpPr>
          <p:cNvPr id="131075" name="文本框 131074"/>
          <p:cNvSpPr txBox="1"/>
          <p:nvPr/>
        </p:nvSpPr>
        <p:spPr>
          <a:xfrm>
            <a:off x="900113" y="2060575"/>
            <a:ext cx="2376487" cy="2741613"/>
          </a:xfrm>
          <a:prstGeom prst="rect">
            <a:avLst/>
          </a:prstGeom>
          <a:noFill/>
          <a:ln w="9525">
            <a:noFill/>
          </a:ln>
        </p:spPr>
        <p:txBody>
          <a:bodyPr>
            <a:spAutoFit/>
          </a:bodyPr>
          <a:lstStyle/>
          <a:p>
            <a:pPr>
              <a:spcBef>
                <a:spcPct val="50000"/>
              </a:spcBef>
            </a:pPr>
            <a:r>
              <a:rPr lang="zh-CN" altLang="en-US">
                <a:latin typeface="Tahoma" panose="020B0604030504040204" pitchFamily="34" charset="0"/>
              </a:rPr>
              <a:t>工人</a:t>
            </a:r>
            <a:r>
              <a:rPr lang="en-US" altLang="zh-CN">
                <a:latin typeface="Tahoma" panose="020B0604030504040204" pitchFamily="34" charset="0"/>
              </a:rPr>
              <a:t>1</a:t>
            </a:r>
            <a:r>
              <a:rPr lang="zh-CN" altLang="en-US">
                <a:latin typeface="Tahoma" panose="020B0604030504040204" pitchFamily="34" charset="0"/>
              </a:rPr>
              <a:t>活动：</a:t>
            </a:r>
          </a:p>
          <a:p>
            <a:pPr>
              <a:spcBef>
                <a:spcPct val="10000"/>
              </a:spcBef>
            </a:pPr>
            <a:r>
              <a:rPr lang="en-US" altLang="zh-CN">
                <a:latin typeface="Tahoma" panose="020B0604030504040204" pitchFamily="34" charset="0"/>
              </a:rPr>
              <a:t>Do{</a:t>
            </a:r>
          </a:p>
          <a:p>
            <a:pPr>
              <a:spcBef>
                <a:spcPct val="10000"/>
              </a:spcBef>
            </a:pPr>
            <a:r>
              <a:rPr lang="en-US" altLang="zh-CN">
                <a:latin typeface="Tahoma" panose="020B0604030504040204" pitchFamily="34" charset="0"/>
              </a:rPr>
              <a:t>      </a:t>
            </a:r>
            <a:r>
              <a:rPr lang="zh-CN" altLang="en-US">
                <a:latin typeface="Tahoma" panose="020B0604030504040204" pitchFamily="34" charset="0"/>
              </a:rPr>
              <a:t>加工一个车架</a:t>
            </a:r>
          </a:p>
          <a:p>
            <a:pPr>
              <a:spcBef>
                <a:spcPct val="10000"/>
              </a:spcBef>
            </a:pPr>
            <a:r>
              <a:rPr lang="zh-CN" altLang="en-US">
                <a:latin typeface="Tahoma" panose="020B0604030504040204" pitchFamily="34" charset="0"/>
              </a:rPr>
              <a:t>      </a:t>
            </a:r>
            <a:r>
              <a:rPr lang="en-US" altLang="zh-CN">
                <a:latin typeface="Tahoma" panose="020B0604030504040204" pitchFamily="34" charset="0"/>
              </a:rPr>
              <a:t>P(S1)</a:t>
            </a:r>
          </a:p>
          <a:p>
            <a:pPr>
              <a:spcBef>
                <a:spcPct val="10000"/>
              </a:spcBef>
            </a:pPr>
            <a:r>
              <a:rPr lang="en-US" altLang="zh-CN">
                <a:latin typeface="Tahoma" panose="020B0604030504040204" pitchFamily="34" charset="0"/>
              </a:rPr>
              <a:t>      P(empty)</a:t>
            </a:r>
          </a:p>
          <a:p>
            <a:pPr>
              <a:spcBef>
                <a:spcPct val="10000"/>
              </a:spcBef>
            </a:pPr>
            <a:r>
              <a:rPr lang="en-US" altLang="zh-CN">
                <a:latin typeface="Tahoma" panose="020B0604030504040204" pitchFamily="34" charset="0"/>
              </a:rPr>
              <a:t>      </a:t>
            </a:r>
            <a:r>
              <a:rPr lang="zh-CN" altLang="en-US">
                <a:latin typeface="Tahoma" panose="020B0604030504040204" pitchFamily="34" charset="0"/>
              </a:rPr>
              <a:t>车架放入箱中</a:t>
            </a:r>
          </a:p>
          <a:p>
            <a:pPr>
              <a:spcBef>
                <a:spcPct val="10000"/>
              </a:spcBef>
            </a:pPr>
            <a:r>
              <a:rPr lang="zh-CN" altLang="en-US">
                <a:latin typeface="Tahoma" panose="020B0604030504040204" pitchFamily="34" charset="0"/>
              </a:rPr>
              <a:t>      </a:t>
            </a:r>
            <a:r>
              <a:rPr lang="en-US" altLang="zh-CN">
                <a:latin typeface="Tahoma" panose="020B0604030504040204" pitchFamily="34" charset="0"/>
              </a:rPr>
              <a:t>V(frame)</a:t>
            </a:r>
          </a:p>
          <a:p>
            <a:pPr>
              <a:spcBef>
                <a:spcPct val="10000"/>
              </a:spcBef>
            </a:pPr>
            <a:r>
              <a:rPr lang="en-US" altLang="zh-CN">
                <a:latin typeface="Tahoma" panose="020B0604030504040204" pitchFamily="34" charset="0"/>
              </a:rPr>
              <a:t>}while(1)</a:t>
            </a:r>
          </a:p>
        </p:txBody>
      </p:sp>
      <p:sp>
        <p:nvSpPr>
          <p:cNvPr id="131076" name="文本框 131075"/>
          <p:cNvSpPr txBox="1"/>
          <p:nvPr/>
        </p:nvSpPr>
        <p:spPr>
          <a:xfrm>
            <a:off x="3457575" y="2060575"/>
            <a:ext cx="2374900" cy="2741613"/>
          </a:xfrm>
          <a:prstGeom prst="rect">
            <a:avLst/>
          </a:prstGeom>
          <a:noFill/>
          <a:ln w="9525">
            <a:noFill/>
          </a:ln>
        </p:spPr>
        <p:txBody>
          <a:bodyPr>
            <a:spAutoFit/>
          </a:bodyPr>
          <a:lstStyle/>
          <a:p>
            <a:pPr>
              <a:spcBef>
                <a:spcPct val="50000"/>
              </a:spcBef>
            </a:pPr>
            <a:r>
              <a:rPr lang="zh-CN" altLang="en-US">
                <a:latin typeface="Tahoma" panose="020B0604030504040204" pitchFamily="34" charset="0"/>
              </a:rPr>
              <a:t>工人</a:t>
            </a:r>
            <a:r>
              <a:rPr lang="en-US" altLang="zh-CN">
                <a:latin typeface="Tahoma" panose="020B0604030504040204" pitchFamily="34" charset="0"/>
              </a:rPr>
              <a:t>2</a:t>
            </a:r>
            <a:r>
              <a:rPr lang="zh-CN" altLang="en-US">
                <a:latin typeface="Tahoma" panose="020B0604030504040204" pitchFamily="34" charset="0"/>
              </a:rPr>
              <a:t>活动：</a:t>
            </a:r>
          </a:p>
          <a:p>
            <a:pPr>
              <a:spcBef>
                <a:spcPct val="10000"/>
              </a:spcBef>
            </a:pPr>
            <a:r>
              <a:rPr lang="en-US" altLang="zh-CN">
                <a:latin typeface="Tahoma" panose="020B0604030504040204" pitchFamily="34" charset="0"/>
              </a:rPr>
              <a:t>Do{</a:t>
            </a:r>
          </a:p>
          <a:p>
            <a:pPr>
              <a:spcBef>
                <a:spcPct val="10000"/>
              </a:spcBef>
            </a:pPr>
            <a:r>
              <a:rPr lang="en-US" altLang="zh-CN">
                <a:latin typeface="Tahoma" panose="020B0604030504040204" pitchFamily="34" charset="0"/>
              </a:rPr>
              <a:t>      </a:t>
            </a:r>
            <a:r>
              <a:rPr lang="zh-CN" altLang="en-US">
                <a:latin typeface="Tahoma" panose="020B0604030504040204" pitchFamily="34" charset="0"/>
              </a:rPr>
              <a:t>加工一个车轮</a:t>
            </a:r>
          </a:p>
          <a:p>
            <a:pPr>
              <a:spcBef>
                <a:spcPct val="10000"/>
              </a:spcBef>
            </a:pPr>
            <a:r>
              <a:rPr lang="zh-CN" altLang="en-US">
                <a:latin typeface="Tahoma" panose="020B0604030504040204" pitchFamily="34" charset="0"/>
              </a:rPr>
              <a:t>      </a:t>
            </a:r>
            <a:r>
              <a:rPr lang="en-US" altLang="zh-CN">
                <a:latin typeface="Tahoma" panose="020B0604030504040204" pitchFamily="34" charset="0"/>
              </a:rPr>
              <a:t>P(S2)</a:t>
            </a:r>
          </a:p>
          <a:p>
            <a:pPr>
              <a:spcBef>
                <a:spcPct val="10000"/>
              </a:spcBef>
            </a:pPr>
            <a:r>
              <a:rPr lang="en-US" altLang="zh-CN">
                <a:latin typeface="Tahoma" panose="020B0604030504040204" pitchFamily="34" charset="0"/>
              </a:rPr>
              <a:t>      P(empty)</a:t>
            </a:r>
          </a:p>
          <a:p>
            <a:pPr>
              <a:spcBef>
                <a:spcPct val="10000"/>
              </a:spcBef>
            </a:pPr>
            <a:r>
              <a:rPr lang="en-US" altLang="zh-CN">
                <a:latin typeface="Tahoma" panose="020B0604030504040204" pitchFamily="34" charset="0"/>
              </a:rPr>
              <a:t>      </a:t>
            </a:r>
            <a:r>
              <a:rPr lang="zh-CN" altLang="en-US">
                <a:latin typeface="Tahoma" panose="020B0604030504040204" pitchFamily="34" charset="0"/>
              </a:rPr>
              <a:t>车轮放入箱中</a:t>
            </a:r>
          </a:p>
          <a:p>
            <a:pPr>
              <a:spcBef>
                <a:spcPct val="10000"/>
              </a:spcBef>
            </a:pPr>
            <a:r>
              <a:rPr lang="zh-CN" altLang="en-US">
                <a:latin typeface="Tahoma" panose="020B0604030504040204" pitchFamily="34" charset="0"/>
              </a:rPr>
              <a:t>      </a:t>
            </a:r>
            <a:r>
              <a:rPr lang="en-US" altLang="zh-CN">
                <a:latin typeface="Tahoma" panose="020B0604030504040204" pitchFamily="34" charset="0"/>
              </a:rPr>
              <a:t>V(wheel)</a:t>
            </a:r>
          </a:p>
          <a:p>
            <a:pPr>
              <a:spcBef>
                <a:spcPct val="10000"/>
              </a:spcBef>
            </a:pPr>
            <a:r>
              <a:rPr lang="en-US" altLang="zh-CN">
                <a:latin typeface="Tahoma" panose="020B0604030504040204" pitchFamily="34" charset="0"/>
              </a:rPr>
              <a:t>}while(1)</a:t>
            </a:r>
          </a:p>
        </p:txBody>
      </p:sp>
      <p:sp>
        <p:nvSpPr>
          <p:cNvPr id="131077" name="文本框 131076"/>
          <p:cNvSpPr txBox="1"/>
          <p:nvPr/>
        </p:nvSpPr>
        <p:spPr>
          <a:xfrm>
            <a:off x="6048375" y="2060575"/>
            <a:ext cx="2555875" cy="4664075"/>
          </a:xfrm>
          <a:prstGeom prst="rect">
            <a:avLst/>
          </a:prstGeom>
          <a:noFill/>
          <a:ln w="9525">
            <a:noFill/>
          </a:ln>
        </p:spPr>
        <p:txBody>
          <a:bodyPr>
            <a:spAutoFit/>
          </a:bodyPr>
          <a:lstStyle/>
          <a:p>
            <a:r>
              <a:rPr lang="zh-CN" altLang="en-US">
                <a:latin typeface="Tahoma" panose="020B0604030504040204" pitchFamily="34" charset="0"/>
              </a:rPr>
              <a:t>工人</a:t>
            </a:r>
            <a:r>
              <a:rPr lang="en-US" altLang="zh-CN">
                <a:latin typeface="Tahoma" panose="020B0604030504040204" pitchFamily="34" charset="0"/>
              </a:rPr>
              <a:t>3</a:t>
            </a:r>
            <a:r>
              <a:rPr lang="zh-CN" altLang="en-US">
                <a:latin typeface="Tahoma" panose="020B0604030504040204" pitchFamily="34" charset="0"/>
              </a:rPr>
              <a:t>活动：</a:t>
            </a:r>
          </a:p>
          <a:p>
            <a:r>
              <a:rPr lang="en-US" altLang="zh-CN">
                <a:latin typeface="Tahoma" panose="020B0604030504040204" pitchFamily="34" charset="0"/>
              </a:rPr>
              <a:t>Do{</a:t>
            </a:r>
          </a:p>
          <a:p>
            <a:r>
              <a:rPr lang="en-US" altLang="zh-CN">
                <a:latin typeface="Tahoma" panose="020B0604030504040204" pitchFamily="34" charset="0"/>
              </a:rPr>
              <a:t>      P(frame)</a:t>
            </a:r>
          </a:p>
          <a:p>
            <a:r>
              <a:rPr lang="en-US" altLang="zh-CN">
                <a:latin typeface="Tahoma" panose="020B0604030504040204" pitchFamily="34" charset="0"/>
              </a:rPr>
              <a:t>      </a:t>
            </a:r>
            <a:r>
              <a:rPr lang="zh-CN" altLang="en-US">
                <a:latin typeface="Tahoma" panose="020B0604030504040204" pitchFamily="34" charset="0"/>
              </a:rPr>
              <a:t>箱中取一车架</a:t>
            </a:r>
          </a:p>
          <a:p>
            <a:r>
              <a:rPr lang="zh-CN" altLang="en-US">
                <a:latin typeface="Tahoma" panose="020B0604030504040204" pitchFamily="34" charset="0"/>
              </a:rPr>
              <a:t>      </a:t>
            </a:r>
            <a:r>
              <a:rPr lang="en-US" altLang="zh-CN">
                <a:latin typeface="Tahoma" panose="020B0604030504040204" pitchFamily="34" charset="0"/>
              </a:rPr>
              <a:t>V(empty)</a:t>
            </a:r>
          </a:p>
          <a:p>
            <a:r>
              <a:rPr lang="en-US" altLang="zh-CN">
                <a:latin typeface="Tahoma" panose="020B0604030504040204" pitchFamily="34" charset="0"/>
              </a:rPr>
              <a:t>      V(S1)</a:t>
            </a:r>
          </a:p>
          <a:p>
            <a:r>
              <a:rPr lang="en-US" altLang="zh-CN">
                <a:latin typeface="Tahoma" panose="020B0604030504040204" pitchFamily="34" charset="0"/>
              </a:rPr>
              <a:t>      P(wheel)</a:t>
            </a:r>
          </a:p>
          <a:p>
            <a:r>
              <a:rPr lang="en-US" altLang="zh-CN">
                <a:latin typeface="Tahoma" panose="020B0604030504040204" pitchFamily="34" charset="0"/>
              </a:rPr>
              <a:t>      P(wheel)</a:t>
            </a:r>
          </a:p>
          <a:p>
            <a:r>
              <a:rPr lang="en-US" altLang="zh-CN">
                <a:latin typeface="Tahoma" panose="020B0604030504040204" pitchFamily="34" charset="0"/>
              </a:rPr>
              <a:t>      </a:t>
            </a:r>
            <a:r>
              <a:rPr lang="zh-CN" altLang="en-US">
                <a:latin typeface="Tahoma" panose="020B0604030504040204" pitchFamily="34" charset="0"/>
              </a:rPr>
              <a:t>箱中取二车轮</a:t>
            </a:r>
          </a:p>
          <a:p>
            <a:r>
              <a:rPr lang="zh-CN" altLang="en-US">
                <a:latin typeface="Tahoma" panose="020B0604030504040204" pitchFamily="34" charset="0"/>
              </a:rPr>
              <a:t>      </a:t>
            </a:r>
            <a:r>
              <a:rPr lang="en-US" altLang="zh-CN">
                <a:latin typeface="Tahoma" panose="020B0604030504040204" pitchFamily="34" charset="0"/>
              </a:rPr>
              <a:t>V(empty)</a:t>
            </a:r>
          </a:p>
          <a:p>
            <a:r>
              <a:rPr lang="en-US" altLang="zh-CN">
                <a:latin typeface="Tahoma" panose="020B0604030504040204" pitchFamily="34" charset="0"/>
              </a:rPr>
              <a:t>      V(empty)</a:t>
            </a:r>
          </a:p>
          <a:p>
            <a:r>
              <a:rPr lang="en-US" altLang="zh-CN">
                <a:latin typeface="Tahoma" panose="020B0604030504040204" pitchFamily="34" charset="0"/>
              </a:rPr>
              <a:t>      V(S2)</a:t>
            </a:r>
          </a:p>
          <a:p>
            <a:r>
              <a:rPr lang="en-US" altLang="zh-CN">
                <a:latin typeface="Tahoma" panose="020B0604030504040204" pitchFamily="34" charset="0"/>
              </a:rPr>
              <a:t>      V(S2)</a:t>
            </a:r>
          </a:p>
          <a:p>
            <a:r>
              <a:rPr lang="en-US" altLang="zh-CN">
                <a:latin typeface="Tahoma" panose="020B0604030504040204" pitchFamily="34" charset="0"/>
              </a:rPr>
              <a:t>      </a:t>
            </a:r>
            <a:r>
              <a:rPr lang="zh-CN" altLang="en-US">
                <a:latin typeface="Tahoma" panose="020B0604030504040204" pitchFamily="34" charset="0"/>
              </a:rPr>
              <a:t>组装成一台车</a:t>
            </a:r>
          </a:p>
          <a:p>
            <a:r>
              <a:rPr lang="en-US" altLang="zh-CN">
                <a:latin typeface="Tahoma" panose="020B0604030504040204" pitchFamily="34" charset="0"/>
              </a:rPr>
              <a:t>}while(1)</a:t>
            </a:r>
          </a:p>
        </p:txBody>
      </p:sp>
      <p:sp>
        <p:nvSpPr>
          <p:cNvPr id="131078" name="文本框 131077"/>
          <p:cNvSpPr txBox="1"/>
          <p:nvPr/>
        </p:nvSpPr>
        <p:spPr>
          <a:xfrm>
            <a:off x="684213" y="5553075"/>
            <a:ext cx="4608512" cy="854075"/>
          </a:xfrm>
          <a:prstGeom prst="rect">
            <a:avLst/>
          </a:prstGeom>
          <a:noFill/>
          <a:ln w="9525">
            <a:noFill/>
          </a:ln>
        </p:spPr>
        <p:txBody>
          <a:bodyPr>
            <a:spAutoFit/>
          </a:bodyPr>
          <a:lstStyle/>
          <a:p>
            <a:pPr>
              <a:spcBef>
                <a:spcPct val="50000"/>
              </a:spcBef>
            </a:pPr>
            <a:r>
              <a:rPr lang="en-US" altLang="zh-CN">
                <a:latin typeface="Tahoma" panose="020B0604030504040204" pitchFamily="34" charset="0"/>
              </a:rPr>
              <a:t>semaphore S1; (</a:t>
            </a:r>
            <a:r>
              <a:rPr lang="zh-CN" altLang="en-US">
                <a:latin typeface="Tahoma" panose="020B0604030504040204" pitchFamily="34" charset="0"/>
              </a:rPr>
              <a:t>初值</a:t>
            </a:r>
            <a:r>
              <a:rPr lang="en-US" altLang="zh-CN">
                <a:latin typeface="Tahoma" panose="020B0604030504040204" pitchFamily="34" charset="0"/>
              </a:rPr>
              <a:t>k-2, </a:t>
            </a:r>
            <a:r>
              <a:rPr lang="zh-CN" altLang="en-US">
                <a:latin typeface="Tahoma" panose="020B0604030504040204" pitchFamily="34" charset="0"/>
              </a:rPr>
              <a:t>车架</a:t>
            </a:r>
            <a:r>
              <a:rPr lang="en-US" altLang="zh-CN">
                <a:latin typeface="Tahoma" panose="020B0604030504040204" pitchFamily="34" charset="0"/>
              </a:rPr>
              <a:t>)</a:t>
            </a:r>
          </a:p>
          <a:p>
            <a:pPr>
              <a:spcBef>
                <a:spcPct val="50000"/>
              </a:spcBef>
            </a:pPr>
            <a:r>
              <a:rPr lang="en-US" altLang="zh-CN">
                <a:latin typeface="Tahoma" panose="020B0604030504040204" pitchFamily="34" charset="0"/>
              </a:rPr>
              <a:t>semaphore S2; (</a:t>
            </a:r>
            <a:r>
              <a:rPr lang="zh-CN" altLang="en-US">
                <a:latin typeface="Tahoma" panose="020B0604030504040204" pitchFamily="34" charset="0"/>
              </a:rPr>
              <a:t>初值</a:t>
            </a:r>
            <a:r>
              <a:rPr lang="en-US" altLang="zh-CN">
                <a:latin typeface="Tahoma" panose="020B0604030504040204" pitchFamily="34" charset="0"/>
              </a:rPr>
              <a:t>k-1, </a:t>
            </a:r>
            <a:r>
              <a:rPr lang="zh-CN" altLang="en-US">
                <a:latin typeface="Tahoma" panose="020B0604030504040204" pitchFamily="34" charset="0"/>
              </a:rPr>
              <a:t>车轮</a:t>
            </a:r>
            <a:r>
              <a:rPr lang="en-US" altLang="zh-CN">
                <a:latin typeface="Tahoma" panose="020B0604030504040204" pitchFamily="34" charset="0"/>
              </a:rPr>
              <a:t>)</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32097"/>
          <p:cNvSpPr>
            <a:spLocks noGrp="1"/>
          </p:cNvSpPr>
          <p:nvPr>
            <p:ph type="title"/>
          </p:nvPr>
        </p:nvSpPr>
        <p:spPr/>
        <p:txBody>
          <a:bodyPr anchor="b"/>
          <a:lstStyle/>
          <a:p>
            <a:r>
              <a:rPr lang="zh-CN" altLang="en-US" b="1"/>
              <a:t>例</a:t>
            </a:r>
            <a:r>
              <a:rPr lang="en-US" altLang="zh-CN" b="1"/>
              <a:t>7. </a:t>
            </a:r>
            <a:r>
              <a:rPr lang="zh-CN" altLang="en-US" b="1"/>
              <a:t>资源调度问题</a:t>
            </a:r>
          </a:p>
        </p:txBody>
      </p:sp>
      <p:sp>
        <p:nvSpPr>
          <p:cNvPr id="132099" name="文本占位符 132098"/>
          <p:cNvSpPr>
            <a:spLocks noGrp="1"/>
          </p:cNvSpPr>
          <p:nvPr>
            <p:ph type="body" idx="1"/>
          </p:nvPr>
        </p:nvSpPr>
        <p:spPr/>
        <p:txBody>
          <a:bodyPr/>
          <a:lstStyle/>
          <a:p>
            <a:pPr>
              <a:lnSpc>
                <a:spcPct val="80000"/>
              </a:lnSpc>
            </a:pPr>
            <a:r>
              <a:rPr lang="zh-CN" altLang="en-US" sz="2800" b="1"/>
              <a:t>三组进程</a:t>
            </a:r>
            <a:r>
              <a:rPr lang="en-US" altLang="zh-CN" sz="2800" b="1"/>
              <a:t>A</a:t>
            </a:r>
            <a:r>
              <a:rPr lang="zh-CN" altLang="en-US" sz="2800" b="1"/>
              <a:t>、</a:t>
            </a:r>
            <a:r>
              <a:rPr lang="en-US" altLang="zh-CN" sz="2800" b="1"/>
              <a:t>B</a:t>
            </a:r>
            <a:r>
              <a:rPr lang="zh-CN" altLang="en-US" sz="2800" b="1"/>
              <a:t>、</a:t>
            </a:r>
            <a:r>
              <a:rPr lang="en-US" altLang="zh-CN" sz="2800" b="1"/>
              <a:t>C</a:t>
            </a:r>
            <a:r>
              <a:rPr lang="zh-CN" altLang="en-US" sz="2800" b="1"/>
              <a:t>，互斥使用某资源</a:t>
            </a:r>
            <a:r>
              <a:rPr lang="en-US" altLang="zh-CN" sz="2800" b="1"/>
              <a:t>R</a:t>
            </a:r>
          </a:p>
          <a:p>
            <a:pPr lvl="1">
              <a:lnSpc>
                <a:spcPct val="80000"/>
              </a:lnSpc>
            </a:pPr>
            <a:r>
              <a:rPr lang="zh-CN" altLang="en-US" sz="2400" b="1"/>
              <a:t>只有一组申请进程，依次；</a:t>
            </a:r>
          </a:p>
          <a:p>
            <a:pPr lvl="1">
              <a:lnSpc>
                <a:spcPct val="80000"/>
              </a:lnSpc>
            </a:pPr>
            <a:r>
              <a:rPr lang="zh-CN" altLang="en-US" sz="2400" b="1"/>
              <a:t>两组申请进程，组间交替，组内依次；</a:t>
            </a:r>
          </a:p>
          <a:p>
            <a:pPr lvl="1">
              <a:lnSpc>
                <a:spcPct val="80000"/>
              </a:lnSpc>
            </a:pPr>
            <a:r>
              <a:rPr lang="zh-CN" altLang="en-US" sz="2400" b="1"/>
              <a:t>三组申请进程，组间轮流，组内依次。</a:t>
            </a:r>
          </a:p>
          <a:p>
            <a:pPr>
              <a:lnSpc>
                <a:spcPct val="80000"/>
              </a:lnSpc>
            </a:pPr>
            <a:endParaRPr lang="zh-CN" altLang="en-US" sz="2800" b="1"/>
          </a:p>
          <a:p>
            <a:pPr>
              <a:lnSpc>
                <a:spcPct val="80000"/>
              </a:lnSpc>
            </a:pPr>
            <a:r>
              <a:rPr lang="zh-CN" altLang="en-US" sz="2800" b="1"/>
              <a:t>变量定义</a:t>
            </a:r>
          </a:p>
          <a:p>
            <a:pPr lvl="1">
              <a:lnSpc>
                <a:spcPct val="80000"/>
              </a:lnSpc>
            </a:pPr>
            <a:r>
              <a:rPr lang="en-US" altLang="zh-CN" sz="2400" b="1"/>
              <a:t>int free; (init 1)</a:t>
            </a:r>
          </a:p>
          <a:p>
            <a:pPr lvl="1">
              <a:lnSpc>
                <a:spcPct val="80000"/>
              </a:lnSpc>
            </a:pPr>
            <a:r>
              <a:rPr lang="en-US" altLang="zh-CN" sz="2400" b="1"/>
              <a:t>semaphore mutex; (init 1)</a:t>
            </a:r>
          </a:p>
          <a:p>
            <a:pPr lvl="1">
              <a:lnSpc>
                <a:spcPct val="80000"/>
              </a:lnSpc>
            </a:pPr>
            <a:r>
              <a:rPr lang="en-US" altLang="zh-CN" sz="2400" b="1"/>
              <a:t>semaphore qa, qb, qc; (init 0)</a:t>
            </a:r>
          </a:p>
          <a:p>
            <a:pPr lvl="1">
              <a:lnSpc>
                <a:spcPct val="80000"/>
              </a:lnSpc>
            </a:pPr>
            <a:r>
              <a:rPr lang="en-US" altLang="zh-CN" sz="2400" b="1"/>
              <a:t>int counta, countb, countc; (init 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6385"/>
          <p:cNvSpPr>
            <a:spLocks noGrp="1"/>
          </p:cNvSpPr>
          <p:nvPr>
            <p:ph type="title"/>
          </p:nvPr>
        </p:nvSpPr>
        <p:spPr/>
        <p:txBody>
          <a:bodyPr anchor="b"/>
          <a:lstStyle/>
          <a:p>
            <a:r>
              <a:rPr lang="en-US" altLang="zh-CN" b="1"/>
              <a:t>4.1.4 </a:t>
            </a:r>
            <a:r>
              <a:rPr lang="zh-CN" altLang="en-US" b="1"/>
              <a:t>程序并发执行的条件</a:t>
            </a:r>
          </a:p>
        </p:txBody>
      </p:sp>
      <p:sp>
        <p:nvSpPr>
          <p:cNvPr id="16387" name="文本占位符 16386"/>
          <p:cNvSpPr>
            <a:spLocks noGrp="1"/>
          </p:cNvSpPr>
          <p:nvPr>
            <p:ph type="body" idx="1"/>
          </p:nvPr>
        </p:nvSpPr>
        <p:spPr/>
        <p:txBody>
          <a:bodyPr/>
          <a:lstStyle/>
          <a:p>
            <a:pPr>
              <a:lnSpc>
                <a:spcPct val="80000"/>
              </a:lnSpc>
            </a:pPr>
            <a:r>
              <a:rPr lang="zh-CN" altLang="en-US" sz="2400" b="1"/>
              <a:t>例如，有如下四条语句：</a:t>
            </a:r>
          </a:p>
          <a:p>
            <a:pPr lvl="1">
              <a:lnSpc>
                <a:spcPct val="80000"/>
              </a:lnSpc>
            </a:pPr>
            <a:r>
              <a:rPr lang="zh-CN" altLang="en-US" sz="2000" b="1"/>
              <a:t>    </a:t>
            </a:r>
            <a:r>
              <a:rPr lang="en-US" altLang="zh-CN" sz="2000" b="1"/>
              <a:t>S1: a:=x+y</a:t>
            </a:r>
          </a:p>
          <a:p>
            <a:pPr lvl="1">
              <a:lnSpc>
                <a:spcPct val="80000"/>
              </a:lnSpc>
            </a:pPr>
            <a:r>
              <a:rPr lang="en-US" altLang="zh-CN" sz="2000" b="1"/>
              <a:t>    S2: b:=z+1</a:t>
            </a:r>
          </a:p>
          <a:p>
            <a:pPr lvl="1">
              <a:lnSpc>
                <a:spcPct val="80000"/>
              </a:lnSpc>
            </a:pPr>
            <a:r>
              <a:rPr lang="en-US" altLang="zh-CN" sz="2000" b="1"/>
              <a:t>    S3: c:=a-b</a:t>
            </a:r>
          </a:p>
          <a:p>
            <a:pPr lvl="1">
              <a:lnSpc>
                <a:spcPct val="80000"/>
              </a:lnSpc>
            </a:pPr>
            <a:r>
              <a:rPr lang="en-US" altLang="zh-CN" sz="2000" b="1"/>
              <a:t>    S4: w:=c+1</a:t>
            </a:r>
          </a:p>
          <a:p>
            <a:pPr>
              <a:lnSpc>
                <a:spcPct val="80000"/>
              </a:lnSpc>
            </a:pPr>
            <a:r>
              <a:rPr lang="en-US" altLang="zh-CN" sz="2400" b="1"/>
              <a:t>R(S1)={x,y}</a:t>
            </a:r>
            <a:r>
              <a:rPr lang="zh-CN" altLang="en-US" sz="2400" b="1"/>
              <a:t>，</a:t>
            </a:r>
            <a:r>
              <a:rPr lang="en-US" altLang="zh-CN" sz="2400" b="1"/>
              <a:t>R(S2)={z}</a:t>
            </a:r>
            <a:r>
              <a:rPr lang="zh-CN" altLang="en-US" sz="2400" b="1"/>
              <a:t>，</a:t>
            </a:r>
            <a:r>
              <a:rPr lang="en-US" altLang="zh-CN" sz="2400" b="1"/>
              <a:t>R(S3)={a,b}</a:t>
            </a:r>
            <a:r>
              <a:rPr lang="zh-CN" altLang="en-US" sz="2400" b="1"/>
              <a:t>，</a:t>
            </a:r>
            <a:r>
              <a:rPr lang="en-US" altLang="zh-CN" sz="2400" b="1"/>
              <a:t>R(S4)={c}</a:t>
            </a:r>
          </a:p>
          <a:p>
            <a:pPr>
              <a:lnSpc>
                <a:spcPct val="80000"/>
              </a:lnSpc>
            </a:pPr>
            <a:r>
              <a:rPr lang="en-US" altLang="zh-CN" sz="2400" b="1"/>
              <a:t>W(S1)={a}</a:t>
            </a:r>
            <a:r>
              <a:rPr lang="zh-CN" altLang="en-US" sz="2400" b="1"/>
              <a:t>，</a:t>
            </a:r>
            <a:r>
              <a:rPr lang="en-US" altLang="zh-CN" sz="2400" b="1"/>
              <a:t>W(S2)={b}</a:t>
            </a:r>
            <a:r>
              <a:rPr lang="zh-CN" altLang="en-US" sz="2400" b="1"/>
              <a:t>，</a:t>
            </a:r>
            <a:r>
              <a:rPr lang="en-US" altLang="zh-CN" sz="2400" b="1"/>
              <a:t>W(S3)={c}</a:t>
            </a:r>
            <a:r>
              <a:rPr lang="zh-CN" altLang="en-US" sz="2400" b="1"/>
              <a:t>，</a:t>
            </a:r>
            <a:r>
              <a:rPr lang="en-US" altLang="zh-CN" sz="2400" b="1"/>
              <a:t>W(S4)={w}</a:t>
            </a:r>
          </a:p>
          <a:p>
            <a:pPr>
              <a:lnSpc>
                <a:spcPct val="80000"/>
              </a:lnSpc>
            </a:pPr>
            <a:r>
              <a:rPr lang="zh-CN" altLang="en-US" sz="2400" b="1"/>
              <a:t>可见，</a:t>
            </a:r>
            <a:r>
              <a:rPr lang="en-US" altLang="zh-CN" sz="2400" b="1"/>
              <a:t>R(S1)∩W(S2)∪R(S2)∩W(S1)∪W(S1)∩W(S2)=Φ</a:t>
            </a:r>
            <a:r>
              <a:rPr lang="zh-CN" altLang="en-US" sz="2400" b="1"/>
              <a:t>，因而</a:t>
            </a:r>
            <a:r>
              <a:rPr lang="en-US" altLang="zh-CN" sz="2400" b="1"/>
              <a:t>S1</a:t>
            </a:r>
            <a:r>
              <a:rPr lang="zh-CN" altLang="en-US" sz="2400" b="1"/>
              <a:t>和</a:t>
            </a:r>
            <a:r>
              <a:rPr lang="en-US" altLang="zh-CN" sz="2400" b="1"/>
              <a:t>S2</a:t>
            </a:r>
            <a:r>
              <a:rPr lang="zh-CN" altLang="en-US" sz="2400" b="1"/>
              <a:t>可以并发执行；而</a:t>
            </a:r>
            <a:r>
              <a:rPr lang="en-US" altLang="zh-CN" sz="2400" b="1"/>
              <a:t>S1 </a:t>
            </a:r>
            <a:r>
              <a:rPr lang="zh-CN" altLang="en-US" sz="2400" b="1"/>
              <a:t>和</a:t>
            </a:r>
            <a:r>
              <a:rPr lang="en-US" altLang="zh-CN" sz="2400" b="1"/>
              <a:t>S3</a:t>
            </a:r>
            <a:r>
              <a:rPr lang="zh-CN" altLang="en-US" sz="2400" b="1"/>
              <a:t>不能并发执行，因为</a:t>
            </a:r>
            <a:r>
              <a:rPr lang="en-US" altLang="zh-CN" sz="2400" b="1"/>
              <a:t>W(S1)∩R(S3)={a}</a:t>
            </a:r>
            <a:r>
              <a:rPr lang="zh-CN" altLang="en-US" sz="2400" b="1"/>
              <a:t>；</a:t>
            </a:r>
            <a:r>
              <a:rPr lang="en-US" altLang="zh-CN" sz="2400" b="1"/>
              <a:t>S2</a:t>
            </a:r>
            <a:r>
              <a:rPr lang="zh-CN" altLang="en-US" sz="2400" b="1"/>
              <a:t>和</a:t>
            </a:r>
            <a:r>
              <a:rPr lang="en-US" altLang="zh-CN" sz="2400" b="1"/>
              <a:t>S3</a:t>
            </a:r>
            <a:r>
              <a:rPr lang="zh-CN" altLang="en-US" sz="2400" b="1"/>
              <a:t>也不能并发执行，因为</a:t>
            </a:r>
            <a:r>
              <a:rPr lang="en-US" altLang="zh-CN" sz="2400" b="1"/>
              <a:t>W(S2) ∩R(S3)={b}</a:t>
            </a:r>
            <a:r>
              <a:rPr lang="zh-CN" altLang="en-US" sz="2400" b="1"/>
              <a:t>；同样，</a:t>
            </a:r>
            <a:r>
              <a:rPr lang="en-US" altLang="zh-CN" sz="2400" b="1"/>
              <a:t>S3</a:t>
            </a:r>
            <a:r>
              <a:rPr lang="zh-CN" altLang="en-US" sz="2400" b="1"/>
              <a:t>和</a:t>
            </a:r>
            <a:r>
              <a:rPr lang="en-US" altLang="zh-CN" sz="2400" b="1"/>
              <a:t>S4</a:t>
            </a:r>
            <a:r>
              <a:rPr lang="zh-CN" altLang="en-US" sz="2400" b="1"/>
              <a:t>不能并发执行，因为</a:t>
            </a:r>
            <a:r>
              <a:rPr lang="en-US" altLang="zh-CN" sz="2400" b="1"/>
              <a:t>W(S3)∩R(S4)={c}</a:t>
            </a:r>
            <a:r>
              <a:rPr lang="zh-CN" altLang="en-US" sz="2400" b="1"/>
              <a:t>。</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33121"/>
          <p:cNvSpPr>
            <a:spLocks noGrp="1"/>
          </p:cNvSpPr>
          <p:nvPr>
            <p:ph type="title"/>
          </p:nvPr>
        </p:nvSpPr>
        <p:spPr/>
        <p:txBody>
          <a:bodyPr anchor="b"/>
          <a:lstStyle/>
          <a:p>
            <a:r>
              <a:rPr lang="zh-CN" altLang="en-US" b="1"/>
              <a:t>例</a:t>
            </a:r>
            <a:r>
              <a:rPr lang="en-US" altLang="zh-CN" b="1"/>
              <a:t>7. </a:t>
            </a:r>
            <a:r>
              <a:rPr lang="zh-CN" altLang="en-US" b="1"/>
              <a:t>资源调度问题</a:t>
            </a:r>
          </a:p>
        </p:txBody>
      </p:sp>
      <p:sp>
        <p:nvSpPr>
          <p:cNvPr id="133123" name="文本框 133122"/>
          <p:cNvSpPr txBox="1"/>
          <p:nvPr/>
        </p:nvSpPr>
        <p:spPr>
          <a:xfrm>
            <a:off x="576263" y="1881188"/>
            <a:ext cx="2736850" cy="4054475"/>
          </a:xfrm>
          <a:prstGeom prst="rect">
            <a:avLst/>
          </a:prstGeom>
          <a:noFill/>
          <a:ln w="9525">
            <a:noFill/>
          </a:ln>
        </p:spPr>
        <p:txBody>
          <a:bodyPr>
            <a:spAutoFit/>
          </a:bodyPr>
          <a:lstStyle/>
          <a:p>
            <a:pPr>
              <a:spcBef>
                <a:spcPct val="50000"/>
              </a:spcBef>
            </a:pPr>
            <a:r>
              <a:rPr lang="en-US" altLang="zh-CN">
                <a:latin typeface="Tahoma" panose="020B0604030504040204" pitchFamily="34" charset="0"/>
              </a:rPr>
              <a:t>A</a:t>
            </a:r>
            <a:r>
              <a:rPr lang="zh-CN" altLang="en-US">
                <a:latin typeface="Tahoma" panose="020B0604030504040204" pitchFamily="34" charset="0"/>
              </a:rPr>
              <a:t>组申请：</a:t>
            </a:r>
          </a:p>
          <a:p>
            <a:pPr>
              <a:spcBef>
                <a:spcPct val="50000"/>
              </a:spcBef>
            </a:pPr>
            <a:endParaRPr lang="zh-CN" altLang="en-US">
              <a:latin typeface="Tahoma" panose="020B0604030504040204" pitchFamily="34" charset="0"/>
            </a:endParaRPr>
          </a:p>
          <a:p>
            <a:r>
              <a:rPr lang="en-US" altLang="zh-CN">
                <a:latin typeface="Tahoma" panose="020B0604030504040204" pitchFamily="34" charset="0"/>
              </a:rPr>
              <a:t>P(mutex)</a:t>
            </a:r>
          </a:p>
          <a:p>
            <a:r>
              <a:rPr lang="en-US" altLang="zh-CN">
                <a:latin typeface="Tahoma" panose="020B0604030504040204" pitchFamily="34" charset="0"/>
              </a:rPr>
              <a:t>if (free==1){</a:t>
            </a:r>
          </a:p>
          <a:p>
            <a:r>
              <a:rPr lang="en-US" altLang="zh-CN">
                <a:latin typeface="Tahoma" panose="020B0604030504040204" pitchFamily="34" charset="0"/>
              </a:rPr>
              <a:t>      free=0;</a:t>
            </a:r>
          </a:p>
          <a:p>
            <a:r>
              <a:rPr lang="en-US" altLang="zh-CN">
                <a:latin typeface="Tahoma" panose="020B0604030504040204" pitchFamily="34" charset="0"/>
              </a:rPr>
              <a:t>      V(mutex);</a:t>
            </a:r>
          </a:p>
          <a:p>
            <a:r>
              <a:rPr lang="en-US" altLang="zh-CN">
                <a:latin typeface="Tahoma" panose="020B0604030504040204" pitchFamily="34" charset="0"/>
              </a:rPr>
              <a:t>}else{</a:t>
            </a:r>
          </a:p>
          <a:p>
            <a:r>
              <a:rPr lang="en-US" altLang="zh-CN">
                <a:latin typeface="Tahoma" panose="020B0604030504040204" pitchFamily="34" charset="0"/>
              </a:rPr>
              <a:t>      counta++;</a:t>
            </a:r>
          </a:p>
          <a:p>
            <a:r>
              <a:rPr lang="en-US" altLang="zh-CN">
                <a:latin typeface="Tahoma" panose="020B0604030504040204" pitchFamily="34" charset="0"/>
              </a:rPr>
              <a:t>      V(mutex);</a:t>
            </a:r>
          </a:p>
          <a:p>
            <a:r>
              <a:rPr lang="en-US" altLang="zh-CN">
                <a:latin typeface="Tahoma" panose="020B0604030504040204" pitchFamily="34" charset="0"/>
              </a:rPr>
              <a:t>      P(qa);</a:t>
            </a:r>
          </a:p>
          <a:p>
            <a:r>
              <a:rPr lang="en-US" altLang="zh-CN">
                <a:latin typeface="Tahoma" panose="020B0604030504040204" pitchFamily="34" charset="0"/>
              </a:rPr>
              <a:t>}</a:t>
            </a:r>
          </a:p>
          <a:p>
            <a:pPr>
              <a:spcBef>
                <a:spcPct val="50000"/>
              </a:spcBef>
            </a:pPr>
            <a:r>
              <a:rPr lang="en-US" altLang="zh-CN">
                <a:latin typeface="Tahoma" panose="020B0604030504040204" pitchFamily="34" charset="0"/>
              </a:rPr>
              <a:t>            </a:t>
            </a:r>
          </a:p>
        </p:txBody>
      </p:sp>
      <p:sp>
        <p:nvSpPr>
          <p:cNvPr id="133124" name="文本框 133123"/>
          <p:cNvSpPr txBox="1"/>
          <p:nvPr/>
        </p:nvSpPr>
        <p:spPr>
          <a:xfrm>
            <a:off x="3492500" y="1916113"/>
            <a:ext cx="5148263" cy="4816475"/>
          </a:xfrm>
          <a:prstGeom prst="rect">
            <a:avLst/>
          </a:prstGeom>
          <a:noFill/>
          <a:ln w="9525">
            <a:noFill/>
          </a:ln>
        </p:spPr>
        <p:txBody>
          <a:bodyPr>
            <a:spAutoFit/>
          </a:bodyPr>
          <a:lstStyle/>
          <a:p>
            <a:r>
              <a:rPr lang="en-US" altLang="zh-CN">
                <a:latin typeface="Tahoma" panose="020B0604030504040204" pitchFamily="34" charset="0"/>
              </a:rPr>
              <a:t>A</a:t>
            </a:r>
            <a:r>
              <a:rPr lang="zh-CN" altLang="en-US">
                <a:latin typeface="Tahoma" panose="020B0604030504040204" pitchFamily="34" charset="0"/>
              </a:rPr>
              <a:t>组释放：</a:t>
            </a:r>
          </a:p>
          <a:p>
            <a:endParaRPr lang="zh-CN" altLang="en-US">
              <a:latin typeface="Tahoma" panose="020B0604030504040204" pitchFamily="34" charset="0"/>
            </a:endParaRPr>
          </a:p>
          <a:p>
            <a:r>
              <a:rPr lang="en-US" altLang="zh-CN">
                <a:latin typeface="Tahoma" panose="020B0604030504040204" pitchFamily="34" charset="0"/>
              </a:rPr>
              <a:t>P(mutex)</a:t>
            </a:r>
          </a:p>
          <a:p>
            <a:r>
              <a:rPr lang="en-US" altLang="zh-CN">
                <a:latin typeface="Tahoma" panose="020B0604030504040204" pitchFamily="34" charset="0"/>
              </a:rPr>
              <a:t>if (countb&gt;0){</a:t>
            </a:r>
          </a:p>
          <a:p>
            <a:r>
              <a:rPr lang="en-US" altLang="zh-CN">
                <a:latin typeface="Tahoma" panose="020B0604030504040204" pitchFamily="34" charset="0"/>
              </a:rPr>
              <a:t>      countb--;</a:t>
            </a:r>
          </a:p>
          <a:p>
            <a:r>
              <a:rPr lang="en-US" altLang="zh-CN">
                <a:latin typeface="Tahoma" panose="020B0604030504040204" pitchFamily="34" charset="0"/>
              </a:rPr>
              <a:t>      V(qb);</a:t>
            </a:r>
          </a:p>
          <a:p>
            <a:r>
              <a:rPr lang="en-US" altLang="zh-CN">
                <a:latin typeface="Tahoma" panose="020B0604030504040204" pitchFamily="34" charset="0"/>
              </a:rPr>
              <a:t>}else if(countc&gt;0){</a:t>
            </a:r>
          </a:p>
          <a:p>
            <a:r>
              <a:rPr lang="en-US" altLang="zh-CN">
                <a:latin typeface="Tahoma" panose="020B0604030504040204" pitchFamily="34" charset="0"/>
              </a:rPr>
              <a:t>                 countc--;</a:t>
            </a:r>
          </a:p>
          <a:p>
            <a:r>
              <a:rPr lang="en-US" altLang="zh-CN">
                <a:latin typeface="Tahoma" panose="020B0604030504040204" pitchFamily="34" charset="0"/>
              </a:rPr>
              <a:t>                 V(qc);</a:t>
            </a:r>
          </a:p>
          <a:p>
            <a:r>
              <a:rPr lang="en-US" altLang="zh-CN">
                <a:latin typeface="Tahoma" panose="020B0604030504040204" pitchFamily="34" charset="0"/>
              </a:rPr>
              <a:t>          }else if(counta&gt;0){</a:t>
            </a:r>
          </a:p>
          <a:p>
            <a:r>
              <a:rPr lang="en-US" altLang="zh-CN">
                <a:latin typeface="Tahoma" panose="020B0604030504040204" pitchFamily="34" charset="0"/>
              </a:rPr>
              <a:t>                                             counta--;</a:t>
            </a:r>
          </a:p>
          <a:p>
            <a:r>
              <a:rPr lang="en-US" altLang="zh-CN">
                <a:latin typeface="Tahoma" panose="020B0604030504040204" pitchFamily="34" charset="0"/>
              </a:rPr>
              <a:t>                                             V(qa);</a:t>
            </a:r>
          </a:p>
          <a:p>
            <a:r>
              <a:rPr lang="en-US" altLang="zh-CN">
                <a:latin typeface="Tahoma" panose="020B0604030504040204" pitchFamily="34" charset="0"/>
              </a:rPr>
              <a:t>                                           }else free=1;</a:t>
            </a:r>
          </a:p>
          <a:p>
            <a:r>
              <a:rPr lang="en-US" altLang="zh-CN">
                <a:latin typeface="Tahoma" panose="020B0604030504040204" pitchFamily="34" charset="0"/>
              </a:rPr>
              <a:t>V(mutex)</a:t>
            </a:r>
          </a:p>
          <a:p>
            <a:pPr>
              <a:spcBef>
                <a:spcPct val="50000"/>
              </a:spcBef>
            </a:pPr>
            <a:r>
              <a:rPr lang="en-US" altLang="zh-CN">
                <a:latin typeface="Tahoma" panose="020B0604030504040204" pitchFamily="34" charset="0"/>
              </a:rPr>
              <a:t>            </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标题 134145"/>
          <p:cNvSpPr>
            <a:spLocks noGrp="1"/>
          </p:cNvSpPr>
          <p:nvPr>
            <p:ph type="title"/>
          </p:nvPr>
        </p:nvSpPr>
        <p:spPr/>
        <p:txBody>
          <a:bodyPr anchor="b"/>
          <a:lstStyle/>
          <a:p>
            <a:r>
              <a:rPr lang="zh-CN" altLang="en-US" b="1"/>
              <a:t>例</a:t>
            </a:r>
            <a:r>
              <a:rPr lang="en-US" altLang="zh-CN" b="1"/>
              <a:t>8. </a:t>
            </a:r>
            <a:r>
              <a:rPr lang="zh-CN" altLang="en-US" b="1"/>
              <a:t>系统与网络打印机问题</a:t>
            </a:r>
          </a:p>
        </p:txBody>
      </p:sp>
      <p:sp>
        <p:nvSpPr>
          <p:cNvPr id="134147" name="文本占位符 134146"/>
          <p:cNvSpPr>
            <a:spLocks noGrp="1"/>
          </p:cNvSpPr>
          <p:nvPr>
            <p:ph type="body" idx="1"/>
          </p:nvPr>
        </p:nvSpPr>
        <p:spPr/>
        <p:txBody>
          <a:bodyPr/>
          <a:lstStyle/>
          <a:p>
            <a:pPr>
              <a:lnSpc>
                <a:spcPct val="90000"/>
              </a:lnSpc>
            </a:pPr>
            <a:r>
              <a:rPr lang="zh-CN" altLang="en-US" sz="2800" b="1"/>
              <a:t>设有网络打印机和系统打印机各一台。网络打印机由网络用户使用；系统打印机一般由系统用户使用，但当其空闲时也可由网络用户使用。试用信号灯与</a:t>
            </a:r>
            <a:r>
              <a:rPr lang="en-US" altLang="zh-CN" sz="2800" b="1"/>
              <a:t>PV </a:t>
            </a:r>
            <a:r>
              <a:rPr lang="zh-CN" altLang="en-US" sz="2800" b="1"/>
              <a:t>操作实现对两台打印机的管理。</a:t>
            </a:r>
          </a:p>
          <a:p>
            <a:pPr>
              <a:lnSpc>
                <a:spcPct val="90000"/>
              </a:lnSpc>
            </a:pPr>
            <a:r>
              <a:rPr lang="zh-CN" altLang="en-US" sz="2800" b="1"/>
              <a:t>变量定义</a:t>
            </a:r>
          </a:p>
          <a:p>
            <a:pPr lvl="1">
              <a:lnSpc>
                <a:spcPct val="90000"/>
              </a:lnSpc>
            </a:pPr>
            <a:r>
              <a:rPr lang="en-US" altLang="zh-CN" sz="2400" b="1"/>
              <a:t>int sys_free, net_free; (1,1)</a:t>
            </a:r>
          </a:p>
          <a:p>
            <a:pPr lvl="1">
              <a:lnSpc>
                <a:spcPct val="90000"/>
              </a:lnSpc>
            </a:pPr>
            <a:r>
              <a:rPr lang="en-US" altLang="zh-CN" sz="2400" b="1"/>
              <a:t>int sys_wait, net_wait; (0,0)</a:t>
            </a:r>
          </a:p>
          <a:p>
            <a:pPr lvl="1">
              <a:lnSpc>
                <a:spcPct val="90000"/>
              </a:lnSpc>
            </a:pPr>
            <a:r>
              <a:rPr lang="en-US" altLang="zh-CN" sz="2400" b="1"/>
              <a:t>semaphore sys_q, net_q; (0,0)</a:t>
            </a:r>
          </a:p>
          <a:p>
            <a:pPr lvl="1">
              <a:lnSpc>
                <a:spcPct val="90000"/>
              </a:lnSpc>
            </a:pPr>
            <a:r>
              <a:rPr lang="en-US" altLang="zh-CN" sz="2400" b="1"/>
              <a:t>semaphore mutex; (1)</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35169"/>
          <p:cNvSpPr>
            <a:spLocks noGrp="1"/>
          </p:cNvSpPr>
          <p:nvPr>
            <p:ph type="title"/>
          </p:nvPr>
        </p:nvSpPr>
        <p:spPr/>
        <p:txBody>
          <a:bodyPr anchor="b"/>
          <a:lstStyle/>
          <a:p>
            <a:r>
              <a:rPr lang="zh-CN" altLang="en-US" b="1"/>
              <a:t>例</a:t>
            </a:r>
            <a:r>
              <a:rPr lang="en-US" altLang="zh-CN" b="1"/>
              <a:t>8. </a:t>
            </a:r>
            <a:r>
              <a:rPr lang="zh-CN" altLang="en-US" b="1"/>
              <a:t>系统与网络打印机问题</a:t>
            </a:r>
          </a:p>
        </p:txBody>
      </p:sp>
      <p:sp>
        <p:nvSpPr>
          <p:cNvPr id="135171" name="文本框 135170"/>
          <p:cNvSpPr txBox="1"/>
          <p:nvPr/>
        </p:nvSpPr>
        <p:spPr>
          <a:xfrm>
            <a:off x="1042988" y="1881188"/>
            <a:ext cx="2700337" cy="4054475"/>
          </a:xfrm>
          <a:prstGeom prst="rect">
            <a:avLst/>
          </a:prstGeom>
          <a:noFill/>
          <a:ln w="9525">
            <a:noFill/>
          </a:ln>
        </p:spPr>
        <p:txBody>
          <a:bodyPr>
            <a:spAutoFit/>
          </a:bodyPr>
          <a:lstStyle/>
          <a:p>
            <a:r>
              <a:rPr lang="en-US" altLang="zh-CN">
                <a:latin typeface="Tahoma" panose="020B0604030504040204" pitchFamily="34" charset="0"/>
              </a:rPr>
              <a:t>sys_apply</a:t>
            </a:r>
          </a:p>
          <a:p>
            <a:r>
              <a:rPr lang="en-US" altLang="zh-CN">
                <a:latin typeface="Tahoma" panose="020B0604030504040204" pitchFamily="34" charset="0"/>
              </a:rPr>
              <a:t>{</a:t>
            </a:r>
          </a:p>
          <a:p>
            <a:r>
              <a:rPr lang="en-US" altLang="zh-CN">
                <a:latin typeface="Tahoma" panose="020B0604030504040204" pitchFamily="34" charset="0"/>
              </a:rPr>
              <a:t> L1: P(mutex);</a:t>
            </a:r>
          </a:p>
          <a:p>
            <a:r>
              <a:rPr lang="en-US" altLang="zh-CN">
                <a:latin typeface="Tahoma" panose="020B0604030504040204" pitchFamily="34" charset="0"/>
              </a:rPr>
              <a:t>     If(sys_free){</a:t>
            </a:r>
          </a:p>
          <a:p>
            <a:r>
              <a:rPr lang="en-US" altLang="zh-CN">
                <a:latin typeface="Tahoma" panose="020B0604030504040204" pitchFamily="34" charset="0"/>
              </a:rPr>
              <a:t>          sys_free=0;</a:t>
            </a:r>
          </a:p>
          <a:p>
            <a:r>
              <a:rPr lang="en-US" altLang="zh-CN">
                <a:latin typeface="Tahoma" panose="020B0604030504040204" pitchFamily="34" charset="0"/>
              </a:rPr>
              <a:t>          V(mutex);</a:t>
            </a:r>
          </a:p>
          <a:p>
            <a:r>
              <a:rPr lang="en-US" altLang="zh-CN">
                <a:latin typeface="Tahoma" panose="020B0604030504040204" pitchFamily="34" charset="0"/>
              </a:rPr>
              <a:t>       }else{</a:t>
            </a:r>
          </a:p>
          <a:p>
            <a:r>
              <a:rPr lang="en-US" altLang="zh-CN">
                <a:latin typeface="Tahoma" panose="020B0604030504040204" pitchFamily="34" charset="0"/>
              </a:rPr>
              <a:t>          sys_wait++;</a:t>
            </a:r>
          </a:p>
          <a:p>
            <a:r>
              <a:rPr lang="en-US" altLang="zh-CN">
                <a:latin typeface="Tahoma" panose="020B0604030504040204" pitchFamily="34" charset="0"/>
              </a:rPr>
              <a:t>          V(mutex);</a:t>
            </a:r>
          </a:p>
          <a:p>
            <a:r>
              <a:rPr lang="en-US" altLang="zh-CN">
                <a:latin typeface="Tahoma" panose="020B0604030504040204" pitchFamily="34" charset="0"/>
              </a:rPr>
              <a:t>          P(sys_q);</a:t>
            </a:r>
          </a:p>
          <a:p>
            <a:r>
              <a:rPr lang="en-US" altLang="zh-CN">
                <a:latin typeface="Tahoma" panose="020B0604030504040204" pitchFamily="34" charset="0"/>
              </a:rPr>
              <a:t>          goto L1;</a:t>
            </a:r>
          </a:p>
          <a:p>
            <a:r>
              <a:rPr lang="en-US" altLang="zh-CN">
                <a:latin typeface="Tahoma" panose="020B0604030504040204" pitchFamily="34" charset="0"/>
              </a:rPr>
              <a:t>      }</a:t>
            </a:r>
          </a:p>
          <a:p>
            <a:r>
              <a:rPr lang="en-US" altLang="zh-CN">
                <a:latin typeface="Tahoma" panose="020B0604030504040204" pitchFamily="34" charset="0"/>
              </a:rPr>
              <a:t>}</a:t>
            </a:r>
          </a:p>
        </p:txBody>
      </p:sp>
      <p:sp>
        <p:nvSpPr>
          <p:cNvPr id="135172" name="文本框 135171"/>
          <p:cNvSpPr txBox="1"/>
          <p:nvPr/>
        </p:nvSpPr>
        <p:spPr>
          <a:xfrm>
            <a:off x="4140200" y="1844675"/>
            <a:ext cx="4824413" cy="4737100"/>
          </a:xfrm>
          <a:prstGeom prst="rect">
            <a:avLst/>
          </a:prstGeom>
          <a:noFill/>
          <a:ln w="9525">
            <a:noFill/>
          </a:ln>
        </p:spPr>
        <p:txBody>
          <a:bodyPr>
            <a:spAutoFit/>
          </a:bodyPr>
          <a:lstStyle/>
          <a:p>
            <a:pPr>
              <a:lnSpc>
                <a:spcPct val="80000"/>
              </a:lnSpc>
            </a:pPr>
            <a:r>
              <a:rPr lang="en-US" altLang="zh-CN">
                <a:latin typeface="Tahoma" panose="020B0604030504040204" pitchFamily="34" charset="0"/>
              </a:rPr>
              <a:t>user_apply</a:t>
            </a:r>
          </a:p>
          <a:p>
            <a:pPr>
              <a:lnSpc>
                <a:spcPct val="80000"/>
              </a:lnSpc>
            </a:pPr>
            <a:r>
              <a:rPr lang="en-US" altLang="zh-CN">
                <a:latin typeface="Tahoma" panose="020B0604030504040204" pitchFamily="34" charset="0"/>
              </a:rPr>
              <a:t>{</a:t>
            </a:r>
          </a:p>
          <a:p>
            <a:pPr>
              <a:lnSpc>
                <a:spcPct val="80000"/>
              </a:lnSpc>
            </a:pPr>
            <a:r>
              <a:rPr lang="en-US" altLang="zh-CN">
                <a:latin typeface="Tahoma" panose="020B0604030504040204" pitchFamily="34" charset="0"/>
              </a:rPr>
              <a:t> L2: P(mutex);</a:t>
            </a:r>
          </a:p>
          <a:p>
            <a:pPr>
              <a:lnSpc>
                <a:spcPct val="80000"/>
              </a:lnSpc>
            </a:pPr>
            <a:r>
              <a:rPr lang="en-US" altLang="zh-CN">
                <a:latin typeface="Tahoma" panose="020B0604030504040204" pitchFamily="34" charset="0"/>
              </a:rPr>
              <a:t>       if(net_free) {</a:t>
            </a:r>
          </a:p>
          <a:p>
            <a:pPr>
              <a:lnSpc>
                <a:spcPct val="80000"/>
              </a:lnSpc>
            </a:pPr>
            <a:r>
              <a:rPr lang="en-US" altLang="zh-CN">
                <a:latin typeface="Tahoma" panose="020B0604030504040204" pitchFamily="34" charset="0"/>
              </a:rPr>
              <a:t>           net_free=0;</a:t>
            </a:r>
          </a:p>
          <a:p>
            <a:pPr>
              <a:lnSpc>
                <a:spcPct val="80000"/>
              </a:lnSpc>
            </a:pPr>
            <a:r>
              <a:rPr lang="en-US" altLang="zh-CN">
                <a:latin typeface="Tahoma" panose="020B0604030504040204" pitchFamily="34" charset="0"/>
              </a:rPr>
              <a:t>           V(mutex);</a:t>
            </a:r>
          </a:p>
          <a:p>
            <a:pPr>
              <a:lnSpc>
                <a:spcPct val="80000"/>
              </a:lnSpc>
            </a:pPr>
            <a:r>
              <a:rPr lang="en-US" altLang="zh-CN">
                <a:latin typeface="Tahoma" panose="020B0604030504040204" pitchFamily="34" charset="0"/>
              </a:rPr>
              <a:t>           return(net);</a:t>
            </a:r>
          </a:p>
          <a:p>
            <a:pPr>
              <a:lnSpc>
                <a:spcPct val="80000"/>
              </a:lnSpc>
            </a:pPr>
            <a:r>
              <a:rPr lang="en-US" altLang="zh-CN">
                <a:latin typeface="Tahoma" panose="020B0604030504040204" pitchFamily="34" charset="0"/>
              </a:rPr>
              <a:t>       }else if(sys_free){  </a:t>
            </a:r>
          </a:p>
          <a:p>
            <a:pPr>
              <a:lnSpc>
                <a:spcPct val="80000"/>
              </a:lnSpc>
            </a:pPr>
            <a:r>
              <a:rPr lang="en-US" altLang="zh-CN">
                <a:latin typeface="Tahoma" panose="020B0604030504040204" pitchFamily="34" charset="0"/>
              </a:rPr>
              <a:t>                        sys_free=0;</a:t>
            </a:r>
          </a:p>
          <a:p>
            <a:pPr>
              <a:lnSpc>
                <a:spcPct val="80000"/>
              </a:lnSpc>
            </a:pPr>
            <a:r>
              <a:rPr lang="en-US" altLang="zh-CN">
                <a:latin typeface="Tahoma" panose="020B0604030504040204" pitchFamily="34" charset="0"/>
              </a:rPr>
              <a:t>                        V(mutex);</a:t>
            </a:r>
          </a:p>
          <a:p>
            <a:pPr>
              <a:lnSpc>
                <a:spcPct val="80000"/>
              </a:lnSpc>
            </a:pPr>
            <a:r>
              <a:rPr lang="en-US" altLang="zh-CN">
                <a:latin typeface="Tahoma" panose="020B0604030504040204" pitchFamily="34" charset="0"/>
              </a:rPr>
              <a:t>                        return(sys);</a:t>
            </a:r>
          </a:p>
          <a:p>
            <a:pPr>
              <a:lnSpc>
                <a:spcPct val="80000"/>
              </a:lnSpc>
            </a:pPr>
            <a:r>
              <a:rPr lang="en-US" altLang="zh-CN">
                <a:latin typeface="Tahoma" panose="020B0604030504040204" pitchFamily="34" charset="0"/>
              </a:rPr>
              <a:t>                 }else{</a:t>
            </a:r>
          </a:p>
          <a:p>
            <a:pPr>
              <a:lnSpc>
                <a:spcPct val="80000"/>
              </a:lnSpc>
            </a:pPr>
            <a:r>
              <a:rPr lang="en-US" altLang="zh-CN">
                <a:latin typeface="Tahoma" panose="020B0604030504040204" pitchFamily="34" charset="0"/>
              </a:rPr>
              <a:t>                        net_wait++;</a:t>
            </a:r>
          </a:p>
          <a:p>
            <a:pPr>
              <a:lnSpc>
                <a:spcPct val="80000"/>
              </a:lnSpc>
            </a:pPr>
            <a:r>
              <a:rPr lang="en-US" altLang="zh-CN">
                <a:latin typeface="Tahoma" panose="020B0604030504040204" pitchFamily="34" charset="0"/>
              </a:rPr>
              <a:t>                        V(mutex);</a:t>
            </a:r>
          </a:p>
          <a:p>
            <a:pPr>
              <a:lnSpc>
                <a:spcPct val="80000"/>
              </a:lnSpc>
            </a:pPr>
            <a:r>
              <a:rPr lang="en-US" altLang="zh-CN">
                <a:latin typeface="Tahoma" panose="020B0604030504040204" pitchFamily="34" charset="0"/>
              </a:rPr>
              <a:t>                        P(net_q);</a:t>
            </a:r>
          </a:p>
          <a:p>
            <a:pPr>
              <a:lnSpc>
                <a:spcPct val="80000"/>
              </a:lnSpc>
            </a:pPr>
            <a:r>
              <a:rPr lang="en-US" altLang="zh-CN">
                <a:latin typeface="Tahoma" panose="020B0604030504040204" pitchFamily="34" charset="0"/>
              </a:rPr>
              <a:t>                        goto L2;</a:t>
            </a:r>
          </a:p>
          <a:p>
            <a:pPr>
              <a:lnSpc>
                <a:spcPct val="80000"/>
              </a:lnSpc>
            </a:pPr>
            <a:r>
              <a:rPr lang="en-US" altLang="zh-CN">
                <a:latin typeface="Tahoma" panose="020B0604030504040204" pitchFamily="34" charset="0"/>
              </a:rPr>
              <a:t>                 }</a:t>
            </a:r>
          </a:p>
          <a:p>
            <a:pPr>
              <a:lnSpc>
                <a:spcPct val="80000"/>
              </a:lnSpc>
            </a:pPr>
            <a:r>
              <a:rPr lang="en-US" altLang="zh-CN">
                <a:latin typeface="Tahoma" panose="020B0604030504040204" pitchFamily="34" charset="0"/>
              </a:rPr>
              <a:t>        </a:t>
            </a:r>
          </a:p>
          <a:p>
            <a:pPr>
              <a:lnSpc>
                <a:spcPct val="80000"/>
              </a:lnSpc>
            </a:pPr>
            <a:r>
              <a:rPr lang="en-US" altLang="zh-CN">
                <a:latin typeface="Tahoma" panose="020B0604030504040204" pitchFamily="34" charset="0"/>
              </a:rPr>
              <a:t>}</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36193"/>
          <p:cNvSpPr>
            <a:spLocks noGrp="1"/>
          </p:cNvSpPr>
          <p:nvPr>
            <p:ph type="title"/>
          </p:nvPr>
        </p:nvSpPr>
        <p:spPr/>
        <p:txBody>
          <a:bodyPr anchor="b"/>
          <a:lstStyle/>
          <a:p>
            <a:r>
              <a:rPr lang="zh-CN" altLang="en-US" b="1"/>
              <a:t>例</a:t>
            </a:r>
            <a:r>
              <a:rPr lang="en-US" altLang="zh-CN" b="1"/>
              <a:t>8. </a:t>
            </a:r>
            <a:r>
              <a:rPr lang="zh-CN" altLang="en-US" b="1"/>
              <a:t>系统与网络打印机问题</a:t>
            </a:r>
          </a:p>
        </p:txBody>
      </p:sp>
      <p:sp>
        <p:nvSpPr>
          <p:cNvPr id="136195" name="文本框 136194"/>
          <p:cNvSpPr txBox="1"/>
          <p:nvPr/>
        </p:nvSpPr>
        <p:spPr>
          <a:xfrm>
            <a:off x="1079500" y="1916113"/>
            <a:ext cx="3563938" cy="4968875"/>
          </a:xfrm>
          <a:prstGeom prst="rect">
            <a:avLst/>
          </a:prstGeom>
          <a:noFill/>
          <a:ln w="9525">
            <a:noFill/>
          </a:ln>
        </p:spPr>
        <p:txBody>
          <a:bodyPr>
            <a:spAutoFit/>
          </a:bodyPr>
          <a:lstStyle/>
          <a:p>
            <a:r>
              <a:rPr lang="en-US" altLang="zh-CN">
                <a:latin typeface="Tahoma" panose="020B0604030504040204" pitchFamily="34" charset="0"/>
              </a:rPr>
              <a:t>sys_return{</a:t>
            </a:r>
          </a:p>
          <a:p>
            <a:r>
              <a:rPr lang="en-US" altLang="zh-CN">
                <a:latin typeface="Tahoma" panose="020B0604030504040204" pitchFamily="34" charset="0"/>
              </a:rPr>
              <a:t>    P(mutex);</a:t>
            </a:r>
          </a:p>
          <a:p>
            <a:r>
              <a:rPr lang="en-US" altLang="zh-CN">
                <a:latin typeface="Tahoma" panose="020B0604030504040204" pitchFamily="34" charset="0"/>
              </a:rPr>
              <a:t>    if(sys_wait&gt;0) {</a:t>
            </a:r>
          </a:p>
          <a:p>
            <a:r>
              <a:rPr lang="en-US" altLang="zh-CN">
                <a:latin typeface="Tahoma" panose="020B0604030504040204" pitchFamily="34" charset="0"/>
              </a:rPr>
              <a:t>        sys_wait--;</a:t>
            </a:r>
          </a:p>
          <a:p>
            <a:r>
              <a:rPr lang="en-US" altLang="zh-CN">
                <a:latin typeface="Tahoma" panose="020B0604030504040204" pitchFamily="34" charset="0"/>
              </a:rPr>
              <a:t>        V(sys_q);</a:t>
            </a:r>
          </a:p>
          <a:p>
            <a:r>
              <a:rPr lang="en-US" altLang="zh-CN">
                <a:latin typeface="Tahoma" panose="020B0604030504040204" pitchFamily="34" charset="0"/>
              </a:rPr>
              <a:t>    }else{</a:t>
            </a:r>
          </a:p>
          <a:p>
            <a:r>
              <a:rPr lang="en-US" altLang="zh-CN">
                <a:latin typeface="Tahoma" panose="020B0604030504040204" pitchFamily="34" charset="0"/>
              </a:rPr>
              <a:t>              if(net_wait&gt;0){</a:t>
            </a:r>
          </a:p>
          <a:p>
            <a:r>
              <a:rPr lang="en-US" altLang="zh-CN">
                <a:latin typeface="Tahoma" panose="020B0604030504040204" pitchFamily="34" charset="0"/>
              </a:rPr>
              <a:t>                   net_wait--;</a:t>
            </a:r>
          </a:p>
          <a:p>
            <a:r>
              <a:rPr lang="en-US" altLang="zh-CN">
                <a:latin typeface="Tahoma" panose="020B0604030504040204" pitchFamily="34" charset="0"/>
              </a:rPr>
              <a:t>                  V(net_q);}</a:t>
            </a:r>
          </a:p>
          <a:p>
            <a:r>
              <a:rPr lang="en-US" altLang="zh-CN">
                <a:latin typeface="Tahoma" panose="020B0604030504040204" pitchFamily="34" charset="0"/>
              </a:rPr>
              <a:t>             }else</a:t>
            </a:r>
          </a:p>
          <a:p>
            <a:r>
              <a:rPr lang="en-US" altLang="zh-CN">
                <a:latin typeface="Tahoma" panose="020B0604030504040204" pitchFamily="34" charset="0"/>
              </a:rPr>
              <a:t>                    {sys_free=1;}</a:t>
            </a:r>
          </a:p>
          <a:p>
            <a:r>
              <a:rPr lang="en-US" altLang="zh-CN">
                <a:latin typeface="Tahoma" panose="020B0604030504040204" pitchFamily="34" charset="0"/>
              </a:rPr>
              <a:t>                          </a:t>
            </a:r>
          </a:p>
          <a:p>
            <a:r>
              <a:rPr lang="en-US" altLang="zh-CN">
                <a:latin typeface="Tahoma" panose="020B0604030504040204" pitchFamily="34" charset="0"/>
              </a:rPr>
              <a:t>     V(mutex);</a:t>
            </a:r>
          </a:p>
          <a:p>
            <a:r>
              <a:rPr lang="en-US" altLang="zh-CN">
                <a:latin typeface="Tahoma" panose="020B0604030504040204" pitchFamily="34" charset="0"/>
              </a:rPr>
              <a:t>   }</a:t>
            </a:r>
          </a:p>
          <a:p>
            <a:r>
              <a:rPr lang="en-US" altLang="zh-CN">
                <a:latin typeface="Tahoma" panose="020B0604030504040204" pitchFamily="34" charset="0"/>
              </a:rPr>
              <a:t>    </a:t>
            </a:r>
          </a:p>
          <a:p>
            <a:endParaRPr lang="zh-CN" altLang="en-US">
              <a:latin typeface="Tahoma" panose="020B0604030504040204" pitchFamily="34" charset="0"/>
            </a:endParaRPr>
          </a:p>
        </p:txBody>
      </p:sp>
      <p:sp>
        <p:nvSpPr>
          <p:cNvPr id="136196" name="文本框 136195"/>
          <p:cNvSpPr txBox="1"/>
          <p:nvPr/>
        </p:nvSpPr>
        <p:spPr>
          <a:xfrm>
            <a:off x="5292725" y="1952625"/>
            <a:ext cx="2987675" cy="2835275"/>
          </a:xfrm>
          <a:prstGeom prst="rect">
            <a:avLst/>
          </a:prstGeom>
          <a:noFill/>
          <a:ln w="9525">
            <a:noFill/>
          </a:ln>
        </p:spPr>
        <p:txBody>
          <a:bodyPr>
            <a:spAutoFit/>
          </a:bodyPr>
          <a:lstStyle/>
          <a:p>
            <a:r>
              <a:rPr lang="en-US" altLang="zh-CN">
                <a:latin typeface="Tahoma" panose="020B0604030504040204" pitchFamily="34" charset="0"/>
              </a:rPr>
              <a:t>user_return{</a:t>
            </a:r>
          </a:p>
          <a:p>
            <a:r>
              <a:rPr lang="en-US" altLang="zh-CN">
                <a:latin typeface="Tahoma" panose="020B0604030504040204" pitchFamily="34" charset="0"/>
              </a:rPr>
              <a:t>    P(mutex);</a:t>
            </a:r>
          </a:p>
          <a:p>
            <a:r>
              <a:rPr lang="en-US" altLang="zh-CN">
                <a:latin typeface="Tahoma" panose="020B0604030504040204" pitchFamily="34" charset="0"/>
              </a:rPr>
              <a:t>    if(net_wait&gt;0){</a:t>
            </a:r>
          </a:p>
          <a:p>
            <a:r>
              <a:rPr lang="en-US" altLang="zh-CN">
                <a:latin typeface="Tahoma" panose="020B0604030504040204" pitchFamily="34" charset="0"/>
              </a:rPr>
              <a:t>        net_wait--;</a:t>
            </a:r>
          </a:p>
          <a:p>
            <a:r>
              <a:rPr lang="en-US" altLang="zh-CN">
                <a:latin typeface="Tahoma" panose="020B0604030504040204" pitchFamily="34" charset="0"/>
              </a:rPr>
              <a:t>        V(net_q);</a:t>
            </a:r>
          </a:p>
          <a:p>
            <a:r>
              <a:rPr lang="en-US" altLang="zh-CN">
                <a:latin typeface="Tahoma" panose="020B0604030504040204" pitchFamily="34" charset="0"/>
              </a:rPr>
              <a:t>    }else{</a:t>
            </a:r>
          </a:p>
          <a:p>
            <a:r>
              <a:rPr lang="en-US" altLang="zh-CN">
                <a:latin typeface="Tahoma" panose="020B0604030504040204" pitchFamily="34" charset="0"/>
              </a:rPr>
              <a:t>               net_free=1;}</a:t>
            </a:r>
          </a:p>
          <a:p>
            <a:r>
              <a:rPr lang="en-US" altLang="zh-CN">
                <a:latin typeface="Tahoma" panose="020B0604030504040204" pitchFamily="34" charset="0"/>
              </a:rPr>
              <a:t>    V(mutex);</a:t>
            </a:r>
          </a:p>
          <a:p>
            <a:r>
              <a:rPr lang="en-US" altLang="zh-CN">
                <a:latin typeface="Tahoma" panose="020B0604030504040204" pitchFamily="34" charset="0"/>
              </a:rPr>
              <a:t>    }</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37217"/>
          <p:cNvSpPr>
            <a:spLocks noGrp="1"/>
          </p:cNvSpPr>
          <p:nvPr>
            <p:ph type="title"/>
          </p:nvPr>
        </p:nvSpPr>
        <p:spPr/>
        <p:txBody>
          <a:bodyPr anchor="b"/>
          <a:lstStyle/>
          <a:p>
            <a:r>
              <a:rPr lang="zh-CN" altLang="en-US" b="1"/>
              <a:t>例</a:t>
            </a:r>
            <a:r>
              <a:rPr lang="en-US" altLang="zh-CN" b="1"/>
              <a:t>9. 2009</a:t>
            </a:r>
            <a:r>
              <a:rPr lang="zh-CN" altLang="en-US" b="1"/>
              <a:t>研究生入学考试题</a:t>
            </a:r>
          </a:p>
        </p:txBody>
      </p:sp>
      <p:sp>
        <p:nvSpPr>
          <p:cNvPr id="137219" name="文本占位符 137218"/>
          <p:cNvSpPr>
            <a:spLocks noGrp="1"/>
          </p:cNvSpPr>
          <p:nvPr>
            <p:ph type="body" idx="1"/>
          </p:nvPr>
        </p:nvSpPr>
        <p:spPr/>
        <p:txBody>
          <a:bodyPr/>
          <a:lstStyle/>
          <a:p>
            <a:r>
              <a:rPr lang="zh-CN" altLang="en-US" sz="2800" b="1"/>
              <a:t>三个进程</a:t>
            </a:r>
            <a:r>
              <a:rPr lang="en-US" altLang="zh-CN" sz="2800" b="1"/>
              <a:t>P1</a:t>
            </a:r>
            <a:r>
              <a:rPr lang="zh-CN" altLang="en-US" sz="2800" b="1"/>
              <a:t>、</a:t>
            </a:r>
            <a:r>
              <a:rPr lang="en-US" altLang="zh-CN" sz="2800" b="1"/>
              <a:t>P2</a:t>
            </a:r>
            <a:r>
              <a:rPr lang="zh-CN" altLang="en-US" sz="2800" b="1"/>
              <a:t>、</a:t>
            </a:r>
            <a:r>
              <a:rPr lang="en-US" altLang="zh-CN" sz="2800" b="1"/>
              <a:t>P3</a:t>
            </a:r>
            <a:r>
              <a:rPr lang="zh-CN" altLang="en-US" sz="2800" b="1"/>
              <a:t>互斥使用一个包含</a:t>
            </a:r>
            <a:r>
              <a:rPr lang="en-US" altLang="zh-CN" sz="2800" b="1"/>
              <a:t>N(N&gt;0)</a:t>
            </a:r>
            <a:r>
              <a:rPr lang="zh-CN" altLang="en-US" sz="2800" b="1"/>
              <a:t>个单元的缓冲区。</a:t>
            </a:r>
            <a:r>
              <a:rPr lang="en-US" altLang="zh-CN" sz="2800" b="1"/>
              <a:t>P1</a:t>
            </a:r>
            <a:r>
              <a:rPr lang="zh-CN" altLang="en-US" sz="2800" b="1"/>
              <a:t>每次用</a:t>
            </a:r>
            <a:r>
              <a:rPr lang="en-US" altLang="zh-CN" sz="2800" b="1"/>
              <a:t>produce()</a:t>
            </a:r>
            <a:r>
              <a:rPr lang="zh-CN" altLang="en-US" sz="2800" b="1"/>
              <a:t>生成一个正数并用</a:t>
            </a:r>
            <a:r>
              <a:rPr lang="en-US" altLang="zh-CN" sz="2800" b="1"/>
              <a:t>put()</a:t>
            </a:r>
            <a:r>
              <a:rPr lang="zh-CN" altLang="en-US" sz="2800" b="1"/>
              <a:t>送入缓冲区某一空闲单元中；</a:t>
            </a:r>
            <a:r>
              <a:rPr lang="en-US" altLang="zh-CN" sz="2800" b="1"/>
              <a:t>P2</a:t>
            </a:r>
            <a:r>
              <a:rPr lang="zh-CN" altLang="en-US" sz="2800" b="1"/>
              <a:t>每次用</a:t>
            </a:r>
            <a:r>
              <a:rPr lang="en-US" altLang="zh-CN" sz="2800" b="1"/>
              <a:t>getodd()</a:t>
            </a:r>
            <a:r>
              <a:rPr lang="zh-CN" altLang="en-US" sz="2800" b="1"/>
              <a:t>从该缓冲区中取出一个奇数并用</a:t>
            </a:r>
            <a:r>
              <a:rPr lang="en-US" altLang="zh-CN" sz="2800" b="1"/>
              <a:t>countodd()</a:t>
            </a:r>
            <a:r>
              <a:rPr lang="zh-CN" altLang="en-US" sz="2800" b="1"/>
              <a:t>统计奇数个数； </a:t>
            </a:r>
            <a:r>
              <a:rPr lang="en-US" altLang="zh-CN" sz="2800" b="1"/>
              <a:t>P3</a:t>
            </a:r>
            <a:r>
              <a:rPr lang="zh-CN" altLang="en-US" sz="2800" b="1"/>
              <a:t>每次用</a:t>
            </a:r>
            <a:r>
              <a:rPr lang="en-US" altLang="zh-CN" sz="2800" b="1"/>
              <a:t>geteven()</a:t>
            </a:r>
            <a:r>
              <a:rPr lang="zh-CN" altLang="en-US" sz="2800" b="1"/>
              <a:t>从该缓冲区中取出一个偶数并用</a:t>
            </a:r>
            <a:r>
              <a:rPr lang="en-US" altLang="zh-CN" sz="2800" b="1"/>
              <a:t>countodd()</a:t>
            </a:r>
            <a:r>
              <a:rPr lang="zh-CN" altLang="en-US" sz="2800" b="1"/>
              <a:t>统计偶数个数。请用信号量机制实现三个进程的同步与互斥活动，并说明所定义信号量的含义。</a:t>
            </a:r>
          </a:p>
          <a:p>
            <a:endParaRPr lang="zh-CN" altLang="en-US" sz="28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38241"/>
          <p:cNvSpPr>
            <a:spLocks noGrp="1"/>
          </p:cNvSpPr>
          <p:nvPr>
            <p:ph type="title"/>
          </p:nvPr>
        </p:nvSpPr>
        <p:spPr/>
        <p:txBody>
          <a:bodyPr anchor="b"/>
          <a:lstStyle/>
          <a:p>
            <a:r>
              <a:rPr lang="zh-CN" altLang="en-US" b="1"/>
              <a:t>例</a:t>
            </a:r>
            <a:r>
              <a:rPr lang="en-US" altLang="zh-CN" b="1"/>
              <a:t>9. 2009</a:t>
            </a:r>
            <a:r>
              <a:rPr lang="zh-CN" altLang="en-US" b="1"/>
              <a:t>研究生入学考试题</a:t>
            </a:r>
          </a:p>
        </p:txBody>
      </p:sp>
      <p:sp>
        <p:nvSpPr>
          <p:cNvPr id="138243" name="文本占位符 138242"/>
          <p:cNvSpPr>
            <a:spLocks noGrp="1"/>
          </p:cNvSpPr>
          <p:nvPr>
            <p:ph type="body" idx="1"/>
          </p:nvPr>
        </p:nvSpPr>
        <p:spPr/>
        <p:txBody>
          <a:bodyPr/>
          <a:lstStyle/>
          <a:p>
            <a:r>
              <a:rPr lang="zh-CN" altLang="en-US"/>
              <a:t>变量定义</a:t>
            </a:r>
          </a:p>
          <a:p>
            <a:pPr lvl="1"/>
            <a:r>
              <a:rPr lang="en-US" altLang="zh-CN"/>
              <a:t>semaphore empty; (init N)</a:t>
            </a:r>
          </a:p>
          <a:p>
            <a:pPr lvl="1"/>
            <a:r>
              <a:rPr lang="en-US" altLang="zh-CN"/>
              <a:t>semaphore odd, even; (init 0)</a:t>
            </a:r>
          </a:p>
          <a:p>
            <a:pPr lvl="1"/>
            <a:r>
              <a:rPr lang="en-US" altLang="zh-CN"/>
              <a:t>semaphore mutex; (init 1)</a:t>
            </a:r>
          </a:p>
          <a:p>
            <a:pPr lvl="1">
              <a:buNone/>
            </a:pPr>
            <a:endParaRPr lang="zh-CN" alt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139265"/>
          <p:cNvSpPr>
            <a:spLocks noGrp="1"/>
          </p:cNvSpPr>
          <p:nvPr>
            <p:ph type="title"/>
          </p:nvPr>
        </p:nvSpPr>
        <p:spPr/>
        <p:txBody>
          <a:bodyPr anchor="b"/>
          <a:lstStyle/>
          <a:p>
            <a:r>
              <a:rPr lang="zh-CN" altLang="en-US" b="1"/>
              <a:t>例</a:t>
            </a:r>
            <a:r>
              <a:rPr lang="en-US" altLang="zh-CN" b="1"/>
              <a:t>9. 2009</a:t>
            </a:r>
            <a:r>
              <a:rPr lang="zh-CN" altLang="en-US" b="1"/>
              <a:t>研究生入学考试题</a:t>
            </a:r>
          </a:p>
        </p:txBody>
      </p:sp>
      <p:sp>
        <p:nvSpPr>
          <p:cNvPr id="139267" name="文本框 139266"/>
          <p:cNvSpPr txBox="1"/>
          <p:nvPr/>
        </p:nvSpPr>
        <p:spPr>
          <a:xfrm>
            <a:off x="215900" y="1952625"/>
            <a:ext cx="2808288" cy="4664075"/>
          </a:xfrm>
          <a:prstGeom prst="rect">
            <a:avLst/>
          </a:prstGeom>
          <a:noFill/>
          <a:ln w="9525">
            <a:noFill/>
          </a:ln>
        </p:spPr>
        <p:txBody>
          <a:bodyPr>
            <a:spAutoFit/>
          </a:bodyPr>
          <a:lstStyle/>
          <a:p>
            <a:r>
              <a:rPr lang="en-US" altLang="zh-CN">
                <a:latin typeface="Tahoma" panose="020B0604030504040204" pitchFamily="34" charset="0"/>
              </a:rPr>
              <a:t>maim()</a:t>
            </a:r>
          </a:p>
          <a:p>
            <a:r>
              <a:rPr lang="en-US" altLang="zh-CN">
                <a:latin typeface="Tahoma" panose="020B0604030504040204" pitchFamily="34" charset="0"/>
              </a:rPr>
              <a:t>{</a:t>
            </a:r>
          </a:p>
          <a:p>
            <a:r>
              <a:rPr lang="en-US" altLang="zh-CN">
                <a:latin typeface="Tahoma" panose="020B0604030504040204" pitchFamily="34" charset="0"/>
              </a:rPr>
              <a:t>   process P1</a:t>
            </a:r>
          </a:p>
          <a:p>
            <a:r>
              <a:rPr lang="en-US" altLang="zh-CN">
                <a:latin typeface="Tahoma" panose="020B0604030504040204" pitchFamily="34" charset="0"/>
              </a:rPr>
              <a:t>   do{</a:t>
            </a:r>
          </a:p>
          <a:p>
            <a:r>
              <a:rPr lang="en-US" altLang="zh-CN">
                <a:latin typeface="Tahoma" panose="020B0604030504040204" pitchFamily="34" charset="0"/>
              </a:rPr>
              <a:t>           n=produce();</a:t>
            </a:r>
          </a:p>
          <a:p>
            <a:r>
              <a:rPr lang="en-US" altLang="zh-CN">
                <a:latin typeface="Tahoma" panose="020B0604030504040204" pitchFamily="34" charset="0"/>
              </a:rPr>
              <a:t>           P(empty);</a:t>
            </a:r>
          </a:p>
          <a:p>
            <a:r>
              <a:rPr lang="en-US" altLang="zh-CN">
                <a:latin typeface="Tahoma" panose="020B0604030504040204" pitchFamily="34" charset="0"/>
              </a:rPr>
              <a:t>           P(mutex);</a:t>
            </a:r>
          </a:p>
          <a:p>
            <a:r>
              <a:rPr lang="en-US" altLang="zh-CN">
                <a:latin typeface="Tahoma" panose="020B0604030504040204" pitchFamily="34" charset="0"/>
              </a:rPr>
              <a:t>           put();</a:t>
            </a:r>
          </a:p>
          <a:p>
            <a:r>
              <a:rPr lang="en-US" altLang="zh-CN">
                <a:latin typeface="Tahoma" panose="020B0604030504040204" pitchFamily="34" charset="0"/>
              </a:rPr>
              <a:t>           V(mutex);</a:t>
            </a:r>
          </a:p>
          <a:p>
            <a:r>
              <a:rPr lang="en-US" altLang="zh-CN">
                <a:latin typeface="Tahoma" panose="020B0604030504040204" pitchFamily="34" charset="0"/>
              </a:rPr>
              <a:t>           if(n%2==0)</a:t>
            </a:r>
          </a:p>
          <a:p>
            <a:r>
              <a:rPr lang="en-US" altLang="zh-CN">
                <a:latin typeface="Tahoma" panose="020B0604030504040204" pitchFamily="34" charset="0"/>
              </a:rPr>
              <a:t>               V(even);</a:t>
            </a:r>
          </a:p>
          <a:p>
            <a:r>
              <a:rPr lang="en-US" altLang="zh-CN">
                <a:latin typeface="Tahoma" panose="020B0604030504040204" pitchFamily="34" charset="0"/>
              </a:rPr>
              <a:t>           else</a:t>
            </a:r>
          </a:p>
          <a:p>
            <a:r>
              <a:rPr lang="en-US" altLang="zh-CN">
                <a:latin typeface="Tahoma" panose="020B0604030504040204" pitchFamily="34" charset="0"/>
              </a:rPr>
              <a:t>               V(odd);</a:t>
            </a:r>
          </a:p>
          <a:p>
            <a:r>
              <a:rPr lang="en-US" altLang="zh-CN">
                <a:latin typeface="Tahoma" panose="020B0604030504040204" pitchFamily="34" charset="0"/>
              </a:rPr>
              <a:t>    }while(true)</a:t>
            </a:r>
          </a:p>
          <a:p>
            <a:r>
              <a:rPr lang="en-US" altLang="zh-CN">
                <a:latin typeface="Tahoma" panose="020B0604030504040204" pitchFamily="34" charset="0"/>
              </a:rPr>
              <a:t>        </a:t>
            </a:r>
          </a:p>
        </p:txBody>
      </p:sp>
      <p:sp>
        <p:nvSpPr>
          <p:cNvPr id="139268" name="文本框 139267"/>
          <p:cNvSpPr txBox="1"/>
          <p:nvPr/>
        </p:nvSpPr>
        <p:spPr>
          <a:xfrm>
            <a:off x="3132138" y="1952625"/>
            <a:ext cx="2808287" cy="3749675"/>
          </a:xfrm>
          <a:prstGeom prst="rect">
            <a:avLst/>
          </a:prstGeom>
          <a:noFill/>
          <a:ln w="9525">
            <a:noFill/>
          </a:ln>
        </p:spPr>
        <p:txBody>
          <a:bodyPr>
            <a:spAutoFit/>
          </a:bodyPr>
          <a:lstStyle/>
          <a:p>
            <a:endParaRPr lang="zh-CN" altLang="en-US">
              <a:latin typeface="Tahoma" panose="020B0604030504040204" pitchFamily="34" charset="0"/>
            </a:endParaRPr>
          </a:p>
          <a:p>
            <a:endParaRPr lang="zh-CN" altLang="en-US">
              <a:latin typeface="Tahoma" panose="020B0604030504040204" pitchFamily="34" charset="0"/>
            </a:endParaRPr>
          </a:p>
          <a:p>
            <a:r>
              <a:rPr lang="zh-CN" altLang="en-US">
                <a:latin typeface="Tahoma" panose="020B0604030504040204" pitchFamily="34" charset="0"/>
              </a:rPr>
              <a:t>   </a:t>
            </a:r>
            <a:r>
              <a:rPr lang="en-US" altLang="zh-CN">
                <a:latin typeface="Tahoma" panose="020B0604030504040204" pitchFamily="34" charset="0"/>
              </a:rPr>
              <a:t>process P2</a:t>
            </a:r>
          </a:p>
          <a:p>
            <a:r>
              <a:rPr lang="en-US" altLang="zh-CN">
                <a:latin typeface="Tahoma" panose="020B0604030504040204" pitchFamily="34" charset="0"/>
              </a:rPr>
              <a:t>   do{</a:t>
            </a:r>
          </a:p>
          <a:p>
            <a:r>
              <a:rPr lang="en-US" altLang="zh-CN">
                <a:latin typeface="Tahoma" panose="020B0604030504040204" pitchFamily="34" charset="0"/>
              </a:rPr>
              <a:t>           P(odd);</a:t>
            </a:r>
          </a:p>
          <a:p>
            <a:r>
              <a:rPr lang="en-US" altLang="zh-CN">
                <a:latin typeface="Tahoma" panose="020B0604030504040204" pitchFamily="34" charset="0"/>
              </a:rPr>
              <a:t>           P(mutex);</a:t>
            </a:r>
          </a:p>
          <a:p>
            <a:r>
              <a:rPr lang="en-US" altLang="zh-CN">
                <a:latin typeface="Tahoma" panose="020B0604030504040204" pitchFamily="34" charset="0"/>
              </a:rPr>
              <a:t>           getodd();</a:t>
            </a:r>
          </a:p>
          <a:p>
            <a:r>
              <a:rPr lang="en-US" altLang="zh-CN">
                <a:latin typeface="Tahoma" panose="020B0604030504040204" pitchFamily="34" charset="0"/>
              </a:rPr>
              <a:t>           V(mutex);</a:t>
            </a:r>
          </a:p>
          <a:p>
            <a:r>
              <a:rPr lang="en-US" altLang="zh-CN">
                <a:latin typeface="Tahoma" panose="020B0604030504040204" pitchFamily="34" charset="0"/>
              </a:rPr>
              <a:t>           V(empty);</a:t>
            </a:r>
          </a:p>
          <a:p>
            <a:r>
              <a:rPr lang="en-US" altLang="zh-CN">
                <a:latin typeface="Tahoma" panose="020B0604030504040204" pitchFamily="34" charset="0"/>
              </a:rPr>
              <a:t>           countodd();</a:t>
            </a:r>
          </a:p>
          <a:p>
            <a:r>
              <a:rPr lang="en-US" altLang="zh-CN">
                <a:latin typeface="Tahoma" panose="020B0604030504040204" pitchFamily="34" charset="0"/>
              </a:rPr>
              <a:t>    }while(true)</a:t>
            </a:r>
          </a:p>
          <a:p>
            <a:r>
              <a:rPr lang="en-US" altLang="zh-CN">
                <a:latin typeface="Tahoma" panose="020B0604030504040204" pitchFamily="34" charset="0"/>
              </a:rPr>
              <a:t>        </a:t>
            </a:r>
          </a:p>
        </p:txBody>
      </p:sp>
      <p:sp>
        <p:nvSpPr>
          <p:cNvPr id="139269" name="文本框 139268"/>
          <p:cNvSpPr txBox="1"/>
          <p:nvPr/>
        </p:nvSpPr>
        <p:spPr>
          <a:xfrm>
            <a:off x="5976938" y="1989138"/>
            <a:ext cx="2808287" cy="4359275"/>
          </a:xfrm>
          <a:prstGeom prst="rect">
            <a:avLst/>
          </a:prstGeom>
          <a:noFill/>
          <a:ln w="9525">
            <a:noFill/>
          </a:ln>
        </p:spPr>
        <p:txBody>
          <a:bodyPr>
            <a:spAutoFit/>
          </a:bodyPr>
          <a:lstStyle/>
          <a:p>
            <a:endParaRPr lang="zh-CN" altLang="en-US">
              <a:latin typeface="Tahoma" panose="020B0604030504040204" pitchFamily="34" charset="0"/>
            </a:endParaRPr>
          </a:p>
          <a:p>
            <a:endParaRPr lang="zh-CN" altLang="en-US">
              <a:latin typeface="Tahoma" panose="020B0604030504040204" pitchFamily="34" charset="0"/>
            </a:endParaRPr>
          </a:p>
          <a:p>
            <a:r>
              <a:rPr lang="zh-CN" altLang="en-US">
                <a:latin typeface="Tahoma" panose="020B0604030504040204" pitchFamily="34" charset="0"/>
              </a:rPr>
              <a:t>   </a:t>
            </a:r>
            <a:r>
              <a:rPr lang="en-US" altLang="zh-CN">
                <a:latin typeface="Tahoma" panose="020B0604030504040204" pitchFamily="34" charset="0"/>
              </a:rPr>
              <a:t>process P3</a:t>
            </a:r>
          </a:p>
          <a:p>
            <a:r>
              <a:rPr lang="en-US" altLang="zh-CN">
                <a:latin typeface="Tahoma" panose="020B0604030504040204" pitchFamily="34" charset="0"/>
              </a:rPr>
              <a:t>   do{</a:t>
            </a:r>
          </a:p>
          <a:p>
            <a:r>
              <a:rPr lang="en-US" altLang="zh-CN">
                <a:latin typeface="Tahoma" panose="020B0604030504040204" pitchFamily="34" charset="0"/>
              </a:rPr>
              <a:t>           P(even);</a:t>
            </a:r>
          </a:p>
          <a:p>
            <a:r>
              <a:rPr lang="en-US" altLang="zh-CN">
                <a:latin typeface="Tahoma" panose="020B0604030504040204" pitchFamily="34" charset="0"/>
              </a:rPr>
              <a:t>           P(mutex);</a:t>
            </a:r>
          </a:p>
          <a:p>
            <a:r>
              <a:rPr lang="en-US" altLang="zh-CN">
                <a:latin typeface="Tahoma" panose="020B0604030504040204" pitchFamily="34" charset="0"/>
              </a:rPr>
              <a:t>           geteven();</a:t>
            </a:r>
          </a:p>
          <a:p>
            <a:r>
              <a:rPr lang="en-US" altLang="zh-CN">
                <a:latin typeface="Tahoma" panose="020B0604030504040204" pitchFamily="34" charset="0"/>
              </a:rPr>
              <a:t>           V(mutex);</a:t>
            </a:r>
          </a:p>
          <a:p>
            <a:r>
              <a:rPr lang="en-US" altLang="zh-CN">
                <a:latin typeface="Tahoma" panose="020B0604030504040204" pitchFamily="34" charset="0"/>
              </a:rPr>
              <a:t>           V(empty);</a:t>
            </a:r>
          </a:p>
          <a:p>
            <a:r>
              <a:rPr lang="en-US" altLang="zh-CN">
                <a:latin typeface="Tahoma" panose="020B0604030504040204" pitchFamily="34" charset="0"/>
              </a:rPr>
              <a:t>           counteven();</a:t>
            </a:r>
          </a:p>
          <a:p>
            <a:r>
              <a:rPr lang="en-US" altLang="zh-CN">
                <a:latin typeface="Tahoma" panose="020B0604030504040204" pitchFamily="34" charset="0"/>
              </a:rPr>
              <a:t>    }while(true)</a:t>
            </a:r>
          </a:p>
          <a:p>
            <a:endParaRPr lang="en-US" altLang="zh-CN">
              <a:latin typeface="Tahoma" panose="020B0604030504040204" pitchFamily="34" charset="0"/>
            </a:endParaRPr>
          </a:p>
          <a:p>
            <a:r>
              <a:rPr lang="en-US" altLang="zh-CN">
                <a:latin typeface="Tahoma" panose="020B0604030504040204" pitchFamily="34" charset="0"/>
              </a:rPr>
              <a:t>}</a:t>
            </a:r>
          </a:p>
          <a:p>
            <a:r>
              <a:rPr lang="en-US" altLang="zh-CN">
                <a:latin typeface="Tahoma" panose="020B0604030504040204" pitchFamily="34" charset="0"/>
              </a:rPr>
              <a:t>        </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标题 140289"/>
          <p:cNvSpPr>
            <a:spLocks noGrp="1"/>
          </p:cNvSpPr>
          <p:nvPr>
            <p:ph type="title"/>
          </p:nvPr>
        </p:nvSpPr>
        <p:spPr/>
        <p:txBody>
          <a:bodyPr anchor="b"/>
          <a:lstStyle/>
          <a:p>
            <a:r>
              <a:rPr lang="zh-CN" altLang="en-US" b="1"/>
              <a:t>例</a:t>
            </a:r>
            <a:r>
              <a:rPr lang="en-US" altLang="zh-CN" b="1"/>
              <a:t>10. </a:t>
            </a:r>
            <a:r>
              <a:rPr lang="zh-CN" altLang="en-US" b="1"/>
              <a:t>寺庙问题</a:t>
            </a:r>
          </a:p>
        </p:txBody>
      </p:sp>
      <p:sp>
        <p:nvSpPr>
          <p:cNvPr id="140291" name="文本占位符 140290"/>
          <p:cNvSpPr>
            <a:spLocks noGrp="1"/>
          </p:cNvSpPr>
          <p:nvPr>
            <p:ph type="body" idx="1"/>
          </p:nvPr>
        </p:nvSpPr>
        <p:spPr/>
        <p:txBody>
          <a:bodyPr/>
          <a:lstStyle/>
          <a:p>
            <a:r>
              <a:rPr lang="zh-CN" altLang="en-US" b="1"/>
              <a:t>某寺庙有老和尚、小和尚若干。庙内有一水缸，由小和尚提水入缸，供老和尚饮用。水缸可容纳</a:t>
            </a:r>
            <a:r>
              <a:rPr lang="en-US" altLang="zh-CN" b="1"/>
              <a:t>30</a:t>
            </a:r>
            <a:r>
              <a:rPr lang="zh-CN" altLang="en-US" b="1"/>
              <a:t>桶水，每次入水、取水仅为一桶，不可同时进行。水取自同一井中，井口狭窄，每次只能容纳一个水桶取水。设有</a:t>
            </a:r>
            <a:r>
              <a:rPr lang="en-US" altLang="zh-CN" b="1"/>
              <a:t>5</a:t>
            </a:r>
            <a:r>
              <a:rPr lang="zh-CN" altLang="en-US" b="1"/>
              <a:t>只水桶，老和尚与小和尚共用。试用信号灯与</a:t>
            </a:r>
            <a:r>
              <a:rPr lang="en-US" altLang="zh-CN" b="1"/>
              <a:t>PV</a:t>
            </a:r>
            <a:r>
              <a:rPr lang="zh-CN" altLang="en-US" b="1"/>
              <a:t>操作给出老和尚和小和尚的活动。</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141313"/>
          <p:cNvSpPr>
            <a:spLocks noGrp="1"/>
          </p:cNvSpPr>
          <p:nvPr>
            <p:ph type="title"/>
          </p:nvPr>
        </p:nvSpPr>
        <p:spPr/>
        <p:txBody>
          <a:bodyPr anchor="b"/>
          <a:lstStyle/>
          <a:p>
            <a:r>
              <a:rPr lang="zh-CN" altLang="en-US" b="1"/>
              <a:t>例</a:t>
            </a:r>
            <a:r>
              <a:rPr lang="en-US" altLang="zh-CN" b="1"/>
              <a:t>10. </a:t>
            </a:r>
            <a:r>
              <a:rPr lang="zh-CN" altLang="en-US" b="1"/>
              <a:t>寺庙问题</a:t>
            </a:r>
          </a:p>
        </p:txBody>
      </p:sp>
      <p:sp>
        <p:nvSpPr>
          <p:cNvPr id="141315" name="文本占位符 141314"/>
          <p:cNvSpPr>
            <a:spLocks noGrp="1"/>
          </p:cNvSpPr>
          <p:nvPr>
            <p:ph type="body" idx="1"/>
          </p:nvPr>
        </p:nvSpPr>
        <p:spPr/>
        <p:txBody>
          <a:bodyPr/>
          <a:lstStyle/>
          <a:p>
            <a:r>
              <a:rPr lang="zh-CN" altLang="en-US" b="1"/>
              <a:t>变量定义</a:t>
            </a:r>
          </a:p>
          <a:p>
            <a:pPr lvl="1"/>
            <a:r>
              <a:rPr lang="en-US" altLang="zh-CN" b="1"/>
              <a:t>semaphore empty; (30)  //</a:t>
            </a:r>
            <a:r>
              <a:rPr lang="zh-CN" altLang="en-US" b="1"/>
              <a:t>水缸容量</a:t>
            </a:r>
          </a:p>
          <a:p>
            <a:pPr lvl="1"/>
            <a:r>
              <a:rPr lang="en-US" altLang="zh-CN" b="1"/>
              <a:t>semaphore full; (0)  //</a:t>
            </a:r>
            <a:r>
              <a:rPr lang="zh-CN" altLang="en-US" b="1"/>
              <a:t>当前水量</a:t>
            </a:r>
          </a:p>
          <a:p>
            <a:pPr lvl="1"/>
            <a:r>
              <a:rPr lang="en-US" altLang="zh-CN" b="1"/>
              <a:t>semaphore bucket; (5) //</a:t>
            </a:r>
            <a:r>
              <a:rPr lang="zh-CN" altLang="en-US" b="1"/>
              <a:t>水桶数</a:t>
            </a:r>
          </a:p>
          <a:p>
            <a:pPr lvl="1"/>
            <a:r>
              <a:rPr lang="en-US" altLang="zh-CN" b="1"/>
              <a:t>semaphore mutex_bigjar;</a:t>
            </a:r>
          </a:p>
          <a:p>
            <a:pPr lvl="1"/>
            <a:r>
              <a:rPr lang="en-US" altLang="zh-CN" b="1"/>
              <a:t>semaphore mutex_well;</a:t>
            </a:r>
            <a:r>
              <a:rPr lang="en-US" altLang="zh-CN"/>
              <a:t> </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42337"/>
          <p:cNvSpPr>
            <a:spLocks noGrp="1"/>
          </p:cNvSpPr>
          <p:nvPr>
            <p:ph type="title"/>
          </p:nvPr>
        </p:nvSpPr>
        <p:spPr/>
        <p:txBody>
          <a:bodyPr anchor="b"/>
          <a:lstStyle/>
          <a:p>
            <a:r>
              <a:rPr lang="zh-CN" altLang="en-US" b="1"/>
              <a:t>例</a:t>
            </a:r>
            <a:r>
              <a:rPr lang="en-US" altLang="zh-CN" b="1"/>
              <a:t>10. </a:t>
            </a:r>
            <a:r>
              <a:rPr lang="zh-CN" altLang="en-US" b="1"/>
              <a:t>寺庙问题</a:t>
            </a:r>
          </a:p>
        </p:txBody>
      </p:sp>
      <p:sp>
        <p:nvSpPr>
          <p:cNvPr id="142339" name="文本框 142338"/>
          <p:cNvSpPr txBox="1"/>
          <p:nvPr/>
        </p:nvSpPr>
        <p:spPr>
          <a:xfrm>
            <a:off x="1150938" y="1773238"/>
            <a:ext cx="3205162" cy="5003800"/>
          </a:xfrm>
          <a:prstGeom prst="rect">
            <a:avLst/>
          </a:prstGeom>
          <a:noFill/>
          <a:ln w="9525">
            <a:noFill/>
          </a:ln>
        </p:spPr>
        <p:txBody>
          <a:bodyPr>
            <a:spAutoFit/>
          </a:bodyPr>
          <a:lstStyle/>
          <a:p>
            <a:pPr>
              <a:lnSpc>
                <a:spcPct val="95000"/>
              </a:lnSpc>
            </a:pPr>
            <a:r>
              <a:rPr lang="en-US" altLang="zh-CN">
                <a:latin typeface="Tahoma" panose="020B0604030504040204" pitchFamily="34" charset="0"/>
              </a:rPr>
              <a:t>Young_monk()</a:t>
            </a:r>
          </a:p>
          <a:p>
            <a:pPr>
              <a:lnSpc>
                <a:spcPct val="95000"/>
              </a:lnSpc>
            </a:pPr>
            <a:r>
              <a:rPr lang="en-US" altLang="zh-CN">
                <a:latin typeface="Tahoma" panose="020B0604030504040204" pitchFamily="34" charset="0"/>
              </a:rPr>
              <a:t>{</a:t>
            </a:r>
          </a:p>
          <a:p>
            <a:pPr>
              <a:lnSpc>
                <a:spcPct val="95000"/>
              </a:lnSpc>
            </a:pPr>
            <a:r>
              <a:rPr lang="en-US" altLang="zh-CN">
                <a:latin typeface="Tahoma" panose="020B0604030504040204" pitchFamily="34" charset="0"/>
              </a:rPr>
              <a:t>  do{</a:t>
            </a:r>
          </a:p>
          <a:p>
            <a:pPr>
              <a:lnSpc>
                <a:spcPct val="95000"/>
              </a:lnSpc>
            </a:pPr>
            <a:r>
              <a:rPr lang="en-US" altLang="zh-CN">
                <a:latin typeface="Tahoma" panose="020B0604030504040204" pitchFamily="34" charset="0"/>
              </a:rPr>
              <a:t>          P(empty);</a:t>
            </a:r>
          </a:p>
          <a:p>
            <a:pPr>
              <a:lnSpc>
                <a:spcPct val="95000"/>
              </a:lnSpc>
            </a:pPr>
            <a:r>
              <a:rPr lang="en-US" altLang="zh-CN">
                <a:latin typeface="Tahoma" panose="020B0604030504040204" pitchFamily="34" charset="0"/>
              </a:rPr>
              <a:t>          P(bucket);</a:t>
            </a:r>
          </a:p>
          <a:p>
            <a:pPr>
              <a:lnSpc>
                <a:spcPct val="95000"/>
              </a:lnSpc>
            </a:pPr>
            <a:r>
              <a:rPr lang="en-US" altLang="zh-CN">
                <a:latin typeface="Tahoma" panose="020B0604030504040204" pitchFamily="34" charset="0"/>
              </a:rPr>
              <a:t>          </a:t>
            </a:r>
            <a:r>
              <a:rPr lang="zh-CN" altLang="en-US">
                <a:latin typeface="Tahoma" panose="020B0604030504040204" pitchFamily="34" charset="0"/>
              </a:rPr>
              <a:t>走到井边</a:t>
            </a:r>
            <a:r>
              <a:rPr lang="en-US" altLang="zh-CN">
                <a:latin typeface="Tahoma" panose="020B0604030504040204" pitchFamily="34" charset="0"/>
              </a:rPr>
              <a:t>;</a:t>
            </a:r>
          </a:p>
          <a:p>
            <a:pPr>
              <a:lnSpc>
                <a:spcPct val="95000"/>
              </a:lnSpc>
            </a:pPr>
            <a:r>
              <a:rPr lang="en-US" altLang="zh-CN">
                <a:latin typeface="Tahoma" panose="020B0604030504040204" pitchFamily="34" charset="0"/>
              </a:rPr>
              <a:t>          P(mutex_well);</a:t>
            </a:r>
          </a:p>
          <a:p>
            <a:pPr>
              <a:lnSpc>
                <a:spcPct val="95000"/>
              </a:lnSpc>
            </a:pPr>
            <a:r>
              <a:rPr lang="en-US" altLang="zh-CN">
                <a:latin typeface="Tahoma" panose="020B0604030504040204" pitchFamily="34" charset="0"/>
              </a:rPr>
              <a:t>          </a:t>
            </a:r>
            <a:r>
              <a:rPr lang="zh-CN" altLang="en-US">
                <a:latin typeface="Tahoma" panose="020B0604030504040204" pitchFamily="34" charset="0"/>
              </a:rPr>
              <a:t>井中取水</a:t>
            </a:r>
            <a:r>
              <a:rPr lang="en-US" altLang="zh-CN">
                <a:latin typeface="Tahoma" panose="020B0604030504040204" pitchFamily="34" charset="0"/>
              </a:rPr>
              <a:t>;</a:t>
            </a:r>
          </a:p>
          <a:p>
            <a:pPr>
              <a:lnSpc>
                <a:spcPct val="95000"/>
              </a:lnSpc>
            </a:pPr>
            <a:r>
              <a:rPr lang="en-US" altLang="zh-CN">
                <a:latin typeface="Tahoma" panose="020B0604030504040204" pitchFamily="34" charset="0"/>
              </a:rPr>
              <a:t>          V(mutex_well);</a:t>
            </a:r>
          </a:p>
          <a:p>
            <a:pPr>
              <a:lnSpc>
                <a:spcPct val="95000"/>
              </a:lnSpc>
            </a:pPr>
            <a:r>
              <a:rPr lang="en-US" altLang="zh-CN">
                <a:latin typeface="Tahoma" panose="020B0604030504040204" pitchFamily="34" charset="0"/>
              </a:rPr>
              <a:t>          </a:t>
            </a:r>
            <a:r>
              <a:rPr lang="zh-CN" altLang="en-US">
                <a:latin typeface="Tahoma" panose="020B0604030504040204" pitchFamily="34" charset="0"/>
              </a:rPr>
              <a:t>走到寺庙</a:t>
            </a:r>
            <a:r>
              <a:rPr lang="en-US" altLang="zh-CN">
                <a:latin typeface="Tahoma" panose="020B0604030504040204" pitchFamily="34" charset="0"/>
              </a:rPr>
              <a:t>;</a:t>
            </a:r>
          </a:p>
          <a:p>
            <a:pPr>
              <a:lnSpc>
                <a:spcPct val="95000"/>
              </a:lnSpc>
            </a:pPr>
            <a:r>
              <a:rPr lang="en-US" altLang="zh-CN">
                <a:latin typeface="Tahoma" panose="020B0604030504040204" pitchFamily="34" charset="0"/>
              </a:rPr>
              <a:t>          P(mutex_bigjar);</a:t>
            </a:r>
          </a:p>
          <a:p>
            <a:pPr>
              <a:lnSpc>
                <a:spcPct val="95000"/>
              </a:lnSpc>
            </a:pPr>
            <a:r>
              <a:rPr lang="en-US" altLang="zh-CN">
                <a:latin typeface="Tahoma" panose="020B0604030504040204" pitchFamily="34" charset="0"/>
              </a:rPr>
              <a:t>          </a:t>
            </a:r>
            <a:r>
              <a:rPr lang="zh-CN" altLang="en-US">
                <a:latin typeface="Tahoma" panose="020B0604030504040204" pitchFamily="34" charset="0"/>
              </a:rPr>
              <a:t>水入缸中</a:t>
            </a:r>
            <a:r>
              <a:rPr lang="en-US" altLang="zh-CN">
                <a:latin typeface="Tahoma" panose="020B0604030504040204" pitchFamily="34" charset="0"/>
              </a:rPr>
              <a:t>;</a:t>
            </a:r>
          </a:p>
          <a:p>
            <a:pPr>
              <a:lnSpc>
                <a:spcPct val="95000"/>
              </a:lnSpc>
            </a:pPr>
            <a:r>
              <a:rPr lang="en-US" altLang="zh-CN">
                <a:latin typeface="Tahoma" panose="020B0604030504040204" pitchFamily="34" charset="0"/>
              </a:rPr>
              <a:t>          V(mutex_bigjar);</a:t>
            </a:r>
          </a:p>
          <a:p>
            <a:pPr>
              <a:lnSpc>
                <a:spcPct val="95000"/>
              </a:lnSpc>
            </a:pPr>
            <a:r>
              <a:rPr lang="en-US" altLang="zh-CN">
                <a:latin typeface="Tahoma" panose="020B0604030504040204" pitchFamily="34" charset="0"/>
              </a:rPr>
              <a:t>          V(bucket);</a:t>
            </a:r>
          </a:p>
          <a:p>
            <a:pPr>
              <a:lnSpc>
                <a:spcPct val="95000"/>
              </a:lnSpc>
            </a:pPr>
            <a:r>
              <a:rPr lang="en-US" altLang="zh-CN">
                <a:latin typeface="Tahoma" panose="020B0604030504040204" pitchFamily="34" charset="0"/>
              </a:rPr>
              <a:t>          V(full);</a:t>
            </a:r>
          </a:p>
          <a:p>
            <a:pPr>
              <a:lnSpc>
                <a:spcPct val="95000"/>
              </a:lnSpc>
            </a:pPr>
            <a:r>
              <a:rPr lang="en-US" altLang="zh-CN">
                <a:latin typeface="Tahoma" panose="020B0604030504040204" pitchFamily="34" charset="0"/>
              </a:rPr>
              <a:t>  while(1)</a:t>
            </a:r>
          </a:p>
          <a:p>
            <a:pPr>
              <a:lnSpc>
                <a:spcPct val="95000"/>
              </a:lnSpc>
            </a:pPr>
            <a:r>
              <a:rPr lang="en-US" altLang="zh-CN">
                <a:latin typeface="Tahoma" panose="020B0604030504040204" pitchFamily="34" charset="0"/>
              </a:rPr>
              <a:t>}</a:t>
            </a:r>
          </a:p>
        </p:txBody>
      </p:sp>
      <p:sp>
        <p:nvSpPr>
          <p:cNvPr id="142340" name="文本框 142339"/>
          <p:cNvSpPr txBox="1"/>
          <p:nvPr/>
        </p:nvSpPr>
        <p:spPr>
          <a:xfrm>
            <a:off x="5040313" y="1844675"/>
            <a:ext cx="3455987" cy="4359275"/>
          </a:xfrm>
          <a:prstGeom prst="rect">
            <a:avLst/>
          </a:prstGeom>
          <a:noFill/>
          <a:ln w="9525">
            <a:noFill/>
          </a:ln>
        </p:spPr>
        <p:txBody>
          <a:bodyPr>
            <a:spAutoFit/>
          </a:bodyPr>
          <a:lstStyle/>
          <a:p>
            <a:r>
              <a:rPr lang="en-US" altLang="zh-CN">
                <a:latin typeface="Tahoma" panose="020B0604030504040204" pitchFamily="34" charset="0"/>
              </a:rPr>
              <a:t>old_monk()</a:t>
            </a:r>
          </a:p>
          <a:p>
            <a:r>
              <a:rPr lang="en-US" altLang="zh-CN">
                <a:latin typeface="Tahoma" panose="020B0604030504040204" pitchFamily="34" charset="0"/>
              </a:rPr>
              <a:t>{</a:t>
            </a:r>
          </a:p>
          <a:p>
            <a:r>
              <a:rPr lang="en-US" altLang="zh-CN">
                <a:latin typeface="Tahoma" panose="020B0604030504040204" pitchFamily="34" charset="0"/>
              </a:rPr>
              <a:t>    do{</a:t>
            </a:r>
          </a:p>
          <a:p>
            <a:r>
              <a:rPr lang="en-US" altLang="zh-CN">
                <a:latin typeface="Tahoma" panose="020B0604030504040204" pitchFamily="34" charset="0"/>
              </a:rPr>
              <a:t>            P(full);</a:t>
            </a:r>
          </a:p>
          <a:p>
            <a:r>
              <a:rPr lang="en-US" altLang="zh-CN">
                <a:latin typeface="Tahoma" panose="020B0604030504040204" pitchFamily="34" charset="0"/>
              </a:rPr>
              <a:t>            P(bucket);</a:t>
            </a:r>
          </a:p>
          <a:p>
            <a:r>
              <a:rPr lang="en-US" altLang="zh-CN">
                <a:latin typeface="Tahoma" panose="020B0604030504040204" pitchFamily="34" charset="0"/>
              </a:rPr>
              <a:t>            P(mutex_bigjar);</a:t>
            </a:r>
          </a:p>
          <a:p>
            <a:r>
              <a:rPr lang="en-US" altLang="zh-CN">
                <a:latin typeface="Tahoma" panose="020B0604030504040204" pitchFamily="34" charset="0"/>
              </a:rPr>
              <a:t>            </a:t>
            </a:r>
            <a:r>
              <a:rPr lang="zh-CN" altLang="en-US">
                <a:latin typeface="Tahoma" panose="020B0604030504040204" pitchFamily="34" charset="0"/>
              </a:rPr>
              <a:t>缸中取水</a:t>
            </a:r>
            <a:r>
              <a:rPr lang="en-US" altLang="zh-CN">
                <a:latin typeface="Tahoma" panose="020B0604030504040204" pitchFamily="34" charset="0"/>
              </a:rPr>
              <a:t>;</a:t>
            </a:r>
          </a:p>
          <a:p>
            <a:r>
              <a:rPr lang="en-US" altLang="zh-CN">
                <a:latin typeface="Tahoma" panose="020B0604030504040204" pitchFamily="34" charset="0"/>
              </a:rPr>
              <a:t>            V(mutex_bigjar);</a:t>
            </a:r>
          </a:p>
          <a:p>
            <a:r>
              <a:rPr lang="en-US" altLang="zh-CN">
                <a:latin typeface="Tahoma" panose="020B0604030504040204" pitchFamily="34" charset="0"/>
              </a:rPr>
              <a:t>            </a:t>
            </a:r>
            <a:r>
              <a:rPr lang="zh-CN" altLang="en-US">
                <a:latin typeface="Tahoma" panose="020B0604030504040204" pitchFamily="34" charset="0"/>
              </a:rPr>
              <a:t>喝水</a:t>
            </a:r>
            <a:r>
              <a:rPr lang="en-US" altLang="zh-CN">
                <a:latin typeface="Tahoma" panose="020B0604030504040204" pitchFamily="34" charset="0"/>
              </a:rPr>
              <a:t>;</a:t>
            </a:r>
          </a:p>
          <a:p>
            <a:r>
              <a:rPr lang="en-US" altLang="zh-CN">
                <a:latin typeface="Tahoma" panose="020B0604030504040204" pitchFamily="34" charset="0"/>
              </a:rPr>
              <a:t>            V(bucket);</a:t>
            </a:r>
          </a:p>
          <a:p>
            <a:r>
              <a:rPr lang="en-US" altLang="zh-CN">
                <a:latin typeface="Tahoma" panose="020B0604030504040204" pitchFamily="34" charset="0"/>
              </a:rPr>
              <a:t>            V(empty);</a:t>
            </a:r>
          </a:p>
          <a:p>
            <a:r>
              <a:rPr lang="en-US" altLang="zh-CN">
                <a:latin typeface="Tahoma" panose="020B0604030504040204" pitchFamily="34" charset="0"/>
              </a:rPr>
              <a:t>    }</a:t>
            </a:r>
          </a:p>
          <a:p>
            <a:r>
              <a:rPr lang="en-US" altLang="zh-CN">
                <a:latin typeface="Tahoma" panose="020B0604030504040204" pitchFamily="34" charset="0"/>
              </a:rPr>
              <a:t>}</a:t>
            </a:r>
          </a:p>
          <a:p>
            <a:endParaRPr lang="zh-CN" altLang="en-US">
              <a:latin typeface="Tahoma" panose="020B060403050404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标题 218113"/>
          <p:cNvSpPr>
            <a:spLocks noGrp="1"/>
          </p:cNvSpPr>
          <p:nvPr>
            <p:ph type="title"/>
          </p:nvPr>
        </p:nvSpPr>
        <p:spPr/>
        <p:txBody>
          <a:bodyPr anchor="b"/>
          <a:lstStyle/>
          <a:p>
            <a:r>
              <a:rPr lang="en-US" altLang="zh-CN" b="1"/>
              <a:t>4.1.5 </a:t>
            </a:r>
            <a:r>
              <a:rPr lang="zh-CN" altLang="en-US" b="1" dirty="0"/>
              <a:t>并发程序的表示</a:t>
            </a:r>
          </a:p>
        </p:txBody>
      </p:sp>
      <p:sp>
        <p:nvSpPr>
          <p:cNvPr id="218115" name="文本占位符 218114"/>
          <p:cNvSpPr>
            <a:spLocks noGrp="1"/>
          </p:cNvSpPr>
          <p:nvPr>
            <p:ph type="body" idx="1"/>
          </p:nvPr>
        </p:nvSpPr>
        <p:spPr/>
        <p:txBody>
          <a:bodyPr/>
          <a:lstStyle/>
          <a:p>
            <a:pPr>
              <a:lnSpc>
                <a:spcPct val="90000"/>
              </a:lnSpc>
            </a:pPr>
            <a:r>
              <a:rPr lang="en-US" altLang="zh-CN" sz="2400" err="1"/>
              <a:t>cobegin</a:t>
            </a:r>
            <a:r>
              <a:rPr lang="en-US" altLang="zh-CN" sz="2400"/>
              <a:t> (concurrent begin)</a:t>
            </a:r>
            <a:r>
              <a:rPr lang="en-US" altLang="zh-CN" sz="2400">
                <a:latin typeface="Times New Roman" panose="02020603050405020304" pitchFamily="18" charset="0"/>
              </a:rPr>
              <a:t>……</a:t>
            </a:r>
            <a:r>
              <a:rPr lang="en-US" altLang="zh-CN" sz="2400" err="1"/>
              <a:t>coend</a:t>
            </a:r>
            <a:r>
              <a:rPr lang="en-US" altLang="zh-CN" sz="2400"/>
              <a:t> (concurrent end)</a:t>
            </a:r>
          </a:p>
          <a:p>
            <a:pPr lvl="1">
              <a:lnSpc>
                <a:spcPct val="90000"/>
              </a:lnSpc>
            </a:pPr>
            <a:r>
              <a:rPr lang="zh-CN" altLang="en-US" sz="2000" dirty="0"/>
              <a:t>即</a:t>
            </a:r>
            <a:r>
              <a:rPr lang="en-US" altLang="zh-CN" sz="2000"/>
              <a:t>S1</a:t>
            </a:r>
            <a:r>
              <a:rPr lang="zh-CN" altLang="en-US" sz="2000" dirty="0"/>
              <a:t>、</a:t>
            </a:r>
            <a:r>
              <a:rPr lang="en-US" altLang="zh-CN" sz="2000"/>
              <a:t>S2</a:t>
            </a:r>
            <a:r>
              <a:rPr lang="zh-CN" altLang="en-US" sz="2000" dirty="0"/>
              <a:t>、</a:t>
            </a:r>
            <a:r>
              <a:rPr lang="en-US" altLang="zh-CN" sz="2000">
                <a:latin typeface="Times New Roman" panose="02020603050405020304" pitchFamily="18" charset="0"/>
              </a:rPr>
              <a:t>…</a:t>
            </a:r>
            <a:r>
              <a:rPr lang="en-US" altLang="zh-CN" sz="2000" err="1"/>
              <a:t>Sn</a:t>
            </a:r>
            <a:r>
              <a:rPr lang="zh-CN" altLang="en-US" sz="2000" dirty="0"/>
              <a:t>为</a:t>
            </a:r>
            <a:r>
              <a:rPr lang="en-US" altLang="zh-CN" sz="2000"/>
              <a:t>n</a:t>
            </a:r>
            <a:r>
              <a:rPr lang="zh-CN" altLang="en-US" sz="2000" dirty="0"/>
              <a:t>条语句，若它们可以并发执行，则用并发语句表示为：      </a:t>
            </a:r>
            <a:r>
              <a:rPr lang="en-US" altLang="zh-CN" sz="2000" err="1"/>
              <a:t>cobegin</a:t>
            </a:r>
            <a:r>
              <a:rPr lang="en-US" altLang="zh-CN" sz="2000"/>
              <a:t> S1</a:t>
            </a:r>
            <a:r>
              <a:rPr lang="zh-CN" altLang="en-US" sz="2000" dirty="0"/>
              <a:t>、</a:t>
            </a:r>
            <a:r>
              <a:rPr lang="en-US" altLang="zh-CN" sz="2000"/>
              <a:t>S2</a:t>
            </a:r>
            <a:r>
              <a:rPr lang="zh-CN" altLang="en-US" sz="2000" dirty="0"/>
              <a:t>；</a:t>
            </a:r>
            <a:r>
              <a:rPr lang="en-US" altLang="zh-CN" sz="2000">
                <a:latin typeface="Times New Roman" panose="02020603050405020304" pitchFamily="18" charset="0"/>
              </a:rPr>
              <a:t>…</a:t>
            </a:r>
            <a:r>
              <a:rPr lang="zh-CN" altLang="en-US" sz="2000" dirty="0"/>
              <a:t>；</a:t>
            </a:r>
            <a:r>
              <a:rPr lang="en-US" altLang="zh-CN" sz="2000" err="1"/>
              <a:t>Sn</a:t>
            </a:r>
            <a:r>
              <a:rPr lang="en-US" altLang="zh-CN" sz="2000"/>
              <a:t> </a:t>
            </a:r>
            <a:r>
              <a:rPr lang="en-US" altLang="zh-CN" sz="2000" err="1"/>
              <a:t>coend</a:t>
            </a:r>
            <a:r>
              <a:rPr lang="zh-CN" altLang="en-US" sz="2000" dirty="0"/>
              <a:t>；</a:t>
            </a:r>
          </a:p>
          <a:p>
            <a:pPr>
              <a:lnSpc>
                <a:spcPct val="90000"/>
              </a:lnSpc>
            </a:pPr>
            <a:r>
              <a:rPr lang="en-US" altLang="zh-CN" sz="2400" err="1"/>
              <a:t>parbegin</a:t>
            </a:r>
            <a:r>
              <a:rPr lang="en-US" altLang="zh-CN" sz="2400">
                <a:latin typeface="Times New Roman" panose="02020603050405020304" pitchFamily="18" charset="0"/>
              </a:rPr>
              <a:t>……</a:t>
            </a:r>
            <a:r>
              <a:rPr lang="en-US" altLang="zh-CN" sz="2400" err="1"/>
              <a:t>parend</a:t>
            </a:r>
            <a:endParaRPr lang="en-US" altLang="zh-CN" sz="2400"/>
          </a:p>
          <a:p>
            <a:pPr lvl="1">
              <a:lnSpc>
                <a:spcPct val="90000"/>
              </a:lnSpc>
            </a:pPr>
            <a:r>
              <a:rPr lang="zh-CN" altLang="en-US" sz="2000" dirty="0"/>
              <a:t>即</a:t>
            </a:r>
            <a:r>
              <a:rPr lang="en-US" altLang="zh-CN" sz="2000"/>
              <a:t>S1</a:t>
            </a:r>
            <a:r>
              <a:rPr lang="zh-CN" altLang="en-US" sz="2000" dirty="0"/>
              <a:t>、</a:t>
            </a:r>
            <a:r>
              <a:rPr lang="en-US" altLang="zh-CN" sz="2000"/>
              <a:t>S2</a:t>
            </a:r>
            <a:r>
              <a:rPr lang="zh-CN" altLang="en-US" sz="2000" dirty="0"/>
              <a:t>、</a:t>
            </a:r>
            <a:r>
              <a:rPr lang="en-US" altLang="zh-CN" sz="2000">
                <a:latin typeface="Times New Roman" panose="02020603050405020304" pitchFamily="18" charset="0"/>
              </a:rPr>
              <a:t>…</a:t>
            </a:r>
            <a:r>
              <a:rPr lang="en-US" altLang="zh-CN" sz="2000" err="1"/>
              <a:t>Sn</a:t>
            </a:r>
            <a:r>
              <a:rPr lang="zh-CN" altLang="en-US" sz="2000" dirty="0"/>
              <a:t>为</a:t>
            </a:r>
            <a:r>
              <a:rPr lang="en-US" altLang="zh-CN" sz="2000"/>
              <a:t>n</a:t>
            </a:r>
            <a:r>
              <a:rPr lang="zh-CN" altLang="en-US" sz="2000" dirty="0"/>
              <a:t>条语句，若它们可以并发执行，则用并发语句表示为：      </a:t>
            </a:r>
            <a:r>
              <a:rPr lang="en-US" altLang="zh-CN" sz="2000" err="1"/>
              <a:t>parbegin</a:t>
            </a:r>
            <a:r>
              <a:rPr lang="en-US" altLang="zh-CN" sz="2000"/>
              <a:t> S1</a:t>
            </a:r>
            <a:r>
              <a:rPr lang="zh-CN" altLang="en-US" sz="2000" dirty="0"/>
              <a:t>、</a:t>
            </a:r>
            <a:r>
              <a:rPr lang="en-US" altLang="zh-CN" sz="2000"/>
              <a:t>S2</a:t>
            </a:r>
            <a:r>
              <a:rPr lang="zh-CN" altLang="en-US" sz="2000" dirty="0"/>
              <a:t>；</a:t>
            </a:r>
            <a:r>
              <a:rPr lang="en-US" altLang="zh-CN" sz="2000">
                <a:latin typeface="Times New Roman" panose="02020603050405020304" pitchFamily="18" charset="0"/>
              </a:rPr>
              <a:t>…</a:t>
            </a:r>
            <a:r>
              <a:rPr lang="zh-CN" altLang="en-US" sz="2000" dirty="0"/>
              <a:t>；</a:t>
            </a:r>
            <a:r>
              <a:rPr lang="en-US" altLang="zh-CN" sz="2000" err="1"/>
              <a:t>Sn</a:t>
            </a:r>
            <a:r>
              <a:rPr lang="en-US" altLang="zh-CN" sz="2000"/>
              <a:t> </a:t>
            </a:r>
            <a:r>
              <a:rPr lang="en-US" altLang="zh-CN" sz="2000" err="1"/>
              <a:t>parend</a:t>
            </a:r>
            <a:r>
              <a:rPr lang="zh-CN" altLang="en-US" sz="2000" dirty="0"/>
              <a:t>；</a:t>
            </a:r>
          </a:p>
          <a:p>
            <a:pPr>
              <a:lnSpc>
                <a:spcPct val="90000"/>
              </a:lnSpc>
            </a:pPr>
            <a:r>
              <a:rPr lang="zh-CN" altLang="en-US" sz="2400" dirty="0"/>
              <a:t>遇到上述语句时，操作系统同时创建</a:t>
            </a:r>
            <a:r>
              <a:rPr lang="en-US" altLang="zh-CN" sz="2400"/>
              <a:t>n</a:t>
            </a:r>
            <a:r>
              <a:rPr lang="zh-CN" altLang="en-US" sz="2400" dirty="0"/>
              <a:t>个进程或线程，分别执行</a:t>
            </a:r>
            <a:r>
              <a:rPr lang="en-US" altLang="zh-CN" sz="2400"/>
              <a:t>S1</a:t>
            </a:r>
            <a:r>
              <a:rPr lang="zh-CN" altLang="en-US" sz="2400" dirty="0"/>
              <a:t>、</a:t>
            </a:r>
            <a:r>
              <a:rPr lang="en-US" altLang="zh-CN" sz="2400"/>
              <a:t>S2</a:t>
            </a:r>
            <a:r>
              <a:rPr lang="zh-CN" altLang="en-US" sz="2400" dirty="0"/>
              <a:t>、</a:t>
            </a:r>
            <a:r>
              <a:rPr lang="en-US" altLang="zh-CN" sz="2400">
                <a:latin typeface="Times New Roman" panose="02020603050405020304" pitchFamily="18" charset="0"/>
              </a:rPr>
              <a:t>…</a:t>
            </a:r>
            <a:r>
              <a:rPr lang="en-US" altLang="zh-CN" sz="2400" err="1"/>
              <a:t>Sn</a:t>
            </a:r>
            <a:r>
              <a:rPr lang="zh-CN" altLang="en-US" sz="2400" dirty="0"/>
              <a:t>这</a:t>
            </a:r>
            <a:r>
              <a:rPr lang="en-US" altLang="zh-CN" sz="2400"/>
              <a:t>n</a:t>
            </a:r>
            <a:r>
              <a:rPr lang="zh-CN" altLang="en-US" sz="2400" dirty="0"/>
              <a:t>条语句，当它们都结束时并发或并行语句结束。</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143361"/>
          <p:cNvSpPr>
            <a:spLocks noGrp="1"/>
          </p:cNvSpPr>
          <p:nvPr>
            <p:ph type="title"/>
          </p:nvPr>
        </p:nvSpPr>
        <p:spPr/>
        <p:txBody>
          <a:bodyPr anchor="b"/>
          <a:lstStyle/>
          <a:p>
            <a:r>
              <a:rPr lang="zh-CN" altLang="en-US" b="1"/>
              <a:t>例</a:t>
            </a:r>
            <a:r>
              <a:rPr lang="en-US" altLang="zh-CN" b="1"/>
              <a:t>10. </a:t>
            </a:r>
            <a:r>
              <a:rPr lang="zh-CN" altLang="en-US" b="1"/>
              <a:t>寺庙问题（死锁分析）</a:t>
            </a:r>
          </a:p>
        </p:txBody>
      </p:sp>
      <p:sp>
        <p:nvSpPr>
          <p:cNvPr id="143363" name="文本占位符 143362"/>
          <p:cNvSpPr>
            <a:spLocks noGrp="1"/>
          </p:cNvSpPr>
          <p:nvPr>
            <p:ph type="body" idx="1"/>
          </p:nvPr>
        </p:nvSpPr>
        <p:spPr/>
        <p:txBody>
          <a:bodyPr/>
          <a:lstStyle/>
          <a:p>
            <a:r>
              <a:rPr lang="en-US" altLang="zh-CN"/>
              <a:t>P</a:t>
            </a:r>
            <a:r>
              <a:rPr lang="zh-CN" altLang="en-US"/>
              <a:t>操作的顺序不当会引起死锁</a:t>
            </a:r>
          </a:p>
          <a:p>
            <a:r>
              <a:rPr lang="zh-CN" altLang="en-US"/>
              <a:t>上述解法是无死锁解法</a:t>
            </a:r>
          </a:p>
          <a:p>
            <a:r>
              <a:rPr lang="zh-CN" altLang="en-US"/>
              <a:t>若在上述解法中存在多个小和尚、老和尚时，</a:t>
            </a:r>
            <a:r>
              <a:rPr lang="en-US" altLang="zh-CN"/>
              <a:t>P</a:t>
            </a:r>
            <a:r>
              <a:rPr lang="zh-CN" altLang="en-US"/>
              <a:t>操作的不当顺序会引起死锁。假设先</a:t>
            </a:r>
            <a:r>
              <a:rPr lang="en-US" altLang="zh-CN" b="1"/>
              <a:t>P(bucket)</a:t>
            </a:r>
            <a:r>
              <a:rPr lang="zh-CN" altLang="en-US" b="1"/>
              <a:t>然后再</a:t>
            </a:r>
            <a:r>
              <a:rPr lang="en-US" altLang="zh-CN" b="1"/>
              <a:t>P(empty)</a:t>
            </a:r>
            <a:r>
              <a:rPr lang="zh-CN" altLang="en-US"/>
              <a:t>就会出现死锁</a:t>
            </a:r>
          </a:p>
          <a:p>
            <a:r>
              <a:rPr lang="zh-CN" altLang="en-US"/>
              <a:t>死锁一般都是在极限状态的时候判断</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44385"/>
          <p:cNvSpPr>
            <a:spLocks noGrp="1"/>
          </p:cNvSpPr>
          <p:nvPr>
            <p:ph type="title"/>
          </p:nvPr>
        </p:nvSpPr>
        <p:spPr/>
        <p:txBody>
          <a:bodyPr anchor="b"/>
          <a:lstStyle/>
          <a:p>
            <a:r>
              <a:rPr lang="en-US" altLang="zh-CN" b="1"/>
              <a:t>4.3.4 </a:t>
            </a:r>
            <a:r>
              <a:rPr lang="zh-CN" altLang="en-US" b="1"/>
              <a:t>条件临界区</a:t>
            </a:r>
            <a:br>
              <a:rPr lang="zh-CN" altLang="en-US" b="1"/>
            </a:br>
            <a:r>
              <a:rPr lang="en-US" altLang="zh-CN" sz="3200" b="1"/>
              <a:t>Conditional Critical Region</a:t>
            </a:r>
          </a:p>
        </p:txBody>
      </p:sp>
      <p:sp>
        <p:nvSpPr>
          <p:cNvPr id="144387" name="文本占位符 144386"/>
          <p:cNvSpPr>
            <a:spLocks noGrp="1"/>
          </p:cNvSpPr>
          <p:nvPr>
            <p:ph type="body" idx="1"/>
          </p:nvPr>
        </p:nvSpPr>
        <p:spPr/>
        <p:txBody>
          <a:bodyPr/>
          <a:lstStyle/>
          <a:p>
            <a:r>
              <a:rPr lang="zh-CN" altLang="en-US" b="1"/>
              <a:t>背景</a:t>
            </a:r>
          </a:p>
          <a:p>
            <a:pPr lvl="1"/>
            <a:r>
              <a:rPr lang="en-US" altLang="zh-CN" b="1"/>
              <a:t>PV</a:t>
            </a:r>
            <a:r>
              <a:rPr lang="zh-CN" altLang="en-US" b="1"/>
              <a:t>操作低级，容易用错</a:t>
            </a:r>
          </a:p>
          <a:p>
            <a:r>
              <a:rPr lang="zh-CN" altLang="en-US" b="1"/>
              <a:t>条件临界区形式</a:t>
            </a:r>
          </a:p>
          <a:p>
            <a:pPr lvl="1"/>
            <a:r>
              <a:rPr lang="en-US" altLang="zh-CN" b="1">
                <a:solidFill>
                  <a:schemeClr val="tx2"/>
                </a:solidFill>
              </a:rPr>
              <a:t>region</a:t>
            </a:r>
            <a:r>
              <a:rPr lang="en-US" altLang="zh-CN" b="1"/>
              <a:t> </a:t>
            </a:r>
            <a:r>
              <a:rPr lang="en-US" altLang="zh-CN" b="1" i="1"/>
              <a:t>V</a:t>
            </a:r>
            <a:r>
              <a:rPr lang="en-US" altLang="zh-CN" b="1"/>
              <a:t> </a:t>
            </a:r>
            <a:r>
              <a:rPr lang="en-US" altLang="zh-CN" b="1">
                <a:solidFill>
                  <a:schemeClr val="tx2"/>
                </a:solidFill>
              </a:rPr>
              <a:t>when</a:t>
            </a:r>
            <a:r>
              <a:rPr lang="en-US" altLang="zh-CN" b="1"/>
              <a:t> </a:t>
            </a:r>
            <a:r>
              <a:rPr lang="en-US" altLang="zh-CN" b="1" i="1"/>
              <a:t>B</a:t>
            </a:r>
            <a:r>
              <a:rPr lang="en-US" altLang="zh-CN" b="1"/>
              <a:t> </a:t>
            </a:r>
            <a:r>
              <a:rPr lang="en-US" altLang="zh-CN" b="1">
                <a:solidFill>
                  <a:schemeClr val="tx2"/>
                </a:solidFill>
              </a:rPr>
              <a:t>do</a:t>
            </a:r>
            <a:r>
              <a:rPr lang="en-US" altLang="zh-CN" b="1"/>
              <a:t> </a:t>
            </a:r>
            <a:r>
              <a:rPr lang="en-US" altLang="zh-CN" b="1" i="1"/>
              <a:t>S</a:t>
            </a:r>
          </a:p>
          <a:p>
            <a:r>
              <a:rPr lang="zh-CN" altLang="en-US" b="1"/>
              <a:t>执行</a:t>
            </a:r>
            <a:r>
              <a:rPr lang="en-US" altLang="zh-CN" b="1" i="1"/>
              <a:t>S</a:t>
            </a:r>
            <a:r>
              <a:rPr lang="zh-CN" altLang="en-US" b="1"/>
              <a:t>条件</a:t>
            </a:r>
          </a:p>
          <a:p>
            <a:pPr lvl="1"/>
            <a:r>
              <a:rPr lang="zh-CN" altLang="en-US" b="1"/>
              <a:t>没有其它进程处于与</a:t>
            </a:r>
            <a:r>
              <a:rPr lang="en-US" altLang="zh-CN" b="1" i="1"/>
              <a:t>V</a:t>
            </a:r>
            <a:r>
              <a:rPr lang="zh-CN" altLang="en-US" b="1"/>
              <a:t>相关的条件临界区中</a:t>
            </a:r>
          </a:p>
          <a:p>
            <a:pPr lvl="1"/>
            <a:r>
              <a:rPr lang="zh-CN" altLang="en-US" b="1"/>
              <a:t>进入</a:t>
            </a:r>
            <a:r>
              <a:rPr lang="en-US" altLang="zh-CN" b="1" i="1"/>
              <a:t>S</a:t>
            </a:r>
            <a:r>
              <a:rPr lang="zh-CN" altLang="en-US" b="1"/>
              <a:t>时</a:t>
            </a:r>
            <a:r>
              <a:rPr lang="en-US" altLang="zh-CN" b="1" i="1"/>
              <a:t>B</a:t>
            </a:r>
            <a:r>
              <a:rPr lang="zh-CN" altLang="en-US" b="1"/>
              <a:t>为</a:t>
            </a:r>
            <a:r>
              <a:rPr lang="en-US" altLang="zh-CN" b="1"/>
              <a:t>true</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45409"/>
          <p:cNvSpPr>
            <a:spLocks noGrp="1"/>
          </p:cNvSpPr>
          <p:nvPr>
            <p:ph type="title"/>
          </p:nvPr>
        </p:nvSpPr>
        <p:spPr/>
        <p:txBody>
          <a:bodyPr anchor="b"/>
          <a:lstStyle/>
          <a:p>
            <a:r>
              <a:rPr lang="zh-CN" altLang="en-US" b="1"/>
              <a:t>条件临界区</a:t>
            </a:r>
          </a:p>
        </p:txBody>
      </p:sp>
      <p:sp>
        <p:nvSpPr>
          <p:cNvPr id="145411" name="文本占位符 145410"/>
          <p:cNvSpPr>
            <a:spLocks noGrp="1"/>
          </p:cNvSpPr>
          <p:nvPr>
            <p:ph type="body" idx="1"/>
          </p:nvPr>
        </p:nvSpPr>
        <p:spPr/>
        <p:txBody>
          <a:bodyPr/>
          <a:lstStyle/>
          <a:p>
            <a:pPr>
              <a:lnSpc>
                <a:spcPct val="90000"/>
              </a:lnSpc>
            </a:pPr>
            <a:r>
              <a:rPr lang="zh-CN" altLang="en-US" sz="2800" b="1"/>
              <a:t>实现互斥</a:t>
            </a:r>
          </a:p>
          <a:p>
            <a:pPr lvl="1">
              <a:lnSpc>
                <a:spcPct val="90000"/>
              </a:lnSpc>
            </a:pPr>
            <a:r>
              <a:rPr lang="en-US" altLang="zh-CN" sz="2400" b="1"/>
              <a:t>region </a:t>
            </a:r>
            <a:r>
              <a:rPr lang="en-US" altLang="zh-CN" sz="2400" b="1" i="1"/>
              <a:t>v</a:t>
            </a:r>
            <a:r>
              <a:rPr lang="en-US" altLang="zh-CN" sz="2400" b="1"/>
              <a:t> when true do </a:t>
            </a:r>
            <a:r>
              <a:rPr lang="en-US" altLang="zh-CN" sz="2400" b="1" i="1"/>
              <a:t>s</a:t>
            </a:r>
          </a:p>
          <a:p>
            <a:pPr lvl="1">
              <a:lnSpc>
                <a:spcPct val="90000"/>
              </a:lnSpc>
            </a:pPr>
            <a:endParaRPr lang="en-US" altLang="zh-CN" sz="2400" b="1" i="1"/>
          </a:p>
          <a:p>
            <a:pPr>
              <a:lnSpc>
                <a:spcPct val="90000"/>
              </a:lnSpc>
            </a:pPr>
            <a:r>
              <a:rPr lang="en-US" altLang="zh-CN" sz="2800" b="1"/>
              <a:t>CCR</a:t>
            </a:r>
            <a:r>
              <a:rPr lang="zh-CN" altLang="en-US" sz="2800" b="1"/>
              <a:t>与</a:t>
            </a:r>
            <a:r>
              <a:rPr lang="en-US" altLang="zh-CN" sz="2800" b="1"/>
              <a:t>PV</a:t>
            </a:r>
            <a:r>
              <a:rPr lang="zh-CN" altLang="en-US" sz="2800" b="1"/>
              <a:t>操作的等价性</a:t>
            </a:r>
            <a:r>
              <a:rPr lang="en-US" altLang="zh-CN" sz="2800" b="1"/>
              <a:t>(</a:t>
            </a:r>
            <a:r>
              <a:rPr lang="zh-CN" altLang="en-US" sz="2800" b="1"/>
              <a:t>证明从略）</a:t>
            </a:r>
          </a:p>
          <a:p>
            <a:pPr lvl="1">
              <a:lnSpc>
                <a:spcPct val="90000"/>
              </a:lnSpc>
            </a:pPr>
            <a:r>
              <a:rPr lang="zh-CN" altLang="en-US" sz="2400" b="1"/>
              <a:t>用</a:t>
            </a:r>
            <a:r>
              <a:rPr lang="en-US" altLang="zh-CN" sz="2400" b="1"/>
              <a:t>CCR</a:t>
            </a:r>
            <a:r>
              <a:rPr lang="zh-CN" altLang="en-US" sz="2400" b="1"/>
              <a:t>可以实现</a:t>
            </a:r>
            <a:r>
              <a:rPr lang="en-US" altLang="zh-CN" sz="2400" b="1"/>
              <a:t>PV</a:t>
            </a:r>
            <a:r>
              <a:rPr lang="zh-CN" altLang="en-US" sz="2400" b="1"/>
              <a:t>操作</a:t>
            </a:r>
          </a:p>
          <a:p>
            <a:pPr lvl="1">
              <a:lnSpc>
                <a:spcPct val="90000"/>
              </a:lnSpc>
            </a:pPr>
            <a:r>
              <a:rPr lang="zh-CN" altLang="en-US" sz="2400" b="1"/>
              <a:t>用</a:t>
            </a:r>
            <a:r>
              <a:rPr lang="en-US" altLang="zh-CN" sz="2400" b="1"/>
              <a:t>PV</a:t>
            </a:r>
            <a:r>
              <a:rPr lang="zh-CN" altLang="en-US" sz="2400" b="1"/>
              <a:t>操作可以实现</a:t>
            </a:r>
            <a:r>
              <a:rPr lang="en-US" altLang="zh-CN" sz="2400" b="1"/>
              <a:t>CCR</a:t>
            </a:r>
          </a:p>
          <a:p>
            <a:pPr>
              <a:lnSpc>
                <a:spcPct val="90000"/>
              </a:lnSpc>
            </a:pPr>
            <a:r>
              <a:rPr lang="en-US" altLang="zh-CN" sz="2800" b="1"/>
              <a:t>P.B.Hansen</a:t>
            </a:r>
            <a:r>
              <a:rPr lang="zh-CN" altLang="en-US" sz="2800" b="1"/>
              <a:t>设计的</a:t>
            </a:r>
            <a:r>
              <a:rPr lang="en-US" altLang="zh-CN" sz="2800" b="1"/>
              <a:t>Edison</a:t>
            </a:r>
            <a:r>
              <a:rPr lang="zh-CN" altLang="en-US" sz="2800" b="1"/>
              <a:t>语言提供了</a:t>
            </a:r>
            <a:r>
              <a:rPr lang="en-US" altLang="zh-CN" sz="2800" b="1"/>
              <a:t>CCR</a:t>
            </a:r>
            <a:r>
              <a:rPr lang="zh-CN" altLang="en-US" sz="2800" b="1"/>
              <a:t>同步机制．</a:t>
            </a:r>
          </a:p>
          <a:p>
            <a:pPr>
              <a:lnSpc>
                <a:spcPct val="90000"/>
              </a:lnSpc>
            </a:pPr>
            <a:r>
              <a:rPr lang="en-US" altLang="zh-CN" sz="2800" b="1"/>
              <a:t>CCR</a:t>
            </a:r>
            <a:r>
              <a:rPr lang="zh-CN" altLang="en-US" sz="2800" b="1"/>
              <a:t>的实现效率比较低</a:t>
            </a:r>
            <a:r>
              <a:rPr lang="zh-CN" altLang="en-US" sz="2800"/>
              <a:t> </a:t>
            </a:r>
            <a:endParaRPr lang="zh-CN" altLang="en-US" sz="2800" b="1"/>
          </a:p>
          <a:p>
            <a:pPr lvl="1">
              <a:lnSpc>
                <a:spcPct val="90000"/>
              </a:lnSpc>
            </a:pPr>
            <a:endParaRPr lang="zh-CN" altLang="en-US" sz="2400" b="1"/>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标题 146433"/>
          <p:cNvSpPr>
            <a:spLocks noGrp="1"/>
          </p:cNvSpPr>
          <p:nvPr>
            <p:ph type="title"/>
          </p:nvPr>
        </p:nvSpPr>
        <p:spPr/>
        <p:txBody>
          <a:bodyPr anchor="b"/>
          <a:lstStyle/>
          <a:p>
            <a:r>
              <a:rPr lang="zh-CN" altLang="en-US" b="1"/>
              <a:t>例</a:t>
            </a:r>
            <a:r>
              <a:rPr lang="en-US" altLang="zh-CN" b="1"/>
              <a:t>4-6 </a:t>
            </a:r>
            <a:r>
              <a:rPr lang="zh-CN" altLang="en-US" b="1"/>
              <a:t>简单批处理</a:t>
            </a:r>
          </a:p>
        </p:txBody>
      </p:sp>
      <p:sp>
        <p:nvSpPr>
          <p:cNvPr id="146435" name="文本占位符 146434"/>
          <p:cNvSpPr>
            <a:spLocks noGrp="1"/>
          </p:cNvSpPr>
          <p:nvPr>
            <p:ph type="body" idx="1"/>
          </p:nvPr>
        </p:nvSpPr>
        <p:spPr/>
        <p:txBody>
          <a:bodyPr/>
          <a:lstStyle/>
          <a:p>
            <a:pPr>
              <a:lnSpc>
                <a:spcPct val="80000"/>
              </a:lnSpc>
              <a:buNone/>
            </a:pPr>
            <a:r>
              <a:rPr lang="zh-CN" altLang="en-US" sz="2400" b="1" dirty="0"/>
              <a:t>   作业由读入、执行、打印结果三个相对独立的部分组成，显然三者需要同步，用条件临界区实现的程序如下：</a:t>
            </a:r>
          </a:p>
          <a:p>
            <a:pPr>
              <a:lnSpc>
                <a:spcPct val="80000"/>
              </a:lnSpc>
              <a:buNone/>
            </a:pPr>
            <a:r>
              <a:rPr lang="zh-CN" altLang="en-US" sz="2400" dirty="0"/>
              <a:t>PROGRAM batch;</a:t>
            </a:r>
          </a:p>
          <a:p>
            <a:pPr>
              <a:lnSpc>
                <a:spcPct val="80000"/>
              </a:lnSpc>
              <a:buNone/>
            </a:pPr>
            <a:r>
              <a:rPr lang="zh-CN" altLang="en-US" sz="2400" dirty="0"/>
              <a:t>    TYPE buffer=RECORD</a:t>
            </a:r>
          </a:p>
          <a:p>
            <a:pPr>
              <a:lnSpc>
                <a:spcPct val="80000"/>
              </a:lnSpc>
              <a:buNone/>
            </a:pPr>
            <a:r>
              <a:rPr lang="zh-CN" altLang="en-US" sz="2400" dirty="0"/>
              <a:t>            slots: ARRAY[0..n-1]of T;</a:t>
            </a:r>
          </a:p>
          <a:p>
            <a:pPr>
              <a:lnSpc>
                <a:spcPct val="80000"/>
              </a:lnSpc>
              <a:buNone/>
            </a:pPr>
            <a:r>
              <a:rPr lang="zh-CN" altLang="en-US" sz="2400" dirty="0"/>
              <a:t>            head,tail: 0..n-1 initial (0,0);</a:t>
            </a:r>
          </a:p>
          <a:p>
            <a:pPr>
              <a:lnSpc>
                <a:spcPct val="80000"/>
              </a:lnSpc>
              <a:buNone/>
            </a:pPr>
            <a:r>
              <a:rPr lang="zh-CN" altLang="en-US" sz="2400" dirty="0"/>
              <a:t>            size: 0..n initial (0);</a:t>
            </a:r>
          </a:p>
          <a:p>
            <a:pPr>
              <a:lnSpc>
                <a:spcPct val="80000"/>
              </a:lnSpc>
              <a:buNone/>
            </a:pPr>
            <a:r>
              <a:rPr lang="zh-CN" altLang="en-US" sz="2400" dirty="0"/>
              <a:t>         END;</a:t>
            </a:r>
          </a:p>
          <a:p>
            <a:pPr>
              <a:lnSpc>
                <a:spcPct val="80000"/>
              </a:lnSpc>
              <a:buNone/>
            </a:pPr>
            <a:r>
              <a:rPr lang="zh-CN" altLang="en-US" sz="2400" dirty="0"/>
              <a:t>    VAR inbuff: buffer(cardimage);</a:t>
            </a:r>
          </a:p>
          <a:p>
            <a:pPr>
              <a:lnSpc>
                <a:spcPct val="80000"/>
              </a:lnSpc>
              <a:buNone/>
            </a:pPr>
            <a:r>
              <a:rPr lang="zh-CN" altLang="en-US" sz="2400" dirty="0"/>
              <a:t>           outbuff: buffer(lineimage);</a:t>
            </a:r>
          </a:p>
          <a:p>
            <a:pPr>
              <a:lnSpc>
                <a:spcPct val="80000"/>
              </a:lnSpc>
              <a:buNone/>
            </a:pPr>
            <a:r>
              <a:rPr lang="zh-CN" altLang="en-US" sz="2400" dirty="0"/>
              <a:t>    RESOURCE ib: inbuff; ob: outbuff;</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47457"/>
          <p:cNvSpPr>
            <a:spLocks noGrp="1"/>
          </p:cNvSpPr>
          <p:nvPr>
            <p:ph type="title"/>
          </p:nvPr>
        </p:nvSpPr>
        <p:spPr/>
        <p:txBody>
          <a:bodyPr anchor="b"/>
          <a:lstStyle/>
          <a:p>
            <a:r>
              <a:rPr lang="zh-CN" altLang="en-US" b="1"/>
              <a:t>例</a:t>
            </a:r>
            <a:r>
              <a:rPr lang="en-US" altLang="zh-CN" b="1"/>
              <a:t>4-6 </a:t>
            </a:r>
            <a:r>
              <a:rPr lang="zh-CN" altLang="en-US" b="1"/>
              <a:t>简单批处理</a:t>
            </a:r>
          </a:p>
        </p:txBody>
      </p:sp>
      <p:sp>
        <p:nvSpPr>
          <p:cNvPr id="147459" name="文本占位符 147458"/>
          <p:cNvSpPr>
            <a:spLocks noGrp="1"/>
          </p:cNvSpPr>
          <p:nvPr>
            <p:ph type="body" idx="1"/>
          </p:nvPr>
        </p:nvSpPr>
        <p:spPr/>
        <p:txBody>
          <a:bodyPr/>
          <a:lstStyle/>
          <a:p>
            <a:pPr>
              <a:lnSpc>
                <a:spcPct val="80000"/>
              </a:lnSpc>
              <a:buNone/>
            </a:pPr>
            <a:r>
              <a:rPr lang="en-US" altLang="zh-CN" sz="2000" b="1"/>
              <a:t>COBEGIN</a:t>
            </a:r>
          </a:p>
          <a:p>
            <a:pPr>
              <a:lnSpc>
                <a:spcPct val="80000"/>
              </a:lnSpc>
              <a:buNone/>
            </a:pPr>
            <a:r>
              <a:rPr lang="en-US" altLang="zh-CN" sz="2000" b="1"/>
              <a:t>    PROCESS reader;</a:t>
            </a:r>
          </a:p>
          <a:p>
            <a:pPr>
              <a:lnSpc>
                <a:spcPct val="80000"/>
              </a:lnSpc>
              <a:buNone/>
            </a:pPr>
            <a:r>
              <a:rPr lang="en-US" altLang="zh-CN" sz="2000" b="1"/>
              <a:t>        VAR card: cardimage</a:t>
            </a:r>
          </a:p>
          <a:p>
            <a:pPr>
              <a:lnSpc>
                <a:spcPct val="80000"/>
              </a:lnSpc>
              <a:buNone/>
            </a:pPr>
            <a:r>
              <a:rPr lang="en-US" altLang="zh-CN" sz="2000" b="1"/>
              <a:t>        LOOP</a:t>
            </a:r>
          </a:p>
          <a:p>
            <a:pPr>
              <a:lnSpc>
                <a:spcPct val="80000"/>
              </a:lnSpc>
              <a:buNone/>
            </a:pPr>
            <a:r>
              <a:rPr lang="en-US" altLang="zh-CN" sz="2000" b="1"/>
              <a:t>            Read card from cardreader;</a:t>
            </a:r>
          </a:p>
          <a:p>
            <a:pPr>
              <a:lnSpc>
                <a:spcPct val="80000"/>
              </a:lnSpc>
              <a:buNone/>
            </a:pPr>
            <a:r>
              <a:rPr lang="en-US" altLang="zh-CN" sz="2000" b="1"/>
              <a:t>            REGION ib WHEN inbuff.size&lt;n DO</a:t>
            </a:r>
          </a:p>
          <a:p>
            <a:pPr>
              <a:lnSpc>
                <a:spcPct val="80000"/>
              </a:lnSpc>
              <a:buNone/>
            </a:pPr>
            <a:r>
              <a:rPr lang="en-US" altLang="zh-CN" sz="2000" b="1"/>
              <a:t>                inbuff.slots[inbuff.tail]:=card;</a:t>
            </a:r>
          </a:p>
          <a:p>
            <a:pPr>
              <a:lnSpc>
                <a:spcPct val="80000"/>
              </a:lnSpc>
              <a:buNone/>
            </a:pPr>
            <a:r>
              <a:rPr lang="en-US" altLang="zh-CN" sz="2000" b="1"/>
              <a:t>                inbuff.size := inbuff.size+1;</a:t>
            </a:r>
          </a:p>
          <a:p>
            <a:pPr>
              <a:lnSpc>
                <a:spcPct val="80000"/>
              </a:lnSpc>
              <a:buNone/>
            </a:pPr>
            <a:r>
              <a:rPr lang="en-US" altLang="zh-CN" sz="2000" b="1"/>
              <a:t>                inbuff.tail := (inbuff.tail+1) MOD n;</a:t>
            </a:r>
          </a:p>
          <a:p>
            <a:pPr>
              <a:lnSpc>
                <a:spcPct val="80000"/>
              </a:lnSpc>
              <a:buNone/>
            </a:pPr>
            <a:r>
              <a:rPr lang="en-US" altLang="zh-CN" sz="2000" b="1"/>
              <a:t>            ENDDO</a:t>
            </a:r>
          </a:p>
          <a:p>
            <a:pPr>
              <a:lnSpc>
                <a:spcPct val="80000"/>
              </a:lnSpc>
              <a:buNone/>
            </a:pPr>
            <a:r>
              <a:rPr lang="en-US" altLang="zh-CN" sz="2000" b="1"/>
              <a:t>        ENDLOOP</a:t>
            </a:r>
          </a:p>
          <a:p>
            <a:pPr>
              <a:lnSpc>
                <a:spcPct val="80000"/>
              </a:lnSpc>
              <a:buNone/>
            </a:pPr>
            <a:r>
              <a:rPr lang="en-US" altLang="zh-CN" sz="2000" b="1"/>
              <a:t>    ENDPROCESS</a:t>
            </a:r>
          </a:p>
          <a:p>
            <a:pPr>
              <a:lnSpc>
                <a:spcPct val="80000"/>
              </a:lnSpc>
              <a:buNone/>
            </a:pPr>
            <a:r>
              <a:rPr lang="en-US" altLang="zh-CN" sz="1600"/>
              <a:t>    </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文本占位符 148481"/>
          <p:cNvSpPr>
            <a:spLocks noGrp="1"/>
          </p:cNvSpPr>
          <p:nvPr>
            <p:ph type="body" idx="1"/>
          </p:nvPr>
        </p:nvSpPr>
        <p:spPr>
          <a:xfrm>
            <a:off x="1182688" y="908050"/>
            <a:ext cx="7772400" cy="5653088"/>
          </a:xfrm>
        </p:spPr>
        <p:txBody>
          <a:bodyPr/>
          <a:lstStyle/>
          <a:p>
            <a:pPr>
              <a:lnSpc>
                <a:spcPct val="80000"/>
              </a:lnSpc>
              <a:buNone/>
            </a:pPr>
            <a:r>
              <a:rPr lang="en-US" altLang="zh-CN" sz="2000" b="1"/>
              <a:t>PROCESS executer;</a:t>
            </a:r>
          </a:p>
          <a:p>
            <a:pPr>
              <a:lnSpc>
                <a:spcPct val="80000"/>
              </a:lnSpc>
              <a:buNone/>
            </a:pPr>
            <a:r>
              <a:rPr lang="en-US" altLang="zh-CN" sz="2000" b="1"/>
              <a:t>        VAR card:cardimage;</a:t>
            </a:r>
          </a:p>
          <a:p>
            <a:pPr>
              <a:lnSpc>
                <a:spcPct val="80000"/>
              </a:lnSpc>
              <a:buNone/>
            </a:pPr>
            <a:r>
              <a:rPr lang="en-US" altLang="zh-CN" sz="2000" b="1"/>
              <a:t>                line:lineimage;</a:t>
            </a:r>
          </a:p>
          <a:p>
            <a:pPr>
              <a:lnSpc>
                <a:spcPct val="80000"/>
              </a:lnSpc>
              <a:buNone/>
            </a:pPr>
            <a:r>
              <a:rPr lang="en-US" altLang="zh-CN" sz="2000" b="1"/>
              <a:t>        LOOP</a:t>
            </a:r>
          </a:p>
          <a:p>
            <a:pPr>
              <a:lnSpc>
                <a:spcPct val="80000"/>
              </a:lnSpc>
              <a:buNone/>
            </a:pPr>
            <a:r>
              <a:rPr lang="en-US" altLang="zh-CN" sz="2000" b="1"/>
              <a:t>            REGION ib WHEN inbuff.size&gt;0 DO</a:t>
            </a:r>
          </a:p>
          <a:p>
            <a:pPr>
              <a:lnSpc>
                <a:spcPct val="80000"/>
              </a:lnSpc>
              <a:buNone/>
            </a:pPr>
            <a:r>
              <a:rPr lang="en-US" altLang="zh-CN" sz="2000" b="1"/>
              <a:t>                card := inbuff.slots[inbuff.head];</a:t>
            </a:r>
          </a:p>
          <a:p>
            <a:pPr>
              <a:lnSpc>
                <a:spcPct val="80000"/>
              </a:lnSpc>
              <a:buNone/>
            </a:pPr>
            <a:r>
              <a:rPr lang="en-US" altLang="zh-CN" sz="2000" b="1"/>
              <a:t>                inbuff.size := inbuff.size-1;</a:t>
            </a:r>
          </a:p>
          <a:p>
            <a:pPr>
              <a:lnSpc>
                <a:spcPct val="80000"/>
              </a:lnSpc>
              <a:buNone/>
            </a:pPr>
            <a:r>
              <a:rPr lang="en-US" altLang="zh-CN" sz="2000" b="1"/>
              <a:t>                inbuff.head := (inbuff.head+1)MOD n</a:t>
            </a:r>
          </a:p>
          <a:p>
            <a:pPr>
              <a:lnSpc>
                <a:spcPct val="80000"/>
              </a:lnSpc>
              <a:buNone/>
            </a:pPr>
            <a:r>
              <a:rPr lang="en-US" altLang="zh-CN" sz="2000" b="1"/>
              <a:t>            ENDDO</a:t>
            </a:r>
          </a:p>
          <a:p>
            <a:pPr>
              <a:lnSpc>
                <a:spcPct val="80000"/>
              </a:lnSpc>
              <a:buNone/>
            </a:pPr>
            <a:r>
              <a:rPr lang="en-US" altLang="zh-CN" sz="2000" b="1"/>
              <a:t>            Process card and generate line</a:t>
            </a:r>
          </a:p>
          <a:p>
            <a:pPr>
              <a:lnSpc>
                <a:spcPct val="80000"/>
              </a:lnSpc>
              <a:buNone/>
            </a:pPr>
            <a:r>
              <a:rPr lang="en-US" altLang="zh-CN" sz="2000" b="1"/>
              <a:t>            REGION ob WHEN outbuff.size&lt;n DO</a:t>
            </a:r>
          </a:p>
          <a:p>
            <a:pPr>
              <a:lnSpc>
                <a:spcPct val="80000"/>
              </a:lnSpc>
              <a:buNone/>
            </a:pPr>
            <a:r>
              <a:rPr lang="en-US" altLang="zh-CN" sz="2000" b="1"/>
              <a:t>                outbuff.slots[outbuff.tail] := line;</a:t>
            </a:r>
          </a:p>
          <a:p>
            <a:pPr>
              <a:lnSpc>
                <a:spcPct val="80000"/>
              </a:lnSpc>
              <a:buNone/>
            </a:pPr>
            <a:r>
              <a:rPr lang="en-US" altLang="zh-CN" sz="2000" b="1"/>
              <a:t>                outbuff.size := outbuff.size+1;</a:t>
            </a:r>
          </a:p>
          <a:p>
            <a:pPr>
              <a:lnSpc>
                <a:spcPct val="80000"/>
              </a:lnSpc>
              <a:buNone/>
            </a:pPr>
            <a:r>
              <a:rPr lang="en-US" altLang="zh-CN" sz="2000" b="1"/>
              <a:t>                outbuff.tail := (outbuff.tail+1)MOD n;</a:t>
            </a:r>
          </a:p>
          <a:p>
            <a:pPr>
              <a:lnSpc>
                <a:spcPct val="80000"/>
              </a:lnSpc>
              <a:buNone/>
            </a:pPr>
            <a:r>
              <a:rPr lang="en-US" altLang="zh-CN" sz="2000" b="1"/>
              <a:t>            ENDDO</a:t>
            </a:r>
          </a:p>
          <a:p>
            <a:pPr>
              <a:lnSpc>
                <a:spcPct val="80000"/>
              </a:lnSpc>
              <a:buNone/>
            </a:pPr>
            <a:r>
              <a:rPr lang="en-US" altLang="zh-CN" sz="2000" b="1"/>
              <a:t>        ENDLOOP</a:t>
            </a:r>
          </a:p>
          <a:p>
            <a:pPr>
              <a:lnSpc>
                <a:spcPct val="80000"/>
              </a:lnSpc>
              <a:buNone/>
            </a:pPr>
            <a:r>
              <a:rPr lang="en-US" altLang="zh-CN" sz="2000" b="1"/>
              <a:t>    ENDPROCESS</a:t>
            </a:r>
          </a:p>
          <a:p>
            <a:pPr>
              <a:lnSpc>
                <a:spcPct val="80000"/>
              </a:lnSpc>
            </a:pPr>
            <a:endParaRPr lang="zh-CN" altLang="en-US" sz="1600" b="1"/>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标题 149505"/>
          <p:cNvSpPr>
            <a:spLocks noGrp="1"/>
          </p:cNvSpPr>
          <p:nvPr>
            <p:ph type="title"/>
          </p:nvPr>
        </p:nvSpPr>
        <p:spPr/>
        <p:txBody>
          <a:bodyPr anchor="b"/>
          <a:lstStyle/>
          <a:p>
            <a:r>
              <a:rPr lang="zh-CN" altLang="en-US" b="1"/>
              <a:t>例</a:t>
            </a:r>
            <a:r>
              <a:rPr lang="en-US" altLang="zh-CN" b="1"/>
              <a:t>4-6 </a:t>
            </a:r>
            <a:r>
              <a:rPr lang="zh-CN" altLang="en-US" b="1"/>
              <a:t>简单批处理</a:t>
            </a:r>
          </a:p>
        </p:txBody>
      </p:sp>
      <p:sp>
        <p:nvSpPr>
          <p:cNvPr id="149507" name="文本占位符 149506"/>
          <p:cNvSpPr>
            <a:spLocks noGrp="1"/>
          </p:cNvSpPr>
          <p:nvPr>
            <p:ph type="body" idx="1"/>
          </p:nvPr>
        </p:nvSpPr>
        <p:spPr>
          <a:xfrm>
            <a:off x="755650" y="2017713"/>
            <a:ext cx="8199438" cy="4327525"/>
          </a:xfrm>
        </p:spPr>
        <p:txBody>
          <a:bodyPr/>
          <a:lstStyle/>
          <a:p>
            <a:pPr>
              <a:lnSpc>
                <a:spcPct val="80000"/>
              </a:lnSpc>
              <a:buNone/>
            </a:pPr>
            <a:r>
              <a:rPr lang="en-US" altLang="zh-CN" sz="2400" b="1"/>
              <a:t>PROCESS printer;</a:t>
            </a:r>
          </a:p>
          <a:p>
            <a:pPr>
              <a:lnSpc>
                <a:spcPct val="80000"/>
              </a:lnSpc>
              <a:buNone/>
            </a:pPr>
            <a:r>
              <a:rPr lang="en-US" altLang="zh-CN" sz="2400" b="1"/>
              <a:t>        VAR line:lineimage;</a:t>
            </a:r>
          </a:p>
          <a:p>
            <a:pPr>
              <a:lnSpc>
                <a:spcPct val="80000"/>
              </a:lnSpc>
              <a:buNone/>
            </a:pPr>
            <a:r>
              <a:rPr lang="en-US" altLang="zh-CN" sz="2400" b="1"/>
              <a:t>        LOOP</a:t>
            </a:r>
          </a:p>
          <a:p>
            <a:pPr>
              <a:lnSpc>
                <a:spcPct val="80000"/>
              </a:lnSpc>
              <a:buNone/>
            </a:pPr>
            <a:r>
              <a:rPr lang="en-US" altLang="zh-CN" sz="2400" b="1"/>
              <a:t>            REGION ob WHEN outbuff.size&gt;0 DO</a:t>
            </a:r>
          </a:p>
          <a:p>
            <a:pPr>
              <a:lnSpc>
                <a:spcPct val="80000"/>
              </a:lnSpc>
              <a:buNone/>
            </a:pPr>
            <a:r>
              <a:rPr lang="en-US" altLang="zh-CN" sz="2400" b="1"/>
              <a:t>                line := outbuff.slots[outbuff.head];</a:t>
            </a:r>
          </a:p>
          <a:p>
            <a:pPr>
              <a:lnSpc>
                <a:spcPct val="80000"/>
              </a:lnSpc>
              <a:buNone/>
            </a:pPr>
            <a:r>
              <a:rPr lang="en-US" altLang="zh-CN" sz="2400" b="1"/>
              <a:t>                outbuff.size := outbuff.size-1;</a:t>
            </a:r>
          </a:p>
          <a:p>
            <a:pPr>
              <a:lnSpc>
                <a:spcPct val="80000"/>
              </a:lnSpc>
              <a:buNone/>
            </a:pPr>
            <a:r>
              <a:rPr lang="en-US" altLang="zh-CN" sz="2400" b="1"/>
              <a:t>                outbuff.head := (outbuff.head+1)MOD n;</a:t>
            </a:r>
          </a:p>
          <a:p>
            <a:pPr>
              <a:lnSpc>
                <a:spcPct val="80000"/>
              </a:lnSpc>
              <a:buNone/>
            </a:pPr>
            <a:r>
              <a:rPr lang="en-US" altLang="zh-CN" sz="2400" b="1"/>
              <a:t>            ENDDO</a:t>
            </a:r>
          </a:p>
          <a:p>
            <a:pPr>
              <a:lnSpc>
                <a:spcPct val="80000"/>
              </a:lnSpc>
              <a:buNone/>
            </a:pPr>
            <a:r>
              <a:rPr lang="en-US" altLang="zh-CN" sz="2400" b="1"/>
              <a:t>            Print line on lineprinter;</a:t>
            </a:r>
          </a:p>
          <a:p>
            <a:pPr>
              <a:lnSpc>
                <a:spcPct val="80000"/>
              </a:lnSpc>
              <a:buNone/>
            </a:pPr>
            <a:r>
              <a:rPr lang="en-US" altLang="zh-CN" sz="2400" b="1"/>
              <a:t>        ENDLOOP</a:t>
            </a:r>
          </a:p>
          <a:p>
            <a:pPr>
              <a:lnSpc>
                <a:spcPct val="80000"/>
              </a:lnSpc>
              <a:buNone/>
            </a:pPr>
            <a:r>
              <a:rPr lang="en-US" altLang="zh-CN" sz="2400" b="1"/>
              <a:t>ENDPROCESS</a:t>
            </a:r>
          </a:p>
          <a:p>
            <a:pPr>
              <a:lnSpc>
                <a:spcPct val="80000"/>
              </a:lnSpc>
              <a:buNone/>
            </a:pPr>
            <a:r>
              <a:rPr lang="en-US" altLang="zh-CN" sz="2400" b="1"/>
              <a:t>COEND.</a:t>
            </a:r>
          </a:p>
          <a:p>
            <a:pPr>
              <a:lnSpc>
                <a:spcPct val="80000"/>
              </a:lnSpc>
            </a:pPr>
            <a:endParaRPr lang="zh-CN" altLang="en-US" sz="2400" b="1"/>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标题 150529"/>
          <p:cNvSpPr>
            <a:spLocks noGrp="1"/>
          </p:cNvSpPr>
          <p:nvPr>
            <p:ph type="title"/>
          </p:nvPr>
        </p:nvSpPr>
        <p:spPr/>
        <p:txBody>
          <a:bodyPr anchor="b"/>
          <a:lstStyle/>
          <a:p>
            <a:r>
              <a:rPr lang="zh-CN" altLang="en-US" b="1"/>
              <a:t>条件临界区的实现效率问题</a:t>
            </a:r>
          </a:p>
        </p:txBody>
      </p:sp>
      <p:sp>
        <p:nvSpPr>
          <p:cNvPr id="150531" name="文本占位符 150530"/>
          <p:cNvSpPr>
            <a:spLocks noGrp="1"/>
          </p:cNvSpPr>
          <p:nvPr>
            <p:ph type="body" idx="1"/>
          </p:nvPr>
        </p:nvSpPr>
        <p:spPr/>
        <p:txBody>
          <a:bodyPr/>
          <a:lstStyle/>
          <a:p>
            <a:pPr>
              <a:lnSpc>
                <a:spcPct val="90000"/>
              </a:lnSpc>
            </a:pPr>
            <a:r>
              <a:rPr lang="en-US" altLang="zh-CN" sz="2400" b="1"/>
              <a:t>region </a:t>
            </a:r>
            <a:r>
              <a:rPr lang="en-US" altLang="zh-CN" sz="2400" b="1" i="1"/>
              <a:t>r</a:t>
            </a:r>
            <a:r>
              <a:rPr lang="en-US" altLang="zh-CN" sz="2400" b="1"/>
              <a:t> when </a:t>
            </a:r>
            <a:r>
              <a:rPr lang="en-US" altLang="zh-CN" sz="2400" b="1" i="1"/>
              <a:t>b</a:t>
            </a:r>
            <a:r>
              <a:rPr lang="en-US" altLang="zh-CN" sz="2400" b="1"/>
              <a:t> do </a:t>
            </a:r>
            <a:r>
              <a:rPr lang="en-US" altLang="zh-CN" sz="2400" b="1" i="1"/>
              <a:t>s</a:t>
            </a:r>
          </a:p>
          <a:p>
            <a:pPr>
              <a:lnSpc>
                <a:spcPct val="90000"/>
              </a:lnSpc>
            </a:pPr>
            <a:r>
              <a:rPr lang="zh-CN" altLang="en-US" sz="2400" b="1"/>
              <a:t>条件临界区的实现效率是比较低的</a:t>
            </a:r>
          </a:p>
          <a:p>
            <a:pPr lvl="1">
              <a:lnSpc>
                <a:spcPct val="90000"/>
              </a:lnSpc>
            </a:pPr>
            <a:r>
              <a:rPr lang="zh-CN" altLang="en-US" sz="2000" b="1"/>
              <a:t>这主要是条件表达式</a:t>
            </a:r>
            <a:r>
              <a:rPr lang="en-US" altLang="zh-CN" sz="2000" b="1"/>
              <a:t>b</a:t>
            </a:r>
            <a:r>
              <a:rPr lang="zh-CN" altLang="en-US" sz="2000" b="1"/>
              <a:t>的计算，由于</a:t>
            </a:r>
            <a:r>
              <a:rPr lang="en-US" altLang="zh-CN" sz="2000" b="1"/>
              <a:t>b</a:t>
            </a:r>
            <a:r>
              <a:rPr lang="zh-CN" altLang="en-US" sz="2000" b="1"/>
              <a:t>中可能包含进程局部信息，每个欲进入条件临界区的进程必须自己计算</a:t>
            </a:r>
            <a:r>
              <a:rPr lang="en-US" altLang="zh-CN" sz="2000" b="1"/>
              <a:t>b</a:t>
            </a:r>
            <a:r>
              <a:rPr lang="zh-CN" altLang="en-US" sz="2000" b="1"/>
              <a:t>的值</a:t>
            </a:r>
            <a:r>
              <a:rPr lang="en-US" altLang="zh-CN" sz="2000" b="1"/>
              <a:t>(</a:t>
            </a:r>
            <a:r>
              <a:rPr lang="zh-CN" altLang="en-US" sz="2000" b="1"/>
              <a:t>而不能由调度程序统一计算</a:t>
            </a:r>
            <a:r>
              <a:rPr lang="en-US" altLang="zh-CN" sz="2000" b="1"/>
              <a:t>)</a:t>
            </a:r>
            <a:r>
              <a:rPr lang="zh-CN" altLang="en-US" sz="2000" b="1"/>
              <a:t>．</a:t>
            </a:r>
          </a:p>
          <a:p>
            <a:pPr lvl="1">
              <a:lnSpc>
                <a:spcPct val="90000"/>
              </a:lnSpc>
            </a:pPr>
            <a:r>
              <a:rPr lang="zh-CN" altLang="en-US" sz="2000" b="1"/>
              <a:t>因为进入条件临界区必须同时满足互斥和</a:t>
            </a:r>
            <a:r>
              <a:rPr lang="en-US" altLang="zh-CN" sz="2000" b="1"/>
              <a:t>b</a:t>
            </a:r>
            <a:r>
              <a:rPr lang="zh-CN" altLang="en-US" sz="2000" b="1"/>
              <a:t>为真两个条件，任何一个条件不满足都将使进程等待，这样在条件临界区的入口处会形成一个等待队列．</a:t>
            </a:r>
          </a:p>
          <a:p>
            <a:pPr lvl="1">
              <a:lnSpc>
                <a:spcPct val="90000"/>
              </a:lnSpc>
            </a:pPr>
            <a:r>
              <a:rPr lang="zh-CN" altLang="en-US" sz="2000" b="1"/>
              <a:t>当处于条件临界区内的进程执行完</a:t>
            </a:r>
            <a:r>
              <a:rPr lang="en-US" altLang="zh-CN" sz="2000" b="1"/>
              <a:t>s</a:t>
            </a:r>
            <a:r>
              <a:rPr lang="zh-CN" altLang="en-US" sz="2000" b="1"/>
              <a:t>后，全局变量将发生变化，可能使某些条件临界区语句的</a:t>
            </a:r>
            <a:r>
              <a:rPr lang="en-US" altLang="zh-CN" sz="2000" b="1"/>
              <a:t>b</a:t>
            </a:r>
            <a:r>
              <a:rPr lang="zh-CN" altLang="en-US" sz="2000" b="1"/>
              <a:t>变为真，这时需要唤醒等待进程并由被唤醒的进程重新计算其</a:t>
            </a:r>
            <a:r>
              <a:rPr lang="en-US" altLang="zh-CN" sz="2000" b="1"/>
              <a:t>b</a:t>
            </a:r>
            <a:r>
              <a:rPr lang="zh-CN" altLang="en-US" sz="2000" b="1"/>
              <a:t>的值，而计算结果有可能仍为假，进程将重新回到等待状态．本质上来说，这也是一种忙式等待．</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标题 151553"/>
          <p:cNvSpPr>
            <a:spLocks noGrp="1"/>
          </p:cNvSpPr>
          <p:nvPr>
            <p:ph type="title"/>
          </p:nvPr>
        </p:nvSpPr>
        <p:spPr/>
        <p:txBody>
          <a:bodyPr anchor="b"/>
          <a:lstStyle/>
          <a:p>
            <a:r>
              <a:rPr lang="en-US" altLang="zh-CN" b="1" dirty="0"/>
              <a:t>4.3.5 </a:t>
            </a:r>
            <a:r>
              <a:rPr lang="zh-CN" altLang="en-US" b="1" dirty="0"/>
              <a:t>管程（</a:t>
            </a:r>
            <a:r>
              <a:rPr lang="en-US" altLang="zh-CN" b="1" dirty="0"/>
              <a:t>Monitor</a:t>
            </a:r>
            <a:r>
              <a:rPr lang="zh-CN" altLang="en-US" b="1" dirty="0"/>
              <a:t>）</a:t>
            </a:r>
          </a:p>
        </p:txBody>
      </p:sp>
      <p:sp>
        <p:nvSpPr>
          <p:cNvPr id="151555" name="文本框 151554"/>
          <p:cNvSpPr txBox="1"/>
          <p:nvPr/>
        </p:nvSpPr>
        <p:spPr>
          <a:xfrm>
            <a:off x="1143000" y="2119313"/>
            <a:ext cx="7696200" cy="1004887"/>
          </a:xfrm>
          <a:prstGeom prst="rect">
            <a:avLst/>
          </a:prstGeom>
          <a:noFill/>
          <a:ln w="9525">
            <a:noFill/>
          </a:ln>
        </p:spPr>
        <p:txBody>
          <a:bodyPr>
            <a:spAutoFit/>
          </a:bodyPr>
          <a:lstStyle/>
          <a:p>
            <a:pPr>
              <a:spcBef>
                <a:spcPct val="50000"/>
              </a:spcBef>
            </a:pPr>
            <a:endParaRPr lang="zh-CN" altLang="en-US" sz="2400">
              <a:latin typeface="Comic Sans MS" panose="030F0702030302020204" pitchFamily="66" charset="0"/>
            </a:endParaRPr>
          </a:p>
          <a:p>
            <a:pPr>
              <a:spcBef>
                <a:spcPct val="50000"/>
              </a:spcBef>
            </a:pPr>
            <a:endParaRPr lang="zh-CN" altLang="en-US" sz="2400">
              <a:latin typeface="Comic Sans MS" panose="030F0702030302020204" pitchFamily="66" charset="0"/>
            </a:endParaRPr>
          </a:p>
        </p:txBody>
      </p:sp>
      <p:sp>
        <p:nvSpPr>
          <p:cNvPr id="151556" name="文本占位符 151555"/>
          <p:cNvSpPr>
            <a:spLocks noGrp="1"/>
          </p:cNvSpPr>
          <p:nvPr>
            <p:ph type="body" sz="half" idx="1"/>
          </p:nvPr>
        </p:nvSpPr>
        <p:spPr>
          <a:xfrm>
            <a:off x="609600" y="2044700"/>
            <a:ext cx="3810000" cy="4203700"/>
          </a:xfrm>
        </p:spPr>
        <p:txBody>
          <a:bodyPr/>
          <a:lstStyle/>
          <a:p>
            <a:pPr>
              <a:buClr>
                <a:schemeClr val="folHlink"/>
              </a:buClr>
              <a:buSzPct val="60000"/>
              <a:buFont typeface="Wingdings" panose="05000000000000000000" pitchFamily="2" charset="2"/>
            </a:pPr>
            <a:r>
              <a:rPr lang="en-US" altLang="zh-CN" sz="2400" b="1" dirty="0">
                <a:latin typeface="Comic Sans MS" panose="030F0702030302020204" pitchFamily="66" charset="0"/>
              </a:rPr>
              <a:t>PV</a:t>
            </a:r>
            <a:r>
              <a:rPr lang="zh-CN" altLang="en-US" sz="2400" b="1" dirty="0">
                <a:latin typeface="Comic Sans MS" panose="030F0702030302020204" pitchFamily="66" charset="0"/>
              </a:rPr>
              <a:t>操作： </a:t>
            </a:r>
          </a:p>
          <a:p>
            <a:pPr lvl="1">
              <a:lnSpc>
                <a:spcPct val="110000"/>
              </a:lnSpc>
            </a:pPr>
            <a:r>
              <a:rPr lang="zh-CN" altLang="en-US" sz="2000" b="1" dirty="0">
                <a:latin typeface="Comic Sans MS" panose="030F0702030302020204" pitchFamily="66" charset="0"/>
              </a:rPr>
              <a:t>分散式同步机制：共享变量操作，</a:t>
            </a:r>
            <a:r>
              <a:rPr lang="en-US" altLang="zh-CN" sz="2000" b="1" dirty="0">
                <a:latin typeface="Comic Sans MS" panose="030F0702030302020204" pitchFamily="66" charset="0"/>
              </a:rPr>
              <a:t>PV</a:t>
            </a:r>
            <a:r>
              <a:rPr lang="zh-CN" altLang="en-US" sz="2000" b="1" dirty="0">
                <a:latin typeface="Comic Sans MS" panose="030F0702030302020204" pitchFamily="66" charset="0"/>
              </a:rPr>
              <a:t>操作，分散在整个系统中或各个进程中。</a:t>
            </a:r>
          </a:p>
          <a:p>
            <a:pPr lvl="1"/>
            <a:r>
              <a:rPr lang="zh-CN" altLang="en-US" sz="2000" b="1" dirty="0">
                <a:latin typeface="Comic Sans MS" panose="030F0702030302020204" pitchFamily="66" charset="0"/>
              </a:rPr>
              <a:t>缺点：</a:t>
            </a:r>
          </a:p>
          <a:p>
            <a:pPr lvl="2"/>
            <a:r>
              <a:rPr lang="zh-CN" altLang="en-US" sz="1800" b="1" dirty="0">
                <a:latin typeface="Comic Sans MS" panose="030F0702030302020204" pitchFamily="66" charset="0"/>
              </a:rPr>
              <a:t>可读性差；</a:t>
            </a:r>
          </a:p>
          <a:p>
            <a:pPr lvl="2"/>
            <a:r>
              <a:rPr lang="zh-CN" altLang="en-US" sz="1800" b="1" dirty="0">
                <a:latin typeface="Comic Sans MS" panose="030F0702030302020204" pitchFamily="66" charset="0"/>
              </a:rPr>
              <a:t>正确性不易保证；</a:t>
            </a:r>
          </a:p>
          <a:p>
            <a:pPr lvl="2"/>
            <a:r>
              <a:rPr lang="zh-CN" altLang="en-US" sz="1800" b="1" dirty="0">
                <a:latin typeface="Comic Sans MS" panose="030F0702030302020204" pitchFamily="66" charset="0"/>
              </a:rPr>
              <a:t>不易修改。</a:t>
            </a:r>
          </a:p>
          <a:p>
            <a:pPr lvl="1"/>
            <a:r>
              <a:rPr lang="zh-CN" altLang="en-US" sz="2000" b="1" dirty="0">
                <a:latin typeface="Comic Sans MS" panose="030F0702030302020204" pitchFamily="66" charset="0"/>
              </a:rPr>
              <a:t>优点：</a:t>
            </a:r>
          </a:p>
          <a:p>
            <a:pPr lvl="2"/>
            <a:r>
              <a:rPr lang="zh-CN" altLang="en-US" sz="1800" b="1" dirty="0">
                <a:latin typeface="Comic Sans MS" panose="030F0702030302020204" pitchFamily="66" charset="0"/>
              </a:rPr>
              <a:t>高效，灵活。</a:t>
            </a:r>
          </a:p>
        </p:txBody>
      </p:sp>
      <p:sp>
        <p:nvSpPr>
          <p:cNvPr id="151557" name="文本占位符 151556"/>
          <p:cNvSpPr>
            <a:spLocks noGrp="1"/>
          </p:cNvSpPr>
          <p:nvPr>
            <p:ph type="body" sz="half" idx="2"/>
          </p:nvPr>
        </p:nvSpPr>
        <p:spPr>
          <a:xfrm>
            <a:off x="4787900" y="2017713"/>
            <a:ext cx="3810000" cy="4114800"/>
          </a:xfrm>
        </p:spPr>
        <p:txBody>
          <a:bodyPr/>
          <a:lstStyle/>
          <a:p>
            <a:pPr>
              <a:buClr>
                <a:schemeClr val="folHlink"/>
              </a:buClr>
              <a:buSzPct val="60000"/>
              <a:buFont typeface="Wingdings" panose="05000000000000000000" pitchFamily="2" charset="2"/>
            </a:pPr>
            <a:r>
              <a:rPr lang="zh-CN" altLang="en-US" sz="2400" b="1"/>
              <a:t>管程：</a:t>
            </a:r>
          </a:p>
          <a:p>
            <a:pPr lvl="1"/>
            <a:r>
              <a:rPr lang="zh-CN" altLang="en-US" sz="2000" b="1"/>
              <a:t>集中式同步工具：共享变量及其所有相关操作集中在一个摸块中。</a:t>
            </a:r>
          </a:p>
          <a:p>
            <a:pPr lvl="1"/>
            <a:r>
              <a:rPr lang="zh-CN" altLang="en-US" sz="2000" b="1"/>
              <a:t>优点：</a:t>
            </a:r>
          </a:p>
          <a:p>
            <a:pPr lvl="2"/>
            <a:r>
              <a:rPr lang="zh-CN" altLang="en-US" sz="1800" b="1"/>
              <a:t>可读性好；</a:t>
            </a:r>
          </a:p>
          <a:p>
            <a:pPr lvl="2"/>
            <a:r>
              <a:rPr lang="zh-CN" altLang="en-US" sz="1800" b="1"/>
              <a:t>正确性易于保证；</a:t>
            </a:r>
          </a:p>
          <a:p>
            <a:pPr lvl="2"/>
            <a:r>
              <a:rPr lang="zh-CN" altLang="en-US" sz="1800" b="1"/>
              <a:t>易于修改。</a:t>
            </a:r>
          </a:p>
          <a:p>
            <a:pPr lvl="1"/>
            <a:r>
              <a:rPr lang="zh-CN" altLang="en-US" sz="2000" b="1"/>
              <a:t>缺点：</a:t>
            </a:r>
          </a:p>
          <a:p>
            <a:pPr lvl="2"/>
            <a:r>
              <a:rPr lang="zh-CN" altLang="en-US" sz="1800" b="1"/>
              <a:t>不甚灵活，效率略低</a:t>
            </a:r>
            <a:r>
              <a:rPr lang="zh-CN" altLang="en-US" sz="2000" b="1"/>
              <a:t>。</a:t>
            </a:r>
          </a:p>
          <a:p>
            <a:pPr lvl="2"/>
            <a:endParaRPr lang="zh-CN" altLang="en-US" sz="1800" b="1"/>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标题 152577"/>
          <p:cNvSpPr>
            <a:spLocks noGrp="1"/>
          </p:cNvSpPr>
          <p:nvPr>
            <p:ph type="title"/>
          </p:nvPr>
        </p:nvSpPr>
        <p:spPr/>
        <p:txBody>
          <a:bodyPr anchor="b"/>
          <a:lstStyle/>
          <a:p>
            <a:r>
              <a:rPr lang="en-US" altLang="zh-CN" b="1"/>
              <a:t>4.3.5.1 </a:t>
            </a:r>
            <a:r>
              <a:rPr lang="zh-CN" altLang="en-US" b="1"/>
              <a:t>管程的提出</a:t>
            </a:r>
          </a:p>
        </p:txBody>
      </p:sp>
      <p:sp>
        <p:nvSpPr>
          <p:cNvPr id="152579" name="文本占位符 152578"/>
          <p:cNvSpPr>
            <a:spLocks noGrp="1"/>
          </p:cNvSpPr>
          <p:nvPr>
            <p:ph type="body" idx="1"/>
          </p:nvPr>
        </p:nvSpPr>
        <p:spPr/>
        <p:txBody>
          <a:bodyPr/>
          <a:lstStyle/>
          <a:p>
            <a:pPr>
              <a:lnSpc>
                <a:spcPct val="90000"/>
              </a:lnSpc>
            </a:pPr>
            <a:r>
              <a:rPr lang="en-US" altLang="zh-CN" sz="2800" b="1"/>
              <a:t>70</a:t>
            </a:r>
            <a:r>
              <a:rPr lang="zh-CN" altLang="en-US" sz="2800" b="1"/>
              <a:t>年代初</a:t>
            </a:r>
            <a:r>
              <a:rPr lang="en-US" altLang="zh-CN" sz="2800" b="1"/>
              <a:t>, </a:t>
            </a:r>
            <a:r>
              <a:rPr lang="en-US" altLang="zh-CN" sz="2800" b="1">
                <a:latin typeface="Comic Sans MS" panose="030F0702030302020204" pitchFamily="66" charset="0"/>
              </a:rPr>
              <a:t>By</a:t>
            </a:r>
            <a:endParaRPr lang="en-US" altLang="zh-CN" sz="2800" b="1"/>
          </a:p>
          <a:p>
            <a:pPr lvl="1">
              <a:lnSpc>
                <a:spcPct val="90000"/>
              </a:lnSpc>
            </a:pPr>
            <a:r>
              <a:rPr lang="en-US" altLang="zh-CN" sz="2400" b="1">
                <a:latin typeface="Comic Sans MS" panose="030F0702030302020204" pitchFamily="66" charset="0"/>
              </a:rPr>
              <a:t>E.W.Dijkstra, C.A.R.Hoare, P.B.Hansen.</a:t>
            </a:r>
          </a:p>
          <a:p>
            <a:pPr>
              <a:lnSpc>
                <a:spcPct val="90000"/>
              </a:lnSpc>
            </a:pPr>
            <a:r>
              <a:rPr lang="zh-CN" altLang="en-US" sz="2800" b="1"/>
              <a:t>背景</a:t>
            </a:r>
            <a:r>
              <a:rPr lang="en-US" altLang="zh-CN" sz="2800" b="1"/>
              <a:t>:  </a:t>
            </a:r>
            <a:r>
              <a:rPr lang="en-US" altLang="zh-CN" sz="2800" b="1">
                <a:latin typeface="Comic Sans MS" panose="030F0702030302020204" pitchFamily="66" charset="0"/>
              </a:rPr>
              <a:t>Structured programming</a:t>
            </a:r>
            <a:endParaRPr lang="en-US" altLang="zh-CN" sz="2800" b="1"/>
          </a:p>
          <a:p>
            <a:pPr>
              <a:lnSpc>
                <a:spcPct val="90000"/>
              </a:lnSpc>
            </a:pPr>
            <a:r>
              <a:rPr lang="zh-CN" altLang="en-US" sz="2800" b="1"/>
              <a:t>基于管程的语言</a:t>
            </a:r>
          </a:p>
          <a:p>
            <a:pPr lvl="1">
              <a:lnSpc>
                <a:spcPct val="90000"/>
              </a:lnSpc>
            </a:pPr>
            <a:r>
              <a:rPr lang="en-US" altLang="zh-CN" sz="2400" b="1">
                <a:latin typeface="Comic Sans MS" panose="030F0702030302020204" pitchFamily="66" charset="0"/>
              </a:rPr>
              <a:t>Concurrent Pascal (Hansen)</a:t>
            </a:r>
          </a:p>
          <a:p>
            <a:pPr lvl="1">
              <a:lnSpc>
                <a:spcPct val="90000"/>
              </a:lnSpc>
            </a:pPr>
            <a:r>
              <a:rPr lang="en-US" altLang="zh-CN" sz="2400" b="1">
                <a:latin typeface="Comic Sans MS" panose="030F0702030302020204" pitchFamily="66" charset="0"/>
              </a:rPr>
              <a:t>Modula (With)</a:t>
            </a:r>
          </a:p>
          <a:p>
            <a:pPr lvl="1">
              <a:lnSpc>
                <a:spcPct val="90000"/>
              </a:lnSpc>
            </a:pPr>
            <a:r>
              <a:rPr lang="en-US" altLang="zh-CN" sz="2400" b="1">
                <a:latin typeface="Comic Sans MS" panose="030F0702030302020204" pitchFamily="66" charset="0"/>
              </a:rPr>
              <a:t>Mesa</a:t>
            </a:r>
          </a:p>
          <a:p>
            <a:pPr lvl="1">
              <a:lnSpc>
                <a:spcPct val="90000"/>
              </a:lnSpc>
            </a:pPr>
            <a:r>
              <a:rPr lang="en-US" altLang="zh-CN" sz="2400" b="1">
                <a:latin typeface="Comic Sans MS" panose="030F0702030302020204" pitchFamily="66" charset="0"/>
              </a:rPr>
              <a:t>Mod*</a:t>
            </a:r>
          </a:p>
          <a:p>
            <a:pPr lvl="1">
              <a:lnSpc>
                <a:spcPct val="90000"/>
              </a:lnSpc>
            </a:pPr>
            <a:r>
              <a:rPr lang="en-US" altLang="zh-CN" sz="2400" b="1">
                <a:latin typeface="Comic Sans MS" panose="030F0702030302020204" pitchFamily="66" charset="0"/>
              </a:rPr>
              <a:t>Concurrent Euclid</a:t>
            </a:r>
          </a:p>
          <a:p>
            <a:pPr lvl="1">
              <a:lnSpc>
                <a:spcPct val="90000"/>
              </a:lnSpc>
            </a:pPr>
            <a:r>
              <a:rPr lang="en-US" altLang="zh-CN" sz="2400" b="1">
                <a:latin typeface="Comic Sans MS" panose="030F0702030302020204" pitchFamily="66" charset="0"/>
              </a:rPr>
              <a:t>XCY</a:t>
            </a:r>
          </a:p>
        </p:txBody>
      </p:sp>
      <p:sp>
        <p:nvSpPr>
          <p:cNvPr id="152580" name="云形标注 152579"/>
          <p:cNvSpPr/>
          <p:nvPr/>
        </p:nvSpPr>
        <p:spPr>
          <a:xfrm>
            <a:off x="5410200" y="4419600"/>
            <a:ext cx="3505200" cy="1676400"/>
          </a:xfrm>
          <a:prstGeom prst="cloudCallout">
            <a:avLst>
              <a:gd name="adj1" fmla="val -25407"/>
              <a:gd name="adj2" fmla="val 69981"/>
            </a:avLst>
          </a:prstGeom>
          <a:noFill/>
          <a:ln w="9525" cap="flat" cmpd="sng">
            <a:solidFill>
              <a:schemeClr val="tx1"/>
            </a:solidFill>
            <a:prstDash val="solid"/>
            <a:headEnd type="none" w="med" len="med"/>
            <a:tailEnd type="none" w="med" len="med"/>
          </a:ln>
        </p:spPr>
        <p:txBody>
          <a:bodyPr wrap="none" anchor="ctr"/>
          <a:lstStyle/>
          <a:p>
            <a:pPr algn="ctr"/>
            <a:r>
              <a:rPr lang="en-US" altLang="zh-CN" sz="2400">
                <a:latin typeface="Comic Sans MS" panose="030F0702030302020204" pitchFamily="66" charset="0"/>
              </a:rPr>
              <a:t>Java:</a:t>
            </a:r>
          </a:p>
          <a:p>
            <a:pPr algn="ctr"/>
            <a:r>
              <a:rPr lang="en-US" altLang="zh-CN" sz="2400">
                <a:latin typeface="Comic Sans MS" panose="030F0702030302020204" pitchFamily="66" charset="0"/>
              </a:rPr>
              <a:t> synchronized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wipe(left)">
                                      <p:cBhvr>
                                        <p:cTn id="7" dur="500"/>
                                        <p:tgtEl>
                                          <p:spTgt spid="15257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2579">
                                            <p:txEl>
                                              <p:pRg st="1" end="1"/>
                                            </p:txEl>
                                          </p:spTgt>
                                        </p:tgtEl>
                                        <p:attrNameLst>
                                          <p:attrName>style.visibility</p:attrName>
                                        </p:attrNameLst>
                                      </p:cBhvr>
                                      <p:to>
                                        <p:strVal val="visible"/>
                                      </p:to>
                                    </p:set>
                                    <p:animEffect transition="in" filter="wipe(left)">
                                      <p:cBhvr>
                                        <p:cTn id="10" dur="500"/>
                                        <p:tgtEl>
                                          <p:spTgt spid="15257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2579">
                                            <p:txEl>
                                              <p:pRg st="2" end="2"/>
                                            </p:txEl>
                                          </p:spTgt>
                                        </p:tgtEl>
                                        <p:attrNameLst>
                                          <p:attrName>style.visibility</p:attrName>
                                        </p:attrNameLst>
                                      </p:cBhvr>
                                      <p:to>
                                        <p:strVal val="visible"/>
                                      </p:to>
                                    </p:set>
                                    <p:animEffect transition="in" filter="wipe(left)">
                                      <p:cBhvr>
                                        <p:cTn id="15" dur="500"/>
                                        <p:tgtEl>
                                          <p:spTgt spid="15257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52579">
                                            <p:txEl>
                                              <p:pRg st="3" end="3"/>
                                            </p:txEl>
                                          </p:spTgt>
                                        </p:tgtEl>
                                        <p:attrNameLst>
                                          <p:attrName>style.visibility</p:attrName>
                                        </p:attrNameLst>
                                      </p:cBhvr>
                                      <p:to>
                                        <p:strVal val="visible"/>
                                      </p:to>
                                    </p:set>
                                    <p:animEffect transition="in" filter="wipe(left)">
                                      <p:cBhvr>
                                        <p:cTn id="20" dur="500"/>
                                        <p:tgtEl>
                                          <p:spTgt spid="152579">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52579">
                                            <p:txEl>
                                              <p:pRg st="4" end="4"/>
                                            </p:txEl>
                                          </p:spTgt>
                                        </p:tgtEl>
                                        <p:attrNameLst>
                                          <p:attrName>style.visibility</p:attrName>
                                        </p:attrNameLst>
                                      </p:cBhvr>
                                      <p:to>
                                        <p:strVal val="visible"/>
                                      </p:to>
                                    </p:set>
                                    <p:animEffect transition="in" filter="wipe(left)">
                                      <p:cBhvr>
                                        <p:cTn id="23" dur="500"/>
                                        <p:tgtEl>
                                          <p:spTgt spid="152579">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52579">
                                            <p:txEl>
                                              <p:pRg st="5" end="5"/>
                                            </p:txEl>
                                          </p:spTgt>
                                        </p:tgtEl>
                                        <p:attrNameLst>
                                          <p:attrName>style.visibility</p:attrName>
                                        </p:attrNameLst>
                                      </p:cBhvr>
                                      <p:to>
                                        <p:strVal val="visible"/>
                                      </p:to>
                                    </p:set>
                                    <p:animEffect transition="in" filter="wipe(left)">
                                      <p:cBhvr>
                                        <p:cTn id="26" dur="500"/>
                                        <p:tgtEl>
                                          <p:spTgt spid="152579">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52579">
                                            <p:txEl>
                                              <p:pRg st="6" end="6"/>
                                            </p:txEl>
                                          </p:spTgt>
                                        </p:tgtEl>
                                        <p:attrNameLst>
                                          <p:attrName>style.visibility</p:attrName>
                                        </p:attrNameLst>
                                      </p:cBhvr>
                                      <p:to>
                                        <p:strVal val="visible"/>
                                      </p:to>
                                    </p:set>
                                    <p:animEffect transition="in" filter="wipe(left)">
                                      <p:cBhvr>
                                        <p:cTn id="29" dur="500"/>
                                        <p:tgtEl>
                                          <p:spTgt spid="152579">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52579">
                                            <p:txEl>
                                              <p:pRg st="7" end="7"/>
                                            </p:txEl>
                                          </p:spTgt>
                                        </p:tgtEl>
                                        <p:attrNameLst>
                                          <p:attrName>style.visibility</p:attrName>
                                        </p:attrNameLst>
                                      </p:cBhvr>
                                      <p:to>
                                        <p:strVal val="visible"/>
                                      </p:to>
                                    </p:set>
                                    <p:animEffect transition="in" filter="wipe(left)">
                                      <p:cBhvr>
                                        <p:cTn id="32" dur="500"/>
                                        <p:tgtEl>
                                          <p:spTgt spid="152579">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52579">
                                            <p:txEl>
                                              <p:pRg st="8" end="8"/>
                                            </p:txEl>
                                          </p:spTgt>
                                        </p:tgtEl>
                                        <p:attrNameLst>
                                          <p:attrName>style.visibility</p:attrName>
                                        </p:attrNameLst>
                                      </p:cBhvr>
                                      <p:to>
                                        <p:strVal val="visible"/>
                                      </p:to>
                                    </p:set>
                                    <p:animEffect transition="in" filter="wipe(left)">
                                      <p:cBhvr>
                                        <p:cTn id="35" dur="500"/>
                                        <p:tgtEl>
                                          <p:spTgt spid="152579">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2579">
                                            <p:txEl>
                                              <p:pRg st="9" end="9"/>
                                            </p:txEl>
                                          </p:spTgt>
                                        </p:tgtEl>
                                        <p:attrNameLst>
                                          <p:attrName>style.visibility</p:attrName>
                                        </p:attrNameLst>
                                      </p:cBhvr>
                                      <p:to>
                                        <p:strVal val="visible"/>
                                      </p:to>
                                    </p:set>
                                    <p:animEffect transition="in" filter="wipe(left)">
                                      <p:cBhvr>
                                        <p:cTn id="38" dur="500"/>
                                        <p:tgtEl>
                                          <p:spTgt spid="152579">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52580"/>
                                        </p:tgtEl>
                                        <p:attrNameLst>
                                          <p:attrName>style.visibility</p:attrName>
                                        </p:attrNameLst>
                                      </p:cBhvr>
                                      <p:to>
                                        <p:strVal val="visible"/>
                                      </p:to>
                                    </p:set>
                                    <p:animEffect transition="in" filter="dissolve">
                                      <p:cBhvr>
                                        <p:cTn id="43" dur="500"/>
                                        <p:tgtEl>
                                          <p:spTgt spid="152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P spid="15258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7409"/>
          <p:cNvSpPr>
            <a:spLocks noGrp="1"/>
          </p:cNvSpPr>
          <p:nvPr>
            <p:ph type="title" idx="4294967295"/>
          </p:nvPr>
        </p:nvSpPr>
        <p:spPr/>
        <p:txBody>
          <a:bodyPr anchor="b"/>
          <a:lstStyle/>
          <a:p>
            <a:r>
              <a:rPr lang="en-US" altLang="zh-CN" b="1"/>
              <a:t>4.1.6 </a:t>
            </a:r>
            <a:r>
              <a:rPr lang="zh-CN" altLang="en-US" b="1"/>
              <a:t>与时间有关的错误</a:t>
            </a:r>
          </a:p>
        </p:txBody>
      </p:sp>
      <p:sp>
        <p:nvSpPr>
          <p:cNvPr id="17411" name="文本框 17410"/>
          <p:cNvSpPr txBox="1"/>
          <p:nvPr/>
        </p:nvSpPr>
        <p:spPr>
          <a:xfrm>
            <a:off x="838200" y="2057400"/>
            <a:ext cx="7772400" cy="3962400"/>
          </a:xfrm>
          <a:prstGeom prst="rect">
            <a:avLst/>
          </a:prstGeom>
          <a:noFill/>
          <a:ln w="9525">
            <a:noFill/>
          </a:ln>
        </p:spPr>
        <p:txBody>
          <a:bodyPr>
            <a:spAutoFit/>
          </a:bodyPr>
          <a:lstStyle/>
          <a:p>
            <a:pPr>
              <a:spcBef>
                <a:spcPct val="50000"/>
              </a:spcBef>
            </a:pPr>
            <a:r>
              <a:rPr lang="zh-CN" altLang="en-US" sz="2400" dirty="0">
                <a:latin typeface="Impact" panose="020B0806030902050204" pitchFamily="34" charset="0"/>
              </a:rPr>
              <a:t>例：图书借阅系统        （</a:t>
            </a:r>
            <a:r>
              <a:rPr lang="zh-CN" altLang="en-US" sz="2400" dirty="0">
                <a:latin typeface="Comic Sans MS" panose="030F0702030302020204" pitchFamily="66" charset="0"/>
              </a:rPr>
              <a:t>x</a:t>
            </a:r>
            <a:r>
              <a:rPr lang="zh-CN" altLang="en-US" sz="2400" dirty="0">
                <a:latin typeface="Impact" panose="020B0806030902050204" pitchFamily="34" charset="0"/>
              </a:rPr>
              <a:t>:某种书册数，设当前</a:t>
            </a:r>
            <a:r>
              <a:rPr lang="zh-CN" altLang="en-US" sz="2400" dirty="0">
                <a:latin typeface="Comic Sans MS" panose="030F0702030302020204" pitchFamily="66" charset="0"/>
              </a:rPr>
              <a:t>x</a:t>
            </a:r>
            <a:r>
              <a:rPr lang="zh-CN" altLang="en-US" sz="2400" dirty="0">
                <a:latin typeface="Impact" panose="020B0806030902050204" pitchFamily="34" charset="0"/>
              </a:rPr>
              <a:t>=1.）</a:t>
            </a:r>
          </a:p>
          <a:p>
            <a:pPr>
              <a:spcBef>
                <a:spcPct val="50000"/>
              </a:spcBef>
            </a:pPr>
            <a:r>
              <a:rPr lang="zh-CN" altLang="en-US" sz="2400" dirty="0">
                <a:latin typeface="Comic Sans MS" panose="030F0702030302020204" pitchFamily="66" charset="0"/>
              </a:rPr>
              <a:t>终端1：                           终端2：</a:t>
            </a:r>
          </a:p>
          <a:p>
            <a:pPr>
              <a:lnSpc>
                <a:spcPct val="40000"/>
              </a:lnSpc>
              <a:spcBef>
                <a:spcPct val="50000"/>
              </a:spcBef>
            </a:pPr>
            <a:r>
              <a:rPr lang="zh-CN" altLang="en-US" sz="2400" dirty="0">
                <a:latin typeface="Comic Sans MS" panose="030F0702030302020204" pitchFamily="66" charset="0"/>
              </a:rPr>
              <a:t>CYCLE                             CYCLE</a:t>
            </a:r>
          </a:p>
          <a:p>
            <a:pPr>
              <a:lnSpc>
                <a:spcPct val="40000"/>
              </a:lnSpc>
              <a:spcBef>
                <a:spcPct val="50000"/>
              </a:spcBef>
            </a:pPr>
            <a:r>
              <a:rPr lang="zh-CN" altLang="en-US" sz="2400" dirty="0">
                <a:latin typeface="Comic Sans MS" panose="030F0702030302020204" pitchFamily="66" charset="0"/>
              </a:rPr>
              <a:t>    等待借书者；                    等待借书者；</a:t>
            </a:r>
          </a:p>
          <a:p>
            <a:pPr>
              <a:lnSpc>
                <a:spcPct val="40000"/>
              </a:lnSpc>
              <a:spcBef>
                <a:spcPct val="50000"/>
              </a:spcBef>
            </a:pPr>
            <a:r>
              <a:rPr lang="zh-CN" altLang="en-US" sz="2400" dirty="0">
                <a:latin typeface="Comic Sans MS" panose="030F0702030302020204" pitchFamily="66" charset="0"/>
              </a:rPr>
              <a:t>    IF x&gt;=1 Then                  IF x&gt;=1 Then</a:t>
            </a:r>
          </a:p>
          <a:p>
            <a:pPr>
              <a:lnSpc>
                <a:spcPct val="40000"/>
              </a:lnSpc>
              <a:spcBef>
                <a:spcPct val="50000"/>
              </a:spcBef>
            </a:pPr>
            <a:r>
              <a:rPr lang="zh-CN" altLang="en-US" sz="2400" dirty="0">
                <a:latin typeface="Comic Sans MS" panose="030F0702030302020204" pitchFamily="66" charset="0"/>
              </a:rPr>
              <a:t>       Begin                            Begin</a:t>
            </a:r>
          </a:p>
          <a:p>
            <a:pPr>
              <a:lnSpc>
                <a:spcPct val="40000"/>
              </a:lnSpc>
              <a:spcBef>
                <a:spcPct val="50000"/>
              </a:spcBef>
            </a:pPr>
            <a:r>
              <a:rPr lang="zh-CN" altLang="en-US" sz="2400" dirty="0">
                <a:latin typeface="Comic Sans MS" panose="030F0702030302020204" pitchFamily="66" charset="0"/>
              </a:rPr>
              <a:t>          x:=x-1;                          x:=x-1;</a:t>
            </a:r>
          </a:p>
          <a:p>
            <a:pPr>
              <a:lnSpc>
                <a:spcPct val="40000"/>
              </a:lnSpc>
              <a:spcBef>
                <a:spcPct val="50000"/>
              </a:spcBef>
            </a:pPr>
            <a:r>
              <a:rPr lang="zh-CN" altLang="en-US" sz="2400" dirty="0">
                <a:latin typeface="Comic Sans MS" panose="030F0702030302020204" pitchFamily="66" charset="0"/>
              </a:rPr>
              <a:t>         借书                               借书</a:t>
            </a:r>
          </a:p>
          <a:p>
            <a:pPr>
              <a:lnSpc>
                <a:spcPct val="40000"/>
              </a:lnSpc>
              <a:spcBef>
                <a:spcPct val="50000"/>
              </a:spcBef>
            </a:pPr>
            <a:r>
              <a:rPr lang="zh-CN" altLang="en-US" sz="2400" dirty="0">
                <a:latin typeface="Comic Sans MS" panose="030F0702030302020204" pitchFamily="66" charset="0"/>
              </a:rPr>
              <a:t>       End                              End</a:t>
            </a:r>
          </a:p>
          <a:p>
            <a:pPr>
              <a:lnSpc>
                <a:spcPct val="40000"/>
              </a:lnSpc>
              <a:spcBef>
                <a:spcPct val="50000"/>
              </a:spcBef>
            </a:pPr>
            <a:r>
              <a:rPr lang="zh-CN" altLang="en-US" sz="2400" dirty="0">
                <a:latin typeface="Comic Sans MS" panose="030F0702030302020204" pitchFamily="66" charset="0"/>
              </a:rPr>
              <a:t>    Else  无书                       Else  无书   </a:t>
            </a:r>
          </a:p>
          <a:p>
            <a:pPr>
              <a:lnSpc>
                <a:spcPct val="40000"/>
              </a:lnSpc>
              <a:spcBef>
                <a:spcPct val="50000"/>
              </a:spcBef>
            </a:pPr>
            <a:r>
              <a:rPr lang="zh-CN" altLang="en-US" sz="2400" dirty="0">
                <a:latin typeface="Comic Sans MS" panose="030F0702030302020204" pitchFamily="66" charset="0"/>
              </a:rPr>
              <a:t>End                                End</a:t>
            </a:r>
            <a:r>
              <a:rPr lang="zh-CN" altLang="en-US" sz="2400" dirty="0">
                <a:latin typeface="Times New Roman" panose="02020603050405020304" pitchFamily="18" charset="0"/>
              </a:rPr>
              <a:t>                                 </a:t>
            </a:r>
          </a:p>
        </p:txBody>
      </p:sp>
      <p:sp>
        <p:nvSpPr>
          <p:cNvPr id="17412" name="直接连接符 17411"/>
          <p:cNvSpPr/>
          <p:nvPr/>
        </p:nvSpPr>
        <p:spPr>
          <a:xfrm flipH="1">
            <a:off x="3429000" y="4267200"/>
            <a:ext cx="914400" cy="0"/>
          </a:xfrm>
          <a:prstGeom prst="line">
            <a:avLst/>
          </a:prstGeom>
          <a:ln w="9525" cap="flat" cmpd="sng">
            <a:solidFill>
              <a:schemeClr val="tx1"/>
            </a:solidFill>
            <a:prstDash val="solid"/>
            <a:headEnd type="none" w="med" len="med"/>
            <a:tailEnd type="triangle" w="med" len="med"/>
          </a:ln>
        </p:spPr>
      </p:sp>
      <p:sp>
        <p:nvSpPr>
          <p:cNvPr id="17413" name="直接连接符 17412"/>
          <p:cNvSpPr/>
          <p:nvPr/>
        </p:nvSpPr>
        <p:spPr>
          <a:xfrm flipH="1">
            <a:off x="7239000" y="4267200"/>
            <a:ext cx="838200" cy="0"/>
          </a:xfrm>
          <a:prstGeom prst="line">
            <a:avLst/>
          </a:prstGeom>
          <a:ln w="9525" cap="flat" cmpd="sng">
            <a:solidFill>
              <a:schemeClr val="tx1"/>
            </a:solidFill>
            <a:prstDash val="solid"/>
            <a:headEnd type="none" w="med" len="med"/>
            <a:tailEnd type="triangle" w="med" len="med"/>
          </a:ln>
        </p:spPr>
      </p:sp>
      <p:sp>
        <p:nvSpPr>
          <p:cNvPr id="17414" name="直接连接符 17413"/>
          <p:cNvSpPr/>
          <p:nvPr/>
        </p:nvSpPr>
        <p:spPr>
          <a:xfrm flipH="1">
            <a:off x="3581400" y="4876800"/>
            <a:ext cx="762000" cy="0"/>
          </a:xfrm>
          <a:prstGeom prst="line">
            <a:avLst/>
          </a:prstGeom>
          <a:ln w="9525" cap="flat" cmpd="sng">
            <a:solidFill>
              <a:schemeClr val="tx1"/>
            </a:solidFill>
            <a:prstDash val="solid"/>
            <a:headEnd type="none" w="med" len="med"/>
            <a:tailEnd type="triangle" w="med" len="med"/>
          </a:ln>
        </p:spPr>
      </p:sp>
      <p:sp>
        <p:nvSpPr>
          <p:cNvPr id="17415" name="直接连接符 17414"/>
          <p:cNvSpPr/>
          <p:nvPr/>
        </p:nvSpPr>
        <p:spPr>
          <a:xfrm flipH="1">
            <a:off x="7391400" y="4876800"/>
            <a:ext cx="685800" cy="0"/>
          </a:xfrm>
          <a:prstGeom prst="line">
            <a:avLst/>
          </a:prstGeom>
          <a:ln w="9525" cap="flat" cmpd="sng">
            <a:solidFill>
              <a:schemeClr val="tx1"/>
            </a:solidFill>
            <a:prstDash val="solid"/>
            <a:headEnd type="none" w="med" len="med"/>
            <a:tailEnd type="triangle" w="med" len="med"/>
          </a:ln>
        </p:spPr>
      </p:sp>
      <p:sp>
        <p:nvSpPr>
          <p:cNvPr id="17416" name="文本框 17415"/>
          <p:cNvSpPr txBox="1"/>
          <p:nvPr/>
        </p:nvSpPr>
        <p:spPr>
          <a:xfrm>
            <a:off x="4343400" y="4038600"/>
            <a:ext cx="685800" cy="457200"/>
          </a:xfrm>
          <a:prstGeom prst="rect">
            <a:avLst/>
          </a:prstGeom>
          <a:noFill/>
          <a:ln w="9525">
            <a:noFill/>
          </a:ln>
        </p:spPr>
        <p:txBody>
          <a:bodyPr>
            <a:spAutoFit/>
          </a:bodyPr>
          <a:lstStyle/>
          <a:p>
            <a:pPr>
              <a:spcBef>
                <a:spcPct val="50000"/>
              </a:spcBef>
            </a:pPr>
            <a:r>
              <a:rPr lang="en-US" altLang="zh-CN" sz="2400">
                <a:latin typeface="Times New Roman" panose="02020603050405020304" pitchFamily="18" charset="0"/>
              </a:rPr>
              <a:t>1</a:t>
            </a:r>
          </a:p>
        </p:txBody>
      </p:sp>
      <p:sp>
        <p:nvSpPr>
          <p:cNvPr id="17417" name="文本框 17416"/>
          <p:cNvSpPr txBox="1"/>
          <p:nvPr/>
        </p:nvSpPr>
        <p:spPr>
          <a:xfrm>
            <a:off x="8077200" y="4038600"/>
            <a:ext cx="381000" cy="457200"/>
          </a:xfrm>
          <a:prstGeom prst="rect">
            <a:avLst/>
          </a:prstGeom>
          <a:noFill/>
          <a:ln w="9525">
            <a:noFill/>
          </a:ln>
        </p:spPr>
        <p:txBody>
          <a:bodyPr>
            <a:spAutoFit/>
          </a:bodyPr>
          <a:lstStyle/>
          <a:p>
            <a:pPr>
              <a:spcBef>
                <a:spcPct val="50000"/>
              </a:spcBef>
            </a:pPr>
            <a:r>
              <a:rPr lang="en-US" altLang="zh-CN" sz="2400">
                <a:latin typeface="Times New Roman" panose="02020603050405020304" pitchFamily="18" charset="0"/>
              </a:rPr>
              <a:t>2</a:t>
            </a:r>
          </a:p>
        </p:txBody>
      </p:sp>
      <p:sp>
        <p:nvSpPr>
          <p:cNvPr id="17418" name="文本框 17417"/>
          <p:cNvSpPr txBox="1"/>
          <p:nvPr/>
        </p:nvSpPr>
        <p:spPr>
          <a:xfrm>
            <a:off x="4343400" y="4648200"/>
            <a:ext cx="533400" cy="457200"/>
          </a:xfrm>
          <a:prstGeom prst="rect">
            <a:avLst/>
          </a:prstGeom>
          <a:noFill/>
          <a:ln w="9525">
            <a:noFill/>
          </a:ln>
        </p:spPr>
        <p:txBody>
          <a:bodyPr>
            <a:spAutoFit/>
          </a:bodyPr>
          <a:lstStyle/>
          <a:p>
            <a:pPr>
              <a:spcBef>
                <a:spcPct val="50000"/>
              </a:spcBef>
            </a:pPr>
            <a:r>
              <a:rPr lang="en-US" altLang="zh-CN" sz="2400">
                <a:latin typeface="Times New Roman" panose="02020603050405020304" pitchFamily="18" charset="0"/>
              </a:rPr>
              <a:t>3</a:t>
            </a:r>
          </a:p>
        </p:txBody>
      </p:sp>
      <p:sp>
        <p:nvSpPr>
          <p:cNvPr id="17419" name="文本框 17418"/>
          <p:cNvSpPr txBox="1"/>
          <p:nvPr/>
        </p:nvSpPr>
        <p:spPr>
          <a:xfrm>
            <a:off x="8077200" y="4648200"/>
            <a:ext cx="457200" cy="457200"/>
          </a:xfrm>
          <a:prstGeom prst="rect">
            <a:avLst/>
          </a:prstGeom>
          <a:noFill/>
          <a:ln w="9525">
            <a:noFill/>
          </a:ln>
        </p:spPr>
        <p:txBody>
          <a:bodyPr>
            <a:spAutoFit/>
          </a:bodyPr>
          <a:lstStyle/>
          <a:p>
            <a:pPr>
              <a:spcBef>
                <a:spcPct val="50000"/>
              </a:spcBef>
            </a:pPr>
            <a:r>
              <a:rPr lang="en-US" altLang="zh-CN" sz="2400">
                <a:latin typeface="Times New Roman" panose="02020603050405020304" pitchFamily="18" charset="0"/>
              </a:rPr>
              <a:t>4</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标题 153601"/>
          <p:cNvSpPr>
            <a:spLocks noGrp="1"/>
          </p:cNvSpPr>
          <p:nvPr>
            <p:ph type="title"/>
          </p:nvPr>
        </p:nvSpPr>
        <p:spPr/>
        <p:txBody>
          <a:bodyPr anchor="b"/>
          <a:lstStyle/>
          <a:p>
            <a:r>
              <a:rPr lang="en-US" altLang="zh-CN" b="1"/>
              <a:t>4.3.5.1 </a:t>
            </a:r>
            <a:r>
              <a:rPr lang="zh-CN" altLang="en-US" b="1"/>
              <a:t>管程的提出</a:t>
            </a:r>
            <a:r>
              <a:rPr lang="en-US" altLang="zh-CN" b="1"/>
              <a:t>(Cont.)</a:t>
            </a:r>
          </a:p>
        </p:txBody>
      </p:sp>
      <p:sp>
        <p:nvSpPr>
          <p:cNvPr id="153603" name="文本占位符 153602"/>
          <p:cNvSpPr>
            <a:spLocks noGrp="1"/>
          </p:cNvSpPr>
          <p:nvPr>
            <p:ph type="body" idx="1"/>
          </p:nvPr>
        </p:nvSpPr>
        <p:spPr/>
        <p:txBody>
          <a:bodyPr/>
          <a:lstStyle/>
          <a:p>
            <a:r>
              <a:rPr lang="zh-CN" altLang="en-US" b="1"/>
              <a:t>构造操作系统的</a:t>
            </a:r>
            <a:r>
              <a:rPr lang="en-US" altLang="zh-CN" b="1">
                <a:latin typeface="Comic Sans MS" panose="030F0702030302020204" pitchFamily="66" charset="0"/>
              </a:rPr>
              <a:t>PCM</a:t>
            </a:r>
            <a:r>
              <a:rPr lang="zh-CN" altLang="en-US" b="1"/>
              <a:t>方法</a:t>
            </a:r>
          </a:p>
          <a:p>
            <a:pPr lvl="1"/>
            <a:r>
              <a:rPr lang="en-US" altLang="zh-CN" b="1">
                <a:latin typeface="Comic Sans MS" panose="030F0702030302020204" pitchFamily="66" charset="0"/>
              </a:rPr>
              <a:t>P</a:t>
            </a:r>
            <a:r>
              <a:rPr lang="zh-CN" altLang="en-US" b="1">
                <a:latin typeface="Comic Sans MS" panose="030F0702030302020204" pitchFamily="66" charset="0"/>
              </a:rPr>
              <a:t>：</a:t>
            </a:r>
            <a:r>
              <a:rPr lang="en-US" altLang="zh-CN" b="1">
                <a:latin typeface="Comic Sans MS" panose="030F0702030302020204" pitchFamily="66" charset="0"/>
              </a:rPr>
              <a:t>process</a:t>
            </a:r>
          </a:p>
          <a:p>
            <a:pPr lvl="1"/>
            <a:r>
              <a:rPr lang="en-US" altLang="zh-CN" b="1">
                <a:latin typeface="Comic Sans MS" panose="030F0702030302020204" pitchFamily="66" charset="0"/>
              </a:rPr>
              <a:t>C</a:t>
            </a:r>
            <a:r>
              <a:rPr lang="zh-CN" altLang="en-US" b="1">
                <a:latin typeface="Comic Sans MS" panose="030F0702030302020204" pitchFamily="66" charset="0"/>
              </a:rPr>
              <a:t>：</a:t>
            </a:r>
            <a:r>
              <a:rPr lang="en-US" altLang="zh-CN" b="1">
                <a:latin typeface="Comic Sans MS" panose="030F0702030302020204" pitchFamily="66" charset="0"/>
              </a:rPr>
              <a:t>class</a:t>
            </a:r>
          </a:p>
          <a:p>
            <a:pPr lvl="1"/>
            <a:r>
              <a:rPr lang="en-US" altLang="zh-CN" b="1">
                <a:latin typeface="Comic Sans MS" panose="030F0702030302020204" pitchFamily="66" charset="0"/>
              </a:rPr>
              <a:t>M</a:t>
            </a:r>
            <a:r>
              <a:rPr lang="zh-CN" altLang="en-US" b="1">
                <a:latin typeface="Comic Sans MS" panose="030F0702030302020204" pitchFamily="66" charset="0"/>
              </a:rPr>
              <a:t>：</a:t>
            </a:r>
            <a:r>
              <a:rPr lang="en-US" altLang="zh-CN" b="1">
                <a:latin typeface="Comic Sans MS" panose="030F0702030302020204" pitchFamily="66" charset="0"/>
              </a:rPr>
              <a:t>monitor</a:t>
            </a:r>
          </a:p>
          <a:p>
            <a:r>
              <a:rPr lang="en-US" altLang="zh-CN" b="1"/>
              <a:t>Example system</a:t>
            </a:r>
          </a:p>
          <a:p>
            <a:pPr lvl="1"/>
            <a:r>
              <a:rPr lang="en-US" altLang="zh-CN" b="1"/>
              <a:t>solo</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标题 154625"/>
          <p:cNvSpPr>
            <a:spLocks noGrp="1"/>
          </p:cNvSpPr>
          <p:nvPr>
            <p:ph type="title"/>
          </p:nvPr>
        </p:nvSpPr>
        <p:spPr/>
        <p:txBody>
          <a:bodyPr anchor="b"/>
          <a:lstStyle/>
          <a:p>
            <a:r>
              <a:rPr lang="en-US" altLang="zh-CN" b="1"/>
              <a:t>4.3.5.2 </a:t>
            </a:r>
            <a:r>
              <a:rPr lang="zh-CN" altLang="en-US" b="1"/>
              <a:t>管程形式</a:t>
            </a:r>
          </a:p>
        </p:txBody>
      </p:sp>
      <p:sp>
        <p:nvSpPr>
          <p:cNvPr id="154627" name="文本框 154626"/>
          <p:cNvSpPr txBox="1"/>
          <p:nvPr/>
        </p:nvSpPr>
        <p:spPr>
          <a:xfrm>
            <a:off x="762000" y="2133600"/>
            <a:ext cx="7620000" cy="4364038"/>
          </a:xfrm>
          <a:prstGeom prst="rect">
            <a:avLst/>
          </a:prstGeom>
          <a:noFill/>
          <a:ln w="9525">
            <a:noFill/>
          </a:ln>
        </p:spPr>
        <p:txBody>
          <a:bodyPr>
            <a:spAutoFit/>
          </a:bodyPr>
          <a:lstStyle/>
          <a:p>
            <a:pPr>
              <a:spcBef>
                <a:spcPct val="50000"/>
              </a:spcBef>
            </a:pPr>
            <a:r>
              <a:rPr lang="zh-CN" altLang="en-US" sz="2400" dirty="0">
                <a:solidFill>
                  <a:schemeClr val="folHlink"/>
                </a:solidFill>
                <a:latin typeface="Comic Sans MS" panose="030F0702030302020204" pitchFamily="66" charset="0"/>
              </a:rPr>
              <a:t>Type</a:t>
            </a:r>
            <a:r>
              <a:rPr lang="zh-CN" altLang="en-US" sz="2400" dirty="0">
                <a:latin typeface="Comic Sans MS" panose="030F0702030302020204" pitchFamily="66" charset="0"/>
              </a:rPr>
              <a:t> monitor_name=</a:t>
            </a:r>
            <a:r>
              <a:rPr lang="zh-CN" altLang="en-US" sz="2400" dirty="0">
                <a:solidFill>
                  <a:schemeClr val="folHlink"/>
                </a:solidFill>
                <a:latin typeface="Comic Sans MS" panose="030F0702030302020204" pitchFamily="66" charset="0"/>
              </a:rPr>
              <a:t>MONITOR</a:t>
            </a:r>
            <a:r>
              <a:rPr lang="zh-CN" altLang="en-US" sz="2400" dirty="0">
                <a:latin typeface="Comic Sans MS" panose="030F0702030302020204" pitchFamily="66" charset="0"/>
              </a:rPr>
              <a:t>(形参表)</a:t>
            </a:r>
          </a:p>
          <a:p>
            <a:pPr>
              <a:lnSpc>
                <a:spcPct val="90000"/>
              </a:lnSpc>
              <a:spcBef>
                <a:spcPct val="50000"/>
              </a:spcBef>
            </a:pPr>
            <a:r>
              <a:rPr lang="zh-CN" altLang="en-US" sz="2400" dirty="0">
                <a:latin typeface="Comic Sans MS" panose="030F0702030302020204" pitchFamily="66" charset="0"/>
              </a:rPr>
              <a:t>     共享变量说明</a:t>
            </a:r>
          </a:p>
          <a:p>
            <a:pPr>
              <a:lnSpc>
                <a:spcPct val="90000"/>
              </a:lnSpc>
              <a:spcBef>
                <a:spcPct val="50000"/>
              </a:spcBef>
            </a:pPr>
            <a:r>
              <a:rPr lang="zh-CN" altLang="en-US" sz="2400" dirty="0">
                <a:latin typeface="Comic Sans MS" panose="030F0702030302020204" pitchFamily="66" charset="0"/>
              </a:rPr>
              <a:t>     </a:t>
            </a:r>
            <a:r>
              <a:rPr lang="zh-CN" altLang="en-US" sz="2400" dirty="0">
                <a:solidFill>
                  <a:schemeClr val="folHlink"/>
                </a:solidFill>
                <a:latin typeface="Comic Sans MS" panose="030F0702030302020204" pitchFamily="66" charset="0"/>
              </a:rPr>
              <a:t>define</a:t>
            </a:r>
            <a:r>
              <a:rPr lang="zh-CN" altLang="en-US" sz="2400" dirty="0">
                <a:latin typeface="Comic Sans MS" panose="030F0702030302020204" pitchFamily="66" charset="0"/>
              </a:rPr>
              <a:t> 本管程内定义，本管程外使用的子程序名表；</a:t>
            </a:r>
          </a:p>
          <a:p>
            <a:pPr>
              <a:lnSpc>
                <a:spcPct val="90000"/>
              </a:lnSpc>
              <a:spcBef>
                <a:spcPct val="50000"/>
              </a:spcBef>
            </a:pPr>
            <a:r>
              <a:rPr lang="zh-CN" altLang="en-US" sz="2400" dirty="0">
                <a:latin typeface="Comic Sans MS" panose="030F0702030302020204" pitchFamily="66" charset="0"/>
              </a:rPr>
              <a:t>     </a:t>
            </a:r>
            <a:r>
              <a:rPr lang="zh-CN" altLang="en-US" sz="2400" dirty="0">
                <a:solidFill>
                  <a:schemeClr val="folHlink"/>
                </a:solidFill>
                <a:latin typeface="Comic Sans MS" panose="030F0702030302020204" pitchFamily="66" charset="0"/>
              </a:rPr>
              <a:t>use</a:t>
            </a:r>
            <a:r>
              <a:rPr lang="zh-CN" altLang="en-US" sz="2400" dirty="0">
                <a:latin typeface="Comic Sans MS" panose="030F0702030302020204" pitchFamily="66" charset="0"/>
              </a:rPr>
              <a:t> 本管程外定义，本管程内使用的子程序名表；</a:t>
            </a:r>
          </a:p>
          <a:p>
            <a:pPr>
              <a:lnSpc>
                <a:spcPct val="90000"/>
              </a:lnSpc>
              <a:spcBef>
                <a:spcPct val="50000"/>
              </a:spcBef>
            </a:pPr>
            <a:r>
              <a:rPr lang="zh-CN" altLang="en-US" sz="2400" dirty="0">
                <a:solidFill>
                  <a:schemeClr val="folHlink"/>
                </a:solidFill>
                <a:latin typeface="Comic Sans MS" panose="030F0702030302020204" pitchFamily="66" charset="0"/>
              </a:rPr>
              <a:t>Procedure</a:t>
            </a:r>
            <a:r>
              <a:rPr lang="zh-CN" altLang="en-US" sz="2400" dirty="0">
                <a:latin typeface="Comic Sans MS" panose="030F0702030302020204" pitchFamily="66" charset="0"/>
              </a:rPr>
              <a:t> 过程名（形参表）；</a:t>
            </a:r>
          </a:p>
          <a:p>
            <a:pPr>
              <a:lnSpc>
                <a:spcPct val="90000"/>
              </a:lnSpc>
              <a:spcBef>
                <a:spcPct val="50000"/>
              </a:spcBef>
            </a:pPr>
            <a:r>
              <a:rPr lang="zh-CN" altLang="en-US" sz="2400" dirty="0">
                <a:latin typeface="Comic Sans MS" panose="030F0702030302020204" pitchFamily="66" charset="0"/>
              </a:rPr>
              <a:t>    局部变量说明</a:t>
            </a:r>
          </a:p>
          <a:p>
            <a:pPr>
              <a:lnSpc>
                <a:spcPct val="90000"/>
              </a:lnSpc>
              <a:spcBef>
                <a:spcPct val="50000"/>
              </a:spcBef>
            </a:pPr>
            <a:r>
              <a:rPr lang="zh-CN" altLang="en-US" sz="2400" dirty="0">
                <a:latin typeface="Comic Sans MS" panose="030F0702030302020204" pitchFamily="66" charset="0"/>
              </a:rPr>
              <a:t>    </a:t>
            </a:r>
            <a:r>
              <a:rPr lang="zh-CN" altLang="en-US" sz="2400" dirty="0">
                <a:solidFill>
                  <a:schemeClr val="folHlink"/>
                </a:solidFill>
                <a:latin typeface="Comic Sans MS" panose="030F0702030302020204" pitchFamily="66" charset="0"/>
              </a:rPr>
              <a:t>Begin</a:t>
            </a:r>
            <a:r>
              <a:rPr lang="zh-CN" altLang="en-US" sz="2400" dirty="0">
                <a:latin typeface="Comic Sans MS" panose="030F0702030302020204" pitchFamily="66" charset="0"/>
              </a:rPr>
              <a:t>    语句序列    </a:t>
            </a:r>
            <a:r>
              <a:rPr lang="zh-CN" altLang="en-US" sz="2400" dirty="0">
                <a:solidFill>
                  <a:schemeClr val="folHlink"/>
                </a:solidFill>
                <a:latin typeface="Comic Sans MS" panose="030F0702030302020204" pitchFamily="66" charset="0"/>
              </a:rPr>
              <a:t>End</a:t>
            </a:r>
            <a:r>
              <a:rPr lang="zh-CN" altLang="en-US" sz="2400" dirty="0">
                <a:latin typeface="Comic Sans MS" panose="030F0702030302020204" pitchFamily="66" charset="0"/>
              </a:rPr>
              <a:t>;</a:t>
            </a:r>
          </a:p>
          <a:p>
            <a:pPr>
              <a:lnSpc>
                <a:spcPct val="90000"/>
              </a:lnSpc>
              <a:spcBef>
                <a:spcPct val="50000"/>
              </a:spcBef>
            </a:pPr>
            <a:r>
              <a:rPr lang="zh-CN" altLang="en-US" sz="2400" dirty="0">
                <a:latin typeface="Impact" panose="020B0806030902050204" pitchFamily="34" charset="0"/>
              </a:rPr>
              <a:t>          </a:t>
            </a:r>
            <a:r>
              <a:rPr lang="zh-CN" altLang="en-US" sz="2400" dirty="0">
                <a:latin typeface="Comic Sans MS" panose="030F0702030302020204" pitchFamily="66" charset="0"/>
              </a:rPr>
              <a:t>…………</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标题 155649"/>
          <p:cNvSpPr>
            <a:spLocks noGrp="1"/>
          </p:cNvSpPr>
          <p:nvPr>
            <p:ph type="title"/>
          </p:nvPr>
        </p:nvSpPr>
        <p:spPr/>
        <p:txBody>
          <a:bodyPr anchor="b"/>
          <a:lstStyle/>
          <a:p>
            <a:r>
              <a:rPr lang="en-US" altLang="zh-CN" b="1"/>
              <a:t>4.3.5.2 </a:t>
            </a:r>
            <a:r>
              <a:rPr lang="zh-CN" altLang="en-US" b="1"/>
              <a:t>管程形式</a:t>
            </a:r>
            <a:r>
              <a:rPr lang="en-US" altLang="zh-CN" b="1"/>
              <a:t>(Cont.)</a:t>
            </a:r>
          </a:p>
        </p:txBody>
      </p:sp>
      <p:sp>
        <p:nvSpPr>
          <p:cNvPr id="155651" name="文本框 155650"/>
          <p:cNvSpPr txBox="1"/>
          <p:nvPr/>
        </p:nvSpPr>
        <p:spPr>
          <a:xfrm>
            <a:off x="1143000" y="2057400"/>
            <a:ext cx="7696200" cy="4473575"/>
          </a:xfrm>
          <a:prstGeom prst="rect">
            <a:avLst/>
          </a:prstGeom>
          <a:noFill/>
          <a:ln w="9525">
            <a:noFill/>
          </a:ln>
        </p:spPr>
        <p:txBody>
          <a:bodyPr>
            <a:spAutoFit/>
          </a:bodyPr>
          <a:lstStyle/>
          <a:p>
            <a:pPr>
              <a:lnSpc>
                <a:spcPct val="90000"/>
              </a:lnSpc>
              <a:spcBef>
                <a:spcPct val="50000"/>
              </a:spcBef>
            </a:pPr>
            <a:r>
              <a:rPr lang="zh-CN" altLang="en-US" sz="2400" dirty="0">
                <a:solidFill>
                  <a:schemeClr val="folHlink"/>
                </a:solidFill>
                <a:latin typeface="Comic Sans MS" panose="030F0702030302020204" pitchFamily="66" charset="0"/>
              </a:rPr>
              <a:t>Function</a:t>
            </a:r>
            <a:r>
              <a:rPr lang="zh-CN" altLang="en-US" sz="2400" dirty="0">
                <a:latin typeface="Comic Sans MS" panose="030F0702030302020204" pitchFamily="66" charset="0"/>
              </a:rPr>
              <a:t> 函数名（形参表）:返回值类型；</a:t>
            </a:r>
          </a:p>
          <a:p>
            <a:pPr>
              <a:lnSpc>
                <a:spcPct val="90000"/>
              </a:lnSpc>
              <a:spcBef>
                <a:spcPct val="50000"/>
              </a:spcBef>
            </a:pPr>
            <a:r>
              <a:rPr lang="zh-CN" altLang="en-US" sz="2400" dirty="0">
                <a:latin typeface="Comic Sans MS" panose="030F0702030302020204" pitchFamily="66" charset="0"/>
              </a:rPr>
              <a:t>    局部变量说明</a:t>
            </a:r>
          </a:p>
          <a:p>
            <a:pPr>
              <a:lnSpc>
                <a:spcPct val="90000"/>
              </a:lnSpc>
              <a:spcBef>
                <a:spcPct val="50000"/>
              </a:spcBef>
            </a:pPr>
            <a:r>
              <a:rPr lang="zh-CN" altLang="en-US" sz="2400" dirty="0">
                <a:latin typeface="Comic Sans MS" panose="030F0702030302020204" pitchFamily="66" charset="0"/>
              </a:rPr>
              <a:t>    </a:t>
            </a:r>
            <a:r>
              <a:rPr lang="zh-CN" altLang="en-US" sz="2400" dirty="0">
                <a:solidFill>
                  <a:schemeClr val="folHlink"/>
                </a:solidFill>
                <a:latin typeface="Comic Sans MS" panose="030F0702030302020204" pitchFamily="66" charset="0"/>
              </a:rPr>
              <a:t>Begin</a:t>
            </a:r>
            <a:r>
              <a:rPr lang="zh-CN" altLang="en-US" sz="2400" dirty="0">
                <a:latin typeface="Comic Sans MS" panose="030F0702030302020204" pitchFamily="66" charset="0"/>
              </a:rPr>
              <a:t>  语句序列 </a:t>
            </a:r>
            <a:r>
              <a:rPr lang="zh-CN" altLang="en-US" sz="2400" dirty="0">
                <a:solidFill>
                  <a:schemeClr val="folHlink"/>
                </a:solidFill>
                <a:latin typeface="Comic Sans MS" panose="030F0702030302020204" pitchFamily="66" charset="0"/>
              </a:rPr>
              <a:t>End</a:t>
            </a:r>
            <a:r>
              <a:rPr lang="zh-CN" altLang="en-US" sz="2400" dirty="0">
                <a:latin typeface="Comic Sans MS" panose="030F0702030302020204" pitchFamily="66" charset="0"/>
              </a:rPr>
              <a:t>;</a:t>
            </a:r>
          </a:p>
          <a:p>
            <a:pPr>
              <a:lnSpc>
                <a:spcPct val="90000"/>
              </a:lnSpc>
              <a:spcBef>
                <a:spcPct val="50000"/>
              </a:spcBef>
            </a:pPr>
            <a:r>
              <a:rPr lang="zh-CN" altLang="en-US" sz="2400" dirty="0">
                <a:latin typeface="Impact" panose="020B0806030902050204" pitchFamily="34" charset="0"/>
              </a:rPr>
              <a:t>          </a:t>
            </a:r>
            <a:r>
              <a:rPr lang="zh-CN" altLang="en-US" sz="2400" dirty="0">
                <a:latin typeface="Comic Sans MS" panose="030F0702030302020204" pitchFamily="66" charset="0"/>
              </a:rPr>
              <a:t>……………</a:t>
            </a:r>
          </a:p>
          <a:p>
            <a:pPr>
              <a:lnSpc>
                <a:spcPct val="90000"/>
              </a:lnSpc>
              <a:spcBef>
                <a:spcPct val="50000"/>
              </a:spcBef>
            </a:pPr>
            <a:r>
              <a:rPr lang="zh-CN" altLang="en-US" sz="2400" dirty="0">
                <a:solidFill>
                  <a:schemeClr val="folHlink"/>
                </a:solidFill>
                <a:latin typeface="Comic Sans MS" panose="030F0702030302020204" pitchFamily="66" charset="0"/>
              </a:rPr>
              <a:t>Begin</a:t>
            </a:r>
            <a:r>
              <a:rPr lang="zh-CN" altLang="en-US" sz="2400" dirty="0">
                <a:latin typeface="Comic Sans MS" panose="030F0702030302020204" pitchFamily="66" charset="0"/>
              </a:rPr>
              <a:t>  共享变量初始化语句序列  </a:t>
            </a:r>
            <a:r>
              <a:rPr lang="zh-CN" altLang="en-US" sz="2400" dirty="0">
                <a:solidFill>
                  <a:schemeClr val="folHlink"/>
                </a:solidFill>
                <a:latin typeface="Comic Sans MS" panose="030F0702030302020204" pitchFamily="66" charset="0"/>
              </a:rPr>
              <a:t>End</a:t>
            </a:r>
            <a:r>
              <a:rPr lang="zh-CN" altLang="en-US" sz="2400" dirty="0">
                <a:latin typeface="Comic Sans MS" panose="030F0702030302020204" pitchFamily="66" charset="0"/>
              </a:rPr>
              <a:t>;</a:t>
            </a:r>
          </a:p>
          <a:p>
            <a:pPr>
              <a:lnSpc>
                <a:spcPct val="60000"/>
              </a:lnSpc>
              <a:spcBef>
                <a:spcPct val="50000"/>
              </a:spcBef>
            </a:pPr>
            <a:endParaRPr lang="zh-CN" altLang="en-US" sz="2400" dirty="0">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语言特点：</a:t>
            </a:r>
          </a:p>
          <a:p>
            <a:pPr>
              <a:lnSpc>
                <a:spcPct val="60000"/>
              </a:lnSpc>
              <a:spcBef>
                <a:spcPct val="50000"/>
              </a:spcBef>
            </a:pPr>
            <a:r>
              <a:rPr lang="zh-CN" altLang="en-US" sz="2400" dirty="0">
                <a:latin typeface="Comic Sans MS" panose="030F0702030302020204" pitchFamily="66" charset="0"/>
              </a:rPr>
              <a:t>    (1) modularized;</a:t>
            </a:r>
          </a:p>
          <a:p>
            <a:pPr>
              <a:lnSpc>
                <a:spcPct val="60000"/>
              </a:lnSpc>
              <a:spcBef>
                <a:spcPct val="50000"/>
              </a:spcBef>
            </a:pPr>
            <a:r>
              <a:rPr lang="zh-CN" altLang="en-US" sz="2400" dirty="0">
                <a:latin typeface="Comic Sans MS" panose="030F0702030302020204" pitchFamily="66" charset="0"/>
              </a:rPr>
              <a:t>    (2) abstract data type;</a:t>
            </a:r>
          </a:p>
          <a:p>
            <a:pPr>
              <a:lnSpc>
                <a:spcPct val="60000"/>
              </a:lnSpc>
              <a:spcBef>
                <a:spcPct val="50000"/>
              </a:spcBef>
            </a:pPr>
            <a:r>
              <a:rPr lang="zh-CN" altLang="en-US" sz="2400" dirty="0">
                <a:latin typeface="Comic Sans MS" panose="030F0702030302020204" pitchFamily="66" charset="0"/>
              </a:rPr>
              <a:t>    (3) information hiding.</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标题 156673"/>
          <p:cNvSpPr>
            <a:spLocks noGrp="1"/>
          </p:cNvSpPr>
          <p:nvPr>
            <p:ph type="title"/>
          </p:nvPr>
        </p:nvSpPr>
        <p:spPr/>
        <p:txBody>
          <a:bodyPr anchor="b"/>
          <a:lstStyle/>
          <a:p>
            <a:r>
              <a:rPr lang="en-US" altLang="zh-CN" b="1"/>
              <a:t>4.3.5.3 </a:t>
            </a:r>
            <a:r>
              <a:rPr lang="zh-CN" altLang="en-US" b="1"/>
              <a:t>管程语义</a:t>
            </a:r>
          </a:p>
        </p:txBody>
      </p:sp>
      <p:sp>
        <p:nvSpPr>
          <p:cNvPr id="156675" name="文本占位符 156674"/>
          <p:cNvSpPr>
            <a:spLocks noGrp="1"/>
          </p:cNvSpPr>
          <p:nvPr>
            <p:ph type="body" idx="1"/>
          </p:nvPr>
        </p:nvSpPr>
        <p:spPr>
          <a:xfrm>
            <a:off x="1182688" y="2017713"/>
            <a:ext cx="7772400" cy="4291012"/>
          </a:xfrm>
        </p:spPr>
        <p:txBody>
          <a:bodyPr/>
          <a:lstStyle/>
          <a:p>
            <a:pPr>
              <a:lnSpc>
                <a:spcPct val="80000"/>
              </a:lnSpc>
              <a:spcBef>
                <a:spcPct val="35000"/>
              </a:spcBef>
            </a:pPr>
            <a:r>
              <a:rPr lang="zh-CN" altLang="en-US" sz="2400" b="1">
                <a:latin typeface="Comic Sans MS" panose="030F0702030302020204" pitchFamily="66" charset="0"/>
              </a:rPr>
              <a:t>管程的共享变量在管程外部不可见</a:t>
            </a:r>
            <a:r>
              <a:rPr lang="zh-CN" altLang="en-US" sz="2800" b="1">
                <a:latin typeface="Comic Sans MS" panose="030F0702030302020204" pitchFamily="66" charset="0"/>
              </a:rPr>
              <a:t>，</a:t>
            </a:r>
            <a:r>
              <a:rPr lang="zh-CN" altLang="en-US" sz="2400" b="1">
                <a:latin typeface="Comic Sans MS" panose="030F0702030302020204" pitchFamily="66" charset="0"/>
              </a:rPr>
              <a:t>外部只能通过调用管程中的外部子程序访问共享变量；</a:t>
            </a:r>
          </a:p>
          <a:p>
            <a:pPr>
              <a:lnSpc>
                <a:spcPct val="80000"/>
              </a:lnSpc>
              <a:spcBef>
                <a:spcPct val="35000"/>
              </a:spcBef>
            </a:pPr>
            <a:r>
              <a:rPr lang="zh-CN" altLang="en-US" sz="2400" b="1">
                <a:latin typeface="Comic Sans MS" panose="030F0702030302020204" pitchFamily="66" charset="0"/>
              </a:rPr>
              <a:t>为保证对共享变量操作的数据完整性，规定管程互斥进入；</a:t>
            </a:r>
          </a:p>
          <a:p>
            <a:pPr>
              <a:lnSpc>
                <a:spcPct val="80000"/>
              </a:lnSpc>
              <a:spcBef>
                <a:spcPct val="35000"/>
              </a:spcBef>
            </a:pPr>
            <a:r>
              <a:rPr lang="zh-CN" altLang="en-US" sz="2400" b="1">
                <a:latin typeface="Comic Sans MS" panose="030F0702030302020204" pitchFamily="66" charset="0"/>
              </a:rPr>
              <a:t>管程中有等待</a:t>
            </a:r>
            <a:r>
              <a:rPr lang="en-US" altLang="zh-CN" sz="2400" b="1">
                <a:latin typeface="Comic Sans MS" panose="030F0702030302020204" pitchFamily="66" charset="0"/>
              </a:rPr>
              <a:t>/</a:t>
            </a:r>
            <a:r>
              <a:rPr lang="zh-CN" altLang="en-US" sz="2400" b="1">
                <a:latin typeface="Comic Sans MS" panose="030F0702030302020204" pitchFamily="66" charset="0"/>
              </a:rPr>
              <a:t>唤醒机制，等待时释放管程的互斥权，唤醒时（</a:t>
            </a:r>
            <a:r>
              <a:rPr lang="en-US" altLang="zh-CN" sz="2400" b="1">
                <a:latin typeface="Comic Sans MS" panose="030F0702030302020204" pitchFamily="66" charset="0"/>
              </a:rPr>
              <a:t>P</a:t>
            </a:r>
            <a:r>
              <a:rPr lang="zh-CN" altLang="en-US" sz="2400" b="1">
                <a:latin typeface="Comic Sans MS" panose="030F0702030302020204" pitchFamily="66" charset="0"/>
              </a:rPr>
              <a:t>唤醒</a:t>
            </a:r>
            <a:r>
              <a:rPr lang="en-US" altLang="zh-CN" sz="2400" b="1">
                <a:latin typeface="Comic Sans MS" panose="030F0702030302020204" pitchFamily="66" charset="0"/>
              </a:rPr>
              <a:t>Q</a:t>
            </a:r>
            <a:r>
              <a:rPr lang="zh-CN" altLang="en-US" sz="2400" b="1">
                <a:latin typeface="Comic Sans MS" panose="030F0702030302020204" pitchFamily="66" charset="0"/>
              </a:rPr>
              <a:t>）：</a:t>
            </a:r>
          </a:p>
          <a:p>
            <a:pPr lvl="1">
              <a:lnSpc>
                <a:spcPct val="80000"/>
              </a:lnSpc>
              <a:spcBef>
                <a:spcPct val="35000"/>
              </a:spcBef>
            </a:pPr>
            <a:r>
              <a:rPr lang="en-US" altLang="zh-CN" sz="2000" b="1">
                <a:latin typeface="Comic Sans MS" panose="030F0702030302020204" pitchFamily="66" charset="0"/>
              </a:rPr>
              <a:t>P</a:t>
            </a:r>
            <a:r>
              <a:rPr lang="zh-CN" altLang="en-US" sz="2000" b="1">
                <a:latin typeface="Comic Sans MS" panose="030F0702030302020204" pitchFamily="66" charset="0"/>
              </a:rPr>
              <a:t>紧急等待，</a:t>
            </a:r>
            <a:r>
              <a:rPr lang="en-US" altLang="zh-CN" sz="2000" b="1">
                <a:latin typeface="Comic Sans MS" panose="030F0702030302020204" pitchFamily="66" charset="0"/>
              </a:rPr>
              <a:t>Q</a:t>
            </a:r>
            <a:r>
              <a:rPr lang="zh-CN" altLang="en-US" sz="2000" b="1">
                <a:latin typeface="Comic Sans MS" panose="030F0702030302020204" pitchFamily="66" charset="0"/>
              </a:rPr>
              <a:t>继续，直到</a:t>
            </a:r>
            <a:r>
              <a:rPr lang="en-US" altLang="zh-CN" sz="2000" b="1">
                <a:latin typeface="Comic Sans MS" panose="030F0702030302020204" pitchFamily="66" charset="0"/>
              </a:rPr>
              <a:t>Q</a:t>
            </a:r>
            <a:r>
              <a:rPr lang="zh-CN" altLang="en-US" sz="2000" b="1">
                <a:latin typeface="Comic Sans MS" panose="030F0702030302020204" pitchFamily="66" charset="0"/>
              </a:rPr>
              <a:t>退出或等待；</a:t>
            </a:r>
            <a:r>
              <a:rPr lang="en-US" altLang="zh-CN" sz="2000" b="1">
                <a:latin typeface="Comic Sans MS" panose="030F0702030302020204" pitchFamily="66" charset="0"/>
              </a:rPr>
              <a:t>(Hoare)</a:t>
            </a:r>
          </a:p>
          <a:p>
            <a:pPr lvl="2">
              <a:lnSpc>
                <a:spcPct val="80000"/>
              </a:lnSpc>
              <a:spcBef>
                <a:spcPct val="35000"/>
              </a:spcBef>
            </a:pPr>
            <a:r>
              <a:rPr lang="en-US" altLang="zh-CN" sz="1800" b="1">
                <a:latin typeface="Comic Sans MS" panose="030F0702030302020204" pitchFamily="66" charset="0"/>
              </a:rPr>
              <a:t>Signal and urgent wait</a:t>
            </a:r>
          </a:p>
          <a:p>
            <a:pPr lvl="1">
              <a:lnSpc>
                <a:spcPct val="80000"/>
              </a:lnSpc>
              <a:spcBef>
                <a:spcPct val="35000"/>
              </a:spcBef>
            </a:pPr>
            <a:r>
              <a:rPr lang="en-US" altLang="zh-CN" sz="2000" b="1">
                <a:latin typeface="Comic Sans MS" panose="030F0702030302020204" pitchFamily="66" charset="0"/>
              </a:rPr>
              <a:t>Q</a:t>
            </a:r>
            <a:r>
              <a:rPr lang="zh-CN" altLang="en-US" sz="2000" b="1">
                <a:latin typeface="Comic Sans MS" panose="030F0702030302020204" pitchFamily="66" charset="0"/>
              </a:rPr>
              <a:t>等待，</a:t>
            </a:r>
            <a:r>
              <a:rPr lang="en-US" altLang="zh-CN" sz="2000" b="1">
                <a:latin typeface="Comic Sans MS" panose="030F0702030302020204" pitchFamily="66" charset="0"/>
              </a:rPr>
              <a:t>P</a:t>
            </a:r>
            <a:r>
              <a:rPr lang="zh-CN" altLang="en-US" sz="2000" b="1">
                <a:latin typeface="Comic Sans MS" panose="030F0702030302020204" pitchFamily="66" charset="0"/>
              </a:rPr>
              <a:t>继续，直到</a:t>
            </a:r>
            <a:r>
              <a:rPr lang="en-US" altLang="zh-CN" sz="2000" b="1">
                <a:latin typeface="Comic Sans MS" panose="030F0702030302020204" pitchFamily="66" charset="0"/>
              </a:rPr>
              <a:t>P</a:t>
            </a:r>
            <a:r>
              <a:rPr lang="zh-CN" altLang="en-US" sz="2000" b="1">
                <a:latin typeface="Comic Sans MS" panose="030F0702030302020204" pitchFamily="66" charset="0"/>
              </a:rPr>
              <a:t>退出或等待；</a:t>
            </a:r>
            <a:r>
              <a:rPr lang="en-US" altLang="zh-CN" sz="2000" b="1">
                <a:latin typeface="Comic Sans MS" panose="030F0702030302020204" pitchFamily="66" charset="0"/>
              </a:rPr>
              <a:t>(Java)</a:t>
            </a:r>
          </a:p>
          <a:p>
            <a:pPr lvl="2">
              <a:lnSpc>
                <a:spcPct val="80000"/>
              </a:lnSpc>
              <a:spcBef>
                <a:spcPct val="35000"/>
              </a:spcBef>
            </a:pPr>
            <a:r>
              <a:rPr lang="en-US" altLang="zh-CN" sz="1800" b="1">
                <a:latin typeface="Comic Sans MS" panose="030F0702030302020204" pitchFamily="66" charset="0"/>
              </a:rPr>
              <a:t>Signal and continue</a:t>
            </a:r>
          </a:p>
          <a:p>
            <a:pPr lvl="2">
              <a:lnSpc>
                <a:spcPct val="80000"/>
              </a:lnSpc>
              <a:spcBef>
                <a:spcPct val="35000"/>
              </a:spcBef>
            </a:pPr>
            <a:r>
              <a:rPr lang="zh-CN" altLang="en-US" sz="1800" b="1">
                <a:latin typeface="Comic Sans MS" panose="030F0702030302020204" pitchFamily="66" charset="0"/>
              </a:rPr>
              <a:t>被唤醒进程需要重新检查等待条件</a:t>
            </a:r>
            <a:r>
              <a:rPr lang="en-US" altLang="zh-CN" sz="1800" b="1">
                <a:latin typeface="Comic Sans MS" panose="030F0702030302020204" pitchFamily="66" charset="0"/>
              </a:rPr>
              <a:t>,</a:t>
            </a:r>
            <a:r>
              <a:rPr lang="zh-CN" altLang="en-US" sz="1800" b="1">
                <a:latin typeface="Comic Sans MS" panose="030F0702030302020204" pitchFamily="66" charset="0"/>
              </a:rPr>
              <a:t>可能再次等待</a:t>
            </a:r>
            <a:r>
              <a:rPr lang="en-US" altLang="zh-CN" sz="1800" b="1">
                <a:latin typeface="Comic Sans MS" panose="030F0702030302020204" pitchFamily="66" charset="0"/>
              </a:rPr>
              <a:t>.</a:t>
            </a:r>
          </a:p>
          <a:p>
            <a:pPr lvl="1">
              <a:lnSpc>
                <a:spcPct val="80000"/>
              </a:lnSpc>
              <a:spcBef>
                <a:spcPct val="35000"/>
              </a:spcBef>
            </a:pPr>
            <a:r>
              <a:rPr lang="zh-CN" altLang="en-US" sz="2000" b="1">
                <a:latin typeface="Comic Sans MS" panose="030F0702030302020204" pitchFamily="66" charset="0"/>
              </a:rPr>
              <a:t>唤醒是管程中可执行的最后一个操作。</a:t>
            </a:r>
            <a:r>
              <a:rPr lang="en-US" altLang="zh-CN" sz="2000" b="1">
                <a:latin typeface="Comic Sans MS" panose="030F0702030302020204" pitchFamily="66" charset="0"/>
              </a:rPr>
              <a:t>(Hansen)</a:t>
            </a:r>
          </a:p>
          <a:p>
            <a:pPr lvl="2">
              <a:lnSpc>
                <a:spcPct val="80000"/>
              </a:lnSpc>
              <a:spcBef>
                <a:spcPct val="35000"/>
              </a:spcBef>
            </a:pPr>
            <a:r>
              <a:rPr lang="en-US" altLang="zh-CN" sz="2000" b="1">
                <a:latin typeface="Comic Sans MS" panose="030F0702030302020204" pitchFamily="66" charset="0"/>
              </a:rPr>
              <a:t>Signal and leave</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标题 157697"/>
          <p:cNvSpPr>
            <a:spLocks noGrp="1"/>
          </p:cNvSpPr>
          <p:nvPr>
            <p:ph type="title"/>
          </p:nvPr>
        </p:nvSpPr>
        <p:spPr/>
        <p:txBody>
          <a:bodyPr anchor="b"/>
          <a:lstStyle/>
          <a:p>
            <a:r>
              <a:rPr lang="zh-CN" altLang="en-US" b="1" dirty="0"/>
              <a:t>Hoare管程设施</a:t>
            </a:r>
          </a:p>
        </p:txBody>
      </p:sp>
      <p:sp>
        <p:nvSpPr>
          <p:cNvPr id="157699" name="文本占位符 157698"/>
          <p:cNvSpPr>
            <a:spLocks noGrp="1"/>
          </p:cNvSpPr>
          <p:nvPr>
            <p:ph type="body" idx="1"/>
          </p:nvPr>
        </p:nvSpPr>
        <p:spPr/>
        <p:txBody>
          <a:bodyPr/>
          <a:lstStyle/>
          <a:p>
            <a:r>
              <a:rPr lang="zh-CN" altLang="en-US" b="1"/>
              <a:t>入口等待队列：</a:t>
            </a:r>
          </a:p>
          <a:p>
            <a:pPr lvl="1"/>
            <a:r>
              <a:rPr lang="zh-CN" altLang="en-US" b="1"/>
              <a:t>每个管程变量一个，用于排队进入；</a:t>
            </a:r>
          </a:p>
          <a:p>
            <a:r>
              <a:rPr lang="zh-CN" altLang="en-US" b="1"/>
              <a:t>紧急等待队列：</a:t>
            </a:r>
          </a:p>
          <a:p>
            <a:pPr lvl="1"/>
            <a:r>
              <a:rPr lang="zh-CN" altLang="en-US" b="1"/>
              <a:t>每个管程变量一个，用于唤醒等待；</a:t>
            </a:r>
          </a:p>
          <a:p>
            <a:r>
              <a:rPr lang="zh-CN" altLang="en-US" b="1"/>
              <a:t>内部等待队列：</a:t>
            </a:r>
          </a:p>
          <a:p>
            <a:pPr lvl="1"/>
            <a:r>
              <a:rPr lang="en-US" altLang="zh-CN" b="1">
                <a:latin typeface="Comic Sans MS" panose="030F0702030302020204" pitchFamily="66" charset="0"/>
              </a:rPr>
              <a:t>var c: condition; </a:t>
            </a:r>
            <a:r>
              <a:rPr lang="zh-CN" altLang="en-US" b="1">
                <a:latin typeface="Comic Sans MS" panose="030F0702030302020204" pitchFamily="66" charset="0"/>
              </a:rPr>
              <a:t>可根据需要定义多个，用于设置等待条件。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wipe(left)">
                                      <p:cBhvr>
                                        <p:cTn id="7" dur="500"/>
                                        <p:tgtEl>
                                          <p:spTgt spid="15769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7699">
                                            <p:txEl>
                                              <p:pRg st="1" end="1"/>
                                            </p:txEl>
                                          </p:spTgt>
                                        </p:tgtEl>
                                        <p:attrNameLst>
                                          <p:attrName>style.visibility</p:attrName>
                                        </p:attrNameLst>
                                      </p:cBhvr>
                                      <p:to>
                                        <p:strVal val="visible"/>
                                      </p:to>
                                    </p:set>
                                    <p:animEffect transition="in" filter="wipe(left)">
                                      <p:cBhvr>
                                        <p:cTn id="10" dur="500"/>
                                        <p:tgtEl>
                                          <p:spTgt spid="1576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7699">
                                            <p:txEl>
                                              <p:pRg st="2" end="2"/>
                                            </p:txEl>
                                          </p:spTgt>
                                        </p:tgtEl>
                                        <p:attrNameLst>
                                          <p:attrName>style.visibility</p:attrName>
                                        </p:attrNameLst>
                                      </p:cBhvr>
                                      <p:to>
                                        <p:strVal val="visible"/>
                                      </p:to>
                                    </p:set>
                                    <p:animEffect transition="in" filter="wipe(left)">
                                      <p:cBhvr>
                                        <p:cTn id="15" dur="500"/>
                                        <p:tgtEl>
                                          <p:spTgt spid="1576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57699">
                                            <p:txEl>
                                              <p:pRg st="3" end="3"/>
                                            </p:txEl>
                                          </p:spTgt>
                                        </p:tgtEl>
                                        <p:attrNameLst>
                                          <p:attrName>style.visibility</p:attrName>
                                        </p:attrNameLst>
                                      </p:cBhvr>
                                      <p:to>
                                        <p:strVal val="visible"/>
                                      </p:to>
                                    </p:set>
                                    <p:animEffect transition="in" filter="wipe(left)">
                                      <p:cBhvr>
                                        <p:cTn id="18" dur="500"/>
                                        <p:tgtEl>
                                          <p:spTgt spid="15769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7699">
                                            <p:txEl>
                                              <p:pRg st="4" end="4"/>
                                            </p:txEl>
                                          </p:spTgt>
                                        </p:tgtEl>
                                        <p:attrNameLst>
                                          <p:attrName>style.visibility</p:attrName>
                                        </p:attrNameLst>
                                      </p:cBhvr>
                                      <p:to>
                                        <p:strVal val="visible"/>
                                      </p:to>
                                    </p:set>
                                    <p:animEffect transition="in" filter="wipe(left)">
                                      <p:cBhvr>
                                        <p:cTn id="23" dur="500"/>
                                        <p:tgtEl>
                                          <p:spTgt spid="157699">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57699">
                                            <p:txEl>
                                              <p:pRg st="5" end="5"/>
                                            </p:txEl>
                                          </p:spTgt>
                                        </p:tgtEl>
                                        <p:attrNameLst>
                                          <p:attrName>style.visibility</p:attrName>
                                        </p:attrNameLst>
                                      </p:cBhvr>
                                      <p:to>
                                        <p:strVal val="visible"/>
                                      </p:to>
                                    </p:set>
                                    <p:animEffect transition="in" filter="wipe(left)">
                                      <p:cBhvr>
                                        <p:cTn id="26" dur="500"/>
                                        <p:tgtEl>
                                          <p:spTgt spid="1576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矩形 158721"/>
          <p:cNvSpPr/>
          <p:nvPr/>
        </p:nvSpPr>
        <p:spPr>
          <a:xfrm>
            <a:off x="1219200" y="4787900"/>
            <a:ext cx="3124200" cy="1511300"/>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altLang="en-US" sz="2400" dirty="0">
              <a:latin typeface="Times New Roman" panose="02020603050405020304" pitchFamily="18" charset="0"/>
            </a:endParaRPr>
          </a:p>
        </p:txBody>
      </p:sp>
      <p:sp>
        <p:nvSpPr>
          <p:cNvPr id="158723" name="标题 158722"/>
          <p:cNvSpPr>
            <a:spLocks noGrp="1"/>
          </p:cNvSpPr>
          <p:nvPr>
            <p:ph type="title"/>
          </p:nvPr>
        </p:nvSpPr>
        <p:spPr>
          <a:xfrm>
            <a:off x="685800" y="457200"/>
            <a:ext cx="7772400" cy="1143000"/>
          </a:xfrm>
        </p:spPr>
        <p:txBody>
          <a:bodyPr anchor="b"/>
          <a:lstStyle/>
          <a:p>
            <a:r>
              <a:rPr lang="zh-CN" altLang="en-US" b="1"/>
              <a:t>管程队列</a:t>
            </a:r>
          </a:p>
        </p:txBody>
      </p:sp>
      <p:sp>
        <p:nvSpPr>
          <p:cNvPr id="158724" name="矩形 158723"/>
          <p:cNvSpPr/>
          <p:nvPr/>
        </p:nvSpPr>
        <p:spPr>
          <a:xfrm>
            <a:off x="4325938" y="1981200"/>
            <a:ext cx="3598862" cy="431800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nvGrpSpPr>
          <p:cNvPr id="158725" name="组合 158724"/>
          <p:cNvGrpSpPr/>
          <p:nvPr/>
        </p:nvGrpSpPr>
        <p:grpSpPr>
          <a:xfrm>
            <a:off x="4953000" y="2476500"/>
            <a:ext cx="2590800" cy="647700"/>
            <a:chOff x="0" y="0"/>
            <a:chExt cx="1632" cy="408"/>
          </a:xfrm>
        </p:grpSpPr>
        <p:sp>
          <p:nvSpPr>
            <p:cNvPr id="158726" name="矩形 158725"/>
            <p:cNvSpPr/>
            <p:nvPr/>
          </p:nvSpPr>
          <p:spPr>
            <a:xfrm>
              <a:off x="96" y="0"/>
              <a:ext cx="363" cy="408"/>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2400">
                  <a:latin typeface="Comic Sans MS" panose="030F0702030302020204" pitchFamily="66" charset="0"/>
                </a:rPr>
                <a:t>PCB</a:t>
              </a:r>
            </a:p>
          </p:txBody>
        </p:sp>
        <p:sp>
          <p:nvSpPr>
            <p:cNvPr id="158727" name="矩形 158726"/>
            <p:cNvSpPr/>
            <p:nvPr/>
          </p:nvSpPr>
          <p:spPr>
            <a:xfrm>
              <a:off x="1269" y="0"/>
              <a:ext cx="363" cy="408"/>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2400">
                  <a:latin typeface="Comic Sans MS" panose="030F0702030302020204" pitchFamily="66" charset="0"/>
                </a:rPr>
                <a:t>PCB</a:t>
              </a:r>
            </a:p>
          </p:txBody>
        </p:sp>
        <p:sp>
          <p:nvSpPr>
            <p:cNvPr id="158728" name="未知"/>
            <p:cNvSpPr/>
            <p:nvPr/>
          </p:nvSpPr>
          <p:spPr>
            <a:xfrm>
              <a:off x="384" y="120"/>
              <a:ext cx="336" cy="240"/>
            </a:xfrm>
            <a:custGeom>
              <a:avLst/>
              <a:gdLst/>
              <a:ahLst/>
              <a:cxnLst/>
              <a:rect l="0" t="0" r="0" b="0"/>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lstStyle/>
            <a:p>
              <a:endParaRPr lang="zh-CN" altLang="en-US"/>
            </a:p>
          </p:txBody>
        </p:sp>
        <p:sp>
          <p:nvSpPr>
            <p:cNvPr id="158729" name="未知"/>
            <p:cNvSpPr/>
            <p:nvPr/>
          </p:nvSpPr>
          <p:spPr>
            <a:xfrm>
              <a:off x="960" y="120"/>
              <a:ext cx="336" cy="240"/>
            </a:xfrm>
            <a:custGeom>
              <a:avLst/>
              <a:gdLst/>
              <a:ahLst/>
              <a:cxnLst/>
              <a:rect l="0" t="0" r="0" b="0"/>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lstStyle/>
            <a:p>
              <a:endParaRPr lang="zh-CN" altLang="en-US"/>
            </a:p>
          </p:txBody>
        </p:sp>
        <p:sp>
          <p:nvSpPr>
            <p:cNvPr id="158730" name="矩形 158729"/>
            <p:cNvSpPr/>
            <p:nvPr/>
          </p:nvSpPr>
          <p:spPr>
            <a:xfrm>
              <a:off x="720" y="120"/>
              <a:ext cx="288" cy="144"/>
            </a:xfrm>
            <a:prstGeom prst="rect">
              <a:avLst/>
            </a:prstGeom>
            <a:noFill/>
            <a:ln w="9525">
              <a:noFill/>
            </a:ln>
          </p:spPr>
          <p:txBody>
            <a:bodyPr wrap="none" anchor="ctr"/>
            <a:lstStyle/>
            <a:p>
              <a:pPr algn="ctr"/>
              <a:r>
                <a:rPr lang="en-US" altLang="zh-CN" sz="2400">
                  <a:latin typeface="Comic Sans MS" panose="030F0702030302020204" pitchFamily="66" charset="0"/>
                </a:rPr>
                <a:t>…</a:t>
              </a:r>
            </a:p>
          </p:txBody>
        </p:sp>
        <p:sp>
          <p:nvSpPr>
            <p:cNvPr id="158731" name="直接连接符 158730"/>
            <p:cNvSpPr/>
            <p:nvPr/>
          </p:nvSpPr>
          <p:spPr>
            <a:xfrm>
              <a:off x="0" y="120"/>
              <a:ext cx="96" cy="0"/>
            </a:xfrm>
            <a:prstGeom prst="line">
              <a:avLst/>
            </a:prstGeom>
            <a:ln w="9525" cap="flat" cmpd="sng">
              <a:solidFill>
                <a:schemeClr val="tx1"/>
              </a:solidFill>
              <a:prstDash val="solid"/>
              <a:headEnd type="none" w="med" len="med"/>
              <a:tailEnd type="triangle" w="med" len="med"/>
            </a:ln>
          </p:spPr>
        </p:sp>
      </p:grpSp>
      <p:sp>
        <p:nvSpPr>
          <p:cNvPr id="158732" name="文本框 158731"/>
          <p:cNvSpPr txBox="1"/>
          <p:nvPr/>
        </p:nvSpPr>
        <p:spPr>
          <a:xfrm>
            <a:off x="4419600" y="2438400"/>
            <a:ext cx="533400" cy="457200"/>
          </a:xfrm>
          <a:prstGeom prst="rect">
            <a:avLst/>
          </a:prstGeom>
          <a:noFill/>
          <a:ln w="9525">
            <a:noFill/>
          </a:ln>
        </p:spPr>
        <p:txBody>
          <a:bodyPr>
            <a:spAutoFit/>
          </a:bodyPr>
          <a:lstStyle/>
          <a:p>
            <a:pPr>
              <a:spcBef>
                <a:spcPct val="50000"/>
              </a:spcBef>
            </a:pPr>
            <a:r>
              <a:rPr lang="en-US" altLang="zh-CN" sz="2400">
                <a:latin typeface="Comic Sans MS" panose="030F0702030302020204" pitchFamily="66" charset="0"/>
              </a:rPr>
              <a:t>c1</a:t>
            </a:r>
          </a:p>
        </p:txBody>
      </p:sp>
      <p:grpSp>
        <p:nvGrpSpPr>
          <p:cNvPr id="158733" name="组合 158732"/>
          <p:cNvGrpSpPr/>
          <p:nvPr/>
        </p:nvGrpSpPr>
        <p:grpSpPr>
          <a:xfrm>
            <a:off x="4953000" y="3543300"/>
            <a:ext cx="2590800" cy="647700"/>
            <a:chOff x="0" y="0"/>
            <a:chExt cx="1632" cy="408"/>
          </a:xfrm>
        </p:grpSpPr>
        <p:sp>
          <p:nvSpPr>
            <p:cNvPr id="158734" name="矩形 158733"/>
            <p:cNvSpPr/>
            <p:nvPr/>
          </p:nvSpPr>
          <p:spPr>
            <a:xfrm>
              <a:off x="96" y="0"/>
              <a:ext cx="363" cy="408"/>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2400">
                  <a:latin typeface="Comic Sans MS" panose="030F0702030302020204" pitchFamily="66" charset="0"/>
                </a:rPr>
                <a:t>PCB</a:t>
              </a:r>
            </a:p>
          </p:txBody>
        </p:sp>
        <p:sp>
          <p:nvSpPr>
            <p:cNvPr id="158735" name="矩形 158734"/>
            <p:cNvSpPr/>
            <p:nvPr/>
          </p:nvSpPr>
          <p:spPr>
            <a:xfrm>
              <a:off x="1269" y="0"/>
              <a:ext cx="363" cy="408"/>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2400">
                  <a:latin typeface="Comic Sans MS" panose="030F0702030302020204" pitchFamily="66" charset="0"/>
                </a:rPr>
                <a:t>PCB</a:t>
              </a:r>
            </a:p>
          </p:txBody>
        </p:sp>
        <p:sp>
          <p:nvSpPr>
            <p:cNvPr id="158736" name="未知"/>
            <p:cNvSpPr/>
            <p:nvPr/>
          </p:nvSpPr>
          <p:spPr>
            <a:xfrm>
              <a:off x="384" y="120"/>
              <a:ext cx="336" cy="240"/>
            </a:xfrm>
            <a:custGeom>
              <a:avLst/>
              <a:gdLst/>
              <a:ahLst/>
              <a:cxnLst/>
              <a:rect l="0" t="0" r="0" b="0"/>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lstStyle/>
            <a:p>
              <a:endParaRPr lang="zh-CN" altLang="en-US"/>
            </a:p>
          </p:txBody>
        </p:sp>
        <p:sp>
          <p:nvSpPr>
            <p:cNvPr id="158737" name="未知"/>
            <p:cNvSpPr/>
            <p:nvPr/>
          </p:nvSpPr>
          <p:spPr>
            <a:xfrm>
              <a:off x="960" y="120"/>
              <a:ext cx="336" cy="240"/>
            </a:xfrm>
            <a:custGeom>
              <a:avLst/>
              <a:gdLst/>
              <a:ahLst/>
              <a:cxnLst/>
              <a:rect l="0" t="0" r="0" b="0"/>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lstStyle/>
            <a:p>
              <a:endParaRPr lang="zh-CN" altLang="en-US"/>
            </a:p>
          </p:txBody>
        </p:sp>
        <p:sp>
          <p:nvSpPr>
            <p:cNvPr id="158738" name="矩形 158737"/>
            <p:cNvSpPr/>
            <p:nvPr/>
          </p:nvSpPr>
          <p:spPr>
            <a:xfrm>
              <a:off x="720" y="120"/>
              <a:ext cx="288" cy="144"/>
            </a:xfrm>
            <a:prstGeom prst="rect">
              <a:avLst/>
            </a:prstGeom>
            <a:noFill/>
            <a:ln w="9525">
              <a:noFill/>
            </a:ln>
          </p:spPr>
          <p:txBody>
            <a:bodyPr wrap="none" anchor="ctr"/>
            <a:lstStyle/>
            <a:p>
              <a:pPr algn="ctr"/>
              <a:r>
                <a:rPr lang="en-US" altLang="zh-CN" sz="2400">
                  <a:latin typeface="Comic Sans MS" panose="030F0702030302020204" pitchFamily="66" charset="0"/>
                </a:rPr>
                <a:t>…</a:t>
              </a:r>
            </a:p>
          </p:txBody>
        </p:sp>
        <p:sp>
          <p:nvSpPr>
            <p:cNvPr id="158739" name="直接连接符 158738"/>
            <p:cNvSpPr/>
            <p:nvPr/>
          </p:nvSpPr>
          <p:spPr>
            <a:xfrm>
              <a:off x="0" y="120"/>
              <a:ext cx="96" cy="0"/>
            </a:xfrm>
            <a:prstGeom prst="line">
              <a:avLst/>
            </a:prstGeom>
            <a:ln w="9525" cap="flat" cmpd="sng">
              <a:solidFill>
                <a:schemeClr val="tx1"/>
              </a:solidFill>
              <a:prstDash val="solid"/>
              <a:headEnd type="none" w="med" len="med"/>
              <a:tailEnd type="triangle" w="med" len="med"/>
            </a:ln>
          </p:spPr>
        </p:sp>
      </p:grpSp>
      <p:sp>
        <p:nvSpPr>
          <p:cNvPr id="158740" name="文本框 158739"/>
          <p:cNvSpPr txBox="1"/>
          <p:nvPr/>
        </p:nvSpPr>
        <p:spPr>
          <a:xfrm>
            <a:off x="4419600" y="3505200"/>
            <a:ext cx="609600" cy="457200"/>
          </a:xfrm>
          <a:prstGeom prst="rect">
            <a:avLst/>
          </a:prstGeom>
          <a:noFill/>
          <a:ln w="9525">
            <a:noFill/>
          </a:ln>
        </p:spPr>
        <p:txBody>
          <a:bodyPr>
            <a:spAutoFit/>
          </a:bodyPr>
          <a:lstStyle/>
          <a:p>
            <a:pPr>
              <a:spcBef>
                <a:spcPct val="50000"/>
              </a:spcBef>
            </a:pPr>
            <a:r>
              <a:rPr lang="en-US" altLang="zh-CN" sz="2400">
                <a:latin typeface="Comic Sans MS" panose="030F0702030302020204" pitchFamily="66" charset="0"/>
              </a:rPr>
              <a:t>c2</a:t>
            </a:r>
          </a:p>
        </p:txBody>
      </p:sp>
      <p:sp>
        <p:nvSpPr>
          <p:cNvPr id="158741" name="矩形 158740"/>
          <p:cNvSpPr/>
          <p:nvPr/>
        </p:nvSpPr>
        <p:spPr>
          <a:xfrm>
            <a:off x="1524000" y="2171700"/>
            <a:ext cx="576263" cy="647700"/>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2400">
                <a:latin typeface="Comic Sans MS" panose="030F0702030302020204" pitchFamily="66" charset="0"/>
              </a:rPr>
              <a:t>PCB</a:t>
            </a:r>
          </a:p>
        </p:txBody>
      </p:sp>
      <p:sp>
        <p:nvSpPr>
          <p:cNvPr id="158742" name="矩形 158741"/>
          <p:cNvSpPr/>
          <p:nvPr/>
        </p:nvSpPr>
        <p:spPr>
          <a:xfrm>
            <a:off x="3386138" y="2171700"/>
            <a:ext cx="576262" cy="647700"/>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2400">
                <a:latin typeface="Comic Sans MS" panose="030F0702030302020204" pitchFamily="66" charset="0"/>
              </a:rPr>
              <a:t>PCB</a:t>
            </a:r>
          </a:p>
        </p:txBody>
      </p:sp>
      <p:sp>
        <p:nvSpPr>
          <p:cNvPr id="158743" name="未知"/>
          <p:cNvSpPr/>
          <p:nvPr/>
        </p:nvSpPr>
        <p:spPr>
          <a:xfrm>
            <a:off x="1981200" y="2362200"/>
            <a:ext cx="533400" cy="381000"/>
          </a:xfrm>
          <a:custGeom>
            <a:avLst/>
            <a:gdLst/>
            <a:ahLst/>
            <a:cxnLst/>
            <a:rect l="0" t="0" r="0" b="0"/>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lstStyle/>
          <a:p>
            <a:endParaRPr lang="zh-CN" altLang="en-US"/>
          </a:p>
        </p:txBody>
      </p:sp>
      <p:sp>
        <p:nvSpPr>
          <p:cNvPr id="158744" name="未知"/>
          <p:cNvSpPr/>
          <p:nvPr/>
        </p:nvSpPr>
        <p:spPr>
          <a:xfrm>
            <a:off x="2819400" y="2362200"/>
            <a:ext cx="533400" cy="381000"/>
          </a:xfrm>
          <a:custGeom>
            <a:avLst/>
            <a:gdLst/>
            <a:ahLst/>
            <a:cxnLst/>
            <a:rect l="0" t="0" r="0" b="0"/>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lstStyle/>
          <a:p>
            <a:endParaRPr lang="zh-CN" altLang="en-US"/>
          </a:p>
        </p:txBody>
      </p:sp>
      <p:sp>
        <p:nvSpPr>
          <p:cNvPr id="158745" name="矩形 158744"/>
          <p:cNvSpPr/>
          <p:nvPr/>
        </p:nvSpPr>
        <p:spPr>
          <a:xfrm>
            <a:off x="2514600" y="2362200"/>
            <a:ext cx="457200" cy="228600"/>
          </a:xfrm>
          <a:prstGeom prst="rect">
            <a:avLst/>
          </a:prstGeom>
          <a:noFill/>
          <a:ln w="9525">
            <a:noFill/>
          </a:ln>
        </p:spPr>
        <p:txBody>
          <a:bodyPr wrap="none" anchor="ctr"/>
          <a:lstStyle/>
          <a:p>
            <a:pPr algn="ctr"/>
            <a:r>
              <a:rPr lang="en-US" altLang="zh-CN" sz="2400">
                <a:latin typeface="Comic Sans MS" panose="030F0702030302020204" pitchFamily="66" charset="0"/>
              </a:rPr>
              <a:t>…</a:t>
            </a:r>
          </a:p>
        </p:txBody>
      </p:sp>
      <p:sp>
        <p:nvSpPr>
          <p:cNvPr id="158746" name="直接连接符 158745"/>
          <p:cNvSpPr/>
          <p:nvPr/>
        </p:nvSpPr>
        <p:spPr>
          <a:xfrm>
            <a:off x="1371600" y="2362200"/>
            <a:ext cx="152400" cy="0"/>
          </a:xfrm>
          <a:prstGeom prst="line">
            <a:avLst/>
          </a:prstGeom>
          <a:ln w="9525" cap="flat" cmpd="sng">
            <a:solidFill>
              <a:schemeClr val="tx1"/>
            </a:solidFill>
            <a:prstDash val="solid"/>
            <a:headEnd type="none" w="med" len="med"/>
            <a:tailEnd type="triangle" w="med" len="med"/>
          </a:ln>
        </p:spPr>
      </p:sp>
      <p:sp>
        <p:nvSpPr>
          <p:cNvPr id="158747" name="矩形 158746"/>
          <p:cNvSpPr/>
          <p:nvPr/>
        </p:nvSpPr>
        <p:spPr>
          <a:xfrm>
            <a:off x="1524000" y="4914900"/>
            <a:ext cx="576263" cy="647700"/>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2400">
                <a:latin typeface="Comic Sans MS" panose="030F0702030302020204" pitchFamily="66" charset="0"/>
              </a:rPr>
              <a:t>PCB</a:t>
            </a:r>
          </a:p>
        </p:txBody>
      </p:sp>
      <p:sp>
        <p:nvSpPr>
          <p:cNvPr id="158748" name="矩形 158747"/>
          <p:cNvSpPr/>
          <p:nvPr/>
        </p:nvSpPr>
        <p:spPr>
          <a:xfrm>
            <a:off x="3386138" y="4914900"/>
            <a:ext cx="576262" cy="647700"/>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2400">
                <a:latin typeface="Comic Sans MS" panose="030F0702030302020204" pitchFamily="66" charset="0"/>
              </a:rPr>
              <a:t>PCB</a:t>
            </a:r>
          </a:p>
        </p:txBody>
      </p:sp>
      <p:sp>
        <p:nvSpPr>
          <p:cNvPr id="158749" name="未知"/>
          <p:cNvSpPr/>
          <p:nvPr/>
        </p:nvSpPr>
        <p:spPr>
          <a:xfrm>
            <a:off x="1981200" y="5105400"/>
            <a:ext cx="533400" cy="381000"/>
          </a:xfrm>
          <a:custGeom>
            <a:avLst/>
            <a:gdLst/>
            <a:ahLst/>
            <a:cxnLst/>
            <a:rect l="0" t="0" r="0" b="0"/>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lstStyle/>
          <a:p>
            <a:endParaRPr lang="zh-CN" altLang="en-US"/>
          </a:p>
        </p:txBody>
      </p:sp>
      <p:sp>
        <p:nvSpPr>
          <p:cNvPr id="158750" name="未知"/>
          <p:cNvSpPr/>
          <p:nvPr/>
        </p:nvSpPr>
        <p:spPr>
          <a:xfrm>
            <a:off x="2819400" y="5105400"/>
            <a:ext cx="533400" cy="381000"/>
          </a:xfrm>
          <a:custGeom>
            <a:avLst/>
            <a:gdLst/>
            <a:ahLst/>
            <a:cxnLst/>
            <a:rect l="0" t="0" r="0" b="0"/>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lstStyle/>
          <a:p>
            <a:endParaRPr lang="zh-CN" altLang="en-US"/>
          </a:p>
        </p:txBody>
      </p:sp>
      <p:sp>
        <p:nvSpPr>
          <p:cNvPr id="158751" name="矩形 158750"/>
          <p:cNvSpPr/>
          <p:nvPr/>
        </p:nvSpPr>
        <p:spPr>
          <a:xfrm>
            <a:off x="2514600" y="5105400"/>
            <a:ext cx="457200" cy="228600"/>
          </a:xfrm>
          <a:prstGeom prst="rect">
            <a:avLst/>
          </a:prstGeom>
          <a:noFill/>
          <a:ln w="9525">
            <a:noFill/>
          </a:ln>
        </p:spPr>
        <p:txBody>
          <a:bodyPr wrap="none" anchor="ctr"/>
          <a:lstStyle/>
          <a:p>
            <a:pPr algn="ctr"/>
            <a:r>
              <a:rPr lang="en-US" altLang="zh-CN" sz="2400">
                <a:latin typeface="Comic Sans MS" panose="030F0702030302020204" pitchFamily="66" charset="0"/>
              </a:rPr>
              <a:t>…</a:t>
            </a:r>
          </a:p>
        </p:txBody>
      </p:sp>
      <p:sp>
        <p:nvSpPr>
          <p:cNvPr id="158752" name="直接连接符 158751"/>
          <p:cNvSpPr/>
          <p:nvPr/>
        </p:nvSpPr>
        <p:spPr>
          <a:xfrm>
            <a:off x="1371600" y="5105400"/>
            <a:ext cx="152400" cy="0"/>
          </a:xfrm>
          <a:prstGeom prst="line">
            <a:avLst/>
          </a:prstGeom>
          <a:ln w="9525" cap="flat" cmpd="sng">
            <a:solidFill>
              <a:schemeClr val="tx1"/>
            </a:solidFill>
            <a:prstDash val="solid"/>
            <a:headEnd type="none" w="med" len="med"/>
            <a:tailEnd type="triangle" w="med" len="med"/>
          </a:ln>
        </p:spPr>
      </p:sp>
      <p:sp>
        <p:nvSpPr>
          <p:cNvPr id="158753" name="文本框 158752"/>
          <p:cNvSpPr txBox="1"/>
          <p:nvPr/>
        </p:nvSpPr>
        <p:spPr>
          <a:xfrm>
            <a:off x="1905000" y="2895600"/>
            <a:ext cx="1524000" cy="457200"/>
          </a:xfrm>
          <a:prstGeom prst="rect">
            <a:avLst/>
          </a:prstGeom>
          <a:noFill/>
          <a:ln w="9525">
            <a:noFill/>
          </a:ln>
        </p:spPr>
        <p:txBody>
          <a:bodyPr>
            <a:spAutoFit/>
          </a:bodyPr>
          <a:lstStyle/>
          <a:p>
            <a:pPr>
              <a:spcBef>
                <a:spcPct val="50000"/>
              </a:spcBef>
            </a:pPr>
            <a:r>
              <a:rPr lang="zh-CN" altLang="en-US" sz="2400">
                <a:latin typeface="Comic Sans MS" panose="030F0702030302020204" pitchFamily="66" charset="0"/>
              </a:rPr>
              <a:t>入口队列</a:t>
            </a:r>
          </a:p>
        </p:txBody>
      </p:sp>
      <p:sp>
        <p:nvSpPr>
          <p:cNvPr id="158754" name="文本框 158753"/>
          <p:cNvSpPr txBox="1"/>
          <p:nvPr/>
        </p:nvSpPr>
        <p:spPr>
          <a:xfrm>
            <a:off x="1905000" y="5715000"/>
            <a:ext cx="1524000" cy="457200"/>
          </a:xfrm>
          <a:prstGeom prst="rect">
            <a:avLst/>
          </a:prstGeom>
          <a:noFill/>
          <a:ln w="9525">
            <a:noFill/>
          </a:ln>
        </p:spPr>
        <p:txBody>
          <a:bodyPr>
            <a:spAutoFit/>
          </a:bodyPr>
          <a:lstStyle/>
          <a:p>
            <a:pPr>
              <a:spcBef>
                <a:spcPct val="50000"/>
              </a:spcBef>
            </a:pPr>
            <a:r>
              <a:rPr lang="zh-CN" altLang="en-US" sz="2400">
                <a:latin typeface="Comic Sans MS" panose="030F0702030302020204" pitchFamily="66" charset="0"/>
              </a:rPr>
              <a:t>紧急队列</a:t>
            </a:r>
          </a:p>
        </p:txBody>
      </p:sp>
      <p:sp>
        <p:nvSpPr>
          <p:cNvPr id="158755" name="矩形 158754"/>
          <p:cNvSpPr/>
          <p:nvPr/>
        </p:nvSpPr>
        <p:spPr>
          <a:xfrm>
            <a:off x="5105400" y="5181600"/>
            <a:ext cx="2133600" cy="533400"/>
          </a:xfrm>
          <a:prstGeom prst="rect">
            <a:avLst/>
          </a:prstGeom>
          <a:noFill/>
          <a:ln w="9525">
            <a:noFill/>
          </a:ln>
        </p:spPr>
        <p:txBody>
          <a:bodyPr wrap="none" anchor="ctr"/>
          <a:lstStyle/>
          <a:p>
            <a:pPr algn="ctr"/>
            <a:r>
              <a:rPr lang="en-US" altLang="zh-CN" sz="2400">
                <a:latin typeface="Comic Sans MS" panose="030F0702030302020204" pitchFamily="66" charset="0"/>
              </a:rPr>
              <a:t>Monitor</a:t>
            </a:r>
          </a:p>
        </p:txBody>
      </p:sp>
      <p:sp>
        <p:nvSpPr>
          <p:cNvPr id="158756" name="矩形 158755"/>
          <p:cNvSpPr/>
          <p:nvPr/>
        </p:nvSpPr>
        <p:spPr>
          <a:xfrm>
            <a:off x="4267200" y="4800600"/>
            <a:ext cx="152400" cy="1460500"/>
          </a:xfrm>
          <a:prstGeom prst="rect">
            <a:avLst/>
          </a:prstGeom>
          <a:solidFill>
            <a:schemeClr val="bg1"/>
          </a:solidFill>
          <a:ln w="9525">
            <a:noFill/>
          </a:ln>
        </p:spPr>
        <p:txBody>
          <a:bodyPr wrap="none" anchor="ctr"/>
          <a:lstStyle/>
          <a:p>
            <a:pPr algn="ctr"/>
            <a:endParaRPr lang="zh-CN" altLang="en-US" sz="2400" dirty="0">
              <a:solidFill>
                <a:srgbClr val="336600"/>
              </a:solidFill>
              <a:latin typeface="Times New Roman" panose="02020603050405020304" pitchFamily="18"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矩形 159745"/>
          <p:cNvSpPr/>
          <p:nvPr/>
        </p:nvSpPr>
        <p:spPr>
          <a:xfrm>
            <a:off x="1219200" y="4787900"/>
            <a:ext cx="3124200" cy="1511300"/>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altLang="en-US" sz="2400" dirty="0">
              <a:latin typeface="Times New Roman" panose="02020603050405020304" pitchFamily="18" charset="0"/>
            </a:endParaRPr>
          </a:p>
        </p:txBody>
      </p:sp>
      <p:sp>
        <p:nvSpPr>
          <p:cNvPr id="159747" name="矩形 159746"/>
          <p:cNvSpPr/>
          <p:nvPr/>
        </p:nvSpPr>
        <p:spPr>
          <a:xfrm>
            <a:off x="685800" y="457200"/>
            <a:ext cx="7772400" cy="1143000"/>
          </a:xfrm>
          <a:prstGeom prst="rect">
            <a:avLst/>
          </a:prstGeom>
          <a:noFill/>
          <a:ln w="9525">
            <a:noFill/>
          </a:ln>
        </p:spPr>
        <p:txBody>
          <a:bodyPr anchor="b"/>
          <a:lstStyle>
            <a:lvl1pPr marL="0" lvl="0" indent="0" algn="l" defTabSz="914400" rtl="0" eaLnBrk="1" fontAlgn="base" latinLnBrk="0" hangingPunct="1">
              <a:lnSpc>
                <a:spcPct val="100000"/>
              </a:lnSpc>
              <a:spcBef>
                <a:spcPct val="0"/>
              </a:spcBef>
              <a:spcAft>
                <a:spcPct val="0"/>
              </a:spcAft>
              <a:buNone/>
              <a:defRPr sz="4400" u="none" kern="1200" baseline="0">
                <a:solidFill>
                  <a:schemeClr val="tx2"/>
                </a:solidFill>
                <a:latin typeface="Tahoma" panose="020B0604030504040204" pitchFamily="34" charset="0"/>
                <a:ea typeface="宋体" panose="02010600030101010101" pitchFamily="2" charset="-122"/>
              </a:defRPr>
            </a:lvl1pPr>
          </a:lstStyle>
          <a:p>
            <a:pPr lvl="0"/>
            <a:r>
              <a:rPr lang="zh-CN" altLang="en-US" b="1"/>
              <a:t>管程成分</a:t>
            </a:r>
          </a:p>
        </p:txBody>
      </p:sp>
      <p:sp>
        <p:nvSpPr>
          <p:cNvPr id="159748" name="矩形 159747"/>
          <p:cNvSpPr/>
          <p:nvPr/>
        </p:nvSpPr>
        <p:spPr>
          <a:xfrm>
            <a:off x="4325938" y="1981200"/>
            <a:ext cx="3598862" cy="4318000"/>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grpSp>
        <p:nvGrpSpPr>
          <p:cNvPr id="159749" name="组合 159748"/>
          <p:cNvGrpSpPr/>
          <p:nvPr/>
        </p:nvGrpSpPr>
        <p:grpSpPr>
          <a:xfrm>
            <a:off x="4953000" y="2722563"/>
            <a:ext cx="2590800" cy="647700"/>
            <a:chOff x="0" y="0"/>
            <a:chExt cx="1632" cy="408"/>
          </a:xfrm>
        </p:grpSpPr>
        <p:sp>
          <p:nvSpPr>
            <p:cNvPr id="159750" name="矩形 159749"/>
            <p:cNvSpPr/>
            <p:nvPr/>
          </p:nvSpPr>
          <p:spPr>
            <a:xfrm>
              <a:off x="96" y="0"/>
              <a:ext cx="363" cy="408"/>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2400">
                  <a:latin typeface="Comic Sans MS" panose="030F0702030302020204" pitchFamily="66" charset="0"/>
                </a:rPr>
                <a:t>PCB</a:t>
              </a:r>
            </a:p>
          </p:txBody>
        </p:sp>
        <p:sp>
          <p:nvSpPr>
            <p:cNvPr id="159751" name="矩形 159750"/>
            <p:cNvSpPr/>
            <p:nvPr/>
          </p:nvSpPr>
          <p:spPr>
            <a:xfrm>
              <a:off x="1269" y="0"/>
              <a:ext cx="363" cy="408"/>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2400">
                  <a:latin typeface="Comic Sans MS" panose="030F0702030302020204" pitchFamily="66" charset="0"/>
                </a:rPr>
                <a:t>PCB</a:t>
              </a:r>
            </a:p>
          </p:txBody>
        </p:sp>
        <p:sp>
          <p:nvSpPr>
            <p:cNvPr id="159752" name="未知"/>
            <p:cNvSpPr/>
            <p:nvPr/>
          </p:nvSpPr>
          <p:spPr>
            <a:xfrm>
              <a:off x="384" y="120"/>
              <a:ext cx="336" cy="240"/>
            </a:xfrm>
            <a:custGeom>
              <a:avLst/>
              <a:gdLst/>
              <a:ahLst/>
              <a:cxnLst/>
              <a:rect l="0" t="0" r="0" b="0"/>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lstStyle/>
            <a:p>
              <a:endParaRPr lang="zh-CN" altLang="en-US"/>
            </a:p>
          </p:txBody>
        </p:sp>
        <p:sp>
          <p:nvSpPr>
            <p:cNvPr id="159753" name="未知"/>
            <p:cNvSpPr/>
            <p:nvPr/>
          </p:nvSpPr>
          <p:spPr>
            <a:xfrm>
              <a:off x="960" y="120"/>
              <a:ext cx="336" cy="240"/>
            </a:xfrm>
            <a:custGeom>
              <a:avLst/>
              <a:gdLst/>
              <a:ahLst/>
              <a:cxnLst/>
              <a:rect l="0" t="0" r="0" b="0"/>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lstStyle/>
            <a:p>
              <a:endParaRPr lang="zh-CN" altLang="en-US"/>
            </a:p>
          </p:txBody>
        </p:sp>
        <p:sp>
          <p:nvSpPr>
            <p:cNvPr id="159754" name="矩形 159753"/>
            <p:cNvSpPr/>
            <p:nvPr/>
          </p:nvSpPr>
          <p:spPr>
            <a:xfrm>
              <a:off x="720" y="120"/>
              <a:ext cx="288" cy="144"/>
            </a:xfrm>
            <a:prstGeom prst="rect">
              <a:avLst/>
            </a:prstGeom>
            <a:noFill/>
            <a:ln w="9525">
              <a:noFill/>
            </a:ln>
          </p:spPr>
          <p:txBody>
            <a:bodyPr wrap="none" anchor="ctr"/>
            <a:lstStyle/>
            <a:p>
              <a:pPr algn="ctr"/>
              <a:r>
                <a:rPr lang="en-US" altLang="zh-CN" sz="2400">
                  <a:latin typeface="Comic Sans MS" panose="030F0702030302020204" pitchFamily="66" charset="0"/>
                </a:rPr>
                <a:t>…</a:t>
              </a:r>
            </a:p>
          </p:txBody>
        </p:sp>
        <p:sp>
          <p:nvSpPr>
            <p:cNvPr id="159755" name="直接连接符 159754"/>
            <p:cNvSpPr/>
            <p:nvPr/>
          </p:nvSpPr>
          <p:spPr>
            <a:xfrm>
              <a:off x="0" y="120"/>
              <a:ext cx="96" cy="0"/>
            </a:xfrm>
            <a:prstGeom prst="line">
              <a:avLst/>
            </a:prstGeom>
            <a:ln w="9525" cap="flat" cmpd="sng">
              <a:solidFill>
                <a:schemeClr val="tx1"/>
              </a:solidFill>
              <a:prstDash val="solid"/>
              <a:headEnd type="none" w="med" len="med"/>
              <a:tailEnd type="triangle" w="med" len="med"/>
            </a:ln>
          </p:spPr>
        </p:sp>
      </p:grpSp>
      <p:sp>
        <p:nvSpPr>
          <p:cNvPr id="159756" name="文本框 159755"/>
          <p:cNvSpPr txBox="1"/>
          <p:nvPr/>
        </p:nvSpPr>
        <p:spPr>
          <a:xfrm>
            <a:off x="4419600" y="2684463"/>
            <a:ext cx="533400" cy="457200"/>
          </a:xfrm>
          <a:prstGeom prst="rect">
            <a:avLst/>
          </a:prstGeom>
          <a:noFill/>
          <a:ln w="9525">
            <a:noFill/>
          </a:ln>
        </p:spPr>
        <p:txBody>
          <a:bodyPr>
            <a:spAutoFit/>
          </a:bodyPr>
          <a:lstStyle/>
          <a:p>
            <a:pPr>
              <a:spcBef>
                <a:spcPct val="50000"/>
              </a:spcBef>
            </a:pPr>
            <a:r>
              <a:rPr lang="en-US" altLang="zh-CN" sz="2400">
                <a:latin typeface="Comic Sans MS" panose="030F0702030302020204" pitchFamily="66" charset="0"/>
              </a:rPr>
              <a:t>c1</a:t>
            </a:r>
          </a:p>
        </p:txBody>
      </p:sp>
      <p:grpSp>
        <p:nvGrpSpPr>
          <p:cNvPr id="159757" name="组合 159756"/>
          <p:cNvGrpSpPr/>
          <p:nvPr/>
        </p:nvGrpSpPr>
        <p:grpSpPr>
          <a:xfrm>
            <a:off x="4953000" y="3789363"/>
            <a:ext cx="2590800" cy="647700"/>
            <a:chOff x="0" y="0"/>
            <a:chExt cx="1632" cy="408"/>
          </a:xfrm>
        </p:grpSpPr>
        <p:sp>
          <p:nvSpPr>
            <p:cNvPr id="159758" name="矩形 159757"/>
            <p:cNvSpPr/>
            <p:nvPr/>
          </p:nvSpPr>
          <p:spPr>
            <a:xfrm>
              <a:off x="96" y="0"/>
              <a:ext cx="363" cy="408"/>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2400">
                  <a:latin typeface="Comic Sans MS" panose="030F0702030302020204" pitchFamily="66" charset="0"/>
                </a:rPr>
                <a:t>PCB</a:t>
              </a:r>
            </a:p>
          </p:txBody>
        </p:sp>
        <p:sp>
          <p:nvSpPr>
            <p:cNvPr id="159759" name="矩形 159758"/>
            <p:cNvSpPr/>
            <p:nvPr/>
          </p:nvSpPr>
          <p:spPr>
            <a:xfrm>
              <a:off x="1269" y="0"/>
              <a:ext cx="363" cy="408"/>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2400">
                  <a:latin typeface="Comic Sans MS" panose="030F0702030302020204" pitchFamily="66" charset="0"/>
                </a:rPr>
                <a:t>PCB</a:t>
              </a:r>
            </a:p>
          </p:txBody>
        </p:sp>
        <p:sp>
          <p:nvSpPr>
            <p:cNvPr id="159760" name="未知"/>
            <p:cNvSpPr/>
            <p:nvPr/>
          </p:nvSpPr>
          <p:spPr>
            <a:xfrm>
              <a:off x="384" y="120"/>
              <a:ext cx="336" cy="240"/>
            </a:xfrm>
            <a:custGeom>
              <a:avLst/>
              <a:gdLst/>
              <a:ahLst/>
              <a:cxnLst/>
              <a:rect l="0" t="0" r="0" b="0"/>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lstStyle/>
            <a:p>
              <a:endParaRPr lang="zh-CN" altLang="en-US"/>
            </a:p>
          </p:txBody>
        </p:sp>
        <p:sp>
          <p:nvSpPr>
            <p:cNvPr id="159761" name="未知"/>
            <p:cNvSpPr/>
            <p:nvPr/>
          </p:nvSpPr>
          <p:spPr>
            <a:xfrm>
              <a:off x="960" y="120"/>
              <a:ext cx="336" cy="240"/>
            </a:xfrm>
            <a:custGeom>
              <a:avLst/>
              <a:gdLst/>
              <a:ahLst/>
              <a:cxnLst/>
              <a:rect l="0" t="0" r="0" b="0"/>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lstStyle/>
            <a:p>
              <a:endParaRPr lang="zh-CN" altLang="en-US"/>
            </a:p>
          </p:txBody>
        </p:sp>
        <p:sp>
          <p:nvSpPr>
            <p:cNvPr id="159762" name="矩形 159761"/>
            <p:cNvSpPr/>
            <p:nvPr/>
          </p:nvSpPr>
          <p:spPr>
            <a:xfrm>
              <a:off x="720" y="120"/>
              <a:ext cx="288" cy="144"/>
            </a:xfrm>
            <a:prstGeom prst="rect">
              <a:avLst/>
            </a:prstGeom>
            <a:noFill/>
            <a:ln w="9525">
              <a:noFill/>
            </a:ln>
          </p:spPr>
          <p:txBody>
            <a:bodyPr wrap="none" anchor="ctr"/>
            <a:lstStyle/>
            <a:p>
              <a:pPr algn="ctr"/>
              <a:r>
                <a:rPr lang="en-US" altLang="zh-CN" sz="2400">
                  <a:latin typeface="Comic Sans MS" panose="030F0702030302020204" pitchFamily="66" charset="0"/>
                </a:rPr>
                <a:t>…</a:t>
              </a:r>
            </a:p>
          </p:txBody>
        </p:sp>
        <p:sp>
          <p:nvSpPr>
            <p:cNvPr id="159763" name="直接连接符 159762"/>
            <p:cNvSpPr/>
            <p:nvPr/>
          </p:nvSpPr>
          <p:spPr>
            <a:xfrm>
              <a:off x="0" y="120"/>
              <a:ext cx="96" cy="0"/>
            </a:xfrm>
            <a:prstGeom prst="line">
              <a:avLst/>
            </a:prstGeom>
            <a:ln w="9525" cap="flat" cmpd="sng">
              <a:solidFill>
                <a:schemeClr val="tx1"/>
              </a:solidFill>
              <a:prstDash val="solid"/>
              <a:headEnd type="none" w="med" len="med"/>
              <a:tailEnd type="triangle" w="med" len="med"/>
            </a:ln>
          </p:spPr>
        </p:sp>
      </p:grpSp>
      <p:sp>
        <p:nvSpPr>
          <p:cNvPr id="159764" name="文本框 159763"/>
          <p:cNvSpPr txBox="1"/>
          <p:nvPr/>
        </p:nvSpPr>
        <p:spPr>
          <a:xfrm>
            <a:off x="4419600" y="3751263"/>
            <a:ext cx="609600" cy="457200"/>
          </a:xfrm>
          <a:prstGeom prst="rect">
            <a:avLst/>
          </a:prstGeom>
          <a:noFill/>
          <a:ln w="9525">
            <a:noFill/>
          </a:ln>
        </p:spPr>
        <p:txBody>
          <a:bodyPr>
            <a:spAutoFit/>
          </a:bodyPr>
          <a:lstStyle/>
          <a:p>
            <a:pPr>
              <a:spcBef>
                <a:spcPct val="50000"/>
              </a:spcBef>
            </a:pPr>
            <a:r>
              <a:rPr lang="en-US" altLang="zh-CN" sz="2400">
                <a:latin typeface="Comic Sans MS" panose="030F0702030302020204" pitchFamily="66" charset="0"/>
              </a:rPr>
              <a:t>c2</a:t>
            </a:r>
          </a:p>
        </p:txBody>
      </p:sp>
      <p:sp>
        <p:nvSpPr>
          <p:cNvPr id="159765" name="矩形 159764"/>
          <p:cNvSpPr/>
          <p:nvPr/>
        </p:nvSpPr>
        <p:spPr>
          <a:xfrm>
            <a:off x="1524000" y="2171700"/>
            <a:ext cx="576263" cy="647700"/>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2400">
                <a:latin typeface="Comic Sans MS" panose="030F0702030302020204" pitchFamily="66" charset="0"/>
              </a:rPr>
              <a:t>PCB</a:t>
            </a:r>
          </a:p>
        </p:txBody>
      </p:sp>
      <p:sp>
        <p:nvSpPr>
          <p:cNvPr id="159766" name="矩形 159765"/>
          <p:cNvSpPr/>
          <p:nvPr/>
        </p:nvSpPr>
        <p:spPr>
          <a:xfrm>
            <a:off x="3386138" y="2171700"/>
            <a:ext cx="576262" cy="647700"/>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2400">
                <a:latin typeface="Comic Sans MS" panose="030F0702030302020204" pitchFamily="66" charset="0"/>
              </a:rPr>
              <a:t>PCB</a:t>
            </a:r>
          </a:p>
        </p:txBody>
      </p:sp>
      <p:sp>
        <p:nvSpPr>
          <p:cNvPr id="159767" name="未知"/>
          <p:cNvSpPr/>
          <p:nvPr/>
        </p:nvSpPr>
        <p:spPr>
          <a:xfrm>
            <a:off x="1981200" y="2362200"/>
            <a:ext cx="533400" cy="381000"/>
          </a:xfrm>
          <a:custGeom>
            <a:avLst/>
            <a:gdLst/>
            <a:ahLst/>
            <a:cxnLst/>
            <a:rect l="0" t="0" r="0" b="0"/>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lstStyle/>
          <a:p>
            <a:endParaRPr lang="zh-CN" altLang="en-US"/>
          </a:p>
        </p:txBody>
      </p:sp>
      <p:sp>
        <p:nvSpPr>
          <p:cNvPr id="159768" name="未知"/>
          <p:cNvSpPr/>
          <p:nvPr/>
        </p:nvSpPr>
        <p:spPr>
          <a:xfrm>
            <a:off x="2819400" y="2362200"/>
            <a:ext cx="533400" cy="381000"/>
          </a:xfrm>
          <a:custGeom>
            <a:avLst/>
            <a:gdLst/>
            <a:ahLst/>
            <a:cxnLst/>
            <a:rect l="0" t="0" r="0" b="0"/>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lstStyle/>
          <a:p>
            <a:endParaRPr lang="zh-CN" altLang="en-US"/>
          </a:p>
        </p:txBody>
      </p:sp>
      <p:sp>
        <p:nvSpPr>
          <p:cNvPr id="159769" name="矩形 159768"/>
          <p:cNvSpPr/>
          <p:nvPr/>
        </p:nvSpPr>
        <p:spPr>
          <a:xfrm>
            <a:off x="2514600" y="2362200"/>
            <a:ext cx="457200" cy="228600"/>
          </a:xfrm>
          <a:prstGeom prst="rect">
            <a:avLst/>
          </a:prstGeom>
          <a:noFill/>
          <a:ln w="9525">
            <a:noFill/>
          </a:ln>
        </p:spPr>
        <p:txBody>
          <a:bodyPr wrap="none" anchor="ctr"/>
          <a:lstStyle/>
          <a:p>
            <a:pPr algn="ctr"/>
            <a:r>
              <a:rPr lang="en-US" altLang="zh-CN" sz="2400">
                <a:latin typeface="Comic Sans MS" panose="030F0702030302020204" pitchFamily="66" charset="0"/>
              </a:rPr>
              <a:t>…</a:t>
            </a:r>
          </a:p>
        </p:txBody>
      </p:sp>
      <p:sp>
        <p:nvSpPr>
          <p:cNvPr id="159770" name="直接连接符 159769"/>
          <p:cNvSpPr/>
          <p:nvPr/>
        </p:nvSpPr>
        <p:spPr>
          <a:xfrm>
            <a:off x="1371600" y="2362200"/>
            <a:ext cx="152400" cy="0"/>
          </a:xfrm>
          <a:prstGeom prst="line">
            <a:avLst/>
          </a:prstGeom>
          <a:ln w="9525" cap="flat" cmpd="sng">
            <a:solidFill>
              <a:schemeClr val="tx1"/>
            </a:solidFill>
            <a:prstDash val="solid"/>
            <a:headEnd type="none" w="med" len="med"/>
            <a:tailEnd type="triangle" w="med" len="med"/>
          </a:ln>
        </p:spPr>
      </p:sp>
      <p:sp>
        <p:nvSpPr>
          <p:cNvPr id="159771" name="矩形 159770"/>
          <p:cNvSpPr/>
          <p:nvPr/>
        </p:nvSpPr>
        <p:spPr>
          <a:xfrm>
            <a:off x="1524000" y="4914900"/>
            <a:ext cx="576263" cy="647700"/>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2400">
                <a:latin typeface="Comic Sans MS" panose="030F0702030302020204" pitchFamily="66" charset="0"/>
              </a:rPr>
              <a:t>PCB</a:t>
            </a:r>
          </a:p>
        </p:txBody>
      </p:sp>
      <p:sp>
        <p:nvSpPr>
          <p:cNvPr id="159772" name="矩形 159771"/>
          <p:cNvSpPr/>
          <p:nvPr/>
        </p:nvSpPr>
        <p:spPr>
          <a:xfrm>
            <a:off x="3386138" y="4914900"/>
            <a:ext cx="576262" cy="647700"/>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2400">
                <a:latin typeface="Comic Sans MS" panose="030F0702030302020204" pitchFamily="66" charset="0"/>
              </a:rPr>
              <a:t>PCB</a:t>
            </a:r>
          </a:p>
        </p:txBody>
      </p:sp>
      <p:sp>
        <p:nvSpPr>
          <p:cNvPr id="159773" name="未知"/>
          <p:cNvSpPr/>
          <p:nvPr/>
        </p:nvSpPr>
        <p:spPr>
          <a:xfrm>
            <a:off x="1981200" y="5105400"/>
            <a:ext cx="533400" cy="381000"/>
          </a:xfrm>
          <a:custGeom>
            <a:avLst/>
            <a:gdLst/>
            <a:ahLst/>
            <a:cxnLst/>
            <a:rect l="0" t="0" r="0" b="0"/>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lstStyle/>
          <a:p>
            <a:endParaRPr lang="zh-CN" altLang="en-US"/>
          </a:p>
        </p:txBody>
      </p:sp>
      <p:sp>
        <p:nvSpPr>
          <p:cNvPr id="159774" name="未知"/>
          <p:cNvSpPr/>
          <p:nvPr/>
        </p:nvSpPr>
        <p:spPr>
          <a:xfrm>
            <a:off x="2819400" y="5105400"/>
            <a:ext cx="533400" cy="381000"/>
          </a:xfrm>
          <a:custGeom>
            <a:avLst/>
            <a:gdLst/>
            <a:ahLst/>
            <a:cxnLst/>
            <a:rect l="0" t="0" r="0" b="0"/>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lstStyle/>
          <a:p>
            <a:endParaRPr lang="zh-CN" altLang="en-US"/>
          </a:p>
        </p:txBody>
      </p:sp>
      <p:sp>
        <p:nvSpPr>
          <p:cNvPr id="159775" name="矩形 159774"/>
          <p:cNvSpPr/>
          <p:nvPr/>
        </p:nvSpPr>
        <p:spPr>
          <a:xfrm>
            <a:off x="2514600" y="5105400"/>
            <a:ext cx="457200" cy="228600"/>
          </a:xfrm>
          <a:prstGeom prst="rect">
            <a:avLst/>
          </a:prstGeom>
          <a:noFill/>
          <a:ln w="9525">
            <a:noFill/>
          </a:ln>
        </p:spPr>
        <p:txBody>
          <a:bodyPr wrap="none" anchor="ctr"/>
          <a:lstStyle/>
          <a:p>
            <a:pPr algn="ctr"/>
            <a:r>
              <a:rPr lang="en-US" altLang="zh-CN" sz="2400">
                <a:latin typeface="Comic Sans MS" panose="030F0702030302020204" pitchFamily="66" charset="0"/>
              </a:rPr>
              <a:t>…</a:t>
            </a:r>
          </a:p>
        </p:txBody>
      </p:sp>
      <p:sp>
        <p:nvSpPr>
          <p:cNvPr id="159776" name="直接连接符 159775"/>
          <p:cNvSpPr/>
          <p:nvPr/>
        </p:nvSpPr>
        <p:spPr>
          <a:xfrm>
            <a:off x="1371600" y="5105400"/>
            <a:ext cx="152400" cy="0"/>
          </a:xfrm>
          <a:prstGeom prst="line">
            <a:avLst/>
          </a:prstGeom>
          <a:ln w="9525" cap="flat" cmpd="sng">
            <a:solidFill>
              <a:schemeClr val="tx1"/>
            </a:solidFill>
            <a:prstDash val="solid"/>
            <a:headEnd type="none" w="med" len="med"/>
            <a:tailEnd type="triangle" w="med" len="med"/>
          </a:ln>
        </p:spPr>
      </p:sp>
      <p:sp>
        <p:nvSpPr>
          <p:cNvPr id="159777" name="文本框 159776"/>
          <p:cNvSpPr txBox="1"/>
          <p:nvPr/>
        </p:nvSpPr>
        <p:spPr>
          <a:xfrm>
            <a:off x="1905000" y="2895600"/>
            <a:ext cx="1524000" cy="457200"/>
          </a:xfrm>
          <a:prstGeom prst="rect">
            <a:avLst/>
          </a:prstGeom>
          <a:noFill/>
          <a:ln w="9525">
            <a:noFill/>
          </a:ln>
        </p:spPr>
        <p:txBody>
          <a:bodyPr>
            <a:spAutoFit/>
          </a:bodyPr>
          <a:lstStyle/>
          <a:p>
            <a:pPr>
              <a:spcBef>
                <a:spcPct val="50000"/>
              </a:spcBef>
            </a:pPr>
            <a:r>
              <a:rPr lang="zh-CN" altLang="en-US" sz="2400">
                <a:latin typeface="Comic Sans MS" panose="030F0702030302020204" pitchFamily="66" charset="0"/>
              </a:rPr>
              <a:t>入口队列</a:t>
            </a:r>
          </a:p>
        </p:txBody>
      </p:sp>
      <p:sp>
        <p:nvSpPr>
          <p:cNvPr id="159778" name="文本框 159777"/>
          <p:cNvSpPr txBox="1"/>
          <p:nvPr/>
        </p:nvSpPr>
        <p:spPr>
          <a:xfrm>
            <a:off x="1905000" y="5715000"/>
            <a:ext cx="1524000" cy="457200"/>
          </a:xfrm>
          <a:prstGeom prst="rect">
            <a:avLst/>
          </a:prstGeom>
          <a:noFill/>
          <a:ln w="9525">
            <a:noFill/>
          </a:ln>
        </p:spPr>
        <p:txBody>
          <a:bodyPr>
            <a:spAutoFit/>
          </a:bodyPr>
          <a:lstStyle/>
          <a:p>
            <a:pPr>
              <a:spcBef>
                <a:spcPct val="50000"/>
              </a:spcBef>
            </a:pPr>
            <a:r>
              <a:rPr lang="zh-CN" altLang="en-US" sz="2400">
                <a:latin typeface="Comic Sans MS" panose="030F0702030302020204" pitchFamily="66" charset="0"/>
              </a:rPr>
              <a:t>紧急队列</a:t>
            </a:r>
          </a:p>
        </p:txBody>
      </p:sp>
      <p:sp>
        <p:nvSpPr>
          <p:cNvPr id="159779" name="矩形 159778"/>
          <p:cNvSpPr/>
          <p:nvPr/>
        </p:nvSpPr>
        <p:spPr>
          <a:xfrm>
            <a:off x="5105400" y="5632450"/>
            <a:ext cx="2133600" cy="533400"/>
          </a:xfrm>
          <a:prstGeom prst="rect">
            <a:avLst/>
          </a:prstGeom>
          <a:noFill/>
          <a:ln w="9525">
            <a:noFill/>
          </a:ln>
        </p:spPr>
        <p:txBody>
          <a:bodyPr wrap="none" anchor="ctr"/>
          <a:lstStyle/>
          <a:p>
            <a:pPr algn="ctr"/>
            <a:r>
              <a:rPr lang="zh-CN" altLang="en-US" sz="2400">
                <a:latin typeface="Comic Sans MS" panose="030F0702030302020204" pitchFamily="66" charset="0"/>
              </a:rPr>
              <a:t>初始化代码</a:t>
            </a:r>
          </a:p>
        </p:txBody>
      </p:sp>
      <p:sp>
        <p:nvSpPr>
          <p:cNvPr id="159780" name="矩形 159779"/>
          <p:cNvSpPr/>
          <p:nvPr/>
        </p:nvSpPr>
        <p:spPr>
          <a:xfrm>
            <a:off x="4267200" y="4800600"/>
            <a:ext cx="152400" cy="1460500"/>
          </a:xfrm>
          <a:prstGeom prst="rect">
            <a:avLst/>
          </a:prstGeom>
          <a:solidFill>
            <a:schemeClr val="bg1"/>
          </a:solidFill>
          <a:ln w="9525">
            <a:noFill/>
          </a:ln>
        </p:spPr>
        <p:txBody>
          <a:bodyPr wrap="none" anchor="ctr"/>
          <a:lstStyle/>
          <a:p>
            <a:pPr algn="ctr"/>
            <a:endParaRPr lang="zh-CN" altLang="en-US" sz="2400" dirty="0">
              <a:solidFill>
                <a:srgbClr val="336600"/>
              </a:solidFill>
              <a:latin typeface="Times New Roman" panose="02020603050405020304" pitchFamily="18" charset="0"/>
            </a:endParaRPr>
          </a:p>
        </p:txBody>
      </p:sp>
      <p:sp>
        <p:nvSpPr>
          <p:cNvPr id="159781" name="文本框 159780"/>
          <p:cNvSpPr txBox="1"/>
          <p:nvPr/>
        </p:nvSpPr>
        <p:spPr>
          <a:xfrm>
            <a:off x="5437188" y="2060575"/>
            <a:ext cx="1439862" cy="457200"/>
          </a:xfrm>
          <a:prstGeom prst="rect">
            <a:avLst/>
          </a:prstGeom>
          <a:noFill/>
          <a:ln w="9525">
            <a:noFill/>
          </a:ln>
        </p:spPr>
        <p:txBody>
          <a:bodyPr>
            <a:spAutoFit/>
          </a:bodyPr>
          <a:lstStyle/>
          <a:p>
            <a:pPr>
              <a:spcBef>
                <a:spcPct val="50000"/>
              </a:spcBef>
            </a:pPr>
            <a:r>
              <a:rPr lang="zh-CN" altLang="en-US" sz="2400">
                <a:latin typeface="Tahoma" panose="020B0604030504040204" pitchFamily="34" charset="0"/>
              </a:rPr>
              <a:t>共享变量</a:t>
            </a:r>
          </a:p>
        </p:txBody>
      </p:sp>
      <p:sp>
        <p:nvSpPr>
          <p:cNvPr id="159782" name="文本框 159781"/>
          <p:cNvSpPr txBox="1"/>
          <p:nvPr/>
        </p:nvSpPr>
        <p:spPr>
          <a:xfrm>
            <a:off x="4643438" y="4797425"/>
            <a:ext cx="558800" cy="719138"/>
          </a:xfrm>
          <a:prstGeom prst="rect">
            <a:avLst/>
          </a:prstGeom>
          <a:noFill/>
          <a:ln w="9525" cap="flat" cmpd="sng">
            <a:solidFill>
              <a:schemeClr val="tx1"/>
            </a:solidFill>
            <a:prstDash val="solid"/>
            <a:miter/>
            <a:headEnd type="none" w="med" len="med"/>
            <a:tailEnd type="none" w="med" len="med"/>
          </a:ln>
        </p:spPr>
        <p:txBody>
          <a:bodyPr vert="eaVert">
            <a:spAutoFit/>
          </a:bodyPr>
          <a:lstStyle/>
          <a:p>
            <a:pPr>
              <a:spcBef>
                <a:spcPct val="50000"/>
              </a:spcBef>
            </a:pPr>
            <a:r>
              <a:rPr lang="zh-CN" altLang="en-US" sz="2400">
                <a:latin typeface="Tahoma" panose="020B0604030504040204" pitchFamily="34" charset="0"/>
              </a:rPr>
              <a:t>操作</a:t>
            </a:r>
          </a:p>
        </p:txBody>
      </p:sp>
      <p:sp>
        <p:nvSpPr>
          <p:cNvPr id="159783" name="文本框 159782"/>
          <p:cNvSpPr txBox="1"/>
          <p:nvPr/>
        </p:nvSpPr>
        <p:spPr>
          <a:xfrm>
            <a:off x="5578475" y="4797425"/>
            <a:ext cx="558800" cy="719138"/>
          </a:xfrm>
          <a:prstGeom prst="rect">
            <a:avLst/>
          </a:prstGeom>
          <a:noFill/>
          <a:ln w="9525" cap="flat" cmpd="sng">
            <a:solidFill>
              <a:schemeClr val="tx1"/>
            </a:solidFill>
            <a:prstDash val="solid"/>
            <a:miter/>
            <a:headEnd type="none" w="med" len="med"/>
            <a:tailEnd type="none" w="med" len="med"/>
          </a:ln>
        </p:spPr>
        <p:txBody>
          <a:bodyPr vert="eaVert">
            <a:spAutoFit/>
          </a:bodyPr>
          <a:lstStyle/>
          <a:p>
            <a:pPr>
              <a:spcBef>
                <a:spcPct val="50000"/>
              </a:spcBef>
            </a:pPr>
            <a:r>
              <a:rPr lang="zh-CN" altLang="en-US" sz="2400">
                <a:latin typeface="Tahoma" panose="020B0604030504040204" pitchFamily="34" charset="0"/>
              </a:rPr>
              <a:t>操作</a:t>
            </a:r>
          </a:p>
        </p:txBody>
      </p:sp>
      <p:sp>
        <p:nvSpPr>
          <p:cNvPr id="159784" name="文本框 159783"/>
          <p:cNvSpPr txBox="1"/>
          <p:nvPr/>
        </p:nvSpPr>
        <p:spPr>
          <a:xfrm>
            <a:off x="6965950" y="4797425"/>
            <a:ext cx="558800" cy="719138"/>
          </a:xfrm>
          <a:prstGeom prst="rect">
            <a:avLst/>
          </a:prstGeom>
          <a:noFill/>
          <a:ln w="9525" cap="flat" cmpd="sng">
            <a:solidFill>
              <a:schemeClr val="tx1"/>
            </a:solidFill>
            <a:prstDash val="solid"/>
            <a:miter/>
            <a:headEnd type="none" w="med" len="med"/>
            <a:tailEnd type="none" w="med" len="med"/>
          </a:ln>
        </p:spPr>
        <p:txBody>
          <a:bodyPr vert="eaVert">
            <a:spAutoFit/>
          </a:bodyPr>
          <a:lstStyle/>
          <a:p>
            <a:pPr>
              <a:spcBef>
                <a:spcPct val="50000"/>
              </a:spcBef>
            </a:pPr>
            <a:r>
              <a:rPr lang="zh-CN" altLang="en-US" sz="2400">
                <a:latin typeface="Tahoma" panose="020B0604030504040204" pitchFamily="34" charset="0"/>
              </a:rPr>
              <a:t>操作</a:t>
            </a:r>
          </a:p>
        </p:txBody>
      </p:sp>
      <p:sp>
        <p:nvSpPr>
          <p:cNvPr id="159785" name="文本框 159784"/>
          <p:cNvSpPr txBox="1"/>
          <p:nvPr/>
        </p:nvSpPr>
        <p:spPr>
          <a:xfrm>
            <a:off x="6300788" y="4797425"/>
            <a:ext cx="431800" cy="457200"/>
          </a:xfrm>
          <a:prstGeom prst="rect">
            <a:avLst/>
          </a:prstGeom>
          <a:noFill/>
          <a:ln w="9525">
            <a:noFill/>
          </a:ln>
        </p:spPr>
        <p:txBody>
          <a:bodyPr>
            <a:spAutoFit/>
          </a:bodyPr>
          <a:lstStyle/>
          <a:p>
            <a:pPr>
              <a:spcBef>
                <a:spcPct val="50000"/>
              </a:spcBef>
            </a:pPr>
            <a:r>
              <a:rPr lang="en-US" altLang="zh-CN" sz="2400">
                <a:latin typeface="Times New Roman" panose="02020603050405020304" pitchFamily="18" charset="0"/>
              </a:rPr>
              <a:t>…</a:t>
            </a:r>
            <a:endParaRPr lang="en-US" altLang="zh-CN" sz="2400">
              <a:latin typeface="Tahoma" panose="020B0604030504040204" pitchFamily="34" charset="0"/>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标题 160769"/>
          <p:cNvSpPr>
            <a:spLocks noGrp="1"/>
          </p:cNvSpPr>
          <p:nvPr>
            <p:ph type="title"/>
          </p:nvPr>
        </p:nvSpPr>
        <p:spPr/>
        <p:txBody>
          <a:bodyPr anchor="b"/>
          <a:lstStyle/>
          <a:p>
            <a:r>
              <a:rPr lang="zh-CN" altLang="en-US" b="1"/>
              <a:t>进入与离开</a:t>
            </a:r>
          </a:p>
        </p:txBody>
      </p:sp>
      <p:sp>
        <p:nvSpPr>
          <p:cNvPr id="160771" name="文本占位符 160770"/>
          <p:cNvSpPr>
            <a:spLocks noGrp="1"/>
          </p:cNvSpPr>
          <p:nvPr>
            <p:ph type="body" idx="1"/>
          </p:nvPr>
        </p:nvSpPr>
        <p:spPr/>
        <p:txBody>
          <a:bodyPr/>
          <a:lstStyle/>
          <a:p>
            <a:r>
              <a:rPr lang="zh-CN" altLang="en-US" b="1"/>
              <a:t>进入管程：</a:t>
            </a:r>
          </a:p>
          <a:p>
            <a:pPr lvl="1"/>
            <a:r>
              <a:rPr lang="zh-CN" altLang="en-US" b="1"/>
              <a:t>申请管程互斥权。</a:t>
            </a:r>
          </a:p>
          <a:p>
            <a:r>
              <a:rPr lang="zh-CN" altLang="en-US" b="1"/>
              <a:t>离开管程：</a:t>
            </a:r>
          </a:p>
          <a:p>
            <a:pPr lvl="1"/>
            <a:r>
              <a:rPr lang="zh-CN" altLang="en-US" b="1"/>
              <a:t>如紧急等待队列非空，唤醒第一个等待者；否则开放管程。</a:t>
            </a:r>
          </a:p>
          <a:p>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Effect transition="in" filter="wipe(left)">
                                      <p:cBhvr>
                                        <p:cTn id="7" dur="500"/>
                                        <p:tgtEl>
                                          <p:spTgt spid="16077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0771">
                                            <p:txEl>
                                              <p:pRg st="1" end="1"/>
                                            </p:txEl>
                                          </p:spTgt>
                                        </p:tgtEl>
                                        <p:attrNameLst>
                                          <p:attrName>style.visibility</p:attrName>
                                        </p:attrNameLst>
                                      </p:cBhvr>
                                      <p:to>
                                        <p:strVal val="visible"/>
                                      </p:to>
                                    </p:set>
                                    <p:animEffect transition="in" filter="wipe(left)">
                                      <p:cBhvr>
                                        <p:cTn id="10" dur="500"/>
                                        <p:tgtEl>
                                          <p:spTgt spid="16077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60771">
                                            <p:txEl>
                                              <p:pRg st="2" end="2"/>
                                            </p:txEl>
                                          </p:spTgt>
                                        </p:tgtEl>
                                        <p:attrNameLst>
                                          <p:attrName>style.visibility</p:attrName>
                                        </p:attrNameLst>
                                      </p:cBhvr>
                                      <p:to>
                                        <p:strVal val="visible"/>
                                      </p:to>
                                    </p:set>
                                    <p:animEffect transition="in" filter="wipe(left)">
                                      <p:cBhvr>
                                        <p:cTn id="15" dur="500"/>
                                        <p:tgtEl>
                                          <p:spTgt spid="160771">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0771">
                                            <p:txEl>
                                              <p:pRg st="3" end="3"/>
                                            </p:txEl>
                                          </p:spTgt>
                                        </p:tgtEl>
                                        <p:attrNameLst>
                                          <p:attrName>style.visibility</p:attrName>
                                        </p:attrNameLst>
                                      </p:cBhvr>
                                      <p:to>
                                        <p:strVal val="visible"/>
                                      </p:to>
                                    </p:set>
                                    <p:animEffect transition="in" filter="wipe(left)">
                                      <p:cBhvr>
                                        <p:cTn id="18" dur="500"/>
                                        <p:tgtEl>
                                          <p:spTgt spid="160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标题 161793"/>
          <p:cNvSpPr>
            <a:spLocks noGrp="1"/>
          </p:cNvSpPr>
          <p:nvPr>
            <p:ph type="title"/>
          </p:nvPr>
        </p:nvSpPr>
        <p:spPr/>
        <p:txBody>
          <a:bodyPr anchor="b"/>
          <a:lstStyle/>
          <a:p>
            <a:r>
              <a:rPr lang="zh-CN" altLang="en-US" b="1"/>
              <a:t> 条件变量操作</a:t>
            </a:r>
          </a:p>
        </p:txBody>
      </p:sp>
      <p:sp>
        <p:nvSpPr>
          <p:cNvPr id="161795" name="文本占位符 161794"/>
          <p:cNvSpPr>
            <a:spLocks noGrp="1"/>
          </p:cNvSpPr>
          <p:nvPr>
            <p:ph type="body" idx="1"/>
          </p:nvPr>
        </p:nvSpPr>
        <p:spPr/>
        <p:txBody>
          <a:bodyPr/>
          <a:lstStyle/>
          <a:p>
            <a:r>
              <a:rPr lang="zh-CN" altLang="en-US" sz="2800" b="1" dirty="0">
                <a:latin typeface="Comic Sans MS" panose="030F0702030302020204" pitchFamily="66" charset="0"/>
              </a:rPr>
              <a:t>Var c:condition;</a:t>
            </a:r>
          </a:p>
          <a:p>
            <a:r>
              <a:rPr lang="zh-CN" altLang="en-US" sz="2800" b="1" dirty="0">
                <a:latin typeface="Comic Sans MS" panose="030F0702030302020204" pitchFamily="66" charset="0"/>
              </a:rPr>
              <a:t>wait(c):</a:t>
            </a:r>
          </a:p>
          <a:p>
            <a:pPr lvl="1"/>
            <a:r>
              <a:rPr lang="zh-CN" altLang="en-US" sz="2400" b="1" dirty="0"/>
              <a:t>如紧急队列非空，唤醒第一个等待者，否则释放管程互斥权;</a:t>
            </a:r>
          </a:p>
          <a:p>
            <a:pPr lvl="1"/>
            <a:r>
              <a:rPr lang="zh-CN" altLang="en-US" sz="2400" b="1" dirty="0"/>
              <a:t>执行此操作的进程（线程）进入c链尾。</a:t>
            </a:r>
          </a:p>
          <a:p>
            <a:r>
              <a:rPr lang="zh-CN" altLang="en-US" sz="2800" b="1" dirty="0">
                <a:latin typeface="Comic Sans MS" panose="030F0702030302020204" pitchFamily="66" charset="0"/>
              </a:rPr>
              <a:t>signal(c):</a:t>
            </a:r>
          </a:p>
          <a:p>
            <a:pPr lvl="1"/>
            <a:r>
              <a:rPr lang="zh-CN" altLang="en-US" sz="2400" b="1" dirty="0"/>
              <a:t>如c链空，相当空操作。</a:t>
            </a:r>
          </a:p>
          <a:p>
            <a:pPr lvl="1"/>
            <a:r>
              <a:rPr lang="zh-CN" altLang="en-US" sz="2400" b="1" dirty="0"/>
              <a:t>否则唤醒第一个，执行此操作的进程（线程）进入紧急队列。</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文本框 162817"/>
          <p:cNvSpPr txBox="1"/>
          <p:nvPr/>
        </p:nvSpPr>
        <p:spPr>
          <a:xfrm>
            <a:off x="1295400" y="2209800"/>
            <a:ext cx="7772400" cy="457200"/>
          </a:xfrm>
          <a:prstGeom prst="rect">
            <a:avLst/>
          </a:prstGeom>
          <a:noFill/>
          <a:ln w="9525">
            <a:noFill/>
          </a:ln>
        </p:spPr>
        <p:txBody>
          <a:bodyPr>
            <a:spAutoFit/>
          </a:bodyPr>
          <a:lstStyle/>
          <a:p>
            <a:pPr>
              <a:spcBef>
                <a:spcPct val="50000"/>
              </a:spcBef>
            </a:pPr>
            <a:endParaRPr lang="zh-CN" altLang="en-US" sz="2400" dirty="0">
              <a:latin typeface="Comic Sans MS" panose="030F0702030302020204" pitchFamily="66" charset="0"/>
            </a:endParaRPr>
          </a:p>
        </p:txBody>
      </p:sp>
      <p:sp>
        <p:nvSpPr>
          <p:cNvPr id="162819" name="标题 162818"/>
          <p:cNvSpPr>
            <a:spLocks noGrp="1"/>
          </p:cNvSpPr>
          <p:nvPr>
            <p:ph type="title"/>
          </p:nvPr>
        </p:nvSpPr>
        <p:spPr/>
        <p:txBody>
          <a:bodyPr anchor="b"/>
          <a:lstStyle/>
          <a:p>
            <a:r>
              <a:rPr lang="en-US" altLang="zh-CN" b="1"/>
              <a:t>4.3.5.4 </a:t>
            </a:r>
            <a:r>
              <a:rPr lang="zh-CN" altLang="en-US" b="1"/>
              <a:t>管程的使用</a:t>
            </a:r>
          </a:p>
        </p:txBody>
      </p:sp>
      <p:sp>
        <p:nvSpPr>
          <p:cNvPr id="162820" name="文本占位符 162819"/>
          <p:cNvSpPr>
            <a:spLocks noGrp="1"/>
          </p:cNvSpPr>
          <p:nvPr>
            <p:ph type="body" idx="1"/>
          </p:nvPr>
        </p:nvSpPr>
        <p:spPr/>
        <p:txBody>
          <a:bodyPr/>
          <a:lstStyle/>
          <a:p>
            <a:pPr>
              <a:lnSpc>
                <a:spcPct val="90000"/>
              </a:lnSpc>
              <a:spcBef>
                <a:spcPct val="50000"/>
              </a:spcBef>
            </a:pPr>
            <a:r>
              <a:rPr lang="zh-CN" altLang="en-US" b="1" dirty="0">
                <a:latin typeface="Comic Sans MS" panose="030F0702030302020204" pitchFamily="66" charset="0"/>
              </a:rPr>
              <a:t>生产者</a:t>
            </a:r>
            <a:r>
              <a:rPr lang="en-US" altLang="zh-CN" b="1" dirty="0">
                <a:latin typeface="Comic Sans MS" panose="030F0702030302020204" pitchFamily="66" charset="0"/>
              </a:rPr>
              <a:t>/</a:t>
            </a:r>
            <a:r>
              <a:rPr lang="zh-CN" altLang="en-US" b="1" dirty="0">
                <a:latin typeface="Comic Sans MS" panose="030F0702030302020204" pitchFamily="66" charset="0"/>
              </a:rPr>
              <a:t>消费者问题</a:t>
            </a:r>
          </a:p>
          <a:p>
            <a:pPr>
              <a:lnSpc>
                <a:spcPct val="90000"/>
              </a:lnSpc>
              <a:spcBef>
                <a:spcPct val="50000"/>
              </a:spcBef>
            </a:pPr>
            <a:r>
              <a:rPr lang="zh-CN" altLang="en-US" b="1" dirty="0">
                <a:latin typeface="Comic Sans MS" panose="030F0702030302020204" pitchFamily="66" charset="0"/>
              </a:rPr>
              <a:t>读者</a:t>
            </a:r>
            <a:r>
              <a:rPr lang="en-US" altLang="zh-CN" b="1" dirty="0">
                <a:latin typeface="Comic Sans MS" panose="030F0702030302020204" pitchFamily="66" charset="0"/>
              </a:rPr>
              <a:t>/</a:t>
            </a:r>
            <a:r>
              <a:rPr lang="zh-CN" altLang="en-US" b="1" dirty="0">
                <a:latin typeface="Comic Sans MS" panose="030F0702030302020204" pitchFamily="66" charset="0"/>
              </a:rPr>
              <a:t>写者问题（写优先）</a:t>
            </a:r>
          </a:p>
          <a:p>
            <a:pPr>
              <a:lnSpc>
                <a:spcPct val="90000"/>
              </a:lnSpc>
              <a:spcBef>
                <a:spcPct val="50000"/>
              </a:spcBef>
            </a:pPr>
            <a:r>
              <a:rPr lang="zh-CN" altLang="en-US" b="1" dirty="0">
                <a:latin typeface="Comic Sans MS" panose="030F0702030302020204" pitchFamily="66" charset="0"/>
              </a:rPr>
              <a:t>哲学家就餐问题（</a:t>
            </a:r>
            <a:r>
              <a:rPr lang="en-US" altLang="zh-CN" b="1" dirty="0">
                <a:latin typeface="Comic Sans MS" panose="030F0702030302020204" pitchFamily="66" charset="0"/>
              </a:rPr>
              <a:t>another approach) </a:t>
            </a:r>
          </a:p>
          <a:p>
            <a:pPr>
              <a:lnSpc>
                <a:spcPct val="90000"/>
              </a:lnSpc>
              <a:spcBef>
                <a:spcPct val="50000"/>
              </a:spcBef>
            </a:pPr>
            <a:r>
              <a:rPr lang="en-US" altLang="zh-CN" b="1" dirty="0">
                <a:latin typeface="Comic Sans MS" panose="030F0702030302020204" pitchFamily="66" charset="0"/>
              </a:rPr>
              <a:t>Sleepy barber’s problem</a:t>
            </a:r>
          </a:p>
          <a:p>
            <a:pPr>
              <a:lnSpc>
                <a:spcPct val="90000"/>
              </a:lnSpc>
              <a:spcBef>
                <a:spcPct val="50000"/>
              </a:spcBef>
            </a:pPr>
            <a:r>
              <a:rPr lang="en-US" altLang="zh-CN" b="1" dirty="0">
                <a:latin typeface="Comic Sans MS" panose="030F0702030302020204" pitchFamily="66" charset="0"/>
              </a:rPr>
              <a:t>Disk head scheduler </a:t>
            </a:r>
          </a:p>
          <a:p>
            <a:pPr>
              <a:lnSpc>
                <a:spcPct val="90000"/>
              </a:lnSpc>
              <a:spcBef>
                <a:spcPct val="50000"/>
              </a:spcBef>
            </a:pPr>
            <a:r>
              <a:rPr lang="en-US" altLang="zh-CN" b="1" dirty="0">
                <a:latin typeface="Comic Sans MS" panose="030F0702030302020204" pitchFamily="66" charset="0"/>
              </a:rPr>
              <a:t>Single resource management   </a:t>
            </a:r>
          </a:p>
          <a:p>
            <a:pPr>
              <a:lnSpc>
                <a:spcPct val="90000"/>
              </a:lnSpc>
            </a:pPr>
            <a:endParaRPr lang="zh-CN" alt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8433"/>
          <p:cNvSpPr>
            <a:spLocks noGrp="1"/>
          </p:cNvSpPr>
          <p:nvPr>
            <p:ph type="title"/>
          </p:nvPr>
        </p:nvSpPr>
        <p:spPr/>
        <p:txBody>
          <a:bodyPr anchor="b"/>
          <a:lstStyle/>
          <a:p>
            <a:r>
              <a:rPr lang="zh-CN" altLang="en-US" b="1"/>
              <a:t>关于就绪队列的整队问题</a:t>
            </a:r>
          </a:p>
        </p:txBody>
      </p:sp>
      <p:sp>
        <p:nvSpPr>
          <p:cNvPr id="18435" name="文本占位符 18434"/>
          <p:cNvSpPr>
            <a:spLocks noGrp="1"/>
          </p:cNvSpPr>
          <p:nvPr>
            <p:ph type="body" idx="1"/>
          </p:nvPr>
        </p:nvSpPr>
        <p:spPr>
          <a:xfrm>
            <a:off x="719138" y="1989138"/>
            <a:ext cx="7772400" cy="4114800"/>
          </a:xfrm>
        </p:spPr>
        <p:txBody>
          <a:bodyPr/>
          <a:lstStyle/>
          <a:p>
            <a:pPr>
              <a:lnSpc>
                <a:spcPct val="90000"/>
              </a:lnSpc>
              <a:buFont typeface="Wingdings" panose="05000000000000000000" pitchFamily="2" charset="2"/>
              <a:buNone/>
            </a:pPr>
            <a:r>
              <a:rPr lang="zh-CN" altLang="en-US" sz="2400"/>
              <a:t>    </a:t>
            </a:r>
            <a:r>
              <a:rPr lang="zh-CN" altLang="en-US" sz="4000"/>
              <a:t>设有</a:t>
            </a:r>
            <a:r>
              <a:rPr lang="en-US" altLang="zh-CN" sz="4000"/>
              <a:t>A,B,C,D</a:t>
            </a:r>
            <a:r>
              <a:rPr lang="zh-CN" altLang="en-US" sz="4000"/>
              <a:t>四个就绪进程</a:t>
            </a:r>
            <a:r>
              <a:rPr lang="en-US" altLang="zh-CN" sz="4000"/>
              <a:t>,</a:t>
            </a:r>
            <a:r>
              <a:rPr lang="zh-CN" altLang="en-US" sz="4000"/>
              <a:t>优先级依次为</a:t>
            </a:r>
            <a:r>
              <a:rPr lang="en-US" altLang="zh-CN" sz="4000"/>
              <a:t>2,10,30,35,</a:t>
            </a:r>
            <a:r>
              <a:rPr lang="zh-CN" altLang="en-US" sz="4000"/>
              <a:t>分析插队过程中出现的情况</a:t>
            </a:r>
            <a:r>
              <a:rPr lang="en-US" altLang="zh-CN" sz="4000"/>
              <a:t>.</a:t>
            </a:r>
          </a:p>
          <a:p>
            <a:pPr>
              <a:lnSpc>
                <a:spcPct val="80000"/>
              </a:lnSpc>
              <a:buFont typeface="Wingdings" panose="05000000000000000000" pitchFamily="2" charset="2"/>
              <a:buNone/>
            </a:pPr>
            <a:r>
              <a:rPr lang="en-US" altLang="zh-CN" sz="2800"/>
              <a:t>                                                                   </a:t>
            </a:r>
          </a:p>
          <a:p>
            <a:pPr>
              <a:buNone/>
            </a:pPr>
            <a:endParaRPr lang="zh-CN" alt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标题 163841"/>
          <p:cNvSpPr>
            <a:spLocks noGrp="1"/>
          </p:cNvSpPr>
          <p:nvPr>
            <p:ph type="title"/>
          </p:nvPr>
        </p:nvSpPr>
        <p:spPr/>
        <p:txBody>
          <a:bodyPr anchor="b"/>
          <a:lstStyle/>
          <a:p>
            <a:r>
              <a:rPr lang="zh-CN" altLang="en-US" b="1"/>
              <a:t>例</a:t>
            </a:r>
            <a:r>
              <a:rPr lang="en-US" altLang="zh-CN" b="1"/>
              <a:t>1.</a:t>
            </a:r>
            <a:r>
              <a:rPr lang="zh-CN" altLang="en-US" b="1"/>
              <a:t>生产消费问题</a:t>
            </a:r>
          </a:p>
        </p:txBody>
      </p:sp>
      <p:sp>
        <p:nvSpPr>
          <p:cNvPr id="163843" name="文本占位符 163842"/>
          <p:cNvSpPr>
            <a:spLocks noGrp="1"/>
          </p:cNvSpPr>
          <p:nvPr>
            <p:ph type="body" sz="half" idx="1"/>
          </p:nvPr>
        </p:nvSpPr>
        <p:spPr>
          <a:xfrm>
            <a:off x="611188" y="2017713"/>
            <a:ext cx="7705725" cy="4114800"/>
          </a:xfrm>
        </p:spPr>
        <p:txBody>
          <a:bodyPr/>
          <a:lstStyle/>
          <a:p>
            <a:pPr defTabSz="914400">
              <a:lnSpc>
                <a:spcPct val="80000"/>
              </a:lnSpc>
              <a:buClr>
                <a:schemeClr val="folHlink"/>
              </a:buClr>
              <a:buSzPct val="60000"/>
              <a:buFont typeface="Wingdings" panose="05000000000000000000" pitchFamily="2" charset="2"/>
              <a:buNone/>
              <a:tabLst>
                <a:tab pos="3140075" algn="l"/>
              </a:tabLst>
            </a:pPr>
            <a:r>
              <a:rPr lang="en-US" altLang="zh-CN" sz="2000" b="1">
                <a:latin typeface="Comic Sans MS" panose="030F0702030302020204" pitchFamily="66" charset="0"/>
              </a:rPr>
              <a:t>Type producer_consumer = MONITOR</a:t>
            </a:r>
          </a:p>
          <a:p>
            <a:pPr defTabSz="914400">
              <a:lnSpc>
                <a:spcPct val="80000"/>
              </a:lnSpc>
              <a:buClr>
                <a:schemeClr val="folHlink"/>
              </a:buClr>
              <a:buSzPct val="60000"/>
              <a:buFont typeface="Wingdings" panose="05000000000000000000" pitchFamily="2" charset="2"/>
              <a:buNone/>
              <a:tabLst>
                <a:tab pos="3140075" algn="l"/>
              </a:tabLst>
            </a:pPr>
            <a:r>
              <a:rPr lang="en-US" altLang="zh-CN" sz="2000" b="1">
                <a:latin typeface="Comic Sans MS" panose="030F0702030302020204" pitchFamily="66" charset="0"/>
              </a:rPr>
              <a:t>Var B:Array[0..n-1]Of integer;</a:t>
            </a:r>
          </a:p>
          <a:p>
            <a:pPr defTabSz="914400">
              <a:lnSpc>
                <a:spcPct val="80000"/>
              </a:lnSpc>
              <a:buClr>
                <a:schemeClr val="folHlink"/>
              </a:buClr>
              <a:buSzPct val="60000"/>
              <a:buFont typeface="Wingdings" panose="05000000000000000000" pitchFamily="2" charset="2"/>
              <a:buNone/>
              <a:tabLst>
                <a:tab pos="3140075" algn="l"/>
              </a:tabLst>
            </a:pPr>
            <a:r>
              <a:rPr lang="en-US" altLang="zh-CN" sz="2000" b="1">
                <a:latin typeface="Comic Sans MS" panose="030F0702030302020204" pitchFamily="66" charset="0"/>
              </a:rPr>
              <a:t>      count, in, out: integer;</a:t>
            </a:r>
          </a:p>
          <a:p>
            <a:pPr defTabSz="914400">
              <a:lnSpc>
                <a:spcPct val="80000"/>
              </a:lnSpc>
              <a:buClr>
                <a:schemeClr val="folHlink"/>
              </a:buClr>
              <a:buSzPct val="60000"/>
              <a:buFont typeface="Wingdings" panose="05000000000000000000" pitchFamily="2" charset="2"/>
              <a:buNone/>
              <a:tabLst>
                <a:tab pos="3140075" algn="l"/>
              </a:tabLst>
            </a:pPr>
            <a:r>
              <a:rPr lang="en-US" altLang="zh-CN" sz="2000" b="1">
                <a:latin typeface="Comic Sans MS" panose="030F0702030302020204" pitchFamily="66" charset="0"/>
              </a:rPr>
              <a:t>      pq, cq:condition;</a:t>
            </a:r>
          </a:p>
          <a:p>
            <a:pPr defTabSz="914400">
              <a:lnSpc>
                <a:spcPct val="80000"/>
              </a:lnSpc>
              <a:buClr>
                <a:schemeClr val="folHlink"/>
              </a:buClr>
              <a:buSzPct val="60000"/>
              <a:buFont typeface="Wingdings" panose="05000000000000000000" pitchFamily="2" charset="2"/>
              <a:buNone/>
              <a:tabLst>
                <a:tab pos="3140075" algn="l"/>
              </a:tabLst>
            </a:pPr>
            <a:r>
              <a:rPr lang="en-US" altLang="zh-CN" sz="2000" b="1">
                <a:latin typeface="Comic Sans MS" panose="030F0702030302020204" pitchFamily="66" charset="0"/>
              </a:rPr>
              <a:t>define put_in, get_out;</a:t>
            </a:r>
          </a:p>
          <a:p>
            <a:pPr defTabSz="914400">
              <a:lnSpc>
                <a:spcPct val="80000"/>
              </a:lnSpc>
              <a:buClr>
                <a:schemeClr val="folHlink"/>
              </a:buClr>
              <a:buSzPct val="60000"/>
              <a:buFont typeface="Wingdings" panose="05000000000000000000" pitchFamily="2" charset="2"/>
              <a:buNone/>
              <a:tabLst>
                <a:tab pos="3140075" algn="l"/>
              </a:tabLst>
            </a:pPr>
            <a:r>
              <a:rPr lang="en-US" altLang="zh-CN" sz="2000" b="1">
                <a:latin typeface="Comic Sans MS" panose="030F0702030302020204" pitchFamily="66" charset="0"/>
              </a:rPr>
              <a:t>Procedure put_in(item:integer);</a:t>
            </a:r>
          </a:p>
          <a:p>
            <a:pPr defTabSz="914400">
              <a:lnSpc>
                <a:spcPct val="80000"/>
              </a:lnSpc>
              <a:buClr>
                <a:schemeClr val="folHlink"/>
              </a:buClr>
              <a:buSzPct val="60000"/>
              <a:buFont typeface="Wingdings" panose="05000000000000000000" pitchFamily="2" charset="2"/>
              <a:buNone/>
              <a:tabLst>
                <a:tab pos="3140075" algn="l"/>
              </a:tabLst>
            </a:pPr>
            <a:r>
              <a:rPr lang="en-US" altLang="zh-CN" sz="2000" b="1">
                <a:latin typeface="Comic Sans MS" panose="030F0702030302020204" pitchFamily="66" charset="0"/>
              </a:rPr>
              <a:t>    Begin</a:t>
            </a:r>
          </a:p>
          <a:p>
            <a:pPr defTabSz="914400">
              <a:lnSpc>
                <a:spcPct val="80000"/>
              </a:lnSpc>
              <a:buClr>
                <a:schemeClr val="folHlink"/>
              </a:buClr>
              <a:buSzPct val="60000"/>
              <a:buFont typeface="Wingdings" panose="05000000000000000000" pitchFamily="2" charset="2"/>
              <a:buNone/>
              <a:tabLst>
                <a:tab pos="3140075" algn="l"/>
              </a:tabLst>
            </a:pPr>
            <a:r>
              <a:rPr lang="en-US" altLang="zh-CN" sz="2000" b="1">
                <a:latin typeface="Comic Sans MS" panose="030F0702030302020204" pitchFamily="66" charset="0"/>
              </a:rPr>
              <a:t>        If(count==n)Then</a:t>
            </a:r>
          </a:p>
          <a:p>
            <a:pPr defTabSz="914400">
              <a:lnSpc>
                <a:spcPct val="80000"/>
              </a:lnSpc>
              <a:buClr>
                <a:schemeClr val="folHlink"/>
              </a:buClr>
              <a:buSzPct val="60000"/>
              <a:buFont typeface="Wingdings" panose="05000000000000000000" pitchFamily="2" charset="2"/>
              <a:buNone/>
              <a:tabLst>
                <a:tab pos="3140075" algn="l"/>
              </a:tabLst>
            </a:pPr>
            <a:r>
              <a:rPr lang="en-US" altLang="zh-CN" sz="2000" b="1">
                <a:latin typeface="Comic Sans MS" panose="030F0702030302020204" pitchFamily="66" charset="0"/>
              </a:rPr>
              <a:t>           wait(pq);</a:t>
            </a:r>
          </a:p>
          <a:p>
            <a:pPr defTabSz="914400">
              <a:lnSpc>
                <a:spcPct val="80000"/>
              </a:lnSpc>
              <a:buClr>
                <a:schemeClr val="folHlink"/>
              </a:buClr>
              <a:buSzPct val="60000"/>
              <a:buFont typeface="Wingdings" panose="05000000000000000000" pitchFamily="2" charset="2"/>
              <a:buNone/>
              <a:tabLst>
                <a:tab pos="3140075" algn="l"/>
              </a:tabLst>
            </a:pPr>
            <a:r>
              <a:rPr lang="en-US" altLang="zh-CN" sz="2000" b="1">
                <a:latin typeface="Comic Sans MS" panose="030F0702030302020204" pitchFamily="66" charset="0"/>
              </a:rPr>
              <a:t>        B[in]:=item;</a:t>
            </a:r>
          </a:p>
          <a:p>
            <a:pPr defTabSz="914400">
              <a:lnSpc>
                <a:spcPct val="80000"/>
              </a:lnSpc>
              <a:buClr>
                <a:schemeClr val="folHlink"/>
              </a:buClr>
              <a:buSzPct val="60000"/>
              <a:buFont typeface="Wingdings" panose="05000000000000000000" pitchFamily="2" charset="2"/>
              <a:buNone/>
              <a:tabLst>
                <a:tab pos="3140075" algn="l"/>
              </a:tabLst>
            </a:pPr>
            <a:r>
              <a:rPr lang="en-US" altLang="zh-CN" sz="2000" b="1">
                <a:latin typeface="Comic Sans MS" panose="030F0702030302020204" pitchFamily="66" charset="0"/>
              </a:rPr>
              <a:t>        in:=(in+1)%n; </a:t>
            </a:r>
          </a:p>
          <a:p>
            <a:pPr defTabSz="914400">
              <a:lnSpc>
                <a:spcPct val="80000"/>
              </a:lnSpc>
              <a:buClr>
                <a:schemeClr val="folHlink"/>
              </a:buClr>
              <a:buSzPct val="60000"/>
              <a:buFont typeface="Wingdings" panose="05000000000000000000" pitchFamily="2" charset="2"/>
              <a:buNone/>
              <a:tabLst>
                <a:tab pos="3140075" algn="l"/>
              </a:tabLst>
            </a:pPr>
            <a:r>
              <a:rPr lang="en-US" altLang="zh-CN" sz="2000" b="1">
                <a:latin typeface="Comic Sans MS" panose="030F0702030302020204" pitchFamily="66" charset="0"/>
              </a:rPr>
              <a:t>        count++;</a:t>
            </a:r>
          </a:p>
          <a:p>
            <a:pPr defTabSz="914400">
              <a:lnSpc>
                <a:spcPct val="80000"/>
              </a:lnSpc>
              <a:buClr>
                <a:schemeClr val="folHlink"/>
              </a:buClr>
              <a:buSzPct val="60000"/>
              <a:buFont typeface="Wingdings" panose="05000000000000000000" pitchFamily="2" charset="2"/>
              <a:buNone/>
              <a:tabLst>
                <a:tab pos="3140075" algn="l"/>
              </a:tabLst>
            </a:pPr>
            <a:r>
              <a:rPr lang="en-US" altLang="zh-CN" sz="2000" b="1">
                <a:latin typeface="Comic Sans MS" panose="030F0702030302020204" pitchFamily="66" charset="0"/>
              </a:rPr>
              <a:t>        signal(cq);</a:t>
            </a:r>
          </a:p>
          <a:p>
            <a:pPr defTabSz="914400">
              <a:lnSpc>
                <a:spcPct val="80000"/>
              </a:lnSpc>
              <a:buClr>
                <a:schemeClr val="folHlink"/>
              </a:buClr>
              <a:buSzPct val="60000"/>
              <a:buFont typeface="Wingdings" panose="05000000000000000000" pitchFamily="2" charset="2"/>
              <a:buNone/>
              <a:tabLst>
                <a:tab pos="3140075" algn="l"/>
              </a:tabLst>
            </a:pPr>
            <a:r>
              <a:rPr lang="en-US" altLang="zh-CN" sz="2000" b="1">
                <a:latin typeface="Comic Sans MS" panose="030F0702030302020204" pitchFamily="66" charset="0"/>
              </a:rPr>
              <a:t>   End;</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标题 164865"/>
          <p:cNvSpPr>
            <a:spLocks noGrp="1"/>
          </p:cNvSpPr>
          <p:nvPr>
            <p:ph type="title"/>
          </p:nvPr>
        </p:nvSpPr>
        <p:spPr/>
        <p:txBody>
          <a:bodyPr anchor="b"/>
          <a:lstStyle/>
          <a:p>
            <a:r>
              <a:rPr lang="zh-CN" altLang="en-US" b="1"/>
              <a:t>例</a:t>
            </a:r>
            <a:r>
              <a:rPr lang="en-US" altLang="zh-CN" b="1"/>
              <a:t>1.</a:t>
            </a:r>
            <a:r>
              <a:rPr lang="zh-CN" altLang="en-US" b="1"/>
              <a:t>生产消费问题</a:t>
            </a:r>
          </a:p>
        </p:txBody>
      </p:sp>
      <p:sp>
        <p:nvSpPr>
          <p:cNvPr id="164867" name="文本占位符 164866"/>
          <p:cNvSpPr>
            <a:spLocks noGrp="1"/>
          </p:cNvSpPr>
          <p:nvPr>
            <p:ph type="body" idx="1"/>
          </p:nvPr>
        </p:nvSpPr>
        <p:spPr/>
        <p:txBody>
          <a:bodyPr/>
          <a:lstStyle/>
          <a:p>
            <a:pPr>
              <a:lnSpc>
                <a:spcPct val="80000"/>
              </a:lnSpc>
              <a:buNone/>
            </a:pPr>
            <a:r>
              <a:rPr lang="en-US" altLang="zh-CN" sz="2000" b="1">
                <a:latin typeface="Comic Sans MS" panose="030F0702030302020204" pitchFamily="66" charset="0"/>
              </a:rPr>
              <a:t>Procedure get_out(Var item:integer)</a:t>
            </a:r>
          </a:p>
          <a:p>
            <a:pPr>
              <a:lnSpc>
                <a:spcPct val="80000"/>
              </a:lnSpc>
              <a:buNone/>
            </a:pPr>
            <a:r>
              <a:rPr lang="en-US" altLang="zh-CN" sz="2000" b="1">
                <a:latin typeface="Comic Sans MS" panose="030F0702030302020204" pitchFamily="66" charset="0"/>
              </a:rPr>
              <a:t>    Begin</a:t>
            </a:r>
          </a:p>
          <a:p>
            <a:pPr>
              <a:lnSpc>
                <a:spcPct val="80000"/>
              </a:lnSpc>
              <a:buNone/>
            </a:pPr>
            <a:r>
              <a:rPr lang="en-US" altLang="zh-CN" sz="2000" b="1">
                <a:latin typeface="Comic Sans MS" panose="030F0702030302020204" pitchFamily="66" charset="0"/>
              </a:rPr>
              <a:t>          If(count==0)Then</a:t>
            </a:r>
          </a:p>
          <a:p>
            <a:pPr>
              <a:lnSpc>
                <a:spcPct val="80000"/>
              </a:lnSpc>
              <a:buNone/>
            </a:pPr>
            <a:r>
              <a:rPr lang="en-US" altLang="zh-CN" sz="2000" b="1">
                <a:latin typeface="Comic Sans MS" panose="030F0702030302020204" pitchFamily="66" charset="0"/>
              </a:rPr>
              <a:t>              wait(cq);</a:t>
            </a:r>
          </a:p>
          <a:p>
            <a:pPr>
              <a:lnSpc>
                <a:spcPct val="80000"/>
              </a:lnSpc>
              <a:buNone/>
            </a:pPr>
            <a:r>
              <a:rPr lang="en-US" altLang="zh-CN" sz="2000" b="1">
                <a:latin typeface="Comic Sans MS" panose="030F0702030302020204" pitchFamily="66" charset="0"/>
              </a:rPr>
              <a:t>          item:=B[out];</a:t>
            </a:r>
          </a:p>
          <a:p>
            <a:pPr>
              <a:lnSpc>
                <a:spcPct val="80000"/>
              </a:lnSpc>
              <a:buNone/>
            </a:pPr>
            <a:r>
              <a:rPr lang="en-US" altLang="zh-CN" sz="2000" b="1">
                <a:latin typeface="Comic Sans MS" panose="030F0702030302020204" pitchFamily="66" charset="0"/>
              </a:rPr>
              <a:t>          out:=(out+1)%n;</a:t>
            </a:r>
          </a:p>
          <a:p>
            <a:pPr>
              <a:lnSpc>
                <a:spcPct val="80000"/>
              </a:lnSpc>
              <a:buNone/>
            </a:pPr>
            <a:r>
              <a:rPr lang="en-US" altLang="zh-CN" sz="2000" b="1">
                <a:latin typeface="Comic Sans MS" panose="030F0702030302020204" pitchFamily="66" charset="0"/>
              </a:rPr>
              <a:t>          count--; </a:t>
            </a:r>
          </a:p>
          <a:p>
            <a:pPr>
              <a:lnSpc>
                <a:spcPct val="80000"/>
              </a:lnSpc>
              <a:buNone/>
            </a:pPr>
            <a:r>
              <a:rPr lang="en-US" altLang="zh-CN" sz="2000" b="1">
                <a:latin typeface="Comic Sans MS" panose="030F0702030302020204" pitchFamily="66" charset="0"/>
              </a:rPr>
              <a:t>          signal(pq);</a:t>
            </a:r>
          </a:p>
          <a:p>
            <a:pPr>
              <a:lnSpc>
                <a:spcPct val="80000"/>
              </a:lnSpc>
              <a:buNone/>
            </a:pPr>
            <a:r>
              <a:rPr lang="en-US" altLang="zh-CN" sz="2000" b="1">
                <a:latin typeface="Comic Sans MS" panose="030F0702030302020204" pitchFamily="66" charset="0"/>
              </a:rPr>
              <a:t>    End;</a:t>
            </a:r>
          </a:p>
          <a:p>
            <a:pPr>
              <a:lnSpc>
                <a:spcPct val="80000"/>
              </a:lnSpc>
              <a:buNone/>
            </a:pPr>
            <a:endParaRPr lang="en-US" altLang="zh-CN" sz="2000" b="1">
              <a:latin typeface="Comic Sans MS" panose="030F0702030302020204" pitchFamily="66" charset="0"/>
            </a:endParaRPr>
          </a:p>
          <a:p>
            <a:pPr>
              <a:lnSpc>
                <a:spcPct val="80000"/>
              </a:lnSpc>
              <a:buNone/>
            </a:pPr>
            <a:r>
              <a:rPr lang="en-US" altLang="zh-CN" sz="2000" b="1">
                <a:latin typeface="Comic Sans MS" panose="030F0702030302020204" pitchFamily="66" charset="0"/>
              </a:rPr>
              <a:t>Begin</a:t>
            </a:r>
          </a:p>
          <a:p>
            <a:pPr>
              <a:lnSpc>
                <a:spcPct val="80000"/>
              </a:lnSpc>
              <a:buNone/>
            </a:pPr>
            <a:r>
              <a:rPr lang="en-US" altLang="zh-CN" sz="2000" b="1">
                <a:latin typeface="Comic Sans MS" panose="030F0702030302020204" pitchFamily="66" charset="0"/>
              </a:rPr>
              <a:t>    in:=0; out:=0; count:=0;</a:t>
            </a:r>
          </a:p>
          <a:p>
            <a:pPr>
              <a:lnSpc>
                <a:spcPct val="80000"/>
              </a:lnSpc>
              <a:buNone/>
            </a:pPr>
            <a:r>
              <a:rPr lang="en-US" altLang="zh-CN" sz="2000" b="1">
                <a:latin typeface="Comic Sans MS" panose="030F0702030302020204" pitchFamily="66" charset="0"/>
              </a:rPr>
              <a:t>End;</a:t>
            </a:r>
          </a:p>
          <a:p>
            <a:pPr>
              <a:lnSpc>
                <a:spcPct val="80000"/>
              </a:lnSpc>
              <a:buNone/>
            </a:pPr>
            <a:endParaRPr lang="zh-CN" altLang="en-US" sz="1800" b="1"/>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标题 165889"/>
          <p:cNvSpPr>
            <a:spLocks noGrp="1"/>
          </p:cNvSpPr>
          <p:nvPr>
            <p:ph type="title"/>
          </p:nvPr>
        </p:nvSpPr>
        <p:spPr/>
        <p:txBody>
          <a:bodyPr anchor="b"/>
          <a:lstStyle/>
          <a:p>
            <a:r>
              <a:rPr lang="zh-CN" altLang="en-US" b="1"/>
              <a:t>例</a:t>
            </a:r>
            <a:r>
              <a:rPr lang="en-US" altLang="zh-CN" b="1"/>
              <a:t>1.</a:t>
            </a:r>
            <a:r>
              <a:rPr lang="zh-CN" altLang="en-US" b="1"/>
              <a:t>生产消费问题</a:t>
            </a:r>
          </a:p>
        </p:txBody>
      </p:sp>
      <p:sp>
        <p:nvSpPr>
          <p:cNvPr id="165891" name="文本占位符 165890"/>
          <p:cNvSpPr>
            <a:spLocks noGrp="1"/>
          </p:cNvSpPr>
          <p:nvPr>
            <p:ph type="body" idx="1"/>
          </p:nvPr>
        </p:nvSpPr>
        <p:spPr/>
        <p:txBody>
          <a:bodyPr/>
          <a:lstStyle/>
          <a:p>
            <a:pPr>
              <a:lnSpc>
                <a:spcPct val="80000"/>
              </a:lnSpc>
              <a:buNone/>
            </a:pPr>
            <a:r>
              <a:rPr lang="zh-CN" altLang="en-US" sz="2800"/>
              <a:t>生产者进程：</a:t>
            </a:r>
          </a:p>
          <a:p>
            <a:pPr>
              <a:lnSpc>
                <a:spcPct val="80000"/>
              </a:lnSpc>
              <a:buNone/>
            </a:pPr>
            <a:r>
              <a:rPr lang="zh-CN" altLang="en-US" sz="2800"/>
              <a:t>      </a:t>
            </a:r>
            <a:r>
              <a:rPr lang="en-US" altLang="zh-CN" sz="2800"/>
              <a:t>{</a:t>
            </a:r>
            <a:r>
              <a:rPr lang="zh-CN" altLang="en-US" sz="2800"/>
              <a:t>生产一个</a:t>
            </a:r>
            <a:r>
              <a:rPr lang="en-US" altLang="zh-CN" sz="2800"/>
              <a:t>item;</a:t>
            </a:r>
          </a:p>
          <a:p>
            <a:pPr>
              <a:lnSpc>
                <a:spcPct val="80000"/>
              </a:lnSpc>
              <a:buNone/>
            </a:pPr>
            <a:r>
              <a:rPr lang="en-US" altLang="zh-CN" sz="2800" b="1">
                <a:latin typeface="Comic Sans MS" panose="030F0702030302020204" pitchFamily="66" charset="0"/>
              </a:rPr>
              <a:t>     producer_consumer.put_in(item);</a:t>
            </a:r>
          </a:p>
          <a:p>
            <a:pPr>
              <a:lnSpc>
                <a:spcPct val="80000"/>
              </a:lnSpc>
              <a:buNone/>
            </a:pPr>
            <a:r>
              <a:rPr lang="en-US" altLang="zh-CN" sz="2800" b="1">
                <a:latin typeface="Comic Sans MS" panose="030F0702030302020204" pitchFamily="66" charset="0"/>
              </a:rPr>
              <a:t>     }while</a:t>
            </a:r>
            <a:r>
              <a:rPr lang="zh-CN" altLang="en-US" sz="2800" b="1">
                <a:latin typeface="Comic Sans MS" panose="030F0702030302020204" pitchFamily="66" charset="0"/>
              </a:rPr>
              <a:t>（</a:t>
            </a:r>
            <a:r>
              <a:rPr lang="en-US" altLang="zh-CN" sz="2800" b="1">
                <a:latin typeface="Comic Sans MS" panose="030F0702030302020204" pitchFamily="66" charset="0"/>
              </a:rPr>
              <a:t>1</a:t>
            </a:r>
            <a:r>
              <a:rPr lang="zh-CN" altLang="en-US" sz="2800" b="1">
                <a:latin typeface="Comic Sans MS" panose="030F0702030302020204" pitchFamily="66" charset="0"/>
              </a:rPr>
              <a:t>）</a:t>
            </a:r>
          </a:p>
          <a:p>
            <a:pPr>
              <a:lnSpc>
                <a:spcPct val="80000"/>
              </a:lnSpc>
              <a:buNone/>
            </a:pPr>
            <a:r>
              <a:rPr lang="zh-CN" altLang="en-US" sz="2800" b="1">
                <a:latin typeface="Comic Sans MS" panose="030F0702030302020204" pitchFamily="66" charset="0"/>
              </a:rPr>
              <a:t>消费者进程：</a:t>
            </a:r>
          </a:p>
          <a:p>
            <a:pPr>
              <a:lnSpc>
                <a:spcPct val="80000"/>
              </a:lnSpc>
              <a:buNone/>
            </a:pPr>
            <a:r>
              <a:rPr lang="zh-CN" altLang="en-US" sz="2800" b="1">
                <a:latin typeface="Comic Sans MS" panose="030F0702030302020204" pitchFamily="66" charset="0"/>
              </a:rPr>
              <a:t>    </a:t>
            </a:r>
            <a:r>
              <a:rPr lang="en-US" altLang="zh-CN" sz="2800"/>
              <a:t>{</a:t>
            </a:r>
            <a:r>
              <a:rPr lang="en-US" altLang="zh-CN" sz="2800" b="1">
                <a:latin typeface="Comic Sans MS" panose="030F0702030302020204" pitchFamily="66" charset="0"/>
              </a:rPr>
              <a:t>producer_consumer.get_out(item);</a:t>
            </a:r>
          </a:p>
          <a:p>
            <a:pPr>
              <a:lnSpc>
                <a:spcPct val="80000"/>
              </a:lnSpc>
              <a:buNone/>
            </a:pPr>
            <a:r>
              <a:rPr lang="en-US" altLang="zh-CN" sz="2800"/>
              <a:t>       </a:t>
            </a:r>
            <a:r>
              <a:rPr lang="zh-CN" altLang="en-US" sz="2800"/>
              <a:t>消费一个</a:t>
            </a:r>
            <a:r>
              <a:rPr lang="en-US" altLang="zh-CN" sz="2800"/>
              <a:t>item;</a:t>
            </a:r>
            <a:endParaRPr lang="en-US" altLang="zh-CN" sz="2800" b="1">
              <a:latin typeface="Comic Sans MS" panose="030F0702030302020204" pitchFamily="66" charset="0"/>
            </a:endParaRPr>
          </a:p>
          <a:p>
            <a:pPr>
              <a:lnSpc>
                <a:spcPct val="80000"/>
              </a:lnSpc>
              <a:buNone/>
            </a:pPr>
            <a:r>
              <a:rPr lang="en-US" altLang="zh-CN" sz="2800" b="1">
                <a:latin typeface="Comic Sans MS" panose="030F0702030302020204" pitchFamily="66" charset="0"/>
              </a:rPr>
              <a:t>    }while</a:t>
            </a:r>
            <a:r>
              <a:rPr lang="zh-CN" altLang="en-US" sz="2800" b="1">
                <a:latin typeface="Comic Sans MS" panose="030F0702030302020204" pitchFamily="66" charset="0"/>
              </a:rPr>
              <a:t>（</a:t>
            </a:r>
            <a:r>
              <a:rPr lang="en-US" altLang="zh-CN" sz="2800" b="1">
                <a:latin typeface="Comic Sans MS" panose="030F0702030302020204" pitchFamily="66" charset="0"/>
              </a:rPr>
              <a:t>1</a:t>
            </a:r>
            <a:r>
              <a:rPr lang="zh-CN" altLang="en-US" sz="2800" b="1">
                <a:latin typeface="Comic Sans MS" panose="030F0702030302020204" pitchFamily="66" charset="0"/>
              </a:rPr>
              <a:t>）</a:t>
            </a:r>
          </a:p>
          <a:p>
            <a:pPr>
              <a:lnSpc>
                <a:spcPct val="80000"/>
              </a:lnSpc>
              <a:buNone/>
            </a:pPr>
            <a:r>
              <a:rPr lang="zh-CN" altLang="en-US" sz="2800" b="1">
                <a:latin typeface="Comic Sans MS" panose="030F0702030302020204" pitchFamily="66" charset="0"/>
              </a:rPr>
              <a:t> </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标题 166913"/>
          <p:cNvSpPr>
            <a:spLocks noGrp="1"/>
          </p:cNvSpPr>
          <p:nvPr>
            <p:ph type="title"/>
          </p:nvPr>
        </p:nvSpPr>
        <p:spPr/>
        <p:txBody>
          <a:bodyPr anchor="b"/>
          <a:lstStyle/>
          <a:p>
            <a:r>
              <a:rPr lang="zh-CN" altLang="en-US" b="1"/>
              <a:t>例</a:t>
            </a:r>
            <a:r>
              <a:rPr lang="en-US" altLang="zh-CN" b="1"/>
              <a:t>2. </a:t>
            </a:r>
            <a:r>
              <a:rPr lang="zh-CN" altLang="en-US" b="1"/>
              <a:t>读者</a:t>
            </a:r>
            <a:r>
              <a:rPr lang="en-US" altLang="zh-CN" b="1"/>
              <a:t>/</a:t>
            </a:r>
            <a:r>
              <a:rPr lang="zh-CN" altLang="en-US" b="1"/>
              <a:t>写者问题</a:t>
            </a:r>
          </a:p>
        </p:txBody>
      </p:sp>
      <p:sp>
        <p:nvSpPr>
          <p:cNvPr id="166915" name="文本框 166914"/>
          <p:cNvSpPr txBox="1"/>
          <p:nvPr/>
        </p:nvSpPr>
        <p:spPr>
          <a:xfrm>
            <a:off x="762000" y="2178050"/>
            <a:ext cx="7772400" cy="3994150"/>
          </a:xfrm>
          <a:prstGeom prst="rect">
            <a:avLst/>
          </a:prstGeom>
          <a:noFill/>
          <a:ln w="9525">
            <a:noFill/>
          </a:ln>
        </p:spPr>
        <p:txBody>
          <a:bodyPr>
            <a:spAutoFit/>
          </a:bodyPr>
          <a:lstStyle/>
          <a:p>
            <a:pPr>
              <a:lnSpc>
                <a:spcPct val="110000"/>
              </a:lnSpc>
              <a:spcBef>
                <a:spcPct val="50000"/>
              </a:spcBef>
            </a:pPr>
            <a:r>
              <a:rPr lang="zh-CN" altLang="en-US" sz="2800">
                <a:latin typeface="Comic Sans MS" panose="030F0702030302020204" pitchFamily="66" charset="0"/>
              </a:rPr>
              <a:t>写者优先</a:t>
            </a:r>
          </a:p>
          <a:p>
            <a:pPr>
              <a:lnSpc>
                <a:spcPct val="110000"/>
              </a:lnSpc>
              <a:spcBef>
                <a:spcPct val="50000"/>
              </a:spcBef>
            </a:pPr>
            <a:endParaRPr lang="zh-CN" altLang="en-US"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Type readers_writers = Monitor;</a:t>
            </a:r>
          </a:p>
          <a:p>
            <a:pPr>
              <a:lnSpc>
                <a:spcPct val="80000"/>
              </a:lnSpc>
              <a:spcBef>
                <a:spcPct val="50000"/>
              </a:spcBef>
            </a:pPr>
            <a:r>
              <a:rPr lang="en-US" altLang="zh-CN" sz="2400">
                <a:latin typeface="Comic Sans MS" panose="030F0702030302020204" pitchFamily="66" charset="0"/>
              </a:rPr>
              <a:t>   Var rq,wq: condition;</a:t>
            </a:r>
          </a:p>
          <a:p>
            <a:pPr>
              <a:lnSpc>
                <a:spcPct val="80000"/>
              </a:lnSpc>
              <a:spcBef>
                <a:spcPct val="50000"/>
              </a:spcBef>
            </a:pPr>
            <a:r>
              <a:rPr lang="en-US" altLang="zh-CN" sz="2400">
                <a:latin typeface="Comic Sans MS" panose="030F0702030302020204" pitchFamily="66" charset="0"/>
              </a:rPr>
              <a:t>        reading_count,write_count:integer;</a:t>
            </a:r>
          </a:p>
          <a:p>
            <a:pPr>
              <a:lnSpc>
                <a:spcPct val="80000"/>
              </a:lnSpc>
              <a:spcBef>
                <a:spcPct val="50000"/>
              </a:spcBef>
            </a:pPr>
            <a:r>
              <a:rPr lang="en-US" altLang="zh-CN" sz="2400">
                <a:latin typeface="Comic Sans MS" panose="030F0702030302020204" pitchFamily="66" charset="0"/>
              </a:rPr>
              <a:t>   Define start_read,finish_read,</a:t>
            </a:r>
          </a:p>
          <a:p>
            <a:pPr>
              <a:lnSpc>
                <a:spcPct val="80000"/>
              </a:lnSpc>
              <a:spcBef>
                <a:spcPct val="50000"/>
              </a:spcBef>
            </a:pPr>
            <a:r>
              <a:rPr lang="en-US" altLang="zh-CN" sz="2400">
                <a:latin typeface="Comic Sans MS" panose="030F0702030302020204" pitchFamily="66" charset="0"/>
              </a:rPr>
              <a:t>           start_write,finish_write;</a:t>
            </a:r>
          </a:p>
          <a:p>
            <a:pPr>
              <a:lnSpc>
                <a:spcPct val="80000"/>
              </a:lnSpc>
              <a:spcBef>
                <a:spcPct val="50000"/>
              </a:spcBef>
            </a:pPr>
            <a:r>
              <a:rPr lang="en-US" altLang="zh-CN" sz="2400">
                <a:latin typeface="Comic Sans MS" panose="030F0702030302020204" pitchFamily="66" charset="0"/>
              </a:rPr>
              <a:t>    </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标题 167937"/>
          <p:cNvSpPr>
            <a:spLocks noGrp="1"/>
          </p:cNvSpPr>
          <p:nvPr>
            <p:ph type="title"/>
          </p:nvPr>
        </p:nvSpPr>
        <p:spPr/>
        <p:txBody>
          <a:bodyPr anchor="b"/>
          <a:lstStyle/>
          <a:p>
            <a:r>
              <a:rPr lang="zh-CN" altLang="en-US" b="1"/>
              <a:t>例</a:t>
            </a:r>
            <a:r>
              <a:rPr lang="en-US" altLang="zh-CN" b="1"/>
              <a:t>2. </a:t>
            </a:r>
            <a:r>
              <a:rPr lang="zh-CN" altLang="en-US" b="1"/>
              <a:t>读者</a:t>
            </a:r>
            <a:r>
              <a:rPr lang="en-US" altLang="zh-CN" b="1"/>
              <a:t>/</a:t>
            </a:r>
            <a:r>
              <a:rPr lang="zh-CN" altLang="en-US" b="1"/>
              <a:t>写者问题</a:t>
            </a:r>
          </a:p>
        </p:txBody>
      </p:sp>
      <p:sp>
        <p:nvSpPr>
          <p:cNvPr id="167939" name="文本框 167938"/>
          <p:cNvSpPr txBox="1"/>
          <p:nvPr/>
        </p:nvSpPr>
        <p:spPr>
          <a:xfrm>
            <a:off x="685800" y="2206625"/>
            <a:ext cx="4114800" cy="3889375"/>
          </a:xfrm>
          <a:prstGeom prst="rect">
            <a:avLst/>
          </a:prstGeom>
          <a:noFill/>
          <a:ln w="9525">
            <a:noFill/>
          </a:ln>
        </p:spPr>
        <p:txBody>
          <a:bodyPr>
            <a:spAutoFit/>
          </a:bodyPr>
          <a:lstStyle/>
          <a:p>
            <a:pPr>
              <a:lnSpc>
                <a:spcPct val="110000"/>
              </a:lnSpc>
              <a:spcBef>
                <a:spcPct val="50000"/>
              </a:spcBef>
            </a:pPr>
            <a:r>
              <a:rPr lang="en-US" altLang="zh-CN" sz="2400">
                <a:latin typeface="Comic Sans MS" panose="030F0702030302020204" pitchFamily="66" charset="0"/>
              </a:rPr>
              <a:t>Procedure start_read;</a:t>
            </a:r>
          </a:p>
          <a:p>
            <a:pPr>
              <a:lnSpc>
                <a:spcPct val="80000"/>
              </a:lnSpc>
              <a:spcBef>
                <a:spcPct val="50000"/>
              </a:spcBef>
            </a:pPr>
            <a:r>
              <a:rPr lang="en-US" altLang="zh-CN" sz="2400">
                <a:latin typeface="Comic Sans MS" panose="030F0702030302020204" pitchFamily="66" charset="0"/>
              </a:rPr>
              <a:t> Begin</a:t>
            </a:r>
          </a:p>
          <a:p>
            <a:pPr>
              <a:lnSpc>
                <a:spcPct val="80000"/>
              </a:lnSpc>
              <a:spcBef>
                <a:spcPct val="50000"/>
              </a:spcBef>
            </a:pPr>
            <a:r>
              <a:rPr lang="en-US" altLang="zh-CN" sz="2400">
                <a:latin typeface="Comic Sans MS" panose="030F0702030302020204" pitchFamily="66" charset="0"/>
              </a:rPr>
              <a:t>   If write_count&gt;0 Then</a:t>
            </a:r>
          </a:p>
          <a:p>
            <a:pPr>
              <a:lnSpc>
                <a:spcPct val="80000"/>
              </a:lnSpc>
              <a:spcBef>
                <a:spcPct val="50000"/>
              </a:spcBef>
            </a:pPr>
            <a:r>
              <a:rPr lang="en-US" altLang="zh-CN" sz="2400">
                <a:latin typeface="Comic Sans MS" panose="030F0702030302020204" pitchFamily="66" charset="0"/>
              </a:rPr>
              <a:t>        wait(rq);</a:t>
            </a:r>
          </a:p>
          <a:p>
            <a:pPr>
              <a:lnSpc>
                <a:spcPct val="80000"/>
              </a:lnSpc>
              <a:spcBef>
                <a:spcPct val="50000"/>
              </a:spcBef>
            </a:pPr>
            <a:r>
              <a:rPr lang="en-US" altLang="zh-CN" sz="2400">
                <a:latin typeface="Comic Sans MS" panose="030F0702030302020204" pitchFamily="66" charset="0"/>
              </a:rPr>
              <a:t>    reading_count++;</a:t>
            </a:r>
          </a:p>
          <a:p>
            <a:pPr>
              <a:lnSpc>
                <a:spcPct val="80000"/>
              </a:lnSpc>
              <a:spcBef>
                <a:spcPct val="50000"/>
              </a:spcBef>
            </a:pPr>
            <a:r>
              <a:rPr lang="en-US" altLang="zh-CN" sz="2400">
                <a:latin typeface="Comic Sans MS" panose="030F0702030302020204" pitchFamily="66" charset="0"/>
              </a:rPr>
              <a:t>    signal(rq);</a:t>
            </a:r>
          </a:p>
          <a:p>
            <a:pPr>
              <a:lnSpc>
                <a:spcPct val="80000"/>
              </a:lnSpc>
              <a:spcBef>
                <a:spcPct val="50000"/>
              </a:spcBef>
            </a:pPr>
            <a:r>
              <a:rPr lang="en-US" altLang="zh-CN" sz="2400">
                <a:latin typeface="Comic Sans MS" panose="030F0702030302020204" pitchFamily="66" charset="0"/>
              </a:rPr>
              <a:t> End;</a:t>
            </a:r>
          </a:p>
          <a:p>
            <a:pPr>
              <a:spcBef>
                <a:spcPct val="50000"/>
              </a:spcBef>
            </a:pPr>
            <a:endParaRPr lang="zh-CN" altLang="en-US" sz="2400">
              <a:latin typeface="Comic Sans MS" panose="030F0702030302020204" pitchFamily="66" charset="0"/>
            </a:endParaRPr>
          </a:p>
        </p:txBody>
      </p:sp>
      <p:sp>
        <p:nvSpPr>
          <p:cNvPr id="167940" name="文本框 167939"/>
          <p:cNvSpPr txBox="1"/>
          <p:nvPr/>
        </p:nvSpPr>
        <p:spPr>
          <a:xfrm>
            <a:off x="4724400" y="2225675"/>
            <a:ext cx="3886200" cy="3743325"/>
          </a:xfrm>
          <a:prstGeom prst="rect">
            <a:avLst/>
          </a:prstGeom>
          <a:noFill/>
          <a:ln w="9525">
            <a:noFill/>
          </a:ln>
        </p:spPr>
        <p:txBody>
          <a:bodyPr>
            <a:spAutoFit/>
          </a:bodyPr>
          <a:lstStyle/>
          <a:p>
            <a:pPr>
              <a:spcBef>
                <a:spcPct val="50000"/>
              </a:spcBef>
            </a:pPr>
            <a:r>
              <a:rPr lang="en-US" altLang="zh-CN" sz="2400">
                <a:latin typeface="Comic Sans MS" panose="030F0702030302020204" pitchFamily="66" charset="0"/>
              </a:rPr>
              <a:t>Procedure finish_read;</a:t>
            </a:r>
          </a:p>
          <a:p>
            <a:pPr>
              <a:spcBef>
                <a:spcPct val="50000"/>
              </a:spcBef>
            </a:pPr>
            <a:r>
              <a:rPr lang="en-US" altLang="zh-CN" sz="2400">
                <a:latin typeface="Comic Sans MS" panose="030F0702030302020204" pitchFamily="66" charset="0"/>
              </a:rPr>
              <a:t>  Begin</a:t>
            </a:r>
          </a:p>
          <a:p>
            <a:pPr>
              <a:spcBef>
                <a:spcPct val="50000"/>
              </a:spcBef>
            </a:pPr>
            <a:r>
              <a:rPr lang="en-US" altLang="zh-CN" sz="2400">
                <a:latin typeface="Comic Sans MS" panose="030F0702030302020204" pitchFamily="66" charset="0"/>
              </a:rPr>
              <a:t>      reading_count--;</a:t>
            </a:r>
          </a:p>
          <a:p>
            <a:pPr>
              <a:spcBef>
                <a:spcPct val="50000"/>
              </a:spcBef>
            </a:pPr>
            <a:r>
              <a:rPr lang="en-US" altLang="zh-CN" sz="2400">
                <a:latin typeface="Comic Sans MS" panose="030F0702030302020204" pitchFamily="66" charset="0"/>
              </a:rPr>
              <a:t>      If reading_count=0</a:t>
            </a:r>
          </a:p>
          <a:p>
            <a:pPr>
              <a:spcBef>
                <a:spcPct val="50000"/>
              </a:spcBef>
            </a:pPr>
            <a:r>
              <a:rPr lang="en-US" altLang="zh-CN" sz="2400">
                <a:latin typeface="Comic Sans MS" panose="030F0702030302020204" pitchFamily="66" charset="0"/>
              </a:rPr>
              <a:t>      Then signal(wq)</a:t>
            </a:r>
          </a:p>
          <a:p>
            <a:pPr>
              <a:spcBef>
                <a:spcPct val="50000"/>
              </a:spcBef>
            </a:pPr>
            <a:r>
              <a:rPr lang="en-US" altLang="zh-CN" sz="2400">
                <a:latin typeface="Comic Sans MS" panose="030F0702030302020204" pitchFamily="66" charset="0"/>
              </a:rPr>
              <a:t>  End;</a:t>
            </a:r>
          </a:p>
          <a:p>
            <a:pPr>
              <a:spcBef>
                <a:spcPct val="50000"/>
              </a:spcBef>
            </a:pPr>
            <a:endParaRPr lang="zh-CN" altLang="en-US" sz="2400">
              <a:latin typeface="Comic Sans MS" panose="030F0702030302020204" pitchFamily="66" charset="0"/>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标题 168961"/>
          <p:cNvSpPr>
            <a:spLocks noGrp="1"/>
          </p:cNvSpPr>
          <p:nvPr>
            <p:ph type="title"/>
          </p:nvPr>
        </p:nvSpPr>
        <p:spPr/>
        <p:txBody>
          <a:bodyPr anchor="b"/>
          <a:lstStyle/>
          <a:p>
            <a:r>
              <a:rPr lang="zh-CN" altLang="en-US" b="1"/>
              <a:t>例</a:t>
            </a:r>
            <a:r>
              <a:rPr lang="en-US" altLang="zh-CN" b="1"/>
              <a:t>2. </a:t>
            </a:r>
            <a:r>
              <a:rPr lang="zh-CN" altLang="en-US" b="1"/>
              <a:t>读者</a:t>
            </a:r>
            <a:r>
              <a:rPr lang="en-US" altLang="zh-CN" b="1"/>
              <a:t>/</a:t>
            </a:r>
            <a:r>
              <a:rPr lang="zh-CN" altLang="en-US" b="1"/>
              <a:t>写者问题</a:t>
            </a:r>
          </a:p>
        </p:txBody>
      </p:sp>
      <p:sp>
        <p:nvSpPr>
          <p:cNvPr id="168963" name="文本框 168962"/>
          <p:cNvSpPr txBox="1"/>
          <p:nvPr/>
        </p:nvSpPr>
        <p:spPr>
          <a:xfrm>
            <a:off x="685800" y="2057400"/>
            <a:ext cx="4114800" cy="4291013"/>
          </a:xfrm>
          <a:prstGeom prst="rect">
            <a:avLst/>
          </a:prstGeom>
          <a:noFill/>
          <a:ln w="9525">
            <a:noFill/>
          </a:ln>
        </p:spPr>
        <p:txBody>
          <a:bodyPr>
            <a:spAutoFit/>
          </a:bodyPr>
          <a:lstStyle/>
          <a:p>
            <a:pPr>
              <a:spcBef>
                <a:spcPct val="50000"/>
              </a:spcBef>
            </a:pPr>
            <a:r>
              <a:rPr lang="en-US" altLang="zh-CN" sz="2400">
                <a:latin typeface="Comic Sans MS" panose="030F0702030302020204" pitchFamily="66" charset="0"/>
              </a:rPr>
              <a:t>Procedure start_write</a:t>
            </a:r>
          </a:p>
          <a:p>
            <a:pPr>
              <a:spcBef>
                <a:spcPct val="50000"/>
              </a:spcBef>
            </a:pPr>
            <a:r>
              <a:rPr lang="en-US" altLang="zh-CN" sz="2400">
                <a:latin typeface="Comic Sans MS" panose="030F0702030302020204" pitchFamily="66" charset="0"/>
              </a:rPr>
              <a:t> Begin</a:t>
            </a:r>
          </a:p>
          <a:p>
            <a:pPr>
              <a:spcBef>
                <a:spcPct val="50000"/>
              </a:spcBef>
            </a:pPr>
            <a:r>
              <a:rPr lang="en-US" altLang="zh-CN" sz="2400">
                <a:latin typeface="Comic Sans MS" panose="030F0702030302020204" pitchFamily="66" charset="0"/>
              </a:rPr>
              <a:t>    write_count++;</a:t>
            </a:r>
          </a:p>
          <a:p>
            <a:pPr>
              <a:spcBef>
                <a:spcPct val="50000"/>
              </a:spcBef>
            </a:pPr>
            <a:r>
              <a:rPr lang="en-US" altLang="zh-CN" sz="2400">
                <a:latin typeface="Comic Sans MS" panose="030F0702030302020204" pitchFamily="66" charset="0"/>
              </a:rPr>
              <a:t>    If (write_count&gt;1) or</a:t>
            </a:r>
          </a:p>
          <a:p>
            <a:pPr>
              <a:spcBef>
                <a:spcPct val="50000"/>
              </a:spcBef>
            </a:pPr>
            <a:r>
              <a:rPr lang="en-US" altLang="zh-CN" sz="2400">
                <a:latin typeface="Comic Sans MS" panose="030F0702030302020204" pitchFamily="66" charset="0"/>
              </a:rPr>
              <a:t>        (reading_count&gt;0)</a:t>
            </a:r>
          </a:p>
          <a:p>
            <a:pPr>
              <a:spcBef>
                <a:spcPct val="50000"/>
              </a:spcBef>
            </a:pPr>
            <a:r>
              <a:rPr lang="en-US" altLang="zh-CN" sz="2400">
                <a:latin typeface="Comic Sans MS" panose="030F0702030302020204" pitchFamily="66" charset="0"/>
              </a:rPr>
              <a:t>    Then </a:t>
            </a:r>
          </a:p>
          <a:p>
            <a:pPr>
              <a:spcBef>
                <a:spcPct val="50000"/>
              </a:spcBef>
            </a:pPr>
            <a:r>
              <a:rPr lang="en-US" altLang="zh-CN" sz="2400">
                <a:latin typeface="Comic Sans MS" panose="030F0702030302020204" pitchFamily="66" charset="0"/>
              </a:rPr>
              <a:t>         wait(wq)</a:t>
            </a:r>
          </a:p>
          <a:p>
            <a:pPr>
              <a:spcBef>
                <a:spcPct val="50000"/>
              </a:spcBef>
            </a:pPr>
            <a:r>
              <a:rPr lang="en-US" altLang="zh-CN" sz="2400">
                <a:latin typeface="Comic Sans MS" panose="030F0702030302020204" pitchFamily="66" charset="0"/>
              </a:rPr>
              <a:t> End;     </a:t>
            </a:r>
          </a:p>
        </p:txBody>
      </p:sp>
      <p:sp>
        <p:nvSpPr>
          <p:cNvPr id="168964" name="文本框 168963"/>
          <p:cNvSpPr txBox="1"/>
          <p:nvPr/>
        </p:nvSpPr>
        <p:spPr>
          <a:xfrm>
            <a:off x="4800600" y="2057400"/>
            <a:ext cx="3810000" cy="4291013"/>
          </a:xfrm>
          <a:prstGeom prst="rect">
            <a:avLst/>
          </a:prstGeom>
          <a:noFill/>
          <a:ln w="9525">
            <a:noFill/>
          </a:ln>
        </p:spPr>
        <p:txBody>
          <a:bodyPr>
            <a:spAutoFit/>
          </a:bodyPr>
          <a:lstStyle/>
          <a:p>
            <a:pPr>
              <a:spcBef>
                <a:spcPct val="50000"/>
              </a:spcBef>
            </a:pPr>
            <a:r>
              <a:rPr lang="en-US" altLang="zh-CN" sz="2400">
                <a:latin typeface="Comic Sans MS" panose="030F0702030302020204" pitchFamily="66" charset="0"/>
              </a:rPr>
              <a:t>Procedure finish_write;</a:t>
            </a:r>
          </a:p>
          <a:p>
            <a:pPr>
              <a:spcBef>
                <a:spcPct val="50000"/>
              </a:spcBef>
            </a:pPr>
            <a:r>
              <a:rPr lang="en-US" altLang="zh-CN" sz="2400">
                <a:latin typeface="Comic Sans MS" panose="030F0702030302020204" pitchFamily="66" charset="0"/>
              </a:rPr>
              <a:t>  Begin</a:t>
            </a:r>
          </a:p>
          <a:p>
            <a:pPr>
              <a:spcBef>
                <a:spcPct val="50000"/>
              </a:spcBef>
            </a:pPr>
            <a:r>
              <a:rPr lang="en-US" altLang="zh-CN" sz="2400">
                <a:latin typeface="Comic Sans MS" panose="030F0702030302020204" pitchFamily="66" charset="0"/>
              </a:rPr>
              <a:t>       write_count--;</a:t>
            </a:r>
          </a:p>
          <a:p>
            <a:pPr>
              <a:spcBef>
                <a:spcPct val="50000"/>
              </a:spcBef>
            </a:pPr>
            <a:r>
              <a:rPr lang="en-US" altLang="zh-CN" sz="2400">
                <a:latin typeface="Comic Sans MS" panose="030F0702030302020204" pitchFamily="66" charset="0"/>
              </a:rPr>
              <a:t>       If write_count&gt;0 </a:t>
            </a:r>
          </a:p>
          <a:p>
            <a:pPr>
              <a:spcBef>
                <a:spcPct val="50000"/>
              </a:spcBef>
            </a:pPr>
            <a:r>
              <a:rPr lang="en-US" altLang="zh-CN" sz="2400">
                <a:latin typeface="Comic Sans MS" panose="030F0702030302020204" pitchFamily="66" charset="0"/>
              </a:rPr>
              <a:t>       Then signal(wq)</a:t>
            </a:r>
          </a:p>
          <a:p>
            <a:pPr>
              <a:spcBef>
                <a:spcPct val="50000"/>
              </a:spcBef>
            </a:pPr>
            <a:r>
              <a:rPr lang="en-US" altLang="zh-CN" sz="2400">
                <a:latin typeface="Comic Sans MS" panose="030F0702030302020204" pitchFamily="66" charset="0"/>
              </a:rPr>
              <a:t>       Else signal(rq)</a:t>
            </a:r>
          </a:p>
          <a:p>
            <a:pPr>
              <a:spcBef>
                <a:spcPct val="50000"/>
              </a:spcBef>
            </a:pPr>
            <a:r>
              <a:rPr lang="en-US" altLang="zh-CN" sz="2400">
                <a:latin typeface="Comic Sans MS" panose="030F0702030302020204" pitchFamily="66" charset="0"/>
              </a:rPr>
              <a:t>   End;</a:t>
            </a:r>
          </a:p>
          <a:p>
            <a:pPr>
              <a:spcBef>
                <a:spcPct val="50000"/>
              </a:spcBef>
            </a:pPr>
            <a:endParaRPr lang="zh-CN" altLang="en-US" sz="2400">
              <a:latin typeface="Comic Sans MS" panose="030F0702030302020204" pitchFamily="66" charset="0"/>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标题 169985"/>
          <p:cNvSpPr>
            <a:spLocks noGrp="1"/>
          </p:cNvSpPr>
          <p:nvPr>
            <p:ph type="title"/>
          </p:nvPr>
        </p:nvSpPr>
        <p:spPr/>
        <p:txBody>
          <a:bodyPr anchor="b"/>
          <a:lstStyle/>
          <a:p>
            <a:r>
              <a:rPr lang="zh-CN" altLang="en-US" b="1"/>
              <a:t>例</a:t>
            </a:r>
            <a:r>
              <a:rPr lang="en-US" altLang="zh-CN" b="1"/>
              <a:t>2. </a:t>
            </a:r>
            <a:r>
              <a:rPr lang="zh-CN" altLang="en-US" b="1"/>
              <a:t>读者</a:t>
            </a:r>
            <a:r>
              <a:rPr lang="en-US" altLang="zh-CN" b="1"/>
              <a:t>/</a:t>
            </a:r>
            <a:r>
              <a:rPr lang="zh-CN" altLang="en-US" b="1"/>
              <a:t>写者问题</a:t>
            </a:r>
          </a:p>
        </p:txBody>
      </p:sp>
      <p:sp>
        <p:nvSpPr>
          <p:cNvPr id="169987" name="文本框 169986"/>
          <p:cNvSpPr txBox="1"/>
          <p:nvPr/>
        </p:nvSpPr>
        <p:spPr>
          <a:xfrm>
            <a:off x="838200" y="2057400"/>
            <a:ext cx="7620000" cy="4364038"/>
          </a:xfrm>
          <a:prstGeom prst="rect">
            <a:avLst/>
          </a:prstGeom>
          <a:noFill/>
          <a:ln w="9525">
            <a:noFill/>
          </a:ln>
        </p:spPr>
        <p:txBody>
          <a:bodyPr>
            <a:spAutoFit/>
          </a:bodyPr>
          <a:lstStyle/>
          <a:p>
            <a:pPr>
              <a:lnSpc>
                <a:spcPct val="80000"/>
              </a:lnSpc>
              <a:spcBef>
                <a:spcPct val="50000"/>
              </a:spcBef>
            </a:pPr>
            <a:r>
              <a:rPr lang="en-US" altLang="zh-CN" sz="2400">
                <a:latin typeface="Comic Sans MS" panose="030F0702030302020204" pitchFamily="66" charset="0"/>
              </a:rPr>
              <a:t>Begin </a:t>
            </a:r>
          </a:p>
          <a:p>
            <a:pPr>
              <a:lnSpc>
                <a:spcPct val="80000"/>
              </a:lnSpc>
              <a:spcBef>
                <a:spcPct val="50000"/>
              </a:spcBef>
            </a:pPr>
            <a:r>
              <a:rPr lang="en-US" altLang="zh-CN" sz="2400">
                <a:latin typeface="Comic Sans MS" panose="030F0702030302020204" pitchFamily="66" charset="0"/>
              </a:rPr>
              <a:t>    reading_count:=0;</a:t>
            </a:r>
          </a:p>
          <a:p>
            <a:pPr>
              <a:lnSpc>
                <a:spcPct val="80000"/>
              </a:lnSpc>
              <a:spcBef>
                <a:spcPct val="50000"/>
              </a:spcBef>
            </a:pPr>
            <a:r>
              <a:rPr lang="en-US" altLang="zh-CN" sz="2400">
                <a:latin typeface="Comic Sans MS" panose="030F0702030302020204" pitchFamily="66" charset="0"/>
              </a:rPr>
              <a:t>    write_count:=0;</a:t>
            </a:r>
          </a:p>
          <a:p>
            <a:pPr>
              <a:lnSpc>
                <a:spcPct val="80000"/>
              </a:lnSpc>
              <a:spcBef>
                <a:spcPct val="50000"/>
              </a:spcBef>
            </a:pPr>
            <a:r>
              <a:rPr lang="en-US" altLang="zh-CN" sz="2400">
                <a:latin typeface="Comic Sans MS" panose="030F0702030302020204" pitchFamily="66" charset="0"/>
              </a:rPr>
              <a:t>End;</a:t>
            </a:r>
          </a:p>
          <a:p>
            <a:pPr>
              <a:lnSpc>
                <a:spcPct val="80000"/>
              </a:lnSpc>
              <a:spcBef>
                <a:spcPct val="50000"/>
              </a:spcBef>
            </a:pPr>
            <a:r>
              <a:rPr lang="en-US" altLang="zh-CN" sz="2400">
                <a:latin typeface="Comic Sans MS" panose="030F0702030302020204" pitchFamily="66" charset="0"/>
              </a:rPr>
              <a:t>Var rw:readers_writers;</a:t>
            </a:r>
          </a:p>
          <a:p>
            <a:pPr>
              <a:lnSpc>
                <a:spcPct val="160000"/>
              </a:lnSpc>
              <a:spcBef>
                <a:spcPct val="50000"/>
              </a:spcBef>
            </a:pPr>
            <a:r>
              <a:rPr lang="zh-CN" altLang="en-US" sz="2400">
                <a:latin typeface="Comic Sans MS" panose="030F0702030302020204" pitchFamily="66" charset="0"/>
              </a:rPr>
              <a:t>读者：                           写者：</a:t>
            </a:r>
          </a:p>
          <a:p>
            <a:pPr>
              <a:lnSpc>
                <a:spcPct val="70000"/>
              </a:lnSpc>
              <a:spcBef>
                <a:spcPct val="50000"/>
              </a:spcBef>
            </a:pPr>
            <a:r>
              <a:rPr lang="en-US" altLang="zh-CN" sz="2400">
                <a:latin typeface="Comic Sans MS" panose="030F0702030302020204" pitchFamily="66" charset="0"/>
              </a:rPr>
              <a:t>rw.start_read;                 rw.start_write;</a:t>
            </a:r>
          </a:p>
          <a:p>
            <a:pPr>
              <a:lnSpc>
                <a:spcPct val="70000"/>
              </a:lnSpc>
              <a:spcBef>
                <a:spcPct val="50000"/>
              </a:spcBef>
            </a:pPr>
            <a:r>
              <a:rPr lang="en-US" altLang="zh-CN" sz="2400">
                <a:latin typeface="Comic Sans MS" panose="030F0702030302020204" pitchFamily="66" charset="0"/>
              </a:rPr>
              <a:t>{reading}                          {writing}</a:t>
            </a:r>
          </a:p>
          <a:p>
            <a:pPr>
              <a:lnSpc>
                <a:spcPct val="70000"/>
              </a:lnSpc>
              <a:spcBef>
                <a:spcPct val="50000"/>
              </a:spcBef>
            </a:pPr>
            <a:r>
              <a:rPr lang="en-US" altLang="zh-CN" sz="2400">
                <a:latin typeface="Comic Sans MS" panose="030F0702030302020204" pitchFamily="66" charset="0"/>
              </a:rPr>
              <a:t>rw.finish_read;                 rw.finish_write;</a:t>
            </a:r>
          </a:p>
        </p:txBody>
      </p:sp>
      <p:sp>
        <p:nvSpPr>
          <p:cNvPr id="169988" name="矩形 169987"/>
          <p:cNvSpPr/>
          <p:nvPr/>
        </p:nvSpPr>
        <p:spPr>
          <a:xfrm>
            <a:off x="6011863" y="2420938"/>
            <a:ext cx="1584325" cy="11525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r>
              <a:rPr lang="en-US" altLang="zh-CN" sz="1400">
                <a:latin typeface="Tahoma" panose="020B0604030504040204" pitchFamily="34" charset="0"/>
              </a:rPr>
              <a:t>reading_count</a:t>
            </a:r>
          </a:p>
          <a:p>
            <a:r>
              <a:rPr lang="en-US" altLang="zh-CN" sz="1400">
                <a:latin typeface="Tahoma" panose="020B0604030504040204" pitchFamily="34" charset="0"/>
              </a:rPr>
              <a:t>write_count</a:t>
            </a:r>
          </a:p>
          <a:p>
            <a:r>
              <a:rPr lang="en-US" altLang="zh-CN" sz="1400">
                <a:latin typeface="Tahoma" panose="020B0604030504040204" pitchFamily="34" charset="0"/>
              </a:rPr>
              <a:t>rq</a:t>
            </a:r>
          </a:p>
          <a:p>
            <a:r>
              <a:rPr lang="en-US" altLang="zh-CN" sz="1400">
                <a:latin typeface="Tahoma" panose="020B0604030504040204" pitchFamily="34" charset="0"/>
              </a:rPr>
              <a:t>wq</a:t>
            </a:r>
          </a:p>
        </p:txBody>
      </p:sp>
      <p:sp>
        <p:nvSpPr>
          <p:cNvPr id="169989" name="文本框 169988"/>
          <p:cNvSpPr txBox="1"/>
          <p:nvPr/>
        </p:nvSpPr>
        <p:spPr>
          <a:xfrm>
            <a:off x="5292725" y="2349500"/>
            <a:ext cx="647700" cy="396875"/>
          </a:xfrm>
          <a:prstGeom prst="rect">
            <a:avLst/>
          </a:prstGeom>
          <a:noFill/>
          <a:ln w="9525">
            <a:noFill/>
          </a:ln>
        </p:spPr>
        <p:txBody>
          <a:bodyPr>
            <a:spAutoFit/>
          </a:bodyPr>
          <a:lstStyle/>
          <a:p>
            <a:pPr>
              <a:spcBef>
                <a:spcPct val="50000"/>
              </a:spcBef>
            </a:pPr>
            <a:r>
              <a:rPr lang="en-US" altLang="zh-CN">
                <a:latin typeface="Tahoma" panose="020B0604030504040204" pitchFamily="34" charset="0"/>
              </a:rPr>
              <a:t>rw:</a:t>
            </a:r>
          </a:p>
        </p:txBody>
      </p:sp>
      <p:sp>
        <p:nvSpPr>
          <p:cNvPr id="169990" name="直接连接符 169989"/>
          <p:cNvSpPr/>
          <p:nvPr/>
        </p:nvSpPr>
        <p:spPr>
          <a:xfrm flipV="1">
            <a:off x="4787900" y="3500438"/>
            <a:ext cx="1079500" cy="504825"/>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标题 171009"/>
          <p:cNvSpPr>
            <a:spLocks noGrp="1"/>
          </p:cNvSpPr>
          <p:nvPr>
            <p:ph type="title"/>
          </p:nvPr>
        </p:nvSpPr>
        <p:spPr/>
        <p:txBody>
          <a:bodyPr anchor="b"/>
          <a:lstStyle/>
          <a:p>
            <a:r>
              <a:rPr lang="zh-CN" altLang="en-US" b="1"/>
              <a:t>例</a:t>
            </a:r>
            <a:r>
              <a:rPr lang="en-US" altLang="zh-CN" b="1"/>
              <a:t>3. </a:t>
            </a:r>
            <a:r>
              <a:rPr lang="zh-CN" altLang="en-US" b="1"/>
              <a:t>哲学家就餐问题</a:t>
            </a:r>
          </a:p>
        </p:txBody>
      </p:sp>
      <p:sp>
        <p:nvSpPr>
          <p:cNvPr id="171011" name="文本框 171010"/>
          <p:cNvSpPr txBox="1"/>
          <p:nvPr/>
        </p:nvSpPr>
        <p:spPr>
          <a:xfrm>
            <a:off x="838200" y="2057400"/>
            <a:ext cx="7467600" cy="4291013"/>
          </a:xfrm>
          <a:prstGeom prst="rect">
            <a:avLst/>
          </a:prstGeom>
          <a:noFill/>
          <a:ln w="9525">
            <a:noFill/>
          </a:ln>
        </p:spPr>
        <p:txBody>
          <a:bodyPr>
            <a:spAutoFit/>
          </a:bodyPr>
          <a:lstStyle/>
          <a:p>
            <a:pPr>
              <a:spcBef>
                <a:spcPct val="50000"/>
              </a:spcBef>
            </a:pPr>
            <a:r>
              <a:rPr lang="zh-CN" altLang="en-US" sz="2400">
                <a:latin typeface="Comic Sans MS" panose="030F0702030302020204" pitchFamily="66" charset="0"/>
              </a:rPr>
              <a:t>哲学家活动：</a:t>
            </a:r>
          </a:p>
          <a:p>
            <a:pPr>
              <a:spcBef>
                <a:spcPct val="50000"/>
              </a:spcBef>
            </a:pPr>
            <a:r>
              <a:rPr lang="en-US" altLang="zh-CN" sz="2400">
                <a:latin typeface="Comic Sans MS" panose="030F0702030302020204" pitchFamily="66" charset="0"/>
              </a:rPr>
              <a:t>Repeat</a:t>
            </a:r>
          </a:p>
          <a:p>
            <a:pPr>
              <a:spcBef>
                <a:spcPct val="50000"/>
              </a:spcBef>
            </a:pPr>
            <a:r>
              <a:rPr lang="en-US" altLang="zh-CN" sz="2400">
                <a:latin typeface="Comic Sans MS" panose="030F0702030302020204" pitchFamily="66" charset="0"/>
              </a:rPr>
              <a:t>        </a:t>
            </a:r>
            <a:r>
              <a:rPr lang="zh-CN" altLang="en-US" sz="2400">
                <a:latin typeface="Comic Sans MS" panose="030F0702030302020204" pitchFamily="66" charset="0"/>
              </a:rPr>
              <a:t>思考</a:t>
            </a:r>
          </a:p>
          <a:p>
            <a:pPr>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L: </a:t>
            </a:r>
            <a:r>
              <a:rPr lang="zh-CN" altLang="en-US" sz="2400">
                <a:latin typeface="Comic Sans MS" panose="030F0702030302020204" pitchFamily="66" charset="0"/>
              </a:rPr>
              <a:t>取左叉</a:t>
            </a:r>
          </a:p>
          <a:p>
            <a:pPr>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If </a:t>
            </a:r>
            <a:r>
              <a:rPr lang="zh-CN" altLang="en-US" sz="2400">
                <a:latin typeface="Comic Sans MS" panose="030F0702030302020204" pitchFamily="66" charset="0"/>
              </a:rPr>
              <a:t>右叉空闲 </a:t>
            </a:r>
            <a:r>
              <a:rPr lang="en-US" altLang="zh-CN" sz="2400">
                <a:latin typeface="Comic Sans MS" panose="030F0702030302020204" pitchFamily="66" charset="0"/>
              </a:rPr>
              <a:t>Then</a:t>
            </a:r>
          </a:p>
          <a:p>
            <a:pPr>
              <a:spcBef>
                <a:spcPct val="50000"/>
              </a:spcBef>
            </a:pPr>
            <a:r>
              <a:rPr lang="en-US" altLang="zh-CN" sz="2400">
                <a:latin typeface="Comic Sans MS" panose="030F0702030302020204" pitchFamily="66" charset="0"/>
              </a:rPr>
              <a:t>           Begin </a:t>
            </a:r>
            <a:r>
              <a:rPr lang="zh-CN" altLang="en-US" sz="2400">
                <a:latin typeface="Comic Sans MS" panose="030F0702030302020204" pitchFamily="66" charset="0"/>
              </a:rPr>
              <a:t>取右叉，进食，放左叉，放右叉 </a:t>
            </a:r>
            <a:r>
              <a:rPr lang="en-US" altLang="zh-CN" sz="2400">
                <a:latin typeface="Comic Sans MS" panose="030F0702030302020204" pitchFamily="66" charset="0"/>
              </a:rPr>
              <a:t>end;</a:t>
            </a:r>
          </a:p>
          <a:p>
            <a:pPr>
              <a:spcBef>
                <a:spcPct val="50000"/>
              </a:spcBef>
            </a:pPr>
            <a:r>
              <a:rPr lang="en-US" altLang="zh-CN" sz="2400">
                <a:latin typeface="Comic Sans MS" panose="030F0702030302020204" pitchFamily="66" charset="0"/>
              </a:rPr>
              <a:t>        Else Begin </a:t>
            </a:r>
            <a:r>
              <a:rPr lang="zh-CN" altLang="en-US" sz="2400">
                <a:latin typeface="Comic Sans MS" panose="030F0702030302020204" pitchFamily="66" charset="0"/>
              </a:rPr>
              <a:t>放左叉</a:t>
            </a:r>
            <a:r>
              <a:rPr lang="en-US" altLang="zh-CN" sz="2400">
                <a:latin typeface="Comic Sans MS" panose="030F0702030302020204" pitchFamily="66" charset="0"/>
              </a:rPr>
              <a:t>, goto L end;</a:t>
            </a:r>
          </a:p>
          <a:p>
            <a:pPr>
              <a:spcBef>
                <a:spcPct val="50000"/>
              </a:spcBef>
            </a:pPr>
            <a:r>
              <a:rPr lang="en-US" altLang="zh-CN" sz="2400">
                <a:latin typeface="Comic Sans MS" panose="030F0702030302020204" pitchFamily="66" charset="0"/>
              </a:rPr>
              <a:t>Until false</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标题 172033"/>
          <p:cNvSpPr>
            <a:spLocks noGrp="1"/>
          </p:cNvSpPr>
          <p:nvPr>
            <p:ph type="title"/>
          </p:nvPr>
        </p:nvSpPr>
        <p:spPr/>
        <p:txBody>
          <a:bodyPr anchor="b"/>
          <a:lstStyle/>
          <a:p>
            <a:r>
              <a:rPr lang="zh-CN" altLang="en-US" b="1"/>
              <a:t>例</a:t>
            </a:r>
            <a:r>
              <a:rPr lang="en-US" altLang="zh-CN" b="1"/>
              <a:t>3. </a:t>
            </a:r>
            <a:r>
              <a:rPr lang="zh-CN" altLang="en-US" b="1"/>
              <a:t>哲学家就餐问题</a:t>
            </a:r>
          </a:p>
        </p:txBody>
      </p:sp>
      <p:sp>
        <p:nvSpPr>
          <p:cNvPr id="172035" name="文本框 172034"/>
          <p:cNvSpPr txBox="1"/>
          <p:nvPr/>
        </p:nvSpPr>
        <p:spPr>
          <a:xfrm>
            <a:off x="838200" y="1981200"/>
            <a:ext cx="7543800" cy="4583113"/>
          </a:xfrm>
          <a:prstGeom prst="rect">
            <a:avLst/>
          </a:prstGeom>
          <a:noFill/>
          <a:ln w="9525">
            <a:noFill/>
          </a:ln>
        </p:spPr>
        <p:txBody>
          <a:bodyPr>
            <a:spAutoFit/>
          </a:bodyPr>
          <a:lstStyle/>
          <a:p>
            <a:pPr>
              <a:spcBef>
                <a:spcPct val="50000"/>
              </a:spcBef>
            </a:pPr>
            <a:r>
              <a:rPr lang="en-US" altLang="zh-CN" sz="2400">
                <a:latin typeface="Comic Sans MS" panose="030F0702030302020204" pitchFamily="66" charset="0"/>
              </a:rPr>
              <a:t>Type dining-philosophers=MONITOR</a:t>
            </a:r>
          </a:p>
          <a:p>
            <a:pPr>
              <a:lnSpc>
                <a:spcPct val="80000"/>
              </a:lnSpc>
              <a:spcBef>
                <a:spcPct val="50000"/>
              </a:spcBef>
            </a:pPr>
            <a:r>
              <a:rPr lang="en-US" altLang="zh-CN" sz="2400">
                <a:latin typeface="Comic Sans MS" panose="030F0702030302020204" pitchFamily="66" charset="0"/>
              </a:rPr>
              <a:t>    Var fork:Array[0..4]Of(free,used);</a:t>
            </a:r>
          </a:p>
          <a:p>
            <a:pPr>
              <a:lnSpc>
                <a:spcPct val="80000"/>
              </a:lnSpc>
              <a:spcBef>
                <a:spcPct val="50000"/>
              </a:spcBef>
            </a:pPr>
            <a:r>
              <a:rPr lang="en-US" altLang="zh-CN" sz="2400">
                <a:latin typeface="Comic Sans MS" panose="030F0702030302020204" pitchFamily="66" charset="0"/>
              </a:rPr>
              <a:t>           q:Array[0..4]Of condition;</a:t>
            </a:r>
          </a:p>
          <a:p>
            <a:pPr>
              <a:lnSpc>
                <a:spcPct val="80000"/>
              </a:lnSpc>
              <a:spcBef>
                <a:spcPct val="50000"/>
              </a:spcBef>
            </a:pPr>
            <a:r>
              <a:rPr lang="en-US" altLang="zh-CN" sz="2400">
                <a:latin typeface="Comic Sans MS" panose="030F0702030302020204" pitchFamily="66" charset="0"/>
              </a:rPr>
              <a:t>    define pick_up, try_pick_up, put_down;</a:t>
            </a:r>
          </a:p>
          <a:p>
            <a:pPr>
              <a:lnSpc>
                <a:spcPct val="80000"/>
              </a:lnSpc>
              <a:spcBef>
                <a:spcPct val="50000"/>
              </a:spcBef>
            </a:pPr>
            <a:r>
              <a:rPr lang="en-US" altLang="zh-CN" sz="2400">
                <a:latin typeface="Comic Sans MS" panose="030F0702030302020204" pitchFamily="66" charset="0"/>
              </a:rPr>
              <a:t>    Procedure pick_up(I:0..4);</a:t>
            </a:r>
          </a:p>
          <a:p>
            <a:pPr>
              <a:lnSpc>
                <a:spcPct val="80000"/>
              </a:lnSpc>
              <a:spcBef>
                <a:spcPct val="50000"/>
              </a:spcBef>
            </a:pPr>
            <a:r>
              <a:rPr lang="en-US" altLang="zh-CN" sz="2400">
                <a:latin typeface="Comic Sans MS" panose="030F0702030302020204" pitchFamily="66" charset="0"/>
              </a:rPr>
              <a:t>        Begin</a:t>
            </a:r>
          </a:p>
          <a:p>
            <a:pPr>
              <a:lnSpc>
                <a:spcPct val="80000"/>
              </a:lnSpc>
              <a:spcBef>
                <a:spcPct val="50000"/>
              </a:spcBef>
            </a:pPr>
            <a:r>
              <a:rPr lang="en-US" altLang="zh-CN" sz="2400">
                <a:latin typeface="Comic Sans MS" panose="030F0702030302020204" pitchFamily="66" charset="0"/>
              </a:rPr>
              <a:t>            If fork[I]=used Then</a:t>
            </a:r>
          </a:p>
          <a:p>
            <a:pPr>
              <a:lnSpc>
                <a:spcPct val="70000"/>
              </a:lnSpc>
              <a:spcBef>
                <a:spcPct val="50000"/>
              </a:spcBef>
            </a:pPr>
            <a:r>
              <a:rPr lang="en-US" altLang="zh-CN" sz="2400">
                <a:latin typeface="Comic Sans MS" panose="030F0702030302020204" pitchFamily="66" charset="0"/>
              </a:rPr>
              <a:t>                wait(q[I]);</a:t>
            </a:r>
          </a:p>
          <a:p>
            <a:pPr>
              <a:lnSpc>
                <a:spcPct val="60000"/>
              </a:lnSpc>
              <a:spcBef>
                <a:spcPct val="50000"/>
              </a:spcBef>
            </a:pPr>
            <a:r>
              <a:rPr lang="en-US" altLang="zh-CN" sz="2400">
                <a:latin typeface="Comic Sans MS" panose="030F0702030302020204" pitchFamily="66" charset="0"/>
              </a:rPr>
              <a:t>            fork[I]:=used</a:t>
            </a:r>
          </a:p>
          <a:p>
            <a:pPr>
              <a:lnSpc>
                <a:spcPct val="70000"/>
              </a:lnSpc>
              <a:spcBef>
                <a:spcPct val="50000"/>
              </a:spcBef>
            </a:pPr>
            <a:r>
              <a:rPr lang="en-US" altLang="zh-CN" sz="2400">
                <a:latin typeface="Comic Sans MS" panose="030F0702030302020204" pitchFamily="66" charset="0"/>
              </a:rPr>
              <a:t>        End;</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标题 173057"/>
          <p:cNvSpPr>
            <a:spLocks noGrp="1"/>
          </p:cNvSpPr>
          <p:nvPr>
            <p:ph type="title"/>
          </p:nvPr>
        </p:nvSpPr>
        <p:spPr/>
        <p:txBody>
          <a:bodyPr anchor="b"/>
          <a:lstStyle/>
          <a:p>
            <a:r>
              <a:rPr lang="zh-CN" altLang="en-US" b="1"/>
              <a:t>例</a:t>
            </a:r>
            <a:r>
              <a:rPr lang="en-US" altLang="zh-CN" b="1"/>
              <a:t>3. </a:t>
            </a:r>
            <a:r>
              <a:rPr lang="zh-CN" altLang="en-US" b="1"/>
              <a:t>哲学家就餐问题</a:t>
            </a:r>
          </a:p>
        </p:txBody>
      </p:sp>
      <p:sp>
        <p:nvSpPr>
          <p:cNvPr id="173059" name="文本框 173058"/>
          <p:cNvSpPr txBox="1"/>
          <p:nvPr/>
        </p:nvSpPr>
        <p:spPr>
          <a:xfrm>
            <a:off x="838200" y="2057400"/>
            <a:ext cx="7543800" cy="4838700"/>
          </a:xfrm>
          <a:prstGeom prst="rect">
            <a:avLst/>
          </a:prstGeom>
          <a:noFill/>
          <a:ln w="9525">
            <a:noFill/>
          </a:ln>
        </p:spPr>
        <p:txBody>
          <a:bodyPr>
            <a:spAutoFit/>
          </a:bodyPr>
          <a:lstStyle/>
          <a:p>
            <a:pPr>
              <a:spcBef>
                <a:spcPct val="50000"/>
              </a:spcBef>
            </a:pPr>
            <a:r>
              <a:rPr lang="en-US" altLang="zh-CN" sz="2400">
                <a:latin typeface="Comic Sans MS" panose="030F0702030302020204" pitchFamily="66" charset="0"/>
              </a:rPr>
              <a:t>Function try_pick_up(I:0..4):boolean;</a:t>
            </a:r>
          </a:p>
          <a:p>
            <a:pPr>
              <a:spcBef>
                <a:spcPct val="50000"/>
              </a:spcBef>
            </a:pPr>
            <a:r>
              <a:rPr lang="en-US" altLang="zh-CN" sz="2400">
                <a:latin typeface="Comic Sans MS" panose="030F0702030302020204" pitchFamily="66" charset="0"/>
              </a:rPr>
              <a:t>    Begin</a:t>
            </a:r>
          </a:p>
          <a:p>
            <a:pPr>
              <a:spcBef>
                <a:spcPct val="50000"/>
              </a:spcBef>
            </a:pPr>
            <a:r>
              <a:rPr lang="en-US" altLang="zh-CN" sz="2400">
                <a:latin typeface="Comic Sans MS" panose="030F0702030302020204" pitchFamily="66" charset="0"/>
              </a:rPr>
              <a:t>        If fork[I]=used Then</a:t>
            </a:r>
          </a:p>
          <a:p>
            <a:pPr>
              <a:spcBef>
                <a:spcPct val="50000"/>
              </a:spcBef>
            </a:pPr>
            <a:r>
              <a:rPr lang="en-US" altLang="zh-CN" sz="2400">
                <a:latin typeface="Comic Sans MS" panose="030F0702030302020204" pitchFamily="66" charset="0"/>
              </a:rPr>
              <a:t>            try_pick_up:=false</a:t>
            </a:r>
          </a:p>
          <a:p>
            <a:pPr>
              <a:spcBef>
                <a:spcPct val="50000"/>
              </a:spcBef>
            </a:pPr>
            <a:r>
              <a:rPr lang="en-US" altLang="zh-CN" sz="2400">
                <a:latin typeface="Comic Sans MS" panose="030F0702030302020204" pitchFamily="66" charset="0"/>
              </a:rPr>
              <a:t>        Else Begin</a:t>
            </a:r>
          </a:p>
          <a:p>
            <a:pPr>
              <a:spcBef>
                <a:spcPct val="50000"/>
              </a:spcBef>
            </a:pPr>
            <a:r>
              <a:rPr lang="en-US" altLang="zh-CN" sz="2400">
                <a:latin typeface="Comic Sans MS" panose="030F0702030302020204" pitchFamily="66" charset="0"/>
              </a:rPr>
              <a:t>                    fork[I]:=used;</a:t>
            </a:r>
          </a:p>
          <a:p>
            <a:pPr>
              <a:spcBef>
                <a:spcPct val="50000"/>
              </a:spcBef>
            </a:pPr>
            <a:r>
              <a:rPr lang="en-US" altLang="zh-CN" sz="2400">
                <a:latin typeface="Comic Sans MS" panose="030F0702030302020204" pitchFamily="66" charset="0"/>
              </a:rPr>
              <a:t>                    try_pick_up:=true</a:t>
            </a:r>
          </a:p>
          <a:p>
            <a:pPr>
              <a:spcBef>
                <a:spcPct val="50000"/>
              </a:spcBef>
            </a:pPr>
            <a:r>
              <a:rPr lang="en-US" altLang="zh-CN" sz="2400">
                <a:latin typeface="Comic Sans MS" panose="030F0702030302020204" pitchFamily="66" charset="0"/>
              </a:rPr>
              <a:t>              End</a:t>
            </a:r>
          </a:p>
          <a:p>
            <a:pPr>
              <a:spcBef>
                <a:spcPct val="50000"/>
              </a:spcBef>
            </a:pPr>
            <a:r>
              <a:rPr lang="en-US" altLang="zh-CN" sz="2400">
                <a:latin typeface="Comic Sans MS" panose="030F0702030302020204" pitchFamily="66" charset="0"/>
              </a:rPr>
              <a:t>    End;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9457"/>
          <p:cNvSpPr>
            <a:spLocks noGrp="1"/>
          </p:cNvSpPr>
          <p:nvPr>
            <p:ph type="title"/>
          </p:nvPr>
        </p:nvSpPr>
        <p:spPr/>
        <p:txBody>
          <a:bodyPr anchor="b"/>
          <a:lstStyle/>
          <a:p>
            <a:r>
              <a:rPr lang="zh-CN" altLang="en-US" b="1"/>
              <a:t>关于就绪队列的整队问题</a:t>
            </a:r>
          </a:p>
        </p:txBody>
      </p:sp>
      <p:graphicFrame>
        <p:nvGraphicFramePr>
          <p:cNvPr id="19459" name="内容占位符 19458"/>
          <p:cNvGraphicFramePr>
            <a:graphicFrameLocks noGrp="1" noChangeAspect="1"/>
          </p:cNvGraphicFramePr>
          <p:nvPr>
            <p:ph idx="1"/>
          </p:nvPr>
        </p:nvGraphicFramePr>
        <p:xfrm>
          <a:off x="1042988" y="2773363"/>
          <a:ext cx="7200900" cy="1922462"/>
        </p:xfrm>
        <a:graphic>
          <a:graphicData uri="http://schemas.openxmlformats.org/presentationml/2006/ole">
            <mc:AlternateContent xmlns:mc="http://schemas.openxmlformats.org/markup-compatibility/2006">
              <mc:Choice xmlns:v="urn:schemas-microsoft-com:vml" Requires="v">
                <p:oleObj r:id="rId2" imgW="5445125" imgH="1464945" progId="Visio.Drawing.11">
                  <p:embed/>
                </p:oleObj>
              </mc:Choice>
              <mc:Fallback>
                <p:oleObj r:id="rId2" imgW="5445125" imgH="1464945" progId="Visio.Drawing.11">
                  <p:embed/>
                  <p:pic>
                    <p:nvPicPr>
                      <p:cNvPr id="0" name="图片 3075"/>
                      <p:cNvPicPr/>
                      <p:nvPr/>
                    </p:nvPicPr>
                    <p:blipFill>
                      <a:blip r:embed="rId3"/>
                      <a:stretch>
                        <a:fillRect/>
                      </a:stretch>
                    </p:blipFill>
                    <p:spPr>
                      <a:xfrm>
                        <a:off x="1042988" y="2773363"/>
                        <a:ext cx="7200900" cy="1922462"/>
                      </a:xfrm>
                      <a:prstGeom prst="rect">
                        <a:avLst/>
                      </a:prstGeom>
                      <a:noFill/>
                      <a:ln w="38100">
                        <a:miter/>
                      </a:ln>
                    </p:spPr>
                  </p:pic>
                </p:oleObj>
              </mc:Fallback>
            </mc:AlternateContent>
          </a:graphicData>
        </a:graphic>
      </p:graphicFrame>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标题 174081"/>
          <p:cNvSpPr>
            <a:spLocks noGrp="1"/>
          </p:cNvSpPr>
          <p:nvPr>
            <p:ph type="title"/>
          </p:nvPr>
        </p:nvSpPr>
        <p:spPr/>
        <p:txBody>
          <a:bodyPr anchor="b"/>
          <a:lstStyle/>
          <a:p>
            <a:r>
              <a:rPr lang="zh-CN" altLang="en-US" b="1"/>
              <a:t>例</a:t>
            </a:r>
            <a:r>
              <a:rPr lang="en-US" altLang="zh-CN" b="1"/>
              <a:t>3. </a:t>
            </a:r>
            <a:r>
              <a:rPr lang="zh-CN" altLang="en-US" b="1"/>
              <a:t>哲学家就餐问题</a:t>
            </a:r>
          </a:p>
        </p:txBody>
      </p:sp>
      <p:sp>
        <p:nvSpPr>
          <p:cNvPr id="174083" name="文本框 174082"/>
          <p:cNvSpPr txBox="1"/>
          <p:nvPr/>
        </p:nvSpPr>
        <p:spPr>
          <a:xfrm>
            <a:off x="838200" y="2057400"/>
            <a:ext cx="7543800" cy="4473575"/>
          </a:xfrm>
          <a:prstGeom prst="rect">
            <a:avLst/>
          </a:prstGeom>
          <a:noFill/>
          <a:ln w="9525">
            <a:noFill/>
          </a:ln>
        </p:spPr>
        <p:txBody>
          <a:bodyPr>
            <a:spAutoFit/>
          </a:bodyPr>
          <a:lstStyle/>
          <a:p>
            <a:pPr>
              <a:spcBef>
                <a:spcPct val="50000"/>
              </a:spcBef>
            </a:pPr>
            <a:r>
              <a:rPr lang="en-US" altLang="zh-CN" sz="2400">
                <a:latin typeface="Comic Sans MS" panose="030F0702030302020204" pitchFamily="66" charset="0"/>
              </a:rPr>
              <a:t>Procedure put_down(I:0..4);</a:t>
            </a:r>
          </a:p>
          <a:p>
            <a:pPr>
              <a:lnSpc>
                <a:spcPct val="60000"/>
              </a:lnSpc>
              <a:spcBef>
                <a:spcPct val="50000"/>
              </a:spcBef>
            </a:pPr>
            <a:r>
              <a:rPr lang="en-US" altLang="zh-CN" sz="2400">
                <a:latin typeface="Comic Sans MS" panose="030F0702030302020204" pitchFamily="66" charset="0"/>
              </a:rPr>
              <a:t>    Begin</a:t>
            </a:r>
          </a:p>
          <a:p>
            <a:pPr>
              <a:lnSpc>
                <a:spcPct val="60000"/>
              </a:lnSpc>
              <a:spcBef>
                <a:spcPct val="50000"/>
              </a:spcBef>
            </a:pPr>
            <a:r>
              <a:rPr lang="en-US" altLang="zh-CN" sz="2400">
                <a:latin typeface="Comic Sans MS" panose="030F0702030302020204" pitchFamily="66" charset="0"/>
              </a:rPr>
              <a:t>         fork[I]:=free;</a:t>
            </a:r>
          </a:p>
          <a:p>
            <a:pPr>
              <a:lnSpc>
                <a:spcPct val="60000"/>
              </a:lnSpc>
              <a:spcBef>
                <a:spcPct val="50000"/>
              </a:spcBef>
            </a:pPr>
            <a:r>
              <a:rPr lang="en-US" altLang="zh-CN" sz="2400">
                <a:latin typeface="Comic Sans MS" panose="030F0702030302020204" pitchFamily="66" charset="0"/>
              </a:rPr>
              <a:t>         signal(q[I])</a:t>
            </a:r>
          </a:p>
          <a:p>
            <a:pPr>
              <a:lnSpc>
                <a:spcPct val="60000"/>
              </a:lnSpc>
              <a:spcBef>
                <a:spcPct val="50000"/>
              </a:spcBef>
            </a:pPr>
            <a:r>
              <a:rPr lang="en-US" altLang="zh-CN" sz="2400">
                <a:latin typeface="Comic Sans MS" panose="030F0702030302020204" pitchFamily="66" charset="0"/>
              </a:rPr>
              <a:t>    End;</a:t>
            </a:r>
          </a:p>
          <a:p>
            <a:pPr>
              <a:lnSpc>
                <a:spcPct val="60000"/>
              </a:lnSpc>
              <a:spcBef>
                <a:spcPct val="50000"/>
              </a:spcBef>
            </a:pPr>
            <a:r>
              <a:rPr lang="en-US" altLang="zh-CN" sz="2400">
                <a:latin typeface="Comic Sans MS" panose="030F0702030302020204" pitchFamily="66" charset="0"/>
              </a:rPr>
              <a:t>Procedure init;</a:t>
            </a:r>
          </a:p>
          <a:p>
            <a:pPr>
              <a:lnSpc>
                <a:spcPct val="60000"/>
              </a:lnSpc>
              <a:spcBef>
                <a:spcPct val="50000"/>
              </a:spcBef>
            </a:pPr>
            <a:r>
              <a:rPr lang="en-US" altLang="zh-CN" sz="2400">
                <a:latin typeface="Comic Sans MS" panose="030F0702030302020204" pitchFamily="66" charset="0"/>
              </a:rPr>
              <a:t>    Var I:0..4;</a:t>
            </a:r>
          </a:p>
          <a:p>
            <a:pPr>
              <a:lnSpc>
                <a:spcPct val="60000"/>
              </a:lnSpc>
              <a:spcBef>
                <a:spcPct val="50000"/>
              </a:spcBef>
            </a:pPr>
            <a:r>
              <a:rPr lang="en-US" altLang="zh-CN" sz="2400">
                <a:latin typeface="Comic Sans MS" panose="030F0702030302020204" pitchFamily="66" charset="0"/>
              </a:rPr>
              <a:t>    Begin</a:t>
            </a:r>
          </a:p>
          <a:p>
            <a:pPr>
              <a:lnSpc>
                <a:spcPct val="60000"/>
              </a:lnSpc>
              <a:spcBef>
                <a:spcPct val="50000"/>
              </a:spcBef>
            </a:pPr>
            <a:r>
              <a:rPr lang="en-US" altLang="zh-CN" sz="2400">
                <a:latin typeface="Comic Sans MS" panose="030F0702030302020204" pitchFamily="66" charset="0"/>
              </a:rPr>
              <a:t>            For I:=0 to 4 Do fork[I]:=free;</a:t>
            </a:r>
          </a:p>
          <a:p>
            <a:pPr>
              <a:lnSpc>
                <a:spcPct val="60000"/>
              </a:lnSpc>
              <a:spcBef>
                <a:spcPct val="50000"/>
              </a:spcBef>
            </a:pPr>
            <a:r>
              <a:rPr lang="en-US" altLang="zh-CN" sz="2400">
                <a:latin typeface="Comic Sans MS" panose="030F0702030302020204" pitchFamily="66" charset="0"/>
              </a:rPr>
              <a:t>    End;</a:t>
            </a:r>
          </a:p>
          <a:p>
            <a:pPr>
              <a:lnSpc>
                <a:spcPct val="60000"/>
              </a:lnSpc>
              <a:spcBef>
                <a:spcPct val="50000"/>
              </a:spcBef>
            </a:pPr>
            <a:r>
              <a:rPr lang="en-US" altLang="zh-CN" sz="2400">
                <a:latin typeface="Comic Sans MS" panose="030F0702030302020204" pitchFamily="66" charset="0"/>
              </a:rPr>
              <a:t>Begin init End;</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标题 175105"/>
          <p:cNvSpPr>
            <a:spLocks noGrp="1"/>
          </p:cNvSpPr>
          <p:nvPr>
            <p:ph type="title"/>
          </p:nvPr>
        </p:nvSpPr>
        <p:spPr>
          <a:xfrm>
            <a:off x="1227138" y="692150"/>
            <a:ext cx="8269287" cy="1143000"/>
          </a:xfrm>
        </p:spPr>
        <p:txBody>
          <a:bodyPr anchor="b"/>
          <a:lstStyle/>
          <a:p>
            <a:r>
              <a:rPr lang="zh-CN" altLang="en-US" b="1"/>
              <a:t>例</a:t>
            </a:r>
            <a:r>
              <a:rPr lang="en-US" altLang="zh-CN" b="1"/>
              <a:t>3. </a:t>
            </a:r>
            <a:r>
              <a:rPr lang="zh-CN" altLang="en-US" b="1"/>
              <a:t>哲学家就餐问题</a:t>
            </a:r>
          </a:p>
        </p:txBody>
      </p:sp>
      <p:sp>
        <p:nvSpPr>
          <p:cNvPr id="175107" name="文本框 175106"/>
          <p:cNvSpPr txBox="1"/>
          <p:nvPr/>
        </p:nvSpPr>
        <p:spPr>
          <a:xfrm>
            <a:off x="914400" y="2055813"/>
            <a:ext cx="7924800" cy="4583112"/>
          </a:xfrm>
          <a:prstGeom prst="rect">
            <a:avLst/>
          </a:prstGeom>
          <a:noFill/>
          <a:ln w="9525">
            <a:noFill/>
          </a:ln>
        </p:spPr>
        <p:txBody>
          <a:bodyPr>
            <a:spAutoFit/>
          </a:bodyPr>
          <a:lstStyle/>
          <a:p>
            <a:pPr>
              <a:spcBef>
                <a:spcPct val="50000"/>
              </a:spcBef>
            </a:pPr>
            <a:r>
              <a:rPr lang="en-US" altLang="zh-CN" sz="2400">
                <a:latin typeface="Comic Sans MS" panose="030F0702030302020204" pitchFamily="66" charset="0"/>
              </a:rPr>
              <a:t>Var forks:dining_philosophers;</a:t>
            </a:r>
          </a:p>
          <a:p>
            <a:pPr>
              <a:lnSpc>
                <a:spcPct val="60000"/>
              </a:lnSpc>
              <a:spcBef>
                <a:spcPct val="50000"/>
              </a:spcBef>
            </a:pPr>
            <a:r>
              <a:rPr lang="en-US" altLang="zh-CN" sz="2400">
                <a:latin typeface="Comic Sans MS" panose="030F0702030302020204" pitchFamily="66" charset="0"/>
              </a:rPr>
              <a:t>I</a:t>
            </a:r>
            <a:r>
              <a:rPr lang="zh-CN" altLang="en-US" sz="2400">
                <a:latin typeface="Comic Sans MS" panose="030F0702030302020204" pitchFamily="66" charset="0"/>
              </a:rPr>
              <a:t>号哲学家活动：</a:t>
            </a:r>
          </a:p>
          <a:p>
            <a:pPr>
              <a:lnSpc>
                <a:spcPct val="60000"/>
              </a:lnSpc>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Repeat</a:t>
            </a:r>
          </a:p>
          <a:p>
            <a:pPr>
              <a:lnSpc>
                <a:spcPct val="60000"/>
              </a:lnSpc>
              <a:spcBef>
                <a:spcPct val="50000"/>
              </a:spcBef>
            </a:pPr>
            <a:r>
              <a:rPr lang="en-US" altLang="zh-CN" sz="2400">
                <a:latin typeface="Comic Sans MS" panose="030F0702030302020204" pitchFamily="66" charset="0"/>
              </a:rPr>
              <a:t>         {thinking}</a:t>
            </a:r>
          </a:p>
          <a:p>
            <a:pPr>
              <a:lnSpc>
                <a:spcPct val="60000"/>
              </a:lnSpc>
              <a:spcBef>
                <a:spcPct val="50000"/>
              </a:spcBef>
            </a:pPr>
            <a:r>
              <a:rPr lang="en-US" altLang="zh-CN" sz="2400">
                <a:latin typeface="Comic Sans MS" panose="030F0702030302020204" pitchFamily="66" charset="0"/>
              </a:rPr>
              <a:t>         with_two_forks:=false;</a:t>
            </a:r>
          </a:p>
          <a:p>
            <a:pPr>
              <a:lnSpc>
                <a:spcPct val="60000"/>
              </a:lnSpc>
              <a:spcBef>
                <a:spcPct val="50000"/>
              </a:spcBef>
            </a:pPr>
            <a:r>
              <a:rPr lang="en-US" altLang="zh-CN" sz="2400">
                <a:latin typeface="Comic Sans MS" panose="030F0702030302020204" pitchFamily="66" charset="0"/>
              </a:rPr>
              <a:t>         Repeat </a:t>
            </a:r>
          </a:p>
          <a:p>
            <a:pPr>
              <a:lnSpc>
                <a:spcPct val="60000"/>
              </a:lnSpc>
              <a:spcBef>
                <a:spcPct val="50000"/>
              </a:spcBef>
            </a:pPr>
            <a:r>
              <a:rPr lang="en-US" altLang="zh-CN" sz="2400">
                <a:latin typeface="Comic Sans MS" panose="030F0702030302020204" pitchFamily="66" charset="0"/>
              </a:rPr>
              <a:t>               forks.pick_up(I);</a:t>
            </a:r>
          </a:p>
          <a:p>
            <a:pPr>
              <a:lnSpc>
                <a:spcPct val="60000"/>
              </a:lnSpc>
              <a:spcBef>
                <a:spcPct val="50000"/>
              </a:spcBef>
            </a:pPr>
            <a:r>
              <a:rPr lang="en-US" altLang="zh-CN" sz="2400">
                <a:latin typeface="Comic Sans MS" panose="030F0702030302020204" pitchFamily="66" charset="0"/>
              </a:rPr>
              <a:t>               If forks.try_pick_up((I+1)mod 5)Then</a:t>
            </a:r>
          </a:p>
          <a:p>
            <a:pPr>
              <a:lnSpc>
                <a:spcPct val="70000"/>
              </a:lnSpc>
              <a:spcBef>
                <a:spcPct val="50000"/>
              </a:spcBef>
            </a:pPr>
            <a:r>
              <a:rPr lang="en-US" altLang="zh-CN" sz="2400">
                <a:latin typeface="Comic Sans MS" panose="030F0702030302020204" pitchFamily="66" charset="0"/>
              </a:rPr>
              <a:t>                  with_two_forks:=true</a:t>
            </a:r>
          </a:p>
          <a:p>
            <a:pPr>
              <a:lnSpc>
                <a:spcPct val="70000"/>
              </a:lnSpc>
              <a:spcBef>
                <a:spcPct val="50000"/>
              </a:spcBef>
            </a:pPr>
            <a:r>
              <a:rPr lang="en-US" altLang="zh-CN" sz="2400">
                <a:latin typeface="Comic Sans MS" panose="030F0702030302020204" pitchFamily="66" charset="0"/>
              </a:rPr>
              <a:t>               Else forks.put_down(I)</a:t>
            </a:r>
          </a:p>
          <a:p>
            <a:pPr>
              <a:lnSpc>
                <a:spcPct val="70000"/>
              </a:lnSpc>
              <a:spcBef>
                <a:spcPct val="50000"/>
              </a:spcBef>
            </a:pPr>
            <a:r>
              <a:rPr lang="en-US" altLang="zh-CN" sz="2400">
                <a:latin typeface="Comic Sans MS" panose="030F0702030302020204" pitchFamily="66" charset="0"/>
              </a:rPr>
              <a:t>         Until with_two_forks;</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标题 176129"/>
          <p:cNvSpPr>
            <a:spLocks noGrp="1"/>
          </p:cNvSpPr>
          <p:nvPr>
            <p:ph type="title"/>
          </p:nvPr>
        </p:nvSpPr>
        <p:spPr/>
        <p:txBody>
          <a:bodyPr anchor="b"/>
          <a:lstStyle/>
          <a:p>
            <a:r>
              <a:rPr lang="zh-CN" altLang="en-US" b="1"/>
              <a:t>例</a:t>
            </a:r>
            <a:r>
              <a:rPr lang="en-US" altLang="zh-CN" b="1"/>
              <a:t>3. </a:t>
            </a:r>
            <a:r>
              <a:rPr lang="zh-CN" altLang="en-US" b="1"/>
              <a:t>哲学家就餐问题</a:t>
            </a:r>
          </a:p>
        </p:txBody>
      </p:sp>
      <p:sp>
        <p:nvSpPr>
          <p:cNvPr id="176131" name="文本框 176130"/>
          <p:cNvSpPr txBox="1"/>
          <p:nvPr/>
        </p:nvSpPr>
        <p:spPr>
          <a:xfrm>
            <a:off x="838200" y="2133600"/>
            <a:ext cx="7467600" cy="2100263"/>
          </a:xfrm>
          <a:prstGeom prst="rect">
            <a:avLst/>
          </a:prstGeom>
          <a:noFill/>
          <a:ln w="9525">
            <a:noFill/>
          </a:ln>
        </p:spPr>
        <p:txBody>
          <a:bodyPr>
            <a:spAutoFit/>
          </a:bodyPr>
          <a:lstStyle/>
          <a:p>
            <a:pPr>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{Eating}</a:t>
            </a:r>
          </a:p>
          <a:p>
            <a:pPr>
              <a:spcBef>
                <a:spcPct val="50000"/>
              </a:spcBef>
            </a:pPr>
            <a:r>
              <a:rPr lang="en-US" altLang="zh-CN" sz="2400">
                <a:latin typeface="Comic Sans MS" panose="030F0702030302020204" pitchFamily="66" charset="0"/>
              </a:rPr>
              <a:t>        forks.put_down(I);</a:t>
            </a:r>
          </a:p>
          <a:p>
            <a:pPr>
              <a:spcBef>
                <a:spcPct val="50000"/>
              </a:spcBef>
            </a:pPr>
            <a:r>
              <a:rPr lang="en-US" altLang="zh-CN" sz="2400">
                <a:latin typeface="Comic Sans MS" panose="030F0702030302020204" pitchFamily="66" charset="0"/>
              </a:rPr>
              <a:t>        forks.put_down((I+1)mod 5)</a:t>
            </a:r>
          </a:p>
          <a:p>
            <a:pPr>
              <a:spcBef>
                <a:spcPct val="50000"/>
              </a:spcBef>
            </a:pPr>
            <a:r>
              <a:rPr lang="en-US" altLang="zh-CN" sz="2400">
                <a:latin typeface="Comic Sans MS" panose="030F0702030302020204" pitchFamily="66" charset="0"/>
              </a:rPr>
              <a:t>    Until false;</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标题 177153"/>
          <p:cNvSpPr>
            <a:spLocks noGrp="1"/>
          </p:cNvSpPr>
          <p:nvPr>
            <p:ph type="title"/>
          </p:nvPr>
        </p:nvSpPr>
        <p:spPr/>
        <p:txBody>
          <a:bodyPr anchor="b"/>
          <a:lstStyle/>
          <a:p>
            <a:r>
              <a:rPr lang="zh-CN" altLang="en-US" b="1"/>
              <a:t>例</a:t>
            </a:r>
            <a:r>
              <a:rPr lang="en-US" altLang="zh-CN" b="1"/>
              <a:t>4.4. </a:t>
            </a:r>
            <a:r>
              <a:rPr lang="zh-CN" altLang="en-US" b="1"/>
              <a:t>磁头引臂调度问题</a:t>
            </a:r>
          </a:p>
        </p:txBody>
      </p:sp>
      <p:sp>
        <p:nvSpPr>
          <p:cNvPr id="177155" name="椭圆 177154"/>
          <p:cNvSpPr/>
          <p:nvPr/>
        </p:nvSpPr>
        <p:spPr>
          <a:xfrm>
            <a:off x="2801938" y="2573338"/>
            <a:ext cx="3598862" cy="3598862"/>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177156" name="椭圆 177155"/>
          <p:cNvSpPr/>
          <p:nvPr/>
        </p:nvSpPr>
        <p:spPr>
          <a:xfrm>
            <a:off x="3005138" y="2776538"/>
            <a:ext cx="3167062" cy="3167062"/>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177157" name="椭圆 177156"/>
          <p:cNvSpPr/>
          <p:nvPr/>
        </p:nvSpPr>
        <p:spPr>
          <a:xfrm>
            <a:off x="3208338" y="2971800"/>
            <a:ext cx="2735262" cy="2735263"/>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177158" name="椭圆 177157"/>
          <p:cNvSpPr/>
          <p:nvPr/>
        </p:nvSpPr>
        <p:spPr>
          <a:xfrm>
            <a:off x="4114800" y="3900488"/>
            <a:ext cx="1008063" cy="1008062"/>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sp>
        <p:nvSpPr>
          <p:cNvPr id="177159" name="矩形 177158"/>
          <p:cNvSpPr/>
          <p:nvPr/>
        </p:nvSpPr>
        <p:spPr>
          <a:xfrm>
            <a:off x="2895600" y="4191000"/>
            <a:ext cx="1439863" cy="381000"/>
          </a:xfrm>
          <a:prstGeom prst="rect">
            <a:avLst/>
          </a:prstGeom>
          <a:solidFill>
            <a:schemeClr val="bg1"/>
          </a:solidFill>
          <a:ln w="9525">
            <a:noFill/>
          </a:ln>
        </p:spPr>
        <p:txBody>
          <a:bodyPr wrap="none" anchor="ctr"/>
          <a:lstStyle/>
          <a:p>
            <a:pPr algn="ctr"/>
            <a:r>
              <a:rPr lang="en-US" altLang="zh-CN">
                <a:latin typeface="Comic Sans MS" panose="030F0702030302020204" pitchFamily="66" charset="0"/>
              </a:rPr>
              <a:t>0 1 …… 199</a:t>
            </a:r>
            <a:endParaRPr lang="en-US" altLang="zh-CN" sz="2400" b="0">
              <a:latin typeface="Comic Sans MS" panose="030F0702030302020204" pitchFamily="66" charset="0"/>
            </a:endParaRPr>
          </a:p>
        </p:txBody>
      </p:sp>
      <p:sp>
        <p:nvSpPr>
          <p:cNvPr id="177160" name="椭圆 177159"/>
          <p:cNvSpPr/>
          <p:nvPr/>
        </p:nvSpPr>
        <p:spPr>
          <a:xfrm>
            <a:off x="4419600" y="4267200"/>
            <a:ext cx="304800" cy="304800"/>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grpSp>
        <p:nvGrpSpPr>
          <p:cNvPr id="177161" name="组合 177160"/>
          <p:cNvGrpSpPr/>
          <p:nvPr/>
        </p:nvGrpSpPr>
        <p:grpSpPr>
          <a:xfrm>
            <a:off x="5562600" y="4191000"/>
            <a:ext cx="2159000" cy="304800"/>
            <a:chOff x="0" y="0"/>
            <a:chExt cx="1360" cy="192"/>
          </a:xfrm>
        </p:grpSpPr>
        <p:sp>
          <p:nvSpPr>
            <p:cNvPr id="177162" name="流程图: 离页连接符 177161"/>
            <p:cNvSpPr/>
            <p:nvPr/>
          </p:nvSpPr>
          <p:spPr>
            <a:xfrm>
              <a:off x="0" y="48"/>
              <a:ext cx="57" cy="144"/>
            </a:xfrm>
            <a:prstGeom prst="flowChartOffpageConnector">
              <a:avLst/>
            </a:prstGeom>
            <a:solidFill>
              <a:srgbClr val="336600"/>
            </a:solidFill>
            <a:ln w="9525" cap="flat" cmpd="sng">
              <a:solidFill>
                <a:schemeClr val="tx1"/>
              </a:solidFill>
              <a:prstDash val="solid"/>
              <a:miter/>
              <a:headEnd type="none" w="med" len="med"/>
              <a:tailEnd type="none" w="med" len="med"/>
            </a:ln>
          </p:spPr>
          <p:txBody>
            <a:bodyPr/>
            <a:lstStyle/>
            <a:p>
              <a:endParaRPr lang="zh-CN" altLang="en-US"/>
            </a:p>
          </p:txBody>
        </p:sp>
        <p:sp>
          <p:nvSpPr>
            <p:cNvPr id="177163" name="矩形 177162"/>
            <p:cNvSpPr/>
            <p:nvPr/>
          </p:nvSpPr>
          <p:spPr>
            <a:xfrm>
              <a:off x="0" y="0"/>
              <a:ext cx="1360" cy="45"/>
            </a:xfrm>
            <a:prstGeom prst="rect">
              <a:avLst/>
            </a:prstGeom>
            <a:solidFill>
              <a:srgbClr val="336600"/>
            </a:solidFill>
            <a:ln w="9525" cap="flat" cmpd="sng">
              <a:solidFill>
                <a:schemeClr val="tx1"/>
              </a:solidFill>
              <a:prstDash val="solid"/>
              <a:miter/>
              <a:headEnd type="none" w="med" len="med"/>
              <a:tailEnd type="none" w="med" len="med"/>
            </a:ln>
          </p:spPr>
          <p:txBody>
            <a:bodyPr/>
            <a:lstStyle/>
            <a:p>
              <a:endParaRPr lang="zh-CN" altLang="en-US"/>
            </a:p>
          </p:txBody>
        </p:sp>
      </p:grpSp>
      <p:sp>
        <p:nvSpPr>
          <p:cNvPr id="177164" name="矩形 177163"/>
          <p:cNvSpPr/>
          <p:nvPr/>
        </p:nvSpPr>
        <p:spPr>
          <a:xfrm>
            <a:off x="4267200" y="4800600"/>
            <a:ext cx="719138" cy="1079500"/>
          </a:xfrm>
          <a:prstGeom prst="rect">
            <a:avLst/>
          </a:prstGeom>
          <a:solidFill>
            <a:schemeClr val="bg1"/>
          </a:solidFill>
          <a:ln w="9525">
            <a:noFill/>
          </a:ln>
        </p:spPr>
        <p:txBody>
          <a:bodyPr wrap="none" anchor="ctr"/>
          <a:lstStyle/>
          <a:p>
            <a:pPr algn="ctr"/>
            <a:r>
              <a:rPr lang="en-US" altLang="zh-CN" sz="2400" b="0">
                <a:latin typeface="Comic Sans MS" panose="030F0702030302020204" pitchFamily="66" charset="0"/>
              </a:rPr>
              <a:t>up</a:t>
            </a:r>
          </a:p>
          <a:p>
            <a:pPr algn="ctr"/>
            <a:endParaRPr lang="en-US" altLang="zh-CN" sz="2400" b="0">
              <a:latin typeface="Comic Sans MS" panose="030F0702030302020204" pitchFamily="66" charset="0"/>
            </a:endParaRPr>
          </a:p>
          <a:p>
            <a:pPr algn="ctr"/>
            <a:r>
              <a:rPr lang="en-US" altLang="zh-CN" sz="2400" b="0">
                <a:latin typeface="Comic Sans MS" panose="030F0702030302020204" pitchFamily="66" charset="0"/>
              </a:rPr>
              <a:t>down</a:t>
            </a:r>
          </a:p>
        </p:txBody>
      </p:sp>
      <p:sp>
        <p:nvSpPr>
          <p:cNvPr id="177165" name="直接连接符 177164"/>
          <p:cNvSpPr/>
          <p:nvPr/>
        </p:nvSpPr>
        <p:spPr>
          <a:xfrm>
            <a:off x="4572000" y="5207000"/>
            <a:ext cx="0" cy="431800"/>
          </a:xfrm>
          <a:prstGeom prst="line">
            <a:avLst/>
          </a:prstGeom>
          <a:ln w="9525" cap="flat" cmpd="sng">
            <a:solidFill>
              <a:schemeClr val="tx1"/>
            </a:solidFill>
            <a:prstDash val="solid"/>
            <a:headEnd type="triangle" w="med" len="med"/>
            <a:tailEnd type="triangle" w="med" len="med"/>
          </a:ln>
        </p:spPr>
      </p:sp>
      <p:cxnSp>
        <p:nvCxnSpPr>
          <p:cNvPr id="177166" name="曲线连接符 177165"/>
          <p:cNvCxnSpPr/>
          <p:nvPr/>
        </p:nvCxnSpPr>
        <p:spPr>
          <a:xfrm rot="-5400000" flipH="1">
            <a:off x="6072188" y="4060825"/>
            <a:ext cx="914400" cy="1782763"/>
          </a:xfrm>
          <a:prstGeom prst="curvedConnector2">
            <a:avLst/>
          </a:prstGeom>
          <a:ln w="9525" cap="flat" cmpd="sng">
            <a:solidFill>
              <a:schemeClr val="tx1"/>
            </a:solidFill>
            <a:prstDash val="solid"/>
            <a:headEnd type="triangle" w="med" len="med"/>
            <a:tailEnd type="none" w="med" len="med"/>
          </a:ln>
        </p:spPr>
      </p:cxnSp>
      <p:sp>
        <p:nvSpPr>
          <p:cNvPr id="177167" name="文本框 177166"/>
          <p:cNvSpPr txBox="1"/>
          <p:nvPr/>
        </p:nvSpPr>
        <p:spPr>
          <a:xfrm>
            <a:off x="7391400" y="5181600"/>
            <a:ext cx="838200" cy="457200"/>
          </a:xfrm>
          <a:prstGeom prst="rect">
            <a:avLst/>
          </a:prstGeom>
          <a:noFill/>
          <a:ln w="9525">
            <a:noFill/>
          </a:ln>
        </p:spPr>
        <p:txBody>
          <a:bodyPr>
            <a:spAutoFit/>
          </a:bodyPr>
          <a:lstStyle/>
          <a:p>
            <a:pPr>
              <a:spcBef>
                <a:spcPct val="50000"/>
              </a:spcBef>
            </a:pPr>
            <a:r>
              <a:rPr lang="zh-CN" altLang="en-US" sz="2400">
                <a:latin typeface="Comic Sans MS" panose="030F0702030302020204" pitchFamily="66" charset="0"/>
              </a:rPr>
              <a:t>磁头</a:t>
            </a:r>
          </a:p>
        </p:txBody>
      </p:sp>
      <p:sp>
        <p:nvSpPr>
          <p:cNvPr id="177168" name="直接连接符 177167"/>
          <p:cNvSpPr/>
          <p:nvPr/>
        </p:nvSpPr>
        <p:spPr>
          <a:xfrm>
            <a:off x="2743200" y="2590800"/>
            <a:ext cx="3598863" cy="3598863"/>
          </a:xfrm>
          <a:prstGeom prst="line">
            <a:avLst/>
          </a:prstGeom>
          <a:ln w="9525" cap="flat" cmpd="sng">
            <a:solidFill>
              <a:schemeClr val="tx1"/>
            </a:solidFill>
            <a:prstDash val="dash"/>
            <a:headEnd type="none" w="med" len="med"/>
            <a:tailEnd type="none" w="med" len="med"/>
          </a:ln>
        </p:spPr>
      </p:sp>
      <p:sp>
        <p:nvSpPr>
          <p:cNvPr id="177169" name="直接连接符 177168"/>
          <p:cNvSpPr/>
          <p:nvPr/>
        </p:nvSpPr>
        <p:spPr>
          <a:xfrm flipV="1">
            <a:off x="2819400" y="2573338"/>
            <a:ext cx="3598863" cy="3598862"/>
          </a:xfrm>
          <a:prstGeom prst="line">
            <a:avLst/>
          </a:prstGeom>
          <a:ln w="9525" cap="flat" cmpd="sng">
            <a:solidFill>
              <a:schemeClr val="tx1"/>
            </a:solidFill>
            <a:prstDash val="dash"/>
            <a:headEnd type="none" w="med" len="med"/>
            <a:tailEnd type="none" w="med" len="med"/>
          </a:ln>
        </p:spPr>
      </p:sp>
      <p:sp>
        <p:nvSpPr>
          <p:cNvPr id="177170" name="文本框 177169"/>
          <p:cNvSpPr txBox="1"/>
          <p:nvPr/>
        </p:nvSpPr>
        <p:spPr>
          <a:xfrm>
            <a:off x="7010400" y="3581400"/>
            <a:ext cx="914400" cy="457200"/>
          </a:xfrm>
          <a:prstGeom prst="rect">
            <a:avLst/>
          </a:prstGeom>
          <a:noFill/>
          <a:ln w="9525">
            <a:noFill/>
          </a:ln>
        </p:spPr>
        <p:txBody>
          <a:bodyPr>
            <a:spAutoFit/>
          </a:bodyPr>
          <a:lstStyle/>
          <a:p>
            <a:pPr>
              <a:spcBef>
                <a:spcPct val="50000"/>
              </a:spcBef>
            </a:pPr>
            <a:r>
              <a:rPr lang="zh-CN" altLang="en-US" sz="2400">
                <a:latin typeface="Comic Sans MS" panose="030F0702030302020204" pitchFamily="66" charset="0"/>
              </a:rPr>
              <a:t>引臂</a:t>
            </a:r>
          </a:p>
        </p:txBody>
      </p:sp>
      <p:sp>
        <p:nvSpPr>
          <p:cNvPr id="177171" name="直接连接符 177170"/>
          <p:cNvSpPr/>
          <p:nvPr/>
        </p:nvSpPr>
        <p:spPr>
          <a:xfrm>
            <a:off x="7010400" y="4495800"/>
            <a:ext cx="762000" cy="0"/>
          </a:xfrm>
          <a:prstGeom prst="line">
            <a:avLst/>
          </a:prstGeom>
          <a:ln w="9525" cap="flat" cmpd="sng">
            <a:solidFill>
              <a:schemeClr val="tx1"/>
            </a:solidFill>
            <a:prstDash val="solid"/>
            <a:headEnd type="triangle" w="med" len="med"/>
            <a:tailEnd type="triangle" w="med" len="med"/>
          </a:ln>
        </p:spPr>
      </p:sp>
      <p:sp>
        <p:nvSpPr>
          <p:cNvPr id="177172" name="文本框 177171"/>
          <p:cNvSpPr txBox="1"/>
          <p:nvPr/>
        </p:nvSpPr>
        <p:spPr>
          <a:xfrm>
            <a:off x="1066800" y="3962400"/>
            <a:ext cx="838200" cy="457200"/>
          </a:xfrm>
          <a:prstGeom prst="rect">
            <a:avLst/>
          </a:prstGeom>
          <a:noFill/>
          <a:ln w="9525">
            <a:noFill/>
          </a:ln>
        </p:spPr>
        <p:txBody>
          <a:bodyPr>
            <a:spAutoFit/>
          </a:bodyPr>
          <a:lstStyle/>
          <a:p>
            <a:pPr>
              <a:spcBef>
                <a:spcPct val="50000"/>
              </a:spcBef>
            </a:pPr>
            <a:r>
              <a:rPr lang="zh-CN" altLang="en-US" sz="2400">
                <a:latin typeface="Comic Sans MS" panose="030F0702030302020204" pitchFamily="66" charset="0"/>
              </a:rPr>
              <a:t>扇区</a:t>
            </a:r>
          </a:p>
        </p:txBody>
      </p:sp>
      <p:sp>
        <p:nvSpPr>
          <p:cNvPr id="177173" name="任意多边形 177172"/>
          <p:cNvSpPr/>
          <p:nvPr/>
        </p:nvSpPr>
        <p:spPr>
          <a:xfrm>
            <a:off x="1905000" y="4038600"/>
            <a:ext cx="457200" cy="304800"/>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标题 178177"/>
          <p:cNvSpPr>
            <a:spLocks noGrp="1"/>
          </p:cNvSpPr>
          <p:nvPr>
            <p:ph type="title"/>
          </p:nvPr>
        </p:nvSpPr>
        <p:spPr/>
        <p:txBody>
          <a:bodyPr anchor="b"/>
          <a:lstStyle/>
          <a:p>
            <a:r>
              <a:rPr lang="zh-CN" altLang="en-US" b="1"/>
              <a:t>调度算法</a:t>
            </a:r>
          </a:p>
        </p:txBody>
      </p:sp>
      <p:sp>
        <p:nvSpPr>
          <p:cNvPr id="178179" name="文本占位符 178178"/>
          <p:cNvSpPr>
            <a:spLocks noGrp="1"/>
          </p:cNvSpPr>
          <p:nvPr>
            <p:ph type="body" idx="1"/>
          </p:nvPr>
        </p:nvSpPr>
        <p:spPr/>
        <p:txBody>
          <a:bodyPr/>
          <a:lstStyle/>
          <a:p>
            <a:pPr>
              <a:lnSpc>
                <a:spcPct val="90000"/>
              </a:lnSpc>
            </a:pPr>
            <a:r>
              <a:rPr lang="en-US" altLang="zh-CN" b="1">
                <a:latin typeface="Comic Sans MS" panose="030F0702030302020204" pitchFamily="66" charset="0"/>
              </a:rPr>
              <a:t>FCFS</a:t>
            </a:r>
            <a:r>
              <a:rPr lang="zh-CN" altLang="en-US" b="1">
                <a:latin typeface="Comic Sans MS" panose="030F0702030302020204" pitchFamily="66" charset="0"/>
              </a:rPr>
              <a:t>（</a:t>
            </a:r>
            <a:r>
              <a:rPr lang="en-US" altLang="zh-CN" b="1">
                <a:latin typeface="Comic Sans MS" panose="030F0702030302020204" pitchFamily="66" charset="0"/>
              </a:rPr>
              <a:t>first come first serve</a:t>
            </a:r>
            <a:r>
              <a:rPr lang="zh-CN" altLang="en-US" b="1">
                <a:latin typeface="Comic Sans MS" panose="030F0702030302020204" pitchFamily="66" charset="0"/>
              </a:rPr>
              <a:t>）</a:t>
            </a:r>
          </a:p>
          <a:p>
            <a:pPr lvl="1">
              <a:lnSpc>
                <a:spcPct val="90000"/>
              </a:lnSpc>
            </a:pPr>
            <a:r>
              <a:rPr lang="zh-CN" altLang="en-US" b="1">
                <a:latin typeface="Comic Sans MS" panose="030F0702030302020204" pitchFamily="66" charset="0"/>
              </a:rPr>
              <a:t>公平</a:t>
            </a:r>
          </a:p>
          <a:p>
            <a:pPr lvl="1">
              <a:lnSpc>
                <a:spcPct val="90000"/>
              </a:lnSpc>
            </a:pPr>
            <a:r>
              <a:rPr lang="zh-CN" altLang="en-US" b="1">
                <a:latin typeface="Comic Sans MS" panose="030F0702030302020204" pitchFamily="66" charset="0"/>
              </a:rPr>
              <a:t>效率低   </a:t>
            </a:r>
            <a:r>
              <a:rPr lang="en-US" altLang="zh-CN" b="1">
                <a:latin typeface="Comic Sans MS" panose="030F0702030302020204" pitchFamily="66" charset="0"/>
              </a:rPr>
              <a:t>(12,190,19,180,11,190…)</a:t>
            </a:r>
          </a:p>
          <a:p>
            <a:pPr>
              <a:lnSpc>
                <a:spcPct val="90000"/>
              </a:lnSpc>
            </a:pPr>
            <a:r>
              <a:rPr lang="en-US" altLang="zh-CN" b="1">
                <a:latin typeface="Comic Sans MS" panose="030F0702030302020204" pitchFamily="66" charset="0"/>
              </a:rPr>
              <a:t>SSTF</a:t>
            </a:r>
            <a:r>
              <a:rPr lang="zh-CN" altLang="en-US" b="1">
                <a:latin typeface="Comic Sans MS" panose="030F0702030302020204" pitchFamily="66" charset="0"/>
              </a:rPr>
              <a:t>（</a:t>
            </a:r>
            <a:r>
              <a:rPr lang="en-US" altLang="zh-CN" b="1">
                <a:latin typeface="Comic Sans MS" panose="030F0702030302020204" pitchFamily="66" charset="0"/>
              </a:rPr>
              <a:t>shortest seek time first</a:t>
            </a:r>
            <a:r>
              <a:rPr lang="zh-CN" altLang="en-US" b="1">
                <a:latin typeface="Comic Sans MS" panose="030F0702030302020204" pitchFamily="66" charset="0"/>
              </a:rPr>
              <a:t>）</a:t>
            </a:r>
          </a:p>
          <a:p>
            <a:pPr lvl="1">
              <a:lnSpc>
                <a:spcPct val="90000"/>
              </a:lnSpc>
            </a:pPr>
            <a:r>
              <a:rPr lang="zh-CN" altLang="en-US" b="1">
                <a:latin typeface="Comic Sans MS" panose="030F0702030302020204" pitchFamily="66" charset="0"/>
              </a:rPr>
              <a:t>效率高</a:t>
            </a:r>
          </a:p>
          <a:p>
            <a:pPr lvl="1">
              <a:lnSpc>
                <a:spcPct val="90000"/>
              </a:lnSpc>
            </a:pPr>
            <a:r>
              <a:rPr lang="zh-CN" altLang="en-US" b="1">
                <a:latin typeface="Comic Sans MS" panose="030F0702030302020204" pitchFamily="66" charset="0"/>
              </a:rPr>
              <a:t>磁道歧视</a:t>
            </a:r>
          </a:p>
          <a:p>
            <a:pPr>
              <a:lnSpc>
                <a:spcPct val="90000"/>
              </a:lnSpc>
            </a:pPr>
            <a:r>
              <a:rPr lang="en-US" altLang="zh-CN" b="1">
                <a:latin typeface="Comic Sans MS" panose="030F0702030302020204" pitchFamily="66" charset="0"/>
              </a:rPr>
              <a:t>SCAN</a:t>
            </a:r>
            <a:r>
              <a:rPr lang="zh-CN" altLang="en-US" b="1">
                <a:latin typeface="Comic Sans MS" panose="030F0702030302020204" pitchFamily="66" charset="0"/>
              </a:rPr>
              <a:t>（</a:t>
            </a:r>
            <a:r>
              <a:rPr lang="en-US" altLang="zh-CN" b="1">
                <a:latin typeface="Comic Sans MS" panose="030F0702030302020204" pitchFamily="66" charset="0"/>
              </a:rPr>
              <a:t>elevator algorithm</a:t>
            </a:r>
            <a:r>
              <a:rPr lang="zh-CN" altLang="en-US" b="1">
                <a:latin typeface="Comic Sans MS" panose="030F0702030302020204" pitchFamily="66" charset="0"/>
              </a:rPr>
              <a:t>）</a:t>
            </a:r>
          </a:p>
          <a:p>
            <a:pPr lvl="1">
              <a:lnSpc>
                <a:spcPct val="90000"/>
              </a:lnSpc>
            </a:pPr>
            <a:r>
              <a:rPr lang="zh-CN" altLang="en-US" b="1">
                <a:latin typeface="Comic Sans MS" panose="030F0702030302020204" pitchFamily="66" charset="0"/>
              </a:rPr>
              <a:t>效率较高，较公平</a:t>
            </a:r>
          </a:p>
          <a:p>
            <a:pPr lvl="1">
              <a:lnSpc>
                <a:spcPct val="90000"/>
              </a:lnSpc>
            </a:pP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Effect transition="in" filter="wipe(left)">
                                      <p:cBhvr>
                                        <p:cTn id="7" dur="500"/>
                                        <p:tgtEl>
                                          <p:spTgt spid="17817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8179">
                                            <p:txEl>
                                              <p:pRg st="1" end="1"/>
                                            </p:txEl>
                                          </p:spTgt>
                                        </p:tgtEl>
                                        <p:attrNameLst>
                                          <p:attrName>style.visibility</p:attrName>
                                        </p:attrNameLst>
                                      </p:cBhvr>
                                      <p:to>
                                        <p:strVal val="visible"/>
                                      </p:to>
                                    </p:set>
                                    <p:animEffect transition="in" filter="wipe(left)">
                                      <p:cBhvr>
                                        <p:cTn id="10" dur="500"/>
                                        <p:tgtEl>
                                          <p:spTgt spid="17817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8179">
                                            <p:txEl>
                                              <p:pRg st="2" end="2"/>
                                            </p:txEl>
                                          </p:spTgt>
                                        </p:tgtEl>
                                        <p:attrNameLst>
                                          <p:attrName>style.visibility</p:attrName>
                                        </p:attrNameLst>
                                      </p:cBhvr>
                                      <p:to>
                                        <p:strVal val="visible"/>
                                      </p:to>
                                    </p:set>
                                    <p:animEffect transition="in" filter="wipe(left)">
                                      <p:cBhvr>
                                        <p:cTn id="13" dur="500"/>
                                        <p:tgtEl>
                                          <p:spTgt spid="17817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78179">
                                            <p:txEl>
                                              <p:pRg st="3" end="3"/>
                                            </p:txEl>
                                          </p:spTgt>
                                        </p:tgtEl>
                                        <p:attrNameLst>
                                          <p:attrName>style.visibility</p:attrName>
                                        </p:attrNameLst>
                                      </p:cBhvr>
                                      <p:to>
                                        <p:strVal val="visible"/>
                                      </p:to>
                                    </p:set>
                                    <p:animEffect transition="in" filter="wipe(left)">
                                      <p:cBhvr>
                                        <p:cTn id="18" dur="500"/>
                                        <p:tgtEl>
                                          <p:spTgt spid="17817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78179">
                                            <p:txEl>
                                              <p:pRg st="4" end="4"/>
                                            </p:txEl>
                                          </p:spTgt>
                                        </p:tgtEl>
                                        <p:attrNameLst>
                                          <p:attrName>style.visibility</p:attrName>
                                        </p:attrNameLst>
                                      </p:cBhvr>
                                      <p:to>
                                        <p:strVal val="visible"/>
                                      </p:to>
                                    </p:set>
                                    <p:animEffect transition="in" filter="wipe(left)">
                                      <p:cBhvr>
                                        <p:cTn id="21" dur="500"/>
                                        <p:tgtEl>
                                          <p:spTgt spid="178179">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78179">
                                            <p:txEl>
                                              <p:pRg st="5" end="5"/>
                                            </p:txEl>
                                          </p:spTgt>
                                        </p:tgtEl>
                                        <p:attrNameLst>
                                          <p:attrName>style.visibility</p:attrName>
                                        </p:attrNameLst>
                                      </p:cBhvr>
                                      <p:to>
                                        <p:strVal val="visible"/>
                                      </p:to>
                                    </p:set>
                                    <p:animEffect transition="in" filter="wipe(left)">
                                      <p:cBhvr>
                                        <p:cTn id="24" dur="500"/>
                                        <p:tgtEl>
                                          <p:spTgt spid="178179">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78179">
                                            <p:txEl>
                                              <p:pRg st="6" end="6"/>
                                            </p:txEl>
                                          </p:spTgt>
                                        </p:tgtEl>
                                        <p:attrNameLst>
                                          <p:attrName>style.visibility</p:attrName>
                                        </p:attrNameLst>
                                      </p:cBhvr>
                                      <p:to>
                                        <p:strVal val="visible"/>
                                      </p:to>
                                    </p:set>
                                    <p:animEffect transition="in" filter="wipe(left)">
                                      <p:cBhvr>
                                        <p:cTn id="29" dur="500"/>
                                        <p:tgtEl>
                                          <p:spTgt spid="178179">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78179">
                                            <p:txEl>
                                              <p:pRg st="7" end="7"/>
                                            </p:txEl>
                                          </p:spTgt>
                                        </p:tgtEl>
                                        <p:attrNameLst>
                                          <p:attrName>style.visibility</p:attrName>
                                        </p:attrNameLst>
                                      </p:cBhvr>
                                      <p:to>
                                        <p:strVal val="visible"/>
                                      </p:to>
                                    </p:set>
                                    <p:animEffect transition="in" filter="wipe(left)">
                                      <p:cBhvr>
                                        <p:cTn id="32" dur="500"/>
                                        <p:tgtEl>
                                          <p:spTgt spid="1781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标题 179201"/>
          <p:cNvSpPr>
            <a:spLocks noGrp="1"/>
          </p:cNvSpPr>
          <p:nvPr>
            <p:ph type="title"/>
          </p:nvPr>
        </p:nvSpPr>
        <p:spPr>
          <a:xfrm>
            <a:off x="685800" y="533400"/>
            <a:ext cx="7772400" cy="1143000"/>
          </a:xfrm>
        </p:spPr>
        <p:txBody>
          <a:bodyPr anchor="b"/>
          <a:lstStyle/>
          <a:p>
            <a:r>
              <a:rPr lang="en-US" altLang="zh-CN" b="1"/>
              <a:t>Hansen</a:t>
            </a:r>
            <a:r>
              <a:rPr lang="zh-CN" altLang="en-US" b="1"/>
              <a:t>管程实现</a:t>
            </a:r>
            <a:r>
              <a:rPr lang="en-US" altLang="zh-CN" b="1"/>
              <a:t>SCAN</a:t>
            </a:r>
            <a:r>
              <a:rPr lang="zh-CN" altLang="en-US" b="1"/>
              <a:t>算法</a:t>
            </a:r>
          </a:p>
        </p:txBody>
      </p:sp>
      <p:sp>
        <p:nvSpPr>
          <p:cNvPr id="179203" name="文本框 179202"/>
          <p:cNvSpPr txBox="1"/>
          <p:nvPr/>
        </p:nvSpPr>
        <p:spPr>
          <a:xfrm>
            <a:off x="838200" y="1981200"/>
            <a:ext cx="7620000" cy="4291013"/>
          </a:xfrm>
          <a:prstGeom prst="rect">
            <a:avLst/>
          </a:prstGeom>
          <a:noFill/>
          <a:ln w="9525">
            <a:noFill/>
          </a:ln>
        </p:spPr>
        <p:txBody>
          <a:bodyPr>
            <a:spAutoFit/>
          </a:bodyPr>
          <a:lstStyle/>
          <a:p>
            <a:pPr>
              <a:spcBef>
                <a:spcPct val="50000"/>
              </a:spcBef>
            </a:pPr>
            <a:r>
              <a:rPr lang="zh-CN" altLang="en-US" sz="2400">
                <a:latin typeface="Comic Sans MS" panose="030F0702030302020204" pitchFamily="66" charset="0"/>
              </a:rPr>
              <a:t>外部过程：</a:t>
            </a:r>
          </a:p>
          <a:p>
            <a:pPr>
              <a:spcBef>
                <a:spcPct val="50000"/>
              </a:spcBef>
            </a:pPr>
            <a:r>
              <a:rPr lang="zh-CN" altLang="en-US" sz="2400">
                <a:latin typeface="Comic Sans MS" panose="030F0702030302020204" pitchFamily="66" charset="0"/>
              </a:rPr>
              <a:t>       申请：</a:t>
            </a:r>
            <a:r>
              <a:rPr lang="en-US" altLang="zh-CN" sz="2400">
                <a:latin typeface="Comic Sans MS" panose="030F0702030302020204" pitchFamily="66" charset="0"/>
              </a:rPr>
              <a:t>require(dest:0..199)</a:t>
            </a:r>
          </a:p>
          <a:p>
            <a:pPr>
              <a:spcBef>
                <a:spcPct val="50000"/>
              </a:spcBef>
            </a:pPr>
            <a:r>
              <a:rPr lang="en-US" altLang="zh-CN" sz="2400">
                <a:latin typeface="Comic Sans MS" panose="030F0702030302020204" pitchFamily="66" charset="0"/>
              </a:rPr>
              <a:t>       </a:t>
            </a:r>
            <a:r>
              <a:rPr lang="zh-CN" altLang="en-US" sz="2400">
                <a:latin typeface="Comic Sans MS" panose="030F0702030302020204" pitchFamily="66" charset="0"/>
              </a:rPr>
              <a:t>释放：</a:t>
            </a:r>
            <a:r>
              <a:rPr lang="en-US" altLang="zh-CN" sz="2400">
                <a:latin typeface="Comic Sans MS" panose="030F0702030302020204" pitchFamily="66" charset="0"/>
              </a:rPr>
              <a:t>release()</a:t>
            </a:r>
          </a:p>
          <a:p>
            <a:pPr>
              <a:spcBef>
                <a:spcPct val="50000"/>
              </a:spcBef>
            </a:pPr>
            <a:endParaRPr lang="en-US" altLang="zh-CN" sz="2400">
              <a:latin typeface="Comic Sans MS" panose="030F0702030302020204" pitchFamily="66" charset="0"/>
            </a:endParaRPr>
          </a:p>
          <a:p>
            <a:pPr>
              <a:spcBef>
                <a:spcPct val="50000"/>
              </a:spcBef>
            </a:pPr>
            <a:r>
              <a:rPr lang="zh-CN" altLang="en-US" sz="2400">
                <a:latin typeface="Comic Sans MS" panose="030F0702030302020204" pitchFamily="66" charset="0"/>
              </a:rPr>
              <a:t>使用方式：</a:t>
            </a:r>
          </a:p>
          <a:p>
            <a:pPr>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require(dest);</a:t>
            </a:r>
          </a:p>
          <a:p>
            <a:pPr>
              <a:spcBef>
                <a:spcPct val="50000"/>
              </a:spcBef>
            </a:pPr>
            <a:r>
              <a:rPr lang="en-US" altLang="zh-CN" sz="2400">
                <a:latin typeface="Comic Sans MS" panose="030F0702030302020204" pitchFamily="66" charset="0"/>
              </a:rPr>
              <a:t>        {IO</a:t>
            </a:r>
            <a:r>
              <a:rPr lang="zh-CN" altLang="en-US" sz="2400">
                <a:latin typeface="Comic Sans MS" panose="030F0702030302020204" pitchFamily="66" charset="0"/>
              </a:rPr>
              <a:t>操作</a:t>
            </a:r>
            <a:r>
              <a:rPr lang="en-US" altLang="zh-CN" sz="2400">
                <a:latin typeface="Comic Sans MS" panose="030F0702030302020204" pitchFamily="66" charset="0"/>
              </a:rPr>
              <a:t>}     --(</a:t>
            </a:r>
            <a:r>
              <a:rPr lang="zh-CN" altLang="en-US" sz="2400">
                <a:latin typeface="Comic Sans MS" panose="030F0702030302020204" pitchFamily="66" charset="0"/>
              </a:rPr>
              <a:t>管程外操作</a:t>
            </a:r>
            <a:r>
              <a:rPr lang="en-US" altLang="zh-CN" sz="2400">
                <a:latin typeface="Comic Sans MS" panose="030F0702030302020204" pitchFamily="66" charset="0"/>
              </a:rPr>
              <a:t>)</a:t>
            </a:r>
          </a:p>
          <a:p>
            <a:pPr>
              <a:spcBef>
                <a:spcPct val="50000"/>
              </a:spcBef>
            </a:pPr>
            <a:r>
              <a:rPr lang="en-US" altLang="zh-CN" sz="2400">
                <a:latin typeface="Comic Sans MS" panose="030F0702030302020204" pitchFamily="66" charset="0"/>
              </a:rPr>
              <a:t>        release</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标题 180225"/>
          <p:cNvSpPr>
            <a:spLocks noGrp="1"/>
          </p:cNvSpPr>
          <p:nvPr>
            <p:ph type="title"/>
          </p:nvPr>
        </p:nvSpPr>
        <p:spPr/>
        <p:txBody>
          <a:bodyPr anchor="b"/>
          <a:lstStyle/>
          <a:p>
            <a:r>
              <a:rPr lang="zh-CN" altLang="en-US" b="1"/>
              <a:t>管程实现</a:t>
            </a:r>
            <a:r>
              <a:rPr lang="en-US" altLang="zh-CN" b="1"/>
              <a:t>SCAN</a:t>
            </a:r>
            <a:r>
              <a:rPr lang="zh-CN" altLang="en-US" b="1"/>
              <a:t>算法</a:t>
            </a:r>
          </a:p>
        </p:txBody>
      </p:sp>
      <p:sp>
        <p:nvSpPr>
          <p:cNvPr id="180227" name="文本框 180226"/>
          <p:cNvSpPr txBox="1"/>
          <p:nvPr/>
        </p:nvSpPr>
        <p:spPr>
          <a:xfrm>
            <a:off x="762000" y="2057400"/>
            <a:ext cx="7848600" cy="4291013"/>
          </a:xfrm>
          <a:prstGeom prst="rect">
            <a:avLst/>
          </a:prstGeom>
          <a:noFill/>
          <a:ln w="9525">
            <a:noFill/>
          </a:ln>
        </p:spPr>
        <p:txBody>
          <a:bodyPr>
            <a:spAutoFit/>
          </a:bodyPr>
          <a:lstStyle/>
          <a:p>
            <a:pPr>
              <a:spcBef>
                <a:spcPct val="50000"/>
              </a:spcBef>
            </a:pPr>
            <a:r>
              <a:rPr lang="en-US" altLang="zh-CN" sz="2400">
                <a:latin typeface="Comic Sans MS" panose="030F0702030302020204" pitchFamily="66" charset="0"/>
              </a:rPr>
              <a:t>Type diskhead=MONITOR</a:t>
            </a:r>
          </a:p>
          <a:p>
            <a:pPr>
              <a:spcBef>
                <a:spcPct val="50000"/>
              </a:spcBef>
            </a:pPr>
            <a:r>
              <a:rPr lang="en-US" altLang="zh-CN" sz="2400">
                <a:latin typeface="Comic Sans MS" panose="030F0702030302020204" pitchFamily="66" charset="0"/>
              </a:rPr>
              <a:t>    Var busy:boolean;</a:t>
            </a:r>
          </a:p>
          <a:p>
            <a:pPr>
              <a:spcBef>
                <a:spcPct val="50000"/>
              </a:spcBef>
            </a:pPr>
            <a:r>
              <a:rPr lang="en-US" altLang="zh-CN" sz="2400">
                <a:latin typeface="Comic Sans MS" panose="030F0702030302020204" pitchFamily="66" charset="0"/>
              </a:rPr>
              <a:t>           headpos:0..199;</a:t>
            </a:r>
          </a:p>
          <a:p>
            <a:pPr>
              <a:spcBef>
                <a:spcPct val="50000"/>
              </a:spcBef>
            </a:pPr>
            <a:r>
              <a:rPr lang="en-US" altLang="zh-CN" sz="2400">
                <a:latin typeface="Comic Sans MS" panose="030F0702030302020204" pitchFamily="66" charset="0"/>
              </a:rPr>
              <a:t>           direction:(up,down);</a:t>
            </a:r>
          </a:p>
          <a:p>
            <a:pPr>
              <a:spcBef>
                <a:spcPct val="50000"/>
              </a:spcBef>
            </a:pPr>
            <a:r>
              <a:rPr lang="en-US" altLang="zh-CN" sz="2400">
                <a:latin typeface="Comic Sans MS" panose="030F0702030302020204" pitchFamily="66" charset="0"/>
              </a:rPr>
              <a:t>           cylinder:Array[0..199]Of condition;</a:t>
            </a:r>
          </a:p>
          <a:p>
            <a:pPr>
              <a:spcBef>
                <a:spcPct val="50000"/>
              </a:spcBef>
            </a:pPr>
            <a:r>
              <a:rPr lang="en-US" altLang="zh-CN" sz="2400">
                <a:latin typeface="Comic Sans MS" panose="030F0702030302020204" pitchFamily="66" charset="0"/>
              </a:rPr>
              <a:t>           count:Array[0..199]Of integer;</a:t>
            </a:r>
          </a:p>
          <a:p>
            <a:pPr>
              <a:spcBef>
                <a:spcPct val="50000"/>
              </a:spcBef>
            </a:pPr>
            <a:r>
              <a:rPr lang="en-US" altLang="zh-CN" sz="2400">
                <a:latin typeface="Comic Sans MS" panose="030F0702030302020204" pitchFamily="66" charset="0"/>
              </a:rPr>
              <a:t>    Define require, release;</a:t>
            </a:r>
          </a:p>
          <a:p>
            <a:pPr>
              <a:spcBef>
                <a:spcPct val="50000"/>
              </a:spcBef>
            </a:pPr>
            <a:endParaRPr lang="zh-CN" altLang="en-US" sz="2400">
              <a:latin typeface="Comic Sans MS" panose="030F0702030302020204" pitchFamily="66" charset="0"/>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标题 181249"/>
          <p:cNvSpPr>
            <a:spLocks noGrp="1"/>
          </p:cNvSpPr>
          <p:nvPr>
            <p:ph type="title"/>
          </p:nvPr>
        </p:nvSpPr>
        <p:spPr/>
        <p:txBody>
          <a:bodyPr anchor="b"/>
          <a:lstStyle/>
          <a:p>
            <a:r>
              <a:rPr lang="zh-CN" altLang="en-US" b="1"/>
              <a:t>管程实现</a:t>
            </a:r>
            <a:r>
              <a:rPr lang="en-US" altLang="zh-CN" b="1"/>
              <a:t>SCAN</a:t>
            </a:r>
            <a:r>
              <a:rPr lang="zh-CN" altLang="en-US" b="1"/>
              <a:t>算法</a:t>
            </a:r>
          </a:p>
        </p:txBody>
      </p:sp>
      <p:sp>
        <p:nvSpPr>
          <p:cNvPr id="181251" name="文本框 181250"/>
          <p:cNvSpPr txBox="1"/>
          <p:nvPr/>
        </p:nvSpPr>
        <p:spPr>
          <a:xfrm>
            <a:off x="838200" y="1828800"/>
            <a:ext cx="7543800" cy="4656138"/>
          </a:xfrm>
          <a:prstGeom prst="rect">
            <a:avLst/>
          </a:prstGeom>
          <a:noFill/>
          <a:ln w="9525">
            <a:noFill/>
          </a:ln>
        </p:spPr>
        <p:txBody>
          <a:bodyPr>
            <a:spAutoFit/>
          </a:bodyPr>
          <a:lstStyle/>
          <a:p>
            <a:pPr>
              <a:lnSpc>
                <a:spcPct val="80000"/>
              </a:lnSpc>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Procedure require(dest:0..199);</a:t>
            </a:r>
          </a:p>
          <a:p>
            <a:pPr>
              <a:lnSpc>
                <a:spcPct val="40000"/>
              </a:lnSpc>
              <a:spcBef>
                <a:spcPct val="50000"/>
              </a:spcBef>
            </a:pPr>
            <a:r>
              <a:rPr lang="en-US" altLang="zh-CN" sz="2400">
                <a:latin typeface="Comic Sans MS" panose="030F0702030302020204" pitchFamily="66" charset="0"/>
              </a:rPr>
              <a:t>        Begin</a:t>
            </a:r>
          </a:p>
          <a:p>
            <a:pPr>
              <a:lnSpc>
                <a:spcPct val="40000"/>
              </a:lnSpc>
              <a:spcBef>
                <a:spcPct val="50000"/>
              </a:spcBef>
            </a:pPr>
            <a:r>
              <a:rPr lang="en-US" altLang="zh-CN" sz="2400">
                <a:latin typeface="Comic Sans MS" panose="030F0702030302020204" pitchFamily="66" charset="0"/>
              </a:rPr>
              <a:t>            If busy Then</a:t>
            </a:r>
          </a:p>
          <a:p>
            <a:pPr>
              <a:lnSpc>
                <a:spcPct val="40000"/>
              </a:lnSpc>
              <a:spcBef>
                <a:spcPct val="50000"/>
              </a:spcBef>
            </a:pPr>
            <a:r>
              <a:rPr lang="en-US" altLang="zh-CN" sz="2400">
                <a:latin typeface="Comic Sans MS" panose="030F0702030302020204" pitchFamily="66" charset="0"/>
              </a:rPr>
              <a:t>                Begin </a:t>
            </a:r>
          </a:p>
          <a:p>
            <a:pPr>
              <a:lnSpc>
                <a:spcPct val="40000"/>
              </a:lnSpc>
              <a:spcBef>
                <a:spcPct val="50000"/>
              </a:spcBef>
            </a:pPr>
            <a:r>
              <a:rPr lang="en-US" altLang="zh-CN" sz="2400">
                <a:latin typeface="Comic Sans MS" panose="030F0702030302020204" pitchFamily="66" charset="0"/>
              </a:rPr>
              <a:t>                    count[dest]:=count[dest]+1;</a:t>
            </a:r>
          </a:p>
          <a:p>
            <a:pPr>
              <a:lnSpc>
                <a:spcPct val="40000"/>
              </a:lnSpc>
              <a:spcBef>
                <a:spcPct val="50000"/>
              </a:spcBef>
            </a:pPr>
            <a:r>
              <a:rPr lang="en-US" altLang="zh-CN" sz="2400">
                <a:latin typeface="Comic Sans MS" panose="030F0702030302020204" pitchFamily="66" charset="0"/>
              </a:rPr>
              <a:t>                    wait(cylinder[dest])</a:t>
            </a:r>
          </a:p>
          <a:p>
            <a:pPr>
              <a:lnSpc>
                <a:spcPct val="40000"/>
              </a:lnSpc>
              <a:spcBef>
                <a:spcPct val="50000"/>
              </a:spcBef>
            </a:pPr>
            <a:r>
              <a:rPr lang="en-US" altLang="zh-CN" sz="2400">
                <a:latin typeface="Comic Sans MS" panose="030F0702030302020204" pitchFamily="66" charset="0"/>
              </a:rPr>
              <a:t>                End;</a:t>
            </a:r>
          </a:p>
          <a:p>
            <a:pPr>
              <a:lnSpc>
                <a:spcPct val="40000"/>
              </a:lnSpc>
              <a:spcBef>
                <a:spcPct val="50000"/>
              </a:spcBef>
            </a:pPr>
            <a:r>
              <a:rPr lang="en-US" altLang="zh-CN" sz="2400">
                <a:latin typeface="Comic Sans MS" panose="030F0702030302020204" pitchFamily="66" charset="0"/>
              </a:rPr>
              <a:t>            busy:=true;</a:t>
            </a:r>
          </a:p>
          <a:p>
            <a:pPr>
              <a:lnSpc>
                <a:spcPct val="40000"/>
              </a:lnSpc>
              <a:spcBef>
                <a:spcPct val="50000"/>
              </a:spcBef>
            </a:pPr>
            <a:r>
              <a:rPr lang="en-US" altLang="zh-CN" sz="2400">
                <a:latin typeface="Comic Sans MS" panose="030F0702030302020204" pitchFamily="66" charset="0"/>
              </a:rPr>
              <a:t>            If dest&lt;headpos Then</a:t>
            </a:r>
          </a:p>
          <a:p>
            <a:pPr>
              <a:lnSpc>
                <a:spcPct val="40000"/>
              </a:lnSpc>
              <a:spcBef>
                <a:spcPct val="50000"/>
              </a:spcBef>
            </a:pPr>
            <a:r>
              <a:rPr lang="en-US" altLang="zh-CN" sz="2400">
                <a:latin typeface="Comic Sans MS" panose="030F0702030302020204" pitchFamily="66" charset="0"/>
              </a:rPr>
              <a:t>                direction:=down</a:t>
            </a:r>
          </a:p>
          <a:p>
            <a:pPr>
              <a:lnSpc>
                <a:spcPct val="40000"/>
              </a:lnSpc>
              <a:spcBef>
                <a:spcPct val="50000"/>
              </a:spcBef>
            </a:pPr>
            <a:r>
              <a:rPr lang="en-US" altLang="zh-CN" sz="2400">
                <a:latin typeface="Comic Sans MS" panose="030F0702030302020204" pitchFamily="66" charset="0"/>
              </a:rPr>
              <a:t>            Else If dest&gt;headpos Then</a:t>
            </a:r>
          </a:p>
          <a:p>
            <a:pPr>
              <a:lnSpc>
                <a:spcPct val="40000"/>
              </a:lnSpc>
              <a:spcBef>
                <a:spcPct val="50000"/>
              </a:spcBef>
            </a:pPr>
            <a:r>
              <a:rPr lang="en-US" altLang="zh-CN" sz="2400">
                <a:latin typeface="Comic Sans MS" panose="030F0702030302020204" pitchFamily="66" charset="0"/>
              </a:rPr>
              <a:t>                        direction:=up;</a:t>
            </a:r>
          </a:p>
          <a:p>
            <a:pPr>
              <a:lnSpc>
                <a:spcPct val="40000"/>
              </a:lnSpc>
              <a:spcBef>
                <a:spcPct val="50000"/>
              </a:spcBef>
            </a:pPr>
            <a:r>
              <a:rPr lang="en-US" altLang="zh-CN" sz="2400">
                <a:latin typeface="Comic Sans MS" panose="030F0702030302020204" pitchFamily="66" charset="0"/>
              </a:rPr>
              <a:t>            headpos:=dest</a:t>
            </a:r>
          </a:p>
          <a:p>
            <a:pPr>
              <a:lnSpc>
                <a:spcPct val="40000"/>
              </a:lnSpc>
              <a:spcBef>
                <a:spcPct val="50000"/>
              </a:spcBef>
            </a:pPr>
            <a:r>
              <a:rPr lang="en-US" altLang="zh-CN" sz="2400">
                <a:latin typeface="Comic Sans MS" panose="030F0702030302020204" pitchFamily="66" charset="0"/>
              </a:rPr>
              <a:t>        End;      </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标题 182273"/>
          <p:cNvSpPr>
            <a:spLocks noGrp="1"/>
          </p:cNvSpPr>
          <p:nvPr>
            <p:ph type="title"/>
          </p:nvPr>
        </p:nvSpPr>
        <p:spPr/>
        <p:txBody>
          <a:bodyPr anchor="b"/>
          <a:lstStyle/>
          <a:p>
            <a:r>
              <a:rPr lang="zh-CN" altLang="en-US" b="1"/>
              <a:t>管程实现</a:t>
            </a:r>
            <a:r>
              <a:rPr lang="en-US" altLang="zh-CN" b="1"/>
              <a:t>SCAN</a:t>
            </a:r>
            <a:r>
              <a:rPr lang="zh-CN" altLang="en-US" b="1"/>
              <a:t>算法</a:t>
            </a:r>
          </a:p>
        </p:txBody>
      </p:sp>
      <p:sp>
        <p:nvSpPr>
          <p:cNvPr id="182275" name="文本框 182274"/>
          <p:cNvSpPr txBox="1"/>
          <p:nvPr/>
        </p:nvSpPr>
        <p:spPr>
          <a:xfrm>
            <a:off x="838200" y="2057400"/>
            <a:ext cx="7620000" cy="4473575"/>
          </a:xfrm>
          <a:prstGeom prst="rect">
            <a:avLst/>
          </a:prstGeom>
          <a:noFill/>
          <a:ln w="9525">
            <a:noFill/>
          </a:ln>
        </p:spPr>
        <p:txBody>
          <a:bodyPr>
            <a:spAutoFit/>
          </a:bodyPr>
          <a:lstStyle/>
          <a:p>
            <a:pPr>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Procedure upscan;</a:t>
            </a:r>
          </a:p>
          <a:p>
            <a:pPr>
              <a:lnSpc>
                <a:spcPct val="50000"/>
              </a:lnSpc>
              <a:spcBef>
                <a:spcPct val="50000"/>
              </a:spcBef>
            </a:pPr>
            <a:r>
              <a:rPr lang="en-US" altLang="zh-CN" sz="2400">
                <a:latin typeface="Comic Sans MS" panose="030F0702030302020204" pitchFamily="66" charset="0"/>
              </a:rPr>
              <a:t>        Var I:0..200;</a:t>
            </a:r>
          </a:p>
          <a:p>
            <a:pPr>
              <a:lnSpc>
                <a:spcPct val="50000"/>
              </a:lnSpc>
              <a:spcBef>
                <a:spcPct val="50000"/>
              </a:spcBef>
            </a:pPr>
            <a:r>
              <a:rPr lang="en-US" altLang="zh-CN" sz="2400">
                <a:latin typeface="Comic Sans MS" panose="030F0702030302020204" pitchFamily="66" charset="0"/>
              </a:rPr>
              <a:t>        Begin</a:t>
            </a:r>
          </a:p>
          <a:p>
            <a:pPr>
              <a:lnSpc>
                <a:spcPct val="50000"/>
              </a:lnSpc>
              <a:spcBef>
                <a:spcPct val="50000"/>
              </a:spcBef>
            </a:pPr>
            <a:r>
              <a:rPr lang="en-US" altLang="zh-CN" sz="2400">
                <a:latin typeface="Comic Sans MS" panose="030F0702030302020204" pitchFamily="66" charset="0"/>
              </a:rPr>
              <a:t>            I:=headpos;</a:t>
            </a:r>
          </a:p>
          <a:p>
            <a:pPr>
              <a:lnSpc>
                <a:spcPct val="50000"/>
              </a:lnSpc>
              <a:spcBef>
                <a:spcPct val="50000"/>
              </a:spcBef>
            </a:pPr>
            <a:r>
              <a:rPr lang="en-US" altLang="zh-CN" sz="2400">
                <a:latin typeface="Comic Sans MS" panose="030F0702030302020204" pitchFamily="66" charset="0"/>
              </a:rPr>
              <a:t>            While (I&lt;=199)and(count[I]=0) Do</a:t>
            </a:r>
          </a:p>
          <a:p>
            <a:pPr>
              <a:lnSpc>
                <a:spcPct val="50000"/>
              </a:lnSpc>
              <a:spcBef>
                <a:spcPct val="50000"/>
              </a:spcBef>
            </a:pPr>
            <a:r>
              <a:rPr lang="en-US" altLang="zh-CN" sz="2400">
                <a:latin typeface="Comic Sans MS" panose="030F0702030302020204" pitchFamily="66" charset="0"/>
              </a:rPr>
              <a:t>                I:=I+1;</a:t>
            </a:r>
          </a:p>
          <a:p>
            <a:pPr>
              <a:lnSpc>
                <a:spcPct val="50000"/>
              </a:lnSpc>
              <a:spcBef>
                <a:spcPct val="50000"/>
              </a:spcBef>
            </a:pPr>
            <a:r>
              <a:rPr lang="en-US" altLang="zh-CN" sz="2400">
                <a:latin typeface="Comic Sans MS" panose="030F0702030302020204" pitchFamily="66" charset="0"/>
              </a:rPr>
              <a:t>             If I&lt;=199 Then</a:t>
            </a:r>
          </a:p>
          <a:p>
            <a:pPr>
              <a:lnSpc>
                <a:spcPct val="50000"/>
              </a:lnSpc>
              <a:spcBef>
                <a:spcPct val="50000"/>
              </a:spcBef>
            </a:pPr>
            <a:r>
              <a:rPr lang="en-US" altLang="zh-CN" sz="2400">
                <a:latin typeface="Comic Sans MS" panose="030F0702030302020204" pitchFamily="66" charset="0"/>
              </a:rPr>
              <a:t>                 Begin</a:t>
            </a:r>
          </a:p>
          <a:p>
            <a:pPr>
              <a:lnSpc>
                <a:spcPct val="50000"/>
              </a:lnSpc>
              <a:spcBef>
                <a:spcPct val="50000"/>
              </a:spcBef>
            </a:pPr>
            <a:r>
              <a:rPr lang="en-US" altLang="zh-CN" sz="2400">
                <a:latin typeface="Comic Sans MS" panose="030F0702030302020204" pitchFamily="66" charset="0"/>
              </a:rPr>
              <a:t>                     count[I]:=count[I]-1;</a:t>
            </a:r>
          </a:p>
          <a:p>
            <a:pPr>
              <a:lnSpc>
                <a:spcPct val="50000"/>
              </a:lnSpc>
              <a:spcBef>
                <a:spcPct val="50000"/>
              </a:spcBef>
            </a:pPr>
            <a:r>
              <a:rPr lang="en-US" altLang="zh-CN" sz="2400">
                <a:latin typeface="Comic Sans MS" panose="030F0702030302020204" pitchFamily="66" charset="0"/>
              </a:rPr>
              <a:t>                     signal(cylinder[I])</a:t>
            </a:r>
          </a:p>
          <a:p>
            <a:pPr>
              <a:lnSpc>
                <a:spcPct val="50000"/>
              </a:lnSpc>
              <a:spcBef>
                <a:spcPct val="50000"/>
              </a:spcBef>
            </a:pPr>
            <a:r>
              <a:rPr lang="en-US" altLang="zh-CN" sz="2400">
                <a:latin typeface="Comic Sans MS" panose="030F0702030302020204" pitchFamily="66" charset="0"/>
              </a:rPr>
              <a:t>                 End</a:t>
            </a:r>
          </a:p>
          <a:p>
            <a:pPr>
              <a:lnSpc>
                <a:spcPct val="50000"/>
              </a:lnSpc>
              <a:spcBef>
                <a:spcPct val="50000"/>
              </a:spcBef>
            </a:pPr>
            <a:r>
              <a:rPr lang="en-US" altLang="zh-CN" sz="2400">
                <a:latin typeface="Comic Sans MS" panose="030F0702030302020204" pitchFamily="66" charset="0"/>
              </a:rPr>
              <a:t>        End;</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标题 183297"/>
          <p:cNvSpPr>
            <a:spLocks noGrp="1"/>
          </p:cNvSpPr>
          <p:nvPr>
            <p:ph type="title"/>
          </p:nvPr>
        </p:nvSpPr>
        <p:spPr/>
        <p:txBody>
          <a:bodyPr anchor="b"/>
          <a:lstStyle/>
          <a:p>
            <a:r>
              <a:rPr lang="zh-CN" altLang="en-US" b="1"/>
              <a:t>管程实现</a:t>
            </a:r>
            <a:r>
              <a:rPr lang="en-US" altLang="zh-CN" b="1"/>
              <a:t>SCAN</a:t>
            </a:r>
            <a:r>
              <a:rPr lang="zh-CN" altLang="en-US" b="1"/>
              <a:t>算法</a:t>
            </a:r>
          </a:p>
        </p:txBody>
      </p:sp>
      <p:sp>
        <p:nvSpPr>
          <p:cNvPr id="183299" name="文本框 183298"/>
          <p:cNvSpPr txBox="1"/>
          <p:nvPr/>
        </p:nvSpPr>
        <p:spPr>
          <a:xfrm>
            <a:off x="1143000" y="1828800"/>
            <a:ext cx="7239000" cy="4510088"/>
          </a:xfrm>
          <a:prstGeom prst="rect">
            <a:avLst/>
          </a:prstGeom>
          <a:noFill/>
          <a:ln w="9525">
            <a:noFill/>
          </a:ln>
        </p:spPr>
        <p:txBody>
          <a:bodyPr>
            <a:spAutoFit/>
          </a:bodyPr>
          <a:lstStyle/>
          <a:p>
            <a:pPr>
              <a:spcBef>
                <a:spcPct val="50000"/>
              </a:spcBef>
            </a:pPr>
            <a:r>
              <a:rPr lang="en-US" altLang="zh-CN" sz="2400">
                <a:latin typeface="Comic Sans MS" panose="030F0702030302020204" pitchFamily="66" charset="0"/>
              </a:rPr>
              <a:t>Procedure downscan;</a:t>
            </a:r>
          </a:p>
          <a:p>
            <a:pPr>
              <a:lnSpc>
                <a:spcPct val="50000"/>
              </a:lnSpc>
              <a:spcBef>
                <a:spcPct val="50000"/>
              </a:spcBef>
            </a:pPr>
            <a:r>
              <a:rPr lang="en-US" altLang="zh-CN" sz="2400">
                <a:latin typeface="Comic Sans MS" panose="030F0702030302020204" pitchFamily="66" charset="0"/>
              </a:rPr>
              <a:t>    Var I:-1..199;</a:t>
            </a:r>
          </a:p>
          <a:p>
            <a:pPr>
              <a:lnSpc>
                <a:spcPct val="50000"/>
              </a:lnSpc>
              <a:spcBef>
                <a:spcPct val="50000"/>
              </a:spcBef>
            </a:pPr>
            <a:r>
              <a:rPr lang="en-US" altLang="zh-CN" sz="2400">
                <a:latin typeface="Comic Sans MS" panose="030F0702030302020204" pitchFamily="66" charset="0"/>
              </a:rPr>
              <a:t>    Begin</a:t>
            </a:r>
          </a:p>
          <a:p>
            <a:pPr>
              <a:lnSpc>
                <a:spcPct val="50000"/>
              </a:lnSpc>
              <a:spcBef>
                <a:spcPct val="50000"/>
              </a:spcBef>
            </a:pPr>
            <a:r>
              <a:rPr lang="en-US" altLang="zh-CN" sz="2400">
                <a:latin typeface="Comic Sans MS" panose="030F0702030302020204" pitchFamily="66" charset="0"/>
              </a:rPr>
              <a:t>        I:=headpos;</a:t>
            </a:r>
          </a:p>
          <a:p>
            <a:pPr>
              <a:lnSpc>
                <a:spcPct val="50000"/>
              </a:lnSpc>
              <a:spcBef>
                <a:spcPct val="50000"/>
              </a:spcBef>
            </a:pPr>
            <a:r>
              <a:rPr lang="en-US" altLang="zh-CN" sz="2400">
                <a:latin typeface="Comic Sans MS" panose="030F0702030302020204" pitchFamily="66" charset="0"/>
              </a:rPr>
              <a:t>        While (I&gt;=0)and(count[I]=0) Do</a:t>
            </a:r>
          </a:p>
          <a:p>
            <a:pPr>
              <a:lnSpc>
                <a:spcPct val="50000"/>
              </a:lnSpc>
              <a:spcBef>
                <a:spcPct val="50000"/>
              </a:spcBef>
            </a:pPr>
            <a:r>
              <a:rPr lang="en-US" altLang="zh-CN" sz="2400">
                <a:latin typeface="Comic Sans MS" panose="030F0702030302020204" pitchFamily="66" charset="0"/>
              </a:rPr>
              <a:t>            I:=I-1;</a:t>
            </a:r>
          </a:p>
          <a:p>
            <a:pPr>
              <a:lnSpc>
                <a:spcPct val="50000"/>
              </a:lnSpc>
              <a:spcBef>
                <a:spcPct val="50000"/>
              </a:spcBef>
            </a:pPr>
            <a:r>
              <a:rPr lang="en-US" altLang="zh-CN" sz="2400">
                <a:latin typeface="Comic Sans MS" panose="030F0702030302020204" pitchFamily="66" charset="0"/>
              </a:rPr>
              <a:t>         If I&gt;=0 Then</a:t>
            </a:r>
          </a:p>
          <a:p>
            <a:pPr>
              <a:lnSpc>
                <a:spcPct val="50000"/>
              </a:lnSpc>
              <a:spcBef>
                <a:spcPct val="50000"/>
              </a:spcBef>
            </a:pPr>
            <a:r>
              <a:rPr lang="en-US" altLang="zh-CN" sz="2400">
                <a:latin typeface="Comic Sans MS" panose="030F0702030302020204" pitchFamily="66" charset="0"/>
              </a:rPr>
              <a:t>             Begin</a:t>
            </a:r>
          </a:p>
          <a:p>
            <a:pPr>
              <a:lnSpc>
                <a:spcPct val="50000"/>
              </a:lnSpc>
              <a:spcBef>
                <a:spcPct val="50000"/>
              </a:spcBef>
            </a:pPr>
            <a:r>
              <a:rPr lang="en-US" altLang="zh-CN" sz="2400">
                <a:latin typeface="Comic Sans MS" panose="030F0702030302020204" pitchFamily="66" charset="0"/>
              </a:rPr>
              <a:t>                 count[I]:=count[I]-1;</a:t>
            </a:r>
          </a:p>
          <a:p>
            <a:pPr>
              <a:lnSpc>
                <a:spcPct val="60000"/>
              </a:lnSpc>
              <a:spcBef>
                <a:spcPct val="50000"/>
              </a:spcBef>
            </a:pPr>
            <a:r>
              <a:rPr lang="en-US" altLang="zh-CN" sz="2400">
                <a:latin typeface="Comic Sans MS" panose="030F0702030302020204" pitchFamily="66" charset="0"/>
              </a:rPr>
              <a:t>                 signal(cylinder[I])</a:t>
            </a:r>
          </a:p>
          <a:p>
            <a:pPr>
              <a:lnSpc>
                <a:spcPct val="50000"/>
              </a:lnSpc>
              <a:spcBef>
                <a:spcPct val="50000"/>
              </a:spcBef>
            </a:pPr>
            <a:r>
              <a:rPr lang="en-US" altLang="zh-CN" sz="2400">
                <a:latin typeface="Comic Sans MS" panose="030F0702030302020204" pitchFamily="66" charset="0"/>
              </a:rPr>
              <a:t>             End</a:t>
            </a:r>
          </a:p>
          <a:p>
            <a:pPr>
              <a:lnSpc>
                <a:spcPct val="50000"/>
              </a:lnSpc>
              <a:spcBef>
                <a:spcPct val="50000"/>
              </a:spcBef>
            </a:pPr>
            <a:r>
              <a:rPr lang="en-US" altLang="zh-CN" sz="2400">
                <a:latin typeface="Comic Sans MS" panose="030F0702030302020204" pitchFamily="66" charset="0"/>
              </a:rPr>
              <a:t>    End;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20481"/>
          <p:cNvSpPr>
            <a:spLocks noGrp="1"/>
          </p:cNvSpPr>
          <p:nvPr>
            <p:ph type="title"/>
          </p:nvPr>
        </p:nvSpPr>
        <p:spPr/>
        <p:txBody>
          <a:bodyPr anchor="b"/>
          <a:lstStyle/>
          <a:p>
            <a:r>
              <a:rPr lang="zh-CN" altLang="en-US" b="1"/>
              <a:t>关于就绪队列的整队问题</a:t>
            </a:r>
          </a:p>
        </p:txBody>
      </p:sp>
      <p:sp>
        <p:nvSpPr>
          <p:cNvPr id="20483" name="文本占位符 20482"/>
          <p:cNvSpPr>
            <a:spLocks noGrp="1"/>
          </p:cNvSpPr>
          <p:nvPr>
            <p:ph type="body" idx="1"/>
          </p:nvPr>
        </p:nvSpPr>
        <p:spPr/>
        <p:txBody>
          <a:bodyPr/>
          <a:lstStyle/>
          <a:p>
            <a:pPr>
              <a:lnSpc>
                <a:spcPct val="90000"/>
              </a:lnSpc>
              <a:buNone/>
            </a:pPr>
            <a:r>
              <a:rPr lang="zh-CN" altLang="en-US" sz="2400"/>
              <a:t>分析</a:t>
            </a:r>
            <a:r>
              <a:rPr lang="en-US" altLang="zh-CN" sz="2400">
                <a:sym typeface="Wingdings" panose="05000000000000000000" pitchFamily="2" charset="2"/>
              </a:rPr>
              <a:t>(1)</a:t>
            </a:r>
            <a:r>
              <a:rPr lang="zh-CN" altLang="en-US" sz="2400">
                <a:sym typeface="Wingdings" panose="05000000000000000000" pitchFamily="2" charset="2"/>
              </a:rPr>
              <a:t>若有</a:t>
            </a:r>
            <a:r>
              <a:rPr lang="en-US" altLang="zh-CN" sz="2400">
                <a:sym typeface="Wingdings" panose="05000000000000000000" pitchFamily="2" charset="2"/>
              </a:rPr>
              <a:t>E</a:t>
            </a:r>
            <a:r>
              <a:rPr lang="zh-CN" altLang="en-US" sz="2400">
                <a:sym typeface="Wingdings" panose="05000000000000000000" pitchFamily="2" charset="2"/>
              </a:rPr>
              <a:t>进程</a:t>
            </a:r>
            <a:r>
              <a:rPr lang="en-US" altLang="zh-CN" sz="2400">
                <a:sym typeface="Wingdings" panose="05000000000000000000" pitchFamily="2" charset="2"/>
              </a:rPr>
              <a:t>,</a:t>
            </a:r>
            <a:r>
              <a:rPr lang="zh-CN" altLang="en-US" sz="2400">
                <a:sym typeface="Wingdings" panose="05000000000000000000" pitchFamily="2" charset="2"/>
              </a:rPr>
              <a:t>优先数为</a:t>
            </a:r>
            <a:r>
              <a:rPr lang="en-US" altLang="zh-CN" sz="2400">
                <a:sym typeface="Wingdings" panose="05000000000000000000" pitchFamily="2" charset="2"/>
              </a:rPr>
              <a:t>25</a:t>
            </a:r>
            <a:r>
              <a:rPr lang="zh-CN" altLang="en-US" sz="2400">
                <a:sym typeface="Wingdings" panose="05000000000000000000" pitchFamily="2" charset="2"/>
              </a:rPr>
              <a:t>处于就绪状态</a:t>
            </a:r>
            <a:r>
              <a:rPr lang="en-US" altLang="zh-CN" sz="2400">
                <a:sym typeface="Wingdings" panose="05000000000000000000" pitchFamily="2" charset="2"/>
              </a:rPr>
              <a:t>,</a:t>
            </a:r>
            <a:r>
              <a:rPr lang="zh-CN" altLang="en-US" sz="2400">
                <a:sym typeface="Wingdings" panose="05000000000000000000" pitchFamily="2" charset="2"/>
              </a:rPr>
              <a:t>则要求加入就绪队列</a:t>
            </a:r>
            <a:r>
              <a:rPr lang="en-US" altLang="zh-CN" sz="2400">
                <a:sym typeface="Wingdings" panose="05000000000000000000" pitchFamily="2" charset="2"/>
              </a:rPr>
              <a:t>,</a:t>
            </a:r>
            <a:r>
              <a:rPr lang="zh-CN" altLang="en-US" sz="2400">
                <a:sym typeface="Wingdings" panose="05000000000000000000" pitchFamily="2" charset="2"/>
              </a:rPr>
              <a:t>调整队子程序执行</a:t>
            </a:r>
            <a:r>
              <a:rPr lang="en-US" altLang="zh-CN" sz="2400">
                <a:sym typeface="Wingdings" panose="05000000000000000000" pitchFamily="2" charset="2"/>
              </a:rPr>
              <a:t>,</a:t>
            </a:r>
            <a:r>
              <a:rPr lang="zh-CN" altLang="en-US" sz="2400">
                <a:sym typeface="Wingdings" panose="05000000000000000000" pitchFamily="2" charset="2"/>
              </a:rPr>
              <a:t>该程序判断</a:t>
            </a:r>
            <a:r>
              <a:rPr lang="en-US" altLang="zh-CN" sz="2400">
                <a:sym typeface="Wingdings" panose="05000000000000000000" pitchFamily="2" charset="2"/>
              </a:rPr>
              <a:t>E</a:t>
            </a:r>
            <a:r>
              <a:rPr lang="zh-CN" altLang="en-US" sz="2400">
                <a:sym typeface="Wingdings" panose="05000000000000000000" pitchFamily="2" charset="2"/>
              </a:rPr>
              <a:t>应加入</a:t>
            </a:r>
            <a:r>
              <a:rPr lang="en-US" altLang="zh-CN" sz="2400">
                <a:sym typeface="Wingdings" panose="05000000000000000000" pitchFamily="2" charset="2"/>
              </a:rPr>
              <a:t>B,C</a:t>
            </a:r>
            <a:r>
              <a:rPr lang="zh-CN" altLang="en-US" sz="2400">
                <a:sym typeface="Wingdings" panose="05000000000000000000" pitchFamily="2" charset="2"/>
              </a:rPr>
              <a:t>之间</a:t>
            </a:r>
            <a:r>
              <a:rPr lang="en-US" altLang="zh-CN" sz="2400">
                <a:sym typeface="Wingdings" panose="05000000000000000000" pitchFamily="2" charset="2"/>
              </a:rPr>
              <a:t>,</a:t>
            </a:r>
            <a:r>
              <a:rPr lang="zh-CN" altLang="en-US" sz="2400">
                <a:sym typeface="Wingdings" panose="05000000000000000000" pitchFamily="2" charset="2"/>
              </a:rPr>
              <a:t>则执行</a:t>
            </a:r>
          </a:p>
          <a:p>
            <a:pPr>
              <a:lnSpc>
                <a:spcPct val="90000"/>
              </a:lnSpc>
              <a:buFont typeface="Wingdings" panose="05000000000000000000" pitchFamily="2" charset="2"/>
              <a:buNone/>
            </a:pPr>
            <a:r>
              <a:rPr lang="zh-CN" altLang="en-US" sz="2400"/>
              <a:t>    </a:t>
            </a:r>
            <a:r>
              <a:rPr lang="en-US" altLang="zh-CN" sz="2400"/>
              <a:t>R:=C; </a:t>
            </a:r>
            <a:r>
              <a:rPr lang="en-US" altLang="zh-CN" sz="1600"/>
              <a:t>① </a:t>
            </a:r>
            <a:r>
              <a:rPr lang="en-US" altLang="zh-CN" sz="2400"/>
              <a:t>  B:=E ;  E:=R</a:t>
            </a:r>
          </a:p>
          <a:p>
            <a:pPr>
              <a:lnSpc>
                <a:spcPct val="90000"/>
              </a:lnSpc>
              <a:buFont typeface="Wingdings" panose="05000000000000000000" pitchFamily="2" charset="2"/>
              <a:buNone/>
            </a:pPr>
            <a:r>
              <a:rPr lang="en-US" altLang="zh-CN" sz="2400"/>
              <a:t>(2)</a:t>
            </a:r>
            <a:r>
              <a:rPr lang="zh-CN" altLang="en-US" sz="2400"/>
              <a:t>若在</a:t>
            </a:r>
            <a:r>
              <a:rPr lang="zh-CN" altLang="en-US" sz="1600"/>
              <a:t>① </a:t>
            </a:r>
            <a:r>
              <a:rPr lang="zh-CN" altLang="en-US" sz="2400"/>
              <a:t>时进程</a:t>
            </a:r>
            <a:r>
              <a:rPr lang="en-US" altLang="zh-CN" sz="2400"/>
              <a:t>F</a:t>
            </a:r>
            <a:r>
              <a:rPr lang="zh-CN" altLang="en-US" sz="2400"/>
              <a:t>因完成</a:t>
            </a:r>
            <a:r>
              <a:rPr lang="en-US" altLang="zh-CN" sz="2400"/>
              <a:t>I/O</a:t>
            </a:r>
            <a:r>
              <a:rPr lang="zh-CN" altLang="en-US" sz="2400"/>
              <a:t>由等待状态变为就绪</a:t>
            </a:r>
            <a:r>
              <a:rPr lang="en-US" altLang="zh-CN" sz="2400"/>
              <a:t>,</a:t>
            </a:r>
            <a:r>
              <a:rPr lang="zh-CN" altLang="en-US" sz="2400"/>
              <a:t>其优先级为</a:t>
            </a:r>
            <a:r>
              <a:rPr lang="en-US" altLang="zh-CN" sz="2400"/>
              <a:t>15,</a:t>
            </a:r>
            <a:r>
              <a:rPr lang="zh-CN" altLang="en-US" sz="2400"/>
              <a:t>整队子程序被中断</a:t>
            </a:r>
            <a:r>
              <a:rPr lang="en-US" altLang="zh-CN" sz="2400"/>
              <a:t>,</a:t>
            </a:r>
            <a:r>
              <a:rPr lang="zh-CN" altLang="en-US" sz="2400"/>
              <a:t>转入执行中服程序</a:t>
            </a:r>
            <a:r>
              <a:rPr lang="en-US" altLang="zh-CN" sz="2400"/>
              <a:t>,</a:t>
            </a:r>
            <a:r>
              <a:rPr lang="zh-CN" altLang="en-US" sz="2400"/>
              <a:t>则出现丢失一个进程</a:t>
            </a:r>
          </a:p>
          <a:p>
            <a:pPr>
              <a:lnSpc>
                <a:spcPct val="90000"/>
              </a:lnSpc>
              <a:buFont typeface="Wingdings" panose="05000000000000000000" pitchFamily="2" charset="2"/>
              <a:buNone/>
            </a:pPr>
            <a:r>
              <a:rPr lang="zh-CN" altLang="en-US" sz="2400"/>
              <a:t>    </a:t>
            </a:r>
            <a:r>
              <a:rPr lang="en-US" altLang="zh-CN" sz="2400"/>
              <a:t>R:=C;     B:=F;       F:=R</a:t>
            </a:r>
          </a:p>
          <a:p>
            <a:pPr>
              <a:lnSpc>
                <a:spcPct val="90000"/>
              </a:lnSpc>
              <a:buFont typeface="Wingdings" panose="05000000000000000000" pitchFamily="2" charset="2"/>
              <a:buNone/>
            </a:pPr>
            <a:r>
              <a:rPr lang="zh-CN" altLang="en-US" sz="2400"/>
              <a:t>结论</a:t>
            </a:r>
            <a:r>
              <a:rPr lang="en-US" altLang="zh-CN" sz="2400"/>
              <a:t>:</a:t>
            </a:r>
            <a:r>
              <a:rPr lang="zh-CN" altLang="en-US" sz="2400"/>
              <a:t>该错误因共享就绪队列引起</a:t>
            </a:r>
            <a:r>
              <a:rPr lang="en-US" altLang="zh-CN" sz="2400"/>
              <a:t>,</a:t>
            </a:r>
            <a:r>
              <a:rPr lang="zh-CN" altLang="en-US" sz="2400"/>
              <a:t>对就绪队列操作不当</a:t>
            </a:r>
            <a:r>
              <a:rPr lang="en-US" altLang="zh-CN" sz="2400"/>
              <a:t>,</a:t>
            </a:r>
            <a:r>
              <a:rPr lang="zh-CN" altLang="en-US" sz="2400"/>
              <a:t>也是与时间相关的错误导致结果不唯一</a:t>
            </a:r>
            <a:r>
              <a:rPr lang="en-US" altLang="zh-CN" sz="2400"/>
              <a:t>.</a:t>
            </a:r>
            <a:endParaRPr lang="en-US" altLang="zh-CN" sz="1600"/>
          </a:p>
          <a:p>
            <a:endParaRPr lang="zh-CN" altLang="en-US" sz="280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标题 184321"/>
          <p:cNvSpPr>
            <a:spLocks noGrp="1"/>
          </p:cNvSpPr>
          <p:nvPr>
            <p:ph type="title"/>
          </p:nvPr>
        </p:nvSpPr>
        <p:spPr/>
        <p:txBody>
          <a:bodyPr anchor="b"/>
          <a:lstStyle/>
          <a:p>
            <a:r>
              <a:rPr lang="zh-CN" altLang="en-US" b="1"/>
              <a:t>管程实现</a:t>
            </a:r>
            <a:r>
              <a:rPr lang="en-US" altLang="zh-CN" b="1"/>
              <a:t>SCAN</a:t>
            </a:r>
            <a:r>
              <a:rPr lang="zh-CN" altLang="en-US" b="1"/>
              <a:t>算法</a:t>
            </a:r>
          </a:p>
        </p:txBody>
      </p:sp>
      <p:sp>
        <p:nvSpPr>
          <p:cNvPr id="184323" name="文本框 184322"/>
          <p:cNvSpPr txBox="1"/>
          <p:nvPr/>
        </p:nvSpPr>
        <p:spPr>
          <a:xfrm>
            <a:off x="838200" y="1905000"/>
            <a:ext cx="7543800" cy="4510088"/>
          </a:xfrm>
          <a:prstGeom prst="rect">
            <a:avLst/>
          </a:prstGeom>
          <a:noFill/>
          <a:ln w="9525">
            <a:noFill/>
          </a:ln>
        </p:spPr>
        <p:txBody>
          <a:bodyPr>
            <a:spAutoFit/>
          </a:bodyPr>
          <a:lstStyle/>
          <a:p>
            <a:pPr>
              <a:lnSpc>
                <a:spcPct val="90000"/>
              </a:lnSpc>
              <a:spcBef>
                <a:spcPct val="50000"/>
              </a:spcBef>
            </a:pPr>
            <a:r>
              <a:rPr lang="en-US" altLang="zh-CN" sz="2400">
                <a:latin typeface="Comic Sans MS" panose="030F0702030302020204" pitchFamily="66" charset="0"/>
              </a:rPr>
              <a:t>Procedure release;</a:t>
            </a:r>
          </a:p>
          <a:p>
            <a:pPr>
              <a:lnSpc>
                <a:spcPct val="50000"/>
              </a:lnSpc>
              <a:spcBef>
                <a:spcPct val="50000"/>
              </a:spcBef>
            </a:pPr>
            <a:r>
              <a:rPr lang="en-US" altLang="zh-CN" sz="2400">
                <a:latin typeface="Comic Sans MS" panose="030F0702030302020204" pitchFamily="66" charset="0"/>
              </a:rPr>
              <a:t>    Begin</a:t>
            </a:r>
          </a:p>
          <a:p>
            <a:pPr>
              <a:lnSpc>
                <a:spcPct val="60000"/>
              </a:lnSpc>
              <a:spcBef>
                <a:spcPct val="50000"/>
              </a:spcBef>
            </a:pPr>
            <a:r>
              <a:rPr lang="en-US" altLang="zh-CN" sz="2400">
                <a:latin typeface="Comic Sans MS" panose="030F0702030302020204" pitchFamily="66" charset="0"/>
              </a:rPr>
              <a:t>        busy:=false;</a:t>
            </a:r>
          </a:p>
          <a:p>
            <a:pPr>
              <a:lnSpc>
                <a:spcPct val="60000"/>
              </a:lnSpc>
              <a:spcBef>
                <a:spcPct val="50000"/>
              </a:spcBef>
            </a:pPr>
            <a:r>
              <a:rPr lang="en-US" altLang="zh-CN" sz="2400">
                <a:latin typeface="Comic Sans MS" panose="030F0702030302020204" pitchFamily="66" charset="0"/>
              </a:rPr>
              <a:t>        If direction=up Then</a:t>
            </a:r>
          </a:p>
          <a:p>
            <a:pPr>
              <a:lnSpc>
                <a:spcPct val="50000"/>
              </a:lnSpc>
              <a:spcBef>
                <a:spcPct val="50000"/>
              </a:spcBef>
            </a:pPr>
            <a:r>
              <a:rPr lang="en-US" altLang="zh-CN" sz="2400">
                <a:latin typeface="Comic Sans MS" panose="030F0702030302020204" pitchFamily="66" charset="0"/>
              </a:rPr>
              <a:t>            Begin</a:t>
            </a:r>
          </a:p>
          <a:p>
            <a:pPr>
              <a:lnSpc>
                <a:spcPct val="50000"/>
              </a:lnSpc>
              <a:spcBef>
                <a:spcPct val="50000"/>
              </a:spcBef>
            </a:pPr>
            <a:r>
              <a:rPr lang="en-US" altLang="zh-CN" sz="2400">
                <a:latin typeface="Comic Sans MS" panose="030F0702030302020204" pitchFamily="66" charset="0"/>
              </a:rPr>
              <a:t>                 upscan; downscan</a:t>
            </a:r>
          </a:p>
          <a:p>
            <a:pPr>
              <a:lnSpc>
                <a:spcPct val="50000"/>
              </a:lnSpc>
              <a:spcBef>
                <a:spcPct val="50000"/>
              </a:spcBef>
            </a:pPr>
            <a:r>
              <a:rPr lang="en-US" altLang="zh-CN" sz="2400">
                <a:latin typeface="Comic Sans MS" panose="030F0702030302020204" pitchFamily="66" charset="0"/>
              </a:rPr>
              <a:t>            End</a:t>
            </a:r>
          </a:p>
          <a:p>
            <a:pPr>
              <a:lnSpc>
                <a:spcPct val="50000"/>
              </a:lnSpc>
              <a:spcBef>
                <a:spcPct val="50000"/>
              </a:spcBef>
            </a:pPr>
            <a:r>
              <a:rPr lang="en-US" altLang="zh-CN" sz="2400">
                <a:latin typeface="Comic Sans MS" panose="030F0702030302020204" pitchFamily="66" charset="0"/>
              </a:rPr>
              <a:t>        Else</a:t>
            </a:r>
          </a:p>
          <a:p>
            <a:pPr>
              <a:lnSpc>
                <a:spcPct val="50000"/>
              </a:lnSpc>
              <a:spcBef>
                <a:spcPct val="50000"/>
              </a:spcBef>
            </a:pPr>
            <a:r>
              <a:rPr lang="en-US" altLang="zh-CN" sz="2400">
                <a:latin typeface="Comic Sans MS" panose="030F0702030302020204" pitchFamily="66" charset="0"/>
              </a:rPr>
              <a:t>            Begin</a:t>
            </a:r>
          </a:p>
          <a:p>
            <a:pPr>
              <a:lnSpc>
                <a:spcPct val="50000"/>
              </a:lnSpc>
              <a:spcBef>
                <a:spcPct val="50000"/>
              </a:spcBef>
            </a:pPr>
            <a:r>
              <a:rPr lang="en-US" altLang="zh-CN" sz="2400">
                <a:latin typeface="Comic Sans MS" panose="030F0702030302020204" pitchFamily="66" charset="0"/>
              </a:rPr>
              <a:t>                 downscan; upscan</a:t>
            </a:r>
          </a:p>
          <a:p>
            <a:pPr>
              <a:lnSpc>
                <a:spcPct val="50000"/>
              </a:lnSpc>
              <a:spcBef>
                <a:spcPct val="50000"/>
              </a:spcBef>
            </a:pPr>
            <a:r>
              <a:rPr lang="en-US" altLang="zh-CN" sz="2400">
                <a:latin typeface="Comic Sans MS" panose="030F0702030302020204" pitchFamily="66" charset="0"/>
              </a:rPr>
              <a:t>            End</a:t>
            </a:r>
          </a:p>
          <a:p>
            <a:pPr>
              <a:lnSpc>
                <a:spcPct val="50000"/>
              </a:lnSpc>
              <a:spcBef>
                <a:spcPct val="50000"/>
              </a:spcBef>
            </a:pPr>
            <a:r>
              <a:rPr lang="en-US" altLang="zh-CN" sz="2400">
                <a:latin typeface="Comic Sans MS" panose="030F0702030302020204" pitchFamily="66" charset="0"/>
              </a:rPr>
              <a:t>    End;</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标题 185345"/>
          <p:cNvSpPr>
            <a:spLocks noGrp="1"/>
          </p:cNvSpPr>
          <p:nvPr>
            <p:ph type="title"/>
          </p:nvPr>
        </p:nvSpPr>
        <p:spPr/>
        <p:txBody>
          <a:bodyPr anchor="b"/>
          <a:lstStyle/>
          <a:p>
            <a:r>
              <a:rPr lang="zh-CN" altLang="en-US" b="1"/>
              <a:t>管程实现</a:t>
            </a:r>
            <a:r>
              <a:rPr lang="en-US" altLang="zh-CN" b="1"/>
              <a:t>SCAN</a:t>
            </a:r>
            <a:r>
              <a:rPr lang="zh-CN" altLang="en-US" b="1"/>
              <a:t>算法</a:t>
            </a:r>
          </a:p>
        </p:txBody>
      </p:sp>
      <p:sp>
        <p:nvSpPr>
          <p:cNvPr id="185347" name="文本框 185346"/>
          <p:cNvSpPr txBox="1"/>
          <p:nvPr/>
        </p:nvSpPr>
        <p:spPr>
          <a:xfrm>
            <a:off x="762000" y="2133600"/>
            <a:ext cx="7696200" cy="4364038"/>
          </a:xfrm>
          <a:prstGeom prst="rect">
            <a:avLst/>
          </a:prstGeom>
          <a:noFill/>
          <a:ln w="9525">
            <a:noFill/>
          </a:ln>
        </p:spPr>
        <p:txBody>
          <a:bodyPr>
            <a:spAutoFit/>
          </a:bodyPr>
          <a:lstStyle/>
          <a:p>
            <a:pPr>
              <a:lnSpc>
                <a:spcPct val="90000"/>
              </a:lnSpc>
              <a:spcBef>
                <a:spcPct val="50000"/>
              </a:spcBef>
            </a:pPr>
            <a:r>
              <a:rPr lang="en-US" altLang="zh-CN" sz="2400">
                <a:latin typeface="Comic Sans MS" panose="030F0702030302020204" pitchFamily="66" charset="0"/>
              </a:rPr>
              <a:t>Procedure initialize;</a:t>
            </a:r>
          </a:p>
          <a:p>
            <a:pPr>
              <a:lnSpc>
                <a:spcPct val="70000"/>
              </a:lnSpc>
              <a:spcBef>
                <a:spcPct val="50000"/>
              </a:spcBef>
            </a:pPr>
            <a:r>
              <a:rPr lang="en-US" altLang="zh-CN" sz="2400">
                <a:latin typeface="Comic Sans MS" panose="030F0702030302020204" pitchFamily="66" charset="0"/>
              </a:rPr>
              <a:t>    Var I: 0..199;</a:t>
            </a:r>
          </a:p>
          <a:p>
            <a:pPr>
              <a:lnSpc>
                <a:spcPct val="70000"/>
              </a:lnSpc>
              <a:spcBef>
                <a:spcPct val="50000"/>
              </a:spcBef>
            </a:pPr>
            <a:r>
              <a:rPr lang="en-US" altLang="zh-CN" sz="2400">
                <a:latin typeface="Comic Sans MS" panose="030F0702030302020204" pitchFamily="66" charset="0"/>
              </a:rPr>
              <a:t>    Begin</a:t>
            </a:r>
          </a:p>
          <a:p>
            <a:pPr>
              <a:lnSpc>
                <a:spcPct val="70000"/>
              </a:lnSpc>
              <a:spcBef>
                <a:spcPct val="50000"/>
              </a:spcBef>
            </a:pPr>
            <a:r>
              <a:rPr lang="en-US" altLang="zh-CN" sz="2400">
                <a:latin typeface="Comic Sans MS" panose="030F0702030302020204" pitchFamily="66" charset="0"/>
              </a:rPr>
              <a:t>         busy:=false;</a:t>
            </a:r>
          </a:p>
          <a:p>
            <a:pPr>
              <a:lnSpc>
                <a:spcPct val="70000"/>
              </a:lnSpc>
              <a:spcBef>
                <a:spcPct val="50000"/>
              </a:spcBef>
            </a:pPr>
            <a:r>
              <a:rPr lang="en-US" altLang="zh-CN" sz="2400">
                <a:latin typeface="Comic Sans MS" panose="030F0702030302020204" pitchFamily="66" charset="0"/>
              </a:rPr>
              <a:t>         headpos:=0;</a:t>
            </a:r>
          </a:p>
          <a:p>
            <a:pPr>
              <a:lnSpc>
                <a:spcPct val="70000"/>
              </a:lnSpc>
              <a:spcBef>
                <a:spcPct val="50000"/>
              </a:spcBef>
            </a:pPr>
            <a:r>
              <a:rPr lang="en-US" altLang="zh-CN" sz="2400">
                <a:latin typeface="Comic Sans MS" panose="030F0702030302020204" pitchFamily="66" charset="0"/>
              </a:rPr>
              <a:t>         direction:=up;</a:t>
            </a:r>
          </a:p>
          <a:p>
            <a:pPr>
              <a:lnSpc>
                <a:spcPct val="70000"/>
              </a:lnSpc>
              <a:spcBef>
                <a:spcPct val="50000"/>
              </a:spcBef>
            </a:pPr>
            <a:r>
              <a:rPr lang="en-US" altLang="zh-CN" sz="2400">
                <a:latin typeface="Comic Sans MS" panose="030F0702030302020204" pitchFamily="66" charset="0"/>
              </a:rPr>
              <a:t>         For I:=0 To 199 Do</a:t>
            </a:r>
          </a:p>
          <a:p>
            <a:pPr>
              <a:lnSpc>
                <a:spcPct val="70000"/>
              </a:lnSpc>
              <a:spcBef>
                <a:spcPct val="50000"/>
              </a:spcBef>
            </a:pPr>
            <a:r>
              <a:rPr lang="en-US" altLang="zh-CN" sz="2400">
                <a:latin typeface="Comic Sans MS" panose="030F0702030302020204" pitchFamily="66" charset="0"/>
              </a:rPr>
              <a:t>             count[I]:=0</a:t>
            </a:r>
          </a:p>
          <a:p>
            <a:pPr>
              <a:lnSpc>
                <a:spcPct val="70000"/>
              </a:lnSpc>
              <a:spcBef>
                <a:spcPct val="50000"/>
              </a:spcBef>
            </a:pPr>
            <a:r>
              <a:rPr lang="en-US" altLang="zh-CN" sz="2400">
                <a:latin typeface="Comic Sans MS" panose="030F0702030302020204" pitchFamily="66" charset="0"/>
              </a:rPr>
              <a:t>    End</a:t>
            </a:r>
          </a:p>
          <a:p>
            <a:pPr>
              <a:lnSpc>
                <a:spcPct val="70000"/>
              </a:lnSpc>
              <a:spcBef>
                <a:spcPct val="50000"/>
              </a:spcBef>
            </a:pPr>
            <a:r>
              <a:rPr lang="en-US" altLang="zh-CN" sz="2400">
                <a:latin typeface="Comic Sans MS" panose="030F0702030302020204" pitchFamily="66" charset="0"/>
              </a:rPr>
              <a:t>Begin initialize End;    </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标题 186369"/>
          <p:cNvSpPr>
            <a:spLocks noGrp="1"/>
          </p:cNvSpPr>
          <p:nvPr>
            <p:ph type="title"/>
          </p:nvPr>
        </p:nvSpPr>
        <p:spPr/>
        <p:txBody>
          <a:bodyPr anchor="b"/>
          <a:lstStyle/>
          <a:p>
            <a:r>
              <a:rPr lang="zh-CN" altLang="en-US" b="1"/>
              <a:t>例</a:t>
            </a:r>
            <a:r>
              <a:rPr lang="en-US" altLang="zh-CN" b="1"/>
              <a:t>. </a:t>
            </a:r>
            <a:r>
              <a:rPr lang="zh-CN" altLang="en-US" b="1"/>
              <a:t>单一资源管理</a:t>
            </a:r>
          </a:p>
        </p:txBody>
      </p:sp>
      <p:sp>
        <p:nvSpPr>
          <p:cNvPr id="186371" name="文本框 186370"/>
          <p:cNvSpPr txBox="1"/>
          <p:nvPr/>
        </p:nvSpPr>
        <p:spPr>
          <a:xfrm>
            <a:off x="838200" y="1905000"/>
            <a:ext cx="7543800" cy="4692650"/>
          </a:xfrm>
          <a:prstGeom prst="rect">
            <a:avLst/>
          </a:prstGeom>
          <a:noFill/>
          <a:ln w="9525">
            <a:noFill/>
          </a:ln>
        </p:spPr>
        <p:txBody>
          <a:bodyPr>
            <a:spAutoFit/>
          </a:bodyPr>
          <a:lstStyle/>
          <a:p>
            <a:pPr>
              <a:lnSpc>
                <a:spcPct val="90000"/>
              </a:lnSpc>
              <a:spcBef>
                <a:spcPct val="50000"/>
              </a:spcBef>
            </a:pPr>
            <a:r>
              <a:rPr lang="en-US" altLang="zh-CN" sz="2400">
                <a:latin typeface="Comic Sans MS" panose="030F0702030302020204" pitchFamily="66" charset="0"/>
              </a:rPr>
              <a:t>Type single_resource=MONITOR;</a:t>
            </a:r>
          </a:p>
          <a:p>
            <a:pPr>
              <a:lnSpc>
                <a:spcPct val="80000"/>
              </a:lnSpc>
              <a:spcBef>
                <a:spcPct val="50000"/>
              </a:spcBef>
            </a:pPr>
            <a:r>
              <a:rPr lang="en-US" altLang="zh-CN" sz="2400">
                <a:latin typeface="Comic Sans MS" panose="030F0702030302020204" pitchFamily="66" charset="0"/>
              </a:rPr>
              <a:t>    Var busy:boolean;</a:t>
            </a:r>
          </a:p>
          <a:p>
            <a:pPr>
              <a:lnSpc>
                <a:spcPct val="80000"/>
              </a:lnSpc>
              <a:spcBef>
                <a:spcPct val="50000"/>
              </a:spcBef>
            </a:pPr>
            <a:r>
              <a:rPr lang="en-US" altLang="zh-CN" sz="2400">
                <a:latin typeface="Comic Sans MS" panose="030F0702030302020204" pitchFamily="66" charset="0"/>
              </a:rPr>
              <a:t>           q:condition;</a:t>
            </a:r>
          </a:p>
          <a:p>
            <a:pPr>
              <a:lnSpc>
                <a:spcPct val="80000"/>
              </a:lnSpc>
              <a:spcBef>
                <a:spcPct val="50000"/>
              </a:spcBef>
            </a:pPr>
            <a:r>
              <a:rPr lang="en-US" altLang="zh-CN" sz="2400">
                <a:latin typeface="Comic Sans MS" panose="030F0702030302020204" pitchFamily="66" charset="0"/>
              </a:rPr>
              <a:t>    Define require,release;</a:t>
            </a:r>
          </a:p>
          <a:p>
            <a:pPr>
              <a:lnSpc>
                <a:spcPct val="80000"/>
              </a:lnSpc>
              <a:spcBef>
                <a:spcPct val="50000"/>
              </a:spcBef>
            </a:pPr>
            <a:r>
              <a:rPr lang="en-US" altLang="zh-CN" sz="2400">
                <a:latin typeface="Comic Sans MS" panose="030F0702030302020204" pitchFamily="66" charset="0"/>
              </a:rPr>
              <a:t>    Procedure require;</a:t>
            </a:r>
          </a:p>
          <a:p>
            <a:pPr>
              <a:lnSpc>
                <a:spcPct val="80000"/>
              </a:lnSpc>
              <a:spcBef>
                <a:spcPct val="50000"/>
              </a:spcBef>
            </a:pPr>
            <a:r>
              <a:rPr lang="en-US" altLang="zh-CN" sz="2400">
                <a:latin typeface="Comic Sans MS" panose="030F0702030302020204" pitchFamily="66" charset="0"/>
              </a:rPr>
              <a:t>        Begin</a:t>
            </a:r>
          </a:p>
          <a:p>
            <a:pPr>
              <a:lnSpc>
                <a:spcPct val="80000"/>
              </a:lnSpc>
              <a:spcBef>
                <a:spcPct val="50000"/>
              </a:spcBef>
            </a:pPr>
            <a:r>
              <a:rPr lang="en-US" altLang="zh-CN" sz="2400">
                <a:latin typeface="Comic Sans MS" panose="030F0702030302020204" pitchFamily="66" charset="0"/>
              </a:rPr>
              <a:t>            If busy Then</a:t>
            </a:r>
          </a:p>
          <a:p>
            <a:pPr>
              <a:lnSpc>
                <a:spcPct val="80000"/>
              </a:lnSpc>
              <a:spcBef>
                <a:spcPct val="50000"/>
              </a:spcBef>
            </a:pPr>
            <a:r>
              <a:rPr lang="en-US" altLang="zh-CN" sz="2400">
                <a:latin typeface="Comic Sans MS" panose="030F0702030302020204" pitchFamily="66" charset="0"/>
              </a:rPr>
              <a:t>                wait(q);</a:t>
            </a:r>
          </a:p>
          <a:p>
            <a:pPr>
              <a:lnSpc>
                <a:spcPct val="80000"/>
              </a:lnSpc>
              <a:spcBef>
                <a:spcPct val="50000"/>
              </a:spcBef>
            </a:pPr>
            <a:r>
              <a:rPr lang="en-US" altLang="zh-CN" sz="2400">
                <a:latin typeface="Comic Sans MS" panose="030F0702030302020204" pitchFamily="66" charset="0"/>
              </a:rPr>
              <a:t>            busy:=true</a:t>
            </a:r>
          </a:p>
          <a:p>
            <a:pPr>
              <a:lnSpc>
                <a:spcPct val="80000"/>
              </a:lnSpc>
              <a:spcBef>
                <a:spcPct val="50000"/>
              </a:spcBef>
            </a:pPr>
            <a:r>
              <a:rPr lang="en-US" altLang="zh-CN" sz="2400">
                <a:latin typeface="Comic Sans MS" panose="030F0702030302020204" pitchFamily="66" charset="0"/>
              </a:rPr>
              <a:t>        End;</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标题 187393"/>
          <p:cNvSpPr>
            <a:spLocks noGrp="1"/>
          </p:cNvSpPr>
          <p:nvPr>
            <p:ph type="title"/>
          </p:nvPr>
        </p:nvSpPr>
        <p:spPr/>
        <p:txBody>
          <a:bodyPr anchor="b"/>
          <a:lstStyle/>
          <a:p>
            <a:r>
              <a:rPr lang="zh-CN" altLang="en-US" b="1"/>
              <a:t>例</a:t>
            </a:r>
            <a:r>
              <a:rPr lang="en-US" altLang="zh-CN" b="1"/>
              <a:t>. </a:t>
            </a:r>
            <a:r>
              <a:rPr lang="zh-CN" altLang="en-US" b="1"/>
              <a:t>单一资源管理</a:t>
            </a:r>
          </a:p>
        </p:txBody>
      </p:sp>
      <p:sp>
        <p:nvSpPr>
          <p:cNvPr id="187395" name="文本框 187394"/>
          <p:cNvSpPr txBox="1"/>
          <p:nvPr/>
        </p:nvSpPr>
        <p:spPr>
          <a:xfrm>
            <a:off x="325438" y="2057400"/>
            <a:ext cx="4606925" cy="4546600"/>
          </a:xfrm>
          <a:prstGeom prst="rect">
            <a:avLst/>
          </a:prstGeom>
          <a:noFill/>
          <a:ln w="9525">
            <a:noFill/>
          </a:ln>
        </p:spPr>
        <p:txBody>
          <a:bodyPr>
            <a:spAutoFit/>
          </a:bodyPr>
          <a:lstStyle/>
          <a:p>
            <a:pPr>
              <a:lnSpc>
                <a:spcPct val="80000"/>
              </a:lnSpc>
              <a:spcBef>
                <a:spcPct val="50000"/>
              </a:spcBef>
            </a:pPr>
            <a:r>
              <a:rPr lang="en-US" altLang="zh-CN" sz="2400">
                <a:latin typeface="Comic Sans MS" panose="030F0702030302020204" pitchFamily="66" charset="0"/>
              </a:rPr>
              <a:t>Procedure release;</a:t>
            </a:r>
          </a:p>
          <a:p>
            <a:pPr>
              <a:lnSpc>
                <a:spcPct val="70000"/>
              </a:lnSpc>
              <a:spcBef>
                <a:spcPct val="50000"/>
              </a:spcBef>
            </a:pPr>
            <a:r>
              <a:rPr lang="en-US" altLang="zh-CN" sz="2400">
                <a:latin typeface="Comic Sans MS" panose="030F0702030302020204" pitchFamily="66" charset="0"/>
              </a:rPr>
              <a:t>    Begin</a:t>
            </a:r>
          </a:p>
          <a:p>
            <a:pPr>
              <a:lnSpc>
                <a:spcPct val="70000"/>
              </a:lnSpc>
              <a:spcBef>
                <a:spcPct val="50000"/>
              </a:spcBef>
            </a:pPr>
            <a:r>
              <a:rPr lang="en-US" altLang="zh-CN" sz="2400">
                <a:latin typeface="Comic Sans MS" panose="030F0702030302020204" pitchFamily="66" charset="0"/>
              </a:rPr>
              <a:t>        busy:=false;</a:t>
            </a:r>
          </a:p>
          <a:p>
            <a:pPr>
              <a:lnSpc>
                <a:spcPct val="70000"/>
              </a:lnSpc>
              <a:spcBef>
                <a:spcPct val="50000"/>
              </a:spcBef>
            </a:pPr>
            <a:r>
              <a:rPr lang="en-US" altLang="zh-CN" sz="2400">
                <a:latin typeface="Comic Sans MS" panose="030F0702030302020204" pitchFamily="66" charset="0"/>
              </a:rPr>
              <a:t>        signal(q);</a:t>
            </a:r>
          </a:p>
          <a:p>
            <a:pPr>
              <a:lnSpc>
                <a:spcPct val="70000"/>
              </a:lnSpc>
              <a:spcBef>
                <a:spcPct val="50000"/>
              </a:spcBef>
            </a:pPr>
            <a:r>
              <a:rPr lang="en-US" altLang="zh-CN" sz="2400">
                <a:latin typeface="Comic Sans MS" panose="030F0702030302020204" pitchFamily="66" charset="0"/>
              </a:rPr>
              <a:t>    End;</a:t>
            </a:r>
          </a:p>
          <a:p>
            <a:pPr>
              <a:lnSpc>
                <a:spcPct val="70000"/>
              </a:lnSpc>
              <a:spcBef>
                <a:spcPct val="50000"/>
              </a:spcBef>
            </a:pPr>
            <a:r>
              <a:rPr lang="en-US" altLang="zh-CN" sz="2400">
                <a:latin typeface="Comic Sans MS" panose="030F0702030302020204" pitchFamily="66" charset="0"/>
              </a:rPr>
              <a:t>Begin busy:=false End;</a:t>
            </a:r>
          </a:p>
          <a:p>
            <a:pPr>
              <a:lnSpc>
                <a:spcPct val="70000"/>
              </a:lnSpc>
              <a:spcBef>
                <a:spcPct val="50000"/>
              </a:spcBef>
            </a:pPr>
            <a:endParaRPr lang="en-US" altLang="zh-CN" sz="2400">
              <a:latin typeface="Comic Sans MS" panose="030F0702030302020204" pitchFamily="66" charset="0"/>
            </a:endParaRPr>
          </a:p>
          <a:p>
            <a:pPr>
              <a:lnSpc>
                <a:spcPct val="70000"/>
              </a:lnSpc>
              <a:spcBef>
                <a:spcPct val="50000"/>
              </a:spcBef>
            </a:pP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Var lp,tape:single_resource;</a:t>
            </a:r>
          </a:p>
          <a:p>
            <a:pPr>
              <a:spcBef>
                <a:spcPct val="50000"/>
              </a:spcBef>
            </a:pPr>
            <a:endParaRPr lang="zh-CN" altLang="en-US" sz="2400">
              <a:latin typeface="Comic Sans MS" panose="030F0702030302020204" pitchFamily="66" charset="0"/>
            </a:endParaRPr>
          </a:p>
        </p:txBody>
      </p:sp>
      <p:sp>
        <p:nvSpPr>
          <p:cNvPr id="187396" name="矩形 187395"/>
          <p:cNvSpPr/>
          <p:nvPr/>
        </p:nvSpPr>
        <p:spPr>
          <a:xfrm>
            <a:off x="5410200" y="2133600"/>
            <a:ext cx="838200" cy="990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2400">
                <a:latin typeface="Comic Sans MS" panose="030F0702030302020204" pitchFamily="66" charset="0"/>
              </a:rPr>
              <a:t>Busy</a:t>
            </a:r>
          </a:p>
          <a:p>
            <a:pPr algn="ctr"/>
            <a:r>
              <a:rPr lang="en-US" altLang="zh-CN" sz="2400">
                <a:latin typeface="Comic Sans MS" panose="030F0702030302020204" pitchFamily="66" charset="0"/>
              </a:rPr>
              <a:t>q</a:t>
            </a:r>
          </a:p>
        </p:txBody>
      </p:sp>
      <p:sp>
        <p:nvSpPr>
          <p:cNvPr id="187397" name="文本框 187396"/>
          <p:cNvSpPr txBox="1"/>
          <p:nvPr/>
        </p:nvSpPr>
        <p:spPr>
          <a:xfrm>
            <a:off x="4953000" y="2057400"/>
            <a:ext cx="609600" cy="457200"/>
          </a:xfrm>
          <a:prstGeom prst="rect">
            <a:avLst/>
          </a:prstGeom>
          <a:noFill/>
          <a:ln w="9525">
            <a:noFill/>
          </a:ln>
        </p:spPr>
        <p:txBody>
          <a:bodyPr>
            <a:spAutoFit/>
          </a:bodyPr>
          <a:lstStyle/>
          <a:p>
            <a:pPr>
              <a:spcBef>
                <a:spcPct val="50000"/>
              </a:spcBef>
            </a:pPr>
            <a:r>
              <a:rPr lang="en-US" altLang="zh-CN" sz="2400">
                <a:latin typeface="Comic Sans MS" panose="030F0702030302020204" pitchFamily="66" charset="0"/>
              </a:rPr>
              <a:t>lp:</a:t>
            </a:r>
          </a:p>
        </p:txBody>
      </p:sp>
      <p:sp>
        <p:nvSpPr>
          <p:cNvPr id="187398" name="矩形 187397"/>
          <p:cNvSpPr/>
          <p:nvPr/>
        </p:nvSpPr>
        <p:spPr>
          <a:xfrm>
            <a:off x="7391400" y="2133600"/>
            <a:ext cx="838200" cy="990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2400">
                <a:latin typeface="Comic Sans MS" panose="030F0702030302020204" pitchFamily="66" charset="0"/>
              </a:rPr>
              <a:t>Busy</a:t>
            </a:r>
          </a:p>
          <a:p>
            <a:pPr algn="ctr"/>
            <a:r>
              <a:rPr lang="en-US" altLang="zh-CN" sz="2400">
                <a:latin typeface="Comic Sans MS" panose="030F0702030302020204" pitchFamily="66" charset="0"/>
              </a:rPr>
              <a:t>q</a:t>
            </a:r>
          </a:p>
        </p:txBody>
      </p:sp>
      <p:sp>
        <p:nvSpPr>
          <p:cNvPr id="187399" name="文本框 187398"/>
          <p:cNvSpPr txBox="1"/>
          <p:nvPr/>
        </p:nvSpPr>
        <p:spPr>
          <a:xfrm>
            <a:off x="6477000" y="2133600"/>
            <a:ext cx="1066800" cy="457200"/>
          </a:xfrm>
          <a:prstGeom prst="rect">
            <a:avLst/>
          </a:prstGeom>
          <a:noFill/>
          <a:ln w="9525">
            <a:noFill/>
          </a:ln>
        </p:spPr>
        <p:txBody>
          <a:bodyPr>
            <a:spAutoFit/>
          </a:bodyPr>
          <a:lstStyle/>
          <a:p>
            <a:pPr>
              <a:spcBef>
                <a:spcPct val="50000"/>
              </a:spcBef>
            </a:pPr>
            <a:r>
              <a:rPr lang="en-US" altLang="zh-CN" sz="2400">
                <a:latin typeface="Comic Sans MS" panose="030F0702030302020204" pitchFamily="66" charset="0"/>
              </a:rPr>
              <a:t>Tape:</a:t>
            </a:r>
          </a:p>
        </p:txBody>
      </p:sp>
      <p:sp>
        <p:nvSpPr>
          <p:cNvPr id="187400" name="文本框 187399"/>
          <p:cNvSpPr txBox="1"/>
          <p:nvPr/>
        </p:nvSpPr>
        <p:spPr>
          <a:xfrm>
            <a:off x="5105400" y="3962400"/>
            <a:ext cx="3714750" cy="2100263"/>
          </a:xfrm>
          <a:prstGeom prst="rect">
            <a:avLst/>
          </a:prstGeom>
          <a:noFill/>
          <a:ln w="9525">
            <a:noFill/>
          </a:ln>
        </p:spPr>
        <p:txBody>
          <a:bodyPr>
            <a:spAutoFit/>
          </a:bodyPr>
          <a:lstStyle/>
          <a:p>
            <a:pPr>
              <a:spcBef>
                <a:spcPct val="50000"/>
              </a:spcBef>
            </a:pPr>
            <a:r>
              <a:rPr lang="zh-CN" altLang="en-US" sz="2400">
                <a:latin typeface="Comic Sans MS" panose="030F0702030302020204" pitchFamily="66" charset="0"/>
              </a:rPr>
              <a:t>申请</a:t>
            </a:r>
            <a:r>
              <a:rPr lang="en-US" altLang="zh-CN" sz="2400">
                <a:latin typeface="Comic Sans MS" panose="030F0702030302020204" pitchFamily="66" charset="0"/>
              </a:rPr>
              <a:t>lp: lp.require</a:t>
            </a:r>
          </a:p>
          <a:p>
            <a:pPr>
              <a:spcBef>
                <a:spcPct val="50000"/>
              </a:spcBef>
            </a:pPr>
            <a:r>
              <a:rPr lang="zh-CN" altLang="en-US" sz="2400">
                <a:latin typeface="Comic Sans MS" panose="030F0702030302020204" pitchFamily="66" charset="0"/>
              </a:rPr>
              <a:t>释放</a:t>
            </a:r>
            <a:r>
              <a:rPr lang="en-US" altLang="zh-CN" sz="2400">
                <a:latin typeface="Comic Sans MS" panose="030F0702030302020204" pitchFamily="66" charset="0"/>
              </a:rPr>
              <a:t>lp: lp.release</a:t>
            </a:r>
          </a:p>
          <a:p>
            <a:pPr>
              <a:spcBef>
                <a:spcPct val="50000"/>
              </a:spcBef>
            </a:pPr>
            <a:r>
              <a:rPr lang="zh-CN" altLang="en-US" sz="2400">
                <a:latin typeface="Comic Sans MS" panose="030F0702030302020204" pitchFamily="66" charset="0"/>
              </a:rPr>
              <a:t>申请</a:t>
            </a:r>
            <a:r>
              <a:rPr lang="en-US" altLang="zh-CN" sz="2400">
                <a:latin typeface="Comic Sans MS" panose="030F0702030302020204" pitchFamily="66" charset="0"/>
              </a:rPr>
              <a:t>tape: tape.require;</a:t>
            </a:r>
          </a:p>
          <a:p>
            <a:pPr>
              <a:spcBef>
                <a:spcPct val="50000"/>
              </a:spcBef>
            </a:pPr>
            <a:r>
              <a:rPr lang="zh-CN" altLang="en-US" sz="2400">
                <a:latin typeface="Comic Sans MS" panose="030F0702030302020204" pitchFamily="66" charset="0"/>
              </a:rPr>
              <a:t>释放</a:t>
            </a:r>
            <a:r>
              <a:rPr lang="en-US" altLang="zh-CN" sz="2400">
                <a:latin typeface="Comic Sans MS" panose="030F0702030302020204" pitchFamily="66" charset="0"/>
              </a:rPr>
              <a:t>tape: tape.release</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标题 188417"/>
          <p:cNvSpPr>
            <a:spLocks noGrp="1"/>
          </p:cNvSpPr>
          <p:nvPr>
            <p:ph type="title"/>
          </p:nvPr>
        </p:nvSpPr>
        <p:spPr/>
        <p:txBody>
          <a:bodyPr anchor="b"/>
          <a:lstStyle/>
          <a:p>
            <a:r>
              <a:rPr lang="zh-CN" altLang="en-US" sz="3600" b="1"/>
              <a:t>例</a:t>
            </a:r>
            <a:r>
              <a:rPr lang="en-US" altLang="zh-CN" sz="3600" b="1"/>
              <a:t>4.5 </a:t>
            </a:r>
            <a:r>
              <a:rPr lang="zh-CN" altLang="en-US" sz="3600" b="1"/>
              <a:t>嗜眠理发师问题</a:t>
            </a:r>
            <a:r>
              <a:rPr lang="en-US" altLang="zh-CN" sz="3600" b="1"/>
              <a:t>(Sleepy barber’s problem)</a:t>
            </a:r>
          </a:p>
        </p:txBody>
      </p:sp>
      <p:sp>
        <p:nvSpPr>
          <p:cNvPr id="188419" name="矩形 188418"/>
          <p:cNvSpPr/>
          <p:nvPr/>
        </p:nvSpPr>
        <p:spPr>
          <a:xfrm>
            <a:off x="1763713" y="2708275"/>
            <a:ext cx="5688012" cy="2736850"/>
          </a:xfrm>
          <a:prstGeom prst="rect">
            <a:avLst/>
          </a:prstGeom>
          <a:solidFill>
            <a:schemeClr val="bg1"/>
          </a:solidFill>
          <a:ln w="19050" cap="flat" cmpd="sng">
            <a:solidFill>
              <a:schemeClr val="tx1"/>
            </a:solidFill>
            <a:prstDash val="solid"/>
            <a:miter/>
            <a:headEnd type="none" w="med" len="med"/>
            <a:tailEnd type="none" w="med" len="med"/>
          </a:ln>
        </p:spPr>
        <p:txBody>
          <a:bodyPr/>
          <a:lstStyle/>
          <a:p>
            <a:endParaRPr lang="zh-CN" altLang="en-US"/>
          </a:p>
        </p:txBody>
      </p:sp>
      <p:sp>
        <p:nvSpPr>
          <p:cNvPr id="188420" name="矩形 188419"/>
          <p:cNvSpPr/>
          <p:nvPr/>
        </p:nvSpPr>
        <p:spPr>
          <a:xfrm>
            <a:off x="2484438" y="4724400"/>
            <a:ext cx="360362" cy="468313"/>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188421" name="矩形 188420"/>
          <p:cNvSpPr/>
          <p:nvPr/>
        </p:nvSpPr>
        <p:spPr>
          <a:xfrm>
            <a:off x="2987675" y="4724400"/>
            <a:ext cx="360363" cy="468313"/>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188422" name="矩形 188421"/>
          <p:cNvSpPr/>
          <p:nvPr/>
        </p:nvSpPr>
        <p:spPr>
          <a:xfrm>
            <a:off x="3924300" y="4724400"/>
            <a:ext cx="360363" cy="468313"/>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188423" name="文本框 188422"/>
          <p:cNvSpPr txBox="1"/>
          <p:nvPr/>
        </p:nvSpPr>
        <p:spPr>
          <a:xfrm>
            <a:off x="3348038" y="4581525"/>
            <a:ext cx="503237" cy="457200"/>
          </a:xfrm>
          <a:prstGeom prst="rect">
            <a:avLst/>
          </a:prstGeom>
          <a:noFill/>
          <a:ln w="9525">
            <a:noFill/>
          </a:ln>
        </p:spPr>
        <p:txBody>
          <a:bodyPr>
            <a:spAutoFit/>
          </a:bodyPr>
          <a:lstStyle/>
          <a:p>
            <a:pPr>
              <a:spcBef>
                <a:spcPct val="50000"/>
              </a:spcBef>
            </a:pPr>
            <a:r>
              <a:rPr lang="en-US" altLang="zh-CN" sz="2400">
                <a:latin typeface="Times New Roman" panose="02020603050405020304" pitchFamily="18" charset="0"/>
              </a:rPr>
              <a:t>…</a:t>
            </a:r>
            <a:endParaRPr lang="en-US" altLang="zh-CN" sz="2400">
              <a:latin typeface="Tahoma" panose="020B0604030504040204" pitchFamily="34" charset="0"/>
            </a:endParaRPr>
          </a:p>
        </p:txBody>
      </p:sp>
      <p:sp>
        <p:nvSpPr>
          <p:cNvPr id="188424" name="文本框 188423"/>
          <p:cNvSpPr txBox="1"/>
          <p:nvPr/>
        </p:nvSpPr>
        <p:spPr>
          <a:xfrm>
            <a:off x="2773363" y="4149725"/>
            <a:ext cx="1511300" cy="396875"/>
          </a:xfrm>
          <a:prstGeom prst="rect">
            <a:avLst/>
          </a:prstGeom>
          <a:noFill/>
          <a:ln w="9525">
            <a:noFill/>
          </a:ln>
        </p:spPr>
        <p:txBody>
          <a:bodyPr>
            <a:spAutoFit/>
          </a:bodyPr>
          <a:lstStyle/>
          <a:p>
            <a:pPr>
              <a:spcBef>
                <a:spcPct val="50000"/>
              </a:spcBef>
            </a:pPr>
            <a:r>
              <a:rPr lang="zh-CN" altLang="en-US">
                <a:latin typeface="Tahoma" panose="020B0604030504040204" pitchFamily="34" charset="0"/>
              </a:rPr>
              <a:t>凳子</a:t>
            </a:r>
            <a:r>
              <a:rPr lang="en-US" altLang="zh-CN">
                <a:latin typeface="Tahoma" panose="020B0604030504040204" pitchFamily="34" charset="0"/>
              </a:rPr>
              <a:t>(n</a:t>
            </a:r>
            <a:r>
              <a:rPr lang="zh-CN" altLang="en-US">
                <a:latin typeface="Tahoma" panose="020B0604030504040204" pitchFamily="34" charset="0"/>
              </a:rPr>
              <a:t>个</a:t>
            </a:r>
            <a:r>
              <a:rPr lang="en-US" altLang="zh-CN">
                <a:latin typeface="Tahoma" panose="020B0604030504040204" pitchFamily="34" charset="0"/>
              </a:rPr>
              <a:t>)</a:t>
            </a:r>
          </a:p>
        </p:txBody>
      </p:sp>
      <p:sp>
        <p:nvSpPr>
          <p:cNvPr id="188425" name="矩形 188424"/>
          <p:cNvSpPr/>
          <p:nvPr/>
        </p:nvSpPr>
        <p:spPr>
          <a:xfrm>
            <a:off x="5508625" y="3357563"/>
            <a:ext cx="647700" cy="358775"/>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188426" name="椭圆 188425"/>
          <p:cNvSpPr/>
          <p:nvPr/>
        </p:nvSpPr>
        <p:spPr>
          <a:xfrm>
            <a:off x="5508625" y="3573463"/>
            <a:ext cx="647700" cy="287337"/>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188427" name="文本框 188426"/>
          <p:cNvSpPr txBox="1"/>
          <p:nvPr/>
        </p:nvSpPr>
        <p:spPr>
          <a:xfrm>
            <a:off x="5364163" y="4076700"/>
            <a:ext cx="1079500" cy="396875"/>
          </a:xfrm>
          <a:prstGeom prst="rect">
            <a:avLst/>
          </a:prstGeom>
          <a:noFill/>
          <a:ln w="9525">
            <a:noFill/>
          </a:ln>
        </p:spPr>
        <p:txBody>
          <a:bodyPr>
            <a:spAutoFit/>
          </a:bodyPr>
          <a:lstStyle/>
          <a:p>
            <a:pPr>
              <a:spcBef>
                <a:spcPct val="50000"/>
              </a:spcBef>
            </a:pPr>
            <a:r>
              <a:rPr lang="zh-CN" altLang="en-US">
                <a:latin typeface="Tahoma" panose="020B0604030504040204" pitchFamily="34" charset="0"/>
              </a:rPr>
              <a:t>理发椅</a:t>
            </a:r>
          </a:p>
        </p:txBody>
      </p:sp>
      <p:sp>
        <p:nvSpPr>
          <p:cNvPr id="188428" name="矩形 188427"/>
          <p:cNvSpPr/>
          <p:nvPr/>
        </p:nvSpPr>
        <p:spPr>
          <a:xfrm>
            <a:off x="5651500" y="5157788"/>
            <a:ext cx="720725" cy="576262"/>
          </a:xfrm>
          <a:prstGeom prst="rect">
            <a:avLst/>
          </a:prstGeom>
          <a:solidFill>
            <a:schemeClr val="bg1"/>
          </a:solidFill>
          <a:ln w="19050" cap="flat" cmpd="sng">
            <a:solidFill>
              <a:schemeClr val="bg1"/>
            </a:solidFill>
            <a:prstDash val="solid"/>
            <a:miter/>
            <a:headEnd type="none" w="med" len="med"/>
            <a:tailEnd type="none" w="med" len="med"/>
          </a:ln>
        </p:spPr>
        <p:txBody>
          <a:bodyPr/>
          <a:lstStyle/>
          <a:p>
            <a:endParaRPr lang="zh-CN" altLang="en-US"/>
          </a:p>
        </p:txBody>
      </p:sp>
      <p:sp>
        <p:nvSpPr>
          <p:cNvPr id="188429" name="直接连接符 188428"/>
          <p:cNvSpPr/>
          <p:nvPr/>
        </p:nvSpPr>
        <p:spPr>
          <a:xfrm flipH="1" flipV="1">
            <a:off x="6084888" y="5013325"/>
            <a:ext cx="287337" cy="431800"/>
          </a:xfrm>
          <a:prstGeom prst="line">
            <a:avLst/>
          </a:prstGeom>
          <a:ln w="19050" cap="flat" cmpd="sng">
            <a:solidFill>
              <a:schemeClr val="tx1"/>
            </a:solidFill>
            <a:prstDash val="solid"/>
            <a:headEnd type="none" w="med" len="med"/>
            <a:tailEnd type="none" w="med" len="med"/>
          </a:ln>
        </p:spPr>
      </p:sp>
      <p:sp>
        <p:nvSpPr>
          <p:cNvPr id="188430" name="文本框 188429"/>
          <p:cNvSpPr txBox="1"/>
          <p:nvPr/>
        </p:nvSpPr>
        <p:spPr>
          <a:xfrm>
            <a:off x="2339975" y="2852738"/>
            <a:ext cx="1295400" cy="457200"/>
          </a:xfrm>
          <a:prstGeom prst="rect">
            <a:avLst/>
          </a:prstGeom>
          <a:noFill/>
          <a:ln w="9525">
            <a:noFill/>
          </a:ln>
        </p:spPr>
        <p:txBody>
          <a:bodyPr>
            <a:spAutoFit/>
          </a:bodyPr>
          <a:lstStyle/>
          <a:p>
            <a:pPr>
              <a:spcBef>
                <a:spcPct val="50000"/>
              </a:spcBef>
            </a:pPr>
            <a:r>
              <a:rPr lang="zh-CN" altLang="en-US" sz="2400">
                <a:latin typeface="Tahoma" panose="020B0604030504040204" pitchFamily="34" charset="0"/>
              </a:rPr>
              <a:t>理发室</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标题 189441"/>
          <p:cNvSpPr>
            <a:spLocks noGrp="1"/>
          </p:cNvSpPr>
          <p:nvPr>
            <p:ph type="title"/>
          </p:nvPr>
        </p:nvSpPr>
        <p:spPr/>
        <p:txBody>
          <a:bodyPr anchor="b"/>
          <a:lstStyle/>
          <a:p>
            <a:r>
              <a:rPr lang="zh-CN" altLang="en-US" sz="4000" b="1"/>
              <a:t>例</a:t>
            </a:r>
            <a:r>
              <a:rPr lang="en-US" altLang="zh-CN" sz="4000" b="1"/>
              <a:t>5 </a:t>
            </a:r>
            <a:r>
              <a:rPr lang="zh-CN" altLang="en-US" sz="4000" b="1"/>
              <a:t>嗜眠理发师问题</a:t>
            </a:r>
          </a:p>
        </p:txBody>
      </p:sp>
      <p:sp>
        <p:nvSpPr>
          <p:cNvPr id="189443" name="文本占位符 189442"/>
          <p:cNvSpPr>
            <a:spLocks noGrp="1"/>
          </p:cNvSpPr>
          <p:nvPr>
            <p:ph type="body" idx="1"/>
          </p:nvPr>
        </p:nvSpPr>
        <p:spPr/>
        <p:txBody>
          <a:bodyPr/>
          <a:lstStyle/>
          <a:p>
            <a:r>
              <a:rPr lang="zh-CN" altLang="en-US" b="1"/>
              <a:t>一把理发椅</a:t>
            </a:r>
            <a:r>
              <a:rPr lang="en-US" altLang="zh-CN" b="1"/>
              <a:t>, </a:t>
            </a:r>
            <a:r>
              <a:rPr lang="zh-CN" altLang="en-US" b="1"/>
              <a:t>顾客理发时坐在理发椅上</a:t>
            </a:r>
            <a:r>
              <a:rPr lang="en-US" altLang="zh-CN" b="1"/>
              <a:t>, </a:t>
            </a:r>
            <a:r>
              <a:rPr lang="zh-CN" altLang="en-US" b="1"/>
              <a:t>由理发师为其理发</a:t>
            </a:r>
            <a:r>
              <a:rPr lang="en-US" altLang="zh-CN" b="1"/>
              <a:t>. </a:t>
            </a:r>
            <a:r>
              <a:rPr lang="zh-CN" altLang="en-US" b="1"/>
              <a:t>没有顾客时</a:t>
            </a:r>
            <a:r>
              <a:rPr lang="en-US" altLang="zh-CN" b="1"/>
              <a:t>,</a:t>
            </a:r>
            <a:r>
              <a:rPr lang="zh-CN" altLang="en-US" b="1"/>
              <a:t>理发师在理发椅上睡觉</a:t>
            </a:r>
            <a:r>
              <a:rPr lang="en-US" altLang="zh-CN" b="1"/>
              <a:t>;</a:t>
            </a:r>
          </a:p>
          <a:p>
            <a:r>
              <a:rPr lang="en-US" altLang="zh-CN" b="1"/>
              <a:t>N</a:t>
            </a:r>
            <a:r>
              <a:rPr lang="zh-CN" altLang="en-US" b="1"/>
              <a:t>个凳子</a:t>
            </a:r>
            <a:r>
              <a:rPr lang="en-US" altLang="zh-CN" b="1"/>
              <a:t>, </a:t>
            </a:r>
            <a:r>
              <a:rPr lang="zh-CN" altLang="en-US" b="1"/>
              <a:t>顾客等待理发用</a:t>
            </a:r>
            <a:r>
              <a:rPr lang="en-US" altLang="zh-CN" b="1"/>
              <a:t>. </a:t>
            </a:r>
            <a:r>
              <a:rPr lang="zh-CN" altLang="en-US" b="1"/>
              <a:t>凳上坐满顾客时</a:t>
            </a:r>
            <a:r>
              <a:rPr lang="en-US" altLang="zh-CN" b="1"/>
              <a:t>, </a:t>
            </a:r>
            <a:r>
              <a:rPr lang="zh-CN" altLang="en-US" b="1"/>
              <a:t>新进入的顾客退出理发室</a:t>
            </a:r>
            <a:r>
              <a:rPr lang="en-US" altLang="zh-CN" b="1"/>
              <a:t>.</a:t>
            </a:r>
          </a:p>
          <a:p>
            <a:endParaRPr lang="zh-CN" altLang="en-US" b="1"/>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标题 190465"/>
          <p:cNvSpPr>
            <a:spLocks noGrp="1"/>
          </p:cNvSpPr>
          <p:nvPr>
            <p:ph type="title"/>
          </p:nvPr>
        </p:nvSpPr>
        <p:spPr/>
        <p:txBody>
          <a:bodyPr anchor="b"/>
          <a:lstStyle/>
          <a:p>
            <a:r>
              <a:rPr lang="zh-CN" altLang="en-US" sz="4000" b="1"/>
              <a:t>例</a:t>
            </a:r>
            <a:r>
              <a:rPr lang="en-US" altLang="zh-CN" sz="4000" b="1"/>
              <a:t>5 </a:t>
            </a:r>
            <a:r>
              <a:rPr lang="zh-CN" altLang="en-US" sz="4000" b="1"/>
              <a:t>嗜眠理发师问题</a:t>
            </a:r>
          </a:p>
        </p:txBody>
      </p:sp>
      <p:sp>
        <p:nvSpPr>
          <p:cNvPr id="190467" name="文本框 190466"/>
          <p:cNvSpPr txBox="1"/>
          <p:nvPr/>
        </p:nvSpPr>
        <p:spPr>
          <a:xfrm>
            <a:off x="1187450" y="2060575"/>
            <a:ext cx="5689600" cy="4668838"/>
          </a:xfrm>
          <a:prstGeom prst="rect">
            <a:avLst/>
          </a:prstGeom>
          <a:noFill/>
          <a:ln w="9525">
            <a:noFill/>
          </a:ln>
        </p:spPr>
        <p:txBody>
          <a:bodyPr>
            <a:spAutoFit/>
          </a:bodyPr>
          <a:lstStyle/>
          <a:p>
            <a:pPr>
              <a:spcBef>
                <a:spcPct val="30000"/>
              </a:spcBef>
            </a:pPr>
            <a:r>
              <a:rPr lang="en-US" altLang="zh-CN">
                <a:latin typeface="Tahoma" panose="020B0604030504040204" pitchFamily="34" charset="0"/>
              </a:rPr>
              <a:t>TYPE sleepybarber=MONITOR;</a:t>
            </a:r>
          </a:p>
          <a:p>
            <a:pPr>
              <a:spcBef>
                <a:spcPct val="30000"/>
              </a:spcBef>
            </a:pPr>
            <a:r>
              <a:rPr lang="en-US" altLang="zh-CN" sz="2400">
                <a:latin typeface="Tahoma" panose="020B0604030504040204" pitchFamily="34" charset="0"/>
              </a:rPr>
              <a:t>    VAR chair:condition;</a:t>
            </a:r>
          </a:p>
          <a:p>
            <a:pPr>
              <a:spcBef>
                <a:spcPct val="30000"/>
              </a:spcBef>
            </a:pPr>
            <a:r>
              <a:rPr lang="en-US" altLang="zh-CN" sz="2400">
                <a:latin typeface="Tahoma" panose="020B0604030504040204" pitchFamily="34" charset="0"/>
              </a:rPr>
              <a:t>            stool:condition;</a:t>
            </a:r>
          </a:p>
          <a:p>
            <a:pPr>
              <a:spcBef>
                <a:spcPct val="30000"/>
              </a:spcBef>
            </a:pPr>
            <a:r>
              <a:rPr lang="en-US" altLang="zh-CN" sz="2400">
                <a:latin typeface="Tahoma" panose="020B0604030504040204" pitchFamily="34" charset="0"/>
              </a:rPr>
              <a:t>            count:0..n+1;</a:t>
            </a:r>
          </a:p>
          <a:p>
            <a:pPr>
              <a:spcBef>
                <a:spcPct val="30000"/>
              </a:spcBef>
            </a:pPr>
            <a:r>
              <a:rPr lang="en-US" altLang="zh-CN" sz="2400">
                <a:latin typeface="Tahoma" panose="020B0604030504040204" pitchFamily="34" charset="0"/>
              </a:rPr>
              <a:t>    Define sleep, enter, leave;</a:t>
            </a:r>
          </a:p>
          <a:p>
            <a:pPr>
              <a:spcBef>
                <a:spcPct val="30000"/>
              </a:spcBef>
            </a:pPr>
            <a:r>
              <a:rPr lang="en-US" altLang="zh-CN" sz="2400">
                <a:latin typeface="Tahoma" panose="020B0604030504040204" pitchFamily="34" charset="0"/>
              </a:rPr>
              <a:t>    Procedure sleep;</a:t>
            </a:r>
          </a:p>
          <a:p>
            <a:pPr>
              <a:spcBef>
                <a:spcPct val="30000"/>
              </a:spcBef>
            </a:pPr>
            <a:r>
              <a:rPr lang="en-US" altLang="zh-CN" sz="2400">
                <a:latin typeface="Tahoma" panose="020B0604030504040204" pitchFamily="34" charset="0"/>
              </a:rPr>
              <a:t>        Begin</a:t>
            </a:r>
          </a:p>
          <a:p>
            <a:pPr>
              <a:spcBef>
                <a:spcPct val="30000"/>
              </a:spcBef>
            </a:pPr>
            <a:r>
              <a:rPr lang="en-US" altLang="zh-CN" sz="2400">
                <a:latin typeface="Tahoma" panose="020B0604030504040204" pitchFamily="34" charset="0"/>
              </a:rPr>
              <a:t>            If count=0 Then</a:t>
            </a:r>
          </a:p>
          <a:p>
            <a:pPr>
              <a:spcBef>
                <a:spcPct val="30000"/>
              </a:spcBef>
            </a:pPr>
            <a:r>
              <a:rPr lang="en-US" altLang="zh-CN" sz="2400">
                <a:latin typeface="Tahoma" panose="020B0604030504040204" pitchFamily="34" charset="0"/>
              </a:rPr>
              <a:t>                wait(chair)</a:t>
            </a:r>
          </a:p>
          <a:p>
            <a:pPr>
              <a:spcBef>
                <a:spcPct val="30000"/>
              </a:spcBef>
            </a:pPr>
            <a:r>
              <a:rPr lang="en-US" altLang="zh-CN" sz="2400">
                <a:latin typeface="Tahoma" panose="020B0604030504040204" pitchFamily="34" charset="0"/>
              </a:rPr>
              <a:t>        End; </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标题 191489"/>
          <p:cNvSpPr>
            <a:spLocks noGrp="1"/>
          </p:cNvSpPr>
          <p:nvPr>
            <p:ph type="title"/>
          </p:nvPr>
        </p:nvSpPr>
        <p:spPr/>
        <p:txBody>
          <a:bodyPr anchor="b"/>
          <a:lstStyle/>
          <a:p>
            <a:r>
              <a:rPr lang="zh-CN" altLang="en-US" sz="4000" b="1"/>
              <a:t>例</a:t>
            </a:r>
            <a:r>
              <a:rPr lang="en-US" altLang="zh-CN" sz="4000" b="1"/>
              <a:t>5 </a:t>
            </a:r>
            <a:r>
              <a:rPr lang="zh-CN" altLang="en-US" sz="4000" b="1"/>
              <a:t>嗜眠理发师问题</a:t>
            </a:r>
          </a:p>
        </p:txBody>
      </p:sp>
      <p:sp>
        <p:nvSpPr>
          <p:cNvPr id="191491" name="文本框 191490"/>
          <p:cNvSpPr txBox="1"/>
          <p:nvPr/>
        </p:nvSpPr>
        <p:spPr>
          <a:xfrm>
            <a:off x="1187450" y="2133600"/>
            <a:ext cx="6697663" cy="4683125"/>
          </a:xfrm>
          <a:prstGeom prst="rect">
            <a:avLst/>
          </a:prstGeom>
          <a:noFill/>
          <a:ln w="9525">
            <a:noFill/>
          </a:ln>
        </p:spPr>
        <p:txBody>
          <a:bodyPr>
            <a:spAutoFit/>
          </a:bodyPr>
          <a:lstStyle/>
          <a:p>
            <a:pPr>
              <a:spcBef>
                <a:spcPct val="5000"/>
              </a:spcBef>
              <a:buClr>
                <a:schemeClr val="folHlink"/>
              </a:buClr>
              <a:buSzPct val="60000"/>
              <a:buFont typeface="Wingdings" panose="05000000000000000000" pitchFamily="2" charset="2"/>
            </a:pPr>
            <a:r>
              <a:rPr lang="en-US" altLang="zh-CN" sz="2400">
                <a:latin typeface="Tahoma" panose="020B0604030504040204" pitchFamily="34" charset="0"/>
              </a:rPr>
              <a:t>Procedure enter(var full:Boolean);</a:t>
            </a:r>
          </a:p>
          <a:p>
            <a:pPr>
              <a:spcBef>
                <a:spcPct val="5000"/>
              </a:spcBef>
            </a:pPr>
            <a:r>
              <a:rPr lang="en-US" altLang="zh-CN" sz="2400">
                <a:latin typeface="Tahoma" panose="020B0604030504040204" pitchFamily="34" charset="0"/>
              </a:rPr>
              <a:t>Begin</a:t>
            </a:r>
          </a:p>
          <a:p>
            <a:pPr>
              <a:spcBef>
                <a:spcPct val="5000"/>
              </a:spcBef>
            </a:pPr>
            <a:r>
              <a:rPr lang="en-US" altLang="zh-CN" sz="2400">
                <a:latin typeface="Tahoma" panose="020B0604030504040204" pitchFamily="34" charset="0"/>
              </a:rPr>
              <a:t>    If count=n+1 Then</a:t>
            </a:r>
          </a:p>
          <a:p>
            <a:pPr>
              <a:spcBef>
                <a:spcPct val="5000"/>
              </a:spcBef>
            </a:pPr>
            <a:r>
              <a:rPr lang="en-US" altLang="zh-CN" sz="2400">
                <a:latin typeface="Tahoma" panose="020B0604030504040204" pitchFamily="34" charset="0"/>
              </a:rPr>
              <a:t>        full:=true;</a:t>
            </a:r>
          </a:p>
          <a:p>
            <a:pPr>
              <a:spcBef>
                <a:spcPct val="5000"/>
              </a:spcBef>
            </a:pPr>
            <a:r>
              <a:rPr lang="en-US" altLang="zh-CN" sz="2400">
                <a:latin typeface="Tahoma" panose="020B0604030504040204" pitchFamily="34" charset="0"/>
              </a:rPr>
              <a:t>    Else Begin</a:t>
            </a:r>
          </a:p>
          <a:p>
            <a:pPr>
              <a:spcBef>
                <a:spcPct val="5000"/>
              </a:spcBef>
            </a:pPr>
            <a:r>
              <a:rPr lang="en-US" altLang="zh-CN" sz="2400">
                <a:latin typeface="Tahoma" panose="020B0604030504040204" pitchFamily="34" charset="0"/>
              </a:rPr>
              <a:t>                full:= false;</a:t>
            </a:r>
          </a:p>
          <a:p>
            <a:pPr>
              <a:spcBef>
                <a:spcPct val="5000"/>
              </a:spcBef>
            </a:pPr>
            <a:r>
              <a:rPr lang="en-US" altLang="zh-CN" sz="2400">
                <a:latin typeface="Tahoma" panose="020B0604030504040204" pitchFamily="34" charset="0"/>
              </a:rPr>
              <a:t>                count:=count+1;</a:t>
            </a:r>
          </a:p>
          <a:p>
            <a:pPr>
              <a:spcBef>
                <a:spcPct val="5000"/>
              </a:spcBef>
            </a:pPr>
            <a:r>
              <a:rPr lang="en-US" altLang="zh-CN" sz="2400">
                <a:latin typeface="Tahoma" panose="020B0604030504040204" pitchFamily="34" charset="0"/>
              </a:rPr>
              <a:t>                If count =1 Then</a:t>
            </a:r>
          </a:p>
          <a:p>
            <a:pPr>
              <a:spcBef>
                <a:spcPct val="5000"/>
              </a:spcBef>
            </a:pPr>
            <a:r>
              <a:rPr lang="en-US" altLang="zh-CN" sz="2400">
                <a:latin typeface="Tahoma" panose="020B0604030504040204" pitchFamily="34" charset="0"/>
              </a:rPr>
              <a:t>                      signal(chair);</a:t>
            </a:r>
          </a:p>
          <a:p>
            <a:pPr>
              <a:spcBef>
                <a:spcPct val="5000"/>
              </a:spcBef>
            </a:pPr>
            <a:r>
              <a:rPr lang="en-US" altLang="zh-CN" sz="2400">
                <a:latin typeface="Tahoma" panose="020B0604030504040204" pitchFamily="34" charset="0"/>
              </a:rPr>
              <a:t>                Else wait(stool);</a:t>
            </a:r>
          </a:p>
          <a:p>
            <a:pPr>
              <a:spcBef>
                <a:spcPct val="5000"/>
              </a:spcBef>
            </a:pPr>
            <a:r>
              <a:rPr lang="en-US" altLang="zh-CN" sz="2400">
                <a:latin typeface="Tahoma" panose="020B0604030504040204" pitchFamily="34" charset="0"/>
              </a:rPr>
              <a:t>            End;</a:t>
            </a:r>
          </a:p>
          <a:p>
            <a:pPr>
              <a:spcBef>
                <a:spcPct val="5000"/>
              </a:spcBef>
            </a:pPr>
            <a:r>
              <a:rPr lang="en-US" altLang="zh-CN" sz="2400">
                <a:latin typeface="Tahoma" panose="020B0604030504040204" pitchFamily="34" charset="0"/>
              </a:rPr>
              <a:t>End;</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标题 192513"/>
          <p:cNvSpPr>
            <a:spLocks noGrp="1"/>
          </p:cNvSpPr>
          <p:nvPr>
            <p:ph type="title"/>
          </p:nvPr>
        </p:nvSpPr>
        <p:spPr/>
        <p:txBody>
          <a:bodyPr anchor="b"/>
          <a:lstStyle/>
          <a:p>
            <a:r>
              <a:rPr lang="zh-CN" altLang="en-US" sz="4000" b="1"/>
              <a:t>例</a:t>
            </a:r>
            <a:r>
              <a:rPr lang="en-US" altLang="zh-CN" sz="4000" b="1"/>
              <a:t>5 </a:t>
            </a:r>
            <a:r>
              <a:rPr lang="zh-CN" altLang="en-US" sz="4000" b="1"/>
              <a:t>嗜眠理发师问题</a:t>
            </a:r>
          </a:p>
        </p:txBody>
      </p:sp>
      <p:sp>
        <p:nvSpPr>
          <p:cNvPr id="192515" name="文本框 192514"/>
          <p:cNvSpPr txBox="1"/>
          <p:nvPr/>
        </p:nvSpPr>
        <p:spPr>
          <a:xfrm>
            <a:off x="1116013" y="2276475"/>
            <a:ext cx="6264275" cy="3743325"/>
          </a:xfrm>
          <a:prstGeom prst="rect">
            <a:avLst/>
          </a:prstGeom>
          <a:noFill/>
          <a:ln w="9525">
            <a:noFill/>
          </a:ln>
        </p:spPr>
        <p:txBody>
          <a:bodyPr>
            <a:spAutoFit/>
          </a:bodyPr>
          <a:lstStyle/>
          <a:p>
            <a:pPr>
              <a:spcBef>
                <a:spcPct val="50000"/>
              </a:spcBef>
            </a:pPr>
            <a:r>
              <a:rPr lang="en-US" altLang="zh-CN" sz="2400">
                <a:latin typeface="Tahoma" panose="020B0604030504040204" pitchFamily="34" charset="0"/>
              </a:rPr>
              <a:t>Procedure leave;</a:t>
            </a:r>
          </a:p>
          <a:p>
            <a:pPr>
              <a:spcBef>
                <a:spcPct val="50000"/>
              </a:spcBef>
            </a:pPr>
            <a:r>
              <a:rPr lang="en-US" altLang="zh-CN" sz="2400">
                <a:latin typeface="Tahoma" panose="020B0604030504040204" pitchFamily="34" charset="0"/>
              </a:rPr>
              <a:t>    Begin</a:t>
            </a:r>
          </a:p>
          <a:p>
            <a:pPr>
              <a:spcBef>
                <a:spcPct val="50000"/>
              </a:spcBef>
            </a:pPr>
            <a:r>
              <a:rPr lang="en-US" altLang="zh-CN" sz="2400">
                <a:latin typeface="Tahoma" panose="020B0604030504040204" pitchFamily="34" charset="0"/>
              </a:rPr>
              <a:t>        count:=count-1;</a:t>
            </a:r>
          </a:p>
          <a:p>
            <a:pPr>
              <a:spcBef>
                <a:spcPct val="50000"/>
              </a:spcBef>
            </a:pPr>
            <a:r>
              <a:rPr lang="en-US" altLang="zh-CN" sz="2400">
                <a:latin typeface="Tahoma" panose="020B0604030504040204" pitchFamily="34" charset="0"/>
              </a:rPr>
              <a:t>        If count&lt;&gt; 0 Then</a:t>
            </a:r>
          </a:p>
          <a:p>
            <a:pPr>
              <a:spcBef>
                <a:spcPct val="50000"/>
              </a:spcBef>
            </a:pPr>
            <a:r>
              <a:rPr lang="en-US" altLang="zh-CN" sz="2400">
                <a:latin typeface="Tahoma" panose="020B0604030504040204" pitchFamily="34" charset="0"/>
              </a:rPr>
              <a:t>              signal(stool)</a:t>
            </a:r>
          </a:p>
          <a:p>
            <a:pPr>
              <a:spcBef>
                <a:spcPct val="50000"/>
              </a:spcBef>
            </a:pPr>
            <a:r>
              <a:rPr lang="en-US" altLang="zh-CN" sz="2400">
                <a:latin typeface="Tahoma" panose="020B0604030504040204" pitchFamily="34" charset="0"/>
              </a:rPr>
              <a:t>End;</a:t>
            </a:r>
          </a:p>
          <a:p>
            <a:pPr>
              <a:spcBef>
                <a:spcPct val="50000"/>
              </a:spcBef>
            </a:pPr>
            <a:r>
              <a:rPr lang="en-US" altLang="zh-CN" sz="2400">
                <a:latin typeface="Tahoma" panose="020B0604030504040204" pitchFamily="34" charset="0"/>
              </a:rPr>
              <a:t>Begin count:=0; End</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标题 193537"/>
          <p:cNvSpPr>
            <a:spLocks noGrp="1"/>
          </p:cNvSpPr>
          <p:nvPr>
            <p:ph type="title"/>
          </p:nvPr>
        </p:nvSpPr>
        <p:spPr/>
        <p:txBody>
          <a:bodyPr anchor="b"/>
          <a:lstStyle/>
          <a:p>
            <a:r>
              <a:rPr lang="zh-CN" altLang="en-US" sz="4000" b="1"/>
              <a:t>例</a:t>
            </a:r>
            <a:r>
              <a:rPr lang="en-US" altLang="zh-CN" sz="4000" b="1"/>
              <a:t>5 </a:t>
            </a:r>
            <a:r>
              <a:rPr lang="zh-CN" altLang="en-US" sz="4000" b="1"/>
              <a:t>嗜眠理发师问题</a:t>
            </a:r>
          </a:p>
        </p:txBody>
      </p:sp>
      <p:sp>
        <p:nvSpPr>
          <p:cNvPr id="193539" name="文本框 193538"/>
          <p:cNvSpPr txBox="1"/>
          <p:nvPr/>
        </p:nvSpPr>
        <p:spPr>
          <a:xfrm>
            <a:off x="539750" y="2420938"/>
            <a:ext cx="3743325" cy="3195637"/>
          </a:xfrm>
          <a:prstGeom prst="rect">
            <a:avLst/>
          </a:prstGeom>
          <a:noFill/>
          <a:ln w="9525">
            <a:noFill/>
          </a:ln>
        </p:spPr>
        <p:txBody>
          <a:bodyPr>
            <a:spAutoFit/>
          </a:bodyPr>
          <a:lstStyle/>
          <a:p>
            <a:pPr>
              <a:spcBef>
                <a:spcPct val="50000"/>
              </a:spcBef>
            </a:pPr>
            <a:r>
              <a:rPr lang="zh-CN" altLang="en-US" sz="2400">
                <a:latin typeface="Tahoma" panose="020B0604030504040204" pitchFamily="34" charset="0"/>
              </a:rPr>
              <a:t>理发师活动</a:t>
            </a:r>
            <a:r>
              <a:rPr lang="en-US" altLang="zh-CN" sz="2400">
                <a:latin typeface="Tahoma" panose="020B0604030504040204" pitchFamily="34" charset="0"/>
              </a:rPr>
              <a:t>:</a:t>
            </a:r>
          </a:p>
          <a:p>
            <a:pPr>
              <a:spcBef>
                <a:spcPct val="50000"/>
              </a:spcBef>
            </a:pPr>
            <a:r>
              <a:rPr lang="en-US" altLang="zh-CN" sz="2400">
                <a:latin typeface="Tahoma" panose="020B0604030504040204" pitchFamily="34" charset="0"/>
              </a:rPr>
              <a:t>Repeat</a:t>
            </a:r>
          </a:p>
          <a:p>
            <a:pPr>
              <a:spcBef>
                <a:spcPct val="50000"/>
              </a:spcBef>
            </a:pPr>
            <a:r>
              <a:rPr lang="en-US" altLang="zh-CN" sz="2400">
                <a:latin typeface="Tahoma" panose="020B0604030504040204" pitchFamily="34" charset="0"/>
              </a:rPr>
              <a:t>    sleepybarber.sleep;</a:t>
            </a:r>
          </a:p>
          <a:p>
            <a:pPr>
              <a:spcBef>
                <a:spcPct val="50000"/>
              </a:spcBef>
            </a:pPr>
            <a:r>
              <a:rPr lang="en-US" altLang="zh-CN" sz="2400">
                <a:latin typeface="Tahoma" panose="020B0604030504040204" pitchFamily="34" charset="0"/>
              </a:rPr>
              <a:t>    Cuthair;</a:t>
            </a:r>
          </a:p>
          <a:p>
            <a:pPr>
              <a:spcBef>
                <a:spcPct val="50000"/>
              </a:spcBef>
            </a:pPr>
            <a:r>
              <a:rPr lang="en-US" altLang="zh-CN" sz="2400">
                <a:latin typeface="Tahoma" panose="020B0604030504040204" pitchFamily="34" charset="0"/>
              </a:rPr>
              <a:t>Until false;</a:t>
            </a:r>
          </a:p>
          <a:p>
            <a:pPr>
              <a:spcBef>
                <a:spcPct val="50000"/>
              </a:spcBef>
            </a:pPr>
            <a:endParaRPr lang="zh-CN" altLang="en-US" sz="2400">
              <a:latin typeface="Tahoma" panose="020B0604030504040204" pitchFamily="34" charset="0"/>
            </a:endParaRPr>
          </a:p>
        </p:txBody>
      </p:sp>
      <p:sp>
        <p:nvSpPr>
          <p:cNvPr id="193540" name="文本框 193539"/>
          <p:cNvSpPr txBox="1"/>
          <p:nvPr/>
        </p:nvSpPr>
        <p:spPr>
          <a:xfrm>
            <a:off x="4643438" y="2349500"/>
            <a:ext cx="4249737" cy="3195638"/>
          </a:xfrm>
          <a:prstGeom prst="rect">
            <a:avLst/>
          </a:prstGeom>
          <a:noFill/>
          <a:ln w="9525">
            <a:noFill/>
          </a:ln>
        </p:spPr>
        <p:txBody>
          <a:bodyPr>
            <a:spAutoFit/>
          </a:bodyPr>
          <a:lstStyle/>
          <a:p>
            <a:pPr>
              <a:spcBef>
                <a:spcPct val="50000"/>
              </a:spcBef>
            </a:pPr>
            <a:r>
              <a:rPr lang="zh-CN" altLang="en-US" sz="2400">
                <a:latin typeface="Tahoma" panose="020B0604030504040204" pitchFamily="34" charset="0"/>
              </a:rPr>
              <a:t>顾客活动</a:t>
            </a:r>
            <a:r>
              <a:rPr lang="en-US" altLang="zh-CN" sz="2400">
                <a:latin typeface="Tahoma" panose="020B0604030504040204" pitchFamily="34" charset="0"/>
              </a:rPr>
              <a:t>:</a:t>
            </a:r>
          </a:p>
          <a:p>
            <a:pPr>
              <a:spcBef>
                <a:spcPct val="50000"/>
              </a:spcBef>
            </a:pPr>
            <a:r>
              <a:rPr lang="en-US" altLang="zh-CN" sz="2400">
                <a:latin typeface="Tahoma" panose="020B0604030504040204" pitchFamily="34" charset="0"/>
              </a:rPr>
              <a:t>Repeat</a:t>
            </a:r>
          </a:p>
          <a:p>
            <a:pPr>
              <a:spcBef>
                <a:spcPct val="50000"/>
              </a:spcBef>
            </a:pPr>
            <a:r>
              <a:rPr lang="en-US" altLang="zh-CN" sz="2400">
                <a:latin typeface="Tahoma" panose="020B0604030504040204" pitchFamily="34" charset="0"/>
              </a:rPr>
              <a:t>  sleepybarber.enter(full);</a:t>
            </a:r>
          </a:p>
          <a:p>
            <a:pPr>
              <a:spcBef>
                <a:spcPct val="50000"/>
              </a:spcBef>
            </a:pPr>
            <a:r>
              <a:rPr lang="en-US" altLang="zh-CN" sz="2400">
                <a:latin typeface="Tahoma" panose="020B0604030504040204" pitchFamily="34" charset="0"/>
              </a:rPr>
              <a:t>Until not full;</a:t>
            </a:r>
          </a:p>
          <a:p>
            <a:pPr>
              <a:spcBef>
                <a:spcPct val="50000"/>
              </a:spcBef>
            </a:pPr>
            <a:r>
              <a:rPr lang="en-US" altLang="zh-CN" sz="2400">
                <a:latin typeface="Tahoma" panose="020B0604030504040204" pitchFamily="34" charset="0"/>
              </a:rPr>
              <a:t>Cuthair</a:t>
            </a:r>
          </a:p>
          <a:p>
            <a:pPr>
              <a:spcBef>
                <a:spcPct val="50000"/>
              </a:spcBef>
            </a:pPr>
            <a:r>
              <a:rPr lang="en-US" altLang="zh-CN" sz="2400">
                <a:latin typeface="Tahoma" panose="020B0604030504040204" pitchFamily="34" charset="0"/>
              </a:rPr>
              <a:t>Sleepybarber.leave</a:t>
            </a:r>
          </a:p>
        </p:txBody>
      </p:sp>
      <p:sp>
        <p:nvSpPr>
          <p:cNvPr id="193541" name="直接连接符 193540"/>
          <p:cNvSpPr/>
          <p:nvPr/>
        </p:nvSpPr>
        <p:spPr>
          <a:xfrm>
            <a:off x="4500563" y="2349500"/>
            <a:ext cx="0" cy="3887788"/>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792163" y="692150"/>
            <a:ext cx="7793037" cy="1143000"/>
          </a:xfrm>
        </p:spPr>
        <p:txBody>
          <a:bodyPr vert="horz" wrap="square" anchor="ctr"/>
          <a:lstStyle/>
          <a:p>
            <a:r>
              <a:rPr lang="zh-CN" altLang="en-US" sz="4800" b="1"/>
              <a:t>两进程申请两个独占性资源</a:t>
            </a:r>
          </a:p>
        </p:txBody>
      </p:sp>
      <p:sp>
        <p:nvSpPr>
          <p:cNvPr id="21507" name="Rectangle 3"/>
          <p:cNvSpPr>
            <a:spLocks noGrp="1"/>
          </p:cNvSpPr>
          <p:nvPr>
            <p:ph idx="1"/>
          </p:nvPr>
        </p:nvSpPr>
        <p:spPr>
          <a:xfrm>
            <a:off x="685800" y="1881188"/>
            <a:ext cx="8458200" cy="4976812"/>
          </a:xfrm>
        </p:spPr>
        <p:txBody>
          <a:bodyPr vert="horz" wrap="square" anchor="t"/>
          <a:lstStyle/>
          <a:p>
            <a:r>
              <a:rPr lang="zh-CN" altLang="en-US"/>
              <a:t>设有两个进程</a:t>
            </a:r>
            <a:r>
              <a:rPr lang="en-US" altLang="zh-CN"/>
              <a:t>P1,P2,</a:t>
            </a:r>
            <a:r>
              <a:rPr lang="zh-CN" altLang="en-US"/>
              <a:t>系统中有两类独占性资源如打印机和输入机</a:t>
            </a:r>
            <a:r>
              <a:rPr lang="en-US" altLang="zh-CN"/>
              <a:t>,</a:t>
            </a:r>
            <a:r>
              <a:rPr lang="zh-CN" altLang="en-US"/>
              <a:t>两进程的活动为</a:t>
            </a:r>
            <a:r>
              <a:rPr lang="en-US" altLang="zh-CN"/>
              <a:t>:</a:t>
            </a:r>
          </a:p>
          <a:p>
            <a:pPr>
              <a:buFont typeface="Wingdings" panose="05000000000000000000" pitchFamily="2" charset="2"/>
              <a:buNone/>
            </a:pPr>
            <a:r>
              <a:rPr lang="en-US" altLang="zh-CN"/>
              <a:t>         </a:t>
            </a:r>
            <a:r>
              <a:rPr lang="en-US" altLang="zh-CN" sz="2800"/>
              <a:t>P1                                    P2    </a:t>
            </a:r>
          </a:p>
          <a:p>
            <a:pPr>
              <a:buFont typeface="Wingdings" panose="05000000000000000000" pitchFamily="2" charset="2"/>
              <a:buNone/>
            </a:pPr>
            <a:r>
              <a:rPr lang="en-US" altLang="zh-CN" sz="2800"/>
              <a:t>   </a:t>
            </a:r>
            <a:r>
              <a:rPr lang="zh-CN" altLang="en-US" sz="2800"/>
              <a:t>申请打印机                     申请输入机</a:t>
            </a:r>
          </a:p>
          <a:p>
            <a:pPr>
              <a:buFont typeface="Wingdings" panose="05000000000000000000" pitchFamily="2" charset="2"/>
              <a:buNone/>
            </a:pPr>
            <a:r>
              <a:rPr lang="zh-CN" altLang="en-US" sz="2800"/>
              <a:t>                           ①                                 ②</a:t>
            </a:r>
          </a:p>
          <a:p>
            <a:pPr>
              <a:buFont typeface="Wingdings" panose="05000000000000000000" pitchFamily="2" charset="2"/>
              <a:buNone/>
            </a:pPr>
            <a:r>
              <a:rPr lang="zh-CN" altLang="en-US" sz="2800"/>
              <a:t>   申请输入机                     申请打印机  </a:t>
            </a:r>
          </a:p>
          <a:p>
            <a:pPr>
              <a:buFont typeface="Wingdings" panose="05000000000000000000" pitchFamily="2" charset="2"/>
              <a:buNone/>
            </a:pPr>
            <a:r>
              <a:rPr lang="zh-CN" altLang="en-US" sz="2800"/>
              <a:t>     执行                                   执行</a:t>
            </a:r>
          </a:p>
          <a:p>
            <a:pPr>
              <a:buFont typeface="Wingdings" panose="05000000000000000000" pitchFamily="2" charset="2"/>
              <a:buNone/>
            </a:pPr>
            <a:r>
              <a:rPr lang="zh-CN" altLang="en-US" sz="2800"/>
              <a:t>     退出                                    退出</a:t>
            </a:r>
          </a:p>
        </p:txBody>
      </p:sp>
      <p:sp>
        <p:nvSpPr>
          <p:cNvPr id="21508" name="Line 4"/>
          <p:cNvSpPr/>
          <p:nvPr/>
        </p:nvSpPr>
        <p:spPr>
          <a:xfrm>
            <a:off x="2411413" y="4292600"/>
            <a:ext cx="1366837" cy="0"/>
          </a:xfrm>
          <a:prstGeom prst="line">
            <a:avLst/>
          </a:prstGeom>
          <a:ln w="9525" cap="flat" cmpd="sng">
            <a:solidFill>
              <a:schemeClr val="tx1"/>
            </a:solidFill>
            <a:prstDash val="solid"/>
            <a:headEnd type="none" w="med" len="med"/>
            <a:tailEnd type="triangle" w="med" len="med"/>
          </a:ln>
        </p:spPr>
      </p:sp>
      <p:sp>
        <p:nvSpPr>
          <p:cNvPr id="21509" name="Line 5"/>
          <p:cNvSpPr/>
          <p:nvPr/>
        </p:nvSpPr>
        <p:spPr>
          <a:xfrm>
            <a:off x="6551613" y="4257675"/>
            <a:ext cx="1223962" cy="0"/>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标题 194561"/>
          <p:cNvSpPr>
            <a:spLocks noGrp="1"/>
          </p:cNvSpPr>
          <p:nvPr>
            <p:ph type="title"/>
          </p:nvPr>
        </p:nvSpPr>
        <p:spPr>
          <a:xfrm>
            <a:off x="685800" y="609600"/>
            <a:ext cx="8001000" cy="1143000"/>
          </a:xfrm>
        </p:spPr>
        <p:txBody>
          <a:bodyPr anchor="b"/>
          <a:lstStyle/>
          <a:p>
            <a:r>
              <a:rPr lang="en-US" altLang="zh-CN" b="1"/>
              <a:t>4.3.5.5 </a:t>
            </a:r>
            <a:r>
              <a:rPr lang="zh-CN" altLang="en-US" sz="4000" b="1"/>
              <a:t>管程与</a:t>
            </a:r>
            <a:r>
              <a:rPr lang="en-US" altLang="zh-CN" sz="4000" b="1"/>
              <a:t>PV</a:t>
            </a:r>
            <a:r>
              <a:rPr lang="zh-CN" altLang="en-US" sz="4000" b="1"/>
              <a:t>操作的等价性</a:t>
            </a:r>
          </a:p>
        </p:txBody>
      </p:sp>
      <p:sp>
        <p:nvSpPr>
          <p:cNvPr id="194563" name="文本框 194562"/>
          <p:cNvSpPr txBox="1"/>
          <p:nvPr/>
        </p:nvSpPr>
        <p:spPr>
          <a:xfrm>
            <a:off x="1219200" y="2057400"/>
            <a:ext cx="7696200" cy="1793875"/>
          </a:xfrm>
          <a:prstGeom prst="rect">
            <a:avLst/>
          </a:prstGeom>
          <a:noFill/>
          <a:ln w="9525">
            <a:noFill/>
          </a:ln>
        </p:spPr>
        <p:txBody>
          <a:bodyPr>
            <a:spAutoFit/>
          </a:bodyPr>
          <a:lstStyle/>
          <a:p>
            <a:pPr>
              <a:lnSpc>
                <a:spcPct val="120000"/>
              </a:lnSpc>
              <a:spcBef>
                <a:spcPct val="50000"/>
              </a:spcBef>
            </a:pPr>
            <a:r>
              <a:rPr lang="zh-CN" altLang="en-US" sz="2800">
                <a:latin typeface="Comic Sans MS" panose="030F0702030302020204" pitchFamily="66" charset="0"/>
              </a:rPr>
              <a:t>用</a:t>
            </a:r>
            <a:r>
              <a:rPr lang="en-US" altLang="zh-CN" sz="2800">
                <a:latin typeface="Comic Sans MS" panose="030F0702030302020204" pitchFamily="66" charset="0"/>
              </a:rPr>
              <a:t>PV</a:t>
            </a:r>
            <a:r>
              <a:rPr lang="zh-CN" altLang="en-US" sz="2800">
                <a:latin typeface="Comic Sans MS" panose="030F0702030302020204" pitchFamily="66" charset="0"/>
              </a:rPr>
              <a:t>操作可以构造管程</a:t>
            </a:r>
          </a:p>
          <a:p>
            <a:pPr>
              <a:spcBef>
                <a:spcPct val="50000"/>
              </a:spcBef>
            </a:pPr>
            <a:r>
              <a:rPr lang="zh-CN" altLang="en-US" sz="2800">
                <a:latin typeface="Comic Sans MS" panose="030F0702030302020204" pitchFamily="66" charset="0"/>
              </a:rPr>
              <a:t>用管程可以构造</a:t>
            </a:r>
            <a:r>
              <a:rPr lang="en-US" altLang="zh-CN" sz="2800">
                <a:latin typeface="Comic Sans MS" panose="030F0702030302020204" pitchFamily="66" charset="0"/>
              </a:rPr>
              <a:t>PV</a:t>
            </a:r>
            <a:r>
              <a:rPr lang="zh-CN" altLang="en-US" sz="2800">
                <a:latin typeface="Comic Sans MS" panose="030F0702030302020204" pitchFamily="66" charset="0"/>
              </a:rPr>
              <a:t>操作</a:t>
            </a:r>
            <a:endParaRPr lang="zh-CN" altLang="en-US" sz="2400">
              <a:latin typeface="Comic Sans MS" panose="030F0702030302020204" pitchFamily="66" charset="0"/>
            </a:endParaRPr>
          </a:p>
          <a:p>
            <a:pPr>
              <a:spcBef>
                <a:spcPct val="50000"/>
              </a:spcBef>
            </a:pPr>
            <a:endParaRPr lang="zh-CN" altLang="en-US" sz="2400">
              <a:latin typeface="Comic Sans MS" panose="030F0702030302020204" pitchFamily="66" charset="0"/>
            </a:endParaRPr>
          </a:p>
        </p:txBody>
      </p:sp>
      <p:sp>
        <p:nvSpPr>
          <p:cNvPr id="194564" name="云形标注 194563"/>
          <p:cNvSpPr/>
          <p:nvPr/>
        </p:nvSpPr>
        <p:spPr>
          <a:xfrm>
            <a:off x="3429000" y="3810000"/>
            <a:ext cx="4953000" cy="1905000"/>
          </a:xfrm>
          <a:prstGeom prst="cloudCallout">
            <a:avLst>
              <a:gd name="adj1" fmla="val -43750"/>
              <a:gd name="adj2" fmla="val 70000"/>
            </a:avLst>
          </a:prstGeom>
          <a:solidFill>
            <a:schemeClr val="bg1"/>
          </a:solidFill>
          <a:ln w="9525" cap="flat" cmpd="sng">
            <a:solidFill>
              <a:schemeClr val="tx1"/>
            </a:solidFill>
            <a:prstDash val="solid"/>
            <a:headEnd type="none" w="med" len="med"/>
            <a:tailEnd type="none" w="med" len="med"/>
          </a:ln>
        </p:spPr>
        <p:txBody>
          <a:bodyPr wrap="none" anchor="ctr"/>
          <a:lstStyle/>
          <a:p>
            <a:pPr algn="ctr"/>
            <a:r>
              <a:rPr lang="en-US" altLang="zh-CN" sz="2400">
                <a:latin typeface="Comic Sans MS" panose="030F0702030302020204" pitchFamily="66" charset="0"/>
              </a:rPr>
              <a:t>Implementing PV operations</a:t>
            </a:r>
          </a:p>
          <a:p>
            <a:pPr algn="ctr"/>
            <a:r>
              <a:rPr lang="en-US" altLang="zh-CN" sz="2400">
                <a:latin typeface="Comic Sans MS" panose="030F0702030302020204" pitchFamily="66" charset="0"/>
              </a:rPr>
              <a:t>using monitors is trivial </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标题 195585"/>
          <p:cNvSpPr>
            <a:spLocks noGrp="1"/>
          </p:cNvSpPr>
          <p:nvPr>
            <p:ph type="title"/>
          </p:nvPr>
        </p:nvSpPr>
        <p:spPr>
          <a:xfrm>
            <a:off x="1150938" y="617538"/>
            <a:ext cx="7793037" cy="990600"/>
          </a:xfrm>
        </p:spPr>
        <p:txBody>
          <a:bodyPr anchor="b"/>
          <a:lstStyle/>
          <a:p>
            <a:r>
              <a:rPr lang="zh-CN" altLang="en-US" b="1"/>
              <a:t>用管程构造</a:t>
            </a:r>
            <a:r>
              <a:rPr lang="en-US" altLang="zh-CN" b="1"/>
              <a:t>PV</a:t>
            </a:r>
            <a:r>
              <a:rPr lang="zh-CN" altLang="en-US" b="1"/>
              <a:t>操作</a:t>
            </a:r>
          </a:p>
        </p:txBody>
      </p:sp>
      <p:sp>
        <p:nvSpPr>
          <p:cNvPr id="195587" name="文本框 195586"/>
          <p:cNvSpPr txBox="1"/>
          <p:nvPr/>
        </p:nvSpPr>
        <p:spPr>
          <a:xfrm>
            <a:off x="457200" y="1889125"/>
            <a:ext cx="4495800" cy="4911725"/>
          </a:xfrm>
          <a:prstGeom prst="rect">
            <a:avLst/>
          </a:prstGeom>
          <a:noFill/>
          <a:ln w="9525">
            <a:noFill/>
          </a:ln>
        </p:spPr>
        <p:txBody>
          <a:bodyPr>
            <a:spAutoFit/>
          </a:bodyPr>
          <a:lstStyle/>
          <a:p>
            <a:pPr>
              <a:lnSpc>
                <a:spcPct val="90000"/>
              </a:lnSpc>
              <a:spcBef>
                <a:spcPct val="50000"/>
              </a:spcBef>
            </a:pPr>
            <a:r>
              <a:rPr lang="en-US" altLang="zh-CN">
                <a:latin typeface="Times New Roman" panose="02020603050405020304" pitchFamily="18" charset="0"/>
              </a:rPr>
              <a:t>TYPE semaphore=MONITOR(init_value)</a:t>
            </a:r>
          </a:p>
          <a:p>
            <a:pPr>
              <a:lnSpc>
                <a:spcPct val="90000"/>
              </a:lnSpc>
              <a:spcBef>
                <a:spcPct val="50000"/>
              </a:spcBef>
            </a:pPr>
            <a:r>
              <a:rPr lang="en-US" altLang="zh-CN">
                <a:latin typeface="Times New Roman" panose="02020603050405020304" pitchFamily="18" charset="0"/>
              </a:rPr>
              <a:t>    VAR c:condition;</a:t>
            </a:r>
          </a:p>
          <a:p>
            <a:pPr>
              <a:lnSpc>
                <a:spcPct val="90000"/>
              </a:lnSpc>
              <a:spcBef>
                <a:spcPct val="50000"/>
              </a:spcBef>
            </a:pPr>
            <a:r>
              <a:rPr lang="en-US" altLang="zh-CN">
                <a:latin typeface="Times New Roman" panose="02020603050405020304" pitchFamily="18" charset="0"/>
              </a:rPr>
              <a:t>             count: integer;</a:t>
            </a:r>
          </a:p>
          <a:p>
            <a:pPr>
              <a:lnSpc>
                <a:spcPct val="90000"/>
              </a:lnSpc>
              <a:spcBef>
                <a:spcPct val="50000"/>
              </a:spcBef>
            </a:pPr>
            <a:r>
              <a:rPr lang="en-US" altLang="zh-CN">
                <a:latin typeface="Times New Roman" panose="02020603050405020304" pitchFamily="18" charset="0"/>
              </a:rPr>
              <a:t>DEFINE  P,V;</a:t>
            </a:r>
          </a:p>
          <a:p>
            <a:pPr>
              <a:lnSpc>
                <a:spcPct val="90000"/>
              </a:lnSpc>
              <a:spcBef>
                <a:spcPct val="50000"/>
              </a:spcBef>
            </a:pPr>
            <a:r>
              <a:rPr lang="en-US" altLang="zh-CN">
                <a:latin typeface="Times New Roman" panose="02020603050405020304" pitchFamily="18" charset="0"/>
              </a:rPr>
              <a:t>PROCEDURE P;</a:t>
            </a:r>
          </a:p>
          <a:p>
            <a:pPr>
              <a:lnSpc>
                <a:spcPct val="90000"/>
              </a:lnSpc>
              <a:spcBef>
                <a:spcPct val="50000"/>
              </a:spcBef>
            </a:pPr>
            <a:r>
              <a:rPr lang="en-US" altLang="zh-CN">
                <a:latin typeface="Times New Roman" panose="02020603050405020304" pitchFamily="18" charset="0"/>
              </a:rPr>
              <a:t>    BEGIN</a:t>
            </a:r>
          </a:p>
          <a:p>
            <a:pPr>
              <a:lnSpc>
                <a:spcPct val="90000"/>
              </a:lnSpc>
              <a:spcBef>
                <a:spcPct val="50000"/>
              </a:spcBef>
            </a:pPr>
            <a:r>
              <a:rPr lang="en-US" altLang="zh-CN">
                <a:latin typeface="Times New Roman" panose="02020603050405020304" pitchFamily="18" charset="0"/>
              </a:rPr>
              <a:t>        count:=count-1;</a:t>
            </a:r>
          </a:p>
          <a:p>
            <a:pPr>
              <a:lnSpc>
                <a:spcPct val="90000"/>
              </a:lnSpc>
              <a:spcBef>
                <a:spcPct val="50000"/>
              </a:spcBef>
            </a:pPr>
            <a:r>
              <a:rPr lang="en-US" altLang="zh-CN">
                <a:latin typeface="Times New Roman" panose="02020603050405020304" pitchFamily="18" charset="0"/>
              </a:rPr>
              <a:t>        IF count&lt;0 THEN</a:t>
            </a:r>
          </a:p>
          <a:p>
            <a:pPr>
              <a:lnSpc>
                <a:spcPct val="90000"/>
              </a:lnSpc>
              <a:spcBef>
                <a:spcPct val="50000"/>
              </a:spcBef>
            </a:pPr>
            <a:r>
              <a:rPr lang="en-US" altLang="zh-CN">
                <a:latin typeface="Times New Roman" panose="02020603050405020304" pitchFamily="18" charset="0"/>
              </a:rPr>
              <a:t>            wait(c);</a:t>
            </a:r>
          </a:p>
          <a:p>
            <a:pPr>
              <a:lnSpc>
                <a:spcPct val="90000"/>
              </a:lnSpc>
              <a:spcBef>
                <a:spcPct val="50000"/>
              </a:spcBef>
            </a:pPr>
            <a:r>
              <a:rPr lang="en-US" altLang="zh-CN">
                <a:latin typeface="Times New Roman" panose="02020603050405020304" pitchFamily="18" charset="0"/>
              </a:rPr>
              <a:t>    END;</a:t>
            </a:r>
          </a:p>
          <a:p>
            <a:pPr>
              <a:lnSpc>
                <a:spcPct val="90000"/>
              </a:lnSpc>
              <a:spcBef>
                <a:spcPct val="50000"/>
              </a:spcBef>
            </a:pPr>
            <a:endParaRPr lang="zh-CN" altLang="en-US">
              <a:latin typeface="Times New Roman" panose="02020603050405020304" pitchFamily="18" charset="0"/>
            </a:endParaRPr>
          </a:p>
        </p:txBody>
      </p:sp>
      <p:sp>
        <p:nvSpPr>
          <p:cNvPr id="195588" name="文本框 195587"/>
          <p:cNvSpPr txBox="1"/>
          <p:nvPr/>
        </p:nvSpPr>
        <p:spPr>
          <a:xfrm>
            <a:off x="5638800" y="1931988"/>
            <a:ext cx="3124200" cy="3783012"/>
          </a:xfrm>
          <a:prstGeom prst="rect">
            <a:avLst/>
          </a:prstGeom>
          <a:noFill/>
          <a:ln w="9525">
            <a:noFill/>
          </a:ln>
        </p:spPr>
        <p:txBody>
          <a:bodyPr>
            <a:spAutoFit/>
          </a:bodyPr>
          <a:lstStyle/>
          <a:p>
            <a:pPr>
              <a:lnSpc>
                <a:spcPct val="90000"/>
              </a:lnSpc>
              <a:spcBef>
                <a:spcPct val="50000"/>
              </a:spcBef>
            </a:pPr>
            <a:r>
              <a:rPr lang="en-US" altLang="zh-CN">
                <a:latin typeface="Times New Roman" panose="02020603050405020304" pitchFamily="18" charset="0"/>
              </a:rPr>
              <a:t>PROCEDURE V;</a:t>
            </a:r>
          </a:p>
          <a:p>
            <a:pPr>
              <a:lnSpc>
                <a:spcPct val="90000"/>
              </a:lnSpc>
              <a:spcBef>
                <a:spcPct val="50000"/>
              </a:spcBef>
            </a:pPr>
            <a:r>
              <a:rPr lang="en-US" altLang="zh-CN">
                <a:latin typeface="Times New Roman" panose="02020603050405020304" pitchFamily="18" charset="0"/>
              </a:rPr>
              <a:t>    BEGIN</a:t>
            </a:r>
          </a:p>
          <a:p>
            <a:pPr>
              <a:lnSpc>
                <a:spcPct val="90000"/>
              </a:lnSpc>
              <a:spcBef>
                <a:spcPct val="50000"/>
              </a:spcBef>
            </a:pPr>
            <a:r>
              <a:rPr lang="en-US" altLang="zh-CN">
                <a:latin typeface="Times New Roman" panose="02020603050405020304" pitchFamily="18" charset="0"/>
              </a:rPr>
              <a:t>       count:=count+1;</a:t>
            </a:r>
          </a:p>
          <a:p>
            <a:pPr>
              <a:lnSpc>
                <a:spcPct val="90000"/>
              </a:lnSpc>
              <a:spcBef>
                <a:spcPct val="50000"/>
              </a:spcBef>
            </a:pPr>
            <a:r>
              <a:rPr lang="en-US" altLang="zh-CN">
                <a:latin typeface="Times New Roman" panose="02020603050405020304" pitchFamily="18" charset="0"/>
              </a:rPr>
              <a:t>       IF count &lt;=0 THEN</a:t>
            </a:r>
          </a:p>
          <a:p>
            <a:pPr>
              <a:lnSpc>
                <a:spcPct val="90000"/>
              </a:lnSpc>
              <a:spcBef>
                <a:spcPct val="50000"/>
              </a:spcBef>
            </a:pPr>
            <a:r>
              <a:rPr lang="en-US" altLang="zh-CN">
                <a:latin typeface="Times New Roman" panose="02020603050405020304" pitchFamily="18" charset="0"/>
              </a:rPr>
              <a:t>            signal(c);</a:t>
            </a:r>
          </a:p>
          <a:p>
            <a:pPr>
              <a:lnSpc>
                <a:spcPct val="90000"/>
              </a:lnSpc>
              <a:spcBef>
                <a:spcPct val="50000"/>
              </a:spcBef>
            </a:pPr>
            <a:r>
              <a:rPr lang="en-US" altLang="zh-CN">
                <a:latin typeface="Times New Roman" panose="02020603050405020304" pitchFamily="18" charset="0"/>
              </a:rPr>
              <a:t>    END;</a:t>
            </a:r>
          </a:p>
          <a:p>
            <a:pPr>
              <a:lnSpc>
                <a:spcPct val="90000"/>
              </a:lnSpc>
              <a:spcBef>
                <a:spcPct val="50000"/>
              </a:spcBef>
            </a:pPr>
            <a:r>
              <a:rPr lang="en-US" altLang="zh-CN">
                <a:latin typeface="Times New Roman" panose="02020603050405020304" pitchFamily="18" charset="0"/>
              </a:rPr>
              <a:t>BEGIN</a:t>
            </a:r>
          </a:p>
          <a:p>
            <a:pPr>
              <a:lnSpc>
                <a:spcPct val="90000"/>
              </a:lnSpc>
              <a:spcBef>
                <a:spcPct val="50000"/>
              </a:spcBef>
            </a:pPr>
            <a:r>
              <a:rPr lang="en-US" altLang="zh-CN">
                <a:latin typeface="Times New Roman" panose="02020603050405020304" pitchFamily="18" charset="0"/>
              </a:rPr>
              <a:t>    count:=init_value;</a:t>
            </a:r>
          </a:p>
          <a:p>
            <a:pPr>
              <a:lnSpc>
                <a:spcPct val="90000"/>
              </a:lnSpc>
              <a:spcBef>
                <a:spcPct val="50000"/>
              </a:spcBef>
            </a:pPr>
            <a:r>
              <a:rPr lang="en-US" altLang="zh-CN">
                <a:latin typeface="Times New Roman" panose="02020603050405020304" pitchFamily="18" charset="0"/>
              </a:rPr>
              <a:t>END;</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标题 196609"/>
          <p:cNvSpPr>
            <a:spLocks noGrp="1"/>
          </p:cNvSpPr>
          <p:nvPr>
            <p:ph type="title"/>
          </p:nvPr>
        </p:nvSpPr>
        <p:spPr>
          <a:xfrm>
            <a:off x="1150938" y="617538"/>
            <a:ext cx="7793037" cy="1066800"/>
          </a:xfrm>
        </p:spPr>
        <p:txBody>
          <a:bodyPr anchor="b"/>
          <a:lstStyle/>
          <a:p>
            <a:r>
              <a:rPr lang="zh-CN" altLang="en-US" b="1"/>
              <a:t>用管程构造</a:t>
            </a:r>
            <a:r>
              <a:rPr lang="en-US" altLang="zh-CN" b="1"/>
              <a:t>PV</a:t>
            </a:r>
            <a:r>
              <a:rPr lang="zh-CN" altLang="en-US" b="1"/>
              <a:t>操作</a:t>
            </a:r>
            <a:r>
              <a:rPr lang="en-US" altLang="zh-CN" b="1"/>
              <a:t>(Cont.)</a:t>
            </a:r>
          </a:p>
        </p:txBody>
      </p:sp>
      <p:graphicFrame>
        <p:nvGraphicFramePr>
          <p:cNvPr id="196611" name="表格 196610"/>
          <p:cNvGraphicFramePr/>
          <p:nvPr/>
        </p:nvGraphicFramePr>
        <p:xfrm>
          <a:off x="838200" y="2082800"/>
          <a:ext cx="7239000" cy="4013200"/>
        </p:xfrm>
        <a:graphic>
          <a:graphicData uri="http://schemas.openxmlformats.org/drawingml/2006/table">
            <a:tbl>
              <a:tblPr/>
              <a:tblGrid>
                <a:gridCol w="37338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76200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None/>
                      </a:pPr>
                      <a:r>
                        <a:rPr lang="zh-CN" altLang="en-US" b="1">
                          <a:solidFill>
                            <a:schemeClr val="tx2"/>
                          </a:solidFill>
                        </a:rPr>
                        <a:t>信号灯与</a:t>
                      </a:r>
                      <a:r>
                        <a:rPr lang="en-US" altLang="zh-CN" b="1">
                          <a:solidFill>
                            <a:schemeClr val="tx2"/>
                          </a:solidFill>
                        </a:rPr>
                        <a:t>PV</a:t>
                      </a:r>
                      <a:r>
                        <a:rPr lang="zh-CN" altLang="en-US" b="1">
                          <a:solidFill>
                            <a:schemeClr val="tx2"/>
                          </a:solidFill>
                        </a:rPr>
                        <a:t>操作</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None/>
                      </a:pPr>
                      <a:r>
                        <a:rPr lang="zh-CN" altLang="en-US" b="1">
                          <a:solidFill>
                            <a:schemeClr val="tx2"/>
                          </a:solidFill>
                        </a:rPr>
                        <a:t>管程</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280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None/>
                      </a:pPr>
                      <a:r>
                        <a:rPr lang="en-US" altLang="zh-CN" b="1"/>
                        <a:t>VAR s:semaphore;</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None/>
                      </a:pPr>
                      <a:r>
                        <a:rPr lang="en-US" altLang="zh-CN" b="1"/>
                        <a:t>TYPE s=MONITOR;</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None/>
                      </a:pPr>
                      <a:r>
                        <a:rPr lang="en-US" altLang="zh-CN" b="1"/>
                        <a:t>s.value:=init_value;</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None/>
                      </a:pPr>
                      <a:r>
                        <a:rPr lang="en-US" altLang="zh-CN" b="1"/>
                        <a:t>Init s(init_value);</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80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None/>
                      </a:pPr>
                      <a:r>
                        <a:rPr lang="en-US" altLang="zh-CN" b="1"/>
                        <a:t>P(s);</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None/>
                      </a:pPr>
                      <a:r>
                        <a:rPr lang="en-US" altLang="zh-CN" b="1"/>
                        <a:t>s.P;</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None/>
                      </a:pPr>
                      <a:r>
                        <a:rPr lang="en-US" altLang="zh-CN" b="1"/>
                        <a:t>V(s);</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None/>
                      </a:pPr>
                      <a:r>
                        <a:rPr lang="en-US" altLang="zh-CN" b="1"/>
                        <a:t>s.V;</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标题 197633"/>
          <p:cNvSpPr>
            <a:spLocks noGrp="1"/>
          </p:cNvSpPr>
          <p:nvPr>
            <p:ph type="title"/>
          </p:nvPr>
        </p:nvSpPr>
        <p:spPr>
          <a:xfrm>
            <a:off x="685800" y="381000"/>
            <a:ext cx="7772400" cy="1143000"/>
          </a:xfrm>
        </p:spPr>
        <p:txBody>
          <a:bodyPr anchor="b"/>
          <a:lstStyle/>
          <a:p>
            <a:r>
              <a:rPr lang="zh-CN" altLang="en-US" b="1"/>
              <a:t>用</a:t>
            </a:r>
            <a:r>
              <a:rPr lang="en-US" altLang="zh-CN" b="1"/>
              <a:t>PV</a:t>
            </a:r>
            <a:r>
              <a:rPr lang="zh-CN" altLang="en-US" b="1"/>
              <a:t>操作构造管程</a:t>
            </a:r>
          </a:p>
        </p:txBody>
      </p:sp>
      <p:graphicFrame>
        <p:nvGraphicFramePr>
          <p:cNvPr id="197635" name="表格 197634"/>
          <p:cNvGraphicFramePr/>
          <p:nvPr>
            <p:extLst>
              <p:ext uri="{D42A27DB-BD31-4B8C-83A1-F6EECF244321}">
                <p14:modId xmlns:p14="http://schemas.microsoft.com/office/powerpoint/2010/main" val="2731254462"/>
              </p:ext>
            </p:extLst>
          </p:nvPr>
        </p:nvGraphicFramePr>
        <p:xfrm>
          <a:off x="457200" y="1600200"/>
          <a:ext cx="8458200" cy="5252720"/>
        </p:xfrm>
        <a:graphic>
          <a:graphicData uri="http://schemas.openxmlformats.org/drawingml/2006/table">
            <a:tbl>
              <a:tblPr/>
              <a:tblGrid>
                <a:gridCol w="2743200">
                  <a:extLst>
                    <a:ext uri="{9D8B030D-6E8A-4147-A177-3AD203B41FA5}">
                      <a16:colId xmlns:a16="http://schemas.microsoft.com/office/drawing/2014/main" val="20000"/>
                    </a:ext>
                  </a:extLst>
                </a:gridCol>
                <a:gridCol w="5715000">
                  <a:extLst>
                    <a:ext uri="{9D8B030D-6E8A-4147-A177-3AD203B41FA5}">
                      <a16:colId xmlns:a16="http://schemas.microsoft.com/office/drawing/2014/main" val="20001"/>
                    </a:ext>
                  </a:extLst>
                </a:gridCol>
              </a:tblGrid>
              <a:tr h="60960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b="1">
                          <a:solidFill>
                            <a:srgbClr val="FF9900"/>
                          </a:solidFill>
                        </a:rPr>
                        <a:t>管程</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b="1">
                          <a:solidFill>
                            <a:srgbClr val="FF9900"/>
                          </a:solidFill>
                        </a:rPr>
                        <a:t>信号灯与</a:t>
                      </a:r>
                      <a:r>
                        <a:rPr lang="en-US" altLang="zh-CN" b="1">
                          <a:solidFill>
                            <a:srgbClr val="FF9900"/>
                          </a:solidFill>
                        </a:rPr>
                        <a:t>PV</a:t>
                      </a:r>
                      <a:r>
                        <a:rPr lang="zh-CN" altLang="en-US" b="1">
                          <a:solidFill>
                            <a:srgbClr val="FF9900"/>
                          </a:solidFill>
                        </a:rPr>
                        <a:t>操作</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271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2000" b="1"/>
                        <a:t>一个管程实例</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2000" b="1"/>
                        <a:t>一个入口等待队列</a:t>
                      </a:r>
                      <a:r>
                        <a:rPr lang="en-US" altLang="zh-CN" sz="2000" b="1"/>
                        <a:t>mutex:semaphore(1)</a:t>
                      </a:r>
                    </a:p>
                    <a:p>
                      <a:pPr marL="0" lvl="0" indent="0">
                        <a:buNone/>
                      </a:pPr>
                      <a:r>
                        <a:rPr lang="zh-CN" altLang="en-US" sz="2000" b="1"/>
                        <a:t>一个紧急等待队列</a:t>
                      </a:r>
                      <a:r>
                        <a:rPr lang="en-US" altLang="zh-CN" sz="2000" b="1"/>
                        <a:t>urgent:semaphore (0)</a:t>
                      </a:r>
                    </a:p>
                    <a:p>
                      <a:pPr marL="0" lvl="0" indent="0">
                        <a:buNone/>
                      </a:pPr>
                      <a:r>
                        <a:rPr lang="zh-CN" altLang="en-US" sz="2000" b="1"/>
                        <a:t>一个紧急等待计数</a:t>
                      </a:r>
                      <a:r>
                        <a:rPr lang="en-US" altLang="zh-CN" sz="2000" b="1"/>
                        <a:t>urgent_count:integer(0)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1600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2000" b="1"/>
                        <a:t>一个条件变量</a:t>
                      </a:r>
                    </a:p>
                    <a:p>
                      <a:pPr marL="0" lvl="0" indent="0">
                        <a:buNone/>
                      </a:pPr>
                      <a:r>
                        <a:rPr lang="en-US" altLang="zh-CN" sz="2000" b="1"/>
                        <a:t>c: condition;</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2000" b="1"/>
                        <a:t>一个信号灯变量</a:t>
                      </a:r>
                      <a:r>
                        <a:rPr lang="en-US" altLang="zh-CN" sz="2000" b="1"/>
                        <a:t>s:semaphore (0)</a:t>
                      </a:r>
                    </a:p>
                    <a:p>
                      <a:pPr marL="0" lvl="0" indent="0">
                        <a:buNone/>
                      </a:pPr>
                      <a:r>
                        <a:rPr lang="zh-CN" altLang="en-US" sz="2000" b="1"/>
                        <a:t>一个计数变量</a:t>
                      </a:r>
                      <a:r>
                        <a:rPr lang="en-US" altLang="zh-CN" sz="2000" b="1"/>
                        <a:t>count:integer (0)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2250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2000" b="1"/>
                        <a:t>等待操作</a:t>
                      </a:r>
                    </a:p>
                    <a:p>
                      <a:pPr marL="0" lvl="0" indent="0">
                        <a:buNone/>
                      </a:pPr>
                      <a:r>
                        <a:rPr lang="en-US" altLang="zh-CN" sz="2000" b="1"/>
                        <a:t>wait(c)</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buNone/>
                      </a:pPr>
                      <a:r>
                        <a:rPr lang="en-US" altLang="zh-CN" sz="2000" b="1" dirty="0"/>
                        <a:t>count:=count+1;</a:t>
                      </a:r>
                    </a:p>
                    <a:p>
                      <a:pPr marL="0" lvl="0" indent="0">
                        <a:lnSpc>
                          <a:spcPct val="70000"/>
                        </a:lnSpc>
                        <a:buNone/>
                      </a:pPr>
                      <a:r>
                        <a:rPr lang="en-US" altLang="zh-CN" sz="2000" b="1" dirty="0"/>
                        <a:t>IF </a:t>
                      </a:r>
                      <a:r>
                        <a:rPr lang="en-US" altLang="zh-CN" sz="2000" b="1" dirty="0" err="1"/>
                        <a:t>urgent_count</a:t>
                      </a:r>
                      <a:r>
                        <a:rPr lang="en-US" altLang="zh-CN" sz="2000" b="1" dirty="0"/>
                        <a:t>&gt;0 THEN</a:t>
                      </a:r>
                    </a:p>
                    <a:p>
                      <a:pPr marL="0" lvl="0" indent="0">
                        <a:lnSpc>
                          <a:spcPct val="70000"/>
                        </a:lnSpc>
                        <a:buNone/>
                      </a:pPr>
                      <a:r>
                        <a:rPr lang="en-US" altLang="zh-CN" sz="2000" b="1" dirty="0"/>
                        <a:t>    BEGIN</a:t>
                      </a:r>
                    </a:p>
                    <a:p>
                      <a:pPr marL="0" lvl="0" indent="0">
                        <a:lnSpc>
                          <a:spcPct val="70000"/>
                        </a:lnSpc>
                        <a:buNone/>
                      </a:pPr>
                      <a:r>
                        <a:rPr lang="en-US" altLang="zh-CN" sz="2000" b="1" dirty="0"/>
                        <a:t>        </a:t>
                      </a:r>
                      <a:r>
                        <a:rPr lang="en-US" altLang="zh-CN" sz="2000" b="1" dirty="0" err="1"/>
                        <a:t>urgent_count</a:t>
                      </a:r>
                      <a:r>
                        <a:rPr lang="en-US" altLang="zh-CN" sz="2000" b="1" dirty="0"/>
                        <a:t>:=urgent_count-1;</a:t>
                      </a:r>
                    </a:p>
                    <a:p>
                      <a:pPr marL="0" lvl="0" indent="0">
                        <a:lnSpc>
                          <a:spcPct val="70000"/>
                        </a:lnSpc>
                        <a:buNone/>
                      </a:pPr>
                      <a:r>
                        <a:rPr lang="en-US" altLang="zh-CN" sz="2000" b="1" dirty="0"/>
                        <a:t>        V(urgent)</a:t>
                      </a:r>
                    </a:p>
                    <a:p>
                      <a:pPr marL="0" lvl="0" indent="0">
                        <a:lnSpc>
                          <a:spcPct val="70000"/>
                        </a:lnSpc>
                        <a:buNone/>
                      </a:pPr>
                      <a:r>
                        <a:rPr lang="en-US" altLang="zh-CN" sz="2000" b="1"/>
                        <a:t>    END</a:t>
                      </a:r>
                      <a:endParaRPr lang="en-US" altLang="zh-CN" sz="2000" b="1" dirty="0"/>
                    </a:p>
                    <a:p>
                      <a:pPr marL="0" lvl="0" indent="0">
                        <a:lnSpc>
                          <a:spcPct val="70000"/>
                        </a:lnSpc>
                        <a:buNone/>
                      </a:pPr>
                      <a:r>
                        <a:rPr lang="en-US" altLang="zh-CN" sz="2000" b="1" dirty="0"/>
                        <a:t>    ELSE</a:t>
                      </a:r>
                    </a:p>
                    <a:p>
                      <a:pPr marL="0" lvl="0" indent="0">
                        <a:lnSpc>
                          <a:spcPct val="70000"/>
                        </a:lnSpc>
                        <a:buNone/>
                      </a:pPr>
                      <a:r>
                        <a:rPr lang="en-US" altLang="zh-CN" sz="2000" b="1" dirty="0"/>
                        <a:t>        V(mutex);</a:t>
                      </a:r>
                    </a:p>
                    <a:p>
                      <a:pPr marL="0" lvl="0" indent="0">
                        <a:lnSpc>
                          <a:spcPct val="70000"/>
                        </a:lnSpc>
                        <a:buNone/>
                      </a:pPr>
                      <a:r>
                        <a:rPr lang="en-US" altLang="zh-CN" sz="2000" b="1" dirty="0"/>
                        <a:t>P(s);</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标题 198657"/>
          <p:cNvSpPr>
            <a:spLocks noGrp="1"/>
          </p:cNvSpPr>
          <p:nvPr>
            <p:ph type="title"/>
          </p:nvPr>
        </p:nvSpPr>
        <p:spPr>
          <a:xfrm>
            <a:off x="685800" y="228600"/>
            <a:ext cx="7772400" cy="1143000"/>
          </a:xfrm>
        </p:spPr>
        <p:txBody>
          <a:bodyPr lIns="92075" tIns="46038" rIns="92075" bIns="46038" anchor="ctr"/>
          <a:lstStyle/>
          <a:p>
            <a:r>
              <a:rPr lang="zh-CN" altLang="en-US" b="1"/>
              <a:t>用</a:t>
            </a:r>
            <a:r>
              <a:rPr lang="en-US" altLang="zh-CN" b="1"/>
              <a:t>PV</a:t>
            </a:r>
            <a:r>
              <a:rPr lang="zh-CN" altLang="en-US" b="1"/>
              <a:t>操作构造管程</a:t>
            </a:r>
          </a:p>
        </p:txBody>
      </p:sp>
      <p:graphicFrame>
        <p:nvGraphicFramePr>
          <p:cNvPr id="198659" name="表格 198658"/>
          <p:cNvGraphicFramePr/>
          <p:nvPr/>
        </p:nvGraphicFramePr>
        <p:xfrm>
          <a:off x="381000" y="1219200"/>
          <a:ext cx="8458200" cy="5562917"/>
        </p:xfrm>
        <a:graphic>
          <a:graphicData uri="http://schemas.openxmlformats.org/drawingml/2006/table">
            <a:tbl>
              <a:tblPr/>
              <a:tblGrid>
                <a:gridCol w="2743200">
                  <a:extLst>
                    <a:ext uri="{9D8B030D-6E8A-4147-A177-3AD203B41FA5}">
                      <a16:colId xmlns:a16="http://schemas.microsoft.com/office/drawing/2014/main" val="20000"/>
                    </a:ext>
                  </a:extLst>
                </a:gridCol>
                <a:gridCol w="5715000">
                  <a:extLst>
                    <a:ext uri="{9D8B030D-6E8A-4147-A177-3AD203B41FA5}">
                      <a16:colId xmlns:a16="http://schemas.microsoft.com/office/drawing/2014/main" val="20001"/>
                    </a:ext>
                  </a:extLst>
                </a:gridCol>
              </a:tblGrid>
              <a:tr h="60960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b="1">
                          <a:solidFill>
                            <a:schemeClr val="tx2"/>
                          </a:solidFill>
                        </a:rPr>
                        <a:t>管程</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b="1">
                          <a:solidFill>
                            <a:schemeClr val="tx2"/>
                          </a:solidFill>
                        </a:rPr>
                        <a:t>信号灯与</a:t>
                      </a:r>
                      <a:r>
                        <a:rPr lang="en-US" altLang="zh-CN" b="1">
                          <a:solidFill>
                            <a:schemeClr val="tx2"/>
                          </a:solidFill>
                        </a:rPr>
                        <a:t>PV</a:t>
                      </a:r>
                      <a:r>
                        <a:rPr lang="zh-CN" altLang="en-US" b="1">
                          <a:solidFill>
                            <a:schemeClr val="tx2"/>
                          </a:solidFill>
                        </a:rPr>
                        <a:t>操作</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6376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2000" b="1"/>
                        <a:t>唤醒操作</a:t>
                      </a:r>
                    </a:p>
                    <a:p>
                      <a:pPr marL="0" lvl="0" indent="0">
                        <a:buNone/>
                      </a:pPr>
                      <a:r>
                        <a:rPr lang="en-US" altLang="zh-CN" sz="2000" b="1"/>
                        <a:t>Signal(c)</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80000"/>
                        </a:lnSpc>
                        <a:buNone/>
                      </a:pPr>
                      <a:r>
                        <a:rPr lang="en-US" altLang="zh-CN" sz="2000" b="1"/>
                        <a:t>IF count&gt;0 THEN</a:t>
                      </a:r>
                    </a:p>
                    <a:p>
                      <a:pPr marL="0" lvl="0" indent="0">
                        <a:lnSpc>
                          <a:spcPct val="80000"/>
                        </a:lnSpc>
                        <a:buNone/>
                      </a:pPr>
                      <a:r>
                        <a:rPr lang="en-US" altLang="zh-CN" sz="2000" b="1"/>
                        <a:t>    BEGIN</a:t>
                      </a:r>
                    </a:p>
                    <a:p>
                      <a:pPr marL="0" lvl="0" indent="0">
                        <a:lnSpc>
                          <a:spcPct val="80000"/>
                        </a:lnSpc>
                        <a:buNone/>
                      </a:pPr>
                      <a:r>
                        <a:rPr lang="en-US" altLang="zh-CN" sz="2000" b="1"/>
                        <a:t>        count:=count-1;</a:t>
                      </a:r>
                    </a:p>
                    <a:p>
                      <a:pPr marL="0" lvl="0" indent="0">
                        <a:lnSpc>
                          <a:spcPct val="80000"/>
                        </a:lnSpc>
                        <a:buNone/>
                      </a:pPr>
                      <a:r>
                        <a:rPr lang="en-US" altLang="zh-CN" sz="2000" b="1"/>
                        <a:t>        urgent_count:=urgent_count+1;</a:t>
                      </a:r>
                    </a:p>
                    <a:p>
                      <a:pPr marL="0" lvl="0" indent="0">
                        <a:lnSpc>
                          <a:spcPct val="80000"/>
                        </a:lnSpc>
                        <a:buNone/>
                      </a:pPr>
                      <a:r>
                        <a:rPr lang="en-US" altLang="zh-CN" sz="2000" b="1"/>
                        <a:t>        V(s);</a:t>
                      </a:r>
                    </a:p>
                    <a:p>
                      <a:pPr marL="0" lvl="0" indent="0">
                        <a:lnSpc>
                          <a:spcPct val="80000"/>
                        </a:lnSpc>
                        <a:buNone/>
                      </a:pPr>
                      <a:r>
                        <a:rPr lang="en-US" altLang="zh-CN" sz="2000" b="1"/>
                        <a:t>        P(urgent)</a:t>
                      </a:r>
                    </a:p>
                    <a:p>
                      <a:pPr marL="0" lvl="0" indent="0">
                        <a:lnSpc>
                          <a:spcPct val="80000"/>
                        </a:lnSpc>
                        <a:buNone/>
                      </a:pPr>
                      <a:r>
                        <a:rPr lang="en-US" altLang="zh-CN" sz="2000" b="1"/>
                        <a:t>    END</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2000" b="1"/>
                        <a:t>进入管程</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2000" b="1"/>
                        <a:t>P(mutex);</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0980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2000" b="1"/>
                        <a:t>离开管程</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80000"/>
                        </a:lnSpc>
                        <a:buNone/>
                      </a:pPr>
                      <a:r>
                        <a:rPr lang="en-US" altLang="zh-CN" sz="2000" b="1"/>
                        <a:t>IF urgent_count&gt;0 THEN</a:t>
                      </a:r>
                    </a:p>
                    <a:p>
                      <a:pPr marL="0" lvl="0" indent="0">
                        <a:lnSpc>
                          <a:spcPct val="80000"/>
                        </a:lnSpc>
                        <a:buNone/>
                      </a:pPr>
                      <a:r>
                        <a:rPr lang="en-US" altLang="zh-CN" sz="2000" b="1"/>
                        <a:t>    BEGIN</a:t>
                      </a:r>
                    </a:p>
                    <a:p>
                      <a:pPr marL="0" lvl="0" indent="0">
                        <a:lnSpc>
                          <a:spcPct val="80000"/>
                        </a:lnSpc>
                        <a:buNone/>
                      </a:pPr>
                      <a:r>
                        <a:rPr lang="en-US" altLang="zh-CN" sz="2000" b="1"/>
                        <a:t>        urgent_count:=urgent_count-1;</a:t>
                      </a:r>
                    </a:p>
                    <a:p>
                      <a:pPr marL="0" lvl="0" indent="0">
                        <a:lnSpc>
                          <a:spcPct val="80000"/>
                        </a:lnSpc>
                        <a:buNone/>
                      </a:pPr>
                      <a:r>
                        <a:rPr lang="en-US" altLang="zh-CN" sz="2000" b="1"/>
                        <a:t>        V(urgent)</a:t>
                      </a:r>
                    </a:p>
                    <a:p>
                      <a:pPr marL="0" lvl="0" indent="0">
                        <a:lnSpc>
                          <a:spcPct val="80000"/>
                        </a:lnSpc>
                        <a:buNone/>
                      </a:pPr>
                      <a:r>
                        <a:rPr lang="en-US" altLang="zh-CN" sz="2000" b="1"/>
                        <a:t>    END</a:t>
                      </a:r>
                    </a:p>
                    <a:p>
                      <a:pPr marL="0" lvl="0" indent="0">
                        <a:lnSpc>
                          <a:spcPct val="80000"/>
                        </a:lnSpc>
                        <a:buNone/>
                      </a:pPr>
                      <a:r>
                        <a:rPr lang="en-US" altLang="zh-CN" sz="2000" b="1"/>
                        <a:t>ELSE </a:t>
                      </a:r>
                    </a:p>
                    <a:p>
                      <a:pPr marL="0" lvl="0" indent="0">
                        <a:lnSpc>
                          <a:spcPct val="80000"/>
                        </a:lnSpc>
                        <a:buNone/>
                      </a:pPr>
                      <a:r>
                        <a:rPr lang="en-US" altLang="zh-CN" sz="2000" b="1"/>
                        <a:t>    V(mutex);</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标题 199681"/>
          <p:cNvSpPr>
            <a:spLocks noGrp="1"/>
          </p:cNvSpPr>
          <p:nvPr>
            <p:ph type="title"/>
          </p:nvPr>
        </p:nvSpPr>
        <p:spPr/>
        <p:txBody>
          <a:bodyPr anchor="b"/>
          <a:lstStyle/>
          <a:p>
            <a:r>
              <a:rPr lang="en-US" altLang="zh-CN" b="1"/>
              <a:t>4.3.5.6 </a:t>
            </a:r>
            <a:r>
              <a:rPr lang="zh-CN" altLang="en-US" b="1"/>
              <a:t>管程的嵌套调用问题</a:t>
            </a:r>
          </a:p>
        </p:txBody>
      </p:sp>
      <p:sp>
        <p:nvSpPr>
          <p:cNvPr id="199683" name="直接连接符 199682"/>
          <p:cNvSpPr/>
          <p:nvPr/>
        </p:nvSpPr>
        <p:spPr>
          <a:xfrm>
            <a:off x="5029200" y="2971800"/>
            <a:ext cx="304800" cy="0"/>
          </a:xfrm>
          <a:prstGeom prst="line">
            <a:avLst/>
          </a:prstGeom>
          <a:ln w="9525" cap="flat" cmpd="sng">
            <a:solidFill>
              <a:schemeClr val="tx1"/>
            </a:solidFill>
            <a:prstDash val="dash"/>
            <a:headEnd type="none" w="med" len="med"/>
            <a:tailEnd type="none" w="med" len="med"/>
          </a:ln>
        </p:spPr>
      </p:sp>
      <p:grpSp>
        <p:nvGrpSpPr>
          <p:cNvPr id="199684" name="组合 199683"/>
          <p:cNvGrpSpPr/>
          <p:nvPr/>
        </p:nvGrpSpPr>
        <p:grpSpPr>
          <a:xfrm>
            <a:off x="1187450" y="1916113"/>
            <a:ext cx="7072313" cy="1828800"/>
            <a:chOff x="0" y="0"/>
            <a:chExt cx="4455" cy="1152"/>
          </a:xfrm>
        </p:grpSpPr>
        <p:sp>
          <p:nvSpPr>
            <p:cNvPr id="199685" name="矩形 199684"/>
            <p:cNvSpPr/>
            <p:nvPr/>
          </p:nvSpPr>
          <p:spPr>
            <a:xfrm>
              <a:off x="672" y="336"/>
              <a:ext cx="567" cy="793"/>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199686" name="矩形 199685"/>
            <p:cNvSpPr/>
            <p:nvPr/>
          </p:nvSpPr>
          <p:spPr>
            <a:xfrm>
              <a:off x="3888" y="359"/>
              <a:ext cx="567" cy="793"/>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endParaRPr lang="en-US" altLang="zh-CN" sz="2400">
                <a:latin typeface="Comic Sans MS" panose="030F0702030302020204" pitchFamily="66" charset="0"/>
              </a:endParaRPr>
            </a:p>
            <a:p>
              <a:pPr algn="ctr"/>
              <a:r>
                <a:rPr lang="zh-CN" altLang="en-US" dirty="0">
                  <a:latin typeface="Comic Sans MS" panose="030F0702030302020204" pitchFamily="66" charset="0"/>
                </a:rPr>
                <a:t>Wait(c)</a:t>
              </a:r>
            </a:p>
          </p:txBody>
        </p:sp>
        <p:sp>
          <p:nvSpPr>
            <p:cNvPr id="199687" name="矩形 199686"/>
            <p:cNvSpPr/>
            <p:nvPr/>
          </p:nvSpPr>
          <p:spPr>
            <a:xfrm>
              <a:off x="1545" y="336"/>
              <a:ext cx="567" cy="793"/>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199688" name="矩形 199687"/>
            <p:cNvSpPr/>
            <p:nvPr/>
          </p:nvSpPr>
          <p:spPr>
            <a:xfrm>
              <a:off x="2976" y="336"/>
              <a:ext cx="567" cy="793"/>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199689" name="直接连接符 199688"/>
            <p:cNvSpPr/>
            <p:nvPr/>
          </p:nvSpPr>
          <p:spPr>
            <a:xfrm>
              <a:off x="336" y="528"/>
              <a:ext cx="576" cy="0"/>
            </a:xfrm>
            <a:prstGeom prst="line">
              <a:avLst/>
            </a:prstGeom>
            <a:ln w="9525" cap="flat" cmpd="sng">
              <a:solidFill>
                <a:schemeClr val="tx1"/>
              </a:solidFill>
              <a:prstDash val="dash"/>
              <a:headEnd type="none" w="med" len="med"/>
              <a:tailEnd type="none" w="med" len="med"/>
            </a:ln>
          </p:spPr>
        </p:sp>
        <p:sp>
          <p:nvSpPr>
            <p:cNvPr id="199690" name="直接连接符 199689"/>
            <p:cNvSpPr/>
            <p:nvPr/>
          </p:nvSpPr>
          <p:spPr>
            <a:xfrm>
              <a:off x="912" y="528"/>
              <a:ext cx="0" cy="336"/>
            </a:xfrm>
            <a:prstGeom prst="line">
              <a:avLst/>
            </a:prstGeom>
            <a:ln w="9525" cap="flat" cmpd="sng">
              <a:solidFill>
                <a:schemeClr val="tx1"/>
              </a:solidFill>
              <a:prstDash val="solid"/>
              <a:headEnd type="none" w="med" len="med"/>
              <a:tailEnd type="triangle" w="med" len="med"/>
            </a:ln>
          </p:spPr>
        </p:sp>
        <p:sp>
          <p:nvSpPr>
            <p:cNvPr id="199691" name="直接连接符 199690"/>
            <p:cNvSpPr/>
            <p:nvPr/>
          </p:nvSpPr>
          <p:spPr>
            <a:xfrm>
              <a:off x="912" y="864"/>
              <a:ext cx="432" cy="0"/>
            </a:xfrm>
            <a:prstGeom prst="line">
              <a:avLst/>
            </a:prstGeom>
            <a:ln w="9525" cap="flat" cmpd="sng">
              <a:solidFill>
                <a:schemeClr val="tx1"/>
              </a:solidFill>
              <a:prstDash val="dash"/>
              <a:headEnd type="none" w="med" len="med"/>
              <a:tailEnd type="none" w="med" len="med"/>
            </a:ln>
          </p:spPr>
        </p:sp>
        <p:sp>
          <p:nvSpPr>
            <p:cNvPr id="199692" name="直接连接符 199691"/>
            <p:cNvSpPr/>
            <p:nvPr/>
          </p:nvSpPr>
          <p:spPr>
            <a:xfrm>
              <a:off x="1344" y="624"/>
              <a:ext cx="0" cy="240"/>
            </a:xfrm>
            <a:prstGeom prst="line">
              <a:avLst/>
            </a:prstGeom>
            <a:ln w="9525" cap="flat" cmpd="sng">
              <a:solidFill>
                <a:schemeClr val="tx1"/>
              </a:solidFill>
              <a:prstDash val="dash"/>
              <a:headEnd type="none" w="med" len="med"/>
              <a:tailEnd type="none" w="med" len="med"/>
            </a:ln>
          </p:spPr>
        </p:sp>
        <p:sp>
          <p:nvSpPr>
            <p:cNvPr id="199693" name="直接连接符 199692"/>
            <p:cNvSpPr/>
            <p:nvPr/>
          </p:nvSpPr>
          <p:spPr>
            <a:xfrm>
              <a:off x="1344" y="624"/>
              <a:ext cx="432" cy="0"/>
            </a:xfrm>
            <a:prstGeom prst="line">
              <a:avLst/>
            </a:prstGeom>
            <a:ln w="9525" cap="flat" cmpd="sng">
              <a:solidFill>
                <a:schemeClr val="tx1"/>
              </a:solidFill>
              <a:prstDash val="dash"/>
              <a:headEnd type="none" w="med" len="med"/>
              <a:tailEnd type="none" w="med" len="med"/>
            </a:ln>
          </p:spPr>
        </p:sp>
        <p:sp>
          <p:nvSpPr>
            <p:cNvPr id="199694" name="直接连接符 199693"/>
            <p:cNvSpPr/>
            <p:nvPr/>
          </p:nvSpPr>
          <p:spPr>
            <a:xfrm>
              <a:off x="1824" y="624"/>
              <a:ext cx="0" cy="336"/>
            </a:xfrm>
            <a:prstGeom prst="line">
              <a:avLst/>
            </a:prstGeom>
            <a:ln w="9525" cap="flat" cmpd="sng">
              <a:solidFill>
                <a:schemeClr val="tx1"/>
              </a:solidFill>
              <a:prstDash val="solid"/>
              <a:headEnd type="none" w="med" len="med"/>
              <a:tailEnd type="triangle" w="med" len="med"/>
            </a:ln>
          </p:spPr>
        </p:sp>
        <p:sp>
          <p:nvSpPr>
            <p:cNvPr id="199695" name="直接连接符 199694"/>
            <p:cNvSpPr/>
            <p:nvPr/>
          </p:nvSpPr>
          <p:spPr>
            <a:xfrm>
              <a:off x="1824" y="960"/>
              <a:ext cx="480" cy="0"/>
            </a:xfrm>
            <a:prstGeom prst="line">
              <a:avLst/>
            </a:prstGeom>
            <a:ln w="9525" cap="flat" cmpd="sng">
              <a:solidFill>
                <a:schemeClr val="tx1"/>
              </a:solidFill>
              <a:prstDash val="dash"/>
              <a:headEnd type="none" w="med" len="med"/>
              <a:tailEnd type="none" w="med" len="med"/>
            </a:ln>
          </p:spPr>
        </p:sp>
        <p:sp>
          <p:nvSpPr>
            <p:cNvPr id="199696" name="直接连接符 199695"/>
            <p:cNvSpPr/>
            <p:nvPr/>
          </p:nvSpPr>
          <p:spPr>
            <a:xfrm flipV="1">
              <a:off x="2304" y="528"/>
              <a:ext cx="0" cy="432"/>
            </a:xfrm>
            <a:prstGeom prst="line">
              <a:avLst/>
            </a:prstGeom>
            <a:ln w="9525" cap="flat" cmpd="sng">
              <a:solidFill>
                <a:schemeClr val="tx1"/>
              </a:solidFill>
              <a:prstDash val="dash"/>
              <a:headEnd type="none" w="med" len="med"/>
              <a:tailEnd type="none" w="med" len="med"/>
            </a:ln>
          </p:spPr>
        </p:sp>
        <p:sp>
          <p:nvSpPr>
            <p:cNvPr id="199697" name="直接连接符 199696"/>
            <p:cNvSpPr/>
            <p:nvPr/>
          </p:nvSpPr>
          <p:spPr>
            <a:xfrm>
              <a:off x="2736" y="960"/>
              <a:ext cx="144" cy="0"/>
            </a:xfrm>
            <a:prstGeom prst="line">
              <a:avLst/>
            </a:prstGeom>
            <a:ln w="9525" cap="flat" cmpd="sng">
              <a:solidFill>
                <a:schemeClr val="tx1"/>
              </a:solidFill>
              <a:prstDash val="dash"/>
              <a:headEnd type="none" w="med" len="med"/>
              <a:tailEnd type="none" w="med" len="med"/>
            </a:ln>
          </p:spPr>
        </p:sp>
        <p:sp>
          <p:nvSpPr>
            <p:cNvPr id="199698" name="直接连接符 199697"/>
            <p:cNvSpPr/>
            <p:nvPr/>
          </p:nvSpPr>
          <p:spPr>
            <a:xfrm flipV="1">
              <a:off x="2880" y="624"/>
              <a:ext cx="0" cy="336"/>
            </a:xfrm>
            <a:prstGeom prst="line">
              <a:avLst/>
            </a:prstGeom>
            <a:ln w="9525" cap="flat" cmpd="sng">
              <a:solidFill>
                <a:schemeClr val="tx1"/>
              </a:solidFill>
              <a:prstDash val="dash"/>
              <a:headEnd type="none" w="med" len="med"/>
              <a:tailEnd type="none" w="med" len="med"/>
            </a:ln>
          </p:spPr>
        </p:sp>
        <p:sp>
          <p:nvSpPr>
            <p:cNvPr id="199699" name="直接连接符 199698"/>
            <p:cNvSpPr/>
            <p:nvPr/>
          </p:nvSpPr>
          <p:spPr>
            <a:xfrm>
              <a:off x="2880" y="624"/>
              <a:ext cx="336" cy="0"/>
            </a:xfrm>
            <a:prstGeom prst="line">
              <a:avLst/>
            </a:prstGeom>
            <a:ln w="9525" cap="flat" cmpd="sng">
              <a:solidFill>
                <a:schemeClr val="tx1"/>
              </a:solidFill>
              <a:prstDash val="dash"/>
              <a:headEnd type="none" w="med" len="med"/>
              <a:tailEnd type="none" w="med" len="med"/>
            </a:ln>
          </p:spPr>
        </p:sp>
        <p:sp>
          <p:nvSpPr>
            <p:cNvPr id="199700" name="直接连接符 199699"/>
            <p:cNvSpPr/>
            <p:nvPr/>
          </p:nvSpPr>
          <p:spPr>
            <a:xfrm>
              <a:off x="3216" y="624"/>
              <a:ext cx="0" cy="288"/>
            </a:xfrm>
            <a:prstGeom prst="line">
              <a:avLst/>
            </a:prstGeom>
            <a:ln w="9525" cap="flat" cmpd="sng">
              <a:solidFill>
                <a:schemeClr val="tx1"/>
              </a:solidFill>
              <a:prstDash val="solid"/>
              <a:headEnd type="none" w="med" len="med"/>
              <a:tailEnd type="triangle" w="med" len="med"/>
            </a:ln>
          </p:spPr>
        </p:sp>
        <p:sp>
          <p:nvSpPr>
            <p:cNvPr id="199701" name="直接连接符 199700"/>
            <p:cNvSpPr/>
            <p:nvPr/>
          </p:nvSpPr>
          <p:spPr>
            <a:xfrm>
              <a:off x="3216" y="912"/>
              <a:ext cx="480" cy="0"/>
            </a:xfrm>
            <a:prstGeom prst="line">
              <a:avLst/>
            </a:prstGeom>
            <a:ln w="9525" cap="flat" cmpd="sng">
              <a:solidFill>
                <a:schemeClr val="tx1"/>
              </a:solidFill>
              <a:prstDash val="dash"/>
              <a:headEnd type="none" w="med" len="med"/>
              <a:tailEnd type="none" w="med" len="med"/>
            </a:ln>
          </p:spPr>
        </p:sp>
        <p:sp>
          <p:nvSpPr>
            <p:cNvPr id="199702" name="直接连接符 199701"/>
            <p:cNvSpPr/>
            <p:nvPr/>
          </p:nvSpPr>
          <p:spPr>
            <a:xfrm flipV="1">
              <a:off x="3696" y="624"/>
              <a:ext cx="0" cy="288"/>
            </a:xfrm>
            <a:prstGeom prst="line">
              <a:avLst/>
            </a:prstGeom>
            <a:ln w="9525" cap="flat" cmpd="sng">
              <a:solidFill>
                <a:schemeClr val="tx1"/>
              </a:solidFill>
              <a:prstDash val="dash"/>
              <a:headEnd type="none" w="med" len="med"/>
              <a:tailEnd type="none" w="med" len="med"/>
            </a:ln>
          </p:spPr>
        </p:sp>
        <p:sp>
          <p:nvSpPr>
            <p:cNvPr id="199703" name="直接连接符 199702"/>
            <p:cNvSpPr/>
            <p:nvPr/>
          </p:nvSpPr>
          <p:spPr>
            <a:xfrm>
              <a:off x="3696" y="624"/>
              <a:ext cx="480" cy="0"/>
            </a:xfrm>
            <a:prstGeom prst="line">
              <a:avLst/>
            </a:prstGeom>
            <a:ln w="9525" cap="flat" cmpd="sng">
              <a:solidFill>
                <a:schemeClr val="tx1"/>
              </a:solidFill>
              <a:prstDash val="dash"/>
              <a:headEnd type="none" w="med" len="med"/>
              <a:tailEnd type="none" w="med" len="med"/>
            </a:ln>
          </p:spPr>
        </p:sp>
        <p:sp>
          <p:nvSpPr>
            <p:cNvPr id="199704" name="直接连接符 199703"/>
            <p:cNvSpPr/>
            <p:nvPr/>
          </p:nvSpPr>
          <p:spPr>
            <a:xfrm>
              <a:off x="4176" y="624"/>
              <a:ext cx="0" cy="144"/>
            </a:xfrm>
            <a:prstGeom prst="line">
              <a:avLst/>
            </a:prstGeom>
            <a:ln w="9525" cap="flat" cmpd="sng">
              <a:solidFill>
                <a:schemeClr val="tx1"/>
              </a:solidFill>
              <a:prstDash val="solid"/>
              <a:headEnd type="none" w="med" len="med"/>
              <a:tailEnd type="triangle" w="med" len="med"/>
            </a:ln>
          </p:spPr>
        </p:sp>
        <p:sp>
          <p:nvSpPr>
            <p:cNvPr id="199705" name="文本框 199704"/>
            <p:cNvSpPr txBox="1"/>
            <p:nvPr/>
          </p:nvSpPr>
          <p:spPr>
            <a:xfrm>
              <a:off x="0" y="384"/>
              <a:ext cx="288" cy="288"/>
            </a:xfrm>
            <a:prstGeom prst="rect">
              <a:avLst/>
            </a:prstGeom>
            <a:solidFill>
              <a:schemeClr val="bg1"/>
            </a:solidFill>
            <a:ln w="9525">
              <a:noFill/>
            </a:ln>
          </p:spPr>
          <p:txBody>
            <a:bodyPr>
              <a:spAutoFit/>
            </a:bodyPr>
            <a:lstStyle/>
            <a:p>
              <a:pPr>
                <a:spcBef>
                  <a:spcPct val="50000"/>
                </a:spcBef>
              </a:pPr>
              <a:r>
                <a:rPr lang="en-US" altLang="zh-CN" sz="2400">
                  <a:latin typeface="Comic Sans MS" panose="030F0702030302020204" pitchFamily="66" charset="0"/>
                </a:rPr>
                <a:t>P:</a:t>
              </a:r>
            </a:p>
          </p:txBody>
        </p:sp>
        <p:sp>
          <p:nvSpPr>
            <p:cNvPr id="199706" name="文本框 199705"/>
            <p:cNvSpPr txBox="1"/>
            <p:nvPr/>
          </p:nvSpPr>
          <p:spPr>
            <a:xfrm>
              <a:off x="768" y="0"/>
              <a:ext cx="411" cy="288"/>
            </a:xfrm>
            <a:prstGeom prst="rect">
              <a:avLst/>
            </a:prstGeom>
            <a:solidFill>
              <a:schemeClr val="bg1"/>
            </a:solidFill>
            <a:ln w="9525">
              <a:noFill/>
            </a:ln>
          </p:spPr>
          <p:txBody>
            <a:bodyPr>
              <a:spAutoFit/>
            </a:bodyPr>
            <a:lstStyle/>
            <a:p>
              <a:pPr>
                <a:spcBef>
                  <a:spcPct val="50000"/>
                </a:spcBef>
              </a:pPr>
              <a:r>
                <a:rPr lang="en-US" altLang="zh-CN" sz="2400">
                  <a:latin typeface="Comic Sans MS" panose="030F0702030302020204" pitchFamily="66" charset="0"/>
                </a:rPr>
                <a:t>M1</a:t>
              </a:r>
            </a:p>
          </p:txBody>
        </p:sp>
        <p:sp>
          <p:nvSpPr>
            <p:cNvPr id="199707" name="文本框 199706"/>
            <p:cNvSpPr txBox="1"/>
            <p:nvPr/>
          </p:nvSpPr>
          <p:spPr>
            <a:xfrm>
              <a:off x="1584" y="0"/>
              <a:ext cx="432" cy="288"/>
            </a:xfrm>
            <a:prstGeom prst="rect">
              <a:avLst/>
            </a:prstGeom>
            <a:solidFill>
              <a:schemeClr val="bg1"/>
            </a:solidFill>
            <a:ln w="9525">
              <a:noFill/>
            </a:ln>
          </p:spPr>
          <p:txBody>
            <a:bodyPr>
              <a:spAutoFit/>
            </a:bodyPr>
            <a:lstStyle/>
            <a:p>
              <a:pPr>
                <a:spcBef>
                  <a:spcPct val="50000"/>
                </a:spcBef>
              </a:pPr>
              <a:r>
                <a:rPr lang="en-US" altLang="zh-CN" sz="2400">
                  <a:latin typeface="Comic Sans MS" panose="030F0702030302020204" pitchFamily="66" charset="0"/>
                </a:rPr>
                <a:t>M2</a:t>
              </a:r>
            </a:p>
          </p:txBody>
        </p:sp>
        <p:sp>
          <p:nvSpPr>
            <p:cNvPr id="199708" name="文本框 199707"/>
            <p:cNvSpPr txBox="1"/>
            <p:nvPr/>
          </p:nvSpPr>
          <p:spPr>
            <a:xfrm>
              <a:off x="3936" y="0"/>
              <a:ext cx="480" cy="288"/>
            </a:xfrm>
            <a:prstGeom prst="rect">
              <a:avLst/>
            </a:prstGeom>
            <a:solidFill>
              <a:schemeClr val="bg1"/>
            </a:solidFill>
            <a:ln w="9525">
              <a:noFill/>
            </a:ln>
          </p:spPr>
          <p:txBody>
            <a:bodyPr>
              <a:spAutoFit/>
            </a:bodyPr>
            <a:lstStyle/>
            <a:p>
              <a:pPr>
                <a:spcBef>
                  <a:spcPct val="50000"/>
                </a:spcBef>
              </a:pPr>
              <a:r>
                <a:rPr lang="en-US" altLang="zh-CN" sz="2400">
                  <a:latin typeface="Comic Sans MS" panose="030F0702030302020204" pitchFamily="66" charset="0"/>
                </a:rPr>
                <a:t>Mn</a:t>
              </a:r>
            </a:p>
          </p:txBody>
        </p:sp>
        <p:sp>
          <p:nvSpPr>
            <p:cNvPr id="199709" name="文本框 199708"/>
            <p:cNvSpPr txBox="1"/>
            <p:nvPr/>
          </p:nvSpPr>
          <p:spPr>
            <a:xfrm>
              <a:off x="2976" y="0"/>
              <a:ext cx="624" cy="288"/>
            </a:xfrm>
            <a:prstGeom prst="rect">
              <a:avLst/>
            </a:prstGeom>
            <a:solidFill>
              <a:schemeClr val="bg1"/>
            </a:solidFill>
            <a:ln w="9525">
              <a:noFill/>
            </a:ln>
          </p:spPr>
          <p:txBody>
            <a:bodyPr>
              <a:spAutoFit/>
            </a:bodyPr>
            <a:lstStyle/>
            <a:p>
              <a:pPr>
                <a:spcBef>
                  <a:spcPct val="50000"/>
                </a:spcBef>
              </a:pPr>
              <a:r>
                <a:rPr lang="en-US" altLang="zh-CN" sz="2400">
                  <a:latin typeface="Comic Sans MS" panose="030F0702030302020204" pitchFamily="66" charset="0"/>
                </a:rPr>
                <a:t>Mn-1</a:t>
              </a:r>
            </a:p>
          </p:txBody>
        </p:sp>
        <p:sp>
          <p:nvSpPr>
            <p:cNvPr id="199710" name="文本框 199709"/>
            <p:cNvSpPr txBox="1"/>
            <p:nvPr/>
          </p:nvSpPr>
          <p:spPr>
            <a:xfrm>
              <a:off x="2448" y="528"/>
              <a:ext cx="336" cy="288"/>
            </a:xfrm>
            <a:prstGeom prst="rect">
              <a:avLst/>
            </a:prstGeom>
            <a:solidFill>
              <a:schemeClr val="bg1"/>
            </a:solidFill>
            <a:ln w="9525">
              <a:noFill/>
            </a:ln>
          </p:spPr>
          <p:txBody>
            <a:bodyPr>
              <a:spAutoFit/>
            </a:bodyPr>
            <a:lstStyle/>
            <a:p>
              <a:pPr>
                <a:spcBef>
                  <a:spcPct val="50000"/>
                </a:spcBef>
              </a:pPr>
              <a:r>
                <a:rPr lang="en-US" altLang="zh-CN" sz="2400">
                  <a:latin typeface="Comic Sans MS" panose="030F0702030302020204" pitchFamily="66" charset="0"/>
                </a:rPr>
                <a:t>...</a:t>
              </a:r>
            </a:p>
          </p:txBody>
        </p:sp>
      </p:grpSp>
      <p:sp>
        <p:nvSpPr>
          <p:cNvPr id="199711" name="文本框 199710"/>
          <p:cNvSpPr txBox="1"/>
          <p:nvPr/>
        </p:nvSpPr>
        <p:spPr>
          <a:xfrm>
            <a:off x="468313" y="4038600"/>
            <a:ext cx="8218487" cy="2465388"/>
          </a:xfrm>
          <a:prstGeom prst="rect">
            <a:avLst/>
          </a:prstGeom>
          <a:noFill/>
          <a:ln w="9525">
            <a:noFill/>
          </a:ln>
        </p:spPr>
        <p:txBody>
          <a:bodyPr>
            <a:spAutoFit/>
          </a:bodyPr>
          <a:lstStyle/>
          <a:p>
            <a:pPr>
              <a:spcBef>
                <a:spcPct val="50000"/>
              </a:spcBef>
            </a:pPr>
            <a:r>
              <a:rPr lang="zh-CN" altLang="en-US" sz="2400">
                <a:latin typeface="Comic Sans MS" panose="030F0702030302020204" pitchFamily="66" charset="0"/>
              </a:rPr>
              <a:t>问题：</a:t>
            </a:r>
            <a:r>
              <a:rPr lang="en-US" altLang="zh-CN" sz="2400">
                <a:latin typeface="Comic Sans MS" panose="030F0702030302020204" pitchFamily="66" charset="0"/>
              </a:rPr>
              <a:t>1. </a:t>
            </a:r>
            <a:r>
              <a:rPr lang="zh-CN" altLang="en-US" sz="2400">
                <a:latin typeface="Comic Sans MS" panose="030F0702030302020204" pitchFamily="66" charset="0"/>
              </a:rPr>
              <a:t>是否允许嵌套；</a:t>
            </a:r>
          </a:p>
          <a:p>
            <a:pPr>
              <a:lnSpc>
                <a:spcPct val="60000"/>
              </a:lnSpc>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2. </a:t>
            </a:r>
            <a:r>
              <a:rPr lang="zh-CN" altLang="en-US" sz="2400">
                <a:latin typeface="Comic Sans MS" panose="030F0702030302020204" pitchFamily="66" charset="0"/>
              </a:rPr>
              <a:t>若允许，如何处理互斥权。</a:t>
            </a:r>
          </a:p>
          <a:p>
            <a:pPr>
              <a:lnSpc>
                <a:spcPct val="60000"/>
              </a:lnSpc>
              <a:spcBef>
                <a:spcPct val="50000"/>
              </a:spcBef>
            </a:pPr>
            <a:r>
              <a:rPr lang="zh-CN" altLang="en-US" sz="2400">
                <a:latin typeface="Comic Sans MS" panose="030F0702030302020204" pitchFamily="66" charset="0"/>
              </a:rPr>
              <a:t>方法：</a:t>
            </a:r>
            <a:r>
              <a:rPr lang="en-US" altLang="zh-CN" sz="2400">
                <a:latin typeface="Comic Sans MS" panose="030F0702030302020204" pitchFamily="66" charset="0"/>
              </a:rPr>
              <a:t>1. </a:t>
            </a:r>
            <a:r>
              <a:rPr lang="zh-CN" altLang="en-US" sz="2400">
                <a:latin typeface="Comic Sans MS" panose="030F0702030302020204" pitchFamily="66" charset="0"/>
              </a:rPr>
              <a:t>禁止嵌套（</a:t>
            </a:r>
            <a:r>
              <a:rPr lang="en-US" altLang="zh-CN" sz="2400">
                <a:latin typeface="Comic Sans MS" panose="030F0702030302020204" pitchFamily="66" charset="0"/>
              </a:rPr>
              <a:t>Modula)</a:t>
            </a:r>
          </a:p>
          <a:p>
            <a:pPr>
              <a:lnSpc>
                <a:spcPct val="60000"/>
              </a:lnSpc>
              <a:spcBef>
                <a:spcPct val="50000"/>
              </a:spcBef>
            </a:pPr>
            <a:r>
              <a:rPr lang="en-US" altLang="zh-CN" sz="2400">
                <a:latin typeface="Comic Sans MS" panose="030F0702030302020204" pitchFamily="66" charset="0"/>
              </a:rPr>
              <a:t>       2. </a:t>
            </a:r>
            <a:r>
              <a:rPr lang="zh-CN" altLang="en-US" sz="2400">
                <a:latin typeface="Comic Sans MS" panose="030F0702030302020204" pitchFamily="66" charset="0"/>
              </a:rPr>
              <a:t>允许嵌套，等待时释放当前管程互斥权</a:t>
            </a:r>
            <a:r>
              <a:rPr lang="zh-CN" altLang="en-US" sz="1400">
                <a:latin typeface="Comic Sans MS" panose="030F0702030302020204" pitchFamily="66" charset="0"/>
              </a:rPr>
              <a:t>（</a:t>
            </a:r>
            <a:r>
              <a:rPr lang="en-US" altLang="zh-CN" sz="1400">
                <a:latin typeface="Comic Sans MS" panose="030F0702030302020204" pitchFamily="66" charset="0"/>
              </a:rPr>
              <a:t>CPASCAL</a:t>
            </a:r>
            <a:r>
              <a:rPr lang="zh-CN" altLang="en-US" sz="1400">
                <a:latin typeface="Comic Sans MS" panose="030F0702030302020204" pitchFamily="66" charset="0"/>
              </a:rPr>
              <a:t>）；</a:t>
            </a:r>
            <a:endParaRPr lang="zh-CN" altLang="en-US" sz="2400">
              <a:latin typeface="Comic Sans MS" panose="030F0702030302020204" pitchFamily="66" charset="0"/>
            </a:endParaRPr>
          </a:p>
          <a:p>
            <a:pPr>
              <a:lnSpc>
                <a:spcPct val="60000"/>
              </a:lnSpc>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3. </a:t>
            </a:r>
            <a:r>
              <a:rPr lang="zh-CN" altLang="en-US" sz="2400">
                <a:latin typeface="Comic Sans MS" panose="030F0702030302020204" pitchFamily="66" charset="0"/>
              </a:rPr>
              <a:t>允许嵌套，等待时释放所有管程互斥权；</a:t>
            </a:r>
          </a:p>
          <a:p>
            <a:pPr>
              <a:lnSpc>
                <a:spcPct val="60000"/>
              </a:lnSpc>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4. </a:t>
            </a:r>
            <a:r>
              <a:rPr lang="zh-CN" altLang="en-US" sz="2400">
                <a:latin typeface="Comic Sans MS" panose="030F0702030302020204" pitchFamily="66" charset="0"/>
              </a:rPr>
              <a:t>允许嵌套，调用时释放路经管程互斥权</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标题 200705"/>
          <p:cNvSpPr>
            <a:spLocks noGrp="1"/>
          </p:cNvSpPr>
          <p:nvPr>
            <p:ph type="title"/>
          </p:nvPr>
        </p:nvSpPr>
        <p:spPr/>
        <p:txBody>
          <a:bodyPr anchor="b"/>
          <a:lstStyle/>
          <a:p>
            <a:r>
              <a:rPr lang="zh-CN" altLang="en-US" b="1" dirty="0"/>
              <a:t>Java语言中的“管程”</a:t>
            </a:r>
          </a:p>
        </p:txBody>
      </p:sp>
      <p:sp>
        <p:nvSpPr>
          <p:cNvPr id="200707" name="文本框 200706"/>
          <p:cNvSpPr txBox="1"/>
          <p:nvPr/>
        </p:nvSpPr>
        <p:spPr>
          <a:xfrm>
            <a:off x="1295400" y="2133600"/>
            <a:ext cx="7620000" cy="457200"/>
          </a:xfrm>
          <a:prstGeom prst="rect">
            <a:avLst/>
          </a:prstGeom>
          <a:noFill/>
          <a:ln w="9525">
            <a:noFill/>
          </a:ln>
        </p:spPr>
        <p:txBody>
          <a:bodyPr>
            <a:spAutoFit/>
          </a:bodyPr>
          <a:lstStyle/>
          <a:p>
            <a:pPr>
              <a:spcBef>
                <a:spcPct val="50000"/>
              </a:spcBef>
            </a:pPr>
            <a:endParaRPr lang="zh-CN" altLang="en-US" sz="2400" dirty="0">
              <a:latin typeface="Comic Sans MS" panose="030F0702030302020204" pitchFamily="66" charset="0"/>
            </a:endParaRPr>
          </a:p>
        </p:txBody>
      </p:sp>
      <p:sp>
        <p:nvSpPr>
          <p:cNvPr id="200708" name="文本占位符 200707"/>
          <p:cNvSpPr>
            <a:spLocks noGrp="1"/>
          </p:cNvSpPr>
          <p:nvPr>
            <p:ph type="body" idx="1"/>
          </p:nvPr>
        </p:nvSpPr>
        <p:spPr/>
        <p:txBody>
          <a:bodyPr/>
          <a:lstStyle/>
          <a:p>
            <a:pPr>
              <a:lnSpc>
                <a:spcPct val="80000"/>
              </a:lnSpc>
              <a:spcBef>
                <a:spcPct val="50000"/>
              </a:spcBef>
            </a:pPr>
            <a:r>
              <a:rPr lang="zh-CN" altLang="en-US" sz="2400" b="1" dirty="0">
                <a:latin typeface="Comic Sans MS" panose="030F0702030302020204" pitchFamily="66" charset="0"/>
              </a:rPr>
              <a:t>类似管程的对象object</a:t>
            </a:r>
          </a:p>
          <a:p>
            <a:pPr lvl="1">
              <a:lnSpc>
                <a:spcPct val="80000"/>
              </a:lnSpc>
              <a:spcBef>
                <a:spcPct val="50000"/>
              </a:spcBef>
            </a:pPr>
            <a:r>
              <a:rPr lang="zh-CN" altLang="en-US" sz="2000" b="1" dirty="0">
                <a:latin typeface="Comic Sans MS" panose="030F0702030302020204" pitchFamily="66" charset="0"/>
              </a:rPr>
              <a:t>每个object有一个互斥锁lock，一般未用；</a:t>
            </a:r>
          </a:p>
          <a:p>
            <a:pPr lvl="1">
              <a:lnSpc>
                <a:spcPct val="80000"/>
              </a:lnSpc>
              <a:spcBef>
                <a:spcPct val="50000"/>
              </a:spcBef>
            </a:pPr>
            <a:r>
              <a:rPr lang="zh-CN" altLang="en-US" sz="2000" b="1" dirty="0">
                <a:latin typeface="Comic Sans MS" panose="030F0702030302020204" pitchFamily="66" charset="0"/>
              </a:rPr>
              <a:t>说明为synchronized的method启用互斥锁；</a:t>
            </a:r>
          </a:p>
          <a:p>
            <a:pPr lvl="1">
              <a:lnSpc>
                <a:spcPct val="80000"/>
              </a:lnSpc>
              <a:spcBef>
                <a:spcPct val="50000"/>
              </a:spcBef>
            </a:pPr>
            <a:r>
              <a:rPr lang="zh-CN" altLang="en-US" sz="2000" b="1" dirty="0">
                <a:latin typeface="Comic Sans MS" panose="030F0702030302020204" pitchFamily="66" charset="0"/>
              </a:rPr>
              <a:t>每个object内部有一个等待队列；</a:t>
            </a:r>
          </a:p>
          <a:p>
            <a:pPr lvl="1">
              <a:lnSpc>
                <a:spcPct val="80000"/>
              </a:lnSpc>
              <a:spcBef>
                <a:spcPct val="50000"/>
              </a:spcBef>
            </a:pPr>
            <a:r>
              <a:rPr lang="zh-CN" altLang="en-US" sz="2000" b="1" dirty="0">
                <a:latin typeface="Comic Sans MS" panose="030F0702030302020204" pitchFamily="66" charset="0"/>
              </a:rPr>
              <a:t>wait() method: </a:t>
            </a:r>
          </a:p>
          <a:p>
            <a:pPr lvl="2">
              <a:lnSpc>
                <a:spcPct val="80000"/>
              </a:lnSpc>
              <a:spcBef>
                <a:spcPct val="50000"/>
              </a:spcBef>
            </a:pPr>
            <a:r>
              <a:rPr lang="zh-CN" altLang="en-US" sz="1800" b="1" dirty="0">
                <a:latin typeface="Comic Sans MS" panose="030F0702030302020204" pitchFamily="66" charset="0"/>
              </a:rPr>
              <a:t>释放lock, 状态改为blocked, 进入wait set.</a:t>
            </a:r>
          </a:p>
          <a:p>
            <a:pPr lvl="1">
              <a:lnSpc>
                <a:spcPct val="80000"/>
              </a:lnSpc>
              <a:spcBef>
                <a:spcPct val="50000"/>
              </a:spcBef>
            </a:pPr>
            <a:r>
              <a:rPr lang="zh-CN" altLang="en-US" sz="2000" b="1" dirty="0">
                <a:latin typeface="Comic Sans MS" panose="030F0702030302020204" pitchFamily="66" charset="0"/>
              </a:rPr>
              <a:t>notify() method:</a:t>
            </a:r>
          </a:p>
          <a:p>
            <a:pPr lvl="2">
              <a:lnSpc>
                <a:spcPct val="80000"/>
              </a:lnSpc>
              <a:spcBef>
                <a:spcPct val="50000"/>
              </a:spcBef>
            </a:pPr>
            <a:r>
              <a:rPr lang="zh-CN" altLang="en-US" sz="1800" b="1" dirty="0">
                <a:latin typeface="Comic Sans MS" panose="030F0702030302020204" pitchFamily="66" charset="0"/>
              </a:rPr>
              <a:t>在wait set中取任意线程，移到entry set,状态改为runnable. (Signal and continue)</a:t>
            </a:r>
          </a:p>
          <a:p>
            <a:pPr lvl="1">
              <a:lnSpc>
                <a:spcPct val="80000"/>
              </a:lnSpc>
              <a:spcBef>
                <a:spcPct val="50000"/>
              </a:spcBef>
            </a:pPr>
            <a:r>
              <a:rPr lang="zh-CN" altLang="en-US" sz="2000" b="1" dirty="0">
                <a:latin typeface="Comic Sans MS" panose="030F0702030302020204" pitchFamily="66" charset="0"/>
              </a:rPr>
              <a:t>notifyAll() method:</a:t>
            </a:r>
          </a:p>
          <a:p>
            <a:pPr lvl="2">
              <a:lnSpc>
                <a:spcPct val="80000"/>
              </a:lnSpc>
              <a:spcBef>
                <a:spcPct val="50000"/>
              </a:spcBef>
            </a:pPr>
            <a:r>
              <a:rPr lang="zh-CN" altLang="en-US" sz="1800" b="1" dirty="0">
                <a:latin typeface="Comic Sans MS" panose="030F0702030302020204" pitchFamily="66" charset="0"/>
              </a:rPr>
              <a:t>Wait set所有线程移到entry set, 状态改为runnable.</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标题 201729"/>
          <p:cNvSpPr>
            <a:spLocks noGrp="1"/>
          </p:cNvSpPr>
          <p:nvPr>
            <p:ph type="title"/>
          </p:nvPr>
        </p:nvSpPr>
        <p:spPr/>
        <p:txBody>
          <a:bodyPr anchor="b"/>
          <a:lstStyle/>
          <a:p>
            <a:r>
              <a:rPr lang="en-US" altLang="zh-CN"/>
              <a:t>Entry set and wait set</a:t>
            </a:r>
          </a:p>
        </p:txBody>
      </p:sp>
      <p:grpSp>
        <p:nvGrpSpPr>
          <p:cNvPr id="201731" name="组合 201730"/>
          <p:cNvGrpSpPr/>
          <p:nvPr/>
        </p:nvGrpSpPr>
        <p:grpSpPr>
          <a:xfrm>
            <a:off x="1185863" y="2349500"/>
            <a:ext cx="6626225" cy="3563938"/>
            <a:chOff x="0" y="0"/>
            <a:chExt cx="4174" cy="2245"/>
          </a:xfrm>
        </p:grpSpPr>
        <p:sp>
          <p:nvSpPr>
            <p:cNvPr id="201732" name="椭圆 201731"/>
            <p:cNvSpPr/>
            <p:nvPr/>
          </p:nvSpPr>
          <p:spPr>
            <a:xfrm>
              <a:off x="1725" y="816"/>
              <a:ext cx="680" cy="1089"/>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algn="ctr"/>
              <a:r>
                <a:rPr lang="en-US" altLang="zh-CN" sz="1400">
                  <a:latin typeface="Tahoma" panose="020B0604030504040204" pitchFamily="34" charset="0"/>
                </a:rPr>
                <a:t>Object</a:t>
              </a:r>
            </a:p>
            <a:p>
              <a:pPr algn="ctr"/>
              <a:endParaRPr lang="en-US" altLang="zh-CN" sz="1400">
                <a:latin typeface="Tahoma" panose="020B0604030504040204" pitchFamily="34" charset="0"/>
              </a:endParaRPr>
            </a:p>
            <a:p>
              <a:pPr algn="ctr"/>
              <a:endParaRPr lang="en-US" altLang="zh-CN" sz="1400">
                <a:latin typeface="Tahoma" panose="020B0604030504040204" pitchFamily="34" charset="0"/>
              </a:endParaRPr>
            </a:p>
            <a:p>
              <a:pPr algn="ctr"/>
              <a:endParaRPr lang="en-US" altLang="zh-CN" sz="1400">
                <a:latin typeface="Tahoma" panose="020B0604030504040204" pitchFamily="34" charset="0"/>
              </a:endParaRPr>
            </a:p>
            <a:p>
              <a:pPr algn="ctr"/>
              <a:r>
                <a:rPr lang="en-US" altLang="zh-CN" sz="1400">
                  <a:latin typeface="Tahoma" panose="020B0604030504040204" pitchFamily="34" charset="0"/>
                </a:rPr>
                <a:t>Lock </a:t>
              </a:r>
            </a:p>
            <a:p>
              <a:pPr algn="ctr"/>
              <a:r>
                <a:rPr lang="en-US" altLang="zh-CN" sz="1400">
                  <a:latin typeface="Tahoma" panose="020B0604030504040204" pitchFamily="34" charset="0"/>
                </a:rPr>
                <a:t>owner</a:t>
              </a:r>
            </a:p>
          </p:txBody>
        </p:sp>
        <p:sp>
          <p:nvSpPr>
            <p:cNvPr id="201733" name="矩形 201732"/>
            <p:cNvSpPr/>
            <p:nvPr/>
          </p:nvSpPr>
          <p:spPr>
            <a:xfrm>
              <a:off x="1090" y="1134"/>
              <a:ext cx="409" cy="453"/>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lstStyle/>
            <a:p>
              <a:pPr algn="ctr"/>
              <a:endParaRPr lang="zh-CN" altLang="en-US" dirty="0">
                <a:latin typeface="Tahoma" panose="020B0604030504040204" pitchFamily="34" charset="0"/>
              </a:endParaRPr>
            </a:p>
          </p:txBody>
        </p:sp>
        <p:sp>
          <p:nvSpPr>
            <p:cNvPr id="201734" name="未知"/>
            <p:cNvSpPr/>
            <p:nvPr/>
          </p:nvSpPr>
          <p:spPr>
            <a:xfrm>
              <a:off x="1270" y="1254"/>
              <a:ext cx="71" cy="229"/>
            </a:xfrm>
            <a:custGeom>
              <a:avLst/>
              <a:gdLst/>
              <a:ahLst/>
              <a:cxnLst/>
              <a:rect l="0" t="0" r="0" b="0"/>
              <a:pathLst>
                <a:path w="71" h="229">
                  <a:moveTo>
                    <a:pt x="48" y="0"/>
                  </a:moveTo>
                  <a:cubicBezTo>
                    <a:pt x="39" y="15"/>
                    <a:pt x="18" y="24"/>
                    <a:pt x="14" y="42"/>
                  </a:cubicBezTo>
                  <a:cubicBezTo>
                    <a:pt x="6" y="82"/>
                    <a:pt x="31" y="107"/>
                    <a:pt x="55" y="132"/>
                  </a:cubicBezTo>
                  <a:cubicBezTo>
                    <a:pt x="71" y="180"/>
                    <a:pt x="57" y="229"/>
                    <a:pt x="0" y="229"/>
                  </a:cubicBez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201735" name="矩形 201734"/>
            <p:cNvSpPr/>
            <p:nvPr/>
          </p:nvSpPr>
          <p:spPr>
            <a:xfrm>
              <a:off x="545" y="1134"/>
              <a:ext cx="409" cy="453"/>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lstStyle/>
            <a:p>
              <a:pPr algn="ctr"/>
              <a:endParaRPr lang="zh-CN" altLang="en-US" dirty="0">
                <a:latin typeface="Tahoma" panose="020B0604030504040204" pitchFamily="34" charset="0"/>
              </a:endParaRPr>
            </a:p>
          </p:txBody>
        </p:sp>
        <p:sp>
          <p:nvSpPr>
            <p:cNvPr id="201736" name="未知"/>
            <p:cNvSpPr/>
            <p:nvPr/>
          </p:nvSpPr>
          <p:spPr>
            <a:xfrm>
              <a:off x="727" y="1270"/>
              <a:ext cx="71" cy="229"/>
            </a:xfrm>
            <a:custGeom>
              <a:avLst/>
              <a:gdLst/>
              <a:ahLst/>
              <a:cxnLst/>
              <a:rect l="0" t="0" r="0" b="0"/>
              <a:pathLst>
                <a:path w="71" h="229">
                  <a:moveTo>
                    <a:pt x="48" y="0"/>
                  </a:moveTo>
                  <a:cubicBezTo>
                    <a:pt x="39" y="15"/>
                    <a:pt x="18" y="24"/>
                    <a:pt x="14" y="42"/>
                  </a:cubicBezTo>
                  <a:cubicBezTo>
                    <a:pt x="6" y="82"/>
                    <a:pt x="31" y="107"/>
                    <a:pt x="55" y="132"/>
                  </a:cubicBezTo>
                  <a:cubicBezTo>
                    <a:pt x="71" y="180"/>
                    <a:pt x="57" y="229"/>
                    <a:pt x="0" y="229"/>
                  </a:cubicBez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201737" name="矩形 201736"/>
            <p:cNvSpPr/>
            <p:nvPr/>
          </p:nvSpPr>
          <p:spPr>
            <a:xfrm>
              <a:off x="0" y="1134"/>
              <a:ext cx="409" cy="453"/>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lstStyle/>
            <a:p>
              <a:pPr algn="ctr"/>
              <a:endParaRPr lang="zh-CN" altLang="en-US" dirty="0">
                <a:latin typeface="Tahoma" panose="020B0604030504040204" pitchFamily="34" charset="0"/>
              </a:endParaRPr>
            </a:p>
          </p:txBody>
        </p:sp>
        <p:sp>
          <p:nvSpPr>
            <p:cNvPr id="201738" name="未知"/>
            <p:cNvSpPr/>
            <p:nvPr/>
          </p:nvSpPr>
          <p:spPr>
            <a:xfrm>
              <a:off x="182" y="1270"/>
              <a:ext cx="71" cy="229"/>
            </a:xfrm>
            <a:custGeom>
              <a:avLst/>
              <a:gdLst/>
              <a:ahLst/>
              <a:cxnLst/>
              <a:rect l="0" t="0" r="0" b="0"/>
              <a:pathLst>
                <a:path w="71" h="229">
                  <a:moveTo>
                    <a:pt x="48" y="0"/>
                  </a:moveTo>
                  <a:cubicBezTo>
                    <a:pt x="39" y="15"/>
                    <a:pt x="18" y="24"/>
                    <a:pt x="14" y="42"/>
                  </a:cubicBezTo>
                  <a:cubicBezTo>
                    <a:pt x="6" y="82"/>
                    <a:pt x="31" y="107"/>
                    <a:pt x="55" y="132"/>
                  </a:cubicBezTo>
                  <a:cubicBezTo>
                    <a:pt x="71" y="180"/>
                    <a:pt x="57" y="229"/>
                    <a:pt x="0" y="229"/>
                  </a:cubicBez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201739" name="直接连接符 201738"/>
            <p:cNvSpPr/>
            <p:nvPr/>
          </p:nvSpPr>
          <p:spPr>
            <a:xfrm>
              <a:off x="409" y="1406"/>
              <a:ext cx="136" cy="0"/>
            </a:xfrm>
            <a:prstGeom prst="line">
              <a:avLst/>
            </a:prstGeom>
            <a:ln w="19050" cap="flat" cmpd="sng">
              <a:solidFill>
                <a:schemeClr val="tx1"/>
              </a:solidFill>
              <a:prstDash val="solid"/>
              <a:headEnd type="none" w="med" len="med"/>
              <a:tailEnd type="none" w="med" len="med"/>
            </a:ln>
          </p:spPr>
        </p:sp>
        <p:sp>
          <p:nvSpPr>
            <p:cNvPr id="201740" name="直接连接符 201739"/>
            <p:cNvSpPr/>
            <p:nvPr/>
          </p:nvSpPr>
          <p:spPr>
            <a:xfrm>
              <a:off x="954" y="1406"/>
              <a:ext cx="136" cy="0"/>
            </a:xfrm>
            <a:prstGeom prst="line">
              <a:avLst/>
            </a:prstGeom>
            <a:ln w="19050" cap="flat" cmpd="sng">
              <a:solidFill>
                <a:schemeClr val="tx1"/>
              </a:solidFill>
              <a:prstDash val="solid"/>
              <a:headEnd type="none" w="med" len="med"/>
              <a:tailEnd type="none" w="med" len="med"/>
            </a:ln>
          </p:spPr>
        </p:sp>
        <p:sp>
          <p:nvSpPr>
            <p:cNvPr id="201741" name="左大括号 201740"/>
            <p:cNvSpPr/>
            <p:nvPr/>
          </p:nvSpPr>
          <p:spPr>
            <a:xfrm rot="16200000">
              <a:off x="723" y="1085"/>
              <a:ext cx="45" cy="1406"/>
            </a:xfrm>
            <a:prstGeom prst="leftBrace">
              <a:avLst>
                <a:gd name="adj1" fmla="val 260370"/>
                <a:gd name="adj2" fmla="val 50000"/>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201742" name="文本框 201741"/>
            <p:cNvSpPr txBox="1"/>
            <p:nvPr/>
          </p:nvSpPr>
          <p:spPr>
            <a:xfrm>
              <a:off x="319" y="1995"/>
              <a:ext cx="861" cy="250"/>
            </a:xfrm>
            <a:prstGeom prst="rect">
              <a:avLst/>
            </a:prstGeom>
            <a:noFill/>
            <a:ln w="9525">
              <a:noFill/>
            </a:ln>
          </p:spPr>
          <p:txBody>
            <a:bodyPr>
              <a:spAutoFit/>
            </a:bodyPr>
            <a:lstStyle/>
            <a:p>
              <a:pPr>
                <a:spcBef>
                  <a:spcPct val="50000"/>
                </a:spcBef>
              </a:pPr>
              <a:r>
                <a:rPr lang="en-US" altLang="zh-CN">
                  <a:latin typeface="Tahoma" panose="020B0604030504040204" pitchFamily="34" charset="0"/>
                </a:rPr>
                <a:t>Entry set</a:t>
              </a:r>
            </a:p>
          </p:txBody>
        </p:sp>
        <p:sp>
          <p:nvSpPr>
            <p:cNvPr id="201743" name="矩形 201742"/>
            <p:cNvSpPr/>
            <p:nvPr/>
          </p:nvSpPr>
          <p:spPr>
            <a:xfrm>
              <a:off x="3765" y="1134"/>
              <a:ext cx="409" cy="453"/>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lstStyle/>
            <a:p>
              <a:pPr algn="ctr"/>
              <a:endParaRPr lang="zh-CN" altLang="en-US" dirty="0">
                <a:latin typeface="Tahoma" panose="020B0604030504040204" pitchFamily="34" charset="0"/>
              </a:endParaRPr>
            </a:p>
          </p:txBody>
        </p:sp>
        <p:sp>
          <p:nvSpPr>
            <p:cNvPr id="201744" name="未知"/>
            <p:cNvSpPr/>
            <p:nvPr/>
          </p:nvSpPr>
          <p:spPr>
            <a:xfrm>
              <a:off x="3945" y="1254"/>
              <a:ext cx="71" cy="229"/>
            </a:xfrm>
            <a:custGeom>
              <a:avLst/>
              <a:gdLst/>
              <a:ahLst/>
              <a:cxnLst/>
              <a:rect l="0" t="0" r="0" b="0"/>
              <a:pathLst>
                <a:path w="71" h="229">
                  <a:moveTo>
                    <a:pt x="48" y="0"/>
                  </a:moveTo>
                  <a:cubicBezTo>
                    <a:pt x="39" y="15"/>
                    <a:pt x="18" y="24"/>
                    <a:pt x="14" y="42"/>
                  </a:cubicBezTo>
                  <a:cubicBezTo>
                    <a:pt x="6" y="82"/>
                    <a:pt x="31" y="107"/>
                    <a:pt x="55" y="132"/>
                  </a:cubicBezTo>
                  <a:cubicBezTo>
                    <a:pt x="71" y="180"/>
                    <a:pt x="57" y="229"/>
                    <a:pt x="0" y="229"/>
                  </a:cubicBez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201745" name="矩形 201744"/>
            <p:cNvSpPr/>
            <p:nvPr/>
          </p:nvSpPr>
          <p:spPr>
            <a:xfrm>
              <a:off x="3220" y="1134"/>
              <a:ext cx="409" cy="453"/>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lstStyle/>
            <a:p>
              <a:pPr algn="ctr"/>
              <a:endParaRPr lang="zh-CN" altLang="en-US" dirty="0">
                <a:latin typeface="Tahoma" panose="020B0604030504040204" pitchFamily="34" charset="0"/>
              </a:endParaRPr>
            </a:p>
          </p:txBody>
        </p:sp>
        <p:sp>
          <p:nvSpPr>
            <p:cNvPr id="201746" name="未知"/>
            <p:cNvSpPr/>
            <p:nvPr/>
          </p:nvSpPr>
          <p:spPr>
            <a:xfrm>
              <a:off x="3402" y="1270"/>
              <a:ext cx="71" cy="229"/>
            </a:xfrm>
            <a:custGeom>
              <a:avLst/>
              <a:gdLst/>
              <a:ahLst/>
              <a:cxnLst/>
              <a:rect l="0" t="0" r="0" b="0"/>
              <a:pathLst>
                <a:path w="71" h="229">
                  <a:moveTo>
                    <a:pt x="48" y="0"/>
                  </a:moveTo>
                  <a:cubicBezTo>
                    <a:pt x="39" y="15"/>
                    <a:pt x="18" y="24"/>
                    <a:pt x="14" y="42"/>
                  </a:cubicBezTo>
                  <a:cubicBezTo>
                    <a:pt x="6" y="82"/>
                    <a:pt x="31" y="107"/>
                    <a:pt x="55" y="132"/>
                  </a:cubicBezTo>
                  <a:cubicBezTo>
                    <a:pt x="71" y="180"/>
                    <a:pt x="57" y="229"/>
                    <a:pt x="0" y="229"/>
                  </a:cubicBez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201747" name="矩形 201746"/>
            <p:cNvSpPr/>
            <p:nvPr/>
          </p:nvSpPr>
          <p:spPr>
            <a:xfrm>
              <a:off x="2675" y="1134"/>
              <a:ext cx="409" cy="453"/>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lstStyle/>
            <a:p>
              <a:pPr algn="ctr"/>
              <a:endParaRPr lang="zh-CN" altLang="en-US" dirty="0">
                <a:latin typeface="Tahoma" panose="020B0604030504040204" pitchFamily="34" charset="0"/>
              </a:endParaRPr>
            </a:p>
          </p:txBody>
        </p:sp>
        <p:sp>
          <p:nvSpPr>
            <p:cNvPr id="201748" name="未知"/>
            <p:cNvSpPr/>
            <p:nvPr/>
          </p:nvSpPr>
          <p:spPr>
            <a:xfrm>
              <a:off x="2859" y="1270"/>
              <a:ext cx="71" cy="229"/>
            </a:xfrm>
            <a:custGeom>
              <a:avLst/>
              <a:gdLst/>
              <a:ahLst/>
              <a:cxnLst/>
              <a:rect l="0" t="0" r="0" b="0"/>
              <a:pathLst>
                <a:path w="71" h="229">
                  <a:moveTo>
                    <a:pt x="48" y="0"/>
                  </a:moveTo>
                  <a:cubicBezTo>
                    <a:pt x="39" y="15"/>
                    <a:pt x="18" y="24"/>
                    <a:pt x="14" y="42"/>
                  </a:cubicBezTo>
                  <a:cubicBezTo>
                    <a:pt x="6" y="82"/>
                    <a:pt x="31" y="107"/>
                    <a:pt x="55" y="132"/>
                  </a:cubicBezTo>
                  <a:cubicBezTo>
                    <a:pt x="71" y="180"/>
                    <a:pt x="57" y="229"/>
                    <a:pt x="0" y="229"/>
                  </a:cubicBez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201749" name="直接连接符 201748"/>
            <p:cNvSpPr/>
            <p:nvPr/>
          </p:nvSpPr>
          <p:spPr>
            <a:xfrm>
              <a:off x="3084" y="1406"/>
              <a:ext cx="136" cy="0"/>
            </a:xfrm>
            <a:prstGeom prst="line">
              <a:avLst/>
            </a:prstGeom>
            <a:ln w="19050" cap="flat" cmpd="sng">
              <a:solidFill>
                <a:schemeClr val="tx1"/>
              </a:solidFill>
              <a:prstDash val="solid"/>
              <a:headEnd type="none" w="med" len="med"/>
              <a:tailEnd type="none" w="med" len="med"/>
            </a:ln>
          </p:spPr>
        </p:sp>
        <p:sp>
          <p:nvSpPr>
            <p:cNvPr id="201750" name="直接连接符 201749"/>
            <p:cNvSpPr/>
            <p:nvPr/>
          </p:nvSpPr>
          <p:spPr>
            <a:xfrm>
              <a:off x="3629" y="1406"/>
              <a:ext cx="136" cy="0"/>
            </a:xfrm>
            <a:prstGeom prst="line">
              <a:avLst/>
            </a:prstGeom>
            <a:ln w="19050" cap="flat" cmpd="sng">
              <a:solidFill>
                <a:schemeClr val="tx1"/>
              </a:solidFill>
              <a:prstDash val="solid"/>
              <a:headEnd type="none" w="med" len="med"/>
              <a:tailEnd type="none" w="med" len="med"/>
            </a:ln>
          </p:spPr>
        </p:sp>
        <p:sp>
          <p:nvSpPr>
            <p:cNvPr id="201751" name="左大括号 201750"/>
            <p:cNvSpPr/>
            <p:nvPr/>
          </p:nvSpPr>
          <p:spPr>
            <a:xfrm rot="16200000">
              <a:off x="3398" y="1085"/>
              <a:ext cx="45" cy="1406"/>
            </a:xfrm>
            <a:prstGeom prst="leftBrace">
              <a:avLst>
                <a:gd name="adj1" fmla="val 260370"/>
                <a:gd name="adj2" fmla="val 50000"/>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201752" name="文本框 201751"/>
            <p:cNvSpPr txBox="1"/>
            <p:nvPr/>
          </p:nvSpPr>
          <p:spPr>
            <a:xfrm>
              <a:off x="2994" y="1995"/>
              <a:ext cx="861" cy="250"/>
            </a:xfrm>
            <a:prstGeom prst="rect">
              <a:avLst/>
            </a:prstGeom>
            <a:noFill/>
            <a:ln w="9525">
              <a:noFill/>
            </a:ln>
          </p:spPr>
          <p:txBody>
            <a:bodyPr>
              <a:spAutoFit/>
            </a:bodyPr>
            <a:lstStyle/>
            <a:p>
              <a:pPr>
                <a:spcBef>
                  <a:spcPct val="50000"/>
                </a:spcBef>
              </a:pPr>
              <a:r>
                <a:rPr lang="en-US" altLang="zh-CN">
                  <a:latin typeface="Tahoma" panose="020B0604030504040204" pitchFamily="34" charset="0"/>
                </a:rPr>
                <a:t>wait set</a:t>
              </a:r>
            </a:p>
          </p:txBody>
        </p:sp>
        <p:sp>
          <p:nvSpPr>
            <p:cNvPr id="201753" name="未知"/>
            <p:cNvSpPr/>
            <p:nvPr/>
          </p:nvSpPr>
          <p:spPr>
            <a:xfrm>
              <a:off x="2017" y="1179"/>
              <a:ext cx="71" cy="229"/>
            </a:xfrm>
            <a:custGeom>
              <a:avLst/>
              <a:gdLst/>
              <a:ahLst/>
              <a:cxnLst/>
              <a:rect l="0" t="0" r="0" b="0"/>
              <a:pathLst>
                <a:path w="71" h="229">
                  <a:moveTo>
                    <a:pt x="48" y="0"/>
                  </a:moveTo>
                  <a:cubicBezTo>
                    <a:pt x="39" y="15"/>
                    <a:pt x="18" y="24"/>
                    <a:pt x="14" y="42"/>
                  </a:cubicBezTo>
                  <a:cubicBezTo>
                    <a:pt x="6" y="82"/>
                    <a:pt x="31" y="107"/>
                    <a:pt x="55" y="132"/>
                  </a:cubicBezTo>
                  <a:cubicBezTo>
                    <a:pt x="71" y="180"/>
                    <a:pt x="57" y="229"/>
                    <a:pt x="0" y="229"/>
                  </a:cubicBez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201754" name="直接连接符 201753"/>
            <p:cNvSpPr/>
            <p:nvPr/>
          </p:nvSpPr>
          <p:spPr>
            <a:xfrm>
              <a:off x="1498" y="1406"/>
              <a:ext cx="227" cy="0"/>
            </a:xfrm>
            <a:prstGeom prst="line">
              <a:avLst/>
            </a:prstGeom>
            <a:ln w="19050" cap="flat" cmpd="sng">
              <a:solidFill>
                <a:schemeClr val="tx1"/>
              </a:solidFill>
              <a:prstDash val="solid"/>
              <a:headEnd type="none" w="med" len="med"/>
              <a:tailEnd type="none" w="med" len="med"/>
            </a:ln>
          </p:spPr>
        </p:sp>
        <p:sp>
          <p:nvSpPr>
            <p:cNvPr id="201755" name="直接连接符 201754"/>
            <p:cNvSpPr/>
            <p:nvPr/>
          </p:nvSpPr>
          <p:spPr>
            <a:xfrm>
              <a:off x="2405" y="1406"/>
              <a:ext cx="272" cy="0"/>
            </a:xfrm>
            <a:prstGeom prst="line">
              <a:avLst/>
            </a:prstGeom>
            <a:ln w="19050" cap="flat" cmpd="sng">
              <a:solidFill>
                <a:schemeClr val="tx1"/>
              </a:solidFill>
              <a:prstDash val="solid"/>
              <a:headEnd type="none" w="med" len="med"/>
              <a:tailEnd type="none" w="med" len="med"/>
            </a:ln>
          </p:spPr>
        </p:sp>
        <p:sp>
          <p:nvSpPr>
            <p:cNvPr id="201756" name="文本框 201755"/>
            <p:cNvSpPr txBox="1"/>
            <p:nvPr/>
          </p:nvSpPr>
          <p:spPr>
            <a:xfrm>
              <a:off x="2360" y="838"/>
              <a:ext cx="499" cy="250"/>
            </a:xfrm>
            <a:prstGeom prst="rect">
              <a:avLst/>
            </a:prstGeom>
            <a:noFill/>
            <a:ln w="9525">
              <a:noFill/>
            </a:ln>
          </p:spPr>
          <p:txBody>
            <a:bodyPr>
              <a:spAutoFit/>
            </a:bodyPr>
            <a:lstStyle/>
            <a:p>
              <a:pPr>
                <a:spcBef>
                  <a:spcPct val="50000"/>
                </a:spcBef>
              </a:pPr>
              <a:r>
                <a:rPr lang="en-US" altLang="zh-CN">
                  <a:latin typeface="Tahoma" panose="020B0604030504040204" pitchFamily="34" charset="0"/>
                </a:rPr>
                <a:t>wait</a:t>
              </a:r>
            </a:p>
          </p:txBody>
        </p:sp>
        <p:sp>
          <p:nvSpPr>
            <p:cNvPr id="201757" name="直接连接符 201756"/>
            <p:cNvSpPr/>
            <p:nvPr/>
          </p:nvSpPr>
          <p:spPr>
            <a:xfrm>
              <a:off x="636" y="998"/>
              <a:ext cx="1179" cy="0"/>
            </a:xfrm>
            <a:prstGeom prst="line">
              <a:avLst/>
            </a:prstGeom>
            <a:ln w="19050" cap="flat" cmpd="sng">
              <a:solidFill>
                <a:schemeClr val="tx1"/>
              </a:solidFill>
              <a:prstDash val="solid"/>
              <a:headEnd type="none" w="med" len="med"/>
              <a:tailEnd type="triangle" w="med" len="med"/>
            </a:ln>
          </p:spPr>
        </p:sp>
        <p:sp>
          <p:nvSpPr>
            <p:cNvPr id="201758" name="文本框 201757"/>
            <p:cNvSpPr txBox="1"/>
            <p:nvPr/>
          </p:nvSpPr>
          <p:spPr>
            <a:xfrm>
              <a:off x="636" y="680"/>
              <a:ext cx="1270" cy="250"/>
            </a:xfrm>
            <a:prstGeom prst="rect">
              <a:avLst/>
            </a:prstGeom>
            <a:noFill/>
            <a:ln w="9525">
              <a:noFill/>
            </a:ln>
          </p:spPr>
          <p:txBody>
            <a:bodyPr>
              <a:spAutoFit/>
            </a:bodyPr>
            <a:lstStyle/>
            <a:p>
              <a:pPr>
                <a:spcBef>
                  <a:spcPct val="50000"/>
                </a:spcBef>
              </a:pPr>
              <a:r>
                <a:rPr lang="en-US" altLang="zh-CN">
                  <a:latin typeface="Tahoma" panose="020B0604030504040204" pitchFamily="34" charset="0"/>
                </a:rPr>
                <a:t>Acquire lock</a:t>
              </a:r>
            </a:p>
          </p:txBody>
        </p:sp>
        <p:sp>
          <p:nvSpPr>
            <p:cNvPr id="201759" name="未知"/>
            <p:cNvSpPr/>
            <p:nvPr/>
          </p:nvSpPr>
          <p:spPr>
            <a:xfrm>
              <a:off x="455" y="317"/>
              <a:ext cx="2993" cy="681"/>
            </a:xfrm>
            <a:custGeom>
              <a:avLst/>
              <a:gdLst/>
              <a:ahLst/>
              <a:cxnLst/>
              <a:rect l="0" t="0" r="0" b="0"/>
              <a:pathLst>
                <a:path w="2993" h="681">
                  <a:moveTo>
                    <a:pt x="2993" y="681"/>
                  </a:moveTo>
                  <a:lnTo>
                    <a:pt x="2993" y="0"/>
                  </a:lnTo>
                  <a:lnTo>
                    <a:pt x="0" y="0"/>
                  </a:lnTo>
                  <a:lnTo>
                    <a:pt x="0" y="544"/>
                  </a:lnTo>
                </a:path>
              </a:pathLst>
            </a:custGeom>
            <a:noFill/>
            <a:ln w="19050" cap="flat" cmpd="sng">
              <a:solidFill>
                <a:schemeClr val="tx1"/>
              </a:solidFill>
              <a:prstDash val="solid"/>
              <a:headEnd type="none" w="med" len="med"/>
              <a:tailEnd type="triangle" w="med" len="med"/>
            </a:ln>
          </p:spPr>
          <p:txBody>
            <a:bodyPr/>
            <a:lstStyle/>
            <a:p>
              <a:endParaRPr lang="zh-CN" altLang="en-US"/>
            </a:p>
          </p:txBody>
        </p:sp>
        <p:sp>
          <p:nvSpPr>
            <p:cNvPr id="201760" name="文本框 201759"/>
            <p:cNvSpPr txBox="1"/>
            <p:nvPr/>
          </p:nvSpPr>
          <p:spPr>
            <a:xfrm>
              <a:off x="1362" y="0"/>
              <a:ext cx="1496" cy="250"/>
            </a:xfrm>
            <a:prstGeom prst="rect">
              <a:avLst/>
            </a:prstGeom>
            <a:noFill/>
            <a:ln w="9525">
              <a:noFill/>
            </a:ln>
          </p:spPr>
          <p:txBody>
            <a:bodyPr>
              <a:spAutoFit/>
            </a:bodyPr>
            <a:lstStyle/>
            <a:p>
              <a:pPr>
                <a:spcBef>
                  <a:spcPct val="50000"/>
                </a:spcBef>
              </a:pPr>
              <a:r>
                <a:rPr lang="en-US" altLang="zh-CN">
                  <a:latin typeface="Tahoma" panose="020B0604030504040204" pitchFamily="34" charset="0"/>
                </a:rPr>
                <a:t>notify,  notifyAll</a:t>
              </a:r>
            </a:p>
          </p:txBody>
        </p:sp>
      </p:gr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标题 202753"/>
          <p:cNvSpPr>
            <a:spLocks noGrp="1"/>
          </p:cNvSpPr>
          <p:nvPr>
            <p:ph type="title"/>
          </p:nvPr>
        </p:nvSpPr>
        <p:spPr/>
        <p:txBody>
          <a:bodyPr anchor="b"/>
          <a:lstStyle/>
          <a:p>
            <a:r>
              <a:rPr lang="en-US" altLang="zh-CN"/>
              <a:t>Entry set and wait set</a:t>
            </a:r>
          </a:p>
        </p:txBody>
      </p:sp>
      <p:sp>
        <p:nvSpPr>
          <p:cNvPr id="202755" name="文本占位符 202754"/>
          <p:cNvSpPr>
            <a:spLocks noGrp="1"/>
          </p:cNvSpPr>
          <p:nvPr>
            <p:ph type="body" idx="1"/>
          </p:nvPr>
        </p:nvSpPr>
        <p:spPr/>
        <p:txBody>
          <a:bodyPr/>
          <a:lstStyle/>
          <a:p>
            <a:r>
              <a:rPr lang="zh-CN" altLang="en-US" sz="2800" b="1"/>
              <a:t>锁的持有者执行</a:t>
            </a:r>
            <a:r>
              <a:rPr lang="en-US" altLang="zh-CN" sz="2800" b="1"/>
              <a:t>wait</a:t>
            </a:r>
            <a:r>
              <a:rPr lang="zh-CN" altLang="en-US" sz="2800" b="1"/>
              <a:t>操作</a:t>
            </a:r>
            <a:r>
              <a:rPr lang="en-US" altLang="zh-CN" sz="2800" b="1"/>
              <a:t>, </a:t>
            </a:r>
            <a:r>
              <a:rPr lang="zh-CN" altLang="en-US" sz="2800" b="1"/>
              <a:t>状态改为</a:t>
            </a:r>
            <a:r>
              <a:rPr lang="en-US" altLang="zh-CN" sz="2800" b="1"/>
              <a:t>blocked,</a:t>
            </a:r>
            <a:r>
              <a:rPr lang="zh-CN" altLang="en-US" sz="2800" b="1"/>
              <a:t>释放所持有的锁</a:t>
            </a:r>
            <a:r>
              <a:rPr lang="en-US" altLang="zh-CN" sz="2800" b="1"/>
              <a:t>, </a:t>
            </a:r>
            <a:r>
              <a:rPr lang="zh-CN" altLang="en-US" sz="2800" b="1"/>
              <a:t>进入</a:t>
            </a:r>
            <a:r>
              <a:rPr lang="en-US" altLang="zh-CN" sz="2800" b="1"/>
              <a:t>wait set; </a:t>
            </a:r>
            <a:r>
              <a:rPr lang="zh-CN" altLang="en-US" sz="2800" b="1"/>
              <a:t>若</a:t>
            </a:r>
            <a:r>
              <a:rPr lang="en-US" altLang="zh-CN" sz="2800" b="1"/>
              <a:t>entry set</a:t>
            </a:r>
            <a:r>
              <a:rPr lang="zh-CN" altLang="en-US" sz="2800" b="1"/>
              <a:t>非空</a:t>
            </a:r>
            <a:r>
              <a:rPr lang="en-US" altLang="zh-CN" sz="2800" b="1"/>
              <a:t>,</a:t>
            </a:r>
            <a:r>
              <a:rPr lang="zh-CN" altLang="en-US" sz="2800" b="1"/>
              <a:t>选择其一进入同步方法</a:t>
            </a:r>
            <a:r>
              <a:rPr lang="en-US" altLang="zh-CN" sz="2800" b="1"/>
              <a:t>.</a:t>
            </a:r>
          </a:p>
          <a:p>
            <a:r>
              <a:rPr lang="zh-CN" altLang="en-US" sz="2800" b="1"/>
              <a:t>锁的持有者执行</a:t>
            </a:r>
            <a:r>
              <a:rPr lang="en-US" altLang="zh-CN" sz="2800" b="1"/>
              <a:t>notify</a:t>
            </a:r>
            <a:r>
              <a:rPr lang="zh-CN" altLang="en-US" sz="2800" b="1"/>
              <a:t>操作</a:t>
            </a:r>
            <a:r>
              <a:rPr lang="en-US" altLang="zh-CN" sz="2800" b="1"/>
              <a:t>, </a:t>
            </a:r>
            <a:r>
              <a:rPr lang="zh-CN" altLang="en-US" sz="2800" b="1"/>
              <a:t>任选</a:t>
            </a:r>
            <a:r>
              <a:rPr lang="en-US" altLang="zh-CN" sz="2800" b="1"/>
              <a:t>wait set</a:t>
            </a:r>
            <a:r>
              <a:rPr lang="zh-CN" altLang="en-US" sz="2800" b="1"/>
              <a:t>上的一个线程</a:t>
            </a:r>
            <a:r>
              <a:rPr lang="en-US" altLang="zh-CN" sz="2800" b="1"/>
              <a:t>, </a:t>
            </a:r>
            <a:r>
              <a:rPr lang="zh-CN" altLang="en-US" sz="2800" b="1"/>
              <a:t>入</a:t>
            </a:r>
            <a:r>
              <a:rPr lang="en-US" altLang="zh-CN" sz="2800" b="1"/>
              <a:t>entry set, </a:t>
            </a:r>
            <a:r>
              <a:rPr lang="zh-CN" altLang="en-US" sz="2800" b="1"/>
              <a:t>状态改为</a:t>
            </a:r>
            <a:r>
              <a:rPr lang="en-US" altLang="zh-CN" sz="2800" b="1"/>
              <a:t>runnable. </a:t>
            </a:r>
          </a:p>
          <a:p>
            <a:r>
              <a:rPr lang="zh-CN" altLang="en-US" sz="2800" b="1"/>
              <a:t>锁的持有者执行</a:t>
            </a:r>
            <a:r>
              <a:rPr lang="en-US" altLang="zh-CN" sz="2800" b="1"/>
              <a:t>notifyAll</a:t>
            </a:r>
            <a:r>
              <a:rPr lang="zh-CN" altLang="en-US" sz="2800" b="1"/>
              <a:t>操作</a:t>
            </a:r>
            <a:r>
              <a:rPr lang="en-US" altLang="zh-CN" sz="2800" b="1"/>
              <a:t>, wait set</a:t>
            </a:r>
            <a:r>
              <a:rPr lang="zh-CN" altLang="en-US" sz="2800" b="1"/>
              <a:t>上的所有线程出</a:t>
            </a:r>
            <a:r>
              <a:rPr lang="en-US" altLang="zh-CN" sz="2800" b="1"/>
              <a:t>wait set, </a:t>
            </a:r>
            <a:r>
              <a:rPr lang="zh-CN" altLang="en-US" sz="2800" b="1"/>
              <a:t>入</a:t>
            </a:r>
            <a:r>
              <a:rPr lang="en-US" altLang="zh-CN" sz="2800" b="1"/>
              <a:t>entry set, </a:t>
            </a:r>
            <a:r>
              <a:rPr lang="zh-CN" altLang="en-US" sz="2800" b="1"/>
              <a:t>状态改为</a:t>
            </a:r>
            <a:r>
              <a:rPr lang="en-US" altLang="zh-CN" sz="2800" b="1"/>
              <a:t>runnable.</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标题 203777"/>
          <p:cNvSpPr>
            <a:spLocks noGrp="1"/>
          </p:cNvSpPr>
          <p:nvPr>
            <p:ph type="title"/>
          </p:nvPr>
        </p:nvSpPr>
        <p:spPr/>
        <p:txBody>
          <a:bodyPr anchor="b"/>
          <a:lstStyle/>
          <a:p>
            <a:r>
              <a:rPr lang="zh-CN" altLang="en-US" b="1"/>
              <a:t>例子：生产</a:t>
            </a:r>
            <a:r>
              <a:rPr lang="en-US" altLang="zh-CN" b="1"/>
              <a:t>/</a:t>
            </a:r>
            <a:r>
              <a:rPr lang="zh-CN" altLang="en-US" b="1"/>
              <a:t>消费问题</a:t>
            </a:r>
            <a:r>
              <a:rPr lang="en-US" altLang="zh-CN" b="1"/>
              <a:t>--Java</a:t>
            </a:r>
          </a:p>
        </p:txBody>
      </p:sp>
      <p:sp>
        <p:nvSpPr>
          <p:cNvPr id="203779" name="文本框 203778"/>
          <p:cNvSpPr txBox="1"/>
          <p:nvPr/>
        </p:nvSpPr>
        <p:spPr>
          <a:xfrm>
            <a:off x="609600" y="1828800"/>
            <a:ext cx="8077200" cy="2647950"/>
          </a:xfrm>
          <a:prstGeom prst="rect">
            <a:avLst/>
          </a:prstGeom>
          <a:noFill/>
          <a:ln w="9525">
            <a:noFill/>
          </a:ln>
        </p:spPr>
        <p:txBody>
          <a:bodyPr>
            <a:spAutoFit/>
          </a:bodyPr>
          <a:lstStyle/>
          <a:p>
            <a:pPr>
              <a:spcBef>
                <a:spcPct val="50000"/>
              </a:spcBef>
            </a:pPr>
            <a:r>
              <a:rPr lang="en-US" altLang="zh-CN" sz="2400">
                <a:latin typeface="Comic Sans MS" panose="030F0702030302020204" pitchFamily="66" charset="0"/>
              </a:rPr>
              <a:t>public class Bounded Buffer {</a:t>
            </a:r>
          </a:p>
          <a:p>
            <a:pPr>
              <a:lnSpc>
                <a:spcPct val="80000"/>
              </a:lnSpc>
              <a:spcBef>
                <a:spcPct val="50000"/>
              </a:spcBef>
            </a:pPr>
            <a:r>
              <a:rPr lang="en-US" altLang="zh-CN" sz="2400">
                <a:latin typeface="Comic Sans MS" panose="030F0702030302020204" pitchFamily="66" charset="0"/>
              </a:rPr>
              <a:t>    public BoundedBuffer() {    //</a:t>
            </a:r>
            <a:r>
              <a:rPr lang="zh-CN" altLang="en-US" sz="2400">
                <a:latin typeface="Comic Sans MS" panose="030F0702030302020204" pitchFamily="66" charset="0"/>
              </a:rPr>
              <a:t>缓冲区变量定义</a:t>
            </a:r>
          </a:p>
          <a:p>
            <a:pPr>
              <a:lnSpc>
                <a:spcPct val="60000"/>
              </a:lnSpc>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count=0; in=0; out=0;</a:t>
            </a:r>
          </a:p>
          <a:p>
            <a:pPr>
              <a:lnSpc>
                <a:spcPct val="60000"/>
              </a:lnSpc>
              <a:spcBef>
                <a:spcPct val="50000"/>
              </a:spcBef>
            </a:pPr>
            <a:r>
              <a:rPr lang="en-US" altLang="zh-CN" sz="2400">
                <a:latin typeface="Comic Sans MS" panose="030F0702030302020204" pitchFamily="66" charset="0"/>
              </a:rPr>
              <a:t>         buffer=new Object[BUFFER_SIZE];</a:t>
            </a:r>
          </a:p>
          <a:p>
            <a:pPr>
              <a:lnSpc>
                <a:spcPct val="80000"/>
              </a:lnSpc>
              <a:spcBef>
                <a:spcPct val="50000"/>
              </a:spcBef>
            </a:pPr>
            <a:r>
              <a:rPr lang="en-US" altLang="zh-CN" sz="2400">
                <a:latin typeface="Comic Sans MS" panose="030F0702030302020204" pitchFamily="66" charset="0"/>
              </a:rPr>
              <a:t>    }</a:t>
            </a:r>
          </a:p>
          <a:p>
            <a:pPr>
              <a:lnSpc>
                <a:spcPct val="70000"/>
              </a:lnSpc>
              <a:spcBef>
                <a:spcPct val="50000"/>
              </a:spcBef>
            </a:pPr>
            <a:r>
              <a:rPr lang="en-US" altLang="zh-CN" sz="2400">
                <a:latin typeface="Comic Sans MS" panose="030F0702030302020204" pitchFamily="66" charset="0"/>
              </a:rPr>
              <a:t>    </a:t>
            </a:r>
            <a:endParaRPr lang="en-US" altLang="zh-CN" sz="2400">
              <a:solidFill>
                <a:srgbClr val="336600"/>
              </a:solidFill>
              <a:latin typeface="Comic Sans MS" panose="030F0702030302020204"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5121"/>
          <p:cNvSpPr>
            <a:spLocks noGrp="1"/>
          </p:cNvSpPr>
          <p:nvPr>
            <p:ph type="title"/>
          </p:nvPr>
        </p:nvSpPr>
        <p:spPr/>
        <p:txBody>
          <a:bodyPr anchor="b"/>
          <a:lstStyle/>
          <a:p>
            <a:r>
              <a:rPr lang="en-US" altLang="zh-CN" b="1"/>
              <a:t>4.1</a:t>
            </a:r>
            <a:r>
              <a:rPr lang="zh-CN" altLang="en-US" b="1"/>
              <a:t>并发进程</a:t>
            </a:r>
          </a:p>
        </p:txBody>
      </p:sp>
      <p:sp>
        <p:nvSpPr>
          <p:cNvPr id="5123" name="文本占位符 5122"/>
          <p:cNvSpPr>
            <a:spLocks noGrp="1"/>
          </p:cNvSpPr>
          <p:nvPr>
            <p:ph type="body" idx="1"/>
          </p:nvPr>
        </p:nvSpPr>
        <p:spPr>
          <a:xfrm>
            <a:off x="971550" y="2017713"/>
            <a:ext cx="7983538" cy="4364037"/>
          </a:xfrm>
        </p:spPr>
        <p:txBody>
          <a:bodyPr/>
          <a:lstStyle/>
          <a:p>
            <a:pPr>
              <a:lnSpc>
                <a:spcPct val="90000"/>
              </a:lnSpc>
            </a:pPr>
            <a:r>
              <a:rPr lang="en-US" altLang="zh-CN" sz="2800" b="1" dirty="0"/>
              <a:t>4.1.1</a:t>
            </a:r>
            <a:r>
              <a:rPr lang="zh-CN" altLang="en-US" sz="2800" b="1" dirty="0"/>
              <a:t>前趋图的定义</a:t>
            </a:r>
          </a:p>
          <a:p>
            <a:pPr lvl="1">
              <a:lnSpc>
                <a:spcPct val="90000"/>
              </a:lnSpc>
            </a:pPr>
            <a:r>
              <a:rPr lang="zh-CN" altLang="en-US" sz="2400" b="1" dirty="0"/>
              <a:t>前趋图（</a:t>
            </a:r>
            <a:r>
              <a:rPr lang="en-US" altLang="zh-CN" sz="2400" b="1" dirty="0"/>
              <a:t>precedence graph</a:t>
            </a:r>
            <a:r>
              <a:rPr lang="zh-CN" altLang="en-US" sz="2400" b="1" dirty="0"/>
              <a:t>）</a:t>
            </a:r>
          </a:p>
          <a:p>
            <a:pPr lvl="2">
              <a:lnSpc>
                <a:spcPct val="90000"/>
              </a:lnSpc>
            </a:pPr>
            <a:r>
              <a:rPr lang="zh-CN" altLang="en-US" sz="2000" b="1" dirty="0"/>
              <a:t>有向无环图，图中每个结点表示一个语句、一个计算步骤、或一个进程。</a:t>
            </a:r>
          </a:p>
          <a:p>
            <a:pPr lvl="2">
              <a:lnSpc>
                <a:spcPct val="90000"/>
              </a:lnSpc>
            </a:pPr>
            <a:r>
              <a:rPr lang="zh-CN" altLang="en-US" sz="2000" b="1" dirty="0"/>
              <a:t>结点间的有向边表示偏序或前趋（</a:t>
            </a:r>
            <a:r>
              <a:rPr lang="en-US" altLang="zh-CN" sz="2000" b="1" dirty="0"/>
              <a:t>precedence relation)</a:t>
            </a:r>
            <a:r>
              <a:rPr lang="zh-CN" altLang="en-US" sz="2000" b="1" dirty="0"/>
              <a:t>关系“→” 。</a:t>
            </a:r>
          </a:p>
          <a:p>
            <a:pPr lvl="2">
              <a:lnSpc>
                <a:spcPct val="90000"/>
              </a:lnSpc>
            </a:pPr>
            <a:r>
              <a:rPr lang="zh-CN" altLang="en-US" sz="2000" b="1" dirty="0"/>
              <a:t>→</a:t>
            </a:r>
            <a:r>
              <a:rPr lang="en-US" altLang="zh-CN" sz="2000" b="1" dirty="0"/>
              <a:t>={</a:t>
            </a:r>
            <a:r>
              <a:rPr lang="zh-CN" altLang="en-US" sz="2000" b="1" dirty="0"/>
              <a:t>（</a:t>
            </a:r>
            <a:r>
              <a:rPr lang="en-US" altLang="zh-CN" sz="2000" b="1" i="1" dirty="0"/>
              <a:t>Pi</a:t>
            </a:r>
            <a:r>
              <a:rPr lang="zh-CN" altLang="en-US" sz="2000" b="1" dirty="0"/>
              <a:t>，</a:t>
            </a:r>
            <a:r>
              <a:rPr lang="en-US" altLang="zh-CN" sz="2000" b="1" i="1" dirty="0" err="1"/>
              <a:t>Pj</a:t>
            </a:r>
            <a:r>
              <a:rPr lang="zh-CN" altLang="en-US" sz="2000" b="1" dirty="0"/>
              <a:t>）</a:t>
            </a:r>
            <a:r>
              <a:rPr lang="en-US" altLang="zh-CN" sz="2000" b="1" dirty="0"/>
              <a:t>|</a:t>
            </a:r>
            <a:r>
              <a:rPr lang="en-US" altLang="zh-CN" sz="2000" b="1" i="1" dirty="0"/>
              <a:t> </a:t>
            </a:r>
            <a:r>
              <a:rPr lang="en-US" altLang="zh-CN" sz="2000" b="1" i="1" dirty="0" err="1"/>
              <a:t>Pj</a:t>
            </a:r>
            <a:r>
              <a:rPr lang="zh-CN" altLang="en-US" sz="2000" b="1" dirty="0"/>
              <a:t>启动之前</a:t>
            </a:r>
            <a:r>
              <a:rPr lang="en-US" altLang="zh-CN" sz="2000" b="1" i="1" dirty="0"/>
              <a:t>Pi</a:t>
            </a:r>
            <a:r>
              <a:rPr lang="zh-CN" altLang="en-US" sz="2000" b="1" dirty="0"/>
              <a:t>必须已经完成</a:t>
            </a:r>
            <a:r>
              <a:rPr lang="en-US" altLang="zh-CN" sz="2000" b="1" dirty="0"/>
              <a:t>}</a:t>
            </a:r>
            <a:r>
              <a:rPr lang="zh-CN" altLang="en-US" sz="2000" b="1" dirty="0"/>
              <a:t>。</a:t>
            </a:r>
          </a:p>
          <a:p>
            <a:pPr lvl="2">
              <a:lnSpc>
                <a:spcPct val="90000"/>
              </a:lnSpc>
            </a:pPr>
            <a:r>
              <a:rPr lang="zh-CN" altLang="en-US" sz="2000" b="1" dirty="0"/>
              <a:t>（</a:t>
            </a:r>
            <a:r>
              <a:rPr lang="en-US" altLang="zh-CN" sz="2000" b="1" i="1" dirty="0"/>
              <a:t>Pi</a:t>
            </a:r>
            <a:r>
              <a:rPr lang="zh-CN" altLang="en-US" sz="2000" b="1" dirty="0"/>
              <a:t>，</a:t>
            </a:r>
            <a:r>
              <a:rPr lang="en-US" altLang="zh-CN" sz="2000" b="1" i="1" dirty="0" err="1"/>
              <a:t>Pj</a:t>
            </a:r>
            <a:r>
              <a:rPr lang="zh-CN" altLang="en-US" sz="2000" b="1" dirty="0"/>
              <a:t>）∈→可记作</a:t>
            </a:r>
            <a:r>
              <a:rPr lang="en-US" altLang="zh-CN" sz="2000" b="1" i="1" dirty="0" err="1"/>
              <a:t>Pi</a:t>
            </a:r>
            <a:r>
              <a:rPr lang="en-US" altLang="zh-CN" sz="2000" b="1" dirty="0" err="1"/>
              <a:t>→</a:t>
            </a:r>
            <a:r>
              <a:rPr lang="en-US" altLang="zh-CN" sz="2000" b="1" i="1" dirty="0" err="1"/>
              <a:t>Pj</a:t>
            </a:r>
            <a:r>
              <a:rPr lang="en-US" altLang="zh-CN" sz="2000" b="1" i="1" dirty="0"/>
              <a:t>, </a:t>
            </a:r>
            <a:r>
              <a:rPr lang="zh-CN" altLang="en-US" sz="2000" b="1" dirty="0"/>
              <a:t>称</a:t>
            </a:r>
            <a:r>
              <a:rPr lang="en-US" altLang="zh-CN" sz="2000" b="1" i="1" dirty="0"/>
              <a:t>Pi</a:t>
            </a:r>
            <a:r>
              <a:rPr lang="zh-CN" altLang="en-US" sz="2000" b="1" dirty="0"/>
              <a:t>是</a:t>
            </a:r>
            <a:r>
              <a:rPr lang="en-US" altLang="zh-CN" sz="2000" b="1" i="1" dirty="0" err="1"/>
              <a:t>Pj</a:t>
            </a:r>
            <a:r>
              <a:rPr lang="zh-CN" altLang="en-US" sz="2000" b="1" dirty="0"/>
              <a:t>的前趋，</a:t>
            </a:r>
            <a:r>
              <a:rPr lang="en-US" altLang="zh-CN" sz="2000" b="1" i="1" dirty="0" err="1"/>
              <a:t>Pj</a:t>
            </a:r>
            <a:r>
              <a:rPr lang="zh-CN" altLang="en-US" sz="2000" b="1" dirty="0"/>
              <a:t>是</a:t>
            </a:r>
            <a:r>
              <a:rPr lang="en-US" altLang="zh-CN" sz="2000" b="1" i="1" dirty="0"/>
              <a:t>Pi</a:t>
            </a:r>
            <a:r>
              <a:rPr lang="zh-CN" altLang="en-US" sz="2000" b="1" dirty="0"/>
              <a:t>的后继。</a:t>
            </a:r>
          </a:p>
          <a:p>
            <a:pPr lvl="2">
              <a:lnSpc>
                <a:spcPct val="90000"/>
              </a:lnSpc>
            </a:pPr>
            <a:r>
              <a:rPr lang="zh-CN" altLang="en-US" sz="2000" b="1" dirty="0"/>
              <a:t>在前趋图中，没有前趋的结点称为初始结点，没有后继的结点称为终止结点。</a:t>
            </a:r>
          </a:p>
          <a:p>
            <a:pPr lvl="2">
              <a:lnSpc>
                <a:spcPct val="90000"/>
              </a:lnSpc>
            </a:pPr>
            <a:r>
              <a:rPr lang="zh-CN" altLang="en-US" sz="2000" b="1" dirty="0"/>
              <a:t>每个结点可以有一个权重</a:t>
            </a:r>
            <a:r>
              <a:rPr lang="en-US" altLang="zh-CN" sz="2000" b="1" dirty="0"/>
              <a:t>(weight)</a:t>
            </a:r>
            <a:r>
              <a:rPr lang="zh-CN" altLang="en-US" sz="2000" b="1" dirty="0"/>
              <a:t>，它可以表示该结点所包含的程序量或计算时间。</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p:txBody>
          <a:bodyPr vert="horz" wrap="square" anchor="ctr"/>
          <a:lstStyle/>
          <a:p>
            <a:r>
              <a:rPr lang="zh-CN" altLang="en-US" sz="4800" b="1" dirty="0"/>
              <a:t>两进程申请两个独占性资源</a:t>
            </a:r>
          </a:p>
        </p:txBody>
      </p:sp>
      <p:sp>
        <p:nvSpPr>
          <p:cNvPr id="22531" name="Rectangle 3"/>
          <p:cNvSpPr>
            <a:spLocks noGrp="1"/>
          </p:cNvSpPr>
          <p:nvPr>
            <p:ph idx="1"/>
          </p:nvPr>
        </p:nvSpPr>
        <p:spPr/>
        <p:txBody>
          <a:bodyPr vert="horz" wrap="square" anchor="t"/>
          <a:lstStyle/>
          <a:p>
            <a:endParaRPr lang="en-US" altLang="zh-CN" dirty="0"/>
          </a:p>
        </p:txBody>
      </p:sp>
      <p:sp>
        <p:nvSpPr>
          <p:cNvPr id="3" name="文本框 2">
            <a:extLst>
              <a:ext uri="{FF2B5EF4-FFF2-40B4-BE49-F238E27FC236}">
                <a16:creationId xmlns:a16="http://schemas.microsoft.com/office/drawing/2014/main" id="{15A91915-D957-7A76-06D7-AD813BAC5327}"/>
              </a:ext>
            </a:extLst>
          </p:cNvPr>
          <p:cNvSpPr txBox="1"/>
          <p:nvPr/>
        </p:nvSpPr>
        <p:spPr>
          <a:xfrm>
            <a:off x="1475656" y="2060848"/>
            <a:ext cx="5881998" cy="1323439"/>
          </a:xfrm>
          <a:prstGeom prst="rect">
            <a:avLst/>
          </a:prstGeom>
          <a:noFill/>
        </p:spPr>
        <p:txBody>
          <a:bodyPr wrap="square">
            <a:spAutoFit/>
          </a:bodyPr>
          <a:lstStyle/>
          <a:p>
            <a:r>
              <a:rPr lang="zh-CN" altLang="en-US" dirty="0"/>
              <a:t>分析</a:t>
            </a:r>
            <a:r>
              <a:rPr lang="en-US" altLang="zh-CN" dirty="0"/>
              <a:t>: (1)</a:t>
            </a:r>
            <a:r>
              <a:rPr lang="zh-CN" altLang="en-US" dirty="0"/>
              <a:t>若</a:t>
            </a:r>
            <a:r>
              <a:rPr lang="en-US" altLang="zh-CN" dirty="0"/>
              <a:t>P1</a:t>
            </a:r>
            <a:r>
              <a:rPr lang="zh-CN" altLang="en-US" dirty="0"/>
              <a:t>推进到①</a:t>
            </a:r>
            <a:r>
              <a:rPr lang="en-US" altLang="zh-CN" dirty="0"/>
              <a:t>,P2</a:t>
            </a:r>
            <a:r>
              <a:rPr lang="zh-CN" altLang="en-US" dirty="0"/>
              <a:t>推进</a:t>
            </a:r>
            <a:r>
              <a:rPr lang="en-US" altLang="zh-CN" dirty="0"/>
              <a:t>,</a:t>
            </a:r>
          </a:p>
          <a:p>
            <a:r>
              <a:rPr lang="zh-CN" altLang="en-US" dirty="0"/>
              <a:t>则</a:t>
            </a:r>
            <a:r>
              <a:rPr lang="en-US" altLang="zh-CN" dirty="0"/>
              <a:t>P1,P2</a:t>
            </a:r>
            <a:r>
              <a:rPr lang="zh-CN" altLang="en-US" dirty="0"/>
              <a:t>均等待对方释放资源形</a:t>
            </a:r>
            <a:endParaRPr lang="en-US" altLang="zh-CN" dirty="0"/>
          </a:p>
          <a:p>
            <a:r>
              <a:rPr lang="zh-CN" altLang="en-US" dirty="0"/>
              <a:t>成永久等待</a:t>
            </a:r>
            <a:r>
              <a:rPr lang="en-US" altLang="zh-CN" dirty="0"/>
              <a:t>.</a:t>
            </a:r>
            <a:r>
              <a:rPr lang="zh-CN" altLang="en-US" dirty="0"/>
              <a:t>该错误也与推进速</a:t>
            </a:r>
            <a:endParaRPr lang="en-US" altLang="zh-CN" dirty="0"/>
          </a:p>
          <a:p>
            <a:r>
              <a:rPr lang="zh-CN" altLang="en-US" dirty="0"/>
              <a:t>度有关是与时间相关的错误</a:t>
            </a:r>
            <a:r>
              <a:rPr lang="en-US" altLang="zh-CN" dirty="0"/>
              <a:t>.</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标题 204801"/>
          <p:cNvSpPr>
            <a:spLocks noGrp="1"/>
          </p:cNvSpPr>
          <p:nvPr>
            <p:ph type="title"/>
          </p:nvPr>
        </p:nvSpPr>
        <p:spPr/>
        <p:txBody>
          <a:bodyPr anchor="b"/>
          <a:lstStyle/>
          <a:p>
            <a:r>
              <a:rPr lang="zh-CN" altLang="en-US" b="1"/>
              <a:t>例子：生产</a:t>
            </a:r>
            <a:r>
              <a:rPr lang="en-US" altLang="zh-CN" b="1"/>
              <a:t>/</a:t>
            </a:r>
            <a:r>
              <a:rPr lang="zh-CN" altLang="en-US" b="1"/>
              <a:t>消费问题</a:t>
            </a:r>
            <a:r>
              <a:rPr lang="en-US" altLang="zh-CN" b="1"/>
              <a:t>--java</a:t>
            </a:r>
          </a:p>
        </p:txBody>
      </p:sp>
      <p:sp>
        <p:nvSpPr>
          <p:cNvPr id="204803" name="文本框 204802"/>
          <p:cNvSpPr txBox="1"/>
          <p:nvPr/>
        </p:nvSpPr>
        <p:spPr>
          <a:xfrm>
            <a:off x="609600" y="1828800"/>
            <a:ext cx="8001000" cy="4656138"/>
          </a:xfrm>
          <a:prstGeom prst="rect">
            <a:avLst/>
          </a:prstGeom>
          <a:noFill/>
          <a:ln w="9525">
            <a:noFill/>
          </a:ln>
        </p:spPr>
        <p:txBody>
          <a:bodyPr>
            <a:spAutoFit/>
          </a:bodyPr>
          <a:lstStyle/>
          <a:p>
            <a:pPr>
              <a:lnSpc>
                <a:spcPct val="80000"/>
              </a:lnSpc>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public </a:t>
            </a:r>
            <a:r>
              <a:rPr lang="en-US" altLang="zh-CN" sz="2400">
                <a:solidFill>
                  <a:srgbClr val="FF9900"/>
                </a:solidFill>
                <a:latin typeface="Comic Sans MS" panose="030F0702030302020204" pitchFamily="66" charset="0"/>
              </a:rPr>
              <a:t>synchronized</a:t>
            </a:r>
            <a:r>
              <a:rPr lang="en-US" altLang="zh-CN" sz="2400">
                <a:latin typeface="Comic Sans MS" panose="030F0702030302020204" pitchFamily="66" charset="0"/>
              </a:rPr>
              <a:t> void enter(Object item) {</a:t>
            </a:r>
          </a:p>
          <a:p>
            <a:pPr>
              <a:lnSpc>
                <a:spcPct val="80000"/>
              </a:lnSpc>
              <a:spcBef>
                <a:spcPct val="50000"/>
              </a:spcBef>
            </a:pPr>
            <a:r>
              <a:rPr lang="en-US" altLang="zh-CN" sz="2400">
                <a:latin typeface="Comic Sans MS" panose="030F0702030302020204" pitchFamily="66" charset="0"/>
              </a:rPr>
              <a:t>        while (count==BUFFER_SIZE) {</a:t>
            </a:r>
          </a:p>
          <a:p>
            <a:pPr>
              <a:lnSpc>
                <a:spcPct val="80000"/>
              </a:lnSpc>
              <a:spcBef>
                <a:spcPct val="50000"/>
              </a:spcBef>
            </a:pPr>
            <a:r>
              <a:rPr lang="en-US" altLang="zh-CN" sz="2400">
                <a:latin typeface="Comic Sans MS" panose="030F0702030302020204" pitchFamily="66" charset="0"/>
              </a:rPr>
              <a:t>            try { wait();   //</a:t>
            </a:r>
            <a:r>
              <a:rPr lang="zh-CN" altLang="en-US" sz="2400">
                <a:latin typeface="Comic Sans MS" panose="030F0702030302020204" pitchFamily="66" charset="0"/>
              </a:rPr>
              <a:t>被唤醒后重新检测等待条件</a:t>
            </a:r>
          </a:p>
          <a:p>
            <a:pPr>
              <a:lnSpc>
                <a:spcPct val="80000"/>
              </a:lnSpc>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 catch (InterruptedException e){ }</a:t>
            </a:r>
          </a:p>
          <a:p>
            <a:pPr>
              <a:lnSpc>
                <a:spcPct val="80000"/>
              </a:lnSpc>
              <a:spcBef>
                <a:spcPct val="50000"/>
              </a:spcBef>
            </a:pPr>
            <a:r>
              <a:rPr lang="en-US" altLang="zh-CN" sz="2400">
                <a:latin typeface="Comic Sans MS" panose="030F0702030302020204" pitchFamily="66" charset="0"/>
              </a:rPr>
              <a:t>        }</a:t>
            </a:r>
          </a:p>
          <a:p>
            <a:pPr>
              <a:lnSpc>
                <a:spcPct val="80000"/>
              </a:lnSpc>
              <a:spcBef>
                <a:spcPct val="50000"/>
              </a:spcBef>
            </a:pPr>
            <a:r>
              <a:rPr lang="en-US" altLang="zh-CN" sz="2400">
                <a:latin typeface="Comic Sans MS" panose="030F0702030302020204" pitchFamily="66" charset="0"/>
              </a:rPr>
              <a:t>        ++count;</a:t>
            </a:r>
          </a:p>
          <a:p>
            <a:pPr>
              <a:lnSpc>
                <a:spcPct val="80000"/>
              </a:lnSpc>
              <a:spcBef>
                <a:spcPct val="50000"/>
              </a:spcBef>
            </a:pPr>
            <a:r>
              <a:rPr lang="en-US" altLang="zh-CN" sz="2400">
                <a:latin typeface="Comic Sans MS" panose="030F0702030302020204" pitchFamily="66" charset="0"/>
              </a:rPr>
              <a:t>        buffer[in]=item;</a:t>
            </a:r>
          </a:p>
          <a:p>
            <a:pPr>
              <a:lnSpc>
                <a:spcPct val="80000"/>
              </a:lnSpc>
              <a:spcBef>
                <a:spcPct val="50000"/>
              </a:spcBef>
            </a:pPr>
            <a:r>
              <a:rPr lang="en-US" altLang="zh-CN" sz="2400">
                <a:latin typeface="Comic Sans MS" panose="030F0702030302020204" pitchFamily="66" charset="0"/>
              </a:rPr>
              <a:t>        in=(in+1)% BUFFER_SIZE;</a:t>
            </a:r>
          </a:p>
          <a:p>
            <a:pPr>
              <a:lnSpc>
                <a:spcPct val="80000"/>
              </a:lnSpc>
              <a:spcBef>
                <a:spcPct val="50000"/>
              </a:spcBef>
            </a:pPr>
            <a:r>
              <a:rPr lang="en-US" altLang="zh-CN" sz="2400">
                <a:latin typeface="Comic Sans MS" panose="030F0702030302020204" pitchFamily="66" charset="0"/>
              </a:rPr>
              <a:t>        notify();</a:t>
            </a:r>
          </a:p>
          <a:p>
            <a:pPr>
              <a:lnSpc>
                <a:spcPct val="80000"/>
              </a:lnSpc>
              <a:spcBef>
                <a:spcPct val="50000"/>
              </a:spcBef>
            </a:pPr>
            <a:r>
              <a:rPr lang="en-US" altLang="zh-CN" sz="2400">
                <a:latin typeface="Comic Sans MS" panose="030F0702030302020204" pitchFamily="66" charset="0"/>
              </a:rPr>
              <a:t>    }</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标题 205825"/>
          <p:cNvSpPr>
            <a:spLocks noGrp="1"/>
          </p:cNvSpPr>
          <p:nvPr>
            <p:ph type="title"/>
          </p:nvPr>
        </p:nvSpPr>
        <p:spPr/>
        <p:txBody>
          <a:bodyPr anchor="b"/>
          <a:lstStyle/>
          <a:p>
            <a:r>
              <a:rPr lang="zh-CN" altLang="en-US" b="1"/>
              <a:t>例子：生产</a:t>
            </a:r>
            <a:r>
              <a:rPr lang="en-US" altLang="zh-CN" b="1"/>
              <a:t>/</a:t>
            </a:r>
            <a:r>
              <a:rPr lang="zh-CN" altLang="en-US" b="1"/>
              <a:t>消费问题</a:t>
            </a:r>
            <a:r>
              <a:rPr lang="en-US" altLang="zh-CN" b="1"/>
              <a:t>--java</a:t>
            </a:r>
          </a:p>
        </p:txBody>
      </p:sp>
      <p:sp>
        <p:nvSpPr>
          <p:cNvPr id="205827" name="文本框 205826"/>
          <p:cNvSpPr txBox="1"/>
          <p:nvPr/>
        </p:nvSpPr>
        <p:spPr>
          <a:xfrm>
            <a:off x="762000" y="1828800"/>
            <a:ext cx="7620000" cy="5021263"/>
          </a:xfrm>
          <a:prstGeom prst="rect">
            <a:avLst/>
          </a:prstGeom>
          <a:noFill/>
          <a:ln w="9525">
            <a:noFill/>
          </a:ln>
        </p:spPr>
        <p:txBody>
          <a:bodyPr>
            <a:spAutoFit/>
          </a:bodyPr>
          <a:lstStyle/>
          <a:p>
            <a:pPr>
              <a:lnSpc>
                <a:spcPct val="80000"/>
              </a:lnSpc>
              <a:spcBef>
                <a:spcPct val="50000"/>
              </a:spcBef>
            </a:pPr>
            <a:r>
              <a:rPr lang="en-US" altLang="zh-CN" sz="2400">
                <a:latin typeface="Comic Sans MS" panose="030F0702030302020204" pitchFamily="66" charset="0"/>
              </a:rPr>
              <a:t>public </a:t>
            </a:r>
            <a:r>
              <a:rPr lang="en-US" altLang="zh-CN" sz="2400">
                <a:solidFill>
                  <a:srgbClr val="FF9900"/>
                </a:solidFill>
                <a:latin typeface="Comic Sans MS" panose="030F0702030302020204" pitchFamily="66" charset="0"/>
              </a:rPr>
              <a:t>synchronized</a:t>
            </a:r>
            <a:r>
              <a:rPr lang="en-US" altLang="zh-CN" sz="2400">
                <a:latin typeface="Comic Sans MS" panose="030F0702030302020204" pitchFamily="66" charset="0"/>
              </a:rPr>
              <a:t> Object remove() {</a:t>
            </a:r>
          </a:p>
          <a:p>
            <a:pPr>
              <a:lnSpc>
                <a:spcPct val="60000"/>
              </a:lnSpc>
              <a:spcBef>
                <a:spcPct val="50000"/>
              </a:spcBef>
            </a:pPr>
            <a:r>
              <a:rPr lang="en-US" altLang="zh-CN" sz="2400">
                <a:latin typeface="Comic Sans MS" panose="030F0702030302020204" pitchFamily="66" charset="0"/>
              </a:rPr>
              <a:t>        while (count==0) {</a:t>
            </a:r>
          </a:p>
          <a:p>
            <a:pPr>
              <a:lnSpc>
                <a:spcPct val="60000"/>
              </a:lnSpc>
              <a:spcBef>
                <a:spcPct val="50000"/>
              </a:spcBef>
            </a:pPr>
            <a:r>
              <a:rPr lang="en-US" altLang="zh-CN" sz="2400">
                <a:latin typeface="Comic Sans MS" panose="030F0702030302020204" pitchFamily="66" charset="0"/>
              </a:rPr>
              <a:t>            try { wait();</a:t>
            </a:r>
          </a:p>
          <a:p>
            <a:pPr>
              <a:lnSpc>
                <a:spcPct val="70000"/>
              </a:lnSpc>
              <a:spcBef>
                <a:spcPct val="50000"/>
              </a:spcBef>
            </a:pPr>
            <a:r>
              <a:rPr lang="en-US" altLang="zh-CN" sz="2400">
                <a:latin typeface="Comic Sans MS" panose="030F0702030302020204" pitchFamily="66" charset="0"/>
              </a:rPr>
              <a:t>            } catch (InterruptedException e){ }</a:t>
            </a:r>
          </a:p>
          <a:p>
            <a:pPr>
              <a:lnSpc>
                <a:spcPct val="40000"/>
              </a:lnSpc>
              <a:spcBef>
                <a:spcPct val="50000"/>
              </a:spcBef>
            </a:pPr>
            <a:r>
              <a:rPr lang="en-US" altLang="zh-CN" sz="2400">
                <a:latin typeface="Comic Sans MS" panose="030F0702030302020204" pitchFamily="66" charset="0"/>
              </a:rPr>
              <a:t>        }</a:t>
            </a:r>
          </a:p>
          <a:p>
            <a:pPr>
              <a:lnSpc>
                <a:spcPct val="60000"/>
              </a:lnSpc>
              <a:spcBef>
                <a:spcPct val="50000"/>
              </a:spcBef>
            </a:pPr>
            <a:r>
              <a:rPr lang="en-US" altLang="zh-CN" sz="2400">
                <a:latin typeface="Comic Sans MS" panose="030F0702030302020204" pitchFamily="66" charset="0"/>
              </a:rPr>
              <a:t>        --count;</a:t>
            </a:r>
          </a:p>
          <a:p>
            <a:pPr>
              <a:lnSpc>
                <a:spcPct val="60000"/>
              </a:lnSpc>
              <a:spcBef>
                <a:spcPct val="50000"/>
              </a:spcBef>
            </a:pPr>
            <a:r>
              <a:rPr lang="en-US" altLang="zh-CN" sz="2400">
                <a:latin typeface="Comic Sans MS" panose="030F0702030302020204" pitchFamily="66" charset="0"/>
              </a:rPr>
              <a:t>        item=buffer[out];</a:t>
            </a:r>
          </a:p>
          <a:p>
            <a:pPr>
              <a:lnSpc>
                <a:spcPct val="90000"/>
              </a:lnSpc>
              <a:spcBef>
                <a:spcPct val="50000"/>
              </a:spcBef>
            </a:pPr>
            <a:r>
              <a:rPr lang="en-US" altLang="zh-CN" sz="2400">
                <a:latin typeface="Comic Sans MS" panose="030F0702030302020204" pitchFamily="66" charset="0"/>
              </a:rPr>
              <a:t>        out=(out+1)% BUFFER_SIZE;</a:t>
            </a:r>
          </a:p>
          <a:p>
            <a:pPr>
              <a:lnSpc>
                <a:spcPct val="60000"/>
              </a:lnSpc>
              <a:spcBef>
                <a:spcPct val="50000"/>
              </a:spcBef>
            </a:pPr>
            <a:r>
              <a:rPr lang="en-US" altLang="zh-CN" sz="2400">
                <a:latin typeface="Comic Sans MS" panose="030F0702030302020204" pitchFamily="66" charset="0"/>
              </a:rPr>
              <a:t>        notify();</a:t>
            </a:r>
          </a:p>
          <a:p>
            <a:pPr>
              <a:lnSpc>
                <a:spcPct val="60000"/>
              </a:lnSpc>
              <a:spcBef>
                <a:spcPct val="50000"/>
              </a:spcBef>
            </a:pPr>
            <a:r>
              <a:rPr lang="en-US" altLang="zh-CN" sz="2400">
                <a:latin typeface="Comic Sans MS" panose="030F0702030302020204" pitchFamily="66" charset="0"/>
              </a:rPr>
              <a:t>        return(item);</a:t>
            </a:r>
          </a:p>
          <a:p>
            <a:pPr>
              <a:lnSpc>
                <a:spcPct val="60000"/>
              </a:lnSpc>
              <a:spcBef>
                <a:spcPct val="50000"/>
              </a:spcBef>
            </a:pPr>
            <a:r>
              <a:rPr lang="en-US" altLang="zh-CN" sz="2400">
                <a:latin typeface="Comic Sans MS" panose="030F0702030302020204" pitchFamily="66" charset="0"/>
              </a:rPr>
              <a:t>    }</a:t>
            </a:r>
          </a:p>
          <a:p>
            <a:pPr>
              <a:spcBef>
                <a:spcPct val="50000"/>
              </a:spcBef>
            </a:pPr>
            <a:endParaRPr lang="zh-CN" altLang="en-US" sz="2400">
              <a:latin typeface="Comic Sans MS" panose="030F0702030302020204" pitchFamily="66" charset="0"/>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标题 206849"/>
          <p:cNvSpPr>
            <a:spLocks noGrp="1"/>
          </p:cNvSpPr>
          <p:nvPr>
            <p:ph type="title"/>
          </p:nvPr>
        </p:nvSpPr>
        <p:spPr/>
        <p:txBody>
          <a:bodyPr anchor="b"/>
          <a:lstStyle/>
          <a:p>
            <a:r>
              <a:rPr lang="zh-CN" altLang="en-US" b="1"/>
              <a:t>例子：生产</a:t>
            </a:r>
            <a:r>
              <a:rPr lang="en-US" altLang="zh-CN" b="1"/>
              <a:t>/</a:t>
            </a:r>
            <a:r>
              <a:rPr lang="zh-CN" altLang="en-US" b="1"/>
              <a:t>消费问题</a:t>
            </a:r>
            <a:r>
              <a:rPr lang="en-US" altLang="zh-CN" b="1"/>
              <a:t>--java</a:t>
            </a:r>
          </a:p>
        </p:txBody>
      </p:sp>
      <p:sp>
        <p:nvSpPr>
          <p:cNvPr id="206851" name="文本框 206850"/>
          <p:cNvSpPr txBox="1"/>
          <p:nvPr/>
        </p:nvSpPr>
        <p:spPr>
          <a:xfrm>
            <a:off x="838200" y="2133600"/>
            <a:ext cx="7696200" cy="2647950"/>
          </a:xfrm>
          <a:prstGeom prst="rect">
            <a:avLst/>
          </a:prstGeom>
          <a:noFill/>
          <a:ln w="9525">
            <a:noFill/>
          </a:ln>
        </p:spPr>
        <p:txBody>
          <a:bodyPr>
            <a:spAutoFit/>
          </a:bodyPr>
          <a:lstStyle/>
          <a:p>
            <a:pPr>
              <a:spcBef>
                <a:spcPct val="50000"/>
              </a:spcBef>
            </a:pPr>
            <a:r>
              <a:rPr lang="zh-CN" altLang="en-US" sz="2400">
                <a:latin typeface="Comic Sans MS" panose="030F0702030302020204" pitchFamily="66" charset="0"/>
              </a:rPr>
              <a:t>    </a:t>
            </a:r>
            <a:r>
              <a:rPr lang="en-US" altLang="zh-CN" sz="2400">
                <a:solidFill>
                  <a:srgbClr val="336600"/>
                </a:solidFill>
                <a:latin typeface="Comic Sans MS" panose="030F0702030302020204" pitchFamily="66" charset="0"/>
              </a:rPr>
              <a:t>private static final int NAP_TIME=5;</a:t>
            </a:r>
          </a:p>
          <a:p>
            <a:pPr>
              <a:spcBef>
                <a:spcPct val="50000"/>
              </a:spcBef>
            </a:pPr>
            <a:r>
              <a:rPr lang="en-US" altLang="zh-CN" sz="2400">
                <a:latin typeface="Comic Sans MS" panose="030F0702030302020204" pitchFamily="66" charset="0"/>
              </a:rPr>
              <a:t>    private static final int BUFFER_SIZE=5;</a:t>
            </a:r>
          </a:p>
          <a:p>
            <a:pPr>
              <a:spcBef>
                <a:spcPct val="50000"/>
              </a:spcBef>
            </a:pPr>
            <a:r>
              <a:rPr lang="en-US" altLang="zh-CN" sz="2400">
                <a:latin typeface="Comic Sans MS" panose="030F0702030302020204" pitchFamily="66" charset="0"/>
              </a:rPr>
              <a:t>    private int count in,out;</a:t>
            </a:r>
          </a:p>
          <a:p>
            <a:pPr>
              <a:spcBef>
                <a:spcPct val="50000"/>
              </a:spcBef>
            </a:pPr>
            <a:r>
              <a:rPr lang="en-US" altLang="zh-CN" sz="2400">
                <a:latin typeface="Comic Sans MS" panose="030F0702030302020204" pitchFamily="66" charset="0"/>
              </a:rPr>
              <a:t>    private Object[] buffer;</a:t>
            </a:r>
          </a:p>
          <a:p>
            <a:pPr>
              <a:spcBef>
                <a:spcPct val="50000"/>
              </a:spcBef>
            </a:pPr>
            <a:r>
              <a:rPr lang="en-US" altLang="zh-CN" sz="2400">
                <a:latin typeface="Comic Sans MS" panose="030F0702030302020204" pitchFamily="66" charset="0"/>
              </a:rPr>
              <a:t>}</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标题 207873"/>
          <p:cNvSpPr>
            <a:spLocks noGrp="1"/>
          </p:cNvSpPr>
          <p:nvPr>
            <p:ph type="title"/>
          </p:nvPr>
        </p:nvSpPr>
        <p:spPr/>
        <p:txBody>
          <a:bodyPr anchor="b"/>
          <a:lstStyle/>
          <a:p>
            <a:r>
              <a:rPr lang="zh-CN" altLang="en-US" b="1"/>
              <a:t>读者／写者问题</a:t>
            </a:r>
            <a:r>
              <a:rPr lang="en-US" altLang="zh-CN" b="1"/>
              <a:t>-</a:t>
            </a:r>
            <a:r>
              <a:rPr lang="en-US" altLang="zh-CN" sz="4000" b="1"/>
              <a:t>Java solution</a:t>
            </a:r>
          </a:p>
        </p:txBody>
      </p:sp>
      <p:sp>
        <p:nvSpPr>
          <p:cNvPr id="207875" name="文本框 207874"/>
          <p:cNvSpPr txBox="1"/>
          <p:nvPr/>
        </p:nvSpPr>
        <p:spPr>
          <a:xfrm>
            <a:off x="838200" y="1828800"/>
            <a:ext cx="7543800" cy="4802188"/>
          </a:xfrm>
          <a:prstGeom prst="rect">
            <a:avLst/>
          </a:prstGeom>
          <a:noFill/>
          <a:ln w="9525">
            <a:noFill/>
          </a:ln>
        </p:spPr>
        <p:txBody>
          <a:bodyPr>
            <a:spAutoFit/>
          </a:bodyPr>
          <a:lstStyle/>
          <a:p>
            <a:pPr>
              <a:spcBef>
                <a:spcPct val="50000"/>
              </a:spcBef>
            </a:pPr>
            <a:r>
              <a:rPr lang="zh-CN" altLang="en-US" sz="2400" dirty="0">
                <a:latin typeface="Comic Sans MS" panose="030F0702030302020204" pitchFamily="66" charset="0"/>
              </a:rPr>
              <a:t>Multiple notification</a:t>
            </a:r>
          </a:p>
          <a:p>
            <a:pPr>
              <a:lnSpc>
                <a:spcPct val="70000"/>
              </a:lnSpc>
              <a:spcBef>
                <a:spcPct val="50000"/>
              </a:spcBef>
            </a:pPr>
            <a:r>
              <a:rPr lang="zh-CN" altLang="en-US" sz="2400" dirty="0">
                <a:latin typeface="Comic Sans MS" panose="030F0702030302020204" pitchFamily="66" charset="0"/>
              </a:rPr>
              <a:t>notifyAll() -- </a:t>
            </a:r>
            <a:r>
              <a:rPr lang="zh-CN" altLang="en-US" dirty="0">
                <a:latin typeface="Comic Sans MS" panose="030F0702030302020204" pitchFamily="66" charset="0"/>
              </a:rPr>
              <a:t>唤醒wait set集合中所有线程, 进入entry set</a:t>
            </a:r>
            <a:r>
              <a:rPr lang="zh-CN" altLang="en-US" sz="2400" dirty="0">
                <a:latin typeface="Comic Sans MS" panose="030F0702030302020204" pitchFamily="66" charset="0"/>
              </a:rPr>
              <a:t>。</a:t>
            </a:r>
          </a:p>
          <a:p>
            <a:pPr>
              <a:lnSpc>
                <a:spcPct val="30000"/>
              </a:lnSpc>
              <a:spcBef>
                <a:spcPct val="50000"/>
              </a:spcBef>
            </a:pPr>
            <a:endParaRPr lang="zh-CN" altLang="en-US" sz="2400" dirty="0">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public class Database {</a:t>
            </a:r>
          </a:p>
          <a:p>
            <a:pPr>
              <a:lnSpc>
                <a:spcPct val="60000"/>
              </a:lnSpc>
              <a:spcBef>
                <a:spcPct val="50000"/>
              </a:spcBef>
            </a:pPr>
            <a:r>
              <a:rPr lang="zh-CN" altLang="en-US" sz="2400" dirty="0">
                <a:latin typeface="Comic Sans MS" panose="030F0702030302020204" pitchFamily="66" charset="0"/>
              </a:rPr>
              <a:t>    public Database() {</a:t>
            </a:r>
          </a:p>
          <a:p>
            <a:pPr>
              <a:lnSpc>
                <a:spcPct val="60000"/>
              </a:lnSpc>
              <a:spcBef>
                <a:spcPct val="50000"/>
              </a:spcBef>
            </a:pPr>
            <a:r>
              <a:rPr lang="zh-CN" altLang="en-US" sz="2400" dirty="0">
                <a:latin typeface="Comic Sans MS" panose="030F0702030302020204" pitchFamily="66" charset="0"/>
              </a:rPr>
              <a:t>        Readcount=0;</a:t>
            </a:r>
          </a:p>
          <a:p>
            <a:pPr>
              <a:lnSpc>
                <a:spcPct val="60000"/>
              </a:lnSpc>
              <a:spcBef>
                <a:spcPct val="50000"/>
              </a:spcBef>
            </a:pPr>
            <a:r>
              <a:rPr lang="zh-CN" altLang="en-US" sz="2400" dirty="0">
                <a:latin typeface="Comic Sans MS" panose="030F0702030302020204" pitchFamily="66" charset="0"/>
              </a:rPr>
              <a:t>        dbReading=false;</a:t>
            </a:r>
          </a:p>
          <a:p>
            <a:pPr>
              <a:lnSpc>
                <a:spcPct val="60000"/>
              </a:lnSpc>
              <a:spcBef>
                <a:spcPct val="50000"/>
              </a:spcBef>
            </a:pPr>
            <a:r>
              <a:rPr lang="zh-CN" altLang="en-US" sz="2400" dirty="0">
                <a:latin typeface="Comic Sans MS" panose="030F0702030302020204" pitchFamily="66" charset="0"/>
              </a:rPr>
              <a:t>        dbWriting=false;</a:t>
            </a:r>
          </a:p>
          <a:p>
            <a:pPr>
              <a:lnSpc>
                <a:spcPct val="60000"/>
              </a:lnSpc>
              <a:spcBef>
                <a:spcPct val="50000"/>
              </a:spcBef>
            </a:pPr>
            <a:r>
              <a:rPr lang="zh-CN" altLang="en-US" sz="2400" dirty="0">
                <a:latin typeface="Comic Sans MS" panose="030F0702030302020204" pitchFamily="66" charset="0"/>
              </a:rPr>
              <a:t>    }</a:t>
            </a:r>
          </a:p>
          <a:p>
            <a:pPr>
              <a:lnSpc>
                <a:spcPct val="60000"/>
              </a:lnSpc>
              <a:spcBef>
                <a:spcPct val="50000"/>
              </a:spcBef>
            </a:pPr>
            <a:r>
              <a:rPr lang="zh-CN" altLang="en-US" sz="2400" dirty="0">
                <a:latin typeface="Comic Sans MS" panose="030F0702030302020204" pitchFamily="66" charset="0"/>
              </a:rPr>
              <a:t>    public synchronized int startRead() {</a:t>
            </a:r>
          </a:p>
          <a:p>
            <a:pPr>
              <a:lnSpc>
                <a:spcPct val="60000"/>
              </a:lnSpc>
              <a:spcBef>
                <a:spcPct val="50000"/>
              </a:spcBef>
            </a:pPr>
            <a:r>
              <a:rPr lang="zh-CN" altLang="en-US" sz="2400" dirty="0">
                <a:latin typeface="Comic Sans MS" panose="030F0702030302020204" pitchFamily="66" charset="0"/>
              </a:rPr>
              <a:t>    // </a:t>
            </a:r>
          </a:p>
          <a:p>
            <a:pPr>
              <a:lnSpc>
                <a:spcPct val="60000"/>
              </a:lnSpc>
              <a:spcBef>
                <a:spcPct val="50000"/>
              </a:spcBef>
            </a:pPr>
            <a:r>
              <a:rPr lang="zh-CN" altLang="en-US" sz="2400" dirty="0">
                <a:latin typeface="Comic Sans MS" panose="030F0702030302020204" pitchFamily="66" charset="0"/>
              </a:rPr>
              <a:t>    }</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标题 208897"/>
          <p:cNvSpPr>
            <a:spLocks noGrp="1"/>
          </p:cNvSpPr>
          <p:nvPr>
            <p:ph type="title"/>
          </p:nvPr>
        </p:nvSpPr>
        <p:spPr/>
        <p:txBody>
          <a:bodyPr anchor="b"/>
          <a:lstStyle/>
          <a:p>
            <a:r>
              <a:rPr lang="zh-CN" altLang="en-US" b="1"/>
              <a:t>读者／写者问题</a:t>
            </a:r>
            <a:r>
              <a:rPr lang="en-US" altLang="zh-CN" b="1"/>
              <a:t>-</a:t>
            </a:r>
            <a:r>
              <a:rPr lang="en-US" altLang="zh-CN" sz="4000" b="1"/>
              <a:t>Java solution</a:t>
            </a:r>
          </a:p>
        </p:txBody>
      </p:sp>
      <p:sp>
        <p:nvSpPr>
          <p:cNvPr id="208899" name="文本框 208898"/>
          <p:cNvSpPr txBox="1"/>
          <p:nvPr/>
        </p:nvSpPr>
        <p:spPr>
          <a:xfrm>
            <a:off x="838200" y="1905000"/>
            <a:ext cx="7620000" cy="4765675"/>
          </a:xfrm>
          <a:prstGeom prst="rect">
            <a:avLst/>
          </a:prstGeom>
          <a:noFill/>
          <a:ln w="9525">
            <a:noFill/>
          </a:ln>
        </p:spPr>
        <p:txBody>
          <a:bodyPr>
            <a:spAutoFit/>
          </a:bodyPr>
          <a:lstStyle/>
          <a:p>
            <a:pPr>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public synchronized int endRead() {</a:t>
            </a:r>
          </a:p>
          <a:p>
            <a:pPr>
              <a:lnSpc>
                <a:spcPct val="40000"/>
              </a:lnSpc>
              <a:spcBef>
                <a:spcPct val="50000"/>
              </a:spcBef>
            </a:pPr>
            <a:r>
              <a:rPr lang="en-US" altLang="zh-CN" sz="2400">
                <a:latin typeface="Comic Sans MS" panose="030F0702030302020204" pitchFamily="66" charset="0"/>
              </a:rPr>
              <a:t>    //</a:t>
            </a:r>
          </a:p>
          <a:p>
            <a:pPr>
              <a:lnSpc>
                <a:spcPct val="40000"/>
              </a:lnSpc>
              <a:spcBef>
                <a:spcPct val="50000"/>
              </a:spcBef>
            </a:pPr>
            <a:r>
              <a:rPr lang="en-US" altLang="zh-CN" sz="2400">
                <a:latin typeface="Comic Sans MS" panose="030F0702030302020204" pitchFamily="66" charset="0"/>
              </a:rPr>
              <a:t>    }</a:t>
            </a:r>
          </a:p>
          <a:p>
            <a:pPr>
              <a:lnSpc>
                <a:spcPct val="50000"/>
              </a:lnSpc>
              <a:spcBef>
                <a:spcPct val="50000"/>
              </a:spcBef>
            </a:pPr>
            <a:r>
              <a:rPr lang="en-US" altLang="zh-CN" sz="2400">
                <a:latin typeface="Comic Sans MS" panose="030F0702030302020204" pitchFamily="66" charset="0"/>
              </a:rPr>
              <a:t>    public synchronized startWrite() {</a:t>
            </a:r>
          </a:p>
          <a:p>
            <a:pPr>
              <a:lnSpc>
                <a:spcPct val="50000"/>
              </a:lnSpc>
              <a:spcBef>
                <a:spcPct val="50000"/>
              </a:spcBef>
            </a:pPr>
            <a:r>
              <a:rPr lang="en-US" altLang="zh-CN" sz="2400">
                <a:latin typeface="Comic Sans MS" panose="030F0702030302020204" pitchFamily="66" charset="0"/>
              </a:rPr>
              <a:t>    //</a:t>
            </a:r>
          </a:p>
          <a:p>
            <a:pPr>
              <a:lnSpc>
                <a:spcPct val="50000"/>
              </a:lnSpc>
              <a:spcBef>
                <a:spcPct val="50000"/>
              </a:spcBef>
            </a:pPr>
            <a:r>
              <a:rPr lang="en-US" altLang="zh-CN" sz="2400">
                <a:latin typeface="Comic Sans MS" panose="030F0702030302020204" pitchFamily="66" charset="0"/>
              </a:rPr>
              <a:t>    }</a:t>
            </a:r>
          </a:p>
          <a:p>
            <a:pPr>
              <a:lnSpc>
                <a:spcPct val="50000"/>
              </a:lnSpc>
              <a:spcBef>
                <a:spcPct val="50000"/>
              </a:spcBef>
            </a:pPr>
            <a:r>
              <a:rPr lang="en-US" altLang="zh-CN" sz="2400">
                <a:latin typeface="Comic Sans MS" panose="030F0702030302020204" pitchFamily="66" charset="0"/>
              </a:rPr>
              <a:t>    public synchronized endWrite() {</a:t>
            </a:r>
          </a:p>
          <a:p>
            <a:pPr>
              <a:lnSpc>
                <a:spcPct val="50000"/>
              </a:lnSpc>
              <a:spcBef>
                <a:spcPct val="50000"/>
              </a:spcBef>
            </a:pPr>
            <a:r>
              <a:rPr lang="en-US" altLang="zh-CN" sz="2400">
                <a:latin typeface="Comic Sans MS" panose="030F0702030302020204" pitchFamily="66" charset="0"/>
              </a:rPr>
              <a:t>    //</a:t>
            </a:r>
          </a:p>
          <a:p>
            <a:pPr>
              <a:lnSpc>
                <a:spcPct val="50000"/>
              </a:lnSpc>
              <a:spcBef>
                <a:spcPct val="50000"/>
              </a:spcBef>
            </a:pPr>
            <a:r>
              <a:rPr lang="en-US" altLang="zh-CN" sz="2400">
                <a:latin typeface="Comic Sans MS" panose="030F0702030302020204" pitchFamily="66" charset="0"/>
              </a:rPr>
              <a:t>    }  </a:t>
            </a:r>
          </a:p>
          <a:p>
            <a:pPr>
              <a:lnSpc>
                <a:spcPct val="50000"/>
              </a:lnSpc>
              <a:spcBef>
                <a:spcPct val="50000"/>
              </a:spcBef>
            </a:pPr>
            <a:r>
              <a:rPr lang="en-US" altLang="zh-CN" sz="2400">
                <a:latin typeface="Comic Sans MS" panose="030F0702030302020204" pitchFamily="66" charset="0"/>
              </a:rPr>
              <a:t>    private int readerCount;</a:t>
            </a:r>
          </a:p>
          <a:p>
            <a:pPr>
              <a:lnSpc>
                <a:spcPct val="50000"/>
              </a:lnSpc>
              <a:spcBef>
                <a:spcPct val="50000"/>
              </a:spcBef>
            </a:pPr>
            <a:r>
              <a:rPr lang="en-US" altLang="zh-CN" sz="2400">
                <a:latin typeface="Comic Sans MS" panose="030F0702030302020204" pitchFamily="66" charset="0"/>
              </a:rPr>
              <a:t>    private boolean dbReading;</a:t>
            </a:r>
          </a:p>
          <a:p>
            <a:pPr>
              <a:lnSpc>
                <a:spcPct val="50000"/>
              </a:lnSpc>
              <a:spcBef>
                <a:spcPct val="50000"/>
              </a:spcBef>
            </a:pPr>
            <a:r>
              <a:rPr lang="en-US" altLang="zh-CN" sz="2400">
                <a:latin typeface="Comic Sans MS" panose="030F0702030302020204" pitchFamily="66" charset="0"/>
              </a:rPr>
              <a:t>    private boolean dbWriting;</a:t>
            </a:r>
          </a:p>
          <a:p>
            <a:pPr>
              <a:lnSpc>
                <a:spcPct val="50000"/>
              </a:lnSpc>
              <a:spcBef>
                <a:spcPct val="50000"/>
              </a:spcBef>
            </a:pPr>
            <a:r>
              <a:rPr lang="en-US" altLang="zh-CN" sz="2400">
                <a:latin typeface="Comic Sans MS" panose="030F0702030302020204" pitchFamily="66" charset="0"/>
              </a:rPr>
              <a:t>}</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标题 209921"/>
          <p:cNvSpPr>
            <a:spLocks noGrp="1"/>
          </p:cNvSpPr>
          <p:nvPr>
            <p:ph type="title"/>
          </p:nvPr>
        </p:nvSpPr>
        <p:spPr/>
        <p:txBody>
          <a:bodyPr anchor="b"/>
          <a:lstStyle/>
          <a:p>
            <a:r>
              <a:rPr lang="zh-CN" altLang="en-US" b="1"/>
              <a:t>读者／写者问题</a:t>
            </a:r>
            <a:r>
              <a:rPr lang="en-US" altLang="zh-CN" b="1"/>
              <a:t>-</a:t>
            </a:r>
            <a:r>
              <a:rPr lang="en-US" altLang="zh-CN" sz="4000" b="1"/>
              <a:t>Java solution</a:t>
            </a:r>
          </a:p>
        </p:txBody>
      </p:sp>
      <p:sp>
        <p:nvSpPr>
          <p:cNvPr id="209923" name="文本框 209922"/>
          <p:cNvSpPr txBox="1"/>
          <p:nvPr/>
        </p:nvSpPr>
        <p:spPr>
          <a:xfrm>
            <a:off x="762000" y="2057400"/>
            <a:ext cx="7696200" cy="3962400"/>
          </a:xfrm>
          <a:prstGeom prst="rect">
            <a:avLst/>
          </a:prstGeom>
          <a:noFill/>
          <a:ln w="9525">
            <a:noFill/>
          </a:ln>
        </p:spPr>
        <p:txBody>
          <a:bodyPr>
            <a:spAutoFit/>
          </a:bodyPr>
          <a:lstStyle/>
          <a:p>
            <a:pPr>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public </a:t>
            </a:r>
            <a:r>
              <a:rPr lang="en-US" altLang="zh-CN" sz="2400">
                <a:solidFill>
                  <a:srgbClr val="FF9900"/>
                </a:solidFill>
                <a:latin typeface="Comic Sans MS" panose="030F0702030302020204" pitchFamily="66" charset="0"/>
              </a:rPr>
              <a:t>synchronized</a:t>
            </a:r>
            <a:r>
              <a:rPr lang="en-US" altLang="zh-CN" sz="2400">
                <a:latin typeface="Comic Sans MS" panose="030F0702030302020204" pitchFamily="66" charset="0"/>
              </a:rPr>
              <a:t> void startRead() {</a:t>
            </a:r>
          </a:p>
          <a:p>
            <a:pPr>
              <a:lnSpc>
                <a:spcPct val="70000"/>
              </a:lnSpc>
              <a:spcBef>
                <a:spcPct val="50000"/>
              </a:spcBef>
            </a:pPr>
            <a:r>
              <a:rPr lang="en-US" altLang="zh-CN" sz="2400">
                <a:latin typeface="Comic Sans MS" panose="030F0702030302020204" pitchFamily="66" charset="0"/>
              </a:rPr>
              <a:t>        while (dbWriting==true) {</a:t>
            </a:r>
          </a:p>
          <a:p>
            <a:pPr>
              <a:lnSpc>
                <a:spcPct val="70000"/>
              </a:lnSpc>
              <a:spcBef>
                <a:spcPct val="50000"/>
              </a:spcBef>
            </a:pPr>
            <a:r>
              <a:rPr lang="en-US" altLang="zh-CN" sz="2400">
                <a:latin typeface="Comic Sans MS" panose="030F0702030302020204" pitchFamily="66" charset="0"/>
              </a:rPr>
              <a:t>            try {</a:t>
            </a:r>
          </a:p>
          <a:p>
            <a:pPr>
              <a:lnSpc>
                <a:spcPct val="70000"/>
              </a:lnSpc>
              <a:spcBef>
                <a:spcPct val="50000"/>
              </a:spcBef>
            </a:pPr>
            <a:r>
              <a:rPr lang="en-US" altLang="zh-CN" sz="2400">
                <a:latin typeface="Comic Sans MS" panose="030F0702030302020204" pitchFamily="66" charset="0"/>
              </a:rPr>
              <a:t>                    wait();</a:t>
            </a:r>
          </a:p>
          <a:p>
            <a:pPr>
              <a:lnSpc>
                <a:spcPct val="70000"/>
              </a:lnSpc>
              <a:spcBef>
                <a:spcPct val="50000"/>
              </a:spcBef>
            </a:pPr>
            <a:r>
              <a:rPr lang="en-US" altLang="zh-CN" sz="2400">
                <a:latin typeface="Comic Sans MS" panose="030F0702030302020204" pitchFamily="66" charset="0"/>
              </a:rPr>
              <a:t>            }catch(InterruptedException e){}</a:t>
            </a:r>
          </a:p>
          <a:p>
            <a:pPr>
              <a:lnSpc>
                <a:spcPct val="70000"/>
              </a:lnSpc>
              <a:spcBef>
                <a:spcPct val="50000"/>
              </a:spcBef>
            </a:pPr>
            <a:r>
              <a:rPr lang="en-US" altLang="zh-CN" sz="2400">
                <a:latin typeface="Comic Sans MS" panose="030F0702030302020204" pitchFamily="66" charset="0"/>
              </a:rPr>
              <a:t>        ++readCount;</a:t>
            </a:r>
          </a:p>
          <a:p>
            <a:pPr>
              <a:lnSpc>
                <a:spcPct val="70000"/>
              </a:lnSpc>
              <a:spcBef>
                <a:spcPct val="50000"/>
              </a:spcBef>
            </a:pPr>
            <a:r>
              <a:rPr lang="en-US" altLang="zh-CN" sz="2400">
                <a:latin typeface="Comic Sans MS" panose="030F0702030302020204" pitchFamily="66" charset="0"/>
              </a:rPr>
              <a:t>        if (readCount==1)</a:t>
            </a:r>
          </a:p>
          <a:p>
            <a:pPr>
              <a:lnSpc>
                <a:spcPct val="70000"/>
              </a:lnSpc>
              <a:spcBef>
                <a:spcPct val="50000"/>
              </a:spcBef>
            </a:pPr>
            <a:r>
              <a:rPr lang="en-US" altLang="zh-CN" sz="2400">
                <a:latin typeface="Comic Sans MS" panose="030F0702030302020204" pitchFamily="66" charset="0"/>
              </a:rPr>
              <a:t>            dbReading=true;</a:t>
            </a:r>
          </a:p>
          <a:p>
            <a:pPr>
              <a:lnSpc>
                <a:spcPct val="70000"/>
              </a:lnSpc>
              <a:spcBef>
                <a:spcPct val="50000"/>
              </a:spcBef>
            </a:pPr>
            <a:r>
              <a:rPr lang="en-US" altLang="zh-CN" sz="2400">
                <a:latin typeface="Comic Sans MS" panose="030F0702030302020204" pitchFamily="66" charset="0"/>
              </a:rPr>
              <a:t>}</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标题 210945"/>
          <p:cNvSpPr>
            <a:spLocks noGrp="1"/>
          </p:cNvSpPr>
          <p:nvPr>
            <p:ph type="title"/>
          </p:nvPr>
        </p:nvSpPr>
        <p:spPr/>
        <p:txBody>
          <a:bodyPr anchor="b"/>
          <a:lstStyle/>
          <a:p>
            <a:r>
              <a:rPr lang="zh-CN" altLang="en-US" b="1"/>
              <a:t>读者／写者问题</a:t>
            </a:r>
            <a:r>
              <a:rPr lang="en-US" altLang="zh-CN" b="1"/>
              <a:t>-</a:t>
            </a:r>
            <a:r>
              <a:rPr lang="en-US" altLang="zh-CN" sz="4000" b="1"/>
              <a:t>Java solution</a:t>
            </a:r>
          </a:p>
        </p:txBody>
      </p:sp>
      <p:sp>
        <p:nvSpPr>
          <p:cNvPr id="210947" name="文本框 210946"/>
          <p:cNvSpPr txBox="1"/>
          <p:nvPr/>
        </p:nvSpPr>
        <p:spPr>
          <a:xfrm>
            <a:off x="755650" y="2060575"/>
            <a:ext cx="7696200" cy="3195638"/>
          </a:xfrm>
          <a:prstGeom prst="rect">
            <a:avLst/>
          </a:prstGeom>
          <a:noFill/>
          <a:ln w="9525">
            <a:noFill/>
          </a:ln>
        </p:spPr>
        <p:txBody>
          <a:bodyPr>
            <a:spAutoFit/>
          </a:bodyPr>
          <a:lstStyle/>
          <a:p>
            <a:pPr>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public </a:t>
            </a:r>
            <a:r>
              <a:rPr lang="en-US" altLang="zh-CN" sz="2400">
                <a:solidFill>
                  <a:srgbClr val="FF9900"/>
                </a:solidFill>
                <a:latin typeface="Comic Sans MS" panose="030F0702030302020204" pitchFamily="66" charset="0"/>
              </a:rPr>
              <a:t>synchronized</a:t>
            </a:r>
            <a:r>
              <a:rPr lang="en-US" altLang="zh-CN" sz="2400">
                <a:latin typeface="Comic Sans MS" panose="030F0702030302020204" pitchFamily="66" charset="0"/>
              </a:rPr>
              <a:t> void endRead() {</a:t>
            </a:r>
          </a:p>
          <a:p>
            <a:pPr>
              <a:spcBef>
                <a:spcPct val="50000"/>
              </a:spcBef>
            </a:pPr>
            <a:r>
              <a:rPr lang="en-US" altLang="zh-CN" sz="2400">
                <a:latin typeface="Comic Sans MS" panose="030F0702030302020204" pitchFamily="66" charset="0"/>
              </a:rPr>
              <a:t>        --readCount;</a:t>
            </a:r>
          </a:p>
          <a:p>
            <a:pPr>
              <a:spcBef>
                <a:spcPct val="50000"/>
              </a:spcBef>
            </a:pPr>
            <a:r>
              <a:rPr lang="en-US" altLang="zh-CN" sz="2400">
                <a:latin typeface="Comic Sans MS" panose="030F0702030302020204" pitchFamily="66" charset="0"/>
              </a:rPr>
              <a:t>        if(readCount==0)</a:t>
            </a:r>
          </a:p>
          <a:p>
            <a:pPr>
              <a:spcBef>
                <a:spcPct val="50000"/>
              </a:spcBef>
            </a:pPr>
            <a:r>
              <a:rPr lang="en-US" altLang="zh-CN" sz="2400">
                <a:latin typeface="Comic Sans MS" panose="030F0702030302020204" pitchFamily="66" charset="0"/>
              </a:rPr>
              <a:t>            dbReading=false;</a:t>
            </a:r>
          </a:p>
          <a:p>
            <a:pPr>
              <a:spcBef>
                <a:spcPct val="50000"/>
              </a:spcBef>
            </a:pPr>
            <a:r>
              <a:rPr lang="en-US" altLang="zh-CN" sz="2400">
                <a:latin typeface="Comic Sans MS" panose="030F0702030302020204" pitchFamily="66" charset="0"/>
              </a:rPr>
              <a:t>        notifyAll();</a:t>
            </a:r>
          </a:p>
          <a:p>
            <a:pPr>
              <a:spcBef>
                <a:spcPct val="50000"/>
              </a:spcBef>
            </a:pPr>
            <a:r>
              <a:rPr lang="en-US" altLang="zh-CN" sz="2400">
                <a:latin typeface="Comic Sans MS" panose="030F0702030302020204" pitchFamily="66" charset="0"/>
              </a:rPr>
              <a:t>}</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标题 211969"/>
          <p:cNvSpPr>
            <a:spLocks noGrp="1"/>
          </p:cNvSpPr>
          <p:nvPr>
            <p:ph type="title"/>
          </p:nvPr>
        </p:nvSpPr>
        <p:spPr/>
        <p:txBody>
          <a:bodyPr anchor="b"/>
          <a:lstStyle/>
          <a:p>
            <a:r>
              <a:rPr lang="zh-CN" altLang="en-US" b="1"/>
              <a:t>读者／写者问题</a:t>
            </a:r>
            <a:r>
              <a:rPr lang="en-US" altLang="zh-CN" b="1"/>
              <a:t>-</a:t>
            </a:r>
            <a:r>
              <a:rPr lang="en-US" altLang="zh-CN" sz="4000" b="1"/>
              <a:t>Java solution</a:t>
            </a:r>
          </a:p>
        </p:txBody>
      </p:sp>
      <p:sp>
        <p:nvSpPr>
          <p:cNvPr id="211971" name="文本框 211970"/>
          <p:cNvSpPr txBox="1"/>
          <p:nvPr/>
        </p:nvSpPr>
        <p:spPr>
          <a:xfrm>
            <a:off x="685800" y="1981200"/>
            <a:ext cx="7772400" cy="4473575"/>
          </a:xfrm>
          <a:prstGeom prst="rect">
            <a:avLst/>
          </a:prstGeom>
          <a:noFill/>
          <a:ln w="9525">
            <a:noFill/>
          </a:ln>
        </p:spPr>
        <p:txBody>
          <a:bodyPr>
            <a:spAutoFit/>
          </a:bodyPr>
          <a:lstStyle/>
          <a:p>
            <a:pPr>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public </a:t>
            </a:r>
            <a:r>
              <a:rPr lang="en-US" altLang="zh-CN" sz="2400">
                <a:solidFill>
                  <a:srgbClr val="FF9900"/>
                </a:solidFill>
                <a:latin typeface="Comic Sans MS" panose="030F0702030302020204" pitchFamily="66" charset="0"/>
              </a:rPr>
              <a:t>synchronized</a:t>
            </a:r>
            <a:r>
              <a:rPr lang="en-US" altLang="zh-CN" sz="2400">
                <a:latin typeface="Comic Sans MS" panose="030F0702030302020204" pitchFamily="66" charset="0"/>
              </a:rPr>
              <a:t> void startWrite() {</a:t>
            </a:r>
          </a:p>
          <a:p>
            <a:pPr>
              <a:lnSpc>
                <a:spcPct val="50000"/>
              </a:lnSpc>
              <a:spcBef>
                <a:spcPct val="50000"/>
              </a:spcBef>
            </a:pPr>
            <a:r>
              <a:rPr lang="en-US" altLang="zh-CN" sz="2400">
                <a:latin typeface="Comic Sans MS" panose="030F0702030302020204" pitchFamily="66" charset="0"/>
              </a:rPr>
              <a:t>        while(dbReading==true||dbWriting==true) {</a:t>
            </a:r>
          </a:p>
          <a:p>
            <a:pPr>
              <a:lnSpc>
                <a:spcPct val="50000"/>
              </a:lnSpc>
              <a:spcBef>
                <a:spcPct val="50000"/>
              </a:spcBef>
            </a:pPr>
            <a:r>
              <a:rPr lang="en-US" altLang="zh-CN" sz="2400">
                <a:latin typeface="Comic Sans MS" panose="030F0702030302020204" pitchFamily="66" charset="0"/>
              </a:rPr>
              <a:t>            try{ </a:t>
            </a:r>
          </a:p>
          <a:p>
            <a:pPr>
              <a:lnSpc>
                <a:spcPct val="50000"/>
              </a:lnSpc>
              <a:spcBef>
                <a:spcPct val="50000"/>
              </a:spcBef>
            </a:pPr>
            <a:r>
              <a:rPr lang="en-US" altLang="zh-CN" sz="2400">
                <a:latin typeface="Comic Sans MS" panose="030F0702030302020204" pitchFamily="66" charset="0"/>
              </a:rPr>
              <a:t>                   wait();</a:t>
            </a:r>
          </a:p>
          <a:p>
            <a:pPr>
              <a:lnSpc>
                <a:spcPct val="50000"/>
              </a:lnSpc>
              <a:spcBef>
                <a:spcPct val="50000"/>
              </a:spcBef>
            </a:pPr>
            <a:r>
              <a:rPr lang="en-US" altLang="zh-CN" sz="2400">
                <a:latin typeface="Comic Sans MS" panose="030F0702030302020204" pitchFamily="66" charset="0"/>
              </a:rPr>
              <a:t>            }catch(InterruptedException e){ }</a:t>
            </a:r>
          </a:p>
          <a:p>
            <a:pPr>
              <a:lnSpc>
                <a:spcPct val="50000"/>
              </a:lnSpc>
              <a:spcBef>
                <a:spcPct val="50000"/>
              </a:spcBef>
            </a:pPr>
            <a:r>
              <a:rPr lang="en-US" altLang="zh-CN" sz="2400">
                <a:latin typeface="Comic Sans MS" panose="030F0702030302020204" pitchFamily="66" charset="0"/>
              </a:rPr>
              <a:t>        }</a:t>
            </a:r>
          </a:p>
          <a:p>
            <a:pPr>
              <a:lnSpc>
                <a:spcPct val="50000"/>
              </a:lnSpc>
              <a:spcBef>
                <a:spcPct val="50000"/>
              </a:spcBef>
            </a:pPr>
            <a:r>
              <a:rPr lang="en-US" altLang="zh-CN" sz="2400">
                <a:latin typeface="Comic Sans MS" panose="030F0702030302020204" pitchFamily="66" charset="0"/>
              </a:rPr>
              <a:t>        dbWriting=true;</a:t>
            </a:r>
          </a:p>
          <a:p>
            <a:pPr>
              <a:lnSpc>
                <a:spcPct val="50000"/>
              </a:lnSpc>
              <a:spcBef>
                <a:spcPct val="50000"/>
              </a:spcBef>
            </a:pPr>
            <a:r>
              <a:rPr lang="en-US" altLang="zh-CN" sz="2400">
                <a:latin typeface="Comic Sans MS" panose="030F0702030302020204" pitchFamily="66" charset="0"/>
              </a:rPr>
              <a:t>    }</a:t>
            </a:r>
          </a:p>
          <a:p>
            <a:pPr>
              <a:lnSpc>
                <a:spcPct val="50000"/>
              </a:lnSpc>
              <a:spcBef>
                <a:spcPct val="50000"/>
              </a:spcBef>
            </a:pPr>
            <a:r>
              <a:rPr lang="en-US" altLang="zh-CN" sz="2400">
                <a:latin typeface="Comic Sans MS" panose="030F0702030302020204" pitchFamily="66" charset="0"/>
              </a:rPr>
              <a:t>    public </a:t>
            </a:r>
            <a:r>
              <a:rPr lang="en-US" altLang="zh-CN" sz="2400">
                <a:solidFill>
                  <a:srgbClr val="FF9900"/>
                </a:solidFill>
                <a:latin typeface="Comic Sans MS" panose="030F0702030302020204" pitchFamily="66" charset="0"/>
              </a:rPr>
              <a:t>synchronized</a:t>
            </a:r>
            <a:r>
              <a:rPr lang="en-US" altLang="zh-CN" sz="2400">
                <a:latin typeface="Comic Sans MS" panose="030F0702030302020204" pitchFamily="66" charset="0"/>
              </a:rPr>
              <a:t> void endWrite(){</a:t>
            </a:r>
          </a:p>
          <a:p>
            <a:pPr>
              <a:lnSpc>
                <a:spcPct val="50000"/>
              </a:lnSpc>
              <a:spcBef>
                <a:spcPct val="50000"/>
              </a:spcBef>
            </a:pPr>
            <a:r>
              <a:rPr lang="en-US" altLang="zh-CN" sz="2400">
                <a:latin typeface="Comic Sans MS" panose="030F0702030302020204" pitchFamily="66" charset="0"/>
              </a:rPr>
              <a:t>        dbWriting=false;</a:t>
            </a:r>
          </a:p>
          <a:p>
            <a:pPr>
              <a:lnSpc>
                <a:spcPct val="50000"/>
              </a:lnSpc>
              <a:spcBef>
                <a:spcPct val="50000"/>
              </a:spcBef>
            </a:pPr>
            <a:r>
              <a:rPr lang="en-US" altLang="zh-CN" sz="2400">
                <a:latin typeface="Comic Sans MS" panose="030F0702030302020204" pitchFamily="66" charset="0"/>
              </a:rPr>
              <a:t>        notifyAll();</a:t>
            </a:r>
          </a:p>
          <a:p>
            <a:pPr>
              <a:lnSpc>
                <a:spcPct val="50000"/>
              </a:lnSpc>
              <a:spcBef>
                <a:spcPct val="50000"/>
              </a:spcBef>
            </a:pPr>
            <a:r>
              <a:rPr lang="en-US" altLang="zh-CN" sz="2400">
                <a:latin typeface="Comic Sans MS" panose="030F0702030302020204" pitchFamily="66" charset="0"/>
              </a:rPr>
              <a:t>    }</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标题 212993"/>
          <p:cNvSpPr>
            <a:spLocks noGrp="1"/>
          </p:cNvSpPr>
          <p:nvPr>
            <p:ph type="title"/>
          </p:nvPr>
        </p:nvSpPr>
        <p:spPr>
          <a:xfrm>
            <a:off x="685800" y="381000"/>
            <a:ext cx="7772400" cy="1143000"/>
          </a:xfrm>
        </p:spPr>
        <p:txBody>
          <a:bodyPr anchor="b"/>
          <a:lstStyle/>
          <a:p>
            <a:r>
              <a:rPr lang="en-US" altLang="zh-CN" b="1"/>
              <a:t>Java synchronization rules</a:t>
            </a:r>
          </a:p>
        </p:txBody>
      </p:sp>
      <p:sp>
        <p:nvSpPr>
          <p:cNvPr id="212995" name="文本占位符 212994"/>
          <p:cNvSpPr>
            <a:spLocks noGrp="1"/>
          </p:cNvSpPr>
          <p:nvPr>
            <p:ph type="body" idx="1"/>
          </p:nvPr>
        </p:nvSpPr>
        <p:spPr>
          <a:xfrm>
            <a:off x="685800" y="1752600"/>
            <a:ext cx="7772400" cy="4648200"/>
          </a:xfrm>
        </p:spPr>
        <p:txBody>
          <a:bodyPr/>
          <a:lstStyle/>
          <a:p>
            <a:pPr>
              <a:lnSpc>
                <a:spcPct val="90000"/>
              </a:lnSpc>
            </a:pPr>
            <a:r>
              <a:rPr lang="en-US" altLang="zh-CN" sz="2400" b="1">
                <a:latin typeface="Comic Sans MS" panose="030F0702030302020204" pitchFamily="66" charset="0"/>
              </a:rPr>
              <a:t>A thread that owns the lock for an object can enter another synchronized method (or block) for the same object.</a:t>
            </a:r>
          </a:p>
          <a:p>
            <a:pPr>
              <a:lnSpc>
                <a:spcPct val="90000"/>
              </a:lnSpc>
            </a:pPr>
            <a:r>
              <a:rPr lang="en-US" altLang="zh-CN" sz="2400" b="1">
                <a:latin typeface="Comic Sans MS" panose="030F0702030302020204" pitchFamily="66" charset="0"/>
              </a:rPr>
              <a:t>A method can nest synchronized method invocation for different objects. Thus a thread cab simultaneously own the lock for several different objects.</a:t>
            </a:r>
          </a:p>
          <a:p>
            <a:pPr>
              <a:lnSpc>
                <a:spcPct val="90000"/>
              </a:lnSpc>
            </a:pPr>
            <a:r>
              <a:rPr lang="en-US" altLang="zh-CN" sz="2400" b="1">
                <a:latin typeface="Comic Sans MS" panose="030F0702030302020204" pitchFamily="66" charset="0"/>
              </a:rPr>
              <a:t>If a method is not declared as synchronized, then it can be invoked regardless of lock ownership, even while another synchronized method for the same object is executing. </a:t>
            </a:r>
          </a:p>
          <a:p>
            <a:pPr>
              <a:lnSpc>
                <a:spcPct val="90000"/>
              </a:lnSpc>
            </a:pPr>
            <a:r>
              <a:rPr lang="en-US" altLang="zh-CN" sz="2400" b="1">
                <a:latin typeface="Comic Sans MS" panose="030F0702030302020204" pitchFamily="66" charset="0"/>
              </a:rPr>
              <a:t>If the wait set for an object is empty, then a call to notify() or notifyAll() has no effect.</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矩形 214017"/>
          <p:cNvSpPr/>
          <p:nvPr/>
        </p:nvSpPr>
        <p:spPr>
          <a:xfrm>
            <a:off x="381000" y="533400"/>
            <a:ext cx="8458200" cy="762000"/>
          </a:xfrm>
          <a:prstGeom prst="rect">
            <a:avLst/>
          </a:prstGeom>
          <a:solidFill>
            <a:schemeClr val="bg1"/>
          </a:solidFill>
          <a:ln w="9525" cap="flat" cmpd="sng">
            <a:solidFill>
              <a:schemeClr val="tx1"/>
            </a:solidFill>
            <a:prstDash val="solid"/>
            <a:miter/>
            <a:headEnd type="none" w="med" len="med"/>
            <a:tailEnd type="none" w="med" len="med"/>
          </a:ln>
          <a:effectLst>
            <a:outerShdw dist="107763" dir="2699999" algn="ctr" rotWithShape="0">
              <a:srgbClr val="808080"/>
            </a:outerShdw>
          </a:effectLst>
        </p:spPr>
        <p:txBody>
          <a:bodyPr wrap="none" anchor="ctr"/>
          <a:lstStyle/>
          <a:p>
            <a:pPr algn="ctr"/>
            <a:r>
              <a:rPr lang="zh-CN" altLang="en-US" sz="3600">
                <a:latin typeface="Comic Sans MS" panose="030F0702030302020204" pitchFamily="66" charset="0"/>
              </a:rPr>
              <a:t>作业 </a:t>
            </a:r>
            <a:r>
              <a:rPr lang="en-US" altLang="zh-CN" sz="3600">
                <a:latin typeface="Comic Sans MS" panose="030F0702030302020204" pitchFamily="66" charset="0"/>
              </a:rPr>
              <a:t>#4</a:t>
            </a:r>
            <a:endParaRPr lang="en-US" altLang="zh-CN" sz="2400">
              <a:latin typeface="Times New Roman" panose="02020603050405020304" pitchFamily="18" charset="0"/>
            </a:endParaRPr>
          </a:p>
        </p:txBody>
      </p:sp>
      <p:sp>
        <p:nvSpPr>
          <p:cNvPr id="214019" name="文本框 214018"/>
          <p:cNvSpPr txBox="1"/>
          <p:nvPr/>
        </p:nvSpPr>
        <p:spPr>
          <a:xfrm>
            <a:off x="533400" y="1889125"/>
            <a:ext cx="8229600" cy="3140075"/>
          </a:xfrm>
          <a:prstGeom prst="rect">
            <a:avLst/>
          </a:prstGeom>
          <a:noFill/>
          <a:ln w="9525">
            <a:noFill/>
          </a:ln>
        </p:spPr>
        <p:txBody>
          <a:bodyPr>
            <a:spAutoFit/>
          </a:bodyPr>
          <a:lstStyle/>
          <a:p>
            <a:pPr marL="457200" indent="-457200">
              <a:spcBef>
                <a:spcPct val="50000"/>
              </a:spcBef>
            </a:pPr>
            <a:r>
              <a:rPr lang="en-US" altLang="zh-CN" sz="3600">
                <a:latin typeface="Comic Sans MS" panose="030F0702030302020204" pitchFamily="66" charset="0"/>
              </a:rPr>
              <a:t>1. P144, #23</a:t>
            </a:r>
          </a:p>
          <a:p>
            <a:pPr marL="457200" indent="-457200">
              <a:spcBef>
                <a:spcPct val="50000"/>
              </a:spcBef>
            </a:pPr>
            <a:r>
              <a:rPr lang="en-US" altLang="zh-CN" sz="3600">
                <a:latin typeface="Comic Sans MS" panose="030F0702030302020204" pitchFamily="66" charset="0"/>
              </a:rPr>
              <a:t>2. </a:t>
            </a:r>
            <a:r>
              <a:rPr lang="zh-CN" altLang="en-US" sz="3600">
                <a:latin typeface="Comic Sans MS" panose="030F0702030302020204" pitchFamily="66" charset="0"/>
              </a:rPr>
              <a:t>用</a:t>
            </a:r>
            <a:r>
              <a:rPr lang="en-US" altLang="zh-CN" sz="3600">
                <a:latin typeface="Comic Sans MS" panose="030F0702030302020204" pitchFamily="66" charset="0"/>
              </a:rPr>
              <a:t>Hoare</a:t>
            </a:r>
            <a:r>
              <a:rPr lang="zh-CN" altLang="en-US" sz="3600">
                <a:latin typeface="Comic Sans MS" panose="030F0702030302020204" pitchFamily="66" charset="0"/>
              </a:rPr>
              <a:t>管程实现电梯算法。</a:t>
            </a:r>
            <a:endParaRPr lang="zh-CN" altLang="en-US" sz="4800">
              <a:latin typeface="Times New Roman" panose="02020603050405020304" pitchFamily="18" charset="0"/>
            </a:endParaRPr>
          </a:p>
          <a:p>
            <a:pPr marL="457200" indent="-457200"/>
            <a:endParaRPr lang="zh-CN" altLang="en-US" sz="4400">
              <a:latin typeface="Times New Roman" panose="02020603050405020304" pitchFamily="18" charset="0"/>
            </a:endParaRPr>
          </a:p>
          <a:p>
            <a:pPr marL="457200" indent="-457200">
              <a:spcBef>
                <a:spcPct val="50000"/>
              </a:spcBef>
            </a:pPr>
            <a:endParaRPr lang="zh-CN" altLang="en-US" sz="440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23553"/>
          <p:cNvSpPr>
            <a:spLocks noGrp="1"/>
          </p:cNvSpPr>
          <p:nvPr>
            <p:ph type="title" idx="4294967295"/>
          </p:nvPr>
        </p:nvSpPr>
        <p:spPr/>
        <p:txBody>
          <a:bodyPr anchor="b"/>
          <a:lstStyle/>
          <a:p>
            <a:r>
              <a:rPr lang="en-US" altLang="zh-CN" b="1" dirty="0"/>
              <a:t>4.1.6 </a:t>
            </a:r>
            <a:r>
              <a:rPr lang="zh-CN" altLang="en-US" b="1" dirty="0"/>
              <a:t>与时间有关的错误</a:t>
            </a:r>
            <a:r>
              <a:rPr lang="en-US" altLang="zh-CN" sz="3600" b="1" dirty="0"/>
              <a:t>(Cont.)</a:t>
            </a:r>
          </a:p>
        </p:txBody>
      </p:sp>
      <p:sp>
        <p:nvSpPr>
          <p:cNvPr id="23555" name="文本框 23554"/>
          <p:cNvSpPr txBox="1"/>
          <p:nvPr/>
        </p:nvSpPr>
        <p:spPr>
          <a:xfrm>
            <a:off x="762000" y="2133600"/>
            <a:ext cx="7848600" cy="3903663"/>
          </a:xfrm>
          <a:prstGeom prst="rect">
            <a:avLst/>
          </a:prstGeom>
          <a:noFill/>
          <a:ln w="9525">
            <a:noFill/>
          </a:ln>
        </p:spPr>
        <p:txBody>
          <a:bodyPr>
            <a:spAutoFit/>
          </a:bodyPr>
          <a:lstStyle/>
          <a:p>
            <a:pPr>
              <a:lnSpc>
                <a:spcPct val="80000"/>
              </a:lnSpc>
              <a:spcBef>
                <a:spcPct val="50000"/>
              </a:spcBef>
            </a:pPr>
            <a:r>
              <a:rPr lang="zh-CN" altLang="en-US" b="0">
                <a:latin typeface="Times New Roman" panose="02020603050405020304" pitchFamily="18" charset="0"/>
              </a:rPr>
              <a:t>错误原因之</a:t>
            </a:r>
            <a:r>
              <a:rPr lang="en-US" altLang="zh-CN" b="0">
                <a:latin typeface="Times New Roman" panose="02020603050405020304" pitchFamily="18" charset="0"/>
              </a:rPr>
              <a:t>1</a:t>
            </a:r>
            <a:r>
              <a:rPr lang="zh-CN" altLang="en-US" b="0">
                <a:latin typeface="Times New Roman" panose="02020603050405020304" pitchFamily="18" charset="0"/>
              </a:rPr>
              <a:t>：</a:t>
            </a:r>
          </a:p>
          <a:p>
            <a:pPr>
              <a:lnSpc>
                <a:spcPct val="80000"/>
              </a:lnSpc>
              <a:spcBef>
                <a:spcPct val="50000"/>
              </a:spcBef>
            </a:pPr>
            <a:r>
              <a:rPr lang="zh-CN" altLang="en-US" b="0">
                <a:latin typeface="Times New Roman" panose="02020603050405020304" pitchFamily="18" charset="0"/>
              </a:rPr>
              <a:t>        进程执</a:t>
            </a:r>
            <a:r>
              <a:rPr lang="zh-CN" altLang="en-US" b="0" dirty="0">
                <a:latin typeface="Times New Roman" panose="02020603050405020304" pitchFamily="18" charset="0"/>
              </a:rPr>
              <a:t>行不正确的交</a:t>
            </a:r>
            <a:r>
              <a:rPr lang="zh-CN" altLang="en-US" b="0">
                <a:latin typeface="Times New Roman" panose="02020603050405020304" pitchFamily="18" charset="0"/>
              </a:rPr>
              <a:t>叉</a:t>
            </a:r>
            <a:r>
              <a:rPr lang="en-US" altLang="zh-CN" b="0">
                <a:latin typeface="Times New Roman" panose="02020603050405020304" pitchFamily="18" charset="0"/>
              </a:rPr>
              <a:t>(</a:t>
            </a:r>
            <a:r>
              <a:rPr lang="en-US" altLang="zh-CN" b="0">
                <a:latin typeface="Comic Sans MS" panose="030F0702030302020204" pitchFamily="66" charset="0"/>
              </a:rPr>
              <a:t>interleave</a:t>
            </a:r>
            <a:r>
              <a:rPr lang="en-US" altLang="zh-CN" b="0">
                <a:latin typeface="Times New Roman" panose="02020603050405020304" pitchFamily="18" charset="0"/>
              </a:rPr>
              <a:t>);</a:t>
            </a:r>
          </a:p>
          <a:p>
            <a:pPr>
              <a:lnSpc>
                <a:spcPct val="80000"/>
              </a:lnSpc>
              <a:spcBef>
                <a:spcPct val="50000"/>
              </a:spcBef>
            </a:pPr>
            <a:r>
              <a:rPr lang="zh-CN" altLang="en-US" b="0">
                <a:latin typeface="Times New Roman" panose="02020603050405020304" pitchFamily="18" charset="0"/>
              </a:rPr>
              <a:t>错误原因之</a:t>
            </a:r>
            <a:r>
              <a:rPr lang="en-US" altLang="zh-CN" b="0">
                <a:latin typeface="Times New Roman" panose="02020603050405020304" pitchFamily="18" charset="0"/>
              </a:rPr>
              <a:t>2</a:t>
            </a:r>
            <a:r>
              <a:rPr lang="zh-CN" altLang="en-US" b="0">
                <a:latin typeface="Times New Roman" panose="02020603050405020304" pitchFamily="18" charset="0"/>
              </a:rPr>
              <a:t>：</a:t>
            </a:r>
          </a:p>
          <a:p>
            <a:pPr>
              <a:lnSpc>
                <a:spcPct val="80000"/>
              </a:lnSpc>
              <a:spcBef>
                <a:spcPct val="50000"/>
              </a:spcBef>
            </a:pPr>
            <a:r>
              <a:rPr lang="zh-CN" altLang="en-US" b="0">
                <a:latin typeface="Times New Roman" panose="02020603050405020304" pitchFamily="18" charset="0"/>
              </a:rPr>
              <a:t>         </a:t>
            </a:r>
            <a:r>
              <a:rPr lang="zh-CN" altLang="en-US" b="0" dirty="0">
                <a:latin typeface="Times New Roman" panose="02020603050405020304" pitchFamily="18" charset="0"/>
              </a:rPr>
              <a:t>同时对一个公</a:t>
            </a:r>
            <a:r>
              <a:rPr lang="zh-CN" altLang="en-US" b="0">
                <a:latin typeface="Times New Roman" panose="02020603050405020304" pitchFamily="18" charset="0"/>
              </a:rPr>
              <a:t>共变量</a:t>
            </a:r>
            <a:r>
              <a:rPr lang="en-US" altLang="zh-CN" b="0">
                <a:latin typeface="Times New Roman" panose="02020603050405020304" pitchFamily="18" charset="0"/>
              </a:rPr>
              <a:t>(x)</a:t>
            </a:r>
            <a:r>
              <a:rPr lang="zh-CN" altLang="en-US" b="0" dirty="0">
                <a:latin typeface="Times New Roman" panose="02020603050405020304" pitchFamily="18" charset="0"/>
              </a:rPr>
              <a:t>操作，其中一个进程的操作没有结束，另一个进程也对公共变量进行操作，使得公共变量处于一种不确定的状态，用数据库的术语说就是失去了变量</a:t>
            </a:r>
            <a:r>
              <a:rPr lang="en-US" altLang="zh-CN" b="0">
                <a:latin typeface="Times New Roman" panose="02020603050405020304" pitchFamily="18" charset="0"/>
              </a:rPr>
              <a:t>x</a:t>
            </a:r>
            <a:r>
              <a:rPr lang="zh-CN" altLang="en-US" b="0" dirty="0">
                <a:latin typeface="Times New Roman" panose="02020603050405020304" pitchFamily="18" charset="0"/>
              </a:rPr>
              <a:t>的数据完整性。</a:t>
            </a:r>
            <a:endParaRPr lang="zh-CN" altLang="en-US" b="0">
              <a:latin typeface="Times New Roman" panose="02020603050405020304" pitchFamily="18" charset="0"/>
            </a:endParaRPr>
          </a:p>
          <a:p>
            <a:pPr>
              <a:lnSpc>
                <a:spcPct val="80000"/>
              </a:lnSpc>
              <a:spcBef>
                <a:spcPct val="50000"/>
              </a:spcBef>
            </a:pPr>
            <a:r>
              <a:rPr lang="en-US" altLang="zh-CN" b="0">
                <a:latin typeface="Comic Sans MS" panose="030F0702030302020204" pitchFamily="66" charset="0"/>
              </a:rPr>
              <a:t>Remarks</a:t>
            </a:r>
            <a:r>
              <a:rPr lang="en-US" altLang="zh-CN" b="0">
                <a:latin typeface="Times New Roman" panose="02020603050405020304" pitchFamily="18" charset="0"/>
              </a:rPr>
              <a:t>:</a:t>
            </a:r>
          </a:p>
          <a:p>
            <a:pPr>
              <a:lnSpc>
                <a:spcPct val="70000"/>
              </a:lnSpc>
              <a:spcBef>
                <a:spcPct val="50000"/>
              </a:spcBef>
            </a:pPr>
            <a:r>
              <a:rPr lang="en-US" altLang="zh-CN" b="0">
                <a:latin typeface="Times New Roman" panose="02020603050405020304" pitchFamily="18" charset="0"/>
              </a:rPr>
              <a:t>        </a:t>
            </a:r>
            <a:r>
              <a:rPr lang="zh-CN" altLang="en-US" b="0" dirty="0">
                <a:latin typeface="Times New Roman" panose="02020603050405020304" pitchFamily="18" charset="0"/>
              </a:rPr>
              <a:t>上述错误并不是一定发生，而是与进程的推进速度有关，速度是时间的函数，因为这类错误称为与时间相关的错误</a:t>
            </a:r>
          </a:p>
          <a:p>
            <a:pPr>
              <a:lnSpc>
                <a:spcPct val="70000"/>
              </a:lnSpc>
              <a:spcBef>
                <a:spcPct val="50000"/>
              </a:spcBef>
            </a:pPr>
            <a:r>
              <a:rPr lang="zh-CN" altLang="en-US" b="0" dirty="0">
                <a:latin typeface="Times New Roman" panose="02020603050405020304" pitchFamily="18" charset="0"/>
              </a:rPr>
              <a:t>       某</a:t>
            </a:r>
            <a:r>
              <a:rPr lang="zh-CN" altLang="en-US" b="0">
                <a:latin typeface="Times New Roman" panose="02020603050405020304" pitchFamily="18" charset="0"/>
              </a:rPr>
              <a:t>些交叉结果不正确</a:t>
            </a:r>
            <a:r>
              <a:rPr lang="en-US" altLang="zh-CN" b="0">
                <a:latin typeface="Times New Roman" panose="02020603050405020304" pitchFamily="18" charset="0"/>
              </a:rPr>
              <a:t>;</a:t>
            </a:r>
            <a:r>
              <a:rPr lang="zh-CN" altLang="en-US" b="0" dirty="0">
                <a:latin typeface="Times New Roman" panose="02020603050405020304" pitchFamily="18" charset="0"/>
              </a:rPr>
              <a:t>必</a:t>
            </a:r>
            <a:r>
              <a:rPr lang="zh-CN" altLang="en-US" b="0">
                <a:latin typeface="Times New Roman" panose="02020603050405020304" pitchFamily="18" charset="0"/>
              </a:rPr>
              <a:t>须去掉导致不正确结果的交叉。</a:t>
            </a:r>
          </a:p>
          <a:p>
            <a:pPr>
              <a:spcBef>
                <a:spcPct val="50000"/>
              </a:spcBef>
            </a:pPr>
            <a:endParaRPr lang="zh-CN" altLang="en-US" sz="2400">
              <a:latin typeface="Times New Roman" panose="02020603050405020304" pitchFamily="18" charset="0"/>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标题 215041"/>
          <p:cNvSpPr>
            <a:spLocks noGrp="1"/>
          </p:cNvSpPr>
          <p:nvPr>
            <p:ph type="title"/>
          </p:nvPr>
        </p:nvSpPr>
        <p:spPr>
          <a:xfrm>
            <a:off x="533400" y="609600"/>
            <a:ext cx="8077200" cy="1143000"/>
          </a:xfrm>
        </p:spPr>
        <p:txBody>
          <a:bodyPr anchor="b"/>
          <a:lstStyle/>
          <a:p>
            <a:r>
              <a:rPr lang="zh-CN" altLang="en-US" dirty="0"/>
              <a:t>Windows </a:t>
            </a:r>
            <a:r>
              <a:rPr lang="en-US" altLang="zh-CN" dirty="0"/>
              <a:t>10 </a:t>
            </a:r>
            <a:r>
              <a:rPr lang="zh-CN" altLang="en-US" dirty="0"/>
              <a:t>互斥同步机制</a:t>
            </a:r>
          </a:p>
        </p:txBody>
      </p:sp>
      <p:sp>
        <p:nvSpPr>
          <p:cNvPr id="215043" name="文本占位符 215042"/>
          <p:cNvSpPr>
            <a:spLocks noGrp="1"/>
          </p:cNvSpPr>
          <p:nvPr>
            <p:ph type="body" idx="1"/>
          </p:nvPr>
        </p:nvSpPr>
        <p:spPr/>
        <p:txBody>
          <a:bodyPr/>
          <a:lstStyle/>
          <a:p>
            <a:pPr>
              <a:lnSpc>
                <a:spcPct val="90000"/>
              </a:lnSpc>
            </a:pPr>
            <a:r>
              <a:rPr lang="en-US" altLang="zh-CN">
                <a:latin typeface="Comic Sans MS" panose="030F0702030302020204" pitchFamily="66" charset="0"/>
              </a:rPr>
              <a:t>Mutex (OS API)</a:t>
            </a:r>
          </a:p>
          <a:p>
            <a:pPr lvl="1">
              <a:lnSpc>
                <a:spcPct val="90000"/>
              </a:lnSpc>
            </a:pPr>
            <a:r>
              <a:rPr lang="en-US" altLang="zh-CN">
                <a:latin typeface="Comic Sans MS" panose="030F0702030302020204" pitchFamily="66" charset="0"/>
              </a:rPr>
              <a:t>CreateMutex,     </a:t>
            </a:r>
            <a:r>
              <a:rPr lang="en-US" altLang="zh-CN" sz="2400">
                <a:latin typeface="Comic Sans MS" panose="030F0702030302020204" pitchFamily="66" charset="0"/>
              </a:rPr>
              <a:t>//</a:t>
            </a:r>
            <a:r>
              <a:rPr lang="zh-CN" altLang="en-US" sz="2400">
                <a:latin typeface="Comic Sans MS" panose="030F0702030302020204" pitchFamily="66" charset="0"/>
              </a:rPr>
              <a:t>创建互斥对象，返回句柄</a:t>
            </a:r>
            <a:endParaRPr lang="zh-CN" altLang="en-US">
              <a:latin typeface="Comic Sans MS" panose="030F0702030302020204" pitchFamily="66" charset="0"/>
            </a:endParaRPr>
          </a:p>
          <a:p>
            <a:pPr lvl="1">
              <a:lnSpc>
                <a:spcPct val="90000"/>
              </a:lnSpc>
            </a:pPr>
            <a:r>
              <a:rPr lang="en-US" altLang="zh-CN">
                <a:latin typeface="Comic Sans MS" panose="030F0702030302020204" pitchFamily="66" charset="0"/>
              </a:rPr>
              <a:t>OpenMutex,     </a:t>
            </a:r>
            <a:r>
              <a:rPr lang="en-US" altLang="zh-CN" sz="2400">
                <a:latin typeface="Comic Sans MS" panose="030F0702030302020204" pitchFamily="66" charset="0"/>
              </a:rPr>
              <a:t>//</a:t>
            </a:r>
            <a:r>
              <a:rPr lang="zh-CN" altLang="en-US" sz="2400">
                <a:latin typeface="Comic Sans MS" panose="030F0702030302020204" pitchFamily="66" charset="0"/>
              </a:rPr>
              <a:t>打开并返回存在对象句柄</a:t>
            </a:r>
            <a:endParaRPr lang="zh-CN" altLang="en-US">
              <a:latin typeface="Comic Sans MS" panose="030F0702030302020204" pitchFamily="66" charset="0"/>
            </a:endParaRPr>
          </a:p>
          <a:p>
            <a:pPr lvl="1">
              <a:lnSpc>
                <a:spcPct val="90000"/>
              </a:lnSpc>
            </a:pPr>
            <a:r>
              <a:rPr lang="en-US" altLang="zh-CN">
                <a:latin typeface="Comic Sans MS" panose="030F0702030302020204" pitchFamily="66" charset="0"/>
              </a:rPr>
              <a:t>ReleaseMutex;      </a:t>
            </a:r>
            <a:r>
              <a:rPr lang="en-US" altLang="zh-CN" sz="2400">
                <a:latin typeface="Comic Sans MS" panose="030F0702030302020204" pitchFamily="66" charset="0"/>
              </a:rPr>
              <a:t>//</a:t>
            </a:r>
            <a:r>
              <a:rPr lang="zh-CN" altLang="en-US" sz="2400">
                <a:latin typeface="Comic Sans MS" panose="030F0702030302020204" pitchFamily="66" charset="0"/>
              </a:rPr>
              <a:t>释放对互斥对象的占用</a:t>
            </a:r>
            <a:endParaRPr lang="zh-CN" altLang="en-US">
              <a:latin typeface="Comic Sans MS" panose="030F0702030302020204" pitchFamily="66" charset="0"/>
            </a:endParaRPr>
          </a:p>
          <a:p>
            <a:pPr>
              <a:lnSpc>
                <a:spcPct val="90000"/>
              </a:lnSpc>
            </a:pPr>
            <a:r>
              <a:rPr lang="en-US" altLang="zh-CN">
                <a:latin typeface="Comic Sans MS" panose="030F0702030302020204" pitchFamily="66" charset="0"/>
              </a:rPr>
              <a:t>semaphore (OS API)</a:t>
            </a:r>
          </a:p>
          <a:p>
            <a:pPr lvl="1">
              <a:lnSpc>
                <a:spcPct val="90000"/>
              </a:lnSpc>
            </a:pPr>
            <a:r>
              <a:rPr lang="en-US" altLang="zh-CN">
                <a:latin typeface="Comic Sans MS" panose="030F0702030302020204" pitchFamily="66" charset="0"/>
              </a:rPr>
              <a:t>CreateSemaphore,    </a:t>
            </a:r>
            <a:r>
              <a:rPr lang="en-US" altLang="zh-CN" sz="2400">
                <a:latin typeface="Comic Sans MS" panose="030F0702030302020204" pitchFamily="66" charset="0"/>
              </a:rPr>
              <a:t>//</a:t>
            </a:r>
            <a:r>
              <a:rPr lang="zh-CN" altLang="en-US" sz="2400">
                <a:latin typeface="Comic Sans MS" panose="030F0702030302020204" pitchFamily="66" charset="0"/>
              </a:rPr>
              <a:t>创建信号量</a:t>
            </a:r>
            <a:endParaRPr lang="zh-CN" altLang="en-US">
              <a:latin typeface="Comic Sans MS" panose="030F0702030302020204" pitchFamily="66" charset="0"/>
            </a:endParaRPr>
          </a:p>
          <a:p>
            <a:pPr lvl="1">
              <a:lnSpc>
                <a:spcPct val="90000"/>
              </a:lnSpc>
            </a:pPr>
            <a:r>
              <a:rPr lang="en-US" altLang="zh-CN">
                <a:latin typeface="Comic Sans MS" panose="030F0702030302020204" pitchFamily="66" charset="0"/>
              </a:rPr>
              <a:t>OpenSemaphore,    </a:t>
            </a:r>
            <a:r>
              <a:rPr lang="en-US" altLang="zh-CN" sz="2400">
                <a:latin typeface="Comic Sans MS" panose="030F0702030302020204" pitchFamily="66" charset="0"/>
              </a:rPr>
              <a:t>//</a:t>
            </a:r>
            <a:r>
              <a:rPr lang="zh-CN" altLang="en-US" sz="2400">
                <a:latin typeface="Comic Sans MS" panose="030F0702030302020204" pitchFamily="66" charset="0"/>
              </a:rPr>
              <a:t>返回已存在信号量句柄</a:t>
            </a:r>
            <a:endParaRPr lang="zh-CN" altLang="en-US">
              <a:latin typeface="Comic Sans MS" panose="030F0702030302020204" pitchFamily="66" charset="0"/>
            </a:endParaRPr>
          </a:p>
          <a:p>
            <a:pPr lvl="1">
              <a:lnSpc>
                <a:spcPct val="90000"/>
              </a:lnSpc>
            </a:pPr>
            <a:r>
              <a:rPr lang="en-US" altLang="zh-CN">
                <a:latin typeface="Comic Sans MS" panose="030F0702030302020204" pitchFamily="66" charset="0"/>
              </a:rPr>
              <a:t>ReleaseSemaphore;    </a:t>
            </a:r>
            <a:r>
              <a:rPr lang="en-US" altLang="zh-CN" sz="2400">
                <a:latin typeface="Comic Sans MS" panose="030F0702030302020204" pitchFamily="66" charset="0"/>
              </a:rPr>
              <a:t>//</a:t>
            </a:r>
            <a:r>
              <a:rPr lang="zh-CN" altLang="en-US" sz="2400">
                <a:latin typeface="Comic Sans MS" panose="030F0702030302020204" pitchFamily="66" charset="0"/>
              </a:rPr>
              <a:t>释放对信号量的占用</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标题 216065"/>
          <p:cNvSpPr>
            <a:spLocks noGrp="1"/>
          </p:cNvSpPr>
          <p:nvPr>
            <p:ph type="title"/>
          </p:nvPr>
        </p:nvSpPr>
        <p:spPr>
          <a:xfrm>
            <a:off x="609600" y="609600"/>
            <a:ext cx="8077200" cy="1143000"/>
          </a:xfrm>
        </p:spPr>
        <p:txBody>
          <a:bodyPr anchor="b"/>
          <a:lstStyle/>
          <a:p>
            <a:r>
              <a:rPr lang="zh-CN" altLang="en-US" dirty="0"/>
              <a:t>Windows </a:t>
            </a:r>
            <a:r>
              <a:rPr lang="en-US" altLang="zh-CN" dirty="0"/>
              <a:t>10 </a:t>
            </a:r>
            <a:r>
              <a:rPr lang="zh-CN" altLang="en-US" dirty="0"/>
              <a:t>互斥同步机制</a:t>
            </a:r>
          </a:p>
        </p:txBody>
      </p:sp>
      <p:sp>
        <p:nvSpPr>
          <p:cNvPr id="216067" name="文本占位符 216066"/>
          <p:cNvSpPr>
            <a:spLocks noGrp="1"/>
          </p:cNvSpPr>
          <p:nvPr>
            <p:ph type="body" idx="1"/>
          </p:nvPr>
        </p:nvSpPr>
        <p:spPr/>
        <p:txBody>
          <a:bodyPr/>
          <a:lstStyle/>
          <a:p>
            <a:r>
              <a:rPr lang="en-US" altLang="zh-CN">
                <a:latin typeface="Comic Sans MS" panose="030F0702030302020204" pitchFamily="66" charset="0"/>
              </a:rPr>
              <a:t>Event (OS API)</a:t>
            </a:r>
          </a:p>
          <a:p>
            <a:pPr lvl="1"/>
            <a:r>
              <a:rPr lang="en-US" altLang="zh-CN">
                <a:latin typeface="Comic Sans MS" panose="030F0702030302020204" pitchFamily="66" charset="0"/>
              </a:rPr>
              <a:t>CreateEvent,</a:t>
            </a:r>
          </a:p>
          <a:p>
            <a:pPr lvl="1"/>
            <a:r>
              <a:rPr lang="en-US" altLang="zh-CN">
                <a:latin typeface="Comic Sans MS" panose="030F0702030302020204" pitchFamily="66" charset="0"/>
              </a:rPr>
              <a:t>OpenEvent,</a:t>
            </a:r>
          </a:p>
          <a:p>
            <a:pPr lvl="1"/>
            <a:r>
              <a:rPr lang="en-US" altLang="zh-CN">
                <a:latin typeface="Comic Sans MS" panose="030F0702030302020204" pitchFamily="66" charset="0"/>
              </a:rPr>
              <a:t>SetEvent,</a:t>
            </a:r>
          </a:p>
          <a:p>
            <a:pPr lvl="1"/>
            <a:r>
              <a:rPr lang="en-US" altLang="zh-CN">
                <a:latin typeface="Comic Sans MS" panose="030F0702030302020204" pitchFamily="66" charset="0"/>
              </a:rPr>
              <a:t>ResetEvent,</a:t>
            </a:r>
          </a:p>
          <a:p>
            <a:pPr lvl="1"/>
            <a:r>
              <a:rPr lang="en-US" altLang="zh-CN">
                <a:latin typeface="Comic Sans MS" panose="030F0702030302020204" pitchFamily="66" charset="0"/>
              </a:rPr>
              <a:t>PulseEvent.</a:t>
            </a:r>
          </a:p>
          <a:p>
            <a:endParaRPr lang="zh-CN" altLang="en-US"/>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标题 217089"/>
          <p:cNvSpPr>
            <a:spLocks noGrp="1"/>
          </p:cNvSpPr>
          <p:nvPr>
            <p:ph type="title"/>
          </p:nvPr>
        </p:nvSpPr>
        <p:spPr>
          <a:xfrm>
            <a:off x="609600" y="609600"/>
            <a:ext cx="8001000" cy="1143000"/>
          </a:xfrm>
        </p:spPr>
        <p:txBody>
          <a:bodyPr anchor="b"/>
          <a:lstStyle/>
          <a:p>
            <a:r>
              <a:rPr lang="zh-CN" altLang="en-US" dirty="0"/>
              <a:t>Windows </a:t>
            </a:r>
            <a:r>
              <a:rPr lang="en-US" altLang="zh-CN" dirty="0"/>
              <a:t>10</a:t>
            </a:r>
            <a:r>
              <a:rPr lang="zh-CN" altLang="en-US" dirty="0"/>
              <a:t>互斥同步机制</a:t>
            </a:r>
          </a:p>
        </p:txBody>
      </p:sp>
      <p:sp>
        <p:nvSpPr>
          <p:cNvPr id="217091" name="文本占位符 217090"/>
          <p:cNvSpPr>
            <a:spLocks noGrp="1"/>
          </p:cNvSpPr>
          <p:nvPr>
            <p:ph type="body" idx="1"/>
          </p:nvPr>
        </p:nvSpPr>
        <p:spPr/>
        <p:txBody>
          <a:bodyPr/>
          <a:lstStyle/>
          <a:p>
            <a:r>
              <a:rPr lang="zh-CN" altLang="en-US" dirty="0">
                <a:latin typeface="Comic Sans MS" panose="030F0702030302020204" pitchFamily="66" charset="0"/>
              </a:rPr>
              <a:t>CRITICAL_SECTION类型</a:t>
            </a:r>
          </a:p>
          <a:p>
            <a:pPr lvl="1"/>
            <a:r>
              <a:rPr lang="zh-CN" altLang="en-US" dirty="0">
                <a:latin typeface="Comic Sans MS" panose="030F0702030302020204" pitchFamily="66" charset="0"/>
              </a:rPr>
              <a:t>InitializeCriticalSection: 初始化</a:t>
            </a:r>
          </a:p>
          <a:p>
            <a:pPr lvl="1"/>
            <a:r>
              <a:rPr lang="zh-CN" altLang="en-US" dirty="0">
                <a:latin typeface="Comic Sans MS" panose="030F0702030302020204" pitchFamily="66" charset="0"/>
              </a:rPr>
              <a:t>EnterCriticalSection: 等待进入</a:t>
            </a:r>
          </a:p>
          <a:p>
            <a:pPr lvl="1"/>
            <a:r>
              <a:rPr lang="zh-CN" altLang="en-US" dirty="0">
                <a:latin typeface="Comic Sans MS" panose="030F0702030302020204" pitchFamily="66" charset="0"/>
              </a:rPr>
              <a:t>TryEnterCriticalSection: 非等待，失败返回0</a:t>
            </a:r>
          </a:p>
          <a:p>
            <a:pPr lvl="1"/>
            <a:r>
              <a:rPr lang="zh-CN" altLang="en-US" dirty="0">
                <a:latin typeface="Comic Sans MS" panose="030F0702030302020204" pitchFamily="66" charset="0"/>
              </a:rPr>
              <a:t>LeaveCriticalSection: 离开</a:t>
            </a:r>
          </a:p>
          <a:p>
            <a:pPr lvl="1"/>
            <a:r>
              <a:rPr lang="zh-CN" altLang="en-US" dirty="0">
                <a:latin typeface="Comic Sans MS" panose="030F0702030302020204" pitchFamily="66" charset="0"/>
              </a:rPr>
              <a:t>DeleteCriticalSection: 清除</a:t>
            </a:r>
          </a:p>
          <a:p>
            <a:pPr lvl="1"/>
            <a:endParaRPr lang="zh-CN" altLang="en-US" dirty="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24577"/>
          <p:cNvSpPr>
            <a:spLocks noGrp="1"/>
          </p:cNvSpPr>
          <p:nvPr>
            <p:ph type="title"/>
          </p:nvPr>
        </p:nvSpPr>
        <p:spPr/>
        <p:txBody>
          <a:bodyPr anchor="b"/>
          <a:lstStyle/>
          <a:p>
            <a:r>
              <a:rPr lang="en-US" altLang="zh-CN"/>
              <a:t>4.2 </a:t>
            </a:r>
            <a:r>
              <a:rPr lang="zh-CN" altLang="en-US" b="1"/>
              <a:t>进程互斥</a:t>
            </a:r>
            <a:r>
              <a:rPr lang="en-US" altLang="zh-CN"/>
              <a:t>(mutual exclusion)</a:t>
            </a:r>
          </a:p>
        </p:txBody>
      </p:sp>
      <p:sp>
        <p:nvSpPr>
          <p:cNvPr id="24579" name="文本占位符 24578"/>
          <p:cNvSpPr>
            <a:spLocks noGrp="1"/>
          </p:cNvSpPr>
          <p:nvPr>
            <p:ph type="body" idx="1"/>
          </p:nvPr>
        </p:nvSpPr>
        <p:spPr/>
        <p:txBody>
          <a:bodyPr/>
          <a:lstStyle/>
          <a:p>
            <a:r>
              <a:rPr lang="en-US" altLang="zh-CN" b="1"/>
              <a:t>4.2.1 </a:t>
            </a:r>
            <a:r>
              <a:rPr lang="zh-CN" altLang="en-US" b="1"/>
              <a:t>共享变量与临界区</a:t>
            </a:r>
          </a:p>
          <a:p>
            <a:r>
              <a:rPr lang="en-US" altLang="zh-CN" b="1"/>
              <a:t>4.2.2 </a:t>
            </a:r>
            <a:r>
              <a:rPr lang="zh-CN" altLang="en-US" b="1"/>
              <a:t>临界区域与进程互斥</a:t>
            </a:r>
          </a:p>
          <a:p>
            <a:r>
              <a:rPr lang="en-US" altLang="zh-CN" b="1"/>
              <a:t>4.2.3 </a:t>
            </a:r>
            <a:r>
              <a:rPr lang="zh-CN" altLang="en-US" b="1"/>
              <a:t>进程互斥的实现</a:t>
            </a:r>
          </a:p>
          <a:p>
            <a:r>
              <a:rPr lang="en-US" altLang="zh-CN" b="1"/>
              <a:t>4.2.4 </a:t>
            </a:r>
            <a:r>
              <a:rPr lang="zh-CN" altLang="en-US" b="1"/>
              <a:t>多处理机环境下的互斥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wipe(left)">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wipe(left)">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wipe(left)">
                                      <p:cBhvr>
                                        <p:cTn id="17" dur="500"/>
                                        <p:tgtEl>
                                          <p:spTgt spid="24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wipe(left)">
                                      <p:cBhvr>
                                        <p:cTn id="22" dur="500"/>
                                        <p:tgtEl>
                                          <p:spTgt spid="24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25601"/>
          <p:cNvSpPr>
            <a:spLocks noGrp="1"/>
          </p:cNvSpPr>
          <p:nvPr>
            <p:ph type="title"/>
          </p:nvPr>
        </p:nvSpPr>
        <p:spPr/>
        <p:txBody>
          <a:bodyPr anchor="b"/>
          <a:lstStyle/>
          <a:p>
            <a:r>
              <a:rPr lang="en-US" altLang="zh-CN"/>
              <a:t>4.2.1 </a:t>
            </a:r>
            <a:r>
              <a:rPr lang="zh-CN" altLang="en-US" b="1"/>
              <a:t>共享变量与临界区域</a:t>
            </a:r>
            <a:endParaRPr lang="zh-CN" altLang="en-US"/>
          </a:p>
        </p:txBody>
      </p:sp>
      <p:sp>
        <p:nvSpPr>
          <p:cNvPr id="25603" name="文本占位符 25602"/>
          <p:cNvSpPr>
            <a:spLocks noGrp="1"/>
          </p:cNvSpPr>
          <p:nvPr>
            <p:ph type="body" idx="1"/>
          </p:nvPr>
        </p:nvSpPr>
        <p:spPr>
          <a:xfrm>
            <a:off x="762000" y="1905000"/>
            <a:ext cx="7772400" cy="4495800"/>
          </a:xfrm>
        </p:spPr>
        <p:txBody>
          <a:bodyPr/>
          <a:lstStyle/>
          <a:p>
            <a:r>
              <a:rPr lang="zh-CN" altLang="en-US" sz="2400" b="1"/>
              <a:t>共享变量</a:t>
            </a:r>
            <a:r>
              <a:rPr lang="zh-CN" altLang="en-US" sz="2400"/>
              <a:t>（</a:t>
            </a:r>
            <a:r>
              <a:rPr lang="en-US" altLang="zh-CN" sz="2400" b="1">
                <a:latin typeface="Comic Sans MS" panose="030F0702030302020204" pitchFamily="66" charset="0"/>
              </a:rPr>
              <a:t>shared variable</a:t>
            </a:r>
            <a:r>
              <a:rPr lang="zh-CN" altLang="en-US" sz="2400"/>
              <a:t>）</a:t>
            </a:r>
          </a:p>
          <a:p>
            <a:pPr lvl="1"/>
            <a:r>
              <a:rPr lang="zh-CN" altLang="en-US" sz="2400" b="1"/>
              <a:t>多个进程都需要访问的变量。</a:t>
            </a:r>
            <a:endParaRPr lang="zh-CN" altLang="en-US" sz="2400"/>
          </a:p>
          <a:p>
            <a:r>
              <a:rPr lang="zh-CN" altLang="en-US" sz="2400" b="1"/>
              <a:t>临界区域</a:t>
            </a:r>
            <a:r>
              <a:rPr lang="zh-CN" altLang="en-US" sz="2400"/>
              <a:t>（</a:t>
            </a:r>
            <a:r>
              <a:rPr lang="en-US" altLang="zh-CN" sz="2400" b="1">
                <a:latin typeface="Comic Sans MS" panose="030F0702030302020204" pitchFamily="66" charset="0"/>
              </a:rPr>
              <a:t>critical region</a:t>
            </a:r>
            <a:r>
              <a:rPr lang="zh-CN" altLang="en-US" sz="2400"/>
              <a:t>）</a:t>
            </a:r>
          </a:p>
          <a:p>
            <a:pPr lvl="1"/>
            <a:r>
              <a:rPr lang="zh-CN" altLang="en-US" sz="2400" b="1"/>
              <a:t>访问共享变量的程序段</a:t>
            </a:r>
            <a:r>
              <a:rPr lang="zh-CN" altLang="en-US" sz="2400" dirty="0"/>
              <a:t>。把临界区与其所对应的共享变量联系起来称为关于某一种共享变量的临界区</a:t>
            </a:r>
            <a:endParaRPr lang="zh-CN" altLang="en-US"/>
          </a:p>
        </p:txBody>
      </p:sp>
      <p:sp>
        <p:nvSpPr>
          <p:cNvPr id="25604" name="文本框 25603"/>
          <p:cNvSpPr txBox="1"/>
          <p:nvPr/>
        </p:nvSpPr>
        <p:spPr>
          <a:xfrm>
            <a:off x="3384550" y="4508500"/>
            <a:ext cx="2209800" cy="466725"/>
          </a:xfrm>
          <a:prstGeom prst="rect">
            <a:avLst/>
          </a:prstGeom>
          <a:noFill/>
          <a:ln w="9525" cap="flat" cmpd="sng">
            <a:solidFill>
              <a:schemeClr val="accent1"/>
            </a:solidFill>
            <a:prstDash val="solid"/>
            <a:miter/>
            <a:headEnd type="none" w="med" len="med"/>
            <a:tailEnd type="none" w="med" len="med"/>
          </a:ln>
        </p:spPr>
        <p:txBody>
          <a:bodyPr>
            <a:spAutoFit/>
          </a:bodyPr>
          <a:lstStyle/>
          <a:p>
            <a:pPr>
              <a:spcBef>
                <a:spcPct val="50000"/>
              </a:spcBef>
            </a:pPr>
            <a:r>
              <a:rPr lang="zh-CN" altLang="en-US" sz="2400">
                <a:latin typeface="Times New Roman" panose="02020603050405020304" pitchFamily="18" charset="0"/>
              </a:rPr>
              <a:t> 一组公共变量</a:t>
            </a:r>
            <a:endParaRPr lang="zh-CN" altLang="en-US" sz="2400" b="0">
              <a:latin typeface="Times New Roman" panose="02020603050405020304" pitchFamily="18" charset="0"/>
            </a:endParaRPr>
          </a:p>
        </p:txBody>
      </p:sp>
      <p:sp>
        <p:nvSpPr>
          <p:cNvPr id="25605" name="文本框 25604"/>
          <p:cNvSpPr txBox="1"/>
          <p:nvPr/>
        </p:nvSpPr>
        <p:spPr>
          <a:xfrm>
            <a:off x="2484438" y="5562600"/>
            <a:ext cx="792162" cy="539750"/>
          </a:xfrm>
          <a:prstGeom prst="rect">
            <a:avLst/>
          </a:prstGeom>
          <a:noFill/>
          <a:ln w="9525" cap="flat" cmpd="sng">
            <a:solidFill>
              <a:srgbClr val="FFFFFF"/>
            </a:solidFill>
            <a:prstDash val="solid"/>
            <a:miter/>
            <a:headEnd type="none" w="med" len="med"/>
            <a:tailEnd type="none" w="med" len="med"/>
          </a:ln>
        </p:spPr>
        <p:txBody>
          <a:bodyPr/>
          <a:lstStyle/>
          <a:p>
            <a:pPr>
              <a:lnSpc>
                <a:spcPct val="140000"/>
              </a:lnSpc>
              <a:spcBef>
                <a:spcPct val="50000"/>
              </a:spcBef>
            </a:pPr>
            <a:r>
              <a:rPr lang="en-US" altLang="zh-CN" sz="2400" b="0">
                <a:latin typeface="Comic Sans MS" panose="030F0702030302020204" pitchFamily="66" charset="0"/>
              </a:rPr>
              <a:t>CR1</a:t>
            </a:r>
            <a:endParaRPr lang="en-US" altLang="zh-CN" sz="2400" b="0">
              <a:latin typeface="Times New Roman" panose="02020603050405020304" pitchFamily="18" charset="0"/>
            </a:endParaRPr>
          </a:p>
          <a:p>
            <a:pPr>
              <a:spcBef>
                <a:spcPct val="50000"/>
              </a:spcBef>
            </a:pPr>
            <a:endParaRPr lang="zh-CN" altLang="en-US" sz="2400" b="0">
              <a:latin typeface="Times New Roman" panose="02020603050405020304" pitchFamily="18" charset="0"/>
            </a:endParaRPr>
          </a:p>
        </p:txBody>
      </p:sp>
      <p:sp>
        <p:nvSpPr>
          <p:cNvPr id="25606" name="文本框 25605"/>
          <p:cNvSpPr txBox="1"/>
          <p:nvPr/>
        </p:nvSpPr>
        <p:spPr>
          <a:xfrm>
            <a:off x="3627438" y="5562600"/>
            <a:ext cx="792162" cy="539750"/>
          </a:xfrm>
          <a:prstGeom prst="rect">
            <a:avLst/>
          </a:prstGeom>
          <a:noFill/>
          <a:ln w="9525" cap="flat" cmpd="sng">
            <a:solidFill>
              <a:srgbClr val="FFFFFF"/>
            </a:solidFill>
            <a:prstDash val="solid"/>
            <a:miter/>
            <a:headEnd type="none" w="med" len="med"/>
            <a:tailEnd type="none" w="med" len="med"/>
          </a:ln>
        </p:spPr>
        <p:txBody>
          <a:bodyPr/>
          <a:lstStyle/>
          <a:p>
            <a:pPr>
              <a:lnSpc>
                <a:spcPct val="140000"/>
              </a:lnSpc>
              <a:spcBef>
                <a:spcPct val="50000"/>
              </a:spcBef>
            </a:pPr>
            <a:r>
              <a:rPr lang="en-US" altLang="zh-CN" sz="2400" b="0">
                <a:latin typeface="Comic Sans MS" panose="030F0702030302020204" pitchFamily="66" charset="0"/>
              </a:rPr>
              <a:t>CR2</a:t>
            </a:r>
            <a:endParaRPr lang="en-US" altLang="zh-CN" sz="2400">
              <a:latin typeface="Times New Roman" panose="02020603050405020304" pitchFamily="18" charset="0"/>
            </a:endParaRPr>
          </a:p>
          <a:p>
            <a:pPr>
              <a:spcBef>
                <a:spcPct val="50000"/>
              </a:spcBef>
            </a:pPr>
            <a:endParaRPr lang="zh-CN" altLang="en-US" sz="2400" b="0">
              <a:latin typeface="Times New Roman" panose="02020603050405020304" pitchFamily="18" charset="0"/>
            </a:endParaRPr>
          </a:p>
        </p:txBody>
      </p:sp>
      <p:sp>
        <p:nvSpPr>
          <p:cNvPr id="25607" name="文本框 25606"/>
          <p:cNvSpPr txBox="1"/>
          <p:nvPr/>
        </p:nvSpPr>
        <p:spPr>
          <a:xfrm>
            <a:off x="6096000" y="5562600"/>
            <a:ext cx="838200" cy="539750"/>
          </a:xfrm>
          <a:prstGeom prst="rect">
            <a:avLst/>
          </a:prstGeom>
          <a:noFill/>
          <a:ln w="9525" cap="flat" cmpd="sng">
            <a:solidFill>
              <a:srgbClr val="FFFFFF"/>
            </a:solidFill>
            <a:prstDash val="solid"/>
            <a:miter/>
            <a:headEnd type="none" w="med" len="med"/>
            <a:tailEnd type="none" w="med" len="med"/>
          </a:ln>
        </p:spPr>
        <p:txBody>
          <a:bodyPr/>
          <a:lstStyle/>
          <a:p>
            <a:pPr>
              <a:lnSpc>
                <a:spcPct val="140000"/>
              </a:lnSpc>
              <a:spcBef>
                <a:spcPct val="50000"/>
              </a:spcBef>
            </a:pPr>
            <a:r>
              <a:rPr lang="en-US" altLang="zh-CN" sz="2400" b="0">
                <a:latin typeface="Comic Sans MS" panose="030F0702030302020204" pitchFamily="66" charset="0"/>
              </a:rPr>
              <a:t>CRn</a:t>
            </a:r>
            <a:endParaRPr lang="en-US" altLang="zh-CN" sz="2400" b="0">
              <a:latin typeface="Times New Roman" panose="02020603050405020304" pitchFamily="18" charset="0"/>
            </a:endParaRPr>
          </a:p>
          <a:p>
            <a:pPr>
              <a:spcBef>
                <a:spcPct val="50000"/>
              </a:spcBef>
            </a:pPr>
            <a:endParaRPr lang="zh-CN" altLang="en-US" sz="2400" b="0">
              <a:latin typeface="Times New Roman" panose="02020603050405020304" pitchFamily="18" charset="0"/>
            </a:endParaRPr>
          </a:p>
        </p:txBody>
      </p:sp>
      <p:sp>
        <p:nvSpPr>
          <p:cNvPr id="25608" name="文本框 25607"/>
          <p:cNvSpPr txBox="1"/>
          <p:nvPr/>
        </p:nvSpPr>
        <p:spPr>
          <a:xfrm>
            <a:off x="4648200" y="5562600"/>
            <a:ext cx="1066800" cy="457200"/>
          </a:xfrm>
          <a:prstGeom prst="rect">
            <a:avLst/>
          </a:prstGeom>
          <a:noFill/>
          <a:ln w="9525">
            <a:noFill/>
          </a:ln>
        </p:spPr>
        <p:txBody>
          <a:bodyPr>
            <a:spAutoFit/>
          </a:bodyPr>
          <a:lstStyle/>
          <a:p>
            <a:pPr>
              <a:spcBef>
                <a:spcPct val="50000"/>
              </a:spcBef>
            </a:pPr>
            <a:r>
              <a:rPr lang="en-US" altLang="zh-CN" sz="2400" b="0">
                <a:latin typeface="Times New Roman" panose="02020603050405020304" pitchFamily="18" charset="0"/>
              </a:rPr>
              <a:t>…….</a:t>
            </a:r>
          </a:p>
        </p:txBody>
      </p:sp>
      <p:sp>
        <p:nvSpPr>
          <p:cNvPr id="25609" name="直接连接符 25608"/>
          <p:cNvSpPr/>
          <p:nvPr/>
        </p:nvSpPr>
        <p:spPr>
          <a:xfrm>
            <a:off x="2819400" y="5334000"/>
            <a:ext cx="0" cy="215900"/>
          </a:xfrm>
          <a:prstGeom prst="line">
            <a:avLst/>
          </a:prstGeom>
          <a:ln w="9525" cap="flat" cmpd="sng">
            <a:solidFill>
              <a:schemeClr val="tx1"/>
            </a:solidFill>
            <a:prstDash val="solid"/>
            <a:headEnd type="none" w="med" len="med"/>
            <a:tailEnd type="none" w="med" len="med"/>
          </a:ln>
        </p:spPr>
      </p:sp>
      <p:sp>
        <p:nvSpPr>
          <p:cNvPr id="25610" name="直接连接符 25609"/>
          <p:cNvSpPr/>
          <p:nvPr/>
        </p:nvSpPr>
        <p:spPr>
          <a:xfrm>
            <a:off x="2819400" y="5334000"/>
            <a:ext cx="914400" cy="0"/>
          </a:xfrm>
          <a:prstGeom prst="line">
            <a:avLst/>
          </a:prstGeom>
          <a:ln w="9525" cap="flat" cmpd="sng">
            <a:solidFill>
              <a:schemeClr val="tx1"/>
            </a:solidFill>
            <a:prstDash val="solid"/>
            <a:headEnd type="none" w="med" len="med"/>
            <a:tailEnd type="none" w="med" len="med"/>
          </a:ln>
        </p:spPr>
      </p:sp>
      <p:sp>
        <p:nvSpPr>
          <p:cNvPr id="25611" name="直接连接符 25610"/>
          <p:cNvSpPr/>
          <p:nvPr/>
        </p:nvSpPr>
        <p:spPr>
          <a:xfrm flipV="1">
            <a:off x="3733800" y="4953000"/>
            <a:ext cx="0" cy="381000"/>
          </a:xfrm>
          <a:prstGeom prst="line">
            <a:avLst/>
          </a:prstGeom>
          <a:ln w="9525" cap="flat" cmpd="sng">
            <a:solidFill>
              <a:schemeClr val="tx1"/>
            </a:solidFill>
            <a:prstDash val="solid"/>
            <a:headEnd type="none" w="med" len="med"/>
            <a:tailEnd type="triangle" w="med" len="med"/>
          </a:ln>
        </p:spPr>
      </p:sp>
      <p:sp>
        <p:nvSpPr>
          <p:cNvPr id="25612" name="直接连接符 25611"/>
          <p:cNvSpPr/>
          <p:nvPr/>
        </p:nvSpPr>
        <p:spPr>
          <a:xfrm flipV="1">
            <a:off x="4038600" y="4953000"/>
            <a:ext cx="0" cy="609600"/>
          </a:xfrm>
          <a:prstGeom prst="line">
            <a:avLst/>
          </a:prstGeom>
          <a:ln w="9525" cap="flat" cmpd="sng">
            <a:solidFill>
              <a:schemeClr val="tx1"/>
            </a:solidFill>
            <a:prstDash val="solid"/>
            <a:headEnd type="none" w="med" len="med"/>
            <a:tailEnd type="triangle" w="med" len="med"/>
          </a:ln>
        </p:spPr>
      </p:sp>
      <p:sp>
        <p:nvSpPr>
          <p:cNvPr id="25613" name="直接连接符 25612"/>
          <p:cNvSpPr/>
          <p:nvPr/>
        </p:nvSpPr>
        <p:spPr>
          <a:xfrm flipV="1">
            <a:off x="6553200" y="5334000"/>
            <a:ext cx="0" cy="215900"/>
          </a:xfrm>
          <a:prstGeom prst="line">
            <a:avLst/>
          </a:prstGeom>
          <a:ln w="9525" cap="flat" cmpd="sng">
            <a:solidFill>
              <a:schemeClr val="tx1"/>
            </a:solidFill>
            <a:prstDash val="solid"/>
            <a:headEnd type="none" w="med" len="med"/>
            <a:tailEnd type="none" w="med" len="med"/>
          </a:ln>
        </p:spPr>
      </p:sp>
      <p:sp>
        <p:nvSpPr>
          <p:cNvPr id="25614" name="直接连接符 25613"/>
          <p:cNvSpPr/>
          <p:nvPr/>
        </p:nvSpPr>
        <p:spPr>
          <a:xfrm flipH="1">
            <a:off x="5410200" y="5334000"/>
            <a:ext cx="1143000" cy="0"/>
          </a:xfrm>
          <a:prstGeom prst="line">
            <a:avLst/>
          </a:prstGeom>
          <a:ln w="9525" cap="flat" cmpd="sng">
            <a:solidFill>
              <a:schemeClr val="tx1"/>
            </a:solidFill>
            <a:prstDash val="solid"/>
            <a:headEnd type="none" w="med" len="med"/>
            <a:tailEnd type="none" w="med" len="med"/>
          </a:ln>
        </p:spPr>
      </p:sp>
      <p:sp>
        <p:nvSpPr>
          <p:cNvPr id="25615" name="直接连接符 25614"/>
          <p:cNvSpPr/>
          <p:nvPr/>
        </p:nvSpPr>
        <p:spPr>
          <a:xfrm flipV="1">
            <a:off x="5410200" y="4953000"/>
            <a:ext cx="0" cy="381000"/>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26625"/>
          <p:cNvSpPr>
            <a:spLocks noGrp="1"/>
          </p:cNvSpPr>
          <p:nvPr>
            <p:ph type="title" idx="4294967295"/>
          </p:nvPr>
        </p:nvSpPr>
        <p:spPr/>
        <p:txBody>
          <a:bodyPr anchor="b"/>
          <a:lstStyle/>
          <a:p>
            <a:r>
              <a:rPr lang="zh-CN" altLang="en-US" b="1"/>
              <a:t>表示</a:t>
            </a:r>
          </a:p>
        </p:txBody>
      </p:sp>
      <p:sp>
        <p:nvSpPr>
          <p:cNvPr id="26627" name="文本框 26626"/>
          <p:cNvSpPr txBox="1"/>
          <p:nvPr/>
        </p:nvSpPr>
        <p:spPr>
          <a:xfrm>
            <a:off x="914400" y="1905000"/>
            <a:ext cx="7543800" cy="4510088"/>
          </a:xfrm>
          <a:prstGeom prst="rect">
            <a:avLst/>
          </a:prstGeom>
          <a:noFill/>
          <a:ln w="9525">
            <a:noFill/>
          </a:ln>
        </p:spPr>
        <p:txBody>
          <a:bodyPr>
            <a:spAutoFit/>
          </a:bodyPr>
          <a:lstStyle/>
          <a:p>
            <a:pPr>
              <a:lnSpc>
                <a:spcPct val="130000"/>
              </a:lnSpc>
              <a:spcBef>
                <a:spcPct val="50000"/>
              </a:spcBef>
            </a:pPr>
            <a:r>
              <a:rPr lang="zh-CN" altLang="en-US" sz="2400">
                <a:latin typeface="Times New Roman" panose="02020603050405020304" pitchFamily="18" charset="0"/>
              </a:rPr>
              <a:t>共享变量</a:t>
            </a:r>
            <a:r>
              <a:rPr lang="en-US" altLang="zh-CN" sz="2400">
                <a:latin typeface="Times New Roman" panose="02020603050405020304" pitchFamily="18" charset="0"/>
              </a:rPr>
              <a:t>:  </a:t>
            </a:r>
            <a:r>
              <a:rPr lang="en-US" altLang="zh-CN" sz="2400">
                <a:latin typeface="Comic Sans MS" panose="030F0702030302020204" pitchFamily="66" charset="0"/>
              </a:rPr>
              <a:t>shared</a:t>
            </a:r>
            <a:r>
              <a:rPr lang="en-US" altLang="zh-CN" sz="2400">
                <a:latin typeface="Times New Roman" panose="02020603050405020304" pitchFamily="18" charset="0"/>
              </a:rPr>
              <a:t> &lt;</a:t>
            </a:r>
            <a:r>
              <a:rPr lang="zh-CN" altLang="en-US" sz="2400">
                <a:latin typeface="Times New Roman" panose="02020603050405020304" pitchFamily="18" charset="0"/>
              </a:rPr>
              <a:t>一组变量</a:t>
            </a:r>
            <a:r>
              <a:rPr lang="en-US" altLang="zh-CN" sz="2400">
                <a:latin typeface="Times New Roman" panose="02020603050405020304" pitchFamily="18" charset="0"/>
              </a:rPr>
              <a:t>&gt;</a:t>
            </a:r>
          </a:p>
          <a:p>
            <a:pPr>
              <a:lnSpc>
                <a:spcPct val="90000"/>
              </a:lnSpc>
              <a:spcBef>
                <a:spcPct val="50000"/>
              </a:spcBef>
            </a:pPr>
            <a:r>
              <a:rPr lang="zh-CN" altLang="en-US" sz="2400">
                <a:latin typeface="Times New Roman" panose="02020603050405020304" pitchFamily="18" charset="0"/>
              </a:rPr>
              <a:t>临界区域</a:t>
            </a:r>
            <a:r>
              <a:rPr lang="en-US" altLang="zh-CN" sz="2400">
                <a:latin typeface="Times New Roman" panose="02020603050405020304" pitchFamily="18" charset="0"/>
              </a:rPr>
              <a:t>:  </a:t>
            </a:r>
            <a:r>
              <a:rPr lang="en-US" altLang="zh-CN" sz="2400">
                <a:latin typeface="Comic Sans MS" panose="030F0702030302020204" pitchFamily="66" charset="0"/>
              </a:rPr>
              <a:t>region</a:t>
            </a:r>
            <a:r>
              <a:rPr lang="en-US" altLang="zh-CN" sz="2400">
                <a:latin typeface="Times New Roman" panose="02020603050405020304" pitchFamily="18" charset="0"/>
              </a:rPr>
              <a:t> &lt;</a:t>
            </a:r>
            <a:r>
              <a:rPr lang="zh-CN" altLang="en-US" sz="2400">
                <a:latin typeface="Times New Roman" panose="02020603050405020304" pitchFamily="18" charset="0"/>
              </a:rPr>
              <a:t>一组变量</a:t>
            </a:r>
            <a:r>
              <a:rPr lang="en-US" altLang="zh-CN" sz="2400">
                <a:latin typeface="Times New Roman" panose="02020603050405020304" pitchFamily="18" charset="0"/>
              </a:rPr>
              <a:t>&gt; </a:t>
            </a:r>
            <a:r>
              <a:rPr lang="en-US" altLang="zh-CN" sz="2400">
                <a:latin typeface="Comic Sans MS" panose="030F0702030302020204" pitchFamily="66" charset="0"/>
              </a:rPr>
              <a:t>do</a:t>
            </a:r>
            <a:r>
              <a:rPr lang="en-US" altLang="zh-CN" sz="2400">
                <a:latin typeface="Times New Roman" panose="02020603050405020304" pitchFamily="18" charset="0"/>
              </a:rPr>
              <a:t> &lt;</a:t>
            </a:r>
            <a:r>
              <a:rPr lang="zh-CN" altLang="en-US" sz="2400">
                <a:latin typeface="Times New Roman" panose="02020603050405020304" pitchFamily="18" charset="0"/>
              </a:rPr>
              <a:t>语句＞</a:t>
            </a:r>
          </a:p>
          <a:p>
            <a:pPr>
              <a:lnSpc>
                <a:spcPct val="90000"/>
              </a:lnSpc>
              <a:spcBef>
                <a:spcPct val="50000"/>
              </a:spcBef>
            </a:pPr>
            <a:endParaRPr lang="zh-CN" altLang="en-US" sz="2400">
              <a:latin typeface="Times New Roman" panose="02020603050405020304" pitchFamily="18" charset="0"/>
            </a:endParaRPr>
          </a:p>
          <a:p>
            <a:pPr>
              <a:lnSpc>
                <a:spcPct val="90000"/>
              </a:lnSpc>
              <a:spcBef>
                <a:spcPct val="50000"/>
              </a:spcBef>
            </a:pPr>
            <a:r>
              <a:rPr lang="zh-CN" altLang="en-US" sz="2400">
                <a:latin typeface="Times New Roman" panose="02020603050405020304" pitchFamily="18" charset="0"/>
              </a:rPr>
              <a:t>例子：</a:t>
            </a:r>
            <a:r>
              <a:rPr lang="en-US" altLang="zh-CN" sz="2400">
                <a:latin typeface="Comic Sans MS" panose="030F0702030302020204" pitchFamily="66" charset="0"/>
              </a:rPr>
              <a:t>shared  B:array[0,..,n-1]of integer;</a:t>
            </a:r>
          </a:p>
          <a:p>
            <a:pPr>
              <a:lnSpc>
                <a:spcPct val="90000"/>
              </a:lnSpc>
              <a:spcBef>
                <a:spcPct val="50000"/>
              </a:spcBef>
            </a:pPr>
            <a:r>
              <a:rPr lang="en-US" altLang="zh-CN" sz="2400">
                <a:latin typeface="Comic Sans MS" panose="030F0702030302020204" pitchFamily="66" charset="0"/>
              </a:rPr>
              <a:t>   region B do               region B do</a:t>
            </a:r>
          </a:p>
          <a:p>
            <a:pPr>
              <a:lnSpc>
                <a:spcPct val="90000"/>
              </a:lnSpc>
              <a:spcBef>
                <a:spcPct val="50000"/>
              </a:spcBef>
            </a:pPr>
            <a:r>
              <a:rPr lang="en-US" altLang="zh-CN" sz="2400">
                <a:latin typeface="Comic Sans MS" panose="030F0702030302020204" pitchFamily="66" charset="0"/>
              </a:rPr>
              <a:t>        begin                      begin</a:t>
            </a:r>
          </a:p>
          <a:p>
            <a:pPr>
              <a:lnSpc>
                <a:spcPct val="90000"/>
              </a:lnSpc>
              <a:spcBef>
                <a:spcPct val="50000"/>
              </a:spcBef>
            </a:pPr>
            <a:r>
              <a:rPr lang="en-US" altLang="zh-CN" sz="2400">
                <a:latin typeface="Comic Sans MS" panose="030F0702030302020204" pitchFamily="66" charset="0"/>
              </a:rPr>
              <a:t>             …… (</a:t>
            </a:r>
            <a:r>
              <a:rPr lang="zh-CN" altLang="en-US" sz="2400">
                <a:latin typeface="Comic Sans MS" panose="030F0702030302020204" pitchFamily="66" charset="0"/>
              </a:rPr>
              <a:t>访问</a:t>
            </a:r>
            <a:r>
              <a:rPr lang="en-US" altLang="zh-CN" sz="2400">
                <a:latin typeface="Comic Sans MS" panose="030F0702030302020204" pitchFamily="66" charset="0"/>
              </a:rPr>
              <a:t>B</a:t>
            </a:r>
            <a:r>
              <a:rPr lang="zh-CN" altLang="en-US" sz="2400">
                <a:latin typeface="Comic Sans MS" panose="030F0702030302020204" pitchFamily="66" charset="0"/>
              </a:rPr>
              <a:t>）          </a:t>
            </a:r>
            <a:r>
              <a:rPr lang="en-US" altLang="zh-CN" sz="2400">
                <a:latin typeface="Comic Sans MS" panose="030F0702030302020204" pitchFamily="66" charset="0"/>
              </a:rPr>
              <a:t>…..</a:t>
            </a:r>
            <a:r>
              <a:rPr lang="zh-CN" altLang="en-US" sz="2400">
                <a:latin typeface="Comic Sans MS" panose="030F0702030302020204" pitchFamily="66" charset="0"/>
              </a:rPr>
              <a:t>（访问</a:t>
            </a:r>
            <a:r>
              <a:rPr lang="en-US" altLang="zh-CN" sz="2400">
                <a:latin typeface="Comic Sans MS" panose="030F0702030302020204" pitchFamily="66" charset="0"/>
              </a:rPr>
              <a:t>B</a:t>
            </a:r>
            <a:r>
              <a:rPr lang="zh-CN" altLang="en-US" sz="2400">
                <a:latin typeface="Comic Sans MS" panose="030F0702030302020204" pitchFamily="66" charset="0"/>
              </a:rPr>
              <a:t>）</a:t>
            </a:r>
            <a:r>
              <a:rPr lang="en-US" altLang="zh-CN" sz="2400">
                <a:latin typeface="Comic Sans MS" panose="030F0702030302020204" pitchFamily="66" charset="0"/>
              </a:rPr>
              <a:t>.</a:t>
            </a:r>
          </a:p>
          <a:p>
            <a:pPr>
              <a:lnSpc>
                <a:spcPct val="90000"/>
              </a:lnSpc>
              <a:spcBef>
                <a:spcPct val="50000"/>
              </a:spcBef>
            </a:pPr>
            <a:r>
              <a:rPr lang="en-US" altLang="zh-CN" sz="2400">
                <a:latin typeface="Comic Sans MS" panose="030F0702030302020204" pitchFamily="66" charset="0"/>
              </a:rPr>
              <a:t>        end;                       end;</a:t>
            </a:r>
            <a:endParaRPr lang="en-US" altLang="zh-CN" sz="2400">
              <a:latin typeface="Times New Roman" panose="02020603050405020304" pitchFamily="18" charset="0"/>
            </a:endParaRPr>
          </a:p>
          <a:p>
            <a:pPr>
              <a:lnSpc>
                <a:spcPct val="50000"/>
              </a:lnSpc>
              <a:spcBef>
                <a:spcPct val="50000"/>
              </a:spcBef>
            </a:pPr>
            <a:r>
              <a:rPr lang="en-US" altLang="zh-CN" sz="2400">
                <a:latin typeface="Times New Roman" panose="02020603050405020304" pitchFamily="18" charset="0"/>
              </a:rPr>
              <a:t>    </a:t>
            </a:r>
            <a:endParaRPr lang="en-US" altLang="zh-CN" sz="240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wipe(left)">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wipe(left)">
                                      <p:cBhvr>
                                        <p:cTn id="12" dur="500"/>
                                        <p:tgtEl>
                                          <p:spTgt spid="26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7">
                                            <p:txEl>
                                              <p:pRg st="3" end="3"/>
                                            </p:txEl>
                                          </p:spTgt>
                                        </p:tgtEl>
                                        <p:attrNameLst>
                                          <p:attrName>style.visibility</p:attrName>
                                        </p:attrNameLst>
                                      </p:cBhvr>
                                      <p:to>
                                        <p:strVal val="visible"/>
                                      </p:to>
                                    </p:set>
                                    <p:animEffect transition="in" filter="wipe(left)">
                                      <p:cBhvr>
                                        <p:cTn id="17" dur="500"/>
                                        <p:tgtEl>
                                          <p:spTgt spid="2662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27">
                                            <p:txEl>
                                              <p:pRg st="4" end="4"/>
                                            </p:txEl>
                                          </p:spTgt>
                                        </p:tgtEl>
                                        <p:attrNameLst>
                                          <p:attrName>style.visibility</p:attrName>
                                        </p:attrNameLst>
                                      </p:cBhvr>
                                      <p:to>
                                        <p:strVal val="visible"/>
                                      </p:to>
                                    </p:set>
                                    <p:animEffect transition="in" filter="wipe(left)">
                                      <p:cBhvr>
                                        <p:cTn id="22" dur="500"/>
                                        <p:tgtEl>
                                          <p:spTgt spid="2662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27">
                                            <p:txEl>
                                              <p:pRg st="5" end="5"/>
                                            </p:txEl>
                                          </p:spTgt>
                                        </p:tgtEl>
                                        <p:attrNameLst>
                                          <p:attrName>style.visibility</p:attrName>
                                        </p:attrNameLst>
                                      </p:cBhvr>
                                      <p:to>
                                        <p:strVal val="visible"/>
                                      </p:to>
                                    </p:set>
                                    <p:animEffect transition="in" filter="wipe(left)">
                                      <p:cBhvr>
                                        <p:cTn id="27" dur="500"/>
                                        <p:tgtEl>
                                          <p:spTgt spid="2662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627">
                                            <p:txEl>
                                              <p:pRg st="6" end="6"/>
                                            </p:txEl>
                                          </p:spTgt>
                                        </p:tgtEl>
                                        <p:attrNameLst>
                                          <p:attrName>style.visibility</p:attrName>
                                        </p:attrNameLst>
                                      </p:cBhvr>
                                      <p:to>
                                        <p:strVal val="visible"/>
                                      </p:to>
                                    </p:set>
                                    <p:animEffect transition="in" filter="wipe(left)">
                                      <p:cBhvr>
                                        <p:cTn id="32" dur="500"/>
                                        <p:tgtEl>
                                          <p:spTgt spid="2662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627">
                                            <p:txEl>
                                              <p:pRg st="7" end="7"/>
                                            </p:txEl>
                                          </p:spTgt>
                                        </p:tgtEl>
                                        <p:attrNameLst>
                                          <p:attrName>style.visibility</p:attrName>
                                        </p:attrNameLst>
                                      </p:cBhvr>
                                      <p:to>
                                        <p:strVal val="visible"/>
                                      </p:to>
                                    </p:set>
                                    <p:animEffect transition="in" filter="wipe(left)">
                                      <p:cBhvr>
                                        <p:cTn id="37" dur="500"/>
                                        <p:tgtEl>
                                          <p:spTgt spid="2662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627">
                                            <p:txEl>
                                              <p:pRg st="8" end="8"/>
                                            </p:txEl>
                                          </p:spTgt>
                                        </p:tgtEl>
                                        <p:attrNameLst>
                                          <p:attrName>style.visibility</p:attrName>
                                        </p:attrNameLst>
                                      </p:cBhvr>
                                      <p:to>
                                        <p:strVal val="visible"/>
                                      </p:to>
                                    </p:set>
                                    <p:animEffect transition="in" filter="wipe(left)">
                                      <p:cBhvr>
                                        <p:cTn id="42" dur="500"/>
                                        <p:tgtEl>
                                          <p:spTgt spid="266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标题 219137"/>
          <p:cNvSpPr>
            <a:spLocks noGrp="1"/>
          </p:cNvSpPr>
          <p:nvPr>
            <p:ph type="title"/>
          </p:nvPr>
        </p:nvSpPr>
        <p:spPr/>
        <p:txBody>
          <a:bodyPr anchor="b"/>
          <a:lstStyle/>
          <a:p>
            <a:r>
              <a:rPr lang="zh-CN" altLang="en-US" b="1"/>
              <a:t>嵌套临界区域</a:t>
            </a:r>
          </a:p>
        </p:txBody>
      </p:sp>
      <p:sp>
        <p:nvSpPr>
          <p:cNvPr id="219139" name="文本框 219138"/>
          <p:cNvSpPr txBox="1"/>
          <p:nvPr/>
        </p:nvSpPr>
        <p:spPr>
          <a:xfrm>
            <a:off x="762000" y="2133600"/>
            <a:ext cx="7772400" cy="4071938"/>
          </a:xfrm>
          <a:prstGeom prst="rect">
            <a:avLst/>
          </a:prstGeom>
          <a:noFill/>
          <a:ln w="9525">
            <a:noFill/>
          </a:ln>
        </p:spPr>
        <p:txBody>
          <a:bodyPr>
            <a:spAutoFit/>
          </a:bodyPr>
          <a:lstStyle/>
          <a:p>
            <a:pPr>
              <a:lnSpc>
                <a:spcPct val="90000"/>
              </a:lnSpc>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shared x1,x2;              shared y1,y2;</a:t>
            </a:r>
          </a:p>
          <a:p>
            <a:pPr>
              <a:lnSpc>
                <a:spcPct val="50000"/>
              </a:lnSpc>
              <a:spcBef>
                <a:spcPct val="50000"/>
              </a:spcBef>
            </a:pP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region x1,x2 do             region y1,y2 do</a:t>
            </a:r>
          </a:p>
          <a:p>
            <a:pPr>
              <a:lnSpc>
                <a:spcPct val="50000"/>
              </a:lnSpc>
              <a:spcBef>
                <a:spcPct val="50000"/>
              </a:spcBef>
            </a:pPr>
            <a:r>
              <a:rPr lang="en-US" altLang="zh-CN" sz="2400">
                <a:latin typeface="Comic Sans MS" panose="030F0702030302020204" pitchFamily="66" charset="0"/>
              </a:rPr>
              <a:t>      begin                        begin</a:t>
            </a:r>
          </a:p>
          <a:p>
            <a:pPr>
              <a:lnSpc>
                <a:spcPct val="50000"/>
              </a:lnSpc>
              <a:spcBef>
                <a:spcPct val="50000"/>
              </a:spcBef>
            </a:pPr>
            <a:r>
              <a:rPr lang="en-US" altLang="zh-CN" sz="2400">
                <a:latin typeface="Comic Sans MS" panose="030F0702030302020204" pitchFamily="66" charset="0"/>
              </a:rPr>
              <a:t>         ……                            …….</a:t>
            </a:r>
          </a:p>
          <a:p>
            <a:pPr>
              <a:lnSpc>
                <a:spcPct val="50000"/>
              </a:lnSpc>
              <a:spcBef>
                <a:spcPct val="50000"/>
              </a:spcBef>
            </a:pPr>
            <a:r>
              <a:rPr lang="en-US" altLang="zh-CN" sz="2400">
                <a:latin typeface="Comic Sans MS" panose="030F0702030302020204" pitchFamily="66" charset="0"/>
              </a:rPr>
              <a:t>         region y1,y2 do             region x1,x2 do</a:t>
            </a:r>
          </a:p>
          <a:p>
            <a:pPr>
              <a:lnSpc>
                <a:spcPct val="50000"/>
              </a:lnSpc>
              <a:spcBef>
                <a:spcPct val="50000"/>
              </a:spcBef>
            </a:pPr>
            <a:r>
              <a:rPr lang="en-US" altLang="zh-CN" sz="2400">
                <a:latin typeface="Comic Sans MS" panose="030F0702030302020204" pitchFamily="66" charset="0"/>
              </a:rPr>
              <a:t>            begin                         begin</a:t>
            </a:r>
          </a:p>
          <a:p>
            <a:pPr>
              <a:lnSpc>
                <a:spcPct val="50000"/>
              </a:lnSpc>
              <a:spcBef>
                <a:spcPct val="50000"/>
              </a:spcBef>
            </a:pPr>
            <a:r>
              <a:rPr lang="en-US" altLang="zh-CN" sz="2400">
                <a:latin typeface="Comic Sans MS" panose="030F0702030302020204" pitchFamily="66" charset="0"/>
              </a:rPr>
              <a:t>              …….                           …….</a:t>
            </a:r>
          </a:p>
          <a:p>
            <a:pPr>
              <a:lnSpc>
                <a:spcPct val="50000"/>
              </a:lnSpc>
              <a:spcBef>
                <a:spcPct val="50000"/>
              </a:spcBef>
            </a:pPr>
            <a:r>
              <a:rPr lang="en-US" altLang="zh-CN" sz="2400">
                <a:latin typeface="Comic Sans MS" panose="030F0702030302020204" pitchFamily="66" charset="0"/>
              </a:rPr>
              <a:t>            end                           end</a:t>
            </a:r>
          </a:p>
          <a:p>
            <a:pPr>
              <a:lnSpc>
                <a:spcPct val="50000"/>
              </a:lnSpc>
              <a:spcBef>
                <a:spcPct val="50000"/>
              </a:spcBef>
            </a:pPr>
            <a:r>
              <a:rPr lang="en-US" altLang="zh-CN" sz="2400">
                <a:latin typeface="Comic Sans MS" panose="030F0702030302020204" pitchFamily="66" charset="0"/>
              </a:rPr>
              <a:t>      end;                          end;</a:t>
            </a:r>
          </a:p>
          <a:p>
            <a:pPr>
              <a:lnSpc>
                <a:spcPct val="50000"/>
              </a:lnSpc>
              <a:spcBef>
                <a:spcPct val="50000"/>
              </a:spcBef>
            </a:pPr>
            <a:endParaRPr lang="zh-CN" altLang="en-US" sz="240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27649"/>
          <p:cNvSpPr>
            <a:spLocks noGrp="1"/>
          </p:cNvSpPr>
          <p:nvPr>
            <p:ph type="title" idx="4294967295"/>
          </p:nvPr>
        </p:nvSpPr>
        <p:spPr/>
        <p:txBody>
          <a:bodyPr anchor="b"/>
          <a:lstStyle/>
          <a:p>
            <a:r>
              <a:rPr lang="en-US" altLang="zh-CN"/>
              <a:t>4.2.2 </a:t>
            </a:r>
            <a:r>
              <a:rPr lang="zh-CN" altLang="en-US" b="1"/>
              <a:t>临界区域与进程互斥</a:t>
            </a:r>
            <a:endParaRPr lang="zh-CN" altLang="en-US"/>
          </a:p>
        </p:txBody>
      </p:sp>
      <p:sp>
        <p:nvSpPr>
          <p:cNvPr id="27651" name="文本框 27650"/>
          <p:cNvSpPr txBox="1"/>
          <p:nvPr/>
        </p:nvSpPr>
        <p:spPr>
          <a:xfrm>
            <a:off x="838200" y="1981200"/>
            <a:ext cx="7543800" cy="4108450"/>
          </a:xfrm>
          <a:prstGeom prst="rect">
            <a:avLst/>
          </a:prstGeom>
          <a:noFill/>
          <a:ln w="9525">
            <a:noFill/>
          </a:ln>
        </p:spPr>
        <p:txBody>
          <a:bodyPr>
            <a:spAutoFit/>
          </a:bodyPr>
          <a:lstStyle/>
          <a:p>
            <a:pPr>
              <a:spcBef>
                <a:spcPct val="50000"/>
              </a:spcBef>
            </a:pPr>
            <a:r>
              <a:rPr lang="zh-CN" altLang="en-US" sz="2400">
                <a:solidFill>
                  <a:schemeClr val="tx2"/>
                </a:solidFill>
                <a:latin typeface="Times New Roman" panose="02020603050405020304" pitchFamily="18" charset="0"/>
              </a:rPr>
              <a:t>定义</a:t>
            </a:r>
            <a:r>
              <a:rPr lang="zh-CN" altLang="en-US" sz="2400" b="0">
                <a:solidFill>
                  <a:schemeClr val="tx2"/>
                </a:solidFill>
                <a:latin typeface="Times New Roman" panose="02020603050405020304" pitchFamily="18" charset="0"/>
              </a:rPr>
              <a:t>：</a:t>
            </a:r>
            <a:r>
              <a:rPr lang="zh-CN" altLang="en-US" sz="2400">
                <a:latin typeface="Times New Roman" panose="02020603050405020304" pitchFamily="18" charset="0"/>
              </a:rPr>
              <a:t>多个进程不能同时进入关于同一组共享变量的临界区域，否则可能发生与时间有关的错误，这种现象称为进程互斥</a:t>
            </a:r>
            <a:r>
              <a:rPr lang="zh-CN" altLang="en-US" sz="2400" b="0">
                <a:effectLst>
                  <a:outerShdw blurRad="38100" dist="38100" dir="2700000">
                    <a:srgbClr val="C0C0C0"/>
                  </a:outerShdw>
                </a:effectLst>
                <a:latin typeface="Times New Roman" panose="02020603050405020304" pitchFamily="18" charset="0"/>
              </a:rPr>
              <a:t>。</a:t>
            </a:r>
          </a:p>
          <a:p>
            <a:pPr>
              <a:spcBef>
                <a:spcPct val="50000"/>
              </a:spcBef>
            </a:pPr>
            <a:r>
              <a:rPr lang="zh-CN" altLang="en-US" sz="2400">
                <a:latin typeface="Times New Roman" panose="02020603050405020304" pitchFamily="18" charset="0"/>
              </a:rPr>
              <a:t>二层涵义：</a:t>
            </a:r>
          </a:p>
          <a:p>
            <a:pPr>
              <a:spcBef>
                <a:spcPct val="50000"/>
              </a:spcBef>
            </a:pPr>
            <a:r>
              <a:rPr lang="zh-CN" altLang="en-US" sz="2400">
                <a:latin typeface="Times New Roman" panose="02020603050405020304" pitchFamily="18" charset="0"/>
              </a:rPr>
              <a:t>        （</a:t>
            </a:r>
            <a:r>
              <a:rPr lang="en-US" altLang="zh-CN" sz="2400">
                <a:latin typeface="Times New Roman" panose="02020603050405020304" pitchFamily="18" charset="0"/>
              </a:rPr>
              <a:t>1</a:t>
            </a:r>
            <a:r>
              <a:rPr lang="zh-CN" altLang="en-US" sz="2400">
                <a:latin typeface="Times New Roman" panose="02020603050405020304" pitchFamily="18" charset="0"/>
              </a:rPr>
              <a:t>）任何时刻最多只能有一个进程处于同一组共享变量的相同的临界区域；</a:t>
            </a:r>
          </a:p>
          <a:p>
            <a:pPr>
              <a:spcBef>
                <a:spcPct val="50000"/>
              </a:spcBef>
            </a:pPr>
            <a:r>
              <a:rPr lang="zh-CN" altLang="en-US" sz="2400">
                <a:latin typeface="Times New Roman" panose="02020603050405020304" pitchFamily="18" charset="0"/>
              </a:rPr>
              <a:t>        （</a:t>
            </a:r>
            <a:r>
              <a:rPr lang="en-US" altLang="zh-CN" sz="2400">
                <a:latin typeface="Times New Roman" panose="02020603050405020304" pitchFamily="18" charset="0"/>
              </a:rPr>
              <a:t>2</a:t>
            </a:r>
            <a:r>
              <a:rPr lang="zh-CN" altLang="en-US" sz="2400">
                <a:latin typeface="Times New Roman" panose="02020603050405020304" pitchFamily="18" charset="0"/>
              </a:rPr>
              <a:t>）任何时刻最多只能有一个进程处于同一组共享变量的不同的临界区域</a:t>
            </a:r>
            <a:r>
              <a:rPr lang="zh-CN" altLang="en-US" sz="2400" b="0">
                <a:latin typeface="Times New Roman" panose="02020603050405020304" pitchFamily="18" charset="0"/>
              </a:rPr>
              <a:t>。</a:t>
            </a:r>
          </a:p>
          <a:p>
            <a:pPr>
              <a:spcBef>
                <a:spcPct val="50000"/>
              </a:spcBef>
            </a:pPr>
            <a:r>
              <a:rPr lang="en-US" altLang="zh-CN" sz="2400">
                <a:latin typeface="Times New Roman" panose="02020603050405020304" pitchFamily="18" charset="0"/>
              </a:rPr>
              <a:t>Remarks</a:t>
            </a:r>
            <a:r>
              <a:rPr lang="en-US" altLang="zh-CN" sz="2400" b="0">
                <a:latin typeface="Times New Roman" panose="02020603050405020304" pitchFamily="18" charset="0"/>
              </a:rPr>
              <a:t>: </a:t>
            </a:r>
            <a:r>
              <a:rPr lang="zh-CN" altLang="en-US" sz="2400">
                <a:latin typeface="Times New Roman" panose="02020603050405020304" pitchFamily="18" charset="0"/>
              </a:rPr>
              <a:t>互斥是相对于公共变量而言的。</a:t>
            </a:r>
            <a:endParaRPr lang="zh-CN" altLang="en-US" sz="2400" b="0">
              <a:effectLst>
                <a:outerShdw blurRad="38100" dist="38100" dir="2700000">
                  <a:srgbClr val="C0C0C0"/>
                </a:outerShdw>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wipe(left)">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wipe(left)">
                                      <p:cBhvr>
                                        <p:cTn id="12" dur="500"/>
                                        <p:tgtEl>
                                          <p:spTgt spid="27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wipe(left)">
                                      <p:cBhvr>
                                        <p:cTn id="17" dur="500"/>
                                        <p:tgtEl>
                                          <p:spTgt spid="27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651">
                                            <p:txEl>
                                              <p:pRg st="3" end="3"/>
                                            </p:txEl>
                                          </p:spTgt>
                                        </p:tgtEl>
                                        <p:attrNameLst>
                                          <p:attrName>style.visibility</p:attrName>
                                        </p:attrNameLst>
                                      </p:cBhvr>
                                      <p:to>
                                        <p:strVal val="visible"/>
                                      </p:to>
                                    </p:set>
                                    <p:animEffect transition="in" filter="wipe(left)">
                                      <p:cBhvr>
                                        <p:cTn id="22" dur="500"/>
                                        <p:tgtEl>
                                          <p:spTgt spid="276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651">
                                            <p:txEl>
                                              <p:pRg st="4" end="4"/>
                                            </p:txEl>
                                          </p:spTgt>
                                        </p:tgtEl>
                                        <p:attrNameLst>
                                          <p:attrName>style.visibility</p:attrName>
                                        </p:attrNameLst>
                                      </p:cBhvr>
                                      <p:to>
                                        <p:strVal val="visible"/>
                                      </p:to>
                                    </p:set>
                                    <p:animEffect transition="in" filter="wipe(left)">
                                      <p:cBhvr>
                                        <p:cTn id="27" dur="500"/>
                                        <p:tgtEl>
                                          <p:spTgt spid="27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29697"/>
          <p:cNvSpPr>
            <a:spLocks noGrp="1"/>
          </p:cNvSpPr>
          <p:nvPr>
            <p:ph type="title"/>
          </p:nvPr>
        </p:nvSpPr>
        <p:spPr>
          <a:xfrm>
            <a:off x="685800" y="533400"/>
            <a:ext cx="7772400" cy="1066800"/>
          </a:xfrm>
        </p:spPr>
        <p:txBody>
          <a:bodyPr anchor="b"/>
          <a:lstStyle/>
          <a:p>
            <a:r>
              <a:rPr lang="en-US" altLang="zh-CN"/>
              <a:t>4.2.3 </a:t>
            </a:r>
            <a:r>
              <a:rPr lang="zh-CN" altLang="en-US" b="1"/>
              <a:t>进程互斥的实现</a:t>
            </a:r>
            <a:endParaRPr lang="zh-CN" altLang="en-US"/>
          </a:p>
        </p:txBody>
      </p:sp>
      <p:sp>
        <p:nvSpPr>
          <p:cNvPr id="29699" name="文本占位符 29698"/>
          <p:cNvSpPr>
            <a:spLocks noGrp="1"/>
          </p:cNvSpPr>
          <p:nvPr>
            <p:ph type="body" idx="1"/>
          </p:nvPr>
        </p:nvSpPr>
        <p:spPr/>
        <p:txBody>
          <a:bodyPr/>
          <a:lstStyle/>
          <a:p>
            <a:r>
              <a:rPr lang="en-US" altLang="zh-CN" b="1">
                <a:latin typeface="Comic Sans MS" panose="030F0702030302020204" pitchFamily="66" charset="0"/>
              </a:rPr>
              <a:t>Framework</a:t>
            </a:r>
            <a:endParaRPr lang="en-US" altLang="zh-CN"/>
          </a:p>
        </p:txBody>
      </p:sp>
      <p:sp>
        <p:nvSpPr>
          <p:cNvPr id="29700" name="文本框 29699"/>
          <p:cNvSpPr txBox="1"/>
          <p:nvPr/>
        </p:nvSpPr>
        <p:spPr>
          <a:xfrm>
            <a:off x="1676400" y="2819400"/>
            <a:ext cx="5334000" cy="3538538"/>
          </a:xfrm>
          <a:prstGeom prst="rect">
            <a:avLst/>
          </a:prstGeom>
          <a:noFill/>
          <a:ln w="9525">
            <a:noFill/>
          </a:ln>
        </p:spPr>
        <p:txBody>
          <a:bodyPr>
            <a:spAutoFit/>
          </a:bodyPr>
          <a:lstStyle/>
          <a:p>
            <a:pPr>
              <a:spcBef>
                <a:spcPct val="50000"/>
              </a:spcBef>
            </a:pPr>
            <a:r>
              <a:rPr lang="en-US" altLang="zh-CN" sz="2800">
                <a:latin typeface="Comic Sans MS" panose="030F0702030302020204" pitchFamily="66" charset="0"/>
              </a:rPr>
              <a:t>Repeat</a:t>
            </a:r>
            <a:endParaRPr lang="en-US" altLang="zh-CN" sz="2400" b="0">
              <a:latin typeface="Times New Roman" panose="02020603050405020304" pitchFamily="18" charset="0"/>
            </a:endParaRPr>
          </a:p>
          <a:p>
            <a:pPr>
              <a:spcBef>
                <a:spcPct val="50000"/>
              </a:spcBef>
            </a:pPr>
            <a:r>
              <a:rPr lang="en-US" altLang="zh-CN" sz="2400" b="0">
                <a:latin typeface="Times New Roman" panose="02020603050405020304" pitchFamily="18" charset="0"/>
              </a:rPr>
              <a:t>    </a:t>
            </a:r>
          </a:p>
          <a:p>
            <a:pPr>
              <a:spcBef>
                <a:spcPct val="50000"/>
              </a:spcBef>
            </a:pPr>
            <a:r>
              <a:rPr lang="en-US" altLang="zh-CN" sz="2400" b="0">
                <a:latin typeface="Times New Roman" panose="02020603050405020304" pitchFamily="18" charset="0"/>
              </a:rPr>
              <a:t>         </a:t>
            </a:r>
            <a:r>
              <a:rPr lang="en-US" altLang="zh-CN" sz="2800">
                <a:latin typeface="Comic Sans MS" panose="030F0702030302020204" pitchFamily="66" charset="0"/>
              </a:rPr>
              <a:t>critical section</a:t>
            </a:r>
            <a:endParaRPr lang="en-US" altLang="zh-CN" sz="2400" b="0">
              <a:latin typeface="Times New Roman" panose="02020603050405020304" pitchFamily="18" charset="0"/>
            </a:endParaRPr>
          </a:p>
          <a:p>
            <a:pPr>
              <a:spcBef>
                <a:spcPct val="50000"/>
              </a:spcBef>
            </a:pPr>
            <a:r>
              <a:rPr lang="en-US" altLang="zh-CN" sz="2400" b="0">
                <a:latin typeface="Times New Roman" panose="02020603050405020304" pitchFamily="18" charset="0"/>
              </a:rPr>
              <a:t>    </a:t>
            </a:r>
          </a:p>
          <a:p>
            <a:pPr>
              <a:spcBef>
                <a:spcPct val="50000"/>
              </a:spcBef>
            </a:pPr>
            <a:r>
              <a:rPr lang="en-US" altLang="zh-CN" sz="2400" b="0">
                <a:latin typeface="Times New Roman" panose="02020603050405020304" pitchFamily="18" charset="0"/>
              </a:rPr>
              <a:t>         </a:t>
            </a:r>
            <a:r>
              <a:rPr lang="en-US" altLang="zh-CN" sz="2800">
                <a:latin typeface="Comic Sans MS" panose="030F0702030302020204" pitchFamily="66" charset="0"/>
              </a:rPr>
              <a:t>remainder section</a:t>
            </a:r>
            <a:endParaRPr lang="en-US" altLang="zh-CN" sz="2400" b="0">
              <a:latin typeface="Times New Roman" panose="02020603050405020304" pitchFamily="18" charset="0"/>
            </a:endParaRPr>
          </a:p>
          <a:p>
            <a:pPr>
              <a:spcBef>
                <a:spcPct val="50000"/>
              </a:spcBef>
            </a:pPr>
            <a:r>
              <a:rPr lang="en-US" altLang="zh-CN" sz="2800">
                <a:latin typeface="Comic Sans MS" panose="030F0702030302020204" pitchFamily="66" charset="0"/>
              </a:rPr>
              <a:t>Until false</a:t>
            </a:r>
            <a:endParaRPr lang="en-US" altLang="zh-CN" sz="2400" b="0">
              <a:latin typeface="Times New Roman" panose="02020603050405020304" pitchFamily="18" charset="0"/>
            </a:endParaRPr>
          </a:p>
        </p:txBody>
      </p:sp>
      <p:sp>
        <p:nvSpPr>
          <p:cNvPr id="29701" name="矩形 29700"/>
          <p:cNvSpPr/>
          <p:nvPr/>
        </p:nvSpPr>
        <p:spPr>
          <a:xfrm>
            <a:off x="2133600" y="3429000"/>
            <a:ext cx="2159000" cy="539750"/>
          </a:xfrm>
          <a:prstGeom prst="rect">
            <a:avLst/>
          </a:prstGeom>
          <a:solidFill>
            <a:srgbClr val="C1D5D5"/>
          </a:solidFill>
          <a:ln w="9525" cap="flat" cmpd="sng">
            <a:solidFill>
              <a:schemeClr val="tx1"/>
            </a:solidFill>
            <a:prstDash val="solid"/>
            <a:miter/>
            <a:headEnd type="none" w="med" len="med"/>
            <a:tailEnd type="none" w="med" len="med"/>
          </a:ln>
        </p:spPr>
        <p:txBody>
          <a:bodyPr wrap="none" anchor="ctr"/>
          <a:lstStyle/>
          <a:p>
            <a:pPr algn="ctr"/>
            <a:r>
              <a:rPr lang="en-US" altLang="zh-CN" sz="2400" b="0">
                <a:latin typeface="Comic Sans MS" panose="030F0702030302020204" pitchFamily="66" charset="0"/>
              </a:rPr>
              <a:t>entry section</a:t>
            </a:r>
            <a:endParaRPr lang="en-US" altLang="zh-CN" sz="2400" b="0">
              <a:latin typeface="Times New Roman" panose="02020603050405020304" pitchFamily="18" charset="0"/>
            </a:endParaRPr>
          </a:p>
        </p:txBody>
      </p:sp>
      <p:sp>
        <p:nvSpPr>
          <p:cNvPr id="29702" name="矩形 29701"/>
          <p:cNvSpPr/>
          <p:nvPr/>
        </p:nvSpPr>
        <p:spPr>
          <a:xfrm>
            <a:off x="2133600" y="4648200"/>
            <a:ext cx="2159000" cy="539750"/>
          </a:xfrm>
          <a:prstGeom prst="rect">
            <a:avLst/>
          </a:prstGeom>
          <a:solidFill>
            <a:srgbClr val="C1D5D5"/>
          </a:solidFill>
          <a:ln w="9525" cap="flat" cmpd="sng">
            <a:solidFill>
              <a:schemeClr val="tx1"/>
            </a:solidFill>
            <a:prstDash val="solid"/>
            <a:miter/>
            <a:headEnd type="none" w="med" len="med"/>
            <a:tailEnd type="none" w="med" len="med"/>
          </a:ln>
        </p:spPr>
        <p:txBody>
          <a:bodyPr wrap="none" anchor="ctr"/>
          <a:lstStyle/>
          <a:p>
            <a:pPr algn="ctr"/>
            <a:r>
              <a:rPr lang="en-US" altLang="zh-CN" sz="2400" b="0">
                <a:latin typeface="Comic Sans MS" panose="030F0702030302020204" pitchFamily="66" charset="0"/>
              </a:rPr>
              <a:t>exit section</a:t>
            </a:r>
            <a:endParaRPr lang="en-US" altLang="zh-CN" sz="2400" b="0">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30721"/>
          <p:cNvSpPr>
            <a:spLocks noGrp="1"/>
          </p:cNvSpPr>
          <p:nvPr>
            <p:ph type="title"/>
          </p:nvPr>
        </p:nvSpPr>
        <p:spPr/>
        <p:txBody>
          <a:bodyPr anchor="b"/>
          <a:lstStyle/>
          <a:p>
            <a:r>
              <a:rPr lang="en-US" altLang="zh-CN"/>
              <a:t>4.2.3 </a:t>
            </a:r>
            <a:r>
              <a:rPr lang="zh-CN" altLang="en-US" b="1"/>
              <a:t>进程互斥的实现</a:t>
            </a:r>
            <a:endParaRPr lang="zh-CN" altLang="en-US"/>
          </a:p>
        </p:txBody>
      </p:sp>
      <p:sp>
        <p:nvSpPr>
          <p:cNvPr id="30723" name="文本占位符 30722"/>
          <p:cNvSpPr>
            <a:spLocks noGrp="1"/>
          </p:cNvSpPr>
          <p:nvPr>
            <p:ph type="body" idx="1"/>
          </p:nvPr>
        </p:nvSpPr>
        <p:spPr/>
        <p:txBody>
          <a:bodyPr/>
          <a:lstStyle/>
          <a:p>
            <a:pPr>
              <a:lnSpc>
                <a:spcPct val="110000"/>
              </a:lnSpc>
            </a:pPr>
            <a:r>
              <a:rPr lang="en-US" altLang="zh-CN" sz="2800"/>
              <a:t>Requirements:</a:t>
            </a:r>
          </a:p>
          <a:p>
            <a:pPr lvl="1">
              <a:lnSpc>
                <a:spcPct val="110000"/>
              </a:lnSpc>
            </a:pPr>
            <a:r>
              <a:rPr lang="en-US" altLang="zh-CN" sz="2400" b="1">
                <a:latin typeface="Comic Sans MS" panose="030F0702030302020204" pitchFamily="66" charset="0"/>
              </a:rPr>
              <a:t>mutual exclusion(</a:t>
            </a:r>
            <a:r>
              <a:rPr lang="zh-CN" altLang="en-US" sz="2400" b="1">
                <a:latin typeface="Comic Sans MS" panose="030F0702030302020204" pitchFamily="66" charset="0"/>
              </a:rPr>
              <a:t>互斥进入</a:t>
            </a:r>
            <a:r>
              <a:rPr lang="en-US" altLang="zh-CN" sz="2400" b="1">
                <a:latin typeface="Comic Sans MS" panose="030F0702030302020204" pitchFamily="66" charset="0"/>
              </a:rPr>
              <a:t>)</a:t>
            </a:r>
            <a:r>
              <a:rPr lang="en-US" altLang="zh-CN" sz="2400"/>
              <a:t>: </a:t>
            </a:r>
            <a:r>
              <a:rPr lang="zh-CN" altLang="en-US" sz="2400" b="1"/>
              <a:t>一次只允许一个进程进入关于同一组公共变量的临界区</a:t>
            </a:r>
            <a:r>
              <a:rPr lang="zh-CN" altLang="en-US" sz="2400"/>
              <a:t>；</a:t>
            </a:r>
          </a:p>
          <a:p>
            <a:pPr lvl="1">
              <a:lnSpc>
                <a:spcPct val="110000"/>
              </a:lnSpc>
            </a:pPr>
            <a:r>
              <a:rPr lang="en-US" altLang="zh-CN" sz="2400" b="1">
                <a:latin typeface="Comic Sans MS" panose="030F0702030302020204" pitchFamily="66" charset="0"/>
              </a:rPr>
              <a:t>Progress(</a:t>
            </a:r>
            <a:r>
              <a:rPr lang="zh-CN" altLang="en-US" sz="2400" b="1">
                <a:latin typeface="Comic Sans MS" panose="030F0702030302020204" pitchFamily="66" charset="0"/>
              </a:rPr>
              <a:t>空闲让进</a:t>
            </a:r>
            <a:r>
              <a:rPr lang="en-US" altLang="zh-CN" sz="2400" b="1">
                <a:latin typeface="Comic Sans MS" panose="030F0702030302020204" pitchFamily="66" charset="0"/>
              </a:rPr>
              <a:t>)</a:t>
            </a:r>
            <a:r>
              <a:rPr lang="en-US" altLang="zh-CN" sz="2400"/>
              <a:t>: </a:t>
            </a:r>
            <a:r>
              <a:rPr lang="zh-CN" altLang="en-US" sz="2400" b="1"/>
              <a:t>临界区空闲时，放行一个进入者</a:t>
            </a:r>
            <a:r>
              <a:rPr lang="zh-CN" altLang="en-US" sz="2400"/>
              <a:t>；</a:t>
            </a:r>
          </a:p>
          <a:p>
            <a:pPr lvl="1">
              <a:lnSpc>
                <a:spcPct val="110000"/>
              </a:lnSpc>
            </a:pPr>
            <a:r>
              <a:rPr lang="en-US" altLang="zh-CN" sz="2400" b="1">
                <a:latin typeface="Comic Sans MS" panose="030F0702030302020204" pitchFamily="66" charset="0"/>
              </a:rPr>
              <a:t>bounded waiting(</a:t>
            </a:r>
            <a:r>
              <a:rPr lang="zh-CN" altLang="en-US" sz="2400" b="1">
                <a:latin typeface="Comic Sans MS" panose="030F0702030302020204" pitchFamily="66" charset="0"/>
              </a:rPr>
              <a:t>有限等待</a:t>
            </a:r>
            <a:r>
              <a:rPr lang="en-US" altLang="zh-CN" sz="2400" b="1">
                <a:latin typeface="Comic Sans MS" panose="030F0702030302020204" pitchFamily="66" charset="0"/>
              </a:rPr>
              <a:t>)</a:t>
            </a:r>
            <a:r>
              <a:rPr lang="en-US" altLang="zh-CN" sz="2400"/>
              <a:t>: </a:t>
            </a:r>
            <a:r>
              <a:rPr lang="zh-CN" altLang="en-US" sz="2400" b="1"/>
              <a:t>一个想要进入临界区的进程在等待有限个进程进入并离开临界区后获得进入临界区的机会</a:t>
            </a:r>
            <a:r>
              <a:rPr lang="zh-CN" altLang="en-US" sz="24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wipe(left)">
                                      <p:cBhvr>
                                        <p:cTn id="7" dur="500"/>
                                        <p:tgtEl>
                                          <p:spTgt spid="3072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wipe(left)">
                                      <p:cBhvr>
                                        <p:cTn id="10" dur="500"/>
                                        <p:tgtEl>
                                          <p:spTgt spid="3072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wipe(left)">
                                      <p:cBhvr>
                                        <p:cTn id="13" dur="500"/>
                                        <p:tgtEl>
                                          <p:spTgt spid="3072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wipe(left)">
                                      <p:cBhvr>
                                        <p:cTn id="16" dur="500"/>
                                        <p:tgtEl>
                                          <p:spTgt spid="30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标题 220161"/>
          <p:cNvSpPr>
            <a:spLocks noGrp="1"/>
          </p:cNvSpPr>
          <p:nvPr>
            <p:ph type="title"/>
          </p:nvPr>
        </p:nvSpPr>
        <p:spPr/>
        <p:txBody>
          <a:bodyPr anchor="b"/>
          <a:lstStyle/>
          <a:p>
            <a:endParaRPr lang="zh-CN" altLang="en-US" dirty="0"/>
          </a:p>
        </p:txBody>
      </p:sp>
      <p:sp>
        <p:nvSpPr>
          <p:cNvPr id="220163" name="文本占位符 220162"/>
          <p:cNvSpPr>
            <a:spLocks noGrp="1"/>
          </p:cNvSpPr>
          <p:nvPr>
            <p:ph type="body" idx="1"/>
          </p:nvPr>
        </p:nvSpPr>
        <p:spPr/>
        <p:txBody>
          <a:bodyPr/>
          <a:lstStyle/>
          <a:p>
            <a:r>
              <a:rPr lang="zh-CN" altLang="en-US" sz="2800" dirty="0"/>
              <a:t>临界区的调度原则：</a:t>
            </a:r>
          </a:p>
          <a:p>
            <a:pPr lvl="1"/>
            <a:r>
              <a:rPr lang="zh-CN" altLang="en-US" sz="2400" dirty="0"/>
              <a:t>当关于某一组共享变量的所有临界区均为空闲时，一个要求进入该组共享变量某一临界区的进程应该能够立即进入；</a:t>
            </a:r>
          </a:p>
          <a:p>
            <a:pPr lvl="1"/>
            <a:r>
              <a:rPr lang="zh-CN" altLang="en-US" sz="2400" dirty="0"/>
              <a:t>当关于某一组共享变量的某一临界区被占用时，一个要求进入该组共享变量某一临界区的进程应当等待；</a:t>
            </a:r>
          </a:p>
          <a:p>
            <a:pPr lvl="1"/>
            <a:r>
              <a:rPr lang="zh-CN" altLang="en-US" sz="2400" dirty="0"/>
              <a:t>当一个进程离开关于某一组共享变量的某一临界区时，应当容许某一个等待进入该组共享变量某一临界区的进程进入；</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6145"/>
          <p:cNvSpPr>
            <a:spLocks noGrp="1"/>
          </p:cNvSpPr>
          <p:nvPr>
            <p:ph type="title"/>
          </p:nvPr>
        </p:nvSpPr>
        <p:spPr/>
        <p:txBody>
          <a:bodyPr anchor="b"/>
          <a:lstStyle/>
          <a:p>
            <a:r>
              <a:rPr lang="en-US" altLang="zh-CN" b="1"/>
              <a:t>4.1</a:t>
            </a:r>
            <a:r>
              <a:rPr lang="zh-CN" altLang="en-US" b="1"/>
              <a:t>并发进程</a:t>
            </a:r>
          </a:p>
        </p:txBody>
      </p:sp>
      <p:sp>
        <p:nvSpPr>
          <p:cNvPr id="6147" name="文本占位符 6146"/>
          <p:cNvSpPr>
            <a:spLocks noGrp="1"/>
          </p:cNvSpPr>
          <p:nvPr>
            <p:ph type="body" idx="1"/>
          </p:nvPr>
        </p:nvSpPr>
        <p:spPr/>
        <p:txBody>
          <a:bodyPr/>
          <a:lstStyle/>
          <a:p>
            <a:r>
              <a:rPr lang="zh-CN" altLang="en-US" b="1"/>
              <a:t>前趋图的例子</a:t>
            </a:r>
          </a:p>
          <a:p>
            <a:pPr lvl="1"/>
            <a:r>
              <a:rPr lang="en-US" altLang="zh-CN" b="1"/>
              <a:t>P1→P2</a:t>
            </a:r>
            <a:r>
              <a:rPr lang="zh-CN" altLang="en-US" b="1"/>
              <a:t>，</a:t>
            </a:r>
            <a:r>
              <a:rPr lang="en-US" altLang="zh-CN" b="1"/>
              <a:t>P1→P3</a:t>
            </a:r>
            <a:r>
              <a:rPr lang="zh-CN" altLang="en-US" b="1"/>
              <a:t>，</a:t>
            </a:r>
            <a:r>
              <a:rPr lang="en-US" altLang="zh-CN" b="1"/>
              <a:t>P1→P4</a:t>
            </a:r>
            <a:r>
              <a:rPr lang="zh-CN" altLang="en-US" b="1"/>
              <a:t>，</a:t>
            </a:r>
            <a:r>
              <a:rPr lang="en-US" altLang="zh-CN" b="1"/>
              <a:t>P2→P5</a:t>
            </a:r>
            <a:r>
              <a:rPr lang="zh-CN" altLang="en-US" b="1"/>
              <a:t>，</a:t>
            </a:r>
            <a:r>
              <a:rPr lang="en-US" altLang="zh-CN" b="1"/>
              <a:t>P3→P5</a:t>
            </a:r>
            <a:r>
              <a:rPr lang="zh-CN" altLang="en-US" b="1"/>
              <a:t>，</a:t>
            </a:r>
            <a:r>
              <a:rPr lang="en-US" altLang="zh-CN" b="1"/>
              <a:t>P4→P5</a:t>
            </a:r>
            <a:r>
              <a:rPr lang="zh-CN" altLang="en-US" b="1"/>
              <a:t>，</a:t>
            </a:r>
            <a:r>
              <a:rPr lang="en-US" altLang="zh-CN" b="1"/>
              <a:t>P4→P6</a:t>
            </a:r>
            <a:r>
              <a:rPr lang="zh-CN" altLang="en-US" b="1"/>
              <a:t>，</a:t>
            </a:r>
            <a:r>
              <a:rPr lang="en-US" altLang="zh-CN" b="1"/>
              <a:t>P5→P7</a:t>
            </a:r>
            <a:r>
              <a:rPr lang="zh-CN" altLang="en-US" b="1"/>
              <a:t>，</a:t>
            </a:r>
            <a:r>
              <a:rPr lang="en-US" altLang="zh-CN" b="1"/>
              <a:t>P6→P7</a:t>
            </a:r>
          </a:p>
        </p:txBody>
      </p:sp>
      <p:grpSp>
        <p:nvGrpSpPr>
          <p:cNvPr id="6148" name="组合 6147"/>
          <p:cNvGrpSpPr/>
          <p:nvPr/>
        </p:nvGrpSpPr>
        <p:grpSpPr>
          <a:xfrm>
            <a:off x="2843213" y="4149725"/>
            <a:ext cx="3529012" cy="1871663"/>
            <a:chOff x="0" y="0"/>
            <a:chExt cx="4474" cy="2440"/>
          </a:xfrm>
        </p:grpSpPr>
        <p:sp>
          <p:nvSpPr>
            <p:cNvPr id="6149" name="椭圆 6148"/>
            <p:cNvSpPr/>
            <p:nvPr/>
          </p:nvSpPr>
          <p:spPr>
            <a:xfrm>
              <a:off x="0" y="990"/>
              <a:ext cx="510" cy="510"/>
            </a:xfrm>
            <a:prstGeom prst="ellipse">
              <a:avLst/>
            </a:prstGeom>
            <a:solidFill>
              <a:srgbClr val="FFFFFF"/>
            </a:solidFill>
            <a:ln w="9525" cap="flat" cmpd="sng">
              <a:solidFill>
                <a:srgbClr val="000000"/>
              </a:solidFill>
              <a:prstDash val="solid"/>
              <a:headEnd type="none" w="med" len="med"/>
              <a:tailEnd type="none" w="med" len="med"/>
            </a:ln>
          </p:spPr>
          <p:txBody>
            <a:bodyPr/>
            <a:lstStyle/>
            <a:p>
              <a:pPr algn="just"/>
              <a:r>
                <a:rPr lang="en-US" altLang="zh-CN" sz="1400">
                  <a:latin typeface="Times New Roman" panose="02020603050405020304" pitchFamily="18" charset="0"/>
                </a:rPr>
                <a:t>1</a:t>
              </a:r>
              <a:endParaRPr lang="en-US" altLang="zh-CN" sz="1400">
                <a:latin typeface="Tahoma" panose="020B0604030504040204" pitchFamily="34" charset="0"/>
              </a:endParaRPr>
            </a:p>
          </p:txBody>
        </p:sp>
        <p:sp>
          <p:nvSpPr>
            <p:cNvPr id="6150" name="椭圆 6149"/>
            <p:cNvSpPr/>
            <p:nvPr/>
          </p:nvSpPr>
          <p:spPr>
            <a:xfrm>
              <a:off x="1414" y="1930"/>
              <a:ext cx="510" cy="510"/>
            </a:xfrm>
            <a:prstGeom prst="ellipse">
              <a:avLst/>
            </a:prstGeom>
            <a:solidFill>
              <a:srgbClr val="FFFFFF"/>
            </a:solidFill>
            <a:ln w="9525" cap="flat" cmpd="sng">
              <a:solidFill>
                <a:srgbClr val="000000"/>
              </a:solidFill>
              <a:prstDash val="solid"/>
              <a:headEnd type="none" w="med" len="med"/>
              <a:tailEnd type="none" w="med" len="med"/>
            </a:ln>
          </p:spPr>
          <p:txBody>
            <a:bodyPr/>
            <a:lstStyle/>
            <a:p>
              <a:pPr algn="just"/>
              <a:r>
                <a:rPr lang="en-US" altLang="zh-CN" sz="1400">
                  <a:latin typeface="Times New Roman" panose="02020603050405020304" pitchFamily="18" charset="0"/>
                </a:rPr>
                <a:t>4</a:t>
              </a:r>
              <a:endParaRPr lang="en-US" altLang="zh-CN" sz="1400">
                <a:latin typeface="Tahoma" panose="020B0604030504040204" pitchFamily="34" charset="0"/>
              </a:endParaRPr>
            </a:p>
          </p:txBody>
        </p:sp>
        <p:sp>
          <p:nvSpPr>
            <p:cNvPr id="6151" name="椭圆 6150"/>
            <p:cNvSpPr/>
            <p:nvPr/>
          </p:nvSpPr>
          <p:spPr>
            <a:xfrm>
              <a:off x="1357" y="970"/>
              <a:ext cx="510" cy="510"/>
            </a:xfrm>
            <a:prstGeom prst="ellipse">
              <a:avLst/>
            </a:prstGeom>
            <a:solidFill>
              <a:srgbClr val="FFFFFF"/>
            </a:solidFill>
            <a:ln w="9525" cap="flat" cmpd="sng">
              <a:solidFill>
                <a:srgbClr val="000000"/>
              </a:solidFill>
              <a:prstDash val="solid"/>
              <a:headEnd type="none" w="med" len="med"/>
              <a:tailEnd type="none" w="med" len="med"/>
            </a:ln>
          </p:spPr>
          <p:txBody>
            <a:bodyPr/>
            <a:lstStyle/>
            <a:p>
              <a:pPr algn="just"/>
              <a:r>
                <a:rPr lang="en-US" altLang="zh-CN" sz="1400">
                  <a:latin typeface="Times New Roman" panose="02020603050405020304" pitchFamily="18" charset="0"/>
                </a:rPr>
                <a:t>3</a:t>
              </a:r>
              <a:endParaRPr lang="en-US" altLang="zh-CN" sz="1400">
                <a:latin typeface="Tahoma" panose="020B0604030504040204" pitchFamily="34" charset="0"/>
              </a:endParaRPr>
            </a:p>
          </p:txBody>
        </p:sp>
        <p:sp>
          <p:nvSpPr>
            <p:cNvPr id="6152" name="椭圆 6151"/>
            <p:cNvSpPr/>
            <p:nvPr/>
          </p:nvSpPr>
          <p:spPr>
            <a:xfrm>
              <a:off x="1357" y="0"/>
              <a:ext cx="510" cy="510"/>
            </a:xfrm>
            <a:prstGeom prst="ellipse">
              <a:avLst/>
            </a:prstGeom>
            <a:solidFill>
              <a:srgbClr val="FFFFFF"/>
            </a:solidFill>
            <a:ln w="9525" cap="flat" cmpd="sng">
              <a:solidFill>
                <a:srgbClr val="000000"/>
              </a:solidFill>
              <a:prstDash val="solid"/>
              <a:headEnd type="none" w="med" len="med"/>
              <a:tailEnd type="none" w="med" len="med"/>
            </a:ln>
          </p:spPr>
          <p:txBody>
            <a:bodyPr/>
            <a:lstStyle/>
            <a:p>
              <a:pPr algn="just"/>
              <a:r>
                <a:rPr lang="en-US" altLang="zh-CN" sz="1400">
                  <a:latin typeface="Times New Roman" panose="02020603050405020304" pitchFamily="18" charset="0"/>
                </a:rPr>
                <a:t>2</a:t>
              </a:r>
              <a:endParaRPr lang="en-US" altLang="zh-CN" sz="1400">
                <a:latin typeface="Tahoma" panose="020B0604030504040204" pitchFamily="34" charset="0"/>
              </a:endParaRPr>
            </a:p>
          </p:txBody>
        </p:sp>
        <p:sp>
          <p:nvSpPr>
            <p:cNvPr id="6153" name="椭圆 6152"/>
            <p:cNvSpPr/>
            <p:nvPr/>
          </p:nvSpPr>
          <p:spPr>
            <a:xfrm>
              <a:off x="2837" y="1360"/>
              <a:ext cx="510" cy="510"/>
            </a:xfrm>
            <a:prstGeom prst="ellipse">
              <a:avLst/>
            </a:prstGeom>
            <a:solidFill>
              <a:srgbClr val="FFFFFF"/>
            </a:solidFill>
            <a:ln w="9525" cap="flat" cmpd="sng">
              <a:solidFill>
                <a:srgbClr val="000000"/>
              </a:solidFill>
              <a:prstDash val="solid"/>
              <a:headEnd type="none" w="med" len="med"/>
              <a:tailEnd type="none" w="med" len="med"/>
            </a:ln>
          </p:spPr>
          <p:txBody>
            <a:bodyPr/>
            <a:lstStyle/>
            <a:p>
              <a:pPr algn="just"/>
              <a:r>
                <a:rPr lang="en-US" altLang="zh-CN" sz="1400">
                  <a:latin typeface="Times New Roman" panose="02020603050405020304" pitchFamily="18" charset="0"/>
                </a:rPr>
                <a:t>6</a:t>
              </a:r>
              <a:endParaRPr lang="en-US" altLang="zh-CN" sz="1400">
                <a:latin typeface="Tahoma" panose="020B0604030504040204" pitchFamily="34" charset="0"/>
              </a:endParaRPr>
            </a:p>
          </p:txBody>
        </p:sp>
        <p:sp>
          <p:nvSpPr>
            <p:cNvPr id="6154" name="椭圆 6153"/>
            <p:cNvSpPr/>
            <p:nvPr/>
          </p:nvSpPr>
          <p:spPr>
            <a:xfrm>
              <a:off x="2774" y="340"/>
              <a:ext cx="510" cy="510"/>
            </a:xfrm>
            <a:prstGeom prst="ellipse">
              <a:avLst/>
            </a:prstGeom>
            <a:solidFill>
              <a:srgbClr val="FFFFFF"/>
            </a:solidFill>
            <a:ln w="9525" cap="flat" cmpd="sng">
              <a:solidFill>
                <a:srgbClr val="000000"/>
              </a:solidFill>
              <a:prstDash val="solid"/>
              <a:headEnd type="none" w="med" len="med"/>
              <a:tailEnd type="none" w="med" len="med"/>
            </a:ln>
          </p:spPr>
          <p:txBody>
            <a:bodyPr/>
            <a:lstStyle/>
            <a:p>
              <a:pPr algn="just"/>
              <a:r>
                <a:rPr lang="en-US" altLang="zh-CN" sz="1400">
                  <a:latin typeface="Times New Roman" panose="02020603050405020304" pitchFamily="18" charset="0"/>
                </a:rPr>
                <a:t>5</a:t>
              </a:r>
              <a:endParaRPr lang="en-US" altLang="zh-CN" sz="1400">
                <a:latin typeface="Tahoma" panose="020B0604030504040204" pitchFamily="34" charset="0"/>
              </a:endParaRPr>
            </a:p>
          </p:txBody>
        </p:sp>
        <p:sp>
          <p:nvSpPr>
            <p:cNvPr id="6155" name="椭圆 6154"/>
            <p:cNvSpPr/>
            <p:nvPr/>
          </p:nvSpPr>
          <p:spPr>
            <a:xfrm>
              <a:off x="3964" y="860"/>
              <a:ext cx="510" cy="510"/>
            </a:xfrm>
            <a:prstGeom prst="ellipse">
              <a:avLst/>
            </a:prstGeom>
            <a:solidFill>
              <a:srgbClr val="FFFFFF"/>
            </a:solidFill>
            <a:ln w="9525" cap="flat" cmpd="sng">
              <a:solidFill>
                <a:srgbClr val="000000"/>
              </a:solidFill>
              <a:prstDash val="solid"/>
              <a:headEnd type="none" w="med" len="med"/>
              <a:tailEnd type="none" w="med" len="med"/>
            </a:ln>
          </p:spPr>
          <p:txBody>
            <a:bodyPr/>
            <a:lstStyle/>
            <a:p>
              <a:pPr algn="just"/>
              <a:r>
                <a:rPr lang="en-US" altLang="zh-CN" sz="1400">
                  <a:latin typeface="Times New Roman" panose="02020603050405020304" pitchFamily="18" charset="0"/>
                </a:rPr>
                <a:t>7</a:t>
              </a:r>
              <a:endParaRPr lang="en-US" altLang="zh-CN" sz="1400">
                <a:latin typeface="Tahoma" panose="020B0604030504040204" pitchFamily="34" charset="0"/>
              </a:endParaRPr>
            </a:p>
          </p:txBody>
        </p:sp>
        <p:sp>
          <p:nvSpPr>
            <p:cNvPr id="6156" name="直接连接符 6155"/>
            <p:cNvSpPr/>
            <p:nvPr/>
          </p:nvSpPr>
          <p:spPr>
            <a:xfrm flipV="1">
              <a:off x="474" y="350"/>
              <a:ext cx="900" cy="760"/>
            </a:xfrm>
            <a:prstGeom prst="line">
              <a:avLst/>
            </a:prstGeom>
            <a:ln w="9525" cap="flat" cmpd="sng">
              <a:solidFill>
                <a:srgbClr val="000000"/>
              </a:solidFill>
              <a:prstDash val="solid"/>
              <a:headEnd type="none" w="med" len="med"/>
              <a:tailEnd type="triangle" w="med" len="med"/>
            </a:ln>
          </p:spPr>
        </p:sp>
        <p:sp>
          <p:nvSpPr>
            <p:cNvPr id="6157" name="直接连接符 6156"/>
            <p:cNvSpPr/>
            <p:nvPr/>
          </p:nvSpPr>
          <p:spPr>
            <a:xfrm>
              <a:off x="494" y="1250"/>
              <a:ext cx="880" cy="0"/>
            </a:xfrm>
            <a:prstGeom prst="line">
              <a:avLst/>
            </a:prstGeom>
            <a:ln w="9525" cap="flat" cmpd="sng">
              <a:solidFill>
                <a:srgbClr val="000000"/>
              </a:solidFill>
              <a:prstDash val="solid"/>
              <a:headEnd type="none" w="med" len="med"/>
              <a:tailEnd type="triangle" w="med" len="med"/>
            </a:ln>
          </p:spPr>
        </p:sp>
        <p:sp>
          <p:nvSpPr>
            <p:cNvPr id="6158" name="直接连接符 6157"/>
            <p:cNvSpPr/>
            <p:nvPr/>
          </p:nvSpPr>
          <p:spPr>
            <a:xfrm>
              <a:off x="434" y="1410"/>
              <a:ext cx="1000" cy="700"/>
            </a:xfrm>
            <a:prstGeom prst="line">
              <a:avLst/>
            </a:prstGeom>
            <a:ln w="9525" cap="flat" cmpd="sng">
              <a:solidFill>
                <a:srgbClr val="000000"/>
              </a:solidFill>
              <a:prstDash val="solid"/>
              <a:headEnd type="none" w="med" len="med"/>
              <a:tailEnd type="triangle" w="med" len="med"/>
            </a:ln>
          </p:spPr>
        </p:sp>
        <p:sp>
          <p:nvSpPr>
            <p:cNvPr id="6159" name="直接连接符 6158"/>
            <p:cNvSpPr/>
            <p:nvPr/>
          </p:nvSpPr>
          <p:spPr>
            <a:xfrm flipV="1">
              <a:off x="1914" y="1730"/>
              <a:ext cx="940" cy="320"/>
            </a:xfrm>
            <a:prstGeom prst="line">
              <a:avLst/>
            </a:prstGeom>
            <a:ln w="9525" cap="flat" cmpd="sng">
              <a:solidFill>
                <a:srgbClr val="000000"/>
              </a:solidFill>
              <a:prstDash val="solid"/>
              <a:headEnd type="none" w="med" len="med"/>
              <a:tailEnd type="triangle" w="med" len="med"/>
            </a:ln>
          </p:spPr>
        </p:sp>
        <p:sp>
          <p:nvSpPr>
            <p:cNvPr id="6160" name="直接连接符 6159"/>
            <p:cNvSpPr/>
            <p:nvPr/>
          </p:nvSpPr>
          <p:spPr>
            <a:xfrm flipV="1">
              <a:off x="1814" y="690"/>
              <a:ext cx="960" cy="400"/>
            </a:xfrm>
            <a:prstGeom prst="line">
              <a:avLst/>
            </a:prstGeom>
            <a:ln w="9525" cap="flat" cmpd="sng">
              <a:solidFill>
                <a:srgbClr val="000000"/>
              </a:solidFill>
              <a:prstDash val="solid"/>
              <a:headEnd type="none" w="med" len="med"/>
              <a:tailEnd type="triangle" w="med" len="med"/>
            </a:ln>
          </p:spPr>
        </p:sp>
        <p:sp>
          <p:nvSpPr>
            <p:cNvPr id="6161" name="直接连接符 6160"/>
            <p:cNvSpPr/>
            <p:nvPr/>
          </p:nvSpPr>
          <p:spPr>
            <a:xfrm>
              <a:off x="1854" y="250"/>
              <a:ext cx="940" cy="240"/>
            </a:xfrm>
            <a:prstGeom prst="line">
              <a:avLst/>
            </a:prstGeom>
            <a:ln w="9525" cap="flat" cmpd="sng">
              <a:solidFill>
                <a:srgbClr val="000000"/>
              </a:solidFill>
              <a:prstDash val="solid"/>
              <a:headEnd type="none" w="med" len="med"/>
              <a:tailEnd type="triangle" w="med" len="med"/>
            </a:ln>
          </p:spPr>
        </p:sp>
        <p:sp>
          <p:nvSpPr>
            <p:cNvPr id="6162" name="直接连接符 6161"/>
            <p:cNvSpPr/>
            <p:nvPr/>
          </p:nvSpPr>
          <p:spPr>
            <a:xfrm>
              <a:off x="3274" y="650"/>
              <a:ext cx="720" cy="320"/>
            </a:xfrm>
            <a:prstGeom prst="line">
              <a:avLst/>
            </a:prstGeom>
            <a:ln w="9525" cap="flat" cmpd="sng">
              <a:solidFill>
                <a:srgbClr val="000000"/>
              </a:solidFill>
              <a:prstDash val="solid"/>
              <a:headEnd type="none" w="med" len="med"/>
              <a:tailEnd type="triangle" w="med" len="med"/>
            </a:ln>
          </p:spPr>
        </p:sp>
        <p:sp>
          <p:nvSpPr>
            <p:cNvPr id="6163" name="直接连接符 6162"/>
            <p:cNvSpPr/>
            <p:nvPr/>
          </p:nvSpPr>
          <p:spPr>
            <a:xfrm flipV="1">
              <a:off x="3314" y="1230"/>
              <a:ext cx="660" cy="320"/>
            </a:xfrm>
            <a:prstGeom prst="line">
              <a:avLst/>
            </a:prstGeom>
            <a:ln w="9525" cap="flat" cmpd="sng">
              <a:solidFill>
                <a:srgbClr val="000000"/>
              </a:solidFill>
              <a:prstDash val="solid"/>
              <a:headEnd type="none" w="med" len="med"/>
              <a:tailEnd type="triangle" w="med" len="med"/>
            </a:ln>
          </p:spPr>
        </p:sp>
        <p:sp>
          <p:nvSpPr>
            <p:cNvPr id="6164" name="直接连接符 6163"/>
            <p:cNvSpPr/>
            <p:nvPr/>
          </p:nvSpPr>
          <p:spPr>
            <a:xfrm flipV="1">
              <a:off x="1794" y="810"/>
              <a:ext cx="1100" cy="1140"/>
            </a:xfrm>
            <a:prstGeom prst="line">
              <a:avLst/>
            </a:prstGeom>
            <a:ln w="9525" cap="flat" cmpd="sng">
              <a:solidFill>
                <a:srgbClr val="000000"/>
              </a:solidFill>
              <a:prstDash val="solid"/>
              <a:headEnd type="none" w="med" len="med"/>
              <a:tailEnd type="triangle" w="med" len="med"/>
            </a:ln>
          </p:spPr>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31745"/>
          <p:cNvSpPr>
            <a:spLocks noGrp="1"/>
          </p:cNvSpPr>
          <p:nvPr>
            <p:ph type="title"/>
          </p:nvPr>
        </p:nvSpPr>
        <p:spPr/>
        <p:txBody>
          <a:bodyPr anchor="b"/>
          <a:lstStyle/>
          <a:p>
            <a:r>
              <a:rPr lang="en-US" altLang="zh-CN"/>
              <a:t>4.2.3.1 </a:t>
            </a:r>
            <a:r>
              <a:rPr lang="zh-CN" altLang="en-US" b="1"/>
              <a:t>进程互斥的软件实现</a:t>
            </a:r>
            <a:endParaRPr lang="zh-CN" altLang="en-US"/>
          </a:p>
        </p:txBody>
      </p:sp>
      <p:sp>
        <p:nvSpPr>
          <p:cNvPr id="31747" name="文本框 31746"/>
          <p:cNvSpPr txBox="1"/>
          <p:nvPr/>
        </p:nvSpPr>
        <p:spPr>
          <a:xfrm>
            <a:off x="1219200" y="2286000"/>
            <a:ext cx="7620000" cy="457200"/>
          </a:xfrm>
          <a:prstGeom prst="rect">
            <a:avLst/>
          </a:prstGeom>
          <a:noFill/>
          <a:ln w="9525">
            <a:noFill/>
          </a:ln>
        </p:spPr>
        <p:txBody>
          <a:bodyPr>
            <a:spAutoFit/>
          </a:bodyPr>
          <a:lstStyle/>
          <a:p>
            <a:pPr>
              <a:spcBef>
                <a:spcPct val="50000"/>
              </a:spcBef>
            </a:pPr>
            <a:endParaRPr lang="zh-CN" altLang="en-US" sz="2400" b="0" dirty="0">
              <a:latin typeface="Times New Roman" panose="02020603050405020304" pitchFamily="18" charset="0"/>
            </a:endParaRPr>
          </a:p>
        </p:txBody>
      </p:sp>
      <p:sp>
        <p:nvSpPr>
          <p:cNvPr id="31748" name="文本占位符 31747"/>
          <p:cNvSpPr>
            <a:spLocks noGrp="1"/>
          </p:cNvSpPr>
          <p:nvPr>
            <p:ph type="body" idx="1"/>
          </p:nvPr>
        </p:nvSpPr>
        <p:spPr/>
        <p:txBody>
          <a:bodyPr/>
          <a:lstStyle/>
          <a:p>
            <a:r>
              <a:rPr lang="zh-CN" altLang="en-US" b="1" dirty="0"/>
              <a:t>完全用程序实现，不需特殊硬件指令支持。</a:t>
            </a:r>
          </a:p>
          <a:p>
            <a:r>
              <a:rPr lang="zh-CN" altLang="en-US" b="1" dirty="0"/>
              <a:t>可用于单</a:t>
            </a:r>
            <a:r>
              <a:rPr lang="en-US" altLang="zh-CN" b="1" dirty="0"/>
              <a:t>CPU</a:t>
            </a:r>
            <a:r>
              <a:rPr lang="zh-CN" altLang="en-US" b="1" strike="sngStrike" dirty="0"/>
              <a:t>和多</a:t>
            </a:r>
            <a:r>
              <a:rPr lang="en-US" altLang="zh-CN" b="1" strike="sngStrike" dirty="0"/>
              <a:t>CPU</a:t>
            </a:r>
            <a:r>
              <a:rPr lang="zh-CN" altLang="en-US" b="1" strike="sngStrike" dirty="0"/>
              <a:t>环境中</a:t>
            </a:r>
            <a:r>
              <a:rPr lang="zh-CN" altLang="en-US" b="1" dirty="0"/>
              <a:t>。</a:t>
            </a:r>
          </a:p>
          <a:p>
            <a:r>
              <a:rPr lang="zh-CN" altLang="en-US" b="1" dirty="0"/>
              <a:t>有忙式等待问题。</a:t>
            </a:r>
            <a:endParaRPr lang="zh-CN" altLang="en-US" dirty="0"/>
          </a:p>
        </p:txBody>
      </p:sp>
      <p:sp>
        <p:nvSpPr>
          <p:cNvPr id="31749" name="云形标注 31748"/>
          <p:cNvSpPr/>
          <p:nvPr/>
        </p:nvSpPr>
        <p:spPr>
          <a:xfrm>
            <a:off x="4572000" y="4038600"/>
            <a:ext cx="3886200" cy="1981200"/>
          </a:xfrm>
          <a:prstGeom prst="cloudCallout">
            <a:avLst>
              <a:gd name="adj1" fmla="val -44361"/>
              <a:gd name="adj2" fmla="val 63861"/>
            </a:avLst>
          </a:prstGeom>
          <a:solidFill>
            <a:srgbClr val="C1D5D5"/>
          </a:solidFill>
          <a:ln w="9525" cap="flat" cmpd="sng">
            <a:solidFill>
              <a:schemeClr val="tx1"/>
            </a:solidFill>
            <a:prstDash val="solid"/>
            <a:headEnd type="none" w="med" len="med"/>
            <a:tailEnd type="none" w="med" len="med"/>
          </a:ln>
        </p:spPr>
        <p:txBody>
          <a:bodyPr wrap="none" anchor="ctr"/>
          <a:lstStyle/>
          <a:p>
            <a:pPr algn="ctr"/>
            <a:r>
              <a:rPr lang="en-US" altLang="zh-CN" sz="3600" b="0">
                <a:latin typeface="Comic Sans MS" panose="030F0702030302020204" pitchFamily="66" charset="0"/>
              </a:rPr>
              <a:t>Busy waiting</a:t>
            </a:r>
          </a:p>
          <a:p>
            <a:pPr algn="ctr"/>
            <a:r>
              <a:rPr lang="en-US" altLang="zh-CN" sz="3200">
                <a:latin typeface="Comic Sans MS" panose="030F0702030302020204" pitchFamily="66" charset="0"/>
              </a:rPr>
              <a:t>“</a:t>
            </a:r>
            <a:r>
              <a:rPr lang="zh-CN" altLang="en-US" sz="3200">
                <a:latin typeface="Comic Sans MS" panose="030F0702030302020204" pitchFamily="66" charset="0"/>
              </a:rPr>
              <a:t>运行”或“就绪”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animEffect transition="in" filter="wipe(left)">
                                      <p:cBhvr>
                                        <p:cTn id="7" dur="500"/>
                                        <p:tgtEl>
                                          <p:spTgt spid="317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8">
                                            <p:txEl>
                                              <p:pRg st="1" end="1"/>
                                            </p:txEl>
                                          </p:spTgt>
                                        </p:tgtEl>
                                        <p:attrNameLst>
                                          <p:attrName>style.visibility</p:attrName>
                                        </p:attrNameLst>
                                      </p:cBhvr>
                                      <p:to>
                                        <p:strVal val="visible"/>
                                      </p:to>
                                    </p:set>
                                    <p:animEffect transition="in" filter="wipe(left)">
                                      <p:cBhvr>
                                        <p:cTn id="12" dur="500"/>
                                        <p:tgtEl>
                                          <p:spTgt spid="317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48">
                                            <p:txEl>
                                              <p:pRg st="2" end="2"/>
                                            </p:txEl>
                                          </p:spTgt>
                                        </p:tgtEl>
                                        <p:attrNameLst>
                                          <p:attrName>style.visibility</p:attrName>
                                        </p:attrNameLst>
                                      </p:cBhvr>
                                      <p:to>
                                        <p:strVal val="visible"/>
                                      </p:to>
                                    </p:set>
                                    <p:animEffect transition="in" filter="wipe(left)">
                                      <p:cBhvr>
                                        <p:cTn id="17" dur="500"/>
                                        <p:tgtEl>
                                          <p:spTgt spid="317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1749"/>
                                        </p:tgtEl>
                                        <p:attrNameLst>
                                          <p:attrName>style.visibility</p:attrName>
                                        </p:attrNameLst>
                                      </p:cBhvr>
                                      <p:to>
                                        <p:strVal val="visible"/>
                                      </p:to>
                                    </p:set>
                                    <p:animEffect transition="in" filter="dissolve">
                                      <p:cBhvr>
                                        <p:cTn id="22" dur="5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build="p"/>
      <p:bldP spid="3174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32769"/>
          <p:cNvSpPr>
            <a:spLocks noGrp="1"/>
          </p:cNvSpPr>
          <p:nvPr>
            <p:ph type="title"/>
          </p:nvPr>
        </p:nvSpPr>
        <p:spPr/>
        <p:txBody>
          <a:bodyPr anchor="b"/>
          <a:lstStyle/>
          <a:p>
            <a:r>
              <a:rPr lang="zh-CN" altLang="en-US" b="1"/>
              <a:t>尝试</a:t>
            </a:r>
            <a:r>
              <a:rPr lang="en-US" altLang="zh-CN" b="1"/>
              <a:t>1</a:t>
            </a:r>
          </a:p>
        </p:txBody>
      </p:sp>
      <p:sp>
        <p:nvSpPr>
          <p:cNvPr id="32771" name="文本框 32770"/>
          <p:cNvSpPr txBox="1"/>
          <p:nvPr/>
        </p:nvSpPr>
        <p:spPr>
          <a:xfrm>
            <a:off x="971550" y="2060575"/>
            <a:ext cx="7704138" cy="4054475"/>
          </a:xfrm>
          <a:prstGeom prst="rect">
            <a:avLst/>
          </a:prstGeom>
          <a:noFill/>
          <a:ln w="9525">
            <a:noFill/>
          </a:ln>
        </p:spPr>
        <p:txBody>
          <a:bodyPr>
            <a:spAutoFit/>
          </a:bodyPr>
          <a:lstStyle/>
          <a:p>
            <a:pPr>
              <a:spcBef>
                <a:spcPct val="50000"/>
              </a:spcBef>
            </a:pPr>
            <a:r>
              <a:rPr lang="en-US" altLang="zh-CN" dirty="0">
                <a:latin typeface="Tahoma" panose="020B0604030504040204" pitchFamily="34" charset="0"/>
              </a:rPr>
              <a:t>int turn; </a:t>
            </a:r>
          </a:p>
          <a:p>
            <a:pPr>
              <a:spcBef>
                <a:spcPct val="50000"/>
              </a:spcBef>
            </a:pPr>
            <a:r>
              <a:rPr lang="en-US" altLang="zh-CN" dirty="0">
                <a:latin typeface="Tahoma" panose="020B0604030504040204" pitchFamily="34" charset="0"/>
              </a:rPr>
              <a:t>P0:                                                  P1:</a:t>
            </a:r>
          </a:p>
          <a:p>
            <a:pPr>
              <a:spcBef>
                <a:spcPct val="50000"/>
              </a:spcBef>
            </a:pPr>
            <a:r>
              <a:rPr lang="en-US" altLang="zh-CN" dirty="0">
                <a:latin typeface="Tahoma" panose="020B0604030504040204" pitchFamily="34" charset="0"/>
              </a:rPr>
              <a:t>do{                                                do{</a:t>
            </a:r>
          </a:p>
          <a:p>
            <a:pPr>
              <a:spcBef>
                <a:spcPct val="50000"/>
              </a:spcBef>
            </a:pPr>
            <a:r>
              <a:rPr lang="en-US" altLang="zh-CN" dirty="0">
                <a:latin typeface="Tahoma" panose="020B0604030504040204" pitchFamily="34" charset="0"/>
              </a:rPr>
              <a:t>        </a:t>
            </a:r>
            <a:r>
              <a:rPr lang="en-US" altLang="zh-CN" dirty="0">
                <a:solidFill>
                  <a:schemeClr val="folHlink"/>
                </a:solidFill>
                <a:latin typeface="Tahoma" panose="020B0604030504040204" pitchFamily="34" charset="0"/>
              </a:rPr>
              <a:t>while (turn==1) ;                       while(turn==0);</a:t>
            </a:r>
          </a:p>
          <a:p>
            <a:pPr>
              <a:spcBef>
                <a:spcPct val="50000"/>
              </a:spcBef>
            </a:pPr>
            <a:r>
              <a:rPr lang="en-US" altLang="zh-CN" dirty="0">
                <a:latin typeface="Tahoma" panose="020B0604030504040204" pitchFamily="34" charset="0"/>
              </a:rPr>
              <a:t>        </a:t>
            </a:r>
            <a:r>
              <a:rPr lang="zh-CN" altLang="en-US" dirty="0">
                <a:latin typeface="Tahoma" panose="020B0604030504040204" pitchFamily="34" charset="0"/>
              </a:rPr>
              <a:t>临界区代码                                    临界区代码</a:t>
            </a:r>
          </a:p>
          <a:p>
            <a:pPr>
              <a:spcBef>
                <a:spcPct val="50000"/>
              </a:spcBef>
            </a:pPr>
            <a:r>
              <a:rPr lang="zh-CN" altLang="en-US" dirty="0">
                <a:latin typeface="Tahoma" panose="020B0604030504040204" pitchFamily="34" charset="0"/>
              </a:rPr>
              <a:t>        </a:t>
            </a:r>
            <a:r>
              <a:rPr lang="en-US" altLang="zh-CN" dirty="0">
                <a:solidFill>
                  <a:schemeClr val="folHlink"/>
                </a:solidFill>
                <a:latin typeface="Tahoma" panose="020B0604030504040204" pitchFamily="34" charset="0"/>
              </a:rPr>
              <a:t>turn=1;                                         turn=0;</a:t>
            </a:r>
          </a:p>
          <a:p>
            <a:pPr>
              <a:spcBef>
                <a:spcPct val="50000"/>
              </a:spcBef>
            </a:pPr>
            <a:r>
              <a:rPr lang="en-US" altLang="zh-CN" dirty="0">
                <a:latin typeface="Tahoma" panose="020B0604030504040204" pitchFamily="34" charset="0"/>
              </a:rPr>
              <a:t>        </a:t>
            </a:r>
            <a:r>
              <a:rPr lang="zh-CN" altLang="en-US" dirty="0">
                <a:latin typeface="Tahoma" panose="020B0604030504040204" pitchFamily="34" charset="0"/>
              </a:rPr>
              <a:t>其余代码                                        其余代码</a:t>
            </a:r>
          </a:p>
          <a:p>
            <a:pPr>
              <a:spcBef>
                <a:spcPct val="50000"/>
              </a:spcBef>
            </a:pPr>
            <a:r>
              <a:rPr lang="en-US" altLang="zh-CN" dirty="0">
                <a:latin typeface="Tahoma" panose="020B0604030504040204" pitchFamily="34" charset="0"/>
              </a:rPr>
              <a:t>}while(1);                                      }while(1);</a:t>
            </a:r>
          </a:p>
          <a:p>
            <a:pPr>
              <a:spcBef>
                <a:spcPct val="50000"/>
              </a:spcBef>
            </a:pPr>
            <a:r>
              <a:rPr lang="zh-CN" altLang="en-US" dirty="0">
                <a:latin typeface="Tahoma" panose="020B0604030504040204" pitchFamily="34" charset="0"/>
              </a:rPr>
              <a:t>不满足进展性</a:t>
            </a:r>
            <a:r>
              <a:rPr lang="en-US" altLang="zh-CN" dirty="0">
                <a:latin typeface="Tahoma" panose="020B0604030504040204" pitchFamily="34" charset="0"/>
              </a:rPr>
              <a:t>: P0</a:t>
            </a:r>
            <a:r>
              <a:rPr lang="zh-CN" altLang="en-US" dirty="0">
                <a:latin typeface="Tahoma" panose="020B0604030504040204" pitchFamily="34" charset="0"/>
              </a:rPr>
              <a:t>和</a:t>
            </a:r>
            <a:r>
              <a:rPr lang="en-US" altLang="zh-CN" dirty="0">
                <a:latin typeface="Tahoma" panose="020B0604030504040204" pitchFamily="34" charset="0"/>
              </a:rPr>
              <a:t>P1</a:t>
            </a:r>
            <a:r>
              <a:rPr lang="zh-CN" altLang="en-US" dirty="0"/>
              <a:t>只能</a:t>
            </a:r>
            <a:r>
              <a:rPr lang="zh-CN" altLang="en-US" dirty="0">
                <a:latin typeface="Tahoma" panose="020B0604030504040204" pitchFamily="34" charset="0"/>
              </a:rPr>
              <a:t>交替进入临界区</a:t>
            </a:r>
            <a:r>
              <a:rPr lang="en-US" altLang="zh-CN" dirty="0">
                <a:latin typeface="Tahoma" panose="020B060403050404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8" end="8"/>
                                            </p:txEl>
                                          </p:spTgt>
                                        </p:tgtEl>
                                        <p:attrNameLst>
                                          <p:attrName>style.visibility</p:attrName>
                                        </p:attrNameLst>
                                      </p:cBhvr>
                                      <p:to>
                                        <p:strVal val="visible"/>
                                      </p:to>
                                    </p:set>
                                    <p:anim calcmode="lin" valueType="num">
                                      <p:cBhvr additive="base">
                                        <p:cTn id="7" dur="500" fill="hold"/>
                                        <p:tgtEl>
                                          <p:spTgt spid="32771">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33793"/>
          <p:cNvSpPr>
            <a:spLocks noGrp="1"/>
          </p:cNvSpPr>
          <p:nvPr>
            <p:ph type="title"/>
          </p:nvPr>
        </p:nvSpPr>
        <p:spPr/>
        <p:txBody>
          <a:bodyPr anchor="b"/>
          <a:lstStyle/>
          <a:p>
            <a:r>
              <a:rPr lang="zh-CN" altLang="en-US" b="1" dirty="0"/>
              <a:t>尝试</a:t>
            </a:r>
            <a:r>
              <a:rPr lang="en-US" altLang="zh-CN" b="1" dirty="0"/>
              <a:t>2</a:t>
            </a:r>
          </a:p>
        </p:txBody>
      </p:sp>
      <p:sp>
        <p:nvSpPr>
          <p:cNvPr id="33795" name="文本框 33794"/>
          <p:cNvSpPr txBox="1"/>
          <p:nvPr/>
        </p:nvSpPr>
        <p:spPr>
          <a:xfrm>
            <a:off x="1042988" y="2133600"/>
            <a:ext cx="5976937" cy="396875"/>
          </a:xfrm>
          <a:prstGeom prst="rect">
            <a:avLst/>
          </a:prstGeom>
          <a:noFill/>
          <a:ln w="9525">
            <a:noFill/>
          </a:ln>
        </p:spPr>
        <p:txBody>
          <a:bodyPr>
            <a:spAutoFit/>
          </a:bodyPr>
          <a:lstStyle/>
          <a:p>
            <a:pPr>
              <a:spcBef>
                <a:spcPct val="50000"/>
              </a:spcBef>
            </a:pPr>
            <a:endParaRPr lang="zh-CN" altLang="en-US" dirty="0">
              <a:latin typeface="Tahoma" panose="020B0604030504040204" pitchFamily="34" charset="0"/>
            </a:endParaRPr>
          </a:p>
        </p:txBody>
      </p:sp>
      <p:sp>
        <p:nvSpPr>
          <p:cNvPr id="33796" name="文本框 33795"/>
          <p:cNvSpPr txBox="1"/>
          <p:nvPr/>
        </p:nvSpPr>
        <p:spPr>
          <a:xfrm>
            <a:off x="1258888" y="1989138"/>
            <a:ext cx="6842125" cy="4511675"/>
          </a:xfrm>
          <a:prstGeom prst="rect">
            <a:avLst/>
          </a:prstGeom>
          <a:noFill/>
          <a:ln w="9525">
            <a:noFill/>
          </a:ln>
        </p:spPr>
        <p:txBody>
          <a:bodyPr>
            <a:spAutoFit/>
          </a:bodyPr>
          <a:lstStyle/>
          <a:p>
            <a:pPr>
              <a:spcBef>
                <a:spcPct val="50000"/>
              </a:spcBef>
            </a:pPr>
            <a:r>
              <a:rPr lang="en-US" altLang="zh-CN" dirty="0">
                <a:latin typeface="Tahoma" panose="020B0604030504040204" pitchFamily="34" charset="0"/>
              </a:rPr>
              <a:t>Boolean flag[2];</a:t>
            </a:r>
          </a:p>
          <a:p>
            <a:pPr>
              <a:spcBef>
                <a:spcPct val="50000"/>
              </a:spcBef>
            </a:pPr>
            <a:r>
              <a:rPr lang="en-US" altLang="zh-CN" dirty="0">
                <a:latin typeface="Tahoma" panose="020B0604030504040204" pitchFamily="34" charset="0"/>
              </a:rPr>
              <a:t>P0:                                             P1:</a:t>
            </a:r>
          </a:p>
          <a:p>
            <a:pPr>
              <a:spcBef>
                <a:spcPct val="50000"/>
              </a:spcBef>
            </a:pPr>
            <a:r>
              <a:rPr lang="en-US" altLang="zh-CN" dirty="0">
                <a:latin typeface="Tahoma" panose="020B0604030504040204" pitchFamily="34" charset="0"/>
              </a:rPr>
              <a:t>Do{                                           do{</a:t>
            </a:r>
          </a:p>
          <a:p>
            <a:pPr>
              <a:spcBef>
                <a:spcPct val="50000"/>
              </a:spcBef>
            </a:pPr>
            <a:r>
              <a:rPr lang="en-US" altLang="zh-CN" dirty="0">
                <a:latin typeface="Tahoma" panose="020B0604030504040204" pitchFamily="34" charset="0"/>
              </a:rPr>
              <a:t>          </a:t>
            </a:r>
            <a:r>
              <a:rPr lang="en-US" altLang="zh-CN" dirty="0">
                <a:solidFill>
                  <a:schemeClr val="folHlink"/>
                </a:solidFill>
                <a:latin typeface="Tahoma" panose="020B0604030504040204" pitchFamily="34" charset="0"/>
              </a:rPr>
              <a:t>while (flag[1]) ;                      while (flag[0]);</a:t>
            </a:r>
          </a:p>
          <a:p>
            <a:pPr>
              <a:spcBef>
                <a:spcPct val="50000"/>
              </a:spcBef>
            </a:pPr>
            <a:r>
              <a:rPr lang="en-US" altLang="zh-CN" dirty="0">
                <a:solidFill>
                  <a:schemeClr val="folHlink"/>
                </a:solidFill>
                <a:latin typeface="Tahoma" panose="020B0604030504040204" pitchFamily="34" charset="0"/>
              </a:rPr>
              <a:t>          flag[0]=true;                           flag[1]=true;</a:t>
            </a:r>
          </a:p>
          <a:p>
            <a:pPr>
              <a:spcBef>
                <a:spcPct val="50000"/>
              </a:spcBef>
            </a:pPr>
            <a:r>
              <a:rPr lang="en-US" altLang="zh-CN" dirty="0">
                <a:latin typeface="Tahoma" panose="020B0604030504040204" pitchFamily="34" charset="0"/>
              </a:rPr>
              <a:t>           </a:t>
            </a:r>
            <a:r>
              <a:rPr lang="zh-CN" altLang="en-US" dirty="0">
                <a:latin typeface="Tahoma" panose="020B0604030504040204" pitchFamily="34" charset="0"/>
              </a:rPr>
              <a:t>临界区                                      临界区</a:t>
            </a:r>
          </a:p>
          <a:p>
            <a:pPr>
              <a:spcBef>
                <a:spcPct val="50000"/>
              </a:spcBef>
            </a:pPr>
            <a:r>
              <a:rPr lang="zh-CN" altLang="en-US" dirty="0">
                <a:latin typeface="Tahoma" panose="020B0604030504040204" pitchFamily="34" charset="0"/>
              </a:rPr>
              <a:t>           </a:t>
            </a:r>
            <a:r>
              <a:rPr lang="en-US" altLang="zh-CN" dirty="0">
                <a:solidFill>
                  <a:schemeClr val="folHlink"/>
                </a:solidFill>
                <a:latin typeface="Tahoma" panose="020B0604030504040204" pitchFamily="34" charset="0"/>
              </a:rPr>
              <a:t>flag[0]=false;                         flag[1]=false;</a:t>
            </a:r>
          </a:p>
          <a:p>
            <a:pPr>
              <a:spcBef>
                <a:spcPct val="50000"/>
              </a:spcBef>
            </a:pPr>
            <a:r>
              <a:rPr lang="en-US" altLang="zh-CN" dirty="0">
                <a:latin typeface="Tahoma" panose="020B0604030504040204" pitchFamily="34" charset="0"/>
              </a:rPr>
              <a:t>           </a:t>
            </a:r>
            <a:r>
              <a:rPr lang="zh-CN" altLang="en-US" dirty="0">
                <a:latin typeface="Tahoma" panose="020B0604030504040204" pitchFamily="34" charset="0"/>
              </a:rPr>
              <a:t>其余代码                                   其余代码</a:t>
            </a:r>
          </a:p>
          <a:p>
            <a:pPr>
              <a:spcBef>
                <a:spcPct val="50000"/>
              </a:spcBef>
            </a:pPr>
            <a:r>
              <a:rPr lang="en-US" altLang="zh-CN" dirty="0">
                <a:latin typeface="Tahoma" panose="020B0604030504040204" pitchFamily="34" charset="0"/>
              </a:rPr>
              <a:t>}while(1);                                 while(1);</a:t>
            </a:r>
          </a:p>
          <a:p>
            <a:pPr>
              <a:spcBef>
                <a:spcPct val="50000"/>
              </a:spcBef>
            </a:pPr>
            <a:r>
              <a:rPr lang="zh-CN" altLang="en-US" dirty="0">
                <a:latin typeface="Tahoma" panose="020B0604030504040204" pitchFamily="34" charset="0"/>
              </a:rPr>
              <a:t>不满足互斥性</a:t>
            </a:r>
            <a:r>
              <a:rPr lang="en-US" altLang="zh-CN" dirty="0">
                <a:latin typeface="Tahoma" panose="020B0604030504040204" pitchFamily="34" charset="0"/>
              </a:rPr>
              <a:t>: </a:t>
            </a:r>
            <a:r>
              <a:rPr lang="zh-CN" altLang="en-US" dirty="0">
                <a:latin typeface="Tahoma" panose="020B0604030504040204" pitchFamily="34" charset="0"/>
              </a:rPr>
              <a:t>当</a:t>
            </a:r>
            <a:r>
              <a:rPr lang="en-US" altLang="zh-CN" dirty="0">
                <a:latin typeface="Tahoma" panose="020B0604030504040204" pitchFamily="34" charset="0"/>
              </a:rPr>
              <a:t>flag[0]=flag[1]=false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6">
                                            <p:txEl>
                                              <p:pRg st="9" end="9"/>
                                            </p:txEl>
                                          </p:spTgt>
                                        </p:tgtEl>
                                        <p:attrNameLst>
                                          <p:attrName>style.visibility</p:attrName>
                                        </p:attrNameLst>
                                      </p:cBhvr>
                                      <p:to>
                                        <p:strVal val="visible"/>
                                      </p:to>
                                    </p:set>
                                    <p:anim calcmode="lin" valueType="num">
                                      <p:cBhvr additive="base">
                                        <p:cTn id="7" dur="500" fill="hold"/>
                                        <p:tgtEl>
                                          <p:spTgt spid="33796">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34817"/>
          <p:cNvSpPr>
            <a:spLocks noGrp="1"/>
          </p:cNvSpPr>
          <p:nvPr>
            <p:ph type="title"/>
          </p:nvPr>
        </p:nvSpPr>
        <p:spPr/>
        <p:txBody>
          <a:bodyPr anchor="b"/>
          <a:lstStyle/>
          <a:p>
            <a:r>
              <a:rPr lang="zh-CN" altLang="en-US" b="1"/>
              <a:t>尝试</a:t>
            </a:r>
            <a:r>
              <a:rPr lang="en-US" altLang="zh-CN" b="1"/>
              <a:t>3</a:t>
            </a:r>
          </a:p>
        </p:txBody>
      </p:sp>
      <p:sp>
        <p:nvSpPr>
          <p:cNvPr id="34819" name="文本框 34818"/>
          <p:cNvSpPr txBox="1"/>
          <p:nvPr/>
        </p:nvSpPr>
        <p:spPr>
          <a:xfrm>
            <a:off x="1042988" y="2133600"/>
            <a:ext cx="7489825" cy="4816475"/>
          </a:xfrm>
          <a:prstGeom prst="rect">
            <a:avLst/>
          </a:prstGeom>
          <a:noFill/>
          <a:ln w="9525">
            <a:noFill/>
          </a:ln>
        </p:spPr>
        <p:txBody>
          <a:bodyPr>
            <a:spAutoFit/>
          </a:bodyPr>
          <a:lstStyle/>
          <a:p>
            <a:pPr>
              <a:spcBef>
                <a:spcPct val="50000"/>
              </a:spcBef>
            </a:pPr>
            <a:r>
              <a:rPr lang="en-US" altLang="zh-CN">
                <a:latin typeface="Tahoma" panose="020B0604030504040204" pitchFamily="34" charset="0"/>
              </a:rPr>
              <a:t>boolean flag[2]; (false,false)</a:t>
            </a:r>
          </a:p>
          <a:p>
            <a:pPr>
              <a:spcBef>
                <a:spcPct val="50000"/>
              </a:spcBef>
            </a:pPr>
            <a:r>
              <a:rPr lang="en-US" altLang="zh-CN">
                <a:latin typeface="Tahoma" panose="020B0604030504040204" pitchFamily="34" charset="0"/>
              </a:rPr>
              <a:t>do{                                                 do{</a:t>
            </a:r>
          </a:p>
          <a:p>
            <a:pPr>
              <a:spcBef>
                <a:spcPct val="50000"/>
              </a:spcBef>
            </a:pPr>
            <a:r>
              <a:rPr lang="en-US" altLang="zh-CN">
                <a:latin typeface="Tahoma" panose="020B0604030504040204" pitchFamily="34" charset="0"/>
              </a:rPr>
              <a:t>          </a:t>
            </a:r>
            <a:r>
              <a:rPr lang="en-US" altLang="zh-CN">
                <a:solidFill>
                  <a:schemeClr val="folHlink"/>
                </a:solidFill>
                <a:latin typeface="Tahoma" panose="020B0604030504040204" pitchFamily="34" charset="0"/>
              </a:rPr>
              <a:t>flag[0]=true;</a:t>
            </a:r>
            <a:r>
              <a:rPr lang="en-US" altLang="zh-CN">
                <a:latin typeface="Tahoma" panose="020B0604030504040204" pitchFamily="34" charset="0"/>
              </a:rPr>
              <a:t>                               </a:t>
            </a:r>
            <a:r>
              <a:rPr lang="en-US" altLang="zh-CN">
                <a:solidFill>
                  <a:schemeClr val="folHlink"/>
                </a:solidFill>
                <a:latin typeface="Tahoma" panose="020B0604030504040204" pitchFamily="34" charset="0"/>
              </a:rPr>
              <a:t>flag[1]=true;</a:t>
            </a:r>
            <a:r>
              <a:rPr lang="en-US" altLang="zh-CN">
                <a:latin typeface="Tahoma" panose="020B0604030504040204" pitchFamily="34" charset="0"/>
              </a:rPr>
              <a:t> </a:t>
            </a:r>
          </a:p>
          <a:p>
            <a:pPr>
              <a:spcBef>
                <a:spcPct val="50000"/>
              </a:spcBef>
            </a:pPr>
            <a:r>
              <a:rPr lang="en-US" altLang="zh-CN">
                <a:latin typeface="Tahoma" panose="020B0604030504040204" pitchFamily="34" charset="0"/>
              </a:rPr>
              <a:t>          </a:t>
            </a:r>
            <a:r>
              <a:rPr lang="en-US" altLang="zh-CN">
                <a:solidFill>
                  <a:schemeClr val="folHlink"/>
                </a:solidFill>
                <a:latin typeface="Tahoma" panose="020B0604030504040204" pitchFamily="34" charset="0"/>
              </a:rPr>
              <a:t>while (flag[1]);</a:t>
            </a:r>
            <a:r>
              <a:rPr lang="en-US" altLang="zh-CN">
                <a:latin typeface="Tahoma" panose="020B0604030504040204" pitchFamily="34" charset="0"/>
              </a:rPr>
              <a:t>                            </a:t>
            </a:r>
            <a:r>
              <a:rPr lang="en-US" altLang="zh-CN">
                <a:solidFill>
                  <a:schemeClr val="folHlink"/>
                </a:solidFill>
                <a:latin typeface="Tahoma" panose="020B0604030504040204" pitchFamily="34" charset="0"/>
              </a:rPr>
              <a:t>while(flag[0]);</a:t>
            </a:r>
          </a:p>
          <a:p>
            <a:pPr>
              <a:spcBef>
                <a:spcPct val="50000"/>
              </a:spcBef>
            </a:pPr>
            <a:r>
              <a:rPr lang="en-US" altLang="zh-CN">
                <a:latin typeface="Tahoma" panose="020B0604030504040204" pitchFamily="34" charset="0"/>
              </a:rPr>
              <a:t>          </a:t>
            </a:r>
            <a:r>
              <a:rPr lang="zh-CN" altLang="en-US">
                <a:latin typeface="Tahoma" panose="020B0604030504040204" pitchFamily="34" charset="0"/>
              </a:rPr>
              <a:t>临界区代码                                     临界区</a:t>
            </a:r>
          </a:p>
          <a:p>
            <a:pPr>
              <a:spcBef>
                <a:spcPct val="50000"/>
              </a:spcBef>
            </a:pPr>
            <a:r>
              <a:rPr lang="zh-CN" altLang="en-US">
                <a:latin typeface="Tahoma" panose="020B0604030504040204" pitchFamily="34" charset="0"/>
              </a:rPr>
              <a:t>          </a:t>
            </a:r>
            <a:r>
              <a:rPr lang="en-US" altLang="zh-CN">
                <a:solidFill>
                  <a:schemeClr val="folHlink"/>
                </a:solidFill>
                <a:latin typeface="Tahoma" panose="020B0604030504040204" pitchFamily="34" charset="0"/>
              </a:rPr>
              <a:t>flag[0]=false;</a:t>
            </a:r>
            <a:r>
              <a:rPr lang="en-US" altLang="zh-CN">
                <a:latin typeface="Tahoma" panose="020B0604030504040204" pitchFamily="34" charset="0"/>
              </a:rPr>
              <a:t>                              </a:t>
            </a:r>
            <a:r>
              <a:rPr lang="en-US" altLang="zh-CN">
                <a:solidFill>
                  <a:schemeClr val="folHlink"/>
                </a:solidFill>
                <a:latin typeface="Tahoma" panose="020B0604030504040204" pitchFamily="34" charset="0"/>
              </a:rPr>
              <a:t>flag[1]=false;</a:t>
            </a:r>
          </a:p>
          <a:p>
            <a:pPr>
              <a:spcBef>
                <a:spcPct val="50000"/>
              </a:spcBef>
            </a:pPr>
            <a:r>
              <a:rPr lang="en-US" altLang="zh-CN">
                <a:latin typeface="Tahoma" panose="020B0604030504040204" pitchFamily="34" charset="0"/>
              </a:rPr>
              <a:t>          </a:t>
            </a:r>
            <a:r>
              <a:rPr lang="zh-CN" altLang="en-US">
                <a:latin typeface="Tahoma" panose="020B0604030504040204" pitchFamily="34" charset="0"/>
              </a:rPr>
              <a:t>其余代码                                        其余代码</a:t>
            </a:r>
          </a:p>
          <a:p>
            <a:pPr>
              <a:spcBef>
                <a:spcPct val="50000"/>
              </a:spcBef>
            </a:pPr>
            <a:r>
              <a:rPr lang="en-US" altLang="zh-CN">
                <a:latin typeface="Tahoma" panose="020B0604030504040204" pitchFamily="34" charset="0"/>
              </a:rPr>
              <a:t>}while(1);                                      }while(1);</a:t>
            </a:r>
          </a:p>
          <a:p>
            <a:pPr>
              <a:spcBef>
                <a:spcPct val="50000"/>
              </a:spcBef>
            </a:pPr>
            <a:r>
              <a:rPr lang="zh-CN" altLang="en-US">
                <a:latin typeface="Tahoma" panose="020B0604030504040204" pitchFamily="34" charset="0"/>
              </a:rPr>
              <a:t>不满足进展性</a:t>
            </a:r>
            <a:r>
              <a:rPr lang="en-US" altLang="zh-CN">
                <a:latin typeface="Tahoma" panose="020B0604030504040204" pitchFamily="34" charset="0"/>
              </a:rPr>
              <a:t>: flag[0]=flag[1]=true, </a:t>
            </a:r>
            <a:r>
              <a:rPr lang="zh-CN" altLang="en-US">
                <a:latin typeface="Tahoma" panose="020B0604030504040204" pitchFamily="34" charset="0"/>
              </a:rPr>
              <a:t>进程</a:t>
            </a:r>
            <a:r>
              <a:rPr lang="en-US" altLang="zh-CN">
                <a:latin typeface="Tahoma" panose="020B0604030504040204" pitchFamily="34" charset="0"/>
              </a:rPr>
              <a:t>P1</a:t>
            </a:r>
            <a:r>
              <a:rPr lang="zh-CN" altLang="en-US">
                <a:latin typeface="Tahoma" panose="020B0604030504040204" pitchFamily="34" charset="0"/>
              </a:rPr>
              <a:t>和进程</a:t>
            </a:r>
            <a:r>
              <a:rPr lang="en-US" altLang="zh-CN">
                <a:latin typeface="Tahoma" panose="020B0604030504040204" pitchFamily="34" charset="0"/>
              </a:rPr>
              <a:t>P2</a:t>
            </a:r>
            <a:r>
              <a:rPr lang="zh-CN" altLang="en-US">
                <a:latin typeface="Tahoma" panose="020B0604030504040204" pitchFamily="34" charset="0"/>
              </a:rPr>
              <a:t>都不能进入临界区</a:t>
            </a:r>
            <a:r>
              <a:rPr lang="en-US" altLang="zh-CN">
                <a:latin typeface="Tahoma" panose="020B0604030504040204" pitchFamily="34" charset="0"/>
              </a:rPr>
              <a:t>.</a:t>
            </a:r>
          </a:p>
          <a:p>
            <a:pPr>
              <a:spcBef>
                <a:spcPct val="50000"/>
              </a:spcBef>
            </a:pPr>
            <a:r>
              <a:rPr lang="en-US" altLang="zh-CN">
                <a:latin typeface="Tahoma" panose="020B060403050404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pRg st="8" end="8"/>
                                            </p:txEl>
                                          </p:spTgt>
                                        </p:tgtEl>
                                        <p:attrNameLst>
                                          <p:attrName>style.visibility</p:attrName>
                                        </p:attrNameLst>
                                      </p:cBhvr>
                                      <p:to>
                                        <p:strVal val="visible"/>
                                      </p:to>
                                    </p:set>
                                    <p:anim calcmode="lin" valueType="num">
                                      <p:cBhvr additive="base">
                                        <p:cTn id="7" dur="500" fill="hold"/>
                                        <p:tgtEl>
                                          <p:spTgt spid="34819">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35841"/>
          <p:cNvSpPr>
            <a:spLocks noGrp="1"/>
          </p:cNvSpPr>
          <p:nvPr>
            <p:ph type="title"/>
          </p:nvPr>
        </p:nvSpPr>
        <p:spPr/>
        <p:txBody>
          <a:bodyPr anchor="b"/>
          <a:lstStyle/>
          <a:p>
            <a:r>
              <a:rPr lang="en-US" altLang="zh-CN" b="1"/>
              <a:t>Dekkel</a:t>
            </a:r>
            <a:r>
              <a:rPr lang="zh-CN" altLang="en-US" b="1"/>
              <a:t>算法</a:t>
            </a:r>
          </a:p>
        </p:txBody>
      </p:sp>
      <p:sp>
        <p:nvSpPr>
          <p:cNvPr id="35843" name="文本框 35842"/>
          <p:cNvSpPr txBox="1"/>
          <p:nvPr/>
        </p:nvSpPr>
        <p:spPr>
          <a:xfrm>
            <a:off x="1116013" y="1808163"/>
            <a:ext cx="3240087" cy="701675"/>
          </a:xfrm>
          <a:prstGeom prst="rect">
            <a:avLst/>
          </a:prstGeom>
          <a:noFill/>
          <a:ln w="9525">
            <a:noFill/>
          </a:ln>
        </p:spPr>
        <p:txBody>
          <a:bodyPr>
            <a:spAutoFit/>
          </a:bodyPr>
          <a:lstStyle/>
          <a:p>
            <a:r>
              <a:rPr lang="en-US" altLang="zh-CN">
                <a:latin typeface="Tahoma" panose="020B0604030504040204" pitchFamily="34" charset="0"/>
              </a:rPr>
              <a:t>int flag[2]; (init 0)</a:t>
            </a:r>
          </a:p>
          <a:p>
            <a:r>
              <a:rPr lang="en-US" altLang="zh-CN">
                <a:latin typeface="Tahoma" panose="020B0604030504040204" pitchFamily="34" charset="0"/>
              </a:rPr>
              <a:t>int turn; (0 or 1)</a:t>
            </a:r>
          </a:p>
        </p:txBody>
      </p:sp>
      <p:sp>
        <p:nvSpPr>
          <p:cNvPr id="35844" name="文本框 35843"/>
          <p:cNvSpPr txBox="1"/>
          <p:nvPr/>
        </p:nvSpPr>
        <p:spPr>
          <a:xfrm>
            <a:off x="1150938" y="2600325"/>
            <a:ext cx="3565525" cy="4137025"/>
          </a:xfrm>
          <a:prstGeom prst="rect">
            <a:avLst/>
          </a:prstGeom>
          <a:noFill/>
          <a:ln w="9525">
            <a:noFill/>
          </a:ln>
        </p:spPr>
        <p:txBody>
          <a:bodyPr>
            <a:spAutoFit/>
          </a:bodyPr>
          <a:lstStyle/>
          <a:p>
            <a:pPr>
              <a:lnSpc>
                <a:spcPct val="95000"/>
              </a:lnSpc>
            </a:pPr>
            <a:r>
              <a:rPr lang="en-US" altLang="zh-CN">
                <a:latin typeface="Tahoma" panose="020B0604030504040204" pitchFamily="34" charset="0"/>
              </a:rPr>
              <a:t>do{</a:t>
            </a:r>
          </a:p>
          <a:p>
            <a:pPr>
              <a:lnSpc>
                <a:spcPct val="95000"/>
              </a:lnSpc>
            </a:pPr>
            <a:r>
              <a:rPr lang="en-US" altLang="zh-CN">
                <a:latin typeface="Tahoma" panose="020B0604030504040204" pitchFamily="34" charset="0"/>
              </a:rPr>
              <a:t>        </a:t>
            </a:r>
            <a:r>
              <a:rPr lang="en-US" altLang="zh-CN">
                <a:solidFill>
                  <a:schemeClr val="folHlink"/>
                </a:solidFill>
                <a:latin typeface="Tahoma" panose="020B0604030504040204" pitchFamily="34" charset="0"/>
              </a:rPr>
              <a:t>flag[0]=1;</a:t>
            </a:r>
          </a:p>
          <a:p>
            <a:pPr>
              <a:lnSpc>
                <a:spcPct val="95000"/>
              </a:lnSpc>
            </a:pPr>
            <a:r>
              <a:rPr lang="en-US" altLang="zh-CN">
                <a:solidFill>
                  <a:schemeClr val="folHlink"/>
                </a:solidFill>
                <a:latin typeface="Tahoma" panose="020B0604030504040204" pitchFamily="34" charset="0"/>
              </a:rPr>
              <a:t>        while(flag[1])</a:t>
            </a:r>
          </a:p>
          <a:p>
            <a:pPr>
              <a:lnSpc>
                <a:spcPct val="95000"/>
              </a:lnSpc>
            </a:pPr>
            <a:r>
              <a:rPr lang="en-US" altLang="zh-CN">
                <a:solidFill>
                  <a:schemeClr val="folHlink"/>
                </a:solidFill>
                <a:latin typeface="Tahoma" panose="020B0604030504040204" pitchFamily="34" charset="0"/>
              </a:rPr>
              <a:t>            if(turn==1){</a:t>
            </a:r>
          </a:p>
          <a:p>
            <a:pPr>
              <a:lnSpc>
                <a:spcPct val="95000"/>
              </a:lnSpc>
            </a:pPr>
            <a:r>
              <a:rPr lang="en-US" altLang="zh-CN">
                <a:solidFill>
                  <a:schemeClr val="folHlink"/>
                </a:solidFill>
                <a:latin typeface="Tahoma" panose="020B0604030504040204" pitchFamily="34" charset="0"/>
              </a:rPr>
              <a:t>                 flag[0]=0;</a:t>
            </a:r>
          </a:p>
          <a:p>
            <a:pPr>
              <a:lnSpc>
                <a:spcPct val="95000"/>
              </a:lnSpc>
            </a:pPr>
            <a:r>
              <a:rPr lang="en-US" altLang="zh-CN">
                <a:solidFill>
                  <a:schemeClr val="folHlink"/>
                </a:solidFill>
                <a:latin typeface="Tahoma" panose="020B0604030504040204" pitchFamily="34" charset="0"/>
              </a:rPr>
              <a:t>                 while (turn==1)</a:t>
            </a:r>
          </a:p>
          <a:p>
            <a:pPr>
              <a:lnSpc>
                <a:spcPct val="95000"/>
              </a:lnSpc>
            </a:pPr>
            <a:r>
              <a:rPr lang="en-US" altLang="zh-CN">
                <a:solidFill>
                  <a:schemeClr val="folHlink"/>
                </a:solidFill>
                <a:latin typeface="Tahoma" panose="020B0604030504040204" pitchFamily="34" charset="0"/>
              </a:rPr>
              <a:t>                     skip;</a:t>
            </a:r>
          </a:p>
          <a:p>
            <a:pPr>
              <a:lnSpc>
                <a:spcPct val="95000"/>
              </a:lnSpc>
            </a:pPr>
            <a:r>
              <a:rPr lang="en-US" altLang="zh-CN">
                <a:solidFill>
                  <a:schemeClr val="folHlink"/>
                </a:solidFill>
                <a:latin typeface="Tahoma" panose="020B0604030504040204" pitchFamily="34" charset="0"/>
              </a:rPr>
              <a:t>                 flag[0]=1;</a:t>
            </a:r>
          </a:p>
          <a:p>
            <a:pPr>
              <a:lnSpc>
                <a:spcPct val="95000"/>
              </a:lnSpc>
            </a:pPr>
            <a:r>
              <a:rPr lang="en-US" altLang="zh-CN">
                <a:solidFill>
                  <a:schemeClr val="folHlink"/>
                </a:solidFill>
                <a:latin typeface="Tahoma" panose="020B0604030504040204" pitchFamily="34" charset="0"/>
              </a:rPr>
              <a:t>            }</a:t>
            </a:r>
          </a:p>
          <a:p>
            <a:pPr>
              <a:lnSpc>
                <a:spcPct val="95000"/>
              </a:lnSpc>
            </a:pPr>
            <a:r>
              <a:rPr lang="en-US" altLang="zh-CN">
                <a:latin typeface="Tahoma" panose="020B0604030504040204" pitchFamily="34" charset="0"/>
              </a:rPr>
              <a:t>        </a:t>
            </a:r>
            <a:r>
              <a:rPr lang="zh-CN" altLang="en-US">
                <a:latin typeface="Tahoma" panose="020B0604030504040204" pitchFamily="34" charset="0"/>
              </a:rPr>
              <a:t>临界区</a:t>
            </a:r>
          </a:p>
          <a:p>
            <a:pPr>
              <a:lnSpc>
                <a:spcPct val="95000"/>
              </a:lnSpc>
            </a:pPr>
            <a:r>
              <a:rPr lang="zh-CN" altLang="en-US">
                <a:latin typeface="Tahoma" panose="020B0604030504040204" pitchFamily="34" charset="0"/>
              </a:rPr>
              <a:t>        </a:t>
            </a:r>
            <a:r>
              <a:rPr lang="en-US" altLang="zh-CN">
                <a:solidFill>
                  <a:schemeClr val="folHlink"/>
                </a:solidFill>
                <a:latin typeface="Tahoma" panose="020B0604030504040204" pitchFamily="34" charset="0"/>
              </a:rPr>
              <a:t>turn=1;</a:t>
            </a:r>
          </a:p>
          <a:p>
            <a:pPr>
              <a:lnSpc>
                <a:spcPct val="95000"/>
              </a:lnSpc>
            </a:pPr>
            <a:r>
              <a:rPr lang="en-US" altLang="zh-CN">
                <a:solidFill>
                  <a:schemeClr val="folHlink"/>
                </a:solidFill>
                <a:latin typeface="Tahoma" panose="020B0604030504040204" pitchFamily="34" charset="0"/>
              </a:rPr>
              <a:t>        flag[0]=0;</a:t>
            </a:r>
          </a:p>
          <a:p>
            <a:pPr>
              <a:lnSpc>
                <a:spcPct val="95000"/>
              </a:lnSpc>
            </a:pPr>
            <a:r>
              <a:rPr lang="en-US" altLang="zh-CN">
                <a:latin typeface="Tahoma" panose="020B0604030504040204" pitchFamily="34" charset="0"/>
              </a:rPr>
              <a:t>        </a:t>
            </a:r>
            <a:r>
              <a:rPr lang="zh-CN" altLang="en-US">
                <a:latin typeface="Tahoma" panose="020B0604030504040204" pitchFamily="34" charset="0"/>
              </a:rPr>
              <a:t>其余代码</a:t>
            </a:r>
          </a:p>
          <a:p>
            <a:pPr>
              <a:lnSpc>
                <a:spcPct val="95000"/>
              </a:lnSpc>
            </a:pPr>
            <a:r>
              <a:rPr lang="en-US" altLang="zh-CN">
                <a:latin typeface="Tahoma" panose="020B0604030504040204" pitchFamily="34" charset="0"/>
              </a:rPr>
              <a:t>}while(1);</a:t>
            </a:r>
          </a:p>
        </p:txBody>
      </p:sp>
      <p:sp>
        <p:nvSpPr>
          <p:cNvPr id="35845" name="文本框 35844"/>
          <p:cNvSpPr txBox="1"/>
          <p:nvPr/>
        </p:nvSpPr>
        <p:spPr>
          <a:xfrm>
            <a:off x="574675" y="2600325"/>
            <a:ext cx="576263" cy="396875"/>
          </a:xfrm>
          <a:prstGeom prst="rect">
            <a:avLst/>
          </a:prstGeom>
          <a:noFill/>
          <a:ln w="9525">
            <a:noFill/>
          </a:ln>
        </p:spPr>
        <p:txBody>
          <a:bodyPr>
            <a:spAutoFit/>
          </a:bodyPr>
          <a:lstStyle/>
          <a:p>
            <a:pPr>
              <a:spcBef>
                <a:spcPct val="50000"/>
              </a:spcBef>
            </a:pPr>
            <a:r>
              <a:rPr lang="en-US" altLang="zh-CN">
                <a:latin typeface="Tahoma" panose="020B0604030504040204" pitchFamily="34" charset="0"/>
              </a:rPr>
              <a:t>P0</a:t>
            </a:r>
            <a:r>
              <a:rPr lang="zh-CN" altLang="en-US">
                <a:latin typeface="Tahoma" panose="020B0604030504040204" pitchFamily="34" charset="0"/>
              </a:rPr>
              <a:t>：</a:t>
            </a:r>
          </a:p>
        </p:txBody>
      </p:sp>
      <p:sp>
        <p:nvSpPr>
          <p:cNvPr id="35846" name="文本框 35845"/>
          <p:cNvSpPr txBox="1"/>
          <p:nvPr/>
        </p:nvSpPr>
        <p:spPr>
          <a:xfrm>
            <a:off x="5364163" y="2605088"/>
            <a:ext cx="3565525" cy="4137025"/>
          </a:xfrm>
          <a:prstGeom prst="rect">
            <a:avLst/>
          </a:prstGeom>
          <a:noFill/>
          <a:ln w="9525">
            <a:noFill/>
          </a:ln>
        </p:spPr>
        <p:txBody>
          <a:bodyPr>
            <a:spAutoFit/>
          </a:bodyPr>
          <a:lstStyle/>
          <a:p>
            <a:pPr>
              <a:lnSpc>
                <a:spcPct val="95000"/>
              </a:lnSpc>
            </a:pPr>
            <a:r>
              <a:rPr lang="en-US" altLang="zh-CN">
                <a:latin typeface="Tahoma" panose="020B0604030504040204" pitchFamily="34" charset="0"/>
              </a:rPr>
              <a:t>do{</a:t>
            </a:r>
          </a:p>
          <a:p>
            <a:pPr>
              <a:lnSpc>
                <a:spcPct val="95000"/>
              </a:lnSpc>
            </a:pPr>
            <a:r>
              <a:rPr lang="en-US" altLang="zh-CN">
                <a:latin typeface="Tahoma" panose="020B0604030504040204" pitchFamily="34" charset="0"/>
              </a:rPr>
              <a:t>        </a:t>
            </a:r>
            <a:r>
              <a:rPr lang="en-US" altLang="zh-CN">
                <a:solidFill>
                  <a:schemeClr val="folHlink"/>
                </a:solidFill>
                <a:latin typeface="Tahoma" panose="020B0604030504040204" pitchFamily="34" charset="0"/>
              </a:rPr>
              <a:t>flag[1]=1;</a:t>
            </a:r>
          </a:p>
          <a:p>
            <a:pPr>
              <a:lnSpc>
                <a:spcPct val="95000"/>
              </a:lnSpc>
            </a:pPr>
            <a:r>
              <a:rPr lang="en-US" altLang="zh-CN">
                <a:solidFill>
                  <a:schemeClr val="folHlink"/>
                </a:solidFill>
                <a:latin typeface="Tahoma" panose="020B0604030504040204" pitchFamily="34" charset="0"/>
              </a:rPr>
              <a:t>        while(flag[0])</a:t>
            </a:r>
          </a:p>
          <a:p>
            <a:pPr>
              <a:lnSpc>
                <a:spcPct val="95000"/>
              </a:lnSpc>
            </a:pPr>
            <a:r>
              <a:rPr lang="en-US" altLang="zh-CN">
                <a:solidFill>
                  <a:schemeClr val="folHlink"/>
                </a:solidFill>
                <a:latin typeface="Tahoma" panose="020B0604030504040204" pitchFamily="34" charset="0"/>
              </a:rPr>
              <a:t>            if(turn==0){</a:t>
            </a:r>
          </a:p>
          <a:p>
            <a:pPr>
              <a:lnSpc>
                <a:spcPct val="95000"/>
              </a:lnSpc>
            </a:pPr>
            <a:r>
              <a:rPr lang="en-US" altLang="zh-CN">
                <a:solidFill>
                  <a:schemeClr val="folHlink"/>
                </a:solidFill>
                <a:latin typeface="Tahoma" panose="020B0604030504040204" pitchFamily="34" charset="0"/>
              </a:rPr>
              <a:t>                 flag[1]=0;</a:t>
            </a:r>
          </a:p>
          <a:p>
            <a:pPr>
              <a:lnSpc>
                <a:spcPct val="95000"/>
              </a:lnSpc>
            </a:pPr>
            <a:r>
              <a:rPr lang="en-US" altLang="zh-CN">
                <a:solidFill>
                  <a:schemeClr val="folHlink"/>
                </a:solidFill>
                <a:latin typeface="Tahoma" panose="020B0604030504040204" pitchFamily="34" charset="0"/>
              </a:rPr>
              <a:t>                 while (turn==0)</a:t>
            </a:r>
          </a:p>
          <a:p>
            <a:pPr>
              <a:lnSpc>
                <a:spcPct val="95000"/>
              </a:lnSpc>
            </a:pPr>
            <a:r>
              <a:rPr lang="en-US" altLang="zh-CN">
                <a:solidFill>
                  <a:schemeClr val="folHlink"/>
                </a:solidFill>
                <a:latin typeface="Tahoma" panose="020B0604030504040204" pitchFamily="34" charset="0"/>
              </a:rPr>
              <a:t>                     skip;</a:t>
            </a:r>
          </a:p>
          <a:p>
            <a:pPr>
              <a:lnSpc>
                <a:spcPct val="95000"/>
              </a:lnSpc>
            </a:pPr>
            <a:r>
              <a:rPr lang="en-US" altLang="zh-CN">
                <a:solidFill>
                  <a:schemeClr val="folHlink"/>
                </a:solidFill>
                <a:latin typeface="Tahoma" panose="020B0604030504040204" pitchFamily="34" charset="0"/>
              </a:rPr>
              <a:t>                 flag[1]=1;</a:t>
            </a:r>
          </a:p>
          <a:p>
            <a:pPr>
              <a:lnSpc>
                <a:spcPct val="95000"/>
              </a:lnSpc>
            </a:pPr>
            <a:r>
              <a:rPr lang="en-US" altLang="zh-CN">
                <a:solidFill>
                  <a:schemeClr val="folHlink"/>
                </a:solidFill>
                <a:latin typeface="Tahoma" panose="020B0604030504040204" pitchFamily="34" charset="0"/>
              </a:rPr>
              <a:t>            }</a:t>
            </a:r>
          </a:p>
          <a:p>
            <a:pPr>
              <a:lnSpc>
                <a:spcPct val="95000"/>
              </a:lnSpc>
            </a:pPr>
            <a:r>
              <a:rPr lang="en-US" altLang="zh-CN">
                <a:solidFill>
                  <a:schemeClr val="folHlink"/>
                </a:solidFill>
                <a:latin typeface="Tahoma" panose="020B0604030504040204" pitchFamily="34" charset="0"/>
              </a:rPr>
              <a:t>        </a:t>
            </a:r>
            <a:r>
              <a:rPr lang="zh-CN" altLang="en-US">
                <a:latin typeface="Tahoma" panose="020B0604030504040204" pitchFamily="34" charset="0"/>
              </a:rPr>
              <a:t>临界区</a:t>
            </a:r>
          </a:p>
          <a:p>
            <a:pPr>
              <a:lnSpc>
                <a:spcPct val="95000"/>
              </a:lnSpc>
            </a:pPr>
            <a:r>
              <a:rPr lang="zh-CN" altLang="en-US">
                <a:solidFill>
                  <a:schemeClr val="folHlink"/>
                </a:solidFill>
                <a:latin typeface="Tahoma" panose="020B0604030504040204" pitchFamily="34" charset="0"/>
              </a:rPr>
              <a:t>        </a:t>
            </a:r>
            <a:r>
              <a:rPr lang="en-US" altLang="zh-CN">
                <a:solidFill>
                  <a:schemeClr val="folHlink"/>
                </a:solidFill>
                <a:latin typeface="Tahoma" panose="020B0604030504040204" pitchFamily="34" charset="0"/>
              </a:rPr>
              <a:t>turn=0;</a:t>
            </a:r>
          </a:p>
          <a:p>
            <a:pPr>
              <a:lnSpc>
                <a:spcPct val="95000"/>
              </a:lnSpc>
            </a:pPr>
            <a:r>
              <a:rPr lang="en-US" altLang="zh-CN">
                <a:solidFill>
                  <a:schemeClr val="folHlink"/>
                </a:solidFill>
                <a:latin typeface="Tahoma" panose="020B0604030504040204" pitchFamily="34" charset="0"/>
              </a:rPr>
              <a:t>        flag[1]=0;</a:t>
            </a:r>
          </a:p>
          <a:p>
            <a:pPr>
              <a:lnSpc>
                <a:spcPct val="95000"/>
              </a:lnSpc>
            </a:pPr>
            <a:r>
              <a:rPr lang="en-US" altLang="zh-CN">
                <a:solidFill>
                  <a:schemeClr val="folHlink"/>
                </a:solidFill>
                <a:latin typeface="Tahoma" panose="020B0604030504040204" pitchFamily="34" charset="0"/>
              </a:rPr>
              <a:t>        </a:t>
            </a:r>
            <a:r>
              <a:rPr lang="zh-CN" altLang="en-US">
                <a:latin typeface="Tahoma" panose="020B0604030504040204" pitchFamily="34" charset="0"/>
              </a:rPr>
              <a:t>其余代码</a:t>
            </a:r>
          </a:p>
          <a:p>
            <a:pPr>
              <a:lnSpc>
                <a:spcPct val="95000"/>
              </a:lnSpc>
            </a:pPr>
            <a:r>
              <a:rPr lang="en-US" altLang="zh-CN">
                <a:latin typeface="Tahoma" panose="020B0604030504040204" pitchFamily="34" charset="0"/>
              </a:rPr>
              <a:t>}while(1);</a:t>
            </a:r>
          </a:p>
        </p:txBody>
      </p:sp>
      <p:sp>
        <p:nvSpPr>
          <p:cNvPr id="35847" name="文本框 35846"/>
          <p:cNvSpPr txBox="1"/>
          <p:nvPr/>
        </p:nvSpPr>
        <p:spPr>
          <a:xfrm>
            <a:off x="4787900" y="2605088"/>
            <a:ext cx="576263" cy="396875"/>
          </a:xfrm>
          <a:prstGeom prst="rect">
            <a:avLst/>
          </a:prstGeom>
          <a:noFill/>
          <a:ln w="9525">
            <a:noFill/>
          </a:ln>
        </p:spPr>
        <p:txBody>
          <a:bodyPr>
            <a:spAutoFit/>
          </a:bodyPr>
          <a:lstStyle/>
          <a:p>
            <a:pPr>
              <a:spcBef>
                <a:spcPct val="50000"/>
              </a:spcBef>
            </a:pPr>
            <a:r>
              <a:rPr lang="en-US" altLang="zh-CN">
                <a:latin typeface="Tahoma" panose="020B0604030504040204" pitchFamily="34" charset="0"/>
              </a:rPr>
              <a:t>P1</a:t>
            </a:r>
            <a:r>
              <a:rPr lang="zh-CN" altLang="en-US">
                <a:latin typeface="Tahoma" panose="020B0604030504040204" pitchFamily="34" charset="0"/>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36865"/>
          <p:cNvSpPr>
            <a:spLocks noGrp="1"/>
          </p:cNvSpPr>
          <p:nvPr>
            <p:ph type="title"/>
          </p:nvPr>
        </p:nvSpPr>
        <p:spPr/>
        <p:txBody>
          <a:bodyPr anchor="b"/>
          <a:lstStyle/>
          <a:p>
            <a:r>
              <a:rPr lang="en-US" altLang="zh-CN" b="1"/>
              <a:t>Peterson</a:t>
            </a:r>
            <a:r>
              <a:rPr lang="zh-CN" altLang="en-US" b="1"/>
              <a:t>算法</a:t>
            </a:r>
          </a:p>
        </p:txBody>
      </p:sp>
      <p:sp>
        <p:nvSpPr>
          <p:cNvPr id="36867" name="文本框 36866"/>
          <p:cNvSpPr txBox="1"/>
          <p:nvPr/>
        </p:nvSpPr>
        <p:spPr>
          <a:xfrm>
            <a:off x="179388" y="2133600"/>
            <a:ext cx="4321175" cy="4511675"/>
          </a:xfrm>
          <a:prstGeom prst="rect">
            <a:avLst/>
          </a:prstGeom>
          <a:noFill/>
          <a:ln w="9525">
            <a:noFill/>
          </a:ln>
        </p:spPr>
        <p:txBody>
          <a:bodyPr>
            <a:spAutoFit/>
          </a:bodyPr>
          <a:lstStyle/>
          <a:p>
            <a:pPr>
              <a:spcBef>
                <a:spcPct val="50000"/>
              </a:spcBef>
            </a:pPr>
            <a:r>
              <a:rPr lang="en-US" altLang="zh-CN">
                <a:latin typeface="Tahoma" panose="020B0604030504040204" pitchFamily="34" charset="0"/>
              </a:rPr>
              <a:t>boolean flag[2];</a:t>
            </a:r>
          </a:p>
          <a:p>
            <a:pPr>
              <a:spcBef>
                <a:spcPct val="50000"/>
              </a:spcBef>
            </a:pPr>
            <a:r>
              <a:rPr lang="en-US" altLang="zh-CN">
                <a:latin typeface="Tahoma" panose="020B0604030504040204" pitchFamily="34" charset="0"/>
              </a:rPr>
              <a:t>int turn;</a:t>
            </a:r>
          </a:p>
          <a:p>
            <a:pPr>
              <a:spcBef>
                <a:spcPct val="50000"/>
              </a:spcBef>
            </a:pPr>
            <a:r>
              <a:rPr lang="en-US" altLang="zh-CN">
                <a:latin typeface="Tahoma" panose="020B0604030504040204" pitchFamily="34" charset="0"/>
              </a:rPr>
              <a:t>P0:</a:t>
            </a:r>
          </a:p>
          <a:p>
            <a:pPr>
              <a:spcBef>
                <a:spcPct val="50000"/>
              </a:spcBef>
            </a:pPr>
            <a:r>
              <a:rPr lang="en-US" altLang="zh-CN">
                <a:latin typeface="Tahoma" panose="020B0604030504040204" pitchFamily="34" charset="0"/>
              </a:rPr>
              <a:t>Do{</a:t>
            </a:r>
          </a:p>
          <a:p>
            <a:pPr>
              <a:spcBef>
                <a:spcPct val="50000"/>
              </a:spcBef>
            </a:pPr>
            <a:r>
              <a:rPr lang="en-US" altLang="zh-CN">
                <a:latin typeface="Tahoma" panose="020B0604030504040204" pitchFamily="34" charset="0"/>
              </a:rPr>
              <a:t>        </a:t>
            </a:r>
            <a:r>
              <a:rPr lang="en-US" altLang="zh-CN">
                <a:solidFill>
                  <a:schemeClr val="folHlink"/>
                </a:solidFill>
                <a:latin typeface="Tahoma" panose="020B0604030504040204" pitchFamily="34" charset="0"/>
              </a:rPr>
              <a:t>flag[0]=true; turn=1;</a:t>
            </a:r>
          </a:p>
          <a:p>
            <a:pPr>
              <a:spcBef>
                <a:spcPct val="50000"/>
              </a:spcBef>
            </a:pPr>
            <a:r>
              <a:rPr lang="en-US" altLang="zh-CN">
                <a:solidFill>
                  <a:schemeClr val="folHlink"/>
                </a:solidFill>
                <a:latin typeface="Tahoma" panose="020B0604030504040204" pitchFamily="34" charset="0"/>
              </a:rPr>
              <a:t>        while (flag[1] &amp;&amp; turn==1);</a:t>
            </a:r>
          </a:p>
          <a:p>
            <a:pPr>
              <a:spcBef>
                <a:spcPct val="50000"/>
              </a:spcBef>
            </a:pPr>
            <a:r>
              <a:rPr lang="en-US" altLang="zh-CN">
                <a:latin typeface="Tahoma" panose="020B0604030504040204" pitchFamily="34" charset="0"/>
              </a:rPr>
              <a:t>        </a:t>
            </a:r>
            <a:r>
              <a:rPr lang="zh-CN" altLang="en-US">
                <a:latin typeface="Tahoma" panose="020B0604030504040204" pitchFamily="34" charset="0"/>
              </a:rPr>
              <a:t>临界区</a:t>
            </a:r>
          </a:p>
          <a:p>
            <a:pPr>
              <a:spcBef>
                <a:spcPct val="50000"/>
              </a:spcBef>
            </a:pPr>
            <a:r>
              <a:rPr lang="zh-CN" altLang="en-US">
                <a:latin typeface="Tahoma" panose="020B0604030504040204" pitchFamily="34" charset="0"/>
              </a:rPr>
              <a:t>        </a:t>
            </a:r>
            <a:r>
              <a:rPr lang="en-US" altLang="zh-CN">
                <a:solidFill>
                  <a:schemeClr val="folHlink"/>
                </a:solidFill>
                <a:latin typeface="Tahoma" panose="020B0604030504040204" pitchFamily="34" charset="0"/>
              </a:rPr>
              <a:t>flag[0]=false;</a:t>
            </a:r>
          </a:p>
          <a:p>
            <a:pPr>
              <a:spcBef>
                <a:spcPct val="50000"/>
              </a:spcBef>
            </a:pPr>
            <a:r>
              <a:rPr lang="en-US" altLang="zh-CN">
                <a:latin typeface="Tahoma" panose="020B0604030504040204" pitchFamily="34" charset="0"/>
              </a:rPr>
              <a:t>        </a:t>
            </a:r>
            <a:r>
              <a:rPr lang="zh-CN" altLang="en-US">
                <a:latin typeface="Tahoma" panose="020B0604030504040204" pitchFamily="34" charset="0"/>
              </a:rPr>
              <a:t>其余代码</a:t>
            </a:r>
          </a:p>
          <a:p>
            <a:pPr>
              <a:spcBef>
                <a:spcPct val="50000"/>
              </a:spcBef>
            </a:pPr>
            <a:r>
              <a:rPr lang="en-US" altLang="zh-CN">
                <a:latin typeface="Tahoma" panose="020B0604030504040204" pitchFamily="34" charset="0"/>
              </a:rPr>
              <a:t>}while(1);</a:t>
            </a:r>
          </a:p>
        </p:txBody>
      </p:sp>
      <p:sp>
        <p:nvSpPr>
          <p:cNvPr id="36868" name="文本框 36867"/>
          <p:cNvSpPr txBox="1"/>
          <p:nvPr/>
        </p:nvSpPr>
        <p:spPr>
          <a:xfrm>
            <a:off x="4716463" y="2565400"/>
            <a:ext cx="4321175" cy="4054475"/>
          </a:xfrm>
          <a:prstGeom prst="rect">
            <a:avLst/>
          </a:prstGeom>
          <a:noFill/>
          <a:ln w="9525">
            <a:noFill/>
          </a:ln>
        </p:spPr>
        <p:txBody>
          <a:bodyPr>
            <a:spAutoFit/>
          </a:bodyPr>
          <a:lstStyle/>
          <a:p>
            <a:pPr>
              <a:spcBef>
                <a:spcPct val="50000"/>
              </a:spcBef>
            </a:pPr>
            <a:endParaRPr lang="zh-CN" altLang="en-US">
              <a:latin typeface="Tahoma" panose="020B0604030504040204" pitchFamily="34" charset="0"/>
            </a:endParaRPr>
          </a:p>
          <a:p>
            <a:pPr>
              <a:spcBef>
                <a:spcPct val="50000"/>
              </a:spcBef>
            </a:pPr>
            <a:r>
              <a:rPr lang="en-US" altLang="zh-CN">
                <a:latin typeface="Tahoma" panose="020B0604030504040204" pitchFamily="34" charset="0"/>
              </a:rPr>
              <a:t>P1:</a:t>
            </a:r>
          </a:p>
          <a:p>
            <a:pPr>
              <a:spcBef>
                <a:spcPct val="50000"/>
              </a:spcBef>
            </a:pPr>
            <a:r>
              <a:rPr lang="en-US" altLang="zh-CN">
                <a:latin typeface="Tahoma" panose="020B0604030504040204" pitchFamily="34" charset="0"/>
              </a:rPr>
              <a:t>Do{</a:t>
            </a:r>
          </a:p>
          <a:p>
            <a:pPr>
              <a:spcBef>
                <a:spcPct val="50000"/>
              </a:spcBef>
            </a:pPr>
            <a:r>
              <a:rPr lang="en-US" altLang="zh-CN">
                <a:latin typeface="Tahoma" panose="020B0604030504040204" pitchFamily="34" charset="0"/>
              </a:rPr>
              <a:t>        </a:t>
            </a:r>
            <a:r>
              <a:rPr lang="en-US" altLang="zh-CN">
                <a:solidFill>
                  <a:schemeClr val="folHlink"/>
                </a:solidFill>
                <a:latin typeface="Tahoma" panose="020B0604030504040204" pitchFamily="34" charset="0"/>
              </a:rPr>
              <a:t>flag[1]=true; turn=0;</a:t>
            </a:r>
          </a:p>
          <a:p>
            <a:pPr>
              <a:spcBef>
                <a:spcPct val="50000"/>
              </a:spcBef>
            </a:pPr>
            <a:r>
              <a:rPr lang="en-US" altLang="zh-CN">
                <a:solidFill>
                  <a:schemeClr val="folHlink"/>
                </a:solidFill>
                <a:latin typeface="Tahoma" panose="020B0604030504040204" pitchFamily="34" charset="0"/>
              </a:rPr>
              <a:t>        while (flag[0] &amp;&amp; turn==0);</a:t>
            </a:r>
          </a:p>
          <a:p>
            <a:pPr>
              <a:spcBef>
                <a:spcPct val="50000"/>
              </a:spcBef>
            </a:pPr>
            <a:r>
              <a:rPr lang="en-US" altLang="zh-CN">
                <a:latin typeface="Tahoma" panose="020B0604030504040204" pitchFamily="34" charset="0"/>
              </a:rPr>
              <a:t>        </a:t>
            </a:r>
            <a:r>
              <a:rPr lang="zh-CN" altLang="en-US">
                <a:latin typeface="Tahoma" panose="020B0604030504040204" pitchFamily="34" charset="0"/>
              </a:rPr>
              <a:t>临界区</a:t>
            </a:r>
          </a:p>
          <a:p>
            <a:pPr>
              <a:spcBef>
                <a:spcPct val="50000"/>
              </a:spcBef>
            </a:pPr>
            <a:r>
              <a:rPr lang="zh-CN" altLang="en-US">
                <a:latin typeface="Tahoma" panose="020B0604030504040204" pitchFamily="34" charset="0"/>
              </a:rPr>
              <a:t>        </a:t>
            </a:r>
            <a:r>
              <a:rPr lang="en-US" altLang="zh-CN">
                <a:solidFill>
                  <a:schemeClr val="folHlink"/>
                </a:solidFill>
                <a:latin typeface="Tahoma" panose="020B0604030504040204" pitchFamily="34" charset="0"/>
              </a:rPr>
              <a:t>flag[1]=false;</a:t>
            </a:r>
          </a:p>
          <a:p>
            <a:pPr>
              <a:spcBef>
                <a:spcPct val="50000"/>
              </a:spcBef>
            </a:pPr>
            <a:r>
              <a:rPr lang="en-US" altLang="zh-CN">
                <a:latin typeface="Tahoma" panose="020B0604030504040204" pitchFamily="34" charset="0"/>
              </a:rPr>
              <a:t>        </a:t>
            </a:r>
            <a:r>
              <a:rPr lang="zh-CN" altLang="en-US">
                <a:latin typeface="Tahoma" panose="020B0604030504040204" pitchFamily="34" charset="0"/>
              </a:rPr>
              <a:t>其余代码</a:t>
            </a:r>
          </a:p>
          <a:p>
            <a:pPr>
              <a:spcBef>
                <a:spcPct val="50000"/>
              </a:spcBef>
            </a:pPr>
            <a:r>
              <a:rPr lang="en-US" altLang="zh-CN">
                <a:latin typeface="Tahoma" panose="020B0604030504040204" pitchFamily="34" charset="0"/>
              </a:rPr>
              <a:t>}while(1);</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37889"/>
          <p:cNvSpPr>
            <a:spLocks noGrp="1"/>
          </p:cNvSpPr>
          <p:nvPr>
            <p:ph type="title"/>
          </p:nvPr>
        </p:nvSpPr>
        <p:spPr/>
        <p:txBody>
          <a:bodyPr anchor="b"/>
          <a:lstStyle/>
          <a:p>
            <a:r>
              <a:rPr lang="en-US" altLang="zh-CN" dirty="0" err="1"/>
              <a:t>Lamport</a:t>
            </a:r>
            <a:r>
              <a:rPr lang="zh-CN" altLang="en-US" b="1" dirty="0"/>
              <a:t>面包店算法</a:t>
            </a:r>
            <a:endParaRPr lang="zh-CN" altLang="en-US" dirty="0"/>
          </a:p>
        </p:txBody>
      </p:sp>
      <p:sp>
        <p:nvSpPr>
          <p:cNvPr id="37891" name="文本框 37890"/>
          <p:cNvSpPr txBox="1"/>
          <p:nvPr/>
        </p:nvSpPr>
        <p:spPr>
          <a:xfrm>
            <a:off x="685800" y="2243138"/>
            <a:ext cx="7848600" cy="3706812"/>
          </a:xfrm>
          <a:prstGeom prst="rect">
            <a:avLst/>
          </a:prstGeom>
          <a:noFill/>
          <a:ln w="9525">
            <a:noFill/>
          </a:ln>
        </p:spPr>
        <p:txBody>
          <a:bodyPr>
            <a:spAutoFit/>
          </a:bodyPr>
          <a:lstStyle/>
          <a:p>
            <a:pPr>
              <a:lnSpc>
                <a:spcPct val="120000"/>
              </a:lnSpc>
              <a:spcBef>
                <a:spcPct val="50000"/>
              </a:spcBef>
            </a:pPr>
            <a:r>
              <a:rPr lang="zh-CN" altLang="en-US" sz="2400" dirty="0">
                <a:solidFill>
                  <a:schemeClr val="tx2"/>
                </a:solidFill>
                <a:latin typeface="Times New Roman" panose="02020603050405020304" pitchFamily="18" charset="0"/>
              </a:rPr>
              <a:t>算法思想</a:t>
            </a:r>
            <a:r>
              <a:rPr lang="zh-CN" altLang="en-US" sz="2400" dirty="0">
                <a:latin typeface="Times New Roman" panose="02020603050405020304" pitchFamily="18" charset="0"/>
              </a:rPr>
              <a:t>：设置一个发号者，按0,1,2,…, 发号。想进入临界区的进程抓号，抓到号之后按由小到大的次序依次进入</a:t>
            </a:r>
            <a:r>
              <a:rPr lang="zh-CN" altLang="en-US" sz="2400" b="0" dirty="0">
                <a:latin typeface="Times New Roman" panose="02020603050405020304" pitchFamily="18" charset="0"/>
              </a:rPr>
              <a:t>。</a:t>
            </a:r>
          </a:p>
          <a:p>
            <a:pPr>
              <a:spcBef>
                <a:spcPct val="50000"/>
              </a:spcBef>
            </a:pPr>
            <a:r>
              <a:rPr lang="zh-CN" altLang="en-US" sz="2400" dirty="0">
                <a:latin typeface="Comic Sans MS" panose="030F0702030302020204" pitchFamily="66" charset="0"/>
              </a:rPr>
              <a:t>Problem</a:t>
            </a:r>
            <a:r>
              <a:rPr lang="zh-CN" altLang="en-US" sz="2400" dirty="0">
                <a:latin typeface="Times New Roman" panose="02020603050405020304" pitchFamily="18" charset="0"/>
              </a:rPr>
              <a:t>: 两个进程可能抓到相同的号。</a:t>
            </a:r>
          </a:p>
          <a:p>
            <a:pPr>
              <a:spcBef>
                <a:spcPct val="50000"/>
              </a:spcBef>
            </a:pPr>
            <a:r>
              <a:rPr lang="zh-CN" altLang="en-US" sz="2400" dirty="0">
                <a:latin typeface="Comic Sans MS" panose="030F0702030302020204" pitchFamily="66" charset="0"/>
              </a:rPr>
              <a:t>Why</a:t>
            </a:r>
            <a:r>
              <a:rPr lang="zh-CN" altLang="en-US" sz="2400" b="0" dirty="0">
                <a:latin typeface="Impact" panose="020B0806030902050204" pitchFamily="34" charset="0"/>
              </a:rPr>
              <a:t>?</a:t>
            </a:r>
            <a:r>
              <a:rPr lang="zh-CN" altLang="en-US" sz="2400" dirty="0">
                <a:latin typeface="Times New Roman" panose="02020603050405020304" pitchFamily="18" charset="0"/>
              </a:rPr>
              <a:t>  为保证抓到不同的号，需要互斥机制。</a:t>
            </a:r>
          </a:p>
          <a:p>
            <a:pPr>
              <a:spcBef>
                <a:spcPct val="50000"/>
              </a:spcBef>
            </a:pPr>
            <a:r>
              <a:rPr lang="zh-CN" altLang="en-US" sz="2400" dirty="0">
                <a:latin typeface="Comic Sans MS" panose="030F0702030302020204" pitchFamily="66" charset="0"/>
              </a:rPr>
              <a:t>Resolution</a:t>
            </a:r>
            <a:r>
              <a:rPr lang="zh-CN" altLang="en-US" sz="2400" b="0" dirty="0">
                <a:latin typeface="Impact" panose="020B0806030902050204" pitchFamily="34" charset="0"/>
              </a:rPr>
              <a:t>:</a:t>
            </a:r>
            <a:r>
              <a:rPr lang="zh-CN" altLang="en-US" sz="2400" dirty="0">
                <a:latin typeface="Times New Roman" panose="02020603050405020304" pitchFamily="18" charset="0"/>
              </a:rPr>
              <a:t> 若抓到相同的号，按进程编号依次进入。</a:t>
            </a:r>
          </a:p>
          <a:p>
            <a:pPr>
              <a:spcBef>
                <a:spcPct val="50000"/>
              </a:spcBef>
            </a:pPr>
            <a:r>
              <a:rPr lang="zh-CN" altLang="en-US" sz="2400" dirty="0">
                <a:latin typeface="Comic Sans MS" panose="030F0702030302020204" pitchFamily="66" charset="0"/>
              </a:rPr>
              <a:t>Definition: (a,b)&lt;(c,d) iff (a&lt;c)or(a==c and b&lt;d)</a:t>
            </a:r>
            <a:endParaRPr lang="zh-CN" altLang="en-US" dirty="0">
              <a:latin typeface="Times New Roman" panose="02020603050405020304" pitchFamily="18" charset="0"/>
            </a:endParaRPr>
          </a:p>
          <a:p>
            <a:pPr>
              <a:spcBef>
                <a:spcPct val="50000"/>
              </a:spcBef>
            </a:pPr>
            <a:endParaRPr lang="zh-CN" altLang="en-US" sz="2400"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wipe(left)">
                                      <p:cBhvr>
                                        <p:cTn id="7" dur="500"/>
                                        <p:tgtEl>
                                          <p:spTgt spid="37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wipe(left)">
                                      <p:cBhvr>
                                        <p:cTn id="12" dur="500"/>
                                        <p:tgtEl>
                                          <p:spTgt spid="378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891">
                                            <p:txEl>
                                              <p:pRg st="2" end="2"/>
                                            </p:txEl>
                                          </p:spTgt>
                                        </p:tgtEl>
                                        <p:attrNameLst>
                                          <p:attrName>style.visibility</p:attrName>
                                        </p:attrNameLst>
                                      </p:cBhvr>
                                      <p:to>
                                        <p:strVal val="visible"/>
                                      </p:to>
                                    </p:set>
                                    <p:animEffect transition="in" filter="wipe(left)">
                                      <p:cBhvr>
                                        <p:cTn id="17" dur="500"/>
                                        <p:tgtEl>
                                          <p:spTgt spid="378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891">
                                            <p:txEl>
                                              <p:pRg st="3" end="3"/>
                                            </p:txEl>
                                          </p:spTgt>
                                        </p:tgtEl>
                                        <p:attrNameLst>
                                          <p:attrName>style.visibility</p:attrName>
                                        </p:attrNameLst>
                                      </p:cBhvr>
                                      <p:to>
                                        <p:strVal val="visible"/>
                                      </p:to>
                                    </p:set>
                                    <p:animEffect transition="in" filter="wipe(left)">
                                      <p:cBhvr>
                                        <p:cTn id="22" dur="500"/>
                                        <p:tgtEl>
                                          <p:spTgt spid="378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891">
                                            <p:txEl>
                                              <p:pRg st="4" end="4"/>
                                            </p:txEl>
                                          </p:spTgt>
                                        </p:tgtEl>
                                        <p:attrNameLst>
                                          <p:attrName>style.visibility</p:attrName>
                                        </p:attrNameLst>
                                      </p:cBhvr>
                                      <p:to>
                                        <p:strVal val="visible"/>
                                      </p:to>
                                    </p:set>
                                    <p:animEffect transition="in" filter="wipe(left)">
                                      <p:cBhvr>
                                        <p:cTn id="27" dur="500"/>
                                        <p:tgtEl>
                                          <p:spTgt spid="378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38913"/>
          <p:cNvSpPr>
            <a:spLocks noGrp="1"/>
          </p:cNvSpPr>
          <p:nvPr>
            <p:ph type="title" idx="4294967295"/>
          </p:nvPr>
        </p:nvSpPr>
        <p:spPr>
          <a:xfrm>
            <a:off x="685800" y="0"/>
            <a:ext cx="7772400" cy="795300"/>
          </a:xfrm>
        </p:spPr>
        <p:txBody>
          <a:bodyPr anchor="b"/>
          <a:lstStyle/>
          <a:p>
            <a:r>
              <a:rPr lang="zh-CN" altLang="en-US" dirty="0"/>
              <a:t>Lamport</a:t>
            </a:r>
            <a:r>
              <a:rPr lang="zh-CN" altLang="en-US" b="1" dirty="0"/>
              <a:t>面包店算法</a:t>
            </a:r>
            <a:endParaRPr lang="zh-CN" altLang="en-US" dirty="0"/>
          </a:p>
        </p:txBody>
      </p:sp>
      <p:sp>
        <p:nvSpPr>
          <p:cNvPr id="38915" name="文本框 38914"/>
          <p:cNvSpPr txBox="1"/>
          <p:nvPr/>
        </p:nvSpPr>
        <p:spPr>
          <a:xfrm>
            <a:off x="827584" y="798601"/>
            <a:ext cx="7696200" cy="6666440"/>
          </a:xfrm>
          <a:prstGeom prst="rect">
            <a:avLst/>
          </a:prstGeom>
          <a:noFill/>
          <a:ln w="9525">
            <a:noFill/>
          </a:ln>
        </p:spPr>
        <p:txBody>
          <a:bodyPr>
            <a:spAutoFit/>
          </a:bodyPr>
          <a:lstStyle/>
          <a:p>
            <a:pPr>
              <a:lnSpc>
                <a:spcPct val="80000"/>
              </a:lnSpc>
              <a:spcBef>
                <a:spcPct val="50000"/>
              </a:spcBef>
            </a:pPr>
            <a:r>
              <a:rPr lang="en-US" altLang="zh-CN" sz="2400" dirty="0">
                <a:latin typeface="Comic Sans MS" panose="030F0702030302020204" pitchFamily="66" charset="0"/>
              </a:rPr>
              <a:t>Boolean choosing[0,…,n-1];</a:t>
            </a:r>
            <a:r>
              <a:rPr lang="zh-CN" altLang="en-US" sz="2400" dirty="0">
                <a:latin typeface="Comic Sans MS" panose="030F0702030302020204" pitchFamily="66" charset="0"/>
              </a:rPr>
              <a:t>（</a:t>
            </a:r>
            <a:r>
              <a:rPr lang="en-US" altLang="zh-CN" sz="2400" dirty="0">
                <a:latin typeface="Comic Sans MS" panose="030F0702030302020204" pitchFamily="66" charset="0"/>
              </a:rPr>
              <a:t>false)</a:t>
            </a:r>
          </a:p>
          <a:p>
            <a:pPr>
              <a:lnSpc>
                <a:spcPct val="60000"/>
              </a:lnSpc>
              <a:spcBef>
                <a:spcPct val="50000"/>
              </a:spcBef>
            </a:pPr>
            <a:r>
              <a:rPr lang="en-US" altLang="zh-CN" sz="2400" dirty="0">
                <a:latin typeface="Comic Sans MS" panose="030F0702030302020204" pitchFamily="66" charset="0"/>
              </a:rPr>
              <a:t>Int number[0,…,n-1]; (0)</a:t>
            </a:r>
          </a:p>
          <a:p>
            <a:pPr>
              <a:lnSpc>
                <a:spcPct val="60000"/>
              </a:lnSpc>
              <a:spcBef>
                <a:spcPct val="50000"/>
              </a:spcBef>
            </a:pPr>
            <a:r>
              <a:rPr lang="en-US" altLang="zh-CN" sz="2400" dirty="0">
                <a:latin typeface="Comic Sans MS" panose="030F0702030302020204" pitchFamily="66" charset="0"/>
              </a:rPr>
              <a:t>Pi </a:t>
            </a:r>
            <a:r>
              <a:rPr lang="zh-CN" altLang="en-US" sz="2400" dirty="0">
                <a:latin typeface="Comic Sans MS" panose="030F0702030302020204" pitchFamily="66" charset="0"/>
              </a:rPr>
              <a:t>进入</a:t>
            </a:r>
            <a:r>
              <a:rPr lang="zh-CN" altLang="en-US" sz="2400" b="0" dirty="0">
                <a:latin typeface="Comic Sans MS" panose="030F0702030302020204" pitchFamily="66" charset="0"/>
              </a:rPr>
              <a:t>：</a:t>
            </a:r>
            <a:endParaRPr lang="zh-CN" altLang="en-US" sz="2400" dirty="0">
              <a:latin typeface="Times New Roman" panose="02020603050405020304" pitchFamily="18" charset="0"/>
            </a:endParaRPr>
          </a:p>
          <a:p>
            <a:pPr>
              <a:lnSpc>
                <a:spcPct val="60000"/>
              </a:lnSpc>
              <a:spcBef>
                <a:spcPct val="50000"/>
              </a:spcBef>
            </a:pPr>
            <a:r>
              <a:rPr lang="en-US" altLang="zh-CN" sz="2400" dirty="0">
                <a:latin typeface="Comic Sans MS" panose="030F0702030302020204" pitchFamily="66" charset="0"/>
              </a:rPr>
              <a:t>1. </a:t>
            </a:r>
            <a:r>
              <a:rPr lang="en-US" altLang="zh-CN" sz="2400" u="sng" dirty="0">
                <a:latin typeface="Comic Sans MS" panose="030F0702030302020204" pitchFamily="66" charset="0"/>
              </a:rPr>
              <a:t>choosing[</a:t>
            </a:r>
            <a:r>
              <a:rPr lang="en-US" altLang="zh-CN" sz="2400" u="sng" dirty="0" err="1">
                <a:latin typeface="Comic Sans MS" panose="030F0702030302020204" pitchFamily="66" charset="0"/>
              </a:rPr>
              <a:t>i</a:t>
            </a:r>
            <a:r>
              <a:rPr lang="en-US" altLang="zh-CN" sz="2400" u="sng" dirty="0">
                <a:latin typeface="Comic Sans MS" panose="030F0702030302020204" pitchFamily="66" charset="0"/>
              </a:rPr>
              <a:t>]=true</a:t>
            </a:r>
            <a:r>
              <a:rPr lang="en-US" altLang="zh-CN" sz="2400" dirty="0">
                <a:latin typeface="Comic Sans MS" panose="030F0702030302020204" pitchFamily="66" charset="0"/>
              </a:rPr>
              <a:t>;</a:t>
            </a:r>
          </a:p>
          <a:p>
            <a:pPr>
              <a:lnSpc>
                <a:spcPct val="60000"/>
              </a:lnSpc>
              <a:spcBef>
                <a:spcPct val="50000"/>
              </a:spcBef>
            </a:pPr>
            <a:r>
              <a:rPr lang="en-US" altLang="zh-CN" sz="2400" dirty="0">
                <a:latin typeface="Comic Sans MS" panose="030F0702030302020204" pitchFamily="66" charset="0"/>
              </a:rPr>
              <a:t>2. number[</a:t>
            </a:r>
            <a:r>
              <a:rPr lang="en-US" altLang="zh-CN" sz="2400" dirty="0" err="1">
                <a:latin typeface="Comic Sans MS" panose="030F0702030302020204" pitchFamily="66" charset="0"/>
              </a:rPr>
              <a:t>i</a:t>
            </a:r>
            <a:r>
              <a:rPr lang="en-US" altLang="zh-CN" sz="2400" dirty="0">
                <a:latin typeface="Comic Sans MS" panose="030F0702030302020204" pitchFamily="66" charset="0"/>
              </a:rPr>
              <a:t>]=max{number[0],…,number[n-1]}+1;</a:t>
            </a:r>
          </a:p>
          <a:p>
            <a:pPr>
              <a:lnSpc>
                <a:spcPct val="60000"/>
              </a:lnSpc>
              <a:spcBef>
                <a:spcPct val="50000"/>
              </a:spcBef>
            </a:pPr>
            <a:r>
              <a:rPr lang="en-US" altLang="zh-CN" sz="2400" dirty="0">
                <a:latin typeface="Comic Sans MS" panose="030F0702030302020204" pitchFamily="66" charset="0"/>
              </a:rPr>
              <a:t>3. </a:t>
            </a:r>
            <a:r>
              <a:rPr lang="en-US" altLang="zh-CN" sz="2400" u="sng" dirty="0">
                <a:latin typeface="Comic Sans MS" panose="030F0702030302020204" pitchFamily="66" charset="0"/>
              </a:rPr>
              <a:t>choosing[</a:t>
            </a:r>
            <a:r>
              <a:rPr lang="en-US" altLang="zh-CN" sz="2400" u="sng" dirty="0" err="1">
                <a:latin typeface="Comic Sans MS" panose="030F0702030302020204" pitchFamily="66" charset="0"/>
              </a:rPr>
              <a:t>i</a:t>
            </a:r>
            <a:r>
              <a:rPr lang="en-US" altLang="zh-CN" sz="2400" u="sng" dirty="0">
                <a:latin typeface="Comic Sans MS" panose="030F0702030302020204" pitchFamily="66" charset="0"/>
              </a:rPr>
              <a:t>]=false</a:t>
            </a:r>
            <a:r>
              <a:rPr lang="en-US" altLang="zh-CN" sz="2400" dirty="0">
                <a:latin typeface="Comic Sans MS" panose="030F0702030302020204" pitchFamily="66" charset="0"/>
              </a:rPr>
              <a:t>;</a:t>
            </a:r>
          </a:p>
          <a:p>
            <a:pPr>
              <a:lnSpc>
                <a:spcPct val="60000"/>
              </a:lnSpc>
              <a:spcBef>
                <a:spcPct val="50000"/>
              </a:spcBef>
            </a:pPr>
            <a:r>
              <a:rPr lang="en-US" altLang="zh-CN" sz="2400" dirty="0">
                <a:latin typeface="Comic Sans MS" panose="030F0702030302020204" pitchFamily="66" charset="0"/>
              </a:rPr>
              <a:t>4. For(j=0;j&lt;</a:t>
            </a:r>
            <a:r>
              <a:rPr lang="en-US" altLang="zh-CN" sz="2400" dirty="0" err="1">
                <a:latin typeface="Comic Sans MS" panose="030F0702030302020204" pitchFamily="66" charset="0"/>
              </a:rPr>
              <a:t>n;j</a:t>
            </a:r>
            <a:r>
              <a:rPr lang="en-US" altLang="zh-CN" sz="2400" dirty="0">
                <a:latin typeface="Comic Sans MS" panose="030F0702030302020204" pitchFamily="66" charset="0"/>
              </a:rPr>
              <a:t>++){</a:t>
            </a:r>
          </a:p>
          <a:p>
            <a:pPr>
              <a:lnSpc>
                <a:spcPct val="60000"/>
              </a:lnSpc>
              <a:spcBef>
                <a:spcPct val="50000"/>
              </a:spcBef>
            </a:pPr>
            <a:r>
              <a:rPr lang="en-US" altLang="zh-CN" sz="2400" dirty="0">
                <a:latin typeface="Comic Sans MS" panose="030F0702030302020204" pitchFamily="66" charset="0"/>
              </a:rPr>
              <a:t>5.     </a:t>
            </a:r>
            <a:r>
              <a:rPr lang="en-US" altLang="zh-CN" sz="2400" u="sng" dirty="0">
                <a:latin typeface="Comic Sans MS" panose="030F0702030302020204" pitchFamily="66" charset="0"/>
              </a:rPr>
              <a:t>While (choosing[j]) skip</a:t>
            </a:r>
            <a:r>
              <a:rPr lang="en-US" altLang="zh-CN" sz="2400" dirty="0">
                <a:latin typeface="Comic Sans MS" panose="030F0702030302020204" pitchFamily="66" charset="0"/>
              </a:rPr>
              <a:t>;	//</a:t>
            </a:r>
            <a:r>
              <a:rPr lang="zh-CN" altLang="en-US" sz="2400" dirty="0">
                <a:latin typeface="Comic Sans MS" panose="030F0702030302020204" pitchFamily="66" charset="0"/>
              </a:rPr>
              <a:t>等到其抓完号，因为它可能抓到更小的号（优先级更高）</a:t>
            </a:r>
            <a:endParaRPr lang="en-US" altLang="zh-CN" sz="2400" dirty="0">
              <a:latin typeface="Comic Sans MS" panose="030F0702030302020204" pitchFamily="66" charset="0"/>
            </a:endParaRPr>
          </a:p>
          <a:p>
            <a:pPr>
              <a:lnSpc>
                <a:spcPct val="60000"/>
              </a:lnSpc>
              <a:spcBef>
                <a:spcPct val="50000"/>
              </a:spcBef>
            </a:pPr>
            <a:r>
              <a:rPr lang="en-US" altLang="zh-CN" sz="2400" dirty="0">
                <a:latin typeface="Comic Sans MS" panose="030F0702030302020204" pitchFamily="66" charset="0"/>
              </a:rPr>
              <a:t>6.     While (number[j]!=0)and//0</a:t>
            </a:r>
            <a:r>
              <a:rPr lang="zh-CN" altLang="en-US" sz="2400" dirty="0">
                <a:latin typeface="Comic Sans MS" panose="030F0702030302020204" pitchFamily="66" charset="0"/>
              </a:rPr>
              <a:t>就是不想进入</a:t>
            </a:r>
            <a:endParaRPr lang="en-US" altLang="zh-CN" sz="2400" dirty="0">
              <a:latin typeface="Comic Sans MS" panose="030F0702030302020204" pitchFamily="66" charset="0"/>
            </a:endParaRPr>
          </a:p>
          <a:p>
            <a:pPr marL="457200" indent="-457200">
              <a:lnSpc>
                <a:spcPct val="60000"/>
              </a:lnSpc>
              <a:spcBef>
                <a:spcPct val="50000"/>
              </a:spcBef>
              <a:buAutoNum type="arabicPeriod" startAt="7"/>
            </a:pPr>
            <a:r>
              <a:rPr lang="en-US" altLang="zh-CN" sz="2400" dirty="0">
                <a:latin typeface="Comic Sans MS" panose="030F0702030302020204" pitchFamily="66" charset="0"/>
              </a:rPr>
              <a:t>        (number[j],j)&lt;(number[</a:t>
            </a:r>
            <a:r>
              <a:rPr lang="en-US" altLang="zh-CN" sz="2400" dirty="0" err="1">
                <a:latin typeface="Comic Sans MS" panose="030F0702030302020204" pitchFamily="66" charset="0"/>
              </a:rPr>
              <a:t>i</a:t>
            </a:r>
            <a:r>
              <a:rPr lang="en-US" altLang="zh-CN" sz="2400" dirty="0">
                <a:latin typeface="Comic Sans MS" panose="030F0702030302020204" pitchFamily="66" charset="0"/>
              </a:rPr>
              <a:t>],</a:t>
            </a:r>
            <a:r>
              <a:rPr lang="en-US" altLang="zh-CN" sz="2400" dirty="0" err="1">
                <a:latin typeface="Comic Sans MS" panose="030F0702030302020204" pitchFamily="66" charset="0"/>
              </a:rPr>
              <a:t>i</a:t>
            </a:r>
            <a:r>
              <a:rPr lang="en-US" altLang="zh-CN" sz="2400" dirty="0">
                <a:latin typeface="Comic Sans MS" panose="030F0702030302020204" pitchFamily="66" charset="0"/>
              </a:rPr>
              <a:t>) </a:t>
            </a:r>
          </a:p>
          <a:p>
            <a:pPr marL="457200" indent="-457200">
              <a:lnSpc>
                <a:spcPct val="60000"/>
              </a:lnSpc>
              <a:spcBef>
                <a:spcPct val="50000"/>
              </a:spcBef>
              <a:buAutoNum type="arabicPeriod" startAt="7"/>
            </a:pPr>
            <a:r>
              <a:rPr lang="en-US" altLang="zh-CN" sz="2400" dirty="0">
                <a:latin typeface="Comic Sans MS" panose="030F0702030302020204" pitchFamily="66" charset="0"/>
              </a:rPr>
              <a:t>        skip;//</a:t>
            </a:r>
            <a:r>
              <a:rPr lang="zh-CN" altLang="en-US" sz="2400" dirty="0">
                <a:latin typeface="Comic Sans MS" panose="030F0702030302020204" pitchFamily="66" charset="0"/>
              </a:rPr>
              <a:t>当有其他进程优先级更高（号更小或进程编号更小）</a:t>
            </a:r>
            <a:endParaRPr lang="en-US" altLang="zh-CN" sz="2400" dirty="0">
              <a:latin typeface="Comic Sans MS" panose="030F0702030302020204" pitchFamily="66" charset="0"/>
            </a:endParaRPr>
          </a:p>
          <a:p>
            <a:pPr>
              <a:lnSpc>
                <a:spcPct val="60000"/>
              </a:lnSpc>
              <a:spcBef>
                <a:spcPct val="50000"/>
              </a:spcBef>
            </a:pPr>
            <a:r>
              <a:rPr lang="en-US" altLang="zh-CN" sz="2400" dirty="0">
                <a:latin typeface="Comic Sans MS" panose="030F0702030302020204" pitchFamily="66" charset="0"/>
              </a:rPr>
              <a:t>8. }</a:t>
            </a:r>
          </a:p>
          <a:p>
            <a:pPr>
              <a:lnSpc>
                <a:spcPct val="60000"/>
              </a:lnSpc>
              <a:spcBef>
                <a:spcPct val="50000"/>
              </a:spcBef>
            </a:pPr>
            <a:r>
              <a:rPr lang="en-US" altLang="zh-CN" sz="2400" b="0" dirty="0">
                <a:latin typeface="Comic Sans MS" panose="030F0702030302020204" pitchFamily="66" charset="0"/>
              </a:rPr>
              <a:t>9. </a:t>
            </a:r>
            <a:r>
              <a:rPr lang="zh-CN" altLang="en-US" sz="2400" b="0" dirty="0">
                <a:latin typeface="Comic Sans MS" panose="030F0702030302020204" pitchFamily="66" charset="0"/>
              </a:rPr>
              <a:t>临界区</a:t>
            </a:r>
            <a:endParaRPr lang="en-US" altLang="zh-CN" sz="2400" b="0" dirty="0">
              <a:latin typeface="Comic Sans MS" panose="030F0702030302020204" pitchFamily="66" charset="0"/>
            </a:endParaRPr>
          </a:p>
          <a:p>
            <a:pPr>
              <a:lnSpc>
                <a:spcPct val="60000"/>
              </a:lnSpc>
              <a:spcBef>
                <a:spcPct val="50000"/>
              </a:spcBef>
            </a:pPr>
            <a:r>
              <a:rPr lang="en-US" altLang="zh-CN" sz="2400" b="0" dirty="0">
                <a:latin typeface="Comic Sans MS" panose="030F0702030302020204" pitchFamily="66" charset="0"/>
              </a:rPr>
              <a:t>number[</a:t>
            </a:r>
            <a:r>
              <a:rPr lang="en-US" altLang="zh-CN" sz="2400" b="0" dirty="0" err="1">
                <a:latin typeface="Comic Sans MS" panose="030F0702030302020204" pitchFamily="66" charset="0"/>
              </a:rPr>
              <a:t>i</a:t>
            </a:r>
            <a:r>
              <a:rPr lang="en-US" altLang="zh-CN" sz="2400" b="0" dirty="0">
                <a:latin typeface="Comic Sans MS" panose="030F0702030302020204" pitchFamily="66" charset="0"/>
              </a:rPr>
              <a:t>]=0;</a:t>
            </a:r>
          </a:p>
          <a:p>
            <a:pPr>
              <a:spcBef>
                <a:spcPct val="50000"/>
              </a:spcBef>
            </a:pPr>
            <a:r>
              <a:rPr lang="en-US" altLang="zh-CN" sz="2400" b="0" dirty="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wipe(left)">
                                      <p:cBhvr>
                                        <p:cTn id="7" dur="500"/>
                                        <p:tgtEl>
                                          <p:spTgt spid="3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矩形 39937"/>
          <p:cNvSpPr/>
          <p:nvPr/>
        </p:nvSpPr>
        <p:spPr>
          <a:xfrm>
            <a:off x="685800" y="381000"/>
            <a:ext cx="7772400" cy="1143000"/>
          </a:xfrm>
          <a:prstGeom prst="rect">
            <a:avLst/>
          </a:prstGeom>
          <a:noFill/>
          <a:ln w="9525">
            <a:noFill/>
          </a:ln>
        </p:spPr>
        <p:txBody>
          <a:bodyPr anchor="b"/>
          <a:lstStyle>
            <a:lvl1pPr marL="0" lvl="0" indent="0" algn="l" defTabSz="914400" rtl="0" eaLnBrk="1" fontAlgn="base" latinLnBrk="0" hangingPunct="1">
              <a:lnSpc>
                <a:spcPct val="100000"/>
              </a:lnSpc>
              <a:spcBef>
                <a:spcPct val="0"/>
              </a:spcBef>
              <a:spcAft>
                <a:spcPct val="0"/>
              </a:spcAft>
              <a:buNone/>
              <a:defRPr sz="4400" u="none" kern="1200" baseline="0">
                <a:solidFill>
                  <a:schemeClr val="tx2"/>
                </a:solidFill>
                <a:latin typeface="Tahoma" panose="020B0604030504040204" pitchFamily="34" charset="0"/>
                <a:ea typeface="宋体" panose="02010600030101010101" pitchFamily="2" charset="-122"/>
              </a:defRPr>
            </a:lvl1pPr>
          </a:lstStyle>
          <a:p>
            <a:pPr lvl="0"/>
            <a:r>
              <a:rPr lang="zh-CN" altLang="en-US" b="0" dirty="0"/>
              <a:t>Lamport</a:t>
            </a:r>
            <a:r>
              <a:rPr lang="zh-CN" altLang="en-US" b="1" dirty="0"/>
              <a:t>面包店算法</a:t>
            </a:r>
            <a:endParaRPr lang="zh-CN" altLang="en-US" b="0" dirty="0"/>
          </a:p>
        </p:txBody>
      </p:sp>
      <p:sp>
        <p:nvSpPr>
          <p:cNvPr id="39939" name="文本框 39938"/>
          <p:cNvSpPr txBox="1"/>
          <p:nvPr/>
        </p:nvSpPr>
        <p:spPr>
          <a:xfrm>
            <a:off x="838200" y="1844675"/>
            <a:ext cx="7696200" cy="4948238"/>
          </a:xfrm>
          <a:prstGeom prst="rect">
            <a:avLst/>
          </a:prstGeom>
          <a:noFill/>
          <a:ln w="9525">
            <a:noFill/>
          </a:ln>
        </p:spPr>
        <p:txBody>
          <a:bodyPr>
            <a:spAutoFit/>
          </a:bodyPr>
          <a:lstStyle/>
          <a:p>
            <a:pPr>
              <a:lnSpc>
                <a:spcPct val="80000"/>
              </a:lnSpc>
              <a:spcBef>
                <a:spcPct val="50000"/>
              </a:spcBef>
            </a:pPr>
            <a:r>
              <a:rPr lang="en-US" altLang="zh-CN" sz="2400">
                <a:latin typeface="Comic Sans MS" panose="030F0702030302020204" pitchFamily="66" charset="0"/>
              </a:rPr>
              <a:t>Boolean choosing[0,…,n-1];</a:t>
            </a:r>
            <a:r>
              <a:rPr lang="zh-CN" altLang="en-US" sz="2400">
                <a:latin typeface="Comic Sans MS" panose="030F0702030302020204" pitchFamily="66" charset="0"/>
              </a:rPr>
              <a:t>（</a:t>
            </a:r>
            <a:r>
              <a:rPr lang="en-US" altLang="zh-CN" sz="2400">
                <a:latin typeface="Comic Sans MS" panose="030F0702030302020204" pitchFamily="66" charset="0"/>
              </a:rPr>
              <a:t>false)</a:t>
            </a:r>
          </a:p>
          <a:p>
            <a:pPr>
              <a:lnSpc>
                <a:spcPct val="60000"/>
              </a:lnSpc>
              <a:spcBef>
                <a:spcPct val="50000"/>
              </a:spcBef>
            </a:pPr>
            <a:r>
              <a:rPr lang="en-US" altLang="zh-CN" sz="2400">
                <a:latin typeface="Comic Sans MS" panose="030F0702030302020204" pitchFamily="66" charset="0"/>
              </a:rPr>
              <a:t>Int number[0,…,n-1]; (0)</a:t>
            </a:r>
          </a:p>
          <a:p>
            <a:pPr>
              <a:lnSpc>
                <a:spcPct val="60000"/>
              </a:lnSpc>
              <a:spcBef>
                <a:spcPct val="50000"/>
              </a:spcBef>
            </a:pPr>
            <a:r>
              <a:rPr lang="en-US" altLang="zh-CN" sz="2400">
                <a:latin typeface="Comic Sans MS" panose="030F0702030302020204" pitchFamily="66" charset="0"/>
              </a:rPr>
              <a:t>Pi </a:t>
            </a:r>
            <a:r>
              <a:rPr lang="zh-CN" altLang="en-US" sz="2400">
                <a:latin typeface="Comic Sans MS" panose="030F0702030302020204" pitchFamily="66" charset="0"/>
              </a:rPr>
              <a:t>进入</a:t>
            </a:r>
            <a:r>
              <a:rPr lang="zh-CN" altLang="en-US" sz="2400" b="0">
                <a:latin typeface="Comic Sans MS" panose="030F0702030302020204" pitchFamily="66" charset="0"/>
              </a:rPr>
              <a:t>：</a:t>
            </a:r>
            <a:endParaRPr lang="zh-CN" altLang="en-US" sz="2400">
              <a:latin typeface="Times New Roman" panose="02020603050405020304" pitchFamily="18" charset="0"/>
            </a:endParaRPr>
          </a:p>
          <a:p>
            <a:pPr>
              <a:lnSpc>
                <a:spcPct val="60000"/>
              </a:lnSpc>
              <a:spcBef>
                <a:spcPct val="50000"/>
              </a:spcBef>
            </a:pPr>
            <a:r>
              <a:rPr lang="en-US" altLang="zh-CN" sz="2400">
                <a:latin typeface="Comic Sans MS" panose="030F0702030302020204" pitchFamily="66" charset="0"/>
              </a:rPr>
              <a:t>1. </a:t>
            </a:r>
          </a:p>
          <a:p>
            <a:pPr>
              <a:lnSpc>
                <a:spcPct val="60000"/>
              </a:lnSpc>
              <a:spcBef>
                <a:spcPct val="50000"/>
              </a:spcBef>
            </a:pPr>
            <a:r>
              <a:rPr lang="en-US" altLang="zh-CN" sz="2400">
                <a:latin typeface="Comic Sans MS" panose="030F0702030302020204" pitchFamily="66" charset="0"/>
              </a:rPr>
              <a:t>2. number[i]=max{number[0],…,number[n-1]}+1;</a:t>
            </a:r>
          </a:p>
          <a:p>
            <a:pPr>
              <a:lnSpc>
                <a:spcPct val="60000"/>
              </a:lnSpc>
              <a:spcBef>
                <a:spcPct val="50000"/>
              </a:spcBef>
            </a:pPr>
            <a:r>
              <a:rPr lang="en-US" altLang="zh-CN" sz="2400">
                <a:latin typeface="Comic Sans MS" panose="030F0702030302020204" pitchFamily="66" charset="0"/>
              </a:rPr>
              <a:t>3. </a:t>
            </a:r>
          </a:p>
          <a:p>
            <a:pPr>
              <a:lnSpc>
                <a:spcPct val="60000"/>
              </a:lnSpc>
              <a:spcBef>
                <a:spcPct val="50000"/>
              </a:spcBef>
            </a:pPr>
            <a:r>
              <a:rPr lang="en-US" altLang="zh-CN" sz="2400">
                <a:latin typeface="Comic Sans MS" panose="030F0702030302020204" pitchFamily="66" charset="0"/>
              </a:rPr>
              <a:t>4. For(j=0;j&lt;n;j++){</a:t>
            </a:r>
          </a:p>
          <a:p>
            <a:pPr>
              <a:lnSpc>
                <a:spcPct val="60000"/>
              </a:lnSpc>
              <a:spcBef>
                <a:spcPct val="50000"/>
              </a:spcBef>
            </a:pPr>
            <a:r>
              <a:rPr lang="en-US" altLang="zh-CN" sz="2400">
                <a:latin typeface="Comic Sans MS" panose="030F0702030302020204" pitchFamily="66" charset="0"/>
              </a:rPr>
              <a:t>5.     </a:t>
            </a:r>
          </a:p>
          <a:p>
            <a:pPr>
              <a:lnSpc>
                <a:spcPct val="60000"/>
              </a:lnSpc>
              <a:spcBef>
                <a:spcPct val="50000"/>
              </a:spcBef>
            </a:pPr>
            <a:r>
              <a:rPr lang="en-US" altLang="zh-CN" sz="2400">
                <a:latin typeface="Comic Sans MS" panose="030F0702030302020204" pitchFamily="66" charset="0"/>
              </a:rPr>
              <a:t>6.     While (number[j]!=0)and</a:t>
            </a:r>
          </a:p>
          <a:p>
            <a:pPr>
              <a:lnSpc>
                <a:spcPct val="60000"/>
              </a:lnSpc>
              <a:spcBef>
                <a:spcPct val="50000"/>
              </a:spcBef>
            </a:pPr>
            <a:r>
              <a:rPr lang="en-US" altLang="zh-CN" sz="2400">
                <a:latin typeface="Comic Sans MS" panose="030F0702030302020204" pitchFamily="66" charset="0"/>
              </a:rPr>
              <a:t>7.             (number[j],j)&lt;(number[i],i) skip;</a:t>
            </a:r>
          </a:p>
          <a:p>
            <a:pPr>
              <a:lnSpc>
                <a:spcPct val="60000"/>
              </a:lnSpc>
              <a:spcBef>
                <a:spcPct val="50000"/>
              </a:spcBef>
            </a:pPr>
            <a:r>
              <a:rPr lang="en-US" altLang="zh-CN" sz="2400">
                <a:latin typeface="Comic Sans MS" panose="030F0702030302020204" pitchFamily="66" charset="0"/>
              </a:rPr>
              <a:t>8. }</a:t>
            </a:r>
            <a:endParaRPr lang="en-US" altLang="zh-CN" sz="2400" b="0">
              <a:latin typeface="Comic Sans MS" panose="030F0702030302020204" pitchFamily="66" charset="0"/>
            </a:endParaRPr>
          </a:p>
          <a:p>
            <a:pPr>
              <a:spcBef>
                <a:spcPct val="50000"/>
              </a:spcBef>
            </a:pPr>
            <a:r>
              <a:rPr lang="en-US" altLang="zh-CN" sz="2400" b="0">
                <a:latin typeface="Times New Roman" panose="02020603050405020304" pitchFamily="18" charset="0"/>
              </a:rPr>
              <a:t>               </a:t>
            </a:r>
          </a:p>
        </p:txBody>
      </p:sp>
      <p:sp>
        <p:nvSpPr>
          <p:cNvPr id="39940" name="线形标注 2 39939"/>
          <p:cNvSpPr/>
          <p:nvPr/>
        </p:nvSpPr>
        <p:spPr>
          <a:xfrm>
            <a:off x="4748213" y="2662238"/>
            <a:ext cx="2566987" cy="461962"/>
          </a:xfrm>
          <a:prstGeom prst="borderCallout2">
            <a:avLst>
              <a:gd name="adj1" fmla="val 24741"/>
              <a:gd name="adj2" fmla="val -2968"/>
              <a:gd name="adj3" fmla="val 24741"/>
              <a:gd name="adj4" fmla="val -36301"/>
              <a:gd name="adj5" fmla="val 173194"/>
              <a:gd name="adj6" fmla="val -70870"/>
            </a:avLst>
          </a:prstGeom>
          <a:solidFill>
            <a:schemeClr val="bg1"/>
          </a:solidFill>
          <a:ln w="9525" cap="flat" cmpd="sng">
            <a:solidFill>
              <a:schemeClr val="tx1"/>
            </a:solidFill>
            <a:prstDash val="solid"/>
            <a:miter/>
            <a:headEnd type="none" w="med" len="med"/>
            <a:tailEnd type="none" w="med" len="med"/>
          </a:ln>
        </p:spPr>
        <p:txBody>
          <a:bodyPr/>
          <a:lstStyle/>
          <a:p>
            <a:pPr algn="ctr"/>
            <a:r>
              <a:rPr lang="en-US" altLang="zh-CN" sz="2400" b="0">
                <a:latin typeface="Times New Roman" panose="02020603050405020304" pitchFamily="18" charset="0"/>
              </a:rPr>
              <a:t>(1)P1</a:t>
            </a:r>
            <a:r>
              <a:rPr lang="zh-CN" altLang="en-US" sz="2400" b="0">
                <a:latin typeface="Times New Roman" panose="02020603050405020304" pitchFamily="18" charset="0"/>
              </a:rPr>
              <a:t>抓到</a:t>
            </a:r>
            <a:r>
              <a:rPr lang="en-US" altLang="zh-CN" sz="2400" b="0">
                <a:latin typeface="Times New Roman" panose="02020603050405020304" pitchFamily="18" charset="0"/>
              </a:rPr>
              <a:t>1</a:t>
            </a:r>
            <a:r>
              <a:rPr lang="zh-CN" altLang="en-US" sz="2400" b="0">
                <a:latin typeface="Times New Roman" panose="02020603050405020304" pitchFamily="18" charset="0"/>
              </a:rPr>
              <a:t>未赋值</a:t>
            </a:r>
          </a:p>
        </p:txBody>
      </p:sp>
      <p:sp>
        <p:nvSpPr>
          <p:cNvPr id="39941" name="线形标注 2 39940"/>
          <p:cNvSpPr/>
          <p:nvPr/>
        </p:nvSpPr>
        <p:spPr>
          <a:xfrm>
            <a:off x="3419475" y="5876925"/>
            <a:ext cx="3505200" cy="838200"/>
          </a:xfrm>
          <a:prstGeom prst="borderCallout2">
            <a:avLst>
              <a:gd name="adj1" fmla="val 13634"/>
              <a:gd name="adj2" fmla="val -2176"/>
              <a:gd name="adj3" fmla="val 13634"/>
              <a:gd name="adj4" fmla="val -21375"/>
              <a:gd name="adj5" fmla="val -35796"/>
              <a:gd name="adj6" fmla="val -41306"/>
            </a:avLst>
          </a:prstGeom>
          <a:solidFill>
            <a:schemeClr val="bg1"/>
          </a:solidFill>
          <a:ln w="9525" cap="flat" cmpd="sng">
            <a:solidFill>
              <a:schemeClr val="tx1"/>
            </a:solidFill>
            <a:prstDash val="solid"/>
            <a:miter/>
            <a:headEnd type="none" w="med" len="med"/>
            <a:tailEnd type="none" w="med" len="med"/>
          </a:ln>
        </p:spPr>
        <p:txBody>
          <a:bodyPr/>
          <a:lstStyle/>
          <a:p>
            <a:pPr algn="ctr"/>
            <a:r>
              <a:rPr lang="en-US" altLang="zh-CN" sz="2400" b="0">
                <a:latin typeface="Times New Roman" panose="02020603050405020304" pitchFamily="18" charset="0"/>
              </a:rPr>
              <a:t>(2)P2</a:t>
            </a:r>
            <a:r>
              <a:rPr lang="zh-CN" altLang="en-US" sz="2400" b="0">
                <a:latin typeface="Times New Roman" panose="02020603050405020304" pitchFamily="18" charset="0"/>
              </a:rPr>
              <a:t>抓到</a:t>
            </a:r>
            <a:r>
              <a:rPr lang="en-US" altLang="zh-CN" sz="2400" b="0">
                <a:latin typeface="Times New Roman" panose="02020603050405020304" pitchFamily="18" charset="0"/>
              </a:rPr>
              <a:t>1</a:t>
            </a:r>
            <a:r>
              <a:rPr lang="zh-CN" altLang="en-US" sz="2400" b="0">
                <a:latin typeface="Times New Roman" panose="02020603050405020304" pitchFamily="18" charset="0"/>
              </a:rPr>
              <a:t>进入临界区</a:t>
            </a:r>
          </a:p>
          <a:p>
            <a:pPr algn="ctr"/>
            <a:r>
              <a:rPr lang="en-US" altLang="zh-CN" sz="2400" b="0">
                <a:latin typeface="Times New Roman" panose="02020603050405020304" pitchFamily="18" charset="0"/>
              </a:rPr>
              <a:t>(3)P1</a:t>
            </a:r>
            <a:r>
              <a:rPr lang="zh-CN" altLang="en-US" sz="2400" b="0">
                <a:latin typeface="Times New Roman" panose="02020603050405020304" pitchFamily="18" charset="0"/>
              </a:rPr>
              <a:t>抓到</a:t>
            </a:r>
            <a:r>
              <a:rPr lang="en-US" altLang="zh-CN" sz="2400" b="0">
                <a:latin typeface="Times New Roman" panose="02020603050405020304" pitchFamily="18" charset="0"/>
              </a:rPr>
              <a:t>1</a:t>
            </a:r>
            <a:r>
              <a:rPr lang="zh-CN" altLang="en-US" sz="2400" b="0">
                <a:latin typeface="Times New Roman" panose="02020603050405020304" pitchFamily="18" charset="0"/>
              </a:rPr>
              <a:t>进入临界区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wipe(left)">
                                      <p:cBhvr>
                                        <p:cTn id="7" dur="500"/>
                                        <p:tgtEl>
                                          <p:spTgt spid="399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940"/>
                                        </p:tgtEl>
                                        <p:attrNameLst>
                                          <p:attrName>style.visibility</p:attrName>
                                        </p:attrNameLst>
                                      </p:cBhvr>
                                      <p:to>
                                        <p:strVal val="visible"/>
                                      </p:to>
                                    </p:set>
                                    <p:animEffect transition="in" filter="dissolve">
                                      <p:cBhvr>
                                        <p:cTn id="12" dur="500"/>
                                        <p:tgtEl>
                                          <p:spTgt spid="3994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9941"/>
                                        </p:tgtEl>
                                        <p:attrNameLst>
                                          <p:attrName>style.visibility</p:attrName>
                                        </p:attrNameLst>
                                      </p:cBhvr>
                                      <p:to>
                                        <p:strVal val="visible"/>
                                      </p:to>
                                    </p:set>
                                    <p:anim calcmode="lin" valueType="num">
                                      <p:cBhvr additive="base">
                                        <p:cTn id="17" dur="500" fill="hold"/>
                                        <p:tgtEl>
                                          <p:spTgt spid="39941"/>
                                        </p:tgtEl>
                                        <p:attrNameLst>
                                          <p:attrName>ppt_x</p:attrName>
                                        </p:attrNameLst>
                                      </p:cBhvr>
                                      <p:tavLst>
                                        <p:tav tm="0">
                                          <p:val>
                                            <p:strVal val="#ppt_x"/>
                                          </p:val>
                                        </p:tav>
                                        <p:tav tm="100000">
                                          <p:val>
                                            <p:strVal val="#ppt_x"/>
                                          </p:val>
                                        </p:tav>
                                      </p:tavLst>
                                    </p:anim>
                                    <p:anim calcmode="lin" valueType="num">
                                      <p:cBhvr additive="base">
                                        <p:cTn id="18" dur="500" fill="hold"/>
                                        <p:tgtEl>
                                          <p:spTgt spid="399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p:bldP spid="3994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矩形 40961"/>
          <p:cNvSpPr/>
          <p:nvPr/>
        </p:nvSpPr>
        <p:spPr>
          <a:xfrm>
            <a:off x="1150938" y="617538"/>
            <a:ext cx="7793037" cy="1143000"/>
          </a:xfrm>
          <a:prstGeom prst="rect">
            <a:avLst/>
          </a:prstGeom>
          <a:noFill/>
          <a:ln w="9525">
            <a:noFill/>
          </a:ln>
        </p:spPr>
        <p:txBody>
          <a:bodyPr anchor="b"/>
          <a:lstStyle>
            <a:lvl1pPr marL="0" lvl="0" indent="0" algn="l" defTabSz="914400" rtl="0" eaLnBrk="1" fontAlgn="base" latinLnBrk="0" hangingPunct="1">
              <a:lnSpc>
                <a:spcPct val="100000"/>
              </a:lnSpc>
              <a:spcBef>
                <a:spcPct val="0"/>
              </a:spcBef>
              <a:spcAft>
                <a:spcPct val="0"/>
              </a:spcAft>
              <a:buNone/>
              <a:defRPr sz="4400" u="none" kern="1200" baseline="0">
                <a:solidFill>
                  <a:schemeClr val="tx2"/>
                </a:solidFill>
                <a:latin typeface="Tahoma" panose="020B0604030504040204" pitchFamily="34" charset="0"/>
                <a:ea typeface="宋体" panose="02010600030101010101" pitchFamily="2" charset="-122"/>
              </a:defRPr>
            </a:lvl1pPr>
          </a:lstStyle>
          <a:p>
            <a:pPr lvl="0"/>
            <a:r>
              <a:rPr lang="en-US" altLang="zh-CN" b="0"/>
              <a:t>Lamport</a:t>
            </a:r>
            <a:r>
              <a:rPr lang="zh-CN" altLang="en-US" b="1"/>
              <a:t>面包店算法</a:t>
            </a:r>
            <a:r>
              <a:rPr lang="en-US" altLang="zh-CN" b="0"/>
              <a:t>(Cont.)</a:t>
            </a:r>
          </a:p>
        </p:txBody>
      </p:sp>
      <p:sp>
        <p:nvSpPr>
          <p:cNvPr id="40963" name="文本框 40962"/>
          <p:cNvSpPr txBox="1"/>
          <p:nvPr/>
        </p:nvSpPr>
        <p:spPr>
          <a:xfrm>
            <a:off x="838200" y="2057400"/>
            <a:ext cx="7543800" cy="4291013"/>
          </a:xfrm>
          <a:prstGeom prst="rect">
            <a:avLst/>
          </a:prstGeom>
          <a:noFill/>
          <a:ln w="9525">
            <a:noFill/>
          </a:ln>
        </p:spPr>
        <p:txBody>
          <a:bodyPr>
            <a:spAutoFit/>
          </a:bodyPr>
          <a:lstStyle/>
          <a:p>
            <a:pPr>
              <a:spcBef>
                <a:spcPct val="50000"/>
              </a:spcBef>
            </a:pPr>
            <a:r>
              <a:rPr lang="zh-CN" altLang="en-US" sz="2400" dirty="0">
                <a:latin typeface="Comic Sans MS" panose="030F0702030302020204" pitchFamily="66" charset="0"/>
              </a:rPr>
              <a:t>Pi离开：</a:t>
            </a:r>
          </a:p>
          <a:p>
            <a:pPr>
              <a:spcBef>
                <a:spcPct val="50000"/>
              </a:spcBef>
            </a:pPr>
            <a:r>
              <a:rPr lang="zh-CN" altLang="en-US" sz="2400" dirty="0">
                <a:latin typeface="Comic Sans MS" panose="030F0702030302020204" pitchFamily="66" charset="0"/>
              </a:rPr>
              <a:t>  number[i]=0</a:t>
            </a:r>
            <a:r>
              <a:rPr lang="zh-CN" altLang="en-US" sz="2400" b="0" dirty="0">
                <a:latin typeface="Comic Sans MS" panose="030F0702030302020204" pitchFamily="66" charset="0"/>
              </a:rPr>
              <a:t>：</a:t>
            </a:r>
            <a:endParaRPr lang="zh-CN" altLang="en-US" sz="2400" b="0" dirty="0">
              <a:latin typeface="Times New Roman" panose="02020603050405020304" pitchFamily="18" charset="0"/>
            </a:endParaRPr>
          </a:p>
          <a:p>
            <a:pPr>
              <a:spcBef>
                <a:spcPct val="50000"/>
              </a:spcBef>
            </a:pPr>
            <a:endParaRPr lang="zh-CN" altLang="en-US" sz="2400" b="0" dirty="0">
              <a:latin typeface="Times New Roman" panose="02020603050405020304" pitchFamily="18" charset="0"/>
            </a:endParaRPr>
          </a:p>
          <a:p>
            <a:pPr>
              <a:spcBef>
                <a:spcPct val="50000"/>
              </a:spcBef>
            </a:pPr>
            <a:r>
              <a:rPr lang="zh-CN" altLang="en-US" sz="2400" dirty="0">
                <a:latin typeface="Comic Sans MS" panose="030F0702030302020204" pitchFamily="66" charset="0"/>
              </a:rPr>
              <a:t>变量choosing的作用：</a:t>
            </a:r>
          </a:p>
          <a:p>
            <a:pPr>
              <a:spcBef>
                <a:spcPct val="50000"/>
              </a:spcBef>
            </a:pPr>
            <a:r>
              <a:rPr lang="zh-CN" altLang="en-US" sz="2400" dirty="0">
                <a:latin typeface="Comic Sans MS" panose="030F0702030302020204" pitchFamily="66" charset="0"/>
              </a:rPr>
              <a:t>P1：抓到1; </a:t>
            </a:r>
          </a:p>
          <a:p>
            <a:pPr>
              <a:spcBef>
                <a:spcPct val="50000"/>
              </a:spcBef>
            </a:pPr>
            <a:r>
              <a:rPr lang="zh-CN" altLang="en-US" sz="2400" dirty="0">
                <a:latin typeface="Comic Sans MS" panose="030F0702030302020204" pitchFamily="66" charset="0"/>
              </a:rPr>
              <a:t>P2：抓到1;</a:t>
            </a:r>
          </a:p>
          <a:p>
            <a:pPr>
              <a:spcBef>
                <a:spcPct val="50000"/>
              </a:spcBef>
            </a:pPr>
            <a:r>
              <a:rPr lang="zh-CN" altLang="en-US" sz="2400" dirty="0">
                <a:latin typeface="Comic Sans MS" panose="030F0702030302020204" pitchFamily="66" charset="0"/>
              </a:rPr>
              <a:t>P2进入后离开前P1进入,不满足互斥性.</a:t>
            </a:r>
            <a:endParaRPr lang="zh-CN" altLang="en-US" sz="2400" b="0" dirty="0">
              <a:latin typeface="Times New Roman" panose="02020603050405020304" pitchFamily="18" charset="0"/>
            </a:endParaRPr>
          </a:p>
          <a:p>
            <a:pPr>
              <a:spcBef>
                <a:spcPct val="50000"/>
              </a:spcBef>
            </a:pPr>
            <a:endParaRPr lang="zh-CN" altLang="en-US" sz="2400"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96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96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9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7169"/>
          <p:cNvSpPr>
            <a:spLocks noGrp="1"/>
          </p:cNvSpPr>
          <p:nvPr>
            <p:ph type="title"/>
          </p:nvPr>
        </p:nvSpPr>
        <p:spPr/>
        <p:txBody>
          <a:bodyPr anchor="b"/>
          <a:lstStyle/>
          <a:p>
            <a:r>
              <a:rPr lang="en-US" altLang="zh-CN" b="1"/>
              <a:t>4.1.2</a:t>
            </a:r>
            <a:r>
              <a:rPr lang="zh-CN" altLang="en-US" b="1"/>
              <a:t>顺序程序及其特性</a:t>
            </a:r>
          </a:p>
        </p:txBody>
      </p:sp>
      <p:sp>
        <p:nvSpPr>
          <p:cNvPr id="7171" name="文本占位符 7170"/>
          <p:cNvSpPr>
            <a:spLocks noGrp="1"/>
          </p:cNvSpPr>
          <p:nvPr>
            <p:ph type="body" idx="1"/>
          </p:nvPr>
        </p:nvSpPr>
        <p:spPr/>
        <p:txBody>
          <a:bodyPr/>
          <a:lstStyle/>
          <a:p>
            <a:r>
              <a:rPr lang="en-US" altLang="zh-CN" b="1"/>
              <a:t>4.1.2.1 </a:t>
            </a:r>
            <a:r>
              <a:rPr lang="zh-CN" altLang="en-US" b="1"/>
              <a:t>程序的顺序执行</a:t>
            </a:r>
          </a:p>
          <a:p>
            <a:r>
              <a:rPr lang="en-US" altLang="zh-CN" b="1"/>
              <a:t>(1)</a:t>
            </a:r>
            <a:r>
              <a:rPr lang="zh-CN" altLang="en-US" b="1"/>
              <a:t>内部顺序性：对于一个进程来说，它的所有指令是按序执行的。</a:t>
            </a:r>
          </a:p>
          <a:p>
            <a:pPr lvl="1"/>
            <a:r>
              <a:rPr lang="en-US" altLang="zh-CN" sz="2000" b="1"/>
              <a:t>S1</a:t>
            </a:r>
            <a:r>
              <a:rPr lang="zh-CN" altLang="en-US" sz="2000" b="1"/>
              <a:t>：</a:t>
            </a:r>
            <a:r>
              <a:rPr lang="en-US" altLang="zh-CN" sz="2000" b="1"/>
              <a:t>a:=x+y</a:t>
            </a:r>
          </a:p>
          <a:p>
            <a:pPr lvl="1"/>
            <a:r>
              <a:rPr lang="en-US" altLang="zh-CN" sz="2000" b="1"/>
              <a:t>S2</a:t>
            </a:r>
            <a:r>
              <a:rPr lang="zh-CN" altLang="en-US" sz="2000" b="1"/>
              <a:t>：</a:t>
            </a:r>
            <a:r>
              <a:rPr lang="en-US" altLang="zh-CN" sz="2000" b="1"/>
              <a:t>b:=a-z</a:t>
            </a:r>
          </a:p>
          <a:p>
            <a:pPr lvl="1"/>
            <a:r>
              <a:rPr lang="en-US" altLang="zh-CN" sz="2000" b="1"/>
              <a:t>S3</a:t>
            </a:r>
            <a:r>
              <a:rPr lang="zh-CN" altLang="en-US" sz="2000" b="1"/>
              <a:t>：</a:t>
            </a:r>
            <a:r>
              <a:rPr lang="en-US" altLang="zh-CN" sz="2000" b="1"/>
              <a:t>c:=a+b</a:t>
            </a:r>
          </a:p>
          <a:p>
            <a:pPr lvl="1"/>
            <a:r>
              <a:rPr lang="en-US" altLang="zh-CN" sz="2000" b="1"/>
              <a:t>S4</a:t>
            </a:r>
            <a:r>
              <a:rPr lang="zh-CN" altLang="en-US" sz="2000" b="1"/>
              <a:t>：</a:t>
            </a:r>
            <a:r>
              <a:rPr lang="en-US" altLang="zh-CN" sz="2000" b="1"/>
              <a:t>d:=c+5</a:t>
            </a:r>
          </a:p>
          <a:p>
            <a:pPr>
              <a:buNone/>
            </a:pPr>
            <a:endParaRPr lang="en-US" altLang="zh-CN" b="1"/>
          </a:p>
          <a:p>
            <a:pPr lvl="1">
              <a:buNone/>
            </a:pPr>
            <a:endParaRPr lang="en-US" altLang="zh-CN" b="1"/>
          </a:p>
          <a:p>
            <a:endParaRPr lang="zh-CN" altLang="en-US"/>
          </a:p>
        </p:txBody>
      </p:sp>
      <p:grpSp>
        <p:nvGrpSpPr>
          <p:cNvPr id="7172" name="组合 7171"/>
          <p:cNvGrpSpPr/>
          <p:nvPr/>
        </p:nvGrpSpPr>
        <p:grpSpPr>
          <a:xfrm>
            <a:off x="2700338" y="5516563"/>
            <a:ext cx="3054350" cy="431800"/>
            <a:chOff x="0" y="0"/>
            <a:chExt cx="3790" cy="533"/>
          </a:xfrm>
        </p:grpSpPr>
        <p:sp>
          <p:nvSpPr>
            <p:cNvPr id="7173" name="椭圆 7172"/>
            <p:cNvSpPr/>
            <p:nvPr/>
          </p:nvSpPr>
          <p:spPr>
            <a:xfrm>
              <a:off x="0" y="23"/>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lstStyle/>
            <a:p>
              <a:pPr algn="just"/>
              <a:r>
                <a:rPr lang="en-US" altLang="zh-CN" sz="1400">
                  <a:latin typeface="Times New Roman" panose="02020603050405020304" pitchFamily="18" charset="0"/>
                </a:rPr>
                <a:t>S1</a:t>
              </a:r>
              <a:endParaRPr lang="en-US" altLang="zh-CN" sz="3200">
                <a:latin typeface="Tahoma" panose="020B0604030504040204" pitchFamily="34" charset="0"/>
              </a:endParaRPr>
            </a:p>
          </p:txBody>
        </p:sp>
        <p:sp>
          <p:nvSpPr>
            <p:cNvPr id="7174" name="椭圆 7173"/>
            <p:cNvSpPr/>
            <p:nvPr/>
          </p:nvSpPr>
          <p:spPr>
            <a:xfrm>
              <a:off x="1103" y="0"/>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lstStyle/>
            <a:p>
              <a:pPr algn="just"/>
              <a:r>
                <a:rPr lang="en-US" altLang="zh-CN" sz="1400">
                  <a:latin typeface="Times New Roman" panose="02020603050405020304" pitchFamily="18" charset="0"/>
                </a:rPr>
                <a:t>S2</a:t>
              </a:r>
              <a:endParaRPr lang="en-US" altLang="zh-CN" sz="3200">
                <a:latin typeface="Tahoma" panose="020B0604030504040204" pitchFamily="34" charset="0"/>
              </a:endParaRPr>
            </a:p>
          </p:txBody>
        </p:sp>
        <p:sp>
          <p:nvSpPr>
            <p:cNvPr id="7175" name="椭圆 7174"/>
            <p:cNvSpPr/>
            <p:nvPr/>
          </p:nvSpPr>
          <p:spPr>
            <a:xfrm>
              <a:off x="2180" y="23"/>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lstStyle/>
            <a:p>
              <a:pPr algn="just"/>
              <a:r>
                <a:rPr lang="en-US" altLang="zh-CN" sz="1400">
                  <a:latin typeface="Times New Roman" panose="02020603050405020304" pitchFamily="18" charset="0"/>
                </a:rPr>
                <a:t>S3</a:t>
              </a:r>
              <a:endParaRPr lang="en-US" altLang="zh-CN" sz="3200">
                <a:latin typeface="Tahoma" panose="020B0604030504040204" pitchFamily="34" charset="0"/>
              </a:endParaRPr>
            </a:p>
          </p:txBody>
        </p:sp>
        <p:sp>
          <p:nvSpPr>
            <p:cNvPr id="7176" name="椭圆 7175"/>
            <p:cNvSpPr/>
            <p:nvPr/>
          </p:nvSpPr>
          <p:spPr>
            <a:xfrm>
              <a:off x="3280" y="23"/>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lstStyle/>
            <a:p>
              <a:pPr algn="just"/>
              <a:r>
                <a:rPr lang="en-US" altLang="zh-CN" sz="1400">
                  <a:latin typeface="Times New Roman" panose="02020603050405020304" pitchFamily="18" charset="0"/>
                </a:rPr>
                <a:t>S4</a:t>
              </a:r>
              <a:endParaRPr lang="en-US" altLang="zh-CN" sz="3200">
                <a:latin typeface="Tahoma" panose="020B0604030504040204" pitchFamily="34" charset="0"/>
              </a:endParaRPr>
            </a:p>
          </p:txBody>
        </p:sp>
        <p:sp>
          <p:nvSpPr>
            <p:cNvPr id="7177" name="直接连接符 7176"/>
            <p:cNvSpPr/>
            <p:nvPr/>
          </p:nvSpPr>
          <p:spPr>
            <a:xfrm>
              <a:off x="533" y="283"/>
              <a:ext cx="567" cy="0"/>
            </a:xfrm>
            <a:prstGeom prst="line">
              <a:avLst/>
            </a:prstGeom>
            <a:ln w="9525" cap="flat" cmpd="sng">
              <a:solidFill>
                <a:srgbClr val="000000"/>
              </a:solidFill>
              <a:prstDash val="solid"/>
              <a:headEnd type="none" w="med" len="med"/>
              <a:tailEnd type="triangle" w="med" len="med"/>
            </a:ln>
          </p:spPr>
        </p:sp>
        <p:sp>
          <p:nvSpPr>
            <p:cNvPr id="7178" name="直接连接符 7177"/>
            <p:cNvSpPr/>
            <p:nvPr/>
          </p:nvSpPr>
          <p:spPr>
            <a:xfrm>
              <a:off x="1600" y="283"/>
              <a:ext cx="567" cy="0"/>
            </a:xfrm>
            <a:prstGeom prst="line">
              <a:avLst/>
            </a:prstGeom>
            <a:ln w="9525" cap="flat" cmpd="sng">
              <a:solidFill>
                <a:srgbClr val="000000"/>
              </a:solidFill>
              <a:prstDash val="solid"/>
              <a:headEnd type="none" w="med" len="med"/>
              <a:tailEnd type="triangle" w="med" len="med"/>
            </a:ln>
          </p:spPr>
        </p:sp>
        <p:sp>
          <p:nvSpPr>
            <p:cNvPr id="7179" name="直接连接符 7178"/>
            <p:cNvSpPr/>
            <p:nvPr/>
          </p:nvSpPr>
          <p:spPr>
            <a:xfrm>
              <a:off x="2700" y="283"/>
              <a:ext cx="567" cy="0"/>
            </a:xfrm>
            <a:prstGeom prst="line">
              <a:avLst/>
            </a:prstGeom>
            <a:ln w="9525" cap="flat" cmpd="sng">
              <a:solidFill>
                <a:srgbClr val="000000"/>
              </a:solidFill>
              <a:prstDash val="solid"/>
              <a:headEnd type="none" w="med" len="med"/>
              <a:tailEnd type="triangle" w="med" len="med"/>
            </a:ln>
          </p:spPr>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41985"/>
          <p:cNvSpPr>
            <a:spLocks noGrp="1"/>
          </p:cNvSpPr>
          <p:nvPr>
            <p:ph type="title"/>
          </p:nvPr>
        </p:nvSpPr>
        <p:spPr/>
        <p:txBody>
          <a:bodyPr anchor="b"/>
          <a:lstStyle/>
          <a:p>
            <a:r>
              <a:rPr lang="zh-CN" altLang="en-US" b="1"/>
              <a:t>满足临界区管理原则</a:t>
            </a:r>
          </a:p>
        </p:txBody>
      </p:sp>
      <p:sp>
        <p:nvSpPr>
          <p:cNvPr id="41987" name="文本占位符 41986"/>
          <p:cNvSpPr>
            <a:spLocks noGrp="1"/>
          </p:cNvSpPr>
          <p:nvPr>
            <p:ph type="body" idx="1"/>
          </p:nvPr>
        </p:nvSpPr>
        <p:spPr>
          <a:xfrm>
            <a:off x="1042988" y="1989138"/>
            <a:ext cx="7912100" cy="4435475"/>
          </a:xfrm>
        </p:spPr>
        <p:txBody>
          <a:bodyPr/>
          <a:lstStyle/>
          <a:p>
            <a:pPr>
              <a:lnSpc>
                <a:spcPct val="80000"/>
              </a:lnSpc>
            </a:pPr>
            <a:r>
              <a:rPr lang="zh-CN" altLang="en-US" sz="2400" b="1"/>
              <a:t>互斥性</a:t>
            </a:r>
            <a:r>
              <a:rPr lang="en-US" altLang="zh-CN" sz="2400" b="1"/>
              <a:t>(mutual exclusion)</a:t>
            </a:r>
          </a:p>
          <a:p>
            <a:pPr lvl="1">
              <a:lnSpc>
                <a:spcPct val="80000"/>
              </a:lnSpc>
            </a:pPr>
            <a:r>
              <a:rPr lang="zh-CN" altLang="en-US" sz="2000" b="1"/>
              <a:t>多个进程竞争进入临界区时</a:t>
            </a:r>
            <a:r>
              <a:rPr lang="en-US" altLang="zh-CN" sz="2000" b="1"/>
              <a:t>, </a:t>
            </a:r>
            <a:r>
              <a:rPr lang="zh-CN" altLang="en-US" sz="2000" b="1"/>
              <a:t>下述条件之一成立</a:t>
            </a:r>
            <a:r>
              <a:rPr lang="en-US" altLang="zh-CN" sz="2000" b="1"/>
              <a:t>: (1)</a:t>
            </a:r>
            <a:r>
              <a:rPr lang="zh-CN" altLang="en-US" sz="2000" b="1"/>
              <a:t>一个进程抓到最小号</a:t>
            </a:r>
            <a:r>
              <a:rPr lang="en-US" altLang="zh-CN" sz="2000" b="1"/>
              <a:t>, (2)</a:t>
            </a:r>
            <a:r>
              <a:rPr lang="zh-CN" altLang="en-US" sz="2000" b="1"/>
              <a:t>若干进程抓到最小号</a:t>
            </a:r>
            <a:r>
              <a:rPr lang="en-US" altLang="zh-CN" sz="2000" b="1"/>
              <a:t>. </a:t>
            </a:r>
            <a:r>
              <a:rPr lang="zh-CN" altLang="en-US" sz="2000" b="1"/>
              <a:t>情形</a:t>
            </a:r>
            <a:r>
              <a:rPr lang="en-US" altLang="zh-CN" sz="2000" b="1"/>
              <a:t>(1)</a:t>
            </a:r>
            <a:r>
              <a:rPr lang="zh-CN" altLang="en-US" sz="2000" b="1"/>
              <a:t>抓到最小号的进程获准进入临界区</a:t>
            </a:r>
            <a:r>
              <a:rPr lang="en-US" altLang="zh-CN" sz="2000" b="1"/>
              <a:t>; </a:t>
            </a:r>
            <a:r>
              <a:rPr lang="zh-CN" altLang="en-US" sz="2000" b="1"/>
              <a:t>情形</a:t>
            </a:r>
            <a:r>
              <a:rPr lang="en-US" altLang="zh-CN" sz="2000" b="1"/>
              <a:t>(2)</a:t>
            </a:r>
            <a:r>
              <a:rPr lang="zh-CN" altLang="en-US" sz="2000" b="1"/>
              <a:t>编号最小抓到最小号的进程获准进入临界区</a:t>
            </a:r>
            <a:r>
              <a:rPr lang="en-US" altLang="zh-CN" sz="2000" b="1"/>
              <a:t>, </a:t>
            </a:r>
            <a:r>
              <a:rPr lang="zh-CN" altLang="en-US" sz="2000" b="1"/>
              <a:t>其它进程将在第一个</a:t>
            </a:r>
            <a:r>
              <a:rPr lang="en-US" altLang="zh-CN" sz="2000" b="1"/>
              <a:t>while</a:t>
            </a:r>
            <a:r>
              <a:rPr lang="zh-CN" altLang="en-US" sz="2000" b="1"/>
              <a:t>循环或第二个</a:t>
            </a:r>
            <a:r>
              <a:rPr lang="en-US" altLang="zh-CN" sz="2000" b="1"/>
              <a:t>while</a:t>
            </a:r>
            <a:r>
              <a:rPr lang="zh-CN" altLang="en-US" sz="2000" b="1"/>
              <a:t>循环处等待</a:t>
            </a:r>
            <a:r>
              <a:rPr lang="en-US" altLang="zh-CN" sz="2000" b="1"/>
              <a:t>, </a:t>
            </a:r>
            <a:r>
              <a:rPr lang="zh-CN" altLang="en-US" sz="2000" b="1"/>
              <a:t>因而满足互斥性</a:t>
            </a:r>
            <a:r>
              <a:rPr lang="en-US" altLang="zh-CN" sz="2000" b="1"/>
              <a:t>.</a:t>
            </a:r>
          </a:p>
          <a:p>
            <a:pPr>
              <a:lnSpc>
                <a:spcPct val="80000"/>
              </a:lnSpc>
            </a:pPr>
            <a:r>
              <a:rPr lang="zh-CN" altLang="en-US" sz="2400" b="1"/>
              <a:t>进展性</a:t>
            </a:r>
            <a:r>
              <a:rPr lang="en-US" altLang="zh-CN" sz="2400" b="1"/>
              <a:t>(progress)</a:t>
            </a:r>
          </a:p>
          <a:p>
            <a:pPr lvl="1">
              <a:lnSpc>
                <a:spcPct val="80000"/>
              </a:lnSpc>
            </a:pPr>
            <a:r>
              <a:rPr lang="zh-CN" altLang="en-US" sz="2000" b="1"/>
              <a:t>当仅有一个进程想进入临界区时</a:t>
            </a:r>
            <a:r>
              <a:rPr lang="en-US" altLang="zh-CN" sz="2000" b="1"/>
              <a:t>, </a:t>
            </a:r>
            <a:r>
              <a:rPr lang="zh-CN" altLang="en-US" sz="2000" b="1"/>
              <a:t>该进程可以立即进入</a:t>
            </a:r>
            <a:r>
              <a:rPr lang="en-US" altLang="zh-CN" sz="2000" b="1"/>
              <a:t>; </a:t>
            </a:r>
            <a:r>
              <a:rPr lang="zh-CN" altLang="en-US" sz="2000" b="1"/>
              <a:t>当有多个进程想进入临界区时其二元组</a:t>
            </a:r>
            <a:r>
              <a:rPr lang="en-US" altLang="zh-CN" sz="2000" b="1"/>
              <a:t>(number[i],i)</a:t>
            </a:r>
            <a:r>
              <a:rPr lang="zh-CN" altLang="en-US" sz="2000" b="1"/>
              <a:t>最小的进程获准进入</a:t>
            </a:r>
            <a:r>
              <a:rPr lang="en-US" altLang="zh-CN" sz="2000" b="1"/>
              <a:t>, </a:t>
            </a:r>
            <a:r>
              <a:rPr lang="zh-CN" altLang="en-US" sz="2000" b="1"/>
              <a:t>因而确定进入临界区进程的决策将在有限时间内确定</a:t>
            </a:r>
            <a:r>
              <a:rPr lang="en-US" altLang="zh-CN" sz="2000" b="1"/>
              <a:t>.</a:t>
            </a:r>
          </a:p>
          <a:p>
            <a:pPr>
              <a:lnSpc>
                <a:spcPct val="80000"/>
              </a:lnSpc>
            </a:pPr>
            <a:r>
              <a:rPr lang="zh-CN" altLang="en-US" sz="2400" b="1"/>
              <a:t>有限等待性</a:t>
            </a:r>
            <a:r>
              <a:rPr lang="en-US" altLang="zh-CN" sz="2400" b="1"/>
              <a:t>(bounded waiting)</a:t>
            </a:r>
          </a:p>
          <a:p>
            <a:pPr lvl="1">
              <a:lnSpc>
                <a:spcPct val="80000"/>
              </a:lnSpc>
            </a:pPr>
            <a:r>
              <a:rPr lang="zh-CN" altLang="en-US" sz="2000" b="1"/>
              <a:t>对任意一个想要进入临界区的进程</a:t>
            </a:r>
            <a:r>
              <a:rPr lang="en-US" altLang="zh-CN" sz="2000" b="1"/>
              <a:t>Pi, </a:t>
            </a:r>
            <a:r>
              <a:rPr lang="zh-CN" altLang="en-US" sz="2000" b="1"/>
              <a:t>设其抓到号码为</a:t>
            </a:r>
            <a:r>
              <a:rPr lang="en-US" altLang="zh-CN" sz="2000" b="1"/>
              <a:t>number[i], </a:t>
            </a:r>
            <a:r>
              <a:rPr lang="zh-CN" altLang="en-US" sz="2000" b="1"/>
              <a:t>按二元组</a:t>
            </a:r>
            <a:r>
              <a:rPr lang="en-US" altLang="zh-CN" sz="2000" b="1"/>
              <a:t>(number[i],i)</a:t>
            </a:r>
            <a:r>
              <a:rPr lang="zh-CN" altLang="en-US" sz="2000" b="1"/>
              <a:t>次序排在</a:t>
            </a:r>
            <a:r>
              <a:rPr lang="en-US" altLang="zh-CN" sz="2000" b="1"/>
              <a:t>Pi</a:t>
            </a:r>
            <a:r>
              <a:rPr lang="zh-CN" altLang="en-US" sz="2000" b="1"/>
              <a:t>之前的竞争进程数量是有限的</a:t>
            </a:r>
            <a:r>
              <a:rPr lang="en-US" altLang="zh-CN" sz="2000" b="1"/>
              <a:t>, </a:t>
            </a:r>
            <a:r>
              <a:rPr lang="zh-CN" altLang="en-US" sz="2000" b="1"/>
              <a:t>在最坏情况下</a:t>
            </a:r>
            <a:r>
              <a:rPr lang="en-US" altLang="zh-CN" sz="2000" b="1"/>
              <a:t>Pi</a:t>
            </a:r>
            <a:r>
              <a:rPr lang="zh-CN" altLang="en-US" sz="2000" b="1"/>
              <a:t>将等待</a:t>
            </a:r>
            <a:r>
              <a:rPr lang="en-US" altLang="zh-CN" sz="2000" b="1"/>
              <a:t>n-1</a:t>
            </a:r>
            <a:r>
              <a:rPr lang="zh-CN" altLang="en-US" sz="2000" b="1"/>
              <a:t>个排在其前面的进程进入并离开临界区后获得进入临界区的资格</a:t>
            </a:r>
            <a:r>
              <a:rPr lang="en-US" altLang="zh-CN" sz="2000" b="1"/>
              <a:t>, </a:t>
            </a:r>
            <a:r>
              <a:rPr lang="zh-CN" altLang="en-US" sz="2000" b="1"/>
              <a:t>因而满足有限等待性</a:t>
            </a:r>
            <a:r>
              <a:rPr lang="en-US" altLang="zh-CN" sz="2000" b="1"/>
              <a:t>.</a:t>
            </a:r>
          </a:p>
          <a:p>
            <a:pPr>
              <a:lnSpc>
                <a:spcPct val="80000"/>
              </a:lnSpc>
            </a:pPr>
            <a:endParaRPr lang="zh-CN" altLang="en-US"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additive="base">
                                        <p:cTn id="7" dur="5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anim calcmode="lin" valueType="num">
                                      <p:cBhvr additive="base">
                                        <p:cTn id="11" dur="5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 calcmode="lin" valueType="num">
                                      <p:cBhvr additive="base">
                                        <p:cTn id="17" dur="5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98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1987">
                                            <p:txEl>
                                              <p:pRg st="3" end="3"/>
                                            </p:txEl>
                                          </p:spTgt>
                                        </p:tgtEl>
                                        <p:attrNameLst>
                                          <p:attrName>style.visibility</p:attrName>
                                        </p:attrNameLst>
                                      </p:cBhvr>
                                      <p:to>
                                        <p:strVal val="visible"/>
                                      </p:to>
                                    </p:set>
                                    <p:anim calcmode="lin" valueType="num">
                                      <p:cBhvr additive="base">
                                        <p:cTn id="21" dur="5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9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1987">
                                            <p:txEl>
                                              <p:pRg st="4" end="4"/>
                                            </p:txEl>
                                          </p:spTgt>
                                        </p:tgtEl>
                                        <p:attrNameLst>
                                          <p:attrName>style.visibility</p:attrName>
                                        </p:attrNameLst>
                                      </p:cBhvr>
                                      <p:to>
                                        <p:strVal val="visible"/>
                                      </p:to>
                                    </p:set>
                                    <p:anim calcmode="lin" valueType="num">
                                      <p:cBhvr additive="base">
                                        <p:cTn id="27" dur="5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198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1987">
                                            <p:txEl>
                                              <p:pRg st="5" end="5"/>
                                            </p:txEl>
                                          </p:spTgt>
                                        </p:tgtEl>
                                        <p:attrNameLst>
                                          <p:attrName>style.visibility</p:attrName>
                                        </p:attrNameLst>
                                      </p:cBhvr>
                                      <p:to>
                                        <p:strVal val="visible"/>
                                      </p:to>
                                    </p:set>
                                    <p:anim calcmode="lin" valueType="num">
                                      <p:cBhvr additive="base">
                                        <p:cTn id="31" dur="500" fill="hold"/>
                                        <p:tgtEl>
                                          <p:spTgt spid="4198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9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43009"/>
          <p:cNvSpPr>
            <a:spLocks noGrp="1"/>
          </p:cNvSpPr>
          <p:nvPr>
            <p:ph type="title"/>
          </p:nvPr>
        </p:nvSpPr>
        <p:spPr>
          <a:xfrm>
            <a:off x="685800" y="533400"/>
            <a:ext cx="7772400" cy="1143000"/>
          </a:xfrm>
        </p:spPr>
        <p:txBody>
          <a:bodyPr anchor="b"/>
          <a:lstStyle/>
          <a:p>
            <a:r>
              <a:rPr lang="en-US" altLang="zh-CN"/>
              <a:t>Eisenberg/Mcguire</a:t>
            </a:r>
            <a:r>
              <a:rPr lang="zh-CN" altLang="en-US" b="1"/>
              <a:t>算法</a:t>
            </a:r>
            <a:endParaRPr lang="zh-CN" altLang="en-US"/>
          </a:p>
        </p:txBody>
      </p:sp>
      <p:sp>
        <p:nvSpPr>
          <p:cNvPr id="43011" name="文本框 43010"/>
          <p:cNvSpPr txBox="1"/>
          <p:nvPr/>
        </p:nvSpPr>
        <p:spPr>
          <a:xfrm>
            <a:off x="914400" y="1905000"/>
            <a:ext cx="7467600" cy="1004888"/>
          </a:xfrm>
          <a:prstGeom prst="rect">
            <a:avLst/>
          </a:prstGeom>
          <a:noFill/>
          <a:ln w="9525">
            <a:noFill/>
          </a:ln>
        </p:spPr>
        <p:txBody>
          <a:bodyPr>
            <a:spAutoFit/>
          </a:bodyPr>
          <a:lstStyle/>
          <a:p>
            <a:pPr>
              <a:spcBef>
                <a:spcPct val="50000"/>
              </a:spcBef>
            </a:pPr>
            <a:r>
              <a:rPr lang="en-US" altLang="zh-CN" sz="2400">
                <a:latin typeface="Comic Sans MS" panose="030F0702030302020204" pitchFamily="66" charset="0"/>
              </a:rPr>
              <a:t>enum flag[0,…,n-1] (idle, want_in, in_cs);</a:t>
            </a:r>
            <a:r>
              <a:rPr lang="en-US" altLang="zh-CN" sz="2400">
                <a:latin typeface="Times New Roman" panose="02020603050405020304" pitchFamily="18" charset="0"/>
              </a:rPr>
              <a:t>  </a:t>
            </a:r>
          </a:p>
          <a:p>
            <a:pPr>
              <a:spcBef>
                <a:spcPct val="50000"/>
              </a:spcBef>
            </a:pPr>
            <a:r>
              <a:rPr lang="en-US" altLang="zh-CN" sz="2400">
                <a:latin typeface="Comic Sans MS" panose="030F0702030302020204" pitchFamily="66" charset="0"/>
              </a:rPr>
              <a:t>int turn;  //0..n-1;</a:t>
            </a:r>
            <a:r>
              <a:rPr lang="en-US" altLang="zh-CN" sz="2400">
                <a:latin typeface="Times New Roman" panose="02020603050405020304" pitchFamily="18" charset="0"/>
              </a:rPr>
              <a:t> </a:t>
            </a:r>
            <a:r>
              <a:rPr lang="zh-CN" altLang="en-US" sz="2400">
                <a:latin typeface="Times New Roman" panose="02020603050405020304" pitchFamily="18" charset="0"/>
              </a:rPr>
              <a:t>初始任意</a:t>
            </a:r>
            <a:endParaRPr lang="zh-CN" altLang="en-US" sz="2400" b="0">
              <a:latin typeface="Times New Roman" panose="02020603050405020304" pitchFamily="18" charset="0"/>
            </a:endParaRPr>
          </a:p>
        </p:txBody>
      </p:sp>
      <p:sp>
        <p:nvSpPr>
          <p:cNvPr id="43012" name="直接连接符 43011"/>
          <p:cNvSpPr/>
          <p:nvPr/>
        </p:nvSpPr>
        <p:spPr>
          <a:xfrm>
            <a:off x="7924800" y="5181600"/>
            <a:ext cx="1588" cy="152400"/>
          </a:xfrm>
          <a:prstGeom prst="line">
            <a:avLst/>
          </a:prstGeom>
          <a:ln w="28575" cap="flat" cmpd="sng">
            <a:solidFill>
              <a:schemeClr val="tx1"/>
            </a:solidFill>
            <a:prstDash val="solid"/>
            <a:headEnd type="none" w="med" len="med"/>
            <a:tailEnd type="none" w="med" len="med"/>
          </a:ln>
        </p:spPr>
      </p:sp>
      <p:grpSp>
        <p:nvGrpSpPr>
          <p:cNvPr id="43013" name="组合 43012"/>
          <p:cNvGrpSpPr/>
          <p:nvPr/>
        </p:nvGrpSpPr>
        <p:grpSpPr>
          <a:xfrm>
            <a:off x="1066800" y="4572000"/>
            <a:ext cx="7239000" cy="1692275"/>
            <a:chOff x="0" y="0"/>
            <a:chExt cx="4560" cy="1066"/>
          </a:xfrm>
        </p:grpSpPr>
        <p:sp>
          <p:nvSpPr>
            <p:cNvPr id="43014" name="直接连接符 43013"/>
            <p:cNvSpPr/>
            <p:nvPr/>
          </p:nvSpPr>
          <p:spPr>
            <a:xfrm>
              <a:off x="96" y="384"/>
              <a:ext cx="4224" cy="1"/>
            </a:xfrm>
            <a:prstGeom prst="line">
              <a:avLst/>
            </a:prstGeom>
            <a:ln w="38100" cap="flat" cmpd="sng">
              <a:solidFill>
                <a:schemeClr val="tx1"/>
              </a:solidFill>
              <a:prstDash val="solid"/>
              <a:headEnd type="none" w="med" len="med"/>
              <a:tailEnd type="none" w="med" len="med"/>
            </a:ln>
          </p:spPr>
        </p:sp>
        <p:sp>
          <p:nvSpPr>
            <p:cNvPr id="43015" name="直接连接符 43014"/>
            <p:cNvSpPr/>
            <p:nvPr/>
          </p:nvSpPr>
          <p:spPr>
            <a:xfrm>
              <a:off x="96" y="336"/>
              <a:ext cx="1" cy="96"/>
            </a:xfrm>
            <a:prstGeom prst="line">
              <a:avLst/>
            </a:prstGeom>
            <a:ln w="28575" cap="flat" cmpd="sng">
              <a:solidFill>
                <a:schemeClr val="tx1"/>
              </a:solidFill>
              <a:prstDash val="solid"/>
              <a:headEnd type="none" w="med" len="med"/>
              <a:tailEnd type="none" w="med" len="med"/>
            </a:ln>
          </p:spPr>
        </p:sp>
        <p:sp>
          <p:nvSpPr>
            <p:cNvPr id="43016" name="直接连接符 43015"/>
            <p:cNvSpPr/>
            <p:nvPr/>
          </p:nvSpPr>
          <p:spPr>
            <a:xfrm>
              <a:off x="1440" y="336"/>
              <a:ext cx="1" cy="96"/>
            </a:xfrm>
            <a:prstGeom prst="line">
              <a:avLst/>
            </a:prstGeom>
            <a:ln w="28575" cap="flat" cmpd="sng">
              <a:solidFill>
                <a:schemeClr val="tx1"/>
              </a:solidFill>
              <a:prstDash val="solid"/>
              <a:headEnd type="none" w="med" len="med"/>
              <a:tailEnd type="none" w="med" len="med"/>
            </a:ln>
          </p:spPr>
        </p:sp>
        <p:sp>
          <p:nvSpPr>
            <p:cNvPr id="43017" name="直接连接符 43016"/>
            <p:cNvSpPr/>
            <p:nvPr/>
          </p:nvSpPr>
          <p:spPr>
            <a:xfrm>
              <a:off x="2832" y="336"/>
              <a:ext cx="1" cy="96"/>
            </a:xfrm>
            <a:prstGeom prst="line">
              <a:avLst/>
            </a:prstGeom>
            <a:ln w="28575" cap="flat" cmpd="sng">
              <a:solidFill>
                <a:schemeClr val="tx1"/>
              </a:solidFill>
              <a:prstDash val="solid"/>
              <a:headEnd type="none" w="med" len="med"/>
              <a:tailEnd type="none" w="med" len="med"/>
            </a:ln>
          </p:spPr>
        </p:sp>
        <p:sp>
          <p:nvSpPr>
            <p:cNvPr id="43018" name="文本框 43017"/>
            <p:cNvSpPr txBox="1"/>
            <p:nvPr/>
          </p:nvSpPr>
          <p:spPr>
            <a:xfrm>
              <a:off x="0" y="48"/>
              <a:ext cx="240" cy="288"/>
            </a:xfrm>
            <a:prstGeom prst="rect">
              <a:avLst/>
            </a:prstGeom>
            <a:noFill/>
            <a:ln w="9525">
              <a:noFill/>
            </a:ln>
          </p:spPr>
          <p:txBody>
            <a:bodyPr>
              <a:spAutoFit/>
            </a:bodyPr>
            <a:lstStyle/>
            <a:p>
              <a:pPr>
                <a:spcBef>
                  <a:spcPct val="50000"/>
                </a:spcBef>
              </a:pPr>
              <a:r>
                <a:rPr lang="en-US" altLang="zh-CN" sz="2400" b="0">
                  <a:latin typeface="Comic Sans MS" panose="030F0702030302020204" pitchFamily="66" charset="0"/>
                </a:rPr>
                <a:t>0</a:t>
              </a:r>
              <a:endParaRPr lang="en-US" altLang="zh-CN" sz="2400" b="0">
                <a:latin typeface="Times New Roman" panose="02020603050405020304" pitchFamily="18" charset="0"/>
              </a:endParaRPr>
            </a:p>
          </p:txBody>
        </p:sp>
        <p:sp>
          <p:nvSpPr>
            <p:cNvPr id="43019" name="文本框 43018"/>
            <p:cNvSpPr txBox="1"/>
            <p:nvPr/>
          </p:nvSpPr>
          <p:spPr>
            <a:xfrm>
              <a:off x="1248" y="48"/>
              <a:ext cx="288" cy="288"/>
            </a:xfrm>
            <a:prstGeom prst="rect">
              <a:avLst/>
            </a:prstGeom>
            <a:noFill/>
            <a:ln w="9525">
              <a:noFill/>
            </a:ln>
          </p:spPr>
          <p:txBody>
            <a:bodyPr>
              <a:spAutoFit/>
            </a:bodyPr>
            <a:lstStyle/>
            <a:p>
              <a:pPr>
                <a:spcBef>
                  <a:spcPct val="50000"/>
                </a:spcBef>
              </a:pPr>
              <a:r>
                <a:rPr lang="en-US" altLang="zh-CN" sz="2400" b="0">
                  <a:latin typeface="Comic Sans MS" panose="030F0702030302020204" pitchFamily="66" charset="0"/>
                </a:rPr>
                <a:t>  </a:t>
              </a:r>
              <a:r>
                <a:rPr lang="zh-CN" altLang="en-US" sz="2400" b="0" dirty="0">
                  <a:latin typeface="Comic Sans MS" panose="030F0702030302020204" pitchFamily="66" charset="0"/>
                </a:rPr>
                <a:t>i</a:t>
              </a:r>
              <a:r>
                <a:rPr lang="zh-CN" altLang="en-US" sz="2400" b="0" dirty="0">
                  <a:latin typeface="Times New Roman" panose="02020603050405020304" pitchFamily="18" charset="0"/>
                </a:rPr>
                <a:t> </a:t>
              </a:r>
            </a:p>
          </p:txBody>
        </p:sp>
        <p:sp>
          <p:nvSpPr>
            <p:cNvPr id="43020" name="文本框 43019"/>
            <p:cNvSpPr txBox="1"/>
            <p:nvPr/>
          </p:nvSpPr>
          <p:spPr>
            <a:xfrm>
              <a:off x="2640" y="48"/>
              <a:ext cx="576" cy="288"/>
            </a:xfrm>
            <a:prstGeom prst="rect">
              <a:avLst/>
            </a:prstGeom>
            <a:noFill/>
            <a:ln w="9525">
              <a:noFill/>
            </a:ln>
          </p:spPr>
          <p:txBody>
            <a:bodyPr>
              <a:spAutoFit/>
            </a:bodyPr>
            <a:lstStyle/>
            <a:p>
              <a:pPr>
                <a:spcBef>
                  <a:spcPct val="50000"/>
                </a:spcBef>
              </a:pPr>
              <a:r>
                <a:rPr lang="en-US" altLang="zh-CN" sz="2400" b="0">
                  <a:latin typeface="Comic Sans MS" panose="030F0702030302020204" pitchFamily="66" charset="0"/>
                </a:rPr>
                <a:t>turn</a:t>
              </a:r>
              <a:endParaRPr lang="en-US" altLang="zh-CN" sz="2400" b="0">
                <a:latin typeface="Times New Roman" panose="02020603050405020304" pitchFamily="18" charset="0"/>
              </a:endParaRPr>
            </a:p>
          </p:txBody>
        </p:sp>
        <p:sp>
          <p:nvSpPr>
            <p:cNvPr id="43021" name="文本框 43020"/>
            <p:cNvSpPr txBox="1"/>
            <p:nvPr/>
          </p:nvSpPr>
          <p:spPr>
            <a:xfrm>
              <a:off x="4128" y="0"/>
              <a:ext cx="432" cy="288"/>
            </a:xfrm>
            <a:prstGeom prst="rect">
              <a:avLst/>
            </a:prstGeom>
            <a:noFill/>
            <a:ln w="9525">
              <a:noFill/>
            </a:ln>
          </p:spPr>
          <p:txBody>
            <a:bodyPr>
              <a:spAutoFit/>
            </a:bodyPr>
            <a:lstStyle/>
            <a:p>
              <a:pPr>
                <a:spcBef>
                  <a:spcPct val="50000"/>
                </a:spcBef>
              </a:pPr>
              <a:r>
                <a:rPr lang="en-US" altLang="zh-CN" sz="2400" b="0">
                  <a:latin typeface="Comic Sans MS" panose="030F0702030302020204" pitchFamily="66" charset="0"/>
                </a:rPr>
                <a:t>n-1</a:t>
              </a:r>
              <a:endParaRPr lang="en-US" altLang="zh-CN" sz="2400" b="0">
                <a:latin typeface="Times New Roman" panose="02020603050405020304" pitchFamily="18" charset="0"/>
              </a:endParaRPr>
            </a:p>
          </p:txBody>
        </p:sp>
        <p:sp>
          <p:nvSpPr>
            <p:cNvPr id="43022" name="直接连接符 43021"/>
            <p:cNvSpPr/>
            <p:nvPr/>
          </p:nvSpPr>
          <p:spPr>
            <a:xfrm>
              <a:off x="96" y="720"/>
              <a:ext cx="1344" cy="1"/>
            </a:xfrm>
            <a:prstGeom prst="line">
              <a:avLst/>
            </a:prstGeom>
            <a:ln w="28575" cap="flat" cmpd="sng">
              <a:solidFill>
                <a:schemeClr val="tx1"/>
              </a:solidFill>
              <a:prstDash val="solid"/>
              <a:headEnd type="none" w="med" len="med"/>
              <a:tailEnd type="triangle" w="med" len="med"/>
            </a:ln>
          </p:spPr>
        </p:sp>
        <p:sp>
          <p:nvSpPr>
            <p:cNvPr id="43023" name="直接连接符 43022"/>
            <p:cNvSpPr/>
            <p:nvPr/>
          </p:nvSpPr>
          <p:spPr>
            <a:xfrm>
              <a:off x="2832" y="720"/>
              <a:ext cx="1488" cy="1"/>
            </a:xfrm>
            <a:prstGeom prst="line">
              <a:avLst/>
            </a:prstGeom>
            <a:ln w="28575" cap="flat" cmpd="sng">
              <a:solidFill>
                <a:schemeClr val="tx1"/>
              </a:solidFill>
              <a:prstDash val="solid"/>
              <a:headEnd type="none" w="med" len="med"/>
              <a:tailEnd type="triangle" w="med" len="med"/>
            </a:ln>
          </p:spPr>
        </p:sp>
        <p:sp>
          <p:nvSpPr>
            <p:cNvPr id="43024" name="文本框 43023"/>
            <p:cNvSpPr txBox="1"/>
            <p:nvPr/>
          </p:nvSpPr>
          <p:spPr>
            <a:xfrm>
              <a:off x="480" y="816"/>
              <a:ext cx="576" cy="250"/>
            </a:xfrm>
            <a:prstGeom prst="rect">
              <a:avLst/>
            </a:prstGeom>
            <a:noFill/>
            <a:ln w="9525">
              <a:noFill/>
            </a:ln>
          </p:spPr>
          <p:txBody>
            <a:bodyPr>
              <a:spAutoFit/>
            </a:bodyPr>
            <a:lstStyle/>
            <a:p>
              <a:pPr>
                <a:spcBef>
                  <a:spcPct val="50000"/>
                </a:spcBef>
              </a:pPr>
              <a:r>
                <a:rPr lang="zh-CN" altLang="en-US">
                  <a:latin typeface="Comic Sans MS" panose="030F0702030302020204" pitchFamily="66" charset="0"/>
                </a:rPr>
                <a:t>先于</a:t>
              </a:r>
              <a:r>
                <a:rPr lang="en-US" altLang="zh-CN">
                  <a:latin typeface="Comic Sans MS" panose="030F0702030302020204" pitchFamily="66" charset="0"/>
                </a:rPr>
                <a:t>i</a:t>
              </a:r>
              <a:endParaRPr lang="en-US" altLang="zh-CN" sz="2400" b="0">
                <a:latin typeface="Times New Roman" panose="02020603050405020304" pitchFamily="18" charset="0"/>
              </a:endParaRPr>
            </a:p>
          </p:txBody>
        </p:sp>
        <p:sp>
          <p:nvSpPr>
            <p:cNvPr id="43025" name="文本框 43024"/>
            <p:cNvSpPr txBox="1"/>
            <p:nvPr/>
          </p:nvSpPr>
          <p:spPr>
            <a:xfrm>
              <a:off x="3264" y="816"/>
              <a:ext cx="624" cy="250"/>
            </a:xfrm>
            <a:prstGeom prst="rect">
              <a:avLst/>
            </a:prstGeom>
            <a:noFill/>
            <a:ln w="9525">
              <a:noFill/>
            </a:ln>
          </p:spPr>
          <p:txBody>
            <a:bodyPr>
              <a:spAutoFit/>
            </a:bodyPr>
            <a:lstStyle/>
            <a:p>
              <a:pPr>
                <a:spcBef>
                  <a:spcPct val="50000"/>
                </a:spcBef>
              </a:pPr>
              <a:r>
                <a:rPr lang="zh-CN" altLang="en-US">
                  <a:latin typeface="Comic Sans MS" panose="030F0702030302020204" pitchFamily="66" charset="0"/>
                </a:rPr>
                <a:t>先于</a:t>
              </a:r>
              <a:r>
                <a:rPr lang="en-US" altLang="zh-CN">
                  <a:latin typeface="Comic Sans MS" panose="030F0702030302020204" pitchFamily="66" charset="0"/>
                </a:rPr>
                <a:t>i</a:t>
              </a:r>
              <a:endParaRPr lang="en-US" altLang="zh-CN" sz="2400" b="0">
                <a:latin typeface="Times New Roman" panose="02020603050405020304" pitchFamily="18" charset="0"/>
              </a:endParaRPr>
            </a:p>
          </p:txBody>
        </p:sp>
      </p:grpSp>
      <p:sp>
        <p:nvSpPr>
          <p:cNvPr id="43026" name="文本框 43025"/>
          <p:cNvSpPr txBox="1"/>
          <p:nvPr/>
        </p:nvSpPr>
        <p:spPr>
          <a:xfrm>
            <a:off x="1524000" y="3048000"/>
            <a:ext cx="6503988" cy="1333500"/>
          </a:xfrm>
          <a:prstGeom prst="rect">
            <a:avLst/>
          </a:prstGeom>
          <a:noFill/>
          <a:ln w="9525">
            <a:noFill/>
          </a:ln>
        </p:spPr>
        <p:txBody>
          <a:bodyPr>
            <a:spAutoFit/>
          </a:bodyPr>
          <a:lstStyle/>
          <a:p>
            <a:pPr>
              <a:lnSpc>
                <a:spcPct val="80000"/>
              </a:lnSpc>
              <a:spcBef>
                <a:spcPct val="50000"/>
              </a:spcBef>
            </a:pPr>
            <a:r>
              <a:rPr lang="zh-CN" altLang="en-US" sz="2400" dirty="0">
                <a:latin typeface="Comic Sans MS" panose="030F0702030302020204" pitchFamily="66" charset="0"/>
              </a:rPr>
              <a:t>flag[i]==idle</a:t>
            </a:r>
            <a:r>
              <a:rPr lang="zh-CN" altLang="en-US" sz="2400" dirty="0">
                <a:latin typeface="Times New Roman" panose="02020603050405020304" pitchFamily="18" charset="0"/>
              </a:rPr>
              <a:t>:  进程</a:t>
            </a:r>
            <a:r>
              <a:rPr lang="zh-CN" altLang="en-US" sz="2400" b="0" dirty="0">
                <a:latin typeface="Comic Sans MS" panose="030F0702030302020204" pitchFamily="66" charset="0"/>
              </a:rPr>
              <a:t>Pi</a:t>
            </a:r>
            <a:r>
              <a:rPr lang="zh-CN" altLang="en-US" sz="2400" dirty="0">
                <a:latin typeface="Times New Roman" panose="02020603050405020304" pitchFamily="18" charset="0"/>
              </a:rPr>
              <a:t>不想进入临界区</a:t>
            </a:r>
          </a:p>
          <a:p>
            <a:pPr>
              <a:lnSpc>
                <a:spcPct val="80000"/>
              </a:lnSpc>
              <a:spcBef>
                <a:spcPct val="50000"/>
              </a:spcBef>
            </a:pPr>
            <a:r>
              <a:rPr lang="zh-CN" altLang="en-US" sz="2400" dirty="0">
                <a:latin typeface="Comic Sans MS" panose="030F0702030302020204" pitchFamily="66" charset="0"/>
              </a:rPr>
              <a:t>flag[i]==want_in</a:t>
            </a:r>
            <a:r>
              <a:rPr lang="zh-CN" altLang="en-US" sz="2400" dirty="0">
                <a:latin typeface="Times New Roman" panose="02020603050405020304" pitchFamily="18" charset="0"/>
              </a:rPr>
              <a:t>:   进程</a:t>
            </a:r>
            <a:r>
              <a:rPr lang="zh-CN" altLang="en-US" sz="2400" b="0" dirty="0">
                <a:latin typeface="Comic Sans MS" panose="030F0702030302020204" pitchFamily="66" charset="0"/>
              </a:rPr>
              <a:t>Pi</a:t>
            </a:r>
            <a:r>
              <a:rPr lang="zh-CN" altLang="en-US" sz="2400" dirty="0">
                <a:latin typeface="Times New Roman" panose="02020603050405020304" pitchFamily="18" charset="0"/>
              </a:rPr>
              <a:t>想进入临界区</a:t>
            </a:r>
          </a:p>
          <a:p>
            <a:pPr>
              <a:lnSpc>
                <a:spcPct val="80000"/>
              </a:lnSpc>
              <a:spcBef>
                <a:spcPct val="50000"/>
              </a:spcBef>
            </a:pPr>
            <a:r>
              <a:rPr lang="zh-CN" altLang="en-US" sz="2400" dirty="0">
                <a:latin typeface="Comic Sans MS" panose="030F0702030302020204" pitchFamily="66" charset="0"/>
              </a:rPr>
              <a:t>flag[i]==in_cs</a:t>
            </a:r>
            <a:r>
              <a:rPr lang="zh-CN" altLang="en-US" sz="2400" dirty="0">
                <a:latin typeface="Times New Roman" panose="02020603050405020304" pitchFamily="18" charset="0"/>
              </a:rPr>
              <a:t>:   进程</a:t>
            </a:r>
            <a:r>
              <a:rPr lang="zh-CN" altLang="en-US" sz="2400" b="0" dirty="0">
                <a:latin typeface="Comic Sans MS" panose="030F0702030302020204" pitchFamily="66" charset="0"/>
              </a:rPr>
              <a:t>Pi</a:t>
            </a:r>
            <a:r>
              <a:rPr lang="zh-CN" altLang="en-US" sz="2400" dirty="0">
                <a:latin typeface="Times New Roman" panose="02020603050405020304" pitchFamily="18" charset="0"/>
              </a:rPr>
              <a:t>想进入或已进入临界区</a:t>
            </a:r>
            <a:endParaRPr lang="zh-CN" altLang="en-US" sz="2400" b="0" dirty="0">
              <a:latin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44033"/>
          <p:cNvSpPr>
            <a:spLocks noGrp="1"/>
          </p:cNvSpPr>
          <p:nvPr>
            <p:ph type="title"/>
          </p:nvPr>
        </p:nvSpPr>
        <p:spPr>
          <a:xfrm>
            <a:off x="685800" y="457200"/>
            <a:ext cx="7772400" cy="1143000"/>
          </a:xfrm>
        </p:spPr>
        <p:txBody>
          <a:bodyPr anchor="b"/>
          <a:lstStyle/>
          <a:p>
            <a:r>
              <a:rPr lang="en-US" altLang="zh-CN"/>
              <a:t>Eisenberg/Mcguire</a:t>
            </a:r>
            <a:r>
              <a:rPr lang="zh-CN" altLang="en-US" b="1"/>
              <a:t>算法</a:t>
            </a:r>
            <a:endParaRPr lang="zh-CN" altLang="en-US"/>
          </a:p>
        </p:txBody>
      </p:sp>
      <p:sp>
        <p:nvSpPr>
          <p:cNvPr id="44035" name="文本框 44034"/>
          <p:cNvSpPr txBox="1"/>
          <p:nvPr/>
        </p:nvSpPr>
        <p:spPr>
          <a:xfrm>
            <a:off x="914400" y="1676400"/>
            <a:ext cx="7391400" cy="5199063"/>
          </a:xfrm>
          <a:prstGeom prst="rect">
            <a:avLst/>
          </a:prstGeom>
          <a:noFill/>
          <a:ln w="9525">
            <a:noFill/>
          </a:ln>
        </p:spPr>
        <p:txBody>
          <a:bodyPr>
            <a:spAutoFit/>
          </a:bodyPr>
          <a:lstStyle/>
          <a:p>
            <a:pPr>
              <a:spcBef>
                <a:spcPct val="50000"/>
              </a:spcBef>
            </a:pPr>
            <a:r>
              <a:rPr lang="zh-CN" altLang="en-US" dirty="0">
                <a:latin typeface="Comic Sans MS" panose="030F0702030302020204" pitchFamily="66" charset="0"/>
              </a:rPr>
              <a:t>Pi进入:</a:t>
            </a:r>
            <a:endParaRPr lang="zh-CN" altLang="en-US" sz="2400" dirty="0">
              <a:latin typeface="Comic Sans MS" panose="030F0702030302020204" pitchFamily="66" charset="0"/>
            </a:endParaRPr>
          </a:p>
          <a:p>
            <a:pPr>
              <a:lnSpc>
                <a:spcPct val="90000"/>
              </a:lnSpc>
              <a:spcBef>
                <a:spcPct val="30000"/>
              </a:spcBef>
            </a:pPr>
            <a:r>
              <a:rPr lang="zh-CN" altLang="en-US" dirty="0">
                <a:latin typeface="Comic Sans MS" panose="030F0702030302020204" pitchFamily="66" charset="0"/>
              </a:rPr>
              <a:t>Do{</a:t>
            </a:r>
          </a:p>
          <a:p>
            <a:pPr>
              <a:lnSpc>
                <a:spcPct val="90000"/>
              </a:lnSpc>
              <a:spcBef>
                <a:spcPct val="30000"/>
              </a:spcBef>
            </a:pPr>
            <a:r>
              <a:rPr lang="zh-CN" altLang="en-US" dirty="0">
                <a:latin typeface="Comic Sans MS" panose="030F0702030302020204" pitchFamily="66" charset="0"/>
              </a:rPr>
              <a:t>      flag[i]=want_in;</a:t>
            </a:r>
          </a:p>
          <a:p>
            <a:pPr>
              <a:lnSpc>
                <a:spcPct val="90000"/>
              </a:lnSpc>
              <a:spcBef>
                <a:spcPct val="30000"/>
              </a:spcBef>
            </a:pPr>
            <a:r>
              <a:rPr lang="zh-CN" altLang="en-US" dirty="0">
                <a:latin typeface="Comic Sans MS" panose="030F0702030302020204" pitchFamily="66" charset="0"/>
              </a:rPr>
              <a:t>      j=turn;</a:t>
            </a:r>
          </a:p>
          <a:p>
            <a:pPr>
              <a:lnSpc>
                <a:spcPct val="90000"/>
              </a:lnSpc>
              <a:spcBef>
                <a:spcPct val="30000"/>
              </a:spcBef>
            </a:pPr>
            <a:r>
              <a:rPr lang="zh-CN" altLang="en-US" dirty="0">
                <a:latin typeface="Comic Sans MS" panose="030F0702030302020204" pitchFamily="66" charset="0"/>
              </a:rPr>
              <a:t>      While (j!=i)</a:t>
            </a:r>
          </a:p>
          <a:p>
            <a:pPr>
              <a:lnSpc>
                <a:spcPct val="90000"/>
              </a:lnSpc>
              <a:spcBef>
                <a:spcPct val="30000"/>
              </a:spcBef>
            </a:pPr>
            <a:r>
              <a:rPr lang="zh-CN" altLang="en-US" dirty="0">
                <a:latin typeface="Comic Sans MS" panose="030F0702030302020204" pitchFamily="66" charset="0"/>
              </a:rPr>
              <a:t>          If (flag[j] != idle) j=turn</a:t>
            </a:r>
          </a:p>
          <a:p>
            <a:pPr>
              <a:lnSpc>
                <a:spcPct val="90000"/>
              </a:lnSpc>
              <a:spcBef>
                <a:spcPct val="30000"/>
              </a:spcBef>
            </a:pPr>
            <a:r>
              <a:rPr lang="zh-CN" altLang="en-US" dirty="0">
                <a:latin typeface="Comic Sans MS" panose="030F0702030302020204" pitchFamily="66" charset="0"/>
              </a:rPr>
              <a:t>          Else  j=(j+1)% n;</a:t>
            </a:r>
          </a:p>
          <a:p>
            <a:pPr>
              <a:lnSpc>
                <a:spcPct val="90000"/>
              </a:lnSpc>
              <a:spcBef>
                <a:spcPct val="30000"/>
              </a:spcBef>
            </a:pPr>
            <a:r>
              <a:rPr lang="zh-CN" altLang="en-US" dirty="0">
                <a:latin typeface="Comic Sans MS" panose="030F0702030302020204" pitchFamily="66" charset="0"/>
              </a:rPr>
              <a:t>      flag[i]=in_cs;</a:t>
            </a:r>
          </a:p>
          <a:p>
            <a:pPr>
              <a:lnSpc>
                <a:spcPct val="90000"/>
              </a:lnSpc>
              <a:spcBef>
                <a:spcPct val="30000"/>
              </a:spcBef>
            </a:pPr>
            <a:r>
              <a:rPr lang="zh-CN" altLang="en-US" dirty="0">
                <a:latin typeface="Comic Sans MS" panose="030F0702030302020204" pitchFamily="66" charset="0"/>
              </a:rPr>
              <a:t>      j=0; </a:t>
            </a:r>
          </a:p>
          <a:p>
            <a:pPr>
              <a:lnSpc>
                <a:spcPct val="90000"/>
              </a:lnSpc>
              <a:spcBef>
                <a:spcPct val="30000"/>
              </a:spcBef>
            </a:pPr>
            <a:r>
              <a:rPr lang="zh-CN" altLang="en-US" dirty="0">
                <a:latin typeface="Comic Sans MS" panose="030F0702030302020204" pitchFamily="66" charset="0"/>
              </a:rPr>
              <a:t>      While (j&lt;n)and(j==i or flag[j]!=in_cs) do </a:t>
            </a:r>
          </a:p>
          <a:p>
            <a:pPr>
              <a:lnSpc>
                <a:spcPct val="90000"/>
              </a:lnSpc>
              <a:spcBef>
                <a:spcPct val="30000"/>
              </a:spcBef>
            </a:pPr>
            <a:r>
              <a:rPr lang="zh-CN" altLang="en-US" dirty="0">
                <a:latin typeface="Comic Sans MS" panose="030F0702030302020204" pitchFamily="66" charset="0"/>
              </a:rPr>
              <a:t>          j++;</a:t>
            </a:r>
          </a:p>
          <a:p>
            <a:pPr>
              <a:lnSpc>
                <a:spcPct val="90000"/>
              </a:lnSpc>
              <a:spcBef>
                <a:spcPct val="30000"/>
              </a:spcBef>
            </a:pPr>
            <a:r>
              <a:rPr lang="zh-CN" altLang="en-US" dirty="0">
                <a:latin typeface="Comic Sans MS" panose="030F0702030302020204" pitchFamily="66" charset="0"/>
              </a:rPr>
              <a:t>}while (j!=n);</a:t>
            </a:r>
          </a:p>
          <a:p>
            <a:pPr>
              <a:lnSpc>
                <a:spcPct val="90000"/>
              </a:lnSpc>
              <a:spcBef>
                <a:spcPct val="30000"/>
              </a:spcBef>
            </a:pPr>
            <a:r>
              <a:rPr lang="zh-CN" altLang="en-US" dirty="0">
                <a:latin typeface="Comic Sans MS" panose="030F0702030302020204" pitchFamily="66" charset="0"/>
              </a:rPr>
              <a:t>turn=i;</a:t>
            </a:r>
            <a:endParaRPr lang="zh-CN" altLang="en-US" sz="2400" dirty="0">
              <a:latin typeface="Comic Sans MS" panose="030F0702030302020204" pitchFamily="66" charset="0"/>
            </a:endParaRPr>
          </a:p>
          <a:p>
            <a:pPr>
              <a:lnSpc>
                <a:spcPct val="60000"/>
              </a:lnSpc>
              <a:spcBef>
                <a:spcPct val="50000"/>
              </a:spcBef>
            </a:pPr>
            <a:endParaRPr lang="zh-CN" altLang="en-US" sz="2400"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wipe(left)">
                                      <p:cBhvr>
                                        <p:cTn id="7" dur="500"/>
                                        <p:tgtEl>
                                          <p:spTgt spid="44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wipe(left)">
                                      <p:cBhvr>
                                        <p:cTn id="12" dur="500"/>
                                        <p:tgtEl>
                                          <p:spTgt spid="440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35">
                                            <p:txEl>
                                              <p:pRg st="2" end="2"/>
                                            </p:txEl>
                                          </p:spTgt>
                                        </p:tgtEl>
                                        <p:attrNameLst>
                                          <p:attrName>style.visibility</p:attrName>
                                        </p:attrNameLst>
                                      </p:cBhvr>
                                      <p:to>
                                        <p:strVal val="visible"/>
                                      </p:to>
                                    </p:set>
                                    <p:animEffect transition="in" filter="wipe(left)">
                                      <p:cBhvr>
                                        <p:cTn id="17" dur="500"/>
                                        <p:tgtEl>
                                          <p:spTgt spid="440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035">
                                            <p:txEl>
                                              <p:pRg st="3" end="3"/>
                                            </p:txEl>
                                          </p:spTgt>
                                        </p:tgtEl>
                                        <p:attrNameLst>
                                          <p:attrName>style.visibility</p:attrName>
                                        </p:attrNameLst>
                                      </p:cBhvr>
                                      <p:to>
                                        <p:strVal val="visible"/>
                                      </p:to>
                                    </p:set>
                                    <p:animEffect transition="in" filter="wipe(left)">
                                      <p:cBhvr>
                                        <p:cTn id="22" dur="500"/>
                                        <p:tgtEl>
                                          <p:spTgt spid="440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035">
                                            <p:txEl>
                                              <p:pRg st="4" end="4"/>
                                            </p:txEl>
                                          </p:spTgt>
                                        </p:tgtEl>
                                        <p:attrNameLst>
                                          <p:attrName>style.visibility</p:attrName>
                                        </p:attrNameLst>
                                      </p:cBhvr>
                                      <p:to>
                                        <p:strVal val="visible"/>
                                      </p:to>
                                    </p:set>
                                    <p:animEffect transition="in" filter="wipe(left)">
                                      <p:cBhvr>
                                        <p:cTn id="27" dur="500"/>
                                        <p:tgtEl>
                                          <p:spTgt spid="440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035">
                                            <p:txEl>
                                              <p:pRg st="5" end="5"/>
                                            </p:txEl>
                                          </p:spTgt>
                                        </p:tgtEl>
                                        <p:attrNameLst>
                                          <p:attrName>style.visibility</p:attrName>
                                        </p:attrNameLst>
                                      </p:cBhvr>
                                      <p:to>
                                        <p:strVal val="visible"/>
                                      </p:to>
                                    </p:set>
                                    <p:animEffect transition="in" filter="wipe(left)">
                                      <p:cBhvr>
                                        <p:cTn id="32" dur="500"/>
                                        <p:tgtEl>
                                          <p:spTgt spid="4403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4035">
                                            <p:txEl>
                                              <p:pRg st="6" end="6"/>
                                            </p:txEl>
                                          </p:spTgt>
                                        </p:tgtEl>
                                        <p:attrNameLst>
                                          <p:attrName>style.visibility</p:attrName>
                                        </p:attrNameLst>
                                      </p:cBhvr>
                                      <p:to>
                                        <p:strVal val="visible"/>
                                      </p:to>
                                    </p:set>
                                    <p:animEffect transition="in" filter="wipe(left)">
                                      <p:cBhvr>
                                        <p:cTn id="37" dur="500"/>
                                        <p:tgtEl>
                                          <p:spTgt spid="4403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4035">
                                            <p:txEl>
                                              <p:pRg st="7" end="7"/>
                                            </p:txEl>
                                          </p:spTgt>
                                        </p:tgtEl>
                                        <p:attrNameLst>
                                          <p:attrName>style.visibility</p:attrName>
                                        </p:attrNameLst>
                                      </p:cBhvr>
                                      <p:to>
                                        <p:strVal val="visible"/>
                                      </p:to>
                                    </p:set>
                                    <p:animEffect transition="in" filter="wipe(left)">
                                      <p:cBhvr>
                                        <p:cTn id="42" dur="500"/>
                                        <p:tgtEl>
                                          <p:spTgt spid="4403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4035">
                                            <p:txEl>
                                              <p:pRg st="8" end="8"/>
                                            </p:txEl>
                                          </p:spTgt>
                                        </p:tgtEl>
                                        <p:attrNameLst>
                                          <p:attrName>style.visibility</p:attrName>
                                        </p:attrNameLst>
                                      </p:cBhvr>
                                      <p:to>
                                        <p:strVal val="visible"/>
                                      </p:to>
                                    </p:set>
                                    <p:animEffect transition="in" filter="wipe(left)">
                                      <p:cBhvr>
                                        <p:cTn id="47" dur="500"/>
                                        <p:tgtEl>
                                          <p:spTgt spid="4403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4035">
                                            <p:txEl>
                                              <p:pRg st="9" end="9"/>
                                            </p:txEl>
                                          </p:spTgt>
                                        </p:tgtEl>
                                        <p:attrNameLst>
                                          <p:attrName>style.visibility</p:attrName>
                                        </p:attrNameLst>
                                      </p:cBhvr>
                                      <p:to>
                                        <p:strVal val="visible"/>
                                      </p:to>
                                    </p:set>
                                    <p:animEffect transition="in" filter="wipe(left)">
                                      <p:cBhvr>
                                        <p:cTn id="52" dur="500"/>
                                        <p:tgtEl>
                                          <p:spTgt spid="4403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4035">
                                            <p:txEl>
                                              <p:pRg st="10" end="10"/>
                                            </p:txEl>
                                          </p:spTgt>
                                        </p:tgtEl>
                                        <p:attrNameLst>
                                          <p:attrName>style.visibility</p:attrName>
                                        </p:attrNameLst>
                                      </p:cBhvr>
                                      <p:to>
                                        <p:strVal val="visible"/>
                                      </p:to>
                                    </p:set>
                                    <p:animEffect transition="in" filter="wipe(left)">
                                      <p:cBhvr>
                                        <p:cTn id="57" dur="500"/>
                                        <p:tgtEl>
                                          <p:spTgt spid="44035">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4035">
                                            <p:txEl>
                                              <p:pRg st="11" end="11"/>
                                            </p:txEl>
                                          </p:spTgt>
                                        </p:tgtEl>
                                        <p:attrNameLst>
                                          <p:attrName>style.visibility</p:attrName>
                                        </p:attrNameLst>
                                      </p:cBhvr>
                                      <p:to>
                                        <p:strVal val="visible"/>
                                      </p:to>
                                    </p:set>
                                    <p:animEffect transition="in" filter="wipe(left)">
                                      <p:cBhvr>
                                        <p:cTn id="62" dur="500"/>
                                        <p:tgtEl>
                                          <p:spTgt spid="44035">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4035">
                                            <p:txEl>
                                              <p:pRg st="12" end="12"/>
                                            </p:txEl>
                                          </p:spTgt>
                                        </p:tgtEl>
                                        <p:attrNameLst>
                                          <p:attrName>style.visibility</p:attrName>
                                        </p:attrNameLst>
                                      </p:cBhvr>
                                      <p:to>
                                        <p:strVal val="visible"/>
                                      </p:to>
                                    </p:set>
                                    <p:animEffect transition="in" filter="wipe(left)">
                                      <p:cBhvr>
                                        <p:cTn id="67" dur="500"/>
                                        <p:tgtEl>
                                          <p:spTgt spid="4403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45057"/>
          <p:cNvSpPr>
            <a:spLocks noGrp="1"/>
          </p:cNvSpPr>
          <p:nvPr>
            <p:ph type="title"/>
          </p:nvPr>
        </p:nvSpPr>
        <p:spPr/>
        <p:txBody>
          <a:bodyPr anchor="b"/>
          <a:lstStyle/>
          <a:p>
            <a:r>
              <a:rPr lang="en-US" altLang="zh-CN"/>
              <a:t>Eisenberg/Mcguire</a:t>
            </a:r>
            <a:r>
              <a:rPr lang="zh-CN" altLang="en-US" b="1"/>
              <a:t>算法</a:t>
            </a:r>
            <a:endParaRPr lang="zh-CN" altLang="en-US"/>
          </a:p>
        </p:txBody>
      </p:sp>
      <p:sp>
        <p:nvSpPr>
          <p:cNvPr id="45059" name="文本框 45058"/>
          <p:cNvSpPr txBox="1"/>
          <p:nvPr/>
        </p:nvSpPr>
        <p:spPr>
          <a:xfrm>
            <a:off x="1219200" y="2057400"/>
            <a:ext cx="7620000" cy="3783013"/>
          </a:xfrm>
          <a:prstGeom prst="rect">
            <a:avLst/>
          </a:prstGeom>
          <a:noFill/>
          <a:ln w="9525">
            <a:noFill/>
          </a:ln>
        </p:spPr>
        <p:txBody>
          <a:bodyPr>
            <a:spAutoFit/>
          </a:bodyPr>
          <a:lstStyle/>
          <a:p>
            <a:pPr>
              <a:lnSpc>
                <a:spcPct val="90000"/>
              </a:lnSpc>
              <a:spcBef>
                <a:spcPct val="50000"/>
              </a:spcBef>
            </a:pPr>
            <a:endParaRPr lang="zh-CN" altLang="en-US" b="0" dirty="0">
              <a:latin typeface="Times New Roman" panose="02020603050405020304" pitchFamily="18" charset="0"/>
            </a:endParaRPr>
          </a:p>
          <a:p>
            <a:pPr>
              <a:lnSpc>
                <a:spcPct val="90000"/>
              </a:lnSpc>
              <a:spcBef>
                <a:spcPct val="50000"/>
              </a:spcBef>
            </a:pPr>
            <a:endParaRPr lang="zh-CN" altLang="en-US" b="0" dirty="0">
              <a:latin typeface="Times New Roman" panose="02020603050405020304" pitchFamily="18" charset="0"/>
            </a:endParaRPr>
          </a:p>
          <a:p>
            <a:pPr>
              <a:lnSpc>
                <a:spcPct val="90000"/>
              </a:lnSpc>
              <a:spcBef>
                <a:spcPct val="50000"/>
              </a:spcBef>
            </a:pPr>
            <a:endParaRPr lang="zh-CN" altLang="en-US" b="0" dirty="0">
              <a:latin typeface="Times New Roman" panose="02020603050405020304" pitchFamily="18" charset="0"/>
            </a:endParaRPr>
          </a:p>
          <a:p>
            <a:pPr>
              <a:lnSpc>
                <a:spcPct val="90000"/>
              </a:lnSpc>
              <a:spcBef>
                <a:spcPct val="50000"/>
              </a:spcBef>
            </a:pPr>
            <a:r>
              <a:rPr lang="zh-CN" altLang="en-US" dirty="0">
                <a:latin typeface="Comic Sans MS" panose="030F0702030302020204" pitchFamily="66" charset="0"/>
              </a:rPr>
              <a:t>Pi离开：</a:t>
            </a:r>
          </a:p>
          <a:p>
            <a:pPr>
              <a:lnSpc>
                <a:spcPct val="90000"/>
              </a:lnSpc>
              <a:spcBef>
                <a:spcPct val="50000"/>
              </a:spcBef>
            </a:pPr>
            <a:r>
              <a:rPr lang="zh-CN" altLang="en-US" dirty="0">
                <a:latin typeface="Comic Sans MS" panose="030F0702030302020204" pitchFamily="66" charset="0"/>
              </a:rPr>
              <a:t>j=(turn+1)% n;</a:t>
            </a:r>
          </a:p>
          <a:p>
            <a:pPr>
              <a:lnSpc>
                <a:spcPct val="90000"/>
              </a:lnSpc>
              <a:spcBef>
                <a:spcPct val="50000"/>
              </a:spcBef>
            </a:pPr>
            <a:r>
              <a:rPr lang="zh-CN" altLang="en-US" dirty="0">
                <a:latin typeface="Comic Sans MS" panose="030F0702030302020204" pitchFamily="66" charset="0"/>
              </a:rPr>
              <a:t>While (flag[j]==idle)</a:t>
            </a:r>
          </a:p>
          <a:p>
            <a:pPr>
              <a:lnSpc>
                <a:spcPct val="90000"/>
              </a:lnSpc>
              <a:spcBef>
                <a:spcPct val="50000"/>
              </a:spcBef>
            </a:pPr>
            <a:r>
              <a:rPr lang="zh-CN" altLang="en-US" dirty="0">
                <a:latin typeface="Comic Sans MS" panose="030F0702030302020204" pitchFamily="66" charset="0"/>
              </a:rPr>
              <a:t>      j=(j+1)% n;</a:t>
            </a:r>
          </a:p>
          <a:p>
            <a:pPr>
              <a:lnSpc>
                <a:spcPct val="90000"/>
              </a:lnSpc>
              <a:spcBef>
                <a:spcPct val="50000"/>
              </a:spcBef>
            </a:pPr>
            <a:r>
              <a:rPr lang="zh-CN" altLang="en-US" dirty="0">
                <a:latin typeface="Comic Sans MS" panose="030F0702030302020204" pitchFamily="66" charset="0"/>
              </a:rPr>
              <a:t>turn=j;</a:t>
            </a:r>
          </a:p>
          <a:p>
            <a:pPr>
              <a:lnSpc>
                <a:spcPct val="90000"/>
              </a:lnSpc>
              <a:spcBef>
                <a:spcPct val="50000"/>
              </a:spcBef>
            </a:pPr>
            <a:r>
              <a:rPr lang="zh-CN" altLang="en-US" dirty="0">
                <a:latin typeface="Comic Sans MS" panose="030F0702030302020204" pitchFamily="66" charset="0"/>
              </a:rPr>
              <a:t>flag[i]=idle;</a:t>
            </a:r>
            <a:endParaRPr lang="zh-CN" altLang="en-US" sz="2400" b="0" dirty="0">
              <a:latin typeface="Times New Roman" panose="02020603050405020304" pitchFamily="18" charset="0"/>
            </a:endParaRPr>
          </a:p>
        </p:txBody>
      </p:sp>
      <p:sp>
        <p:nvSpPr>
          <p:cNvPr id="45060" name="矩形 45059"/>
          <p:cNvSpPr/>
          <p:nvPr/>
        </p:nvSpPr>
        <p:spPr>
          <a:xfrm>
            <a:off x="1295400" y="2133600"/>
            <a:ext cx="3276600" cy="1143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lstStyle/>
          <a:p>
            <a:pPr algn="ctr"/>
            <a:r>
              <a:rPr lang="en-US" altLang="zh-CN" sz="2400">
                <a:latin typeface="Times New Roman" panose="02020603050405020304" pitchFamily="18" charset="0"/>
              </a:rPr>
              <a:t>CS</a:t>
            </a:r>
            <a:endParaRPr lang="en-US" altLang="zh-CN" sz="2400" b="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59">
                                            <p:txEl>
                                              <p:pRg st="3" end="3"/>
                                            </p:txEl>
                                          </p:spTgt>
                                        </p:tgtEl>
                                        <p:attrNameLst>
                                          <p:attrName>style.visibility</p:attrName>
                                        </p:attrNameLst>
                                      </p:cBhvr>
                                      <p:to>
                                        <p:strVal val="visible"/>
                                      </p:to>
                                    </p:set>
                                    <p:animEffect transition="in" filter="wipe(left)">
                                      <p:cBhvr>
                                        <p:cTn id="7" dur="500"/>
                                        <p:tgtEl>
                                          <p:spTgt spid="4505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59">
                                            <p:txEl>
                                              <p:pRg st="4" end="4"/>
                                            </p:txEl>
                                          </p:spTgt>
                                        </p:tgtEl>
                                        <p:attrNameLst>
                                          <p:attrName>style.visibility</p:attrName>
                                        </p:attrNameLst>
                                      </p:cBhvr>
                                      <p:to>
                                        <p:strVal val="visible"/>
                                      </p:to>
                                    </p:set>
                                    <p:animEffect transition="in" filter="wipe(left)">
                                      <p:cBhvr>
                                        <p:cTn id="12" dur="500"/>
                                        <p:tgtEl>
                                          <p:spTgt spid="4505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059">
                                            <p:txEl>
                                              <p:pRg st="5" end="5"/>
                                            </p:txEl>
                                          </p:spTgt>
                                        </p:tgtEl>
                                        <p:attrNameLst>
                                          <p:attrName>style.visibility</p:attrName>
                                        </p:attrNameLst>
                                      </p:cBhvr>
                                      <p:to>
                                        <p:strVal val="visible"/>
                                      </p:to>
                                    </p:set>
                                    <p:animEffect transition="in" filter="wipe(left)">
                                      <p:cBhvr>
                                        <p:cTn id="17" dur="500"/>
                                        <p:tgtEl>
                                          <p:spTgt spid="4505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059">
                                            <p:txEl>
                                              <p:pRg st="6" end="6"/>
                                            </p:txEl>
                                          </p:spTgt>
                                        </p:tgtEl>
                                        <p:attrNameLst>
                                          <p:attrName>style.visibility</p:attrName>
                                        </p:attrNameLst>
                                      </p:cBhvr>
                                      <p:to>
                                        <p:strVal val="visible"/>
                                      </p:to>
                                    </p:set>
                                    <p:animEffect transition="in" filter="wipe(left)">
                                      <p:cBhvr>
                                        <p:cTn id="22" dur="500"/>
                                        <p:tgtEl>
                                          <p:spTgt spid="4505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5059">
                                            <p:txEl>
                                              <p:pRg st="7" end="7"/>
                                            </p:txEl>
                                          </p:spTgt>
                                        </p:tgtEl>
                                        <p:attrNameLst>
                                          <p:attrName>style.visibility</p:attrName>
                                        </p:attrNameLst>
                                      </p:cBhvr>
                                      <p:to>
                                        <p:strVal val="visible"/>
                                      </p:to>
                                    </p:set>
                                    <p:animEffect transition="in" filter="wipe(left)">
                                      <p:cBhvr>
                                        <p:cTn id="27" dur="500"/>
                                        <p:tgtEl>
                                          <p:spTgt spid="45059">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5059">
                                            <p:txEl>
                                              <p:pRg st="8" end="8"/>
                                            </p:txEl>
                                          </p:spTgt>
                                        </p:tgtEl>
                                        <p:attrNameLst>
                                          <p:attrName>style.visibility</p:attrName>
                                        </p:attrNameLst>
                                      </p:cBhvr>
                                      <p:to>
                                        <p:strVal val="visible"/>
                                      </p:to>
                                    </p:set>
                                    <p:animEffect transition="in" filter="wipe(left)">
                                      <p:cBhvr>
                                        <p:cTn id="32" dur="500"/>
                                        <p:tgtEl>
                                          <p:spTgt spid="450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46081"/>
          <p:cNvSpPr>
            <a:spLocks noGrp="1"/>
          </p:cNvSpPr>
          <p:nvPr>
            <p:ph type="title"/>
          </p:nvPr>
        </p:nvSpPr>
        <p:spPr/>
        <p:txBody>
          <a:bodyPr anchor="b"/>
          <a:lstStyle/>
          <a:p>
            <a:r>
              <a:rPr lang="zh-CN" altLang="en-US" b="1"/>
              <a:t>满足临界区管理原则</a:t>
            </a:r>
          </a:p>
        </p:txBody>
      </p:sp>
      <p:sp>
        <p:nvSpPr>
          <p:cNvPr id="46083" name="文本占位符 46082"/>
          <p:cNvSpPr>
            <a:spLocks noGrp="1"/>
          </p:cNvSpPr>
          <p:nvPr>
            <p:ph type="body" idx="1"/>
          </p:nvPr>
        </p:nvSpPr>
        <p:spPr>
          <a:xfrm>
            <a:off x="1182688" y="2017713"/>
            <a:ext cx="7710487" cy="4114800"/>
          </a:xfrm>
        </p:spPr>
        <p:txBody>
          <a:bodyPr/>
          <a:lstStyle/>
          <a:p>
            <a:pPr>
              <a:lnSpc>
                <a:spcPct val="90000"/>
              </a:lnSpc>
            </a:pPr>
            <a:r>
              <a:rPr lang="zh-CN" altLang="en-US" sz="2400" b="1"/>
              <a:t>互斥性</a:t>
            </a:r>
          </a:p>
          <a:p>
            <a:pPr lvl="1">
              <a:lnSpc>
                <a:spcPct val="90000"/>
              </a:lnSpc>
            </a:pPr>
            <a:r>
              <a:rPr lang="zh-CN" altLang="en-US" sz="2000" b="1"/>
              <a:t>仅当</a:t>
            </a:r>
            <a:r>
              <a:rPr lang="en-US" altLang="zh-CN" sz="2000" b="1"/>
              <a:t>flag[i]==in_cs, </a:t>
            </a:r>
            <a:r>
              <a:rPr lang="zh-CN" altLang="en-US" sz="2000" b="1"/>
              <a:t>且对所有</a:t>
            </a:r>
            <a:r>
              <a:rPr lang="en-US" altLang="zh-CN" sz="2000" b="1"/>
              <a:t>j!=i, flag[j]!=in_cs</a:t>
            </a:r>
            <a:r>
              <a:rPr lang="zh-CN" altLang="en-US" sz="2000" b="1"/>
              <a:t>时</a:t>
            </a:r>
            <a:r>
              <a:rPr lang="en-US" altLang="zh-CN" sz="2000" b="1"/>
              <a:t>, </a:t>
            </a:r>
            <a:r>
              <a:rPr lang="zh-CN" altLang="en-US" sz="2000" b="1"/>
              <a:t>进程</a:t>
            </a:r>
            <a:r>
              <a:rPr lang="en-US" altLang="zh-CN" sz="2000" b="1"/>
              <a:t>Pi</a:t>
            </a:r>
            <a:r>
              <a:rPr lang="zh-CN" altLang="en-US" sz="2000" b="1"/>
              <a:t>才进入临界区域</a:t>
            </a:r>
            <a:r>
              <a:rPr lang="en-US" altLang="zh-CN" sz="2000" b="1"/>
              <a:t>, </a:t>
            </a:r>
            <a:r>
              <a:rPr lang="zh-CN" altLang="en-US" sz="2000" b="1"/>
              <a:t>因而满足互斥性</a:t>
            </a:r>
            <a:r>
              <a:rPr lang="en-US" altLang="zh-CN" sz="2000" b="1"/>
              <a:t>.</a:t>
            </a:r>
          </a:p>
          <a:p>
            <a:pPr>
              <a:lnSpc>
                <a:spcPct val="90000"/>
              </a:lnSpc>
            </a:pPr>
            <a:r>
              <a:rPr lang="zh-CN" altLang="en-US" sz="2400" b="1"/>
              <a:t>进展性</a:t>
            </a:r>
          </a:p>
          <a:p>
            <a:pPr lvl="1">
              <a:lnSpc>
                <a:spcPct val="90000"/>
              </a:lnSpc>
            </a:pPr>
            <a:r>
              <a:rPr lang="zh-CN" altLang="en-US" sz="2000" b="1"/>
              <a:t>临界区空闲时</a:t>
            </a:r>
            <a:r>
              <a:rPr lang="en-US" altLang="zh-CN" sz="2000" b="1"/>
              <a:t>, </a:t>
            </a:r>
            <a:r>
              <a:rPr lang="zh-CN" altLang="en-US" sz="2000" b="1"/>
              <a:t>排在序列</a:t>
            </a:r>
            <a:r>
              <a:rPr lang="en-US" altLang="zh-CN" sz="2000" b="1"/>
              <a:t>turn, turn+1, </a:t>
            </a:r>
            <a:r>
              <a:rPr lang="en-US" altLang="zh-CN" sz="2000" b="1">
                <a:latin typeface="Times New Roman" panose="02020603050405020304" pitchFamily="18" charset="0"/>
              </a:rPr>
              <a:t>…</a:t>
            </a:r>
            <a:r>
              <a:rPr lang="en-US" altLang="zh-CN" sz="2000" b="1"/>
              <a:t>, n-1,0,1, 2,</a:t>
            </a:r>
            <a:r>
              <a:rPr lang="en-US" altLang="zh-CN" sz="2000" b="1">
                <a:latin typeface="Times New Roman" panose="02020603050405020304" pitchFamily="18" charset="0"/>
              </a:rPr>
              <a:t>…</a:t>
            </a:r>
            <a:r>
              <a:rPr lang="en-US" altLang="zh-CN" sz="2000" b="1"/>
              <a:t>,turn-1</a:t>
            </a:r>
            <a:r>
              <a:rPr lang="zh-CN" altLang="en-US" sz="2000" b="1"/>
              <a:t>最前面的申请进入临界区的进程获准进入临界区</a:t>
            </a:r>
            <a:r>
              <a:rPr lang="en-US" altLang="zh-CN" sz="2000" b="1"/>
              <a:t>, </a:t>
            </a:r>
            <a:r>
              <a:rPr lang="zh-CN" altLang="en-US" sz="2000" b="1"/>
              <a:t>因而满足进展性</a:t>
            </a:r>
            <a:r>
              <a:rPr lang="en-US" altLang="zh-CN" sz="2000" b="1"/>
              <a:t>.</a:t>
            </a:r>
          </a:p>
          <a:p>
            <a:pPr>
              <a:lnSpc>
                <a:spcPct val="90000"/>
              </a:lnSpc>
            </a:pPr>
            <a:r>
              <a:rPr lang="zh-CN" altLang="en-US" sz="2400" b="1"/>
              <a:t>有限等待性</a:t>
            </a:r>
          </a:p>
          <a:p>
            <a:pPr lvl="1">
              <a:lnSpc>
                <a:spcPct val="90000"/>
              </a:lnSpc>
            </a:pPr>
            <a:r>
              <a:rPr lang="zh-CN" altLang="en-US" sz="2000" b="1"/>
              <a:t>进程离开临界区时</a:t>
            </a:r>
            <a:r>
              <a:rPr lang="en-US" altLang="zh-CN" sz="2000" b="1"/>
              <a:t>,</a:t>
            </a:r>
            <a:r>
              <a:rPr lang="zh-CN" altLang="en-US" sz="2000" b="1"/>
              <a:t>按循环次序</a:t>
            </a:r>
            <a:r>
              <a:rPr lang="en-US" altLang="zh-CN" sz="2000" b="1"/>
              <a:t>turn+1, </a:t>
            </a:r>
            <a:r>
              <a:rPr lang="en-US" altLang="zh-CN" sz="2000" b="1">
                <a:latin typeface="Times New Roman" panose="02020603050405020304" pitchFamily="18" charset="0"/>
              </a:rPr>
              <a:t>…</a:t>
            </a:r>
            <a:r>
              <a:rPr lang="en-US" altLang="zh-CN" sz="2000" b="1"/>
              <a:t>, n-1,0,1, 2,</a:t>
            </a:r>
            <a:r>
              <a:rPr lang="en-US" altLang="zh-CN" sz="2000" b="1">
                <a:latin typeface="Times New Roman" panose="02020603050405020304" pitchFamily="18" charset="0"/>
              </a:rPr>
              <a:t>…</a:t>
            </a:r>
            <a:r>
              <a:rPr lang="en-US" altLang="zh-CN" sz="2000" b="1"/>
              <a:t>,turn-1</a:t>
            </a:r>
            <a:r>
              <a:rPr lang="zh-CN" altLang="en-US" sz="2000" b="1"/>
              <a:t>确定唯一一个竞争进程为其后继</a:t>
            </a:r>
            <a:r>
              <a:rPr lang="en-US" altLang="zh-CN" sz="2000" b="1"/>
              <a:t>, </a:t>
            </a:r>
            <a:r>
              <a:rPr lang="zh-CN" altLang="en-US" sz="2000" b="1"/>
              <a:t>所以一个进程最多等待</a:t>
            </a:r>
            <a:r>
              <a:rPr lang="en-US" altLang="zh-CN" sz="2000" b="1"/>
              <a:t>n-1</a:t>
            </a:r>
            <a:r>
              <a:rPr lang="zh-CN" altLang="en-US" sz="2000" b="1"/>
              <a:t>个进程进入并离开临界区后一定能进入临界区</a:t>
            </a:r>
            <a:r>
              <a:rPr lang="en-US" altLang="zh-CN" sz="2000" b="1"/>
              <a:t>, </a:t>
            </a:r>
            <a:r>
              <a:rPr lang="zh-CN" altLang="en-US" sz="2000" b="1"/>
              <a:t>因而满足有限等待性</a:t>
            </a:r>
            <a:r>
              <a:rPr lang="en-US" altLang="zh-CN" sz="2000" b="1"/>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47105"/>
          <p:cNvSpPr>
            <a:spLocks noGrp="1"/>
          </p:cNvSpPr>
          <p:nvPr>
            <p:ph type="title"/>
          </p:nvPr>
        </p:nvSpPr>
        <p:spPr/>
        <p:txBody>
          <a:bodyPr anchor="b"/>
          <a:lstStyle/>
          <a:p>
            <a:r>
              <a:rPr lang="en-US" altLang="zh-CN" dirty="0"/>
              <a:t>4.2.3.2 </a:t>
            </a:r>
            <a:r>
              <a:rPr lang="zh-CN" altLang="en-US" b="1" dirty="0"/>
              <a:t>进程互斥的硬件实现</a:t>
            </a:r>
            <a:endParaRPr lang="zh-CN" altLang="en-US" dirty="0"/>
          </a:p>
        </p:txBody>
      </p:sp>
      <p:sp>
        <p:nvSpPr>
          <p:cNvPr id="47107" name="文本框 47106"/>
          <p:cNvSpPr txBox="1"/>
          <p:nvPr/>
        </p:nvSpPr>
        <p:spPr>
          <a:xfrm>
            <a:off x="685800" y="2057400"/>
            <a:ext cx="8001000" cy="4549775"/>
          </a:xfrm>
          <a:prstGeom prst="rect">
            <a:avLst/>
          </a:prstGeom>
          <a:noFill/>
          <a:ln w="9525">
            <a:noFill/>
          </a:ln>
        </p:spPr>
        <p:txBody>
          <a:bodyPr>
            <a:spAutoFit/>
          </a:bodyPr>
          <a:lstStyle/>
          <a:p>
            <a:pPr>
              <a:spcBef>
                <a:spcPct val="50000"/>
              </a:spcBef>
            </a:pPr>
            <a:r>
              <a:rPr lang="zh-CN" altLang="en-US" sz="2400" dirty="0">
                <a:latin typeface="Comic Sans MS" panose="030F0702030302020204" pitchFamily="66" charset="0"/>
              </a:rPr>
              <a:t>1</a:t>
            </a:r>
            <a:r>
              <a:rPr lang="zh-CN" altLang="en-US" sz="2400" dirty="0">
                <a:latin typeface="Times New Roman" panose="02020603050405020304" pitchFamily="18" charset="0"/>
              </a:rPr>
              <a:t>. 硬件提供“测试并建立”指令</a:t>
            </a:r>
          </a:p>
          <a:p>
            <a:pPr>
              <a:lnSpc>
                <a:spcPct val="60000"/>
              </a:lnSpc>
              <a:spcBef>
                <a:spcPct val="50000"/>
              </a:spcBef>
            </a:pPr>
            <a:r>
              <a:rPr lang="zh-CN" altLang="en-US" sz="2400" dirty="0">
                <a:latin typeface="Times New Roman" panose="02020603050405020304" pitchFamily="18" charset="0"/>
              </a:rPr>
              <a:t>    </a:t>
            </a:r>
            <a:r>
              <a:rPr lang="zh-CN" altLang="en-US" sz="2400" dirty="0">
                <a:latin typeface="Comic Sans MS" panose="030F0702030302020204" pitchFamily="66" charset="0"/>
              </a:rPr>
              <a:t>  int test_and_set(int &amp;target){</a:t>
            </a:r>
          </a:p>
          <a:p>
            <a:pPr>
              <a:lnSpc>
                <a:spcPct val="60000"/>
              </a:lnSpc>
              <a:spcBef>
                <a:spcPct val="50000"/>
              </a:spcBef>
            </a:pPr>
            <a:r>
              <a:rPr lang="zh-CN" altLang="en-US" sz="2400" dirty="0">
                <a:latin typeface="Comic Sans MS" panose="030F0702030302020204" pitchFamily="66" charset="0"/>
              </a:rPr>
              <a:t>          int temp;</a:t>
            </a:r>
          </a:p>
          <a:p>
            <a:pPr>
              <a:lnSpc>
                <a:spcPct val="60000"/>
              </a:lnSpc>
              <a:spcBef>
                <a:spcPct val="50000"/>
              </a:spcBef>
            </a:pPr>
            <a:r>
              <a:rPr lang="zh-CN" altLang="en-US" sz="2400" dirty="0">
                <a:latin typeface="Comic Sans MS" panose="030F0702030302020204" pitchFamily="66" charset="0"/>
              </a:rPr>
              <a:t>          temp=target;</a:t>
            </a:r>
          </a:p>
          <a:p>
            <a:pPr>
              <a:lnSpc>
                <a:spcPct val="60000"/>
              </a:lnSpc>
              <a:spcBef>
                <a:spcPct val="50000"/>
              </a:spcBef>
            </a:pPr>
            <a:r>
              <a:rPr lang="zh-CN" altLang="en-US" sz="2400" dirty="0">
                <a:latin typeface="Comic Sans MS" panose="030F0702030302020204" pitchFamily="66" charset="0"/>
              </a:rPr>
              <a:t>          *target=1;</a:t>
            </a:r>
          </a:p>
          <a:p>
            <a:pPr>
              <a:lnSpc>
                <a:spcPct val="60000"/>
              </a:lnSpc>
              <a:spcBef>
                <a:spcPct val="50000"/>
              </a:spcBef>
            </a:pPr>
            <a:r>
              <a:rPr lang="zh-CN" altLang="en-US" sz="2400" dirty="0">
                <a:latin typeface="Comic Sans MS" panose="030F0702030302020204" pitchFamily="66" charset="0"/>
              </a:rPr>
              <a:t>          return(temp);}.</a:t>
            </a:r>
          </a:p>
          <a:p>
            <a:pPr>
              <a:lnSpc>
                <a:spcPct val="60000"/>
              </a:lnSpc>
              <a:spcBef>
                <a:spcPct val="50000"/>
              </a:spcBef>
            </a:pPr>
            <a:r>
              <a:rPr lang="zh-CN" altLang="en-US" sz="2400" dirty="0">
                <a:latin typeface="Comic Sans MS" panose="030F0702030302020204" pitchFamily="66" charset="0"/>
              </a:rPr>
              <a:t>    对一组公共变量，int lock;（初始=0);</a:t>
            </a:r>
          </a:p>
          <a:p>
            <a:pPr>
              <a:lnSpc>
                <a:spcPct val="70000"/>
              </a:lnSpc>
              <a:spcBef>
                <a:spcPct val="50000"/>
              </a:spcBef>
            </a:pPr>
            <a:r>
              <a:rPr lang="zh-CN" altLang="en-US" sz="2400" dirty="0">
                <a:latin typeface="Comic Sans MS" panose="030F0702030302020204" pitchFamily="66" charset="0"/>
              </a:rPr>
              <a:t>    Pi进入：While test_and_set(&amp;lock);</a:t>
            </a:r>
          </a:p>
          <a:p>
            <a:pPr>
              <a:lnSpc>
                <a:spcPct val="70000"/>
              </a:lnSpc>
              <a:spcBef>
                <a:spcPct val="50000"/>
              </a:spcBef>
            </a:pPr>
            <a:endParaRPr lang="zh-CN" altLang="en-US" sz="2400" dirty="0">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    Pi离开：lock=0;</a:t>
            </a:r>
          </a:p>
          <a:p>
            <a:pPr>
              <a:lnSpc>
                <a:spcPct val="60000"/>
              </a:lnSpc>
              <a:spcBef>
                <a:spcPct val="50000"/>
              </a:spcBef>
            </a:pPr>
            <a:r>
              <a:rPr lang="zh-CN" altLang="en-US" dirty="0">
                <a:latin typeface="Tahoma" panose="020B0604030504040204" pitchFamily="34" charset="0"/>
              </a:rPr>
              <a:t>　　</a:t>
            </a:r>
            <a:r>
              <a:rPr lang="zh-CN" altLang="en-US" sz="2400" dirty="0">
                <a:latin typeface="Tahoma" panose="020B0604030504040204" pitchFamily="34" charset="0"/>
              </a:rPr>
              <a:t>满足互斥性，进展性，不满足有限等待性。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wipe(left)">
                                      <p:cBhvr>
                                        <p:cTn id="7" dur="500"/>
                                        <p:tgtEl>
                                          <p:spTgt spid="47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wipe(left)">
                                      <p:cBhvr>
                                        <p:cTn id="12" dur="500"/>
                                        <p:tgtEl>
                                          <p:spTgt spid="47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wipe(left)">
                                      <p:cBhvr>
                                        <p:cTn id="17" dur="500"/>
                                        <p:tgtEl>
                                          <p:spTgt spid="471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107">
                                            <p:txEl>
                                              <p:pRg st="3" end="3"/>
                                            </p:txEl>
                                          </p:spTgt>
                                        </p:tgtEl>
                                        <p:attrNameLst>
                                          <p:attrName>style.visibility</p:attrName>
                                        </p:attrNameLst>
                                      </p:cBhvr>
                                      <p:to>
                                        <p:strVal val="visible"/>
                                      </p:to>
                                    </p:set>
                                    <p:animEffect transition="in" filter="wipe(left)">
                                      <p:cBhvr>
                                        <p:cTn id="22" dur="500"/>
                                        <p:tgtEl>
                                          <p:spTgt spid="471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107">
                                            <p:txEl>
                                              <p:pRg st="4" end="4"/>
                                            </p:txEl>
                                          </p:spTgt>
                                        </p:tgtEl>
                                        <p:attrNameLst>
                                          <p:attrName>style.visibility</p:attrName>
                                        </p:attrNameLst>
                                      </p:cBhvr>
                                      <p:to>
                                        <p:strVal val="visible"/>
                                      </p:to>
                                    </p:set>
                                    <p:animEffect transition="in" filter="wipe(left)">
                                      <p:cBhvr>
                                        <p:cTn id="27" dur="500"/>
                                        <p:tgtEl>
                                          <p:spTgt spid="471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107">
                                            <p:txEl>
                                              <p:pRg st="5" end="5"/>
                                            </p:txEl>
                                          </p:spTgt>
                                        </p:tgtEl>
                                        <p:attrNameLst>
                                          <p:attrName>style.visibility</p:attrName>
                                        </p:attrNameLst>
                                      </p:cBhvr>
                                      <p:to>
                                        <p:strVal val="visible"/>
                                      </p:to>
                                    </p:set>
                                    <p:animEffect transition="in" filter="wipe(left)">
                                      <p:cBhvr>
                                        <p:cTn id="32" dur="500"/>
                                        <p:tgtEl>
                                          <p:spTgt spid="471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107">
                                            <p:txEl>
                                              <p:pRg st="6" end="6"/>
                                            </p:txEl>
                                          </p:spTgt>
                                        </p:tgtEl>
                                        <p:attrNameLst>
                                          <p:attrName>style.visibility</p:attrName>
                                        </p:attrNameLst>
                                      </p:cBhvr>
                                      <p:to>
                                        <p:strVal val="visible"/>
                                      </p:to>
                                    </p:set>
                                    <p:animEffect transition="in" filter="wipe(left)">
                                      <p:cBhvr>
                                        <p:cTn id="37" dur="500"/>
                                        <p:tgtEl>
                                          <p:spTgt spid="4710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7107">
                                            <p:txEl>
                                              <p:pRg st="7" end="7"/>
                                            </p:txEl>
                                          </p:spTgt>
                                        </p:tgtEl>
                                        <p:attrNameLst>
                                          <p:attrName>style.visibility</p:attrName>
                                        </p:attrNameLst>
                                      </p:cBhvr>
                                      <p:to>
                                        <p:strVal val="visible"/>
                                      </p:to>
                                    </p:set>
                                    <p:animEffect transition="in" filter="wipe(left)">
                                      <p:cBhvr>
                                        <p:cTn id="42" dur="500"/>
                                        <p:tgtEl>
                                          <p:spTgt spid="4710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7107">
                                            <p:txEl>
                                              <p:pRg st="9" end="9"/>
                                            </p:txEl>
                                          </p:spTgt>
                                        </p:tgtEl>
                                        <p:attrNameLst>
                                          <p:attrName>style.visibility</p:attrName>
                                        </p:attrNameLst>
                                      </p:cBhvr>
                                      <p:to>
                                        <p:strVal val="visible"/>
                                      </p:to>
                                    </p:set>
                                    <p:animEffect transition="in" filter="wipe(left)">
                                      <p:cBhvr>
                                        <p:cTn id="47" dur="500"/>
                                        <p:tgtEl>
                                          <p:spTgt spid="4710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7107">
                                            <p:txEl>
                                              <p:pRg st="10" end="10"/>
                                            </p:txEl>
                                          </p:spTgt>
                                        </p:tgtEl>
                                        <p:attrNameLst>
                                          <p:attrName>style.visibility</p:attrName>
                                        </p:attrNameLst>
                                      </p:cBhvr>
                                      <p:to>
                                        <p:strVal val="visible"/>
                                      </p:to>
                                    </p:set>
                                    <p:animEffect transition="in" filter="wipe(left)">
                                      <p:cBhvr>
                                        <p:cTn id="52" dur="500"/>
                                        <p:tgtEl>
                                          <p:spTgt spid="471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48129"/>
          <p:cNvSpPr>
            <a:spLocks noGrp="1"/>
          </p:cNvSpPr>
          <p:nvPr>
            <p:ph type="title"/>
          </p:nvPr>
        </p:nvSpPr>
        <p:spPr/>
        <p:txBody>
          <a:bodyPr anchor="b"/>
          <a:lstStyle/>
          <a:p>
            <a:r>
              <a:rPr lang="en-US" altLang="zh-CN"/>
              <a:t>4.2.3.2 </a:t>
            </a:r>
            <a:r>
              <a:rPr lang="zh-CN" altLang="en-US" b="1"/>
              <a:t>进程互斥的硬件实现</a:t>
            </a:r>
          </a:p>
        </p:txBody>
      </p:sp>
      <p:sp>
        <p:nvSpPr>
          <p:cNvPr id="48131" name="文本占位符 48130"/>
          <p:cNvSpPr>
            <a:spLocks noGrp="1"/>
          </p:cNvSpPr>
          <p:nvPr>
            <p:ph type="body" idx="1"/>
          </p:nvPr>
        </p:nvSpPr>
        <p:spPr/>
        <p:txBody>
          <a:bodyPr/>
          <a:lstStyle/>
          <a:p>
            <a:endParaRPr lang="zh-CN" altLang="en-US" b="1"/>
          </a:p>
          <a:p>
            <a:pPr>
              <a:buNone/>
            </a:pPr>
            <a:endParaRPr lang="zh-CN" altLang="en-US" b="1"/>
          </a:p>
          <a:p>
            <a:endParaRPr lang="zh-CN" altLang="en-US"/>
          </a:p>
        </p:txBody>
      </p:sp>
      <p:sp>
        <p:nvSpPr>
          <p:cNvPr id="48132" name="文本框 48131"/>
          <p:cNvSpPr txBox="1"/>
          <p:nvPr/>
        </p:nvSpPr>
        <p:spPr>
          <a:xfrm>
            <a:off x="900113" y="1989138"/>
            <a:ext cx="3240087" cy="3140075"/>
          </a:xfrm>
          <a:prstGeom prst="rect">
            <a:avLst/>
          </a:prstGeom>
          <a:noFill/>
          <a:ln w="9525">
            <a:noFill/>
          </a:ln>
        </p:spPr>
        <p:txBody>
          <a:bodyPr>
            <a:spAutoFit/>
          </a:bodyPr>
          <a:lstStyle/>
          <a:p>
            <a:pPr>
              <a:spcBef>
                <a:spcPct val="50000"/>
              </a:spcBef>
            </a:pPr>
            <a:r>
              <a:rPr lang="zh-CN" altLang="en-US">
                <a:latin typeface="Tahoma" panose="020B0604030504040204" pitchFamily="34" charset="0"/>
              </a:rPr>
              <a:t>满足有限等待性：</a:t>
            </a:r>
          </a:p>
          <a:p>
            <a:pPr>
              <a:spcBef>
                <a:spcPct val="50000"/>
              </a:spcBef>
            </a:pPr>
            <a:r>
              <a:rPr lang="zh-CN" altLang="en-US">
                <a:latin typeface="Tahoma" panose="020B0604030504040204" pitchFamily="34" charset="0"/>
              </a:rPr>
              <a:t>全局变量：</a:t>
            </a:r>
          </a:p>
          <a:p>
            <a:pPr>
              <a:spcBef>
                <a:spcPct val="50000"/>
              </a:spcBef>
            </a:pPr>
            <a:r>
              <a:rPr lang="zh-CN" altLang="en-US">
                <a:latin typeface="Tahoma" panose="020B0604030504040204" pitchFamily="34" charset="0"/>
              </a:rPr>
              <a:t>    </a:t>
            </a:r>
            <a:r>
              <a:rPr lang="en-US" altLang="zh-CN">
                <a:latin typeface="Tahoma" panose="020B0604030504040204" pitchFamily="34" charset="0"/>
              </a:rPr>
              <a:t>int waiting[n];</a:t>
            </a:r>
          </a:p>
          <a:p>
            <a:pPr>
              <a:spcBef>
                <a:spcPct val="50000"/>
              </a:spcBef>
            </a:pPr>
            <a:r>
              <a:rPr lang="en-US" altLang="zh-CN">
                <a:latin typeface="Tahoma" panose="020B0604030504040204" pitchFamily="34" charset="0"/>
              </a:rPr>
              <a:t>    int lock;</a:t>
            </a:r>
          </a:p>
          <a:p>
            <a:pPr>
              <a:spcBef>
                <a:spcPct val="50000"/>
              </a:spcBef>
            </a:pPr>
            <a:r>
              <a:rPr lang="zh-CN" altLang="en-US">
                <a:latin typeface="Tahoma" panose="020B0604030504040204" pitchFamily="34" charset="0"/>
              </a:rPr>
              <a:t>局部变量：</a:t>
            </a:r>
          </a:p>
          <a:p>
            <a:pPr>
              <a:spcBef>
                <a:spcPct val="50000"/>
              </a:spcBef>
            </a:pPr>
            <a:r>
              <a:rPr lang="zh-CN" altLang="en-US">
                <a:latin typeface="Tahoma" panose="020B0604030504040204" pitchFamily="34" charset="0"/>
              </a:rPr>
              <a:t>　</a:t>
            </a:r>
            <a:r>
              <a:rPr lang="en-US" altLang="zh-CN">
                <a:latin typeface="Tahoma" panose="020B0604030504040204" pitchFamily="34" charset="0"/>
              </a:rPr>
              <a:t>int j;</a:t>
            </a:r>
          </a:p>
          <a:p>
            <a:pPr>
              <a:spcBef>
                <a:spcPct val="50000"/>
              </a:spcBef>
            </a:pPr>
            <a:r>
              <a:rPr lang="en-US" altLang="zh-CN">
                <a:latin typeface="Tahoma" panose="020B0604030504040204" pitchFamily="34" charset="0"/>
              </a:rPr>
              <a:t>   int key; </a:t>
            </a:r>
          </a:p>
        </p:txBody>
      </p:sp>
      <p:sp>
        <p:nvSpPr>
          <p:cNvPr id="48133" name="文本框 48132"/>
          <p:cNvSpPr txBox="1"/>
          <p:nvPr/>
        </p:nvSpPr>
        <p:spPr>
          <a:xfrm>
            <a:off x="4427538" y="1989138"/>
            <a:ext cx="3960812" cy="4305300"/>
          </a:xfrm>
          <a:prstGeom prst="rect">
            <a:avLst/>
          </a:prstGeom>
          <a:noFill/>
          <a:ln w="9525">
            <a:noFill/>
          </a:ln>
        </p:spPr>
        <p:txBody>
          <a:bodyPr>
            <a:spAutoFit/>
          </a:bodyPr>
          <a:lstStyle/>
          <a:p>
            <a:pPr>
              <a:lnSpc>
                <a:spcPct val="80000"/>
              </a:lnSpc>
              <a:spcBef>
                <a:spcPct val="50000"/>
              </a:spcBef>
            </a:pPr>
            <a:r>
              <a:rPr lang="en-US" altLang="zh-CN">
                <a:latin typeface="Tahoma" panose="020B0604030504040204" pitchFamily="34" charset="0"/>
              </a:rPr>
              <a:t>waiting[i]=1; key=1;</a:t>
            </a:r>
          </a:p>
          <a:p>
            <a:pPr>
              <a:lnSpc>
                <a:spcPct val="80000"/>
              </a:lnSpc>
              <a:spcBef>
                <a:spcPct val="50000"/>
              </a:spcBef>
            </a:pPr>
            <a:r>
              <a:rPr lang="en-US" altLang="zh-CN">
                <a:latin typeface="Tahoma" panose="020B0604030504040204" pitchFamily="34" charset="0"/>
              </a:rPr>
              <a:t>While(waiting[i]&amp;&amp;key)</a:t>
            </a:r>
          </a:p>
          <a:p>
            <a:pPr>
              <a:lnSpc>
                <a:spcPct val="80000"/>
              </a:lnSpc>
              <a:spcBef>
                <a:spcPct val="50000"/>
              </a:spcBef>
            </a:pPr>
            <a:r>
              <a:rPr lang="en-US" altLang="zh-CN">
                <a:latin typeface="Tahoma" panose="020B0604030504040204" pitchFamily="34" charset="0"/>
              </a:rPr>
              <a:t>     key=test_and_set(&amp;lock);</a:t>
            </a:r>
          </a:p>
          <a:p>
            <a:pPr>
              <a:lnSpc>
                <a:spcPct val="80000"/>
              </a:lnSpc>
              <a:spcBef>
                <a:spcPct val="50000"/>
              </a:spcBef>
            </a:pPr>
            <a:r>
              <a:rPr lang="en-US" altLang="zh-CN">
                <a:latin typeface="Tahoma" panose="020B0604030504040204" pitchFamily="34" charset="0"/>
              </a:rPr>
              <a:t>waiting[i]=0;</a:t>
            </a:r>
          </a:p>
          <a:p>
            <a:pPr>
              <a:lnSpc>
                <a:spcPct val="80000"/>
              </a:lnSpc>
              <a:spcBef>
                <a:spcPct val="50000"/>
              </a:spcBef>
            </a:pPr>
            <a:r>
              <a:rPr lang="zh-CN" altLang="en-US">
                <a:latin typeface="Tahoma" panose="020B0604030504040204" pitchFamily="34" charset="0"/>
              </a:rPr>
              <a:t>临界区</a:t>
            </a:r>
          </a:p>
          <a:p>
            <a:pPr>
              <a:lnSpc>
                <a:spcPct val="80000"/>
              </a:lnSpc>
              <a:spcBef>
                <a:spcPct val="50000"/>
              </a:spcBef>
            </a:pPr>
            <a:r>
              <a:rPr lang="en-US" altLang="zh-CN">
                <a:latin typeface="Tahoma" panose="020B0604030504040204" pitchFamily="34" charset="0"/>
              </a:rPr>
              <a:t>J=(i+1)%n;</a:t>
            </a:r>
          </a:p>
          <a:p>
            <a:pPr>
              <a:lnSpc>
                <a:spcPct val="80000"/>
              </a:lnSpc>
              <a:spcBef>
                <a:spcPct val="50000"/>
              </a:spcBef>
            </a:pPr>
            <a:r>
              <a:rPr lang="en-US" altLang="zh-CN">
                <a:latin typeface="Tahoma" panose="020B0604030504040204" pitchFamily="34" charset="0"/>
              </a:rPr>
              <a:t>While(((j!=i)&amp;&amp;(!waiting[j]))</a:t>
            </a:r>
          </a:p>
          <a:p>
            <a:pPr>
              <a:lnSpc>
                <a:spcPct val="80000"/>
              </a:lnSpc>
              <a:spcBef>
                <a:spcPct val="50000"/>
              </a:spcBef>
            </a:pPr>
            <a:r>
              <a:rPr lang="en-US" altLang="zh-CN">
                <a:latin typeface="Tahoma" panose="020B0604030504040204" pitchFamily="34" charset="0"/>
              </a:rPr>
              <a:t>    j=(j+1)%n;</a:t>
            </a:r>
          </a:p>
          <a:p>
            <a:pPr>
              <a:lnSpc>
                <a:spcPct val="80000"/>
              </a:lnSpc>
              <a:spcBef>
                <a:spcPct val="50000"/>
              </a:spcBef>
            </a:pPr>
            <a:r>
              <a:rPr lang="en-US" altLang="zh-CN">
                <a:latin typeface="Tahoma" panose="020B0604030504040204" pitchFamily="34" charset="0"/>
              </a:rPr>
              <a:t>If(j==i) lock=0;</a:t>
            </a:r>
          </a:p>
          <a:p>
            <a:pPr>
              <a:lnSpc>
                <a:spcPct val="80000"/>
              </a:lnSpc>
              <a:spcBef>
                <a:spcPct val="50000"/>
              </a:spcBef>
            </a:pPr>
            <a:r>
              <a:rPr lang="en-US" altLang="zh-CN">
                <a:latin typeface="Tahoma" panose="020B0604030504040204" pitchFamily="34" charset="0"/>
              </a:rPr>
              <a:t>Else waiting[j]=0;</a:t>
            </a:r>
          </a:p>
          <a:p>
            <a:pPr>
              <a:lnSpc>
                <a:spcPct val="80000"/>
              </a:lnSpc>
              <a:spcBef>
                <a:spcPct val="50000"/>
              </a:spcBef>
            </a:pPr>
            <a:r>
              <a:rPr lang="zh-CN" altLang="en-US">
                <a:latin typeface="Tahoma" panose="020B0604030504040204" pitchFamily="34" charset="0"/>
              </a:rPr>
              <a:t>其余部分</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49153"/>
          <p:cNvSpPr>
            <a:spLocks noGrp="1"/>
          </p:cNvSpPr>
          <p:nvPr>
            <p:ph type="title"/>
          </p:nvPr>
        </p:nvSpPr>
        <p:spPr/>
        <p:txBody>
          <a:bodyPr anchor="b"/>
          <a:lstStyle/>
          <a:p>
            <a:r>
              <a:rPr lang="en-US" altLang="zh-CN"/>
              <a:t>4.2.3.2 </a:t>
            </a:r>
            <a:r>
              <a:rPr lang="zh-CN" altLang="en-US" b="1"/>
              <a:t>进程互斥的硬件实现</a:t>
            </a:r>
            <a:endParaRPr lang="zh-CN" altLang="en-US"/>
          </a:p>
        </p:txBody>
      </p:sp>
      <p:sp>
        <p:nvSpPr>
          <p:cNvPr id="49155" name="文本框 49154"/>
          <p:cNvSpPr txBox="1"/>
          <p:nvPr/>
        </p:nvSpPr>
        <p:spPr>
          <a:xfrm>
            <a:off x="838200" y="2133600"/>
            <a:ext cx="7467600" cy="4400550"/>
          </a:xfrm>
          <a:prstGeom prst="rect">
            <a:avLst/>
          </a:prstGeom>
          <a:noFill/>
          <a:ln w="9525">
            <a:noFill/>
          </a:ln>
        </p:spPr>
        <p:txBody>
          <a:bodyPr>
            <a:spAutoFit/>
          </a:bodyPr>
          <a:lstStyle/>
          <a:p>
            <a:pPr>
              <a:spcBef>
                <a:spcPct val="50000"/>
              </a:spcBef>
            </a:pPr>
            <a:r>
              <a:rPr lang="zh-CN" altLang="en-US" sz="2400" dirty="0">
                <a:latin typeface="Comic Sans MS" panose="030F0702030302020204" pitchFamily="66" charset="0"/>
              </a:rPr>
              <a:t>2</a:t>
            </a:r>
            <a:r>
              <a:rPr lang="zh-CN" altLang="en-US" sz="2400" dirty="0">
                <a:latin typeface="Times New Roman" panose="02020603050405020304" pitchFamily="18" charset="0"/>
              </a:rPr>
              <a:t>.</a:t>
            </a:r>
            <a:r>
              <a:rPr lang="zh-CN" altLang="en-US" sz="2400" b="0" dirty="0">
                <a:latin typeface="Times New Roman" panose="02020603050405020304" pitchFamily="18" charset="0"/>
              </a:rPr>
              <a:t> </a:t>
            </a:r>
            <a:r>
              <a:rPr lang="zh-CN" altLang="en-US" sz="2400" dirty="0">
                <a:latin typeface="Times New Roman" panose="02020603050405020304" pitchFamily="18" charset="0"/>
              </a:rPr>
              <a:t>硬件提供“交换”指令</a:t>
            </a:r>
            <a:endParaRPr lang="zh-CN" altLang="en-US" sz="2400" b="0" dirty="0">
              <a:latin typeface="Times New Roman" panose="02020603050405020304" pitchFamily="18" charset="0"/>
            </a:endParaRPr>
          </a:p>
          <a:p>
            <a:pPr>
              <a:lnSpc>
                <a:spcPct val="70000"/>
              </a:lnSpc>
              <a:spcBef>
                <a:spcPct val="50000"/>
              </a:spcBef>
            </a:pPr>
            <a:r>
              <a:rPr lang="zh-CN" altLang="en-US" sz="2400" b="0" dirty="0">
                <a:latin typeface="Times New Roman" panose="02020603050405020304" pitchFamily="18" charset="0"/>
              </a:rPr>
              <a:t>    </a:t>
            </a:r>
            <a:r>
              <a:rPr lang="zh-CN" altLang="en-US" sz="2400" dirty="0">
                <a:latin typeface="Comic Sans MS" panose="030F0702030302020204" pitchFamily="66" charset="0"/>
              </a:rPr>
              <a:t>void swap(int &amp;a,&amp;b){</a:t>
            </a:r>
          </a:p>
          <a:p>
            <a:pPr>
              <a:lnSpc>
                <a:spcPct val="70000"/>
              </a:lnSpc>
              <a:spcBef>
                <a:spcPct val="50000"/>
              </a:spcBef>
            </a:pPr>
            <a:r>
              <a:rPr lang="zh-CN" altLang="en-US" sz="2400" dirty="0">
                <a:latin typeface="Comic Sans MS" panose="030F0702030302020204" pitchFamily="66" charset="0"/>
              </a:rPr>
              <a:t>         int temp;</a:t>
            </a:r>
          </a:p>
          <a:p>
            <a:pPr>
              <a:lnSpc>
                <a:spcPct val="70000"/>
              </a:lnSpc>
              <a:spcBef>
                <a:spcPct val="50000"/>
              </a:spcBef>
            </a:pPr>
            <a:r>
              <a:rPr lang="zh-CN" altLang="en-US" sz="2400" dirty="0">
                <a:latin typeface="Comic Sans MS" panose="030F0702030302020204" pitchFamily="66" charset="0"/>
              </a:rPr>
              <a:t>         temp:=*a; *a:=*b; *b:=temp;</a:t>
            </a:r>
          </a:p>
          <a:p>
            <a:pPr>
              <a:lnSpc>
                <a:spcPct val="70000"/>
              </a:lnSpc>
              <a:spcBef>
                <a:spcPct val="50000"/>
              </a:spcBef>
            </a:pPr>
            <a:r>
              <a:rPr lang="zh-CN" altLang="en-US" sz="2400" dirty="0">
                <a:latin typeface="Comic Sans MS" panose="030F0702030302020204" pitchFamily="66" charset="0"/>
              </a:rPr>
              <a:t>  }</a:t>
            </a:r>
            <a:r>
              <a:rPr lang="zh-CN" altLang="en-US" sz="2400" b="0" dirty="0">
                <a:latin typeface="Times New Roman" panose="02020603050405020304" pitchFamily="18" charset="0"/>
              </a:rPr>
              <a:t>;</a:t>
            </a:r>
          </a:p>
          <a:p>
            <a:pPr>
              <a:lnSpc>
                <a:spcPct val="70000"/>
              </a:lnSpc>
              <a:spcBef>
                <a:spcPct val="50000"/>
              </a:spcBef>
            </a:pPr>
            <a:r>
              <a:rPr lang="zh-CN" altLang="en-US" sz="2400" b="0" dirty="0">
                <a:latin typeface="Times New Roman" panose="02020603050405020304" pitchFamily="18" charset="0"/>
              </a:rPr>
              <a:t>    </a:t>
            </a:r>
            <a:r>
              <a:rPr lang="zh-CN" altLang="en-US" sz="2400" dirty="0">
                <a:latin typeface="Times New Roman" panose="02020603050405020304" pitchFamily="18" charset="0"/>
              </a:rPr>
              <a:t>对一组公共变量</a:t>
            </a:r>
            <a:r>
              <a:rPr lang="zh-CN" altLang="en-US" sz="2400" b="0" dirty="0">
                <a:latin typeface="Times New Roman" panose="02020603050405020304" pitchFamily="18" charset="0"/>
              </a:rPr>
              <a:t>：</a:t>
            </a:r>
            <a:r>
              <a:rPr lang="zh-CN" altLang="en-US" sz="2400" dirty="0">
                <a:latin typeface="Comic Sans MS" panose="030F0702030302020204" pitchFamily="66" charset="0"/>
              </a:rPr>
              <a:t>int lock (初始=0);</a:t>
            </a:r>
            <a:endParaRPr lang="zh-CN" altLang="en-US" sz="2400" b="0" dirty="0">
              <a:latin typeface="Times New Roman" panose="02020603050405020304" pitchFamily="18" charset="0"/>
            </a:endParaRPr>
          </a:p>
          <a:p>
            <a:pPr>
              <a:lnSpc>
                <a:spcPct val="70000"/>
              </a:lnSpc>
              <a:spcBef>
                <a:spcPct val="50000"/>
              </a:spcBef>
            </a:pPr>
            <a:r>
              <a:rPr lang="zh-CN" altLang="en-US" sz="2400" b="0" dirty="0">
                <a:latin typeface="Times New Roman" panose="02020603050405020304" pitchFamily="18" charset="0"/>
              </a:rPr>
              <a:t>   </a:t>
            </a:r>
            <a:r>
              <a:rPr lang="zh-CN" altLang="en-US" sz="2400" dirty="0">
                <a:latin typeface="Times New Roman" panose="02020603050405020304" pitchFamily="18" charset="0"/>
              </a:rPr>
              <a:t> 对一个进程空间</a:t>
            </a:r>
            <a:r>
              <a:rPr lang="zh-CN" altLang="en-US" sz="2400" b="0" dirty="0">
                <a:latin typeface="Times New Roman" panose="02020603050405020304" pitchFamily="18" charset="0"/>
              </a:rPr>
              <a:t>：</a:t>
            </a:r>
            <a:r>
              <a:rPr lang="zh-CN" altLang="en-US" sz="2400" dirty="0">
                <a:latin typeface="Comic Sans MS" panose="030F0702030302020204" pitchFamily="66" charset="0"/>
              </a:rPr>
              <a:t>int key;</a:t>
            </a:r>
            <a:endParaRPr lang="zh-CN" altLang="en-US" sz="2400" b="0" dirty="0">
              <a:latin typeface="Times New Roman" panose="02020603050405020304" pitchFamily="18" charset="0"/>
            </a:endParaRPr>
          </a:p>
          <a:p>
            <a:pPr>
              <a:lnSpc>
                <a:spcPct val="70000"/>
              </a:lnSpc>
              <a:spcBef>
                <a:spcPct val="50000"/>
              </a:spcBef>
            </a:pPr>
            <a:r>
              <a:rPr lang="zh-CN" altLang="en-US" sz="2400" b="0" dirty="0">
                <a:latin typeface="Times New Roman" panose="02020603050405020304" pitchFamily="18" charset="0"/>
              </a:rPr>
              <a:t>    </a:t>
            </a:r>
            <a:r>
              <a:rPr lang="zh-CN" altLang="en-US" sz="2400" dirty="0">
                <a:latin typeface="Comic Sans MS" panose="030F0702030302020204" pitchFamily="66" charset="0"/>
              </a:rPr>
              <a:t>Pi进入</a:t>
            </a:r>
            <a:r>
              <a:rPr lang="zh-CN" altLang="en-US" sz="2400" b="0" dirty="0">
                <a:latin typeface="Times New Roman" panose="02020603050405020304" pitchFamily="18" charset="0"/>
              </a:rPr>
              <a:t>：</a:t>
            </a:r>
            <a:r>
              <a:rPr lang="zh-CN" altLang="en-US" sz="2400" dirty="0">
                <a:latin typeface="Comic Sans MS" panose="030F0702030302020204" pitchFamily="66" charset="0"/>
              </a:rPr>
              <a:t>key=1</a:t>
            </a:r>
            <a:r>
              <a:rPr lang="zh-CN" altLang="en-US" sz="2400" b="0" dirty="0">
                <a:latin typeface="Times New Roman" panose="02020603050405020304" pitchFamily="18" charset="0"/>
              </a:rPr>
              <a:t>;</a:t>
            </a:r>
          </a:p>
          <a:p>
            <a:pPr>
              <a:lnSpc>
                <a:spcPct val="70000"/>
              </a:lnSpc>
              <a:spcBef>
                <a:spcPct val="50000"/>
              </a:spcBef>
            </a:pPr>
            <a:r>
              <a:rPr lang="zh-CN" altLang="en-US" sz="2400" b="0" dirty="0">
                <a:latin typeface="Times New Roman" panose="02020603050405020304" pitchFamily="18" charset="0"/>
              </a:rPr>
              <a:t>                   </a:t>
            </a:r>
            <a:r>
              <a:rPr lang="zh-CN" altLang="en-US" sz="2400" dirty="0">
                <a:latin typeface="Comic Sans MS" panose="030F0702030302020204" pitchFamily="66" charset="0"/>
              </a:rPr>
              <a:t>do swap(&amp;lock,&amp;key) while (key==1);</a:t>
            </a:r>
            <a:endParaRPr lang="zh-CN" altLang="en-US" sz="2400" b="0" dirty="0">
              <a:latin typeface="Times New Roman" panose="02020603050405020304" pitchFamily="18" charset="0"/>
            </a:endParaRPr>
          </a:p>
          <a:p>
            <a:pPr>
              <a:lnSpc>
                <a:spcPct val="70000"/>
              </a:lnSpc>
              <a:spcBef>
                <a:spcPct val="50000"/>
              </a:spcBef>
            </a:pPr>
            <a:r>
              <a:rPr lang="zh-CN" altLang="en-US" sz="2400" b="0" dirty="0">
                <a:latin typeface="Times New Roman" panose="02020603050405020304" pitchFamily="18" charset="0"/>
              </a:rPr>
              <a:t>    </a:t>
            </a:r>
            <a:r>
              <a:rPr lang="zh-CN" altLang="en-US" sz="2400" dirty="0">
                <a:latin typeface="Comic Sans MS" panose="030F0702030302020204" pitchFamily="66" charset="0"/>
              </a:rPr>
              <a:t>Pi离开</a:t>
            </a:r>
            <a:r>
              <a:rPr lang="zh-CN" altLang="en-US" sz="2400" b="0" dirty="0">
                <a:latin typeface="Times New Roman" panose="02020603050405020304" pitchFamily="18" charset="0"/>
              </a:rPr>
              <a:t>：</a:t>
            </a:r>
            <a:r>
              <a:rPr lang="zh-CN" altLang="en-US" sz="2400" dirty="0">
                <a:latin typeface="Comic Sans MS" panose="030F0702030302020204" pitchFamily="66" charset="0"/>
              </a:rPr>
              <a:t>lock=0;</a:t>
            </a:r>
            <a:endParaRPr lang="zh-CN" altLang="en-US" sz="2400"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wipe(left)">
                                      <p:cBhvr>
                                        <p:cTn id="7" dur="500"/>
                                        <p:tgtEl>
                                          <p:spTgt spid="49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wipe(left)">
                                      <p:cBhvr>
                                        <p:cTn id="12" dur="500"/>
                                        <p:tgtEl>
                                          <p:spTgt spid="49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wipe(left)">
                                      <p:cBhvr>
                                        <p:cTn id="17" dur="500"/>
                                        <p:tgtEl>
                                          <p:spTgt spid="49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Effect transition="in" filter="wipe(left)">
                                      <p:cBhvr>
                                        <p:cTn id="22" dur="500"/>
                                        <p:tgtEl>
                                          <p:spTgt spid="491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155">
                                            <p:txEl>
                                              <p:pRg st="4" end="4"/>
                                            </p:txEl>
                                          </p:spTgt>
                                        </p:tgtEl>
                                        <p:attrNameLst>
                                          <p:attrName>style.visibility</p:attrName>
                                        </p:attrNameLst>
                                      </p:cBhvr>
                                      <p:to>
                                        <p:strVal val="visible"/>
                                      </p:to>
                                    </p:set>
                                    <p:animEffect transition="in" filter="wipe(left)">
                                      <p:cBhvr>
                                        <p:cTn id="27" dur="500"/>
                                        <p:tgtEl>
                                          <p:spTgt spid="491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155">
                                            <p:txEl>
                                              <p:pRg st="5" end="5"/>
                                            </p:txEl>
                                          </p:spTgt>
                                        </p:tgtEl>
                                        <p:attrNameLst>
                                          <p:attrName>style.visibility</p:attrName>
                                        </p:attrNameLst>
                                      </p:cBhvr>
                                      <p:to>
                                        <p:strVal val="visible"/>
                                      </p:to>
                                    </p:set>
                                    <p:animEffect transition="in" filter="wipe(left)">
                                      <p:cBhvr>
                                        <p:cTn id="32" dur="500"/>
                                        <p:tgtEl>
                                          <p:spTgt spid="491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9155">
                                            <p:txEl>
                                              <p:pRg st="6" end="6"/>
                                            </p:txEl>
                                          </p:spTgt>
                                        </p:tgtEl>
                                        <p:attrNameLst>
                                          <p:attrName>style.visibility</p:attrName>
                                        </p:attrNameLst>
                                      </p:cBhvr>
                                      <p:to>
                                        <p:strVal val="visible"/>
                                      </p:to>
                                    </p:set>
                                    <p:animEffect transition="in" filter="wipe(left)">
                                      <p:cBhvr>
                                        <p:cTn id="37" dur="500"/>
                                        <p:tgtEl>
                                          <p:spTgt spid="4915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9155">
                                            <p:txEl>
                                              <p:pRg st="7" end="7"/>
                                            </p:txEl>
                                          </p:spTgt>
                                        </p:tgtEl>
                                        <p:attrNameLst>
                                          <p:attrName>style.visibility</p:attrName>
                                        </p:attrNameLst>
                                      </p:cBhvr>
                                      <p:to>
                                        <p:strVal val="visible"/>
                                      </p:to>
                                    </p:set>
                                    <p:animEffect transition="in" filter="wipe(left)">
                                      <p:cBhvr>
                                        <p:cTn id="42" dur="500"/>
                                        <p:tgtEl>
                                          <p:spTgt spid="4915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9155">
                                            <p:txEl>
                                              <p:pRg st="8" end="8"/>
                                            </p:txEl>
                                          </p:spTgt>
                                        </p:tgtEl>
                                        <p:attrNameLst>
                                          <p:attrName>style.visibility</p:attrName>
                                        </p:attrNameLst>
                                      </p:cBhvr>
                                      <p:to>
                                        <p:strVal val="visible"/>
                                      </p:to>
                                    </p:set>
                                    <p:animEffect transition="in" filter="wipe(left)">
                                      <p:cBhvr>
                                        <p:cTn id="47" dur="500"/>
                                        <p:tgtEl>
                                          <p:spTgt spid="4915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9155">
                                            <p:txEl>
                                              <p:pRg st="9" end="9"/>
                                            </p:txEl>
                                          </p:spTgt>
                                        </p:tgtEl>
                                        <p:attrNameLst>
                                          <p:attrName>style.visibility</p:attrName>
                                        </p:attrNameLst>
                                      </p:cBhvr>
                                      <p:to>
                                        <p:strVal val="visible"/>
                                      </p:to>
                                    </p:set>
                                    <p:animEffect transition="in" filter="wipe(left)">
                                      <p:cBhvr>
                                        <p:cTn id="52" dur="500"/>
                                        <p:tgtEl>
                                          <p:spTgt spid="491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50177"/>
          <p:cNvSpPr>
            <a:spLocks noGrp="1"/>
          </p:cNvSpPr>
          <p:nvPr>
            <p:ph type="title"/>
          </p:nvPr>
        </p:nvSpPr>
        <p:spPr/>
        <p:txBody>
          <a:bodyPr anchor="b"/>
          <a:lstStyle/>
          <a:p>
            <a:r>
              <a:rPr lang="en-US" altLang="zh-CN"/>
              <a:t>4.2.3.2</a:t>
            </a:r>
            <a:r>
              <a:rPr lang="zh-CN" altLang="en-US" b="1"/>
              <a:t>进程互斥的硬件实现</a:t>
            </a:r>
            <a:endParaRPr lang="zh-CN" altLang="en-US"/>
          </a:p>
        </p:txBody>
      </p:sp>
      <p:sp>
        <p:nvSpPr>
          <p:cNvPr id="50179" name="文本框 50178"/>
          <p:cNvSpPr txBox="1"/>
          <p:nvPr/>
        </p:nvSpPr>
        <p:spPr>
          <a:xfrm>
            <a:off x="914400" y="2057400"/>
            <a:ext cx="7543800" cy="3905250"/>
          </a:xfrm>
          <a:prstGeom prst="rect">
            <a:avLst/>
          </a:prstGeom>
          <a:noFill/>
          <a:ln w="9525">
            <a:noFill/>
          </a:ln>
        </p:spPr>
        <p:txBody>
          <a:bodyPr>
            <a:spAutoFit/>
          </a:bodyPr>
          <a:lstStyle/>
          <a:p>
            <a:pPr>
              <a:spcBef>
                <a:spcPct val="50000"/>
              </a:spcBef>
            </a:pPr>
            <a:r>
              <a:rPr lang="zh-CN" altLang="en-US" sz="3200" dirty="0">
                <a:latin typeface="Comic Sans MS" panose="030F0702030302020204" pitchFamily="66" charset="0"/>
              </a:rPr>
              <a:t>Remarks：</a:t>
            </a:r>
          </a:p>
          <a:p>
            <a:pPr>
              <a:spcBef>
                <a:spcPct val="50000"/>
              </a:spcBef>
            </a:pPr>
            <a:r>
              <a:rPr lang="zh-CN" altLang="en-US" sz="2800" dirty="0">
                <a:latin typeface="Comic Sans MS" panose="030F0702030302020204" pitchFamily="66" charset="0"/>
              </a:rPr>
              <a:t>(1) test_and_set指令和swap指令是原子的，不可中断的(在单CPU情况下)。</a:t>
            </a:r>
          </a:p>
          <a:p>
            <a:pPr>
              <a:spcBef>
                <a:spcPct val="50000"/>
              </a:spcBef>
            </a:pPr>
            <a:r>
              <a:rPr lang="zh-CN" altLang="en-US" sz="2800" dirty="0">
                <a:latin typeface="Comic Sans MS" panose="030F0702030302020204" pitchFamily="66" charset="0"/>
              </a:rPr>
              <a:t>(2) test_and_set实际上是：将内存中一个单元的内容取出，再送一个新值。</a:t>
            </a:r>
          </a:p>
          <a:p>
            <a:pPr>
              <a:spcBef>
                <a:spcPct val="50000"/>
              </a:spcBef>
            </a:pPr>
            <a:r>
              <a:rPr lang="zh-CN" altLang="en-US" sz="2800" dirty="0">
                <a:latin typeface="Comic Sans MS" panose="030F0702030302020204" pitchFamily="66" charset="0"/>
              </a:rPr>
              <a:t>(3) swap实际上是：交换内存两个单元的内容</a:t>
            </a:r>
            <a:r>
              <a:rPr lang="zh-CN" altLang="en-US" sz="2800" b="0" dirty="0">
                <a:latin typeface="Times New Roman" panose="02020603050405020304" pitchFamily="18" charset="0"/>
              </a:rPr>
              <a:t>。</a:t>
            </a:r>
          </a:p>
          <a:p>
            <a:pPr>
              <a:spcBef>
                <a:spcPct val="50000"/>
              </a:spcBef>
            </a:pPr>
            <a:endParaRPr lang="zh-CN" altLang="en-US" sz="2400"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wipe(left)">
                                      <p:cBhvr>
                                        <p:cTn id="7" dur="500"/>
                                        <p:tgtEl>
                                          <p:spTgt spid="50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79">
                                            <p:txEl>
                                              <p:pRg st="1" end="1"/>
                                            </p:txEl>
                                          </p:spTgt>
                                        </p:tgtEl>
                                        <p:attrNameLst>
                                          <p:attrName>style.visibility</p:attrName>
                                        </p:attrNameLst>
                                      </p:cBhvr>
                                      <p:to>
                                        <p:strVal val="visible"/>
                                      </p:to>
                                    </p:set>
                                    <p:animEffect transition="in" filter="wipe(left)">
                                      <p:cBhvr>
                                        <p:cTn id="12" dur="500"/>
                                        <p:tgtEl>
                                          <p:spTgt spid="50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79">
                                            <p:txEl>
                                              <p:pRg st="2" end="2"/>
                                            </p:txEl>
                                          </p:spTgt>
                                        </p:tgtEl>
                                        <p:attrNameLst>
                                          <p:attrName>style.visibility</p:attrName>
                                        </p:attrNameLst>
                                      </p:cBhvr>
                                      <p:to>
                                        <p:strVal val="visible"/>
                                      </p:to>
                                    </p:set>
                                    <p:animEffect transition="in" filter="wipe(left)">
                                      <p:cBhvr>
                                        <p:cTn id="17" dur="500"/>
                                        <p:tgtEl>
                                          <p:spTgt spid="501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179">
                                            <p:txEl>
                                              <p:pRg st="3" end="3"/>
                                            </p:txEl>
                                          </p:spTgt>
                                        </p:tgtEl>
                                        <p:attrNameLst>
                                          <p:attrName>style.visibility</p:attrName>
                                        </p:attrNameLst>
                                      </p:cBhvr>
                                      <p:to>
                                        <p:strVal val="visible"/>
                                      </p:to>
                                    </p:set>
                                    <p:animEffect transition="in" filter="wipe(left)">
                                      <p:cBhvr>
                                        <p:cTn id="22" dur="500"/>
                                        <p:tgtEl>
                                          <p:spTgt spid="501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51201"/>
          <p:cNvSpPr>
            <a:spLocks noGrp="1"/>
          </p:cNvSpPr>
          <p:nvPr>
            <p:ph type="title"/>
          </p:nvPr>
        </p:nvSpPr>
        <p:spPr/>
        <p:txBody>
          <a:bodyPr anchor="b"/>
          <a:lstStyle/>
          <a:p>
            <a:r>
              <a:rPr lang="en-US" altLang="zh-CN"/>
              <a:t>4.2.3.2</a:t>
            </a:r>
            <a:r>
              <a:rPr lang="zh-CN" altLang="en-US" b="1"/>
              <a:t>进程互斥的硬件实现</a:t>
            </a:r>
            <a:endParaRPr lang="zh-CN" altLang="en-US"/>
          </a:p>
        </p:txBody>
      </p:sp>
      <p:sp>
        <p:nvSpPr>
          <p:cNvPr id="51203" name="文本框 51202"/>
          <p:cNvSpPr txBox="1"/>
          <p:nvPr/>
        </p:nvSpPr>
        <p:spPr>
          <a:xfrm>
            <a:off x="762000" y="1905000"/>
            <a:ext cx="7696200" cy="4457700"/>
          </a:xfrm>
          <a:prstGeom prst="rect">
            <a:avLst/>
          </a:prstGeom>
          <a:noFill/>
          <a:ln w="9525">
            <a:noFill/>
          </a:ln>
        </p:spPr>
        <p:txBody>
          <a:bodyPr>
            <a:spAutoFit/>
          </a:bodyPr>
          <a:lstStyle/>
          <a:p>
            <a:pPr>
              <a:spcBef>
                <a:spcPct val="50000"/>
              </a:spcBef>
            </a:pPr>
            <a:r>
              <a:rPr lang="zh-CN" altLang="en-US" sz="3200" dirty="0">
                <a:latin typeface="Comic Sans MS" panose="030F0702030302020204" pitchFamily="66" charset="0"/>
              </a:rPr>
              <a:t>3. 硬件提供“关中断”和“开中断”指令</a:t>
            </a:r>
          </a:p>
          <a:p>
            <a:pPr>
              <a:lnSpc>
                <a:spcPct val="70000"/>
              </a:lnSpc>
              <a:spcBef>
                <a:spcPct val="50000"/>
              </a:spcBef>
            </a:pPr>
            <a:r>
              <a:rPr lang="zh-CN" altLang="en-US" sz="3200" dirty="0">
                <a:latin typeface="Comic Sans MS" panose="030F0702030302020204" pitchFamily="66" charset="0"/>
              </a:rPr>
              <a:t>    </a:t>
            </a:r>
            <a:r>
              <a:rPr lang="zh-CN" altLang="en-US" sz="2800" dirty="0">
                <a:latin typeface="Comic Sans MS" panose="030F0702030302020204" pitchFamily="66" charset="0"/>
              </a:rPr>
              <a:t>关中断</a:t>
            </a:r>
            <a:endParaRPr lang="zh-CN" altLang="en-US" sz="2400" dirty="0">
              <a:latin typeface="Comic Sans MS" panose="030F0702030302020204" pitchFamily="66" charset="0"/>
            </a:endParaRPr>
          </a:p>
          <a:p>
            <a:pPr>
              <a:lnSpc>
                <a:spcPct val="90000"/>
              </a:lnSpc>
              <a:spcBef>
                <a:spcPct val="50000"/>
              </a:spcBef>
            </a:pPr>
            <a:r>
              <a:rPr lang="zh-CN" altLang="en-US" sz="2400" dirty="0">
                <a:latin typeface="Comic Sans MS" panose="030F0702030302020204" pitchFamily="66" charset="0"/>
              </a:rPr>
              <a:t>              { Critical Region}</a:t>
            </a:r>
          </a:p>
          <a:p>
            <a:pPr>
              <a:lnSpc>
                <a:spcPct val="90000"/>
              </a:lnSpc>
              <a:spcBef>
                <a:spcPct val="50000"/>
              </a:spcBef>
            </a:pPr>
            <a:r>
              <a:rPr lang="zh-CN" altLang="en-US" sz="3200" dirty="0">
                <a:latin typeface="Comic Sans MS" panose="030F0702030302020204" pitchFamily="66" charset="0"/>
              </a:rPr>
              <a:t>    </a:t>
            </a:r>
            <a:r>
              <a:rPr lang="zh-CN" altLang="en-US" sz="2800" dirty="0">
                <a:latin typeface="Comic Sans MS" panose="030F0702030302020204" pitchFamily="66" charset="0"/>
              </a:rPr>
              <a:t>开中断</a:t>
            </a:r>
          </a:p>
          <a:p>
            <a:pPr>
              <a:lnSpc>
                <a:spcPct val="70000"/>
              </a:lnSpc>
              <a:spcBef>
                <a:spcPct val="50000"/>
              </a:spcBef>
            </a:pPr>
            <a:r>
              <a:rPr lang="zh-CN" altLang="en-US" sz="2800" dirty="0">
                <a:latin typeface="Comic Sans MS" panose="030F0702030302020204" pitchFamily="66" charset="0"/>
              </a:rPr>
              <a:t>Remarks: </a:t>
            </a:r>
          </a:p>
          <a:p>
            <a:pPr>
              <a:lnSpc>
                <a:spcPct val="80000"/>
              </a:lnSpc>
              <a:spcBef>
                <a:spcPct val="50000"/>
              </a:spcBef>
            </a:pPr>
            <a:r>
              <a:rPr lang="zh-CN" altLang="en-US" sz="2800" dirty="0">
                <a:latin typeface="Comic Sans MS" panose="030F0702030302020204" pitchFamily="66" charset="0"/>
              </a:rPr>
              <a:t>   (1) 开关中断只在单CPU系统中有效;(why?)</a:t>
            </a:r>
          </a:p>
          <a:p>
            <a:pPr>
              <a:lnSpc>
                <a:spcPct val="80000"/>
              </a:lnSpc>
              <a:spcBef>
                <a:spcPct val="50000"/>
              </a:spcBef>
            </a:pPr>
            <a:r>
              <a:rPr lang="zh-CN" altLang="en-US" sz="2800" dirty="0">
                <a:latin typeface="Comic Sans MS" panose="030F0702030302020204" pitchFamily="66" charset="0"/>
              </a:rPr>
              <a:t>   (2) 影响并发性。</a:t>
            </a:r>
            <a:endParaRPr lang="zh-CN" altLang="en-US" sz="2800" b="0" dirty="0">
              <a:latin typeface="Times New Roman" panose="02020603050405020304" pitchFamily="18" charset="0"/>
            </a:endParaRPr>
          </a:p>
          <a:p>
            <a:pPr>
              <a:lnSpc>
                <a:spcPct val="80000"/>
              </a:lnSpc>
              <a:spcBef>
                <a:spcPct val="50000"/>
              </a:spcBef>
            </a:pPr>
            <a:endParaRPr lang="zh-CN" altLang="en-US" sz="2400" b="0" dirty="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8193"/>
          <p:cNvSpPr>
            <a:spLocks noGrp="1"/>
          </p:cNvSpPr>
          <p:nvPr>
            <p:ph type="title"/>
          </p:nvPr>
        </p:nvSpPr>
        <p:spPr/>
        <p:txBody>
          <a:bodyPr anchor="b"/>
          <a:lstStyle/>
          <a:p>
            <a:r>
              <a:rPr lang="en-US" altLang="zh-CN" b="1"/>
              <a:t>4.1.2</a:t>
            </a:r>
            <a:r>
              <a:rPr lang="zh-CN" altLang="en-US" b="1"/>
              <a:t>顺序程序及其特性</a:t>
            </a:r>
          </a:p>
        </p:txBody>
      </p:sp>
      <p:sp>
        <p:nvSpPr>
          <p:cNvPr id="8195" name="文本占位符 8194"/>
          <p:cNvSpPr>
            <a:spLocks noGrp="1"/>
          </p:cNvSpPr>
          <p:nvPr>
            <p:ph type="body" idx="1"/>
          </p:nvPr>
        </p:nvSpPr>
        <p:spPr/>
        <p:txBody>
          <a:bodyPr/>
          <a:lstStyle/>
          <a:p>
            <a:r>
              <a:rPr lang="en-US" altLang="zh-CN" b="1"/>
              <a:t>(2)</a:t>
            </a:r>
            <a:r>
              <a:rPr lang="zh-CN" altLang="en-US" b="1"/>
              <a:t>外部顺序性：对于多个进程来说，所有进程的活动是依次执行的。</a:t>
            </a:r>
          </a:p>
          <a:p>
            <a:pPr lvl="1"/>
            <a:r>
              <a:rPr lang="zh-CN" altLang="en-US" b="1"/>
              <a:t>例</a:t>
            </a:r>
            <a:r>
              <a:rPr lang="en-US" altLang="zh-CN" b="1"/>
              <a:t>: </a:t>
            </a:r>
            <a:r>
              <a:rPr lang="zh-CN" altLang="en-US" b="1"/>
              <a:t>输入</a:t>
            </a:r>
            <a:r>
              <a:rPr lang="en-US" altLang="zh-CN" b="1"/>
              <a:t>(I)</a:t>
            </a:r>
            <a:r>
              <a:rPr lang="zh-CN" altLang="en-US" b="1"/>
              <a:t>、计算</a:t>
            </a:r>
            <a:r>
              <a:rPr lang="en-US" altLang="zh-CN" b="1"/>
              <a:t>(C)</a:t>
            </a:r>
            <a:r>
              <a:rPr lang="zh-CN" altLang="en-US" b="1"/>
              <a:t>、打印</a:t>
            </a:r>
            <a:r>
              <a:rPr lang="en-US" altLang="zh-CN" b="1"/>
              <a:t>(P)</a:t>
            </a:r>
            <a:r>
              <a:rPr lang="zh-CN" altLang="en-US" b="1"/>
              <a:t>三个活动构成的进程，每个进程的内部活动是顺序的，即</a:t>
            </a:r>
            <a:r>
              <a:rPr lang="en-US" altLang="zh-CN" b="1"/>
              <a:t>Ii→Ci→Pi</a:t>
            </a:r>
            <a:r>
              <a:rPr lang="zh-CN" altLang="en-US" b="1"/>
              <a:t>，多个进程的活动也是顺序的。</a:t>
            </a:r>
          </a:p>
        </p:txBody>
      </p:sp>
      <p:grpSp>
        <p:nvGrpSpPr>
          <p:cNvPr id="8196" name="组合 8195"/>
          <p:cNvGrpSpPr/>
          <p:nvPr/>
        </p:nvGrpSpPr>
        <p:grpSpPr>
          <a:xfrm>
            <a:off x="2339975" y="5251450"/>
            <a:ext cx="4608513" cy="482600"/>
            <a:chOff x="0" y="0"/>
            <a:chExt cx="5147" cy="533"/>
          </a:xfrm>
        </p:grpSpPr>
        <p:sp>
          <p:nvSpPr>
            <p:cNvPr id="8197" name="椭圆 8196"/>
            <p:cNvSpPr/>
            <p:nvPr/>
          </p:nvSpPr>
          <p:spPr>
            <a:xfrm>
              <a:off x="0" y="23"/>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lstStyle/>
            <a:p>
              <a:pPr algn="just"/>
              <a:r>
                <a:rPr lang="en-US" altLang="zh-CN" sz="1600">
                  <a:latin typeface="Times New Roman" panose="02020603050405020304" pitchFamily="18" charset="0"/>
                </a:rPr>
                <a:t>I</a:t>
              </a:r>
              <a:r>
                <a:rPr lang="en-US" altLang="zh-CN" sz="1600" baseline="-25000">
                  <a:latin typeface="Times New Roman" panose="02020603050405020304" pitchFamily="18" charset="0"/>
                </a:rPr>
                <a:t>1</a:t>
              </a:r>
              <a:endParaRPr lang="en-US" altLang="zh-CN" sz="3600">
                <a:latin typeface="Tahoma" panose="020B0604030504040204" pitchFamily="34" charset="0"/>
              </a:endParaRPr>
            </a:p>
          </p:txBody>
        </p:sp>
        <p:sp>
          <p:nvSpPr>
            <p:cNvPr id="8198" name="椭圆 8197"/>
            <p:cNvSpPr/>
            <p:nvPr/>
          </p:nvSpPr>
          <p:spPr>
            <a:xfrm>
              <a:off x="867" y="10"/>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lstStyle/>
            <a:p>
              <a:pPr algn="just"/>
              <a:r>
                <a:rPr lang="en-US" altLang="zh-CN" sz="1600">
                  <a:latin typeface="Times New Roman" panose="02020603050405020304" pitchFamily="18" charset="0"/>
                </a:rPr>
                <a:t>C</a:t>
              </a:r>
              <a:r>
                <a:rPr lang="en-US" altLang="zh-CN" sz="1600" baseline="-25000">
                  <a:latin typeface="Times New Roman" panose="02020603050405020304" pitchFamily="18" charset="0"/>
                </a:rPr>
                <a:t>1</a:t>
              </a:r>
              <a:endParaRPr lang="en-US" altLang="zh-CN" sz="3600">
                <a:latin typeface="Tahoma" panose="020B0604030504040204" pitchFamily="34" charset="0"/>
              </a:endParaRPr>
            </a:p>
          </p:txBody>
        </p:sp>
        <p:sp>
          <p:nvSpPr>
            <p:cNvPr id="8199" name="椭圆 8198"/>
            <p:cNvSpPr/>
            <p:nvPr/>
          </p:nvSpPr>
          <p:spPr>
            <a:xfrm>
              <a:off x="1727" y="0"/>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lstStyle/>
            <a:p>
              <a:pPr algn="just"/>
              <a:r>
                <a:rPr lang="en-US" altLang="zh-CN" sz="1600">
                  <a:latin typeface="Times New Roman" panose="02020603050405020304" pitchFamily="18" charset="0"/>
                </a:rPr>
                <a:t>P</a:t>
              </a:r>
              <a:r>
                <a:rPr lang="en-US" altLang="zh-CN" sz="1600" baseline="-25000">
                  <a:latin typeface="Times New Roman" panose="02020603050405020304" pitchFamily="18" charset="0"/>
                </a:rPr>
                <a:t>1</a:t>
              </a:r>
              <a:endParaRPr lang="en-US" altLang="zh-CN" sz="3600">
                <a:latin typeface="Tahoma" panose="020B0604030504040204" pitchFamily="34" charset="0"/>
              </a:endParaRPr>
            </a:p>
          </p:txBody>
        </p:sp>
        <p:sp>
          <p:nvSpPr>
            <p:cNvPr id="8200" name="椭圆 8199"/>
            <p:cNvSpPr/>
            <p:nvPr/>
          </p:nvSpPr>
          <p:spPr>
            <a:xfrm>
              <a:off x="2587" y="0"/>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lstStyle/>
            <a:p>
              <a:pPr algn="just"/>
              <a:r>
                <a:rPr lang="en-US" altLang="zh-CN" sz="1600">
                  <a:latin typeface="Times New Roman" panose="02020603050405020304" pitchFamily="18" charset="0"/>
                </a:rPr>
                <a:t>I</a:t>
              </a:r>
              <a:r>
                <a:rPr lang="en-US" altLang="zh-CN" sz="1600" baseline="-25000">
                  <a:latin typeface="Times New Roman" panose="02020603050405020304" pitchFamily="18" charset="0"/>
                </a:rPr>
                <a:t>2</a:t>
              </a:r>
              <a:endParaRPr lang="en-US" altLang="zh-CN" sz="3600">
                <a:latin typeface="Tahoma" panose="020B0604030504040204" pitchFamily="34" charset="0"/>
              </a:endParaRPr>
            </a:p>
          </p:txBody>
        </p:sp>
        <p:sp>
          <p:nvSpPr>
            <p:cNvPr id="8201" name="直接连接符 8200"/>
            <p:cNvSpPr/>
            <p:nvPr/>
          </p:nvSpPr>
          <p:spPr>
            <a:xfrm flipV="1">
              <a:off x="533" y="280"/>
              <a:ext cx="340" cy="0"/>
            </a:xfrm>
            <a:prstGeom prst="line">
              <a:avLst/>
            </a:prstGeom>
            <a:ln w="9525" cap="flat" cmpd="sng">
              <a:solidFill>
                <a:srgbClr val="000000"/>
              </a:solidFill>
              <a:prstDash val="solid"/>
              <a:headEnd type="none" w="med" len="med"/>
              <a:tailEnd type="triangle" w="med" len="med"/>
            </a:ln>
          </p:spPr>
        </p:sp>
        <p:sp>
          <p:nvSpPr>
            <p:cNvPr id="8202" name="直接连接符 8201"/>
            <p:cNvSpPr/>
            <p:nvPr/>
          </p:nvSpPr>
          <p:spPr>
            <a:xfrm>
              <a:off x="1387" y="260"/>
              <a:ext cx="340" cy="0"/>
            </a:xfrm>
            <a:prstGeom prst="line">
              <a:avLst/>
            </a:prstGeom>
            <a:ln w="9525" cap="flat" cmpd="sng">
              <a:solidFill>
                <a:srgbClr val="000000"/>
              </a:solidFill>
              <a:prstDash val="solid"/>
              <a:headEnd type="none" w="med" len="med"/>
              <a:tailEnd type="triangle" w="med" len="med"/>
            </a:ln>
          </p:spPr>
        </p:sp>
        <p:sp>
          <p:nvSpPr>
            <p:cNvPr id="8203" name="直接连接符 8202"/>
            <p:cNvSpPr/>
            <p:nvPr/>
          </p:nvSpPr>
          <p:spPr>
            <a:xfrm>
              <a:off x="3107" y="260"/>
              <a:ext cx="340" cy="0"/>
            </a:xfrm>
            <a:prstGeom prst="line">
              <a:avLst/>
            </a:prstGeom>
            <a:ln w="9525" cap="flat" cmpd="sng">
              <a:solidFill>
                <a:srgbClr val="000000"/>
              </a:solidFill>
              <a:prstDash val="solid"/>
              <a:headEnd type="none" w="med" len="med"/>
              <a:tailEnd type="triangle" w="med" len="med"/>
            </a:ln>
          </p:spPr>
        </p:sp>
        <p:sp>
          <p:nvSpPr>
            <p:cNvPr id="8204" name="椭圆 8203"/>
            <p:cNvSpPr/>
            <p:nvPr/>
          </p:nvSpPr>
          <p:spPr>
            <a:xfrm>
              <a:off x="3447" y="10"/>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lstStyle/>
            <a:p>
              <a:pPr algn="just"/>
              <a:r>
                <a:rPr lang="en-US" altLang="zh-CN" sz="1600">
                  <a:latin typeface="Times New Roman" panose="02020603050405020304" pitchFamily="18" charset="0"/>
                </a:rPr>
                <a:t>C</a:t>
              </a:r>
              <a:r>
                <a:rPr lang="en-US" altLang="zh-CN" sz="1600" baseline="-25000">
                  <a:latin typeface="Times New Roman" panose="02020603050405020304" pitchFamily="18" charset="0"/>
                </a:rPr>
                <a:t>2</a:t>
              </a:r>
              <a:endParaRPr lang="en-US" altLang="zh-CN" sz="3600">
                <a:latin typeface="Tahoma" panose="020B0604030504040204" pitchFamily="34" charset="0"/>
              </a:endParaRPr>
            </a:p>
          </p:txBody>
        </p:sp>
        <p:sp>
          <p:nvSpPr>
            <p:cNvPr id="8205" name="椭圆 8204"/>
            <p:cNvSpPr/>
            <p:nvPr/>
          </p:nvSpPr>
          <p:spPr>
            <a:xfrm>
              <a:off x="4307" y="0"/>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lstStyle/>
            <a:p>
              <a:pPr algn="just"/>
              <a:r>
                <a:rPr lang="en-US" altLang="zh-CN" sz="1600">
                  <a:latin typeface="Times New Roman" panose="02020603050405020304" pitchFamily="18" charset="0"/>
                </a:rPr>
                <a:t>P</a:t>
              </a:r>
              <a:r>
                <a:rPr lang="en-US" altLang="zh-CN" sz="1600" baseline="-25000">
                  <a:latin typeface="Times New Roman" panose="02020603050405020304" pitchFamily="18" charset="0"/>
                </a:rPr>
                <a:t>2</a:t>
              </a:r>
              <a:endParaRPr lang="en-US" altLang="zh-CN" sz="3600">
                <a:latin typeface="Tahoma" panose="020B0604030504040204" pitchFamily="34" charset="0"/>
              </a:endParaRPr>
            </a:p>
          </p:txBody>
        </p:sp>
        <p:sp>
          <p:nvSpPr>
            <p:cNvPr id="8206" name="直接连接符 8205"/>
            <p:cNvSpPr/>
            <p:nvPr/>
          </p:nvSpPr>
          <p:spPr>
            <a:xfrm>
              <a:off x="2247" y="260"/>
              <a:ext cx="340" cy="0"/>
            </a:xfrm>
            <a:prstGeom prst="line">
              <a:avLst/>
            </a:prstGeom>
            <a:ln w="9525" cap="flat" cmpd="sng">
              <a:solidFill>
                <a:srgbClr val="000000"/>
              </a:solidFill>
              <a:prstDash val="solid"/>
              <a:headEnd type="none" w="med" len="med"/>
              <a:tailEnd type="triangle" w="med" len="med"/>
            </a:ln>
          </p:spPr>
        </p:sp>
        <p:sp>
          <p:nvSpPr>
            <p:cNvPr id="8207" name="直接连接符 8206"/>
            <p:cNvSpPr/>
            <p:nvPr/>
          </p:nvSpPr>
          <p:spPr>
            <a:xfrm>
              <a:off x="3947" y="260"/>
              <a:ext cx="340" cy="0"/>
            </a:xfrm>
            <a:prstGeom prst="line">
              <a:avLst/>
            </a:prstGeom>
            <a:ln w="9525" cap="flat" cmpd="sng">
              <a:solidFill>
                <a:srgbClr val="000000"/>
              </a:solidFill>
              <a:prstDash val="solid"/>
              <a:headEnd type="none" w="med" len="med"/>
              <a:tailEnd type="triangle" w="med" len="med"/>
            </a:ln>
          </p:spPr>
        </p:sp>
        <p:sp>
          <p:nvSpPr>
            <p:cNvPr id="8208" name="直接连接符 8207"/>
            <p:cNvSpPr/>
            <p:nvPr/>
          </p:nvSpPr>
          <p:spPr>
            <a:xfrm>
              <a:off x="4807" y="260"/>
              <a:ext cx="340" cy="0"/>
            </a:xfrm>
            <a:prstGeom prst="line">
              <a:avLst/>
            </a:prstGeom>
            <a:ln w="9525" cap="flat" cmpd="sng">
              <a:solidFill>
                <a:srgbClr val="000000"/>
              </a:solidFill>
              <a:prstDash val="solid"/>
              <a:headEnd type="none" w="med" len="med"/>
              <a:tailEnd type="triangle" w="med" len="med"/>
            </a:ln>
          </p:spPr>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52225"/>
          <p:cNvSpPr>
            <a:spLocks noGrp="1"/>
          </p:cNvSpPr>
          <p:nvPr>
            <p:ph type="title"/>
          </p:nvPr>
        </p:nvSpPr>
        <p:spPr/>
        <p:txBody>
          <a:bodyPr anchor="b"/>
          <a:lstStyle/>
          <a:p>
            <a:r>
              <a:rPr lang="en-US" altLang="zh-CN" b="1"/>
              <a:t>4.2.4 </a:t>
            </a:r>
            <a:r>
              <a:rPr lang="zh-CN" altLang="en-US" b="1"/>
              <a:t>多处理机环境下互斥</a:t>
            </a:r>
          </a:p>
        </p:txBody>
      </p:sp>
      <p:sp>
        <p:nvSpPr>
          <p:cNvPr id="52227" name="文本占位符 52226"/>
          <p:cNvSpPr>
            <a:spLocks noGrp="1"/>
          </p:cNvSpPr>
          <p:nvPr>
            <p:ph type="body" idx="1"/>
          </p:nvPr>
        </p:nvSpPr>
        <p:spPr/>
        <p:txBody>
          <a:bodyPr/>
          <a:lstStyle/>
          <a:p>
            <a:r>
              <a:rPr lang="zh-CN" altLang="en-US" b="1"/>
              <a:t>单</a:t>
            </a:r>
            <a:r>
              <a:rPr lang="en-US" altLang="zh-CN" b="1"/>
              <a:t>CPU, </a:t>
            </a:r>
            <a:r>
              <a:rPr lang="zh-CN" altLang="en-US" b="1"/>
              <a:t>指令间交叉</a:t>
            </a:r>
            <a:r>
              <a:rPr lang="en-US" altLang="zh-CN" b="1"/>
              <a:t>, test_and_set, swap</a:t>
            </a:r>
            <a:r>
              <a:rPr lang="zh-CN" altLang="en-US" b="1"/>
              <a:t>指令是原子的</a:t>
            </a:r>
            <a:r>
              <a:rPr lang="en-US" altLang="zh-CN" b="1"/>
              <a:t>;</a:t>
            </a:r>
          </a:p>
          <a:p>
            <a:endParaRPr lang="en-US" altLang="zh-CN" b="1"/>
          </a:p>
          <a:p>
            <a:r>
              <a:rPr lang="zh-CN" altLang="en-US" b="1"/>
              <a:t>多</a:t>
            </a:r>
            <a:r>
              <a:rPr lang="en-US" altLang="zh-CN" b="1"/>
              <a:t>CPU, </a:t>
            </a:r>
            <a:r>
              <a:rPr lang="zh-CN" altLang="en-US" b="1"/>
              <a:t>指令周期间交叉</a:t>
            </a:r>
            <a:r>
              <a:rPr lang="en-US" altLang="zh-CN" b="1"/>
              <a:t>, test_and_set, swap</a:t>
            </a:r>
            <a:r>
              <a:rPr lang="zh-CN" altLang="en-US" b="1"/>
              <a:t>指令不是原子的</a:t>
            </a:r>
            <a:r>
              <a:rPr lang="en-US" altLang="zh-CN" b="1"/>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53249"/>
          <p:cNvSpPr>
            <a:spLocks noGrp="1"/>
          </p:cNvSpPr>
          <p:nvPr>
            <p:ph type="title"/>
          </p:nvPr>
        </p:nvSpPr>
        <p:spPr/>
        <p:txBody>
          <a:bodyPr anchor="b"/>
          <a:lstStyle/>
          <a:p>
            <a:r>
              <a:rPr lang="en-US" altLang="zh-CN" b="1"/>
              <a:t>4.2.4 </a:t>
            </a:r>
            <a:r>
              <a:rPr lang="zh-CN" altLang="en-US" b="1"/>
              <a:t>多处理机环境下互斥</a:t>
            </a:r>
          </a:p>
        </p:txBody>
      </p:sp>
      <p:sp>
        <p:nvSpPr>
          <p:cNvPr id="53251" name="矩形 53250"/>
          <p:cNvSpPr/>
          <p:nvPr/>
        </p:nvSpPr>
        <p:spPr>
          <a:xfrm>
            <a:off x="3595688" y="3200400"/>
            <a:ext cx="1079500" cy="1079500"/>
          </a:xfrm>
          <a:prstGeom prst="rect">
            <a:avLst/>
          </a:prstGeom>
          <a:solidFill>
            <a:schemeClr val="bg1"/>
          </a:solidFill>
          <a:ln w="19050" cap="flat" cmpd="sng">
            <a:solidFill>
              <a:schemeClr val="tx1"/>
            </a:solidFill>
            <a:prstDash val="solid"/>
            <a:miter/>
            <a:headEnd type="none" w="med" len="med"/>
            <a:tailEnd type="none" w="med" len="med"/>
          </a:ln>
        </p:spPr>
        <p:txBody>
          <a:bodyPr/>
          <a:lstStyle/>
          <a:p>
            <a:endParaRPr lang="zh-CN" altLang="en-US"/>
          </a:p>
        </p:txBody>
      </p:sp>
      <p:sp>
        <p:nvSpPr>
          <p:cNvPr id="53252" name="直接连接符 53251"/>
          <p:cNvSpPr/>
          <p:nvPr/>
        </p:nvSpPr>
        <p:spPr>
          <a:xfrm>
            <a:off x="3635375" y="4038600"/>
            <a:ext cx="1066800" cy="0"/>
          </a:xfrm>
          <a:prstGeom prst="line">
            <a:avLst/>
          </a:prstGeom>
          <a:ln w="9525" cap="flat" cmpd="sng">
            <a:solidFill>
              <a:schemeClr val="tx1"/>
            </a:solidFill>
            <a:prstDash val="solid"/>
            <a:headEnd type="none" w="med" len="med"/>
            <a:tailEnd type="none" w="med" len="med"/>
          </a:ln>
        </p:spPr>
      </p:sp>
      <p:sp>
        <p:nvSpPr>
          <p:cNvPr id="53253" name="矩形 53252"/>
          <p:cNvSpPr/>
          <p:nvPr/>
        </p:nvSpPr>
        <p:spPr>
          <a:xfrm>
            <a:off x="1282700" y="3200400"/>
            <a:ext cx="1079500" cy="1079500"/>
          </a:xfrm>
          <a:prstGeom prst="rect">
            <a:avLst/>
          </a:prstGeom>
          <a:solidFill>
            <a:schemeClr val="bg1"/>
          </a:solidFill>
          <a:ln w="19050" cap="flat" cmpd="sng">
            <a:solidFill>
              <a:schemeClr val="tx1"/>
            </a:solidFill>
            <a:prstDash val="solid"/>
            <a:miter/>
            <a:headEnd type="none" w="med" len="med"/>
            <a:tailEnd type="none" w="med" len="med"/>
          </a:ln>
        </p:spPr>
        <p:txBody>
          <a:bodyPr/>
          <a:lstStyle/>
          <a:p>
            <a:endParaRPr lang="zh-CN" altLang="en-US"/>
          </a:p>
        </p:txBody>
      </p:sp>
      <p:sp>
        <p:nvSpPr>
          <p:cNvPr id="53254" name="矩形 53253"/>
          <p:cNvSpPr/>
          <p:nvPr/>
        </p:nvSpPr>
        <p:spPr>
          <a:xfrm>
            <a:off x="6019800" y="3200400"/>
            <a:ext cx="1079500" cy="1079500"/>
          </a:xfrm>
          <a:prstGeom prst="rect">
            <a:avLst/>
          </a:prstGeom>
          <a:solidFill>
            <a:schemeClr val="bg1"/>
          </a:solidFill>
          <a:ln w="19050" cap="flat" cmpd="sng">
            <a:solidFill>
              <a:schemeClr val="tx1"/>
            </a:solidFill>
            <a:prstDash val="solid"/>
            <a:miter/>
            <a:headEnd type="none" w="med" len="med"/>
            <a:tailEnd type="none" w="med" len="med"/>
          </a:ln>
        </p:spPr>
        <p:txBody>
          <a:bodyPr/>
          <a:lstStyle/>
          <a:p>
            <a:endParaRPr lang="zh-CN" altLang="en-US"/>
          </a:p>
        </p:txBody>
      </p:sp>
      <p:sp>
        <p:nvSpPr>
          <p:cNvPr id="53255" name="直接连接符 53254"/>
          <p:cNvSpPr/>
          <p:nvPr/>
        </p:nvSpPr>
        <p:spPr>
          <a:xfrm>
            <a:off x="3581400" y="3810000"/>
            <a:ext cx="1066800" cy="0"/>
          </a:xfrm>
          <a:prstGeom prst="line">
            <a:avLst/>
          </a:prstGeom>
          <a:ln w="9525" cap="flat" cmpd="sng">
            <a:solidFill>
              <a:schemeClr val="tx1"/>
            </a:solidFill>
            <a:prstDash val="solid"/>
            <a:headEnd type="none" w="med" len="med"/>
            <a:tailEnd type="none" w="med" len="med"/>
          </a:ln>
        </p:spPr>
      </p:sp>
      <p:sp>
        <p:nvSpPr>
          <p:cNvPr id="53256" name="文本框 53255"/>
          <p:cNvSpPr txBox="1"/>
          <p:nvPr/>
        </p:nvSpPr>
        <p:spPr>
          <a:xfrm>
            <a:off x="3708400" y="2667000"/>
            <a:ext cx="838200" cy="457200"/>
          </a:xfrm>
          <a:prstGeom prst="rect">
            <a:avLst/>
          </a:prstGeom>
          <a:noFill/>
          <a:ln w="9525">
            <a:noFill/>
          </a:ln>
        </p:spPr>
        <p:txBody>
          <a:bodyPr>
            <a:spAutoFit/>
          </a:bodyPr>
          <a:lstStyle/>
          <a:p>
            <a:pPr>
              <a:spcBef>
                <a:spcPct val="50000"/>
              </a:spcBef>
            </a:pPr>
            <a:r>
              <a:rPr lang="zh-CN" altLang="en-US" sz="2400">
                <a:latin typeface="Times New Roman" panose="02020603050405020304" pitchFamily="18" charset="0"/>
              </a:rPr>
              <a:t>内存</a:t>
            </a:r>
            <a:endParaRPr lang="zh-CN" altLang="en-US" sz="2400" b="0">
              <a:latin typeface="Times New Roman" panose="02020603050405020304" pitchFamily="18" charset="0"/>
            </a:endParaRPr>
          </a:p>
        </p:txBody>
      </p:sp>
      <p:sp>
        <p:nvSpPr>
          <p:cNvPr id="53257" name="圆角矩形标注 53256"/>
          <p:cNvSpPr/>
          <p:nvPr/>
        </p:nvSpPr>
        <p:spPr>
          <a:xfrm>
            <a:off x="4876800" y="2209800"/>
            <a:ext cx="1143000" cy="914400"/>
          </a:xfrm>
          <a:prstGeom prst="wedgeRoundRectCallout">
            <a:avLst>
              <a:gd name="adj1" fmla="val -43750"/>
              <a:gd name="adj2" fmla="val 70000"/>
              <a:gd name="adj3" fmla="val 16667"/>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1800">
                <a:latin typeface="Times New Roman" panose="02020603050405020304" pitchFamily="18" charset="0"/>
              </a:rPr>
              <a:t>Word 1000</a:t>
            </a:r>
          </a:p>
          <a:p>
            <a:pPr algn="ctr"/>
            <a:r>
              <a:rPr lang="en-US" altLang="zh-CN" sz="1800">
                <a:latin typeface="Times New Roman" panose="02020603050405020304" pitchFamily="18" charset="0"/>
              </a:rPr>
              <a:t>initial:   0</a:t>
            </a:r>
            <a:endParaRPr lang="en-US" altLang="zh-CN" sz="2400" b="0">
              <a:latin typeface="Times New Roman" panose="02020603050405020304" pitchFamily="18" charset="0"/>
            </a:endParaRPr>
          </a:p>
        </p:txBody>
      </p:sp>
      <p:sp>
        <p:nvSpPr>
          <p:cNvPr id="53258" name="文本框 53257"/>
          <p:cNvSpPr txBox="1"/>
          <p:nvPr/>
        </p:nvSpPr>
        <p:spPr>
          <a:xfrm>
            <a:off x="1371600" y="2743200"/>
            <a:ext cx="990600" cy="457200"/>
          </a:xfrm>
          <a:prstGeom prst="rect">
            <a:avLst/>
          </a:prstGeom>
          <a:noFill/>
          <a:ln w="9525">
            <a:noFill/>
          </a:ln>
        </p:spPr>
        <p:txBody>
          <a:bodyPr>
            <a:spAutoFit/>
          </a:bodyPr>
          <a:lstStyle/>
          <a:p>
            <a:pPr>
              <a:spcBef>
                <a:spcPct val="50000"/>
              </a:spcBef>
            </a:pPr>
            <a:r>
              <a:rPr lang="en-US" altLang="zh-CN" sz="2400">
                <a:latin typeface="Comic Sans MS" panose="030F0702030302020204" pitchFamily="66" charset="0"/>
              </a:rPr>
              <a:t>CPU1</a:t>
            </a:r>
            <a:endParaRPr lang="en-US" altLang="zh-CN" sz="2400" b="0">
              <a:latin typeface="Times New Roman" panose="02020603050405020304" pitchFamily="18" charset="0"/>
            </a:endParaRPr>
          </a:p>
        </p:txBody>
      </p:sp>
      <p:sp>
        <p:nvSpPr>
          <p:cNvPr id="53259" name="文本框 53258"/>
          <p:cNvSpPr txBox="1"/>
          <p:nvPr/>
        </p:nvSpPr>
        <p:spPr>
          <a:xfrm>
            <a:off x="6096000" y="2743200"/>
            <a:ext cx="990600" cy="457200"/>
          </a:xfrm>
          <a:prstGeom prst="rect">
            <a:avLst/>
          </a:prstGeom>
          <a:noFill/>
          <a:ln w="9525">
            <a:noFill/>
          </a:ln>
        </p:spPr>
        <p:txBody>
          <a:bodyPr>
            <a:spAutoFit/>
          </a:bodyPr>
          <a:lstStyle/>
          <a:p>
            <a:pPr>
              <a:spcBef>
                <a:spcPct val="50000"/>
              </a:spcBef>
            </a:pPr>
            <a:r>
              <a:rPr lang="en-US" altLang="zh-CN" sz="2400">
                <a:latin typeface="Comic Sans MS" panose="030F0702030302020204" pitchFamily="66" charset="0"/>
              </a:rPr>
              <a:t>CPU2</a:t>
            </a:r>
            <a:endParaRPr lang="en-US" altLang="zh-CN" sz="2400" b="0">
              <a:latin typeface="Times New Roman" panose="02020603050405020304" pitchFamily="18" charset="0"/>
            </a:endParaRPr>
          </a:p>
        </p:txBody>
      </p:sp>
      <p:sp>
        <p:nvSpPr>
          <p:cNvPr id="53260" name="直接连接符 53259"/>
          <p:cNvSpPr/>
          <p:nvPr/>
        </p:nvSpPr>
        <p:spPr>
          <a:xfrm>
            <a:off x="990600" y="5486400"/>
            <a:ext cx="6781800" cy="0"/>
          </a:xfrm>
          <a:prstGeom prst="line">
            <a:avLst/>
          </a:prstGeom>
          <a:ln w="15875" cap="flat" cmpd="sng">
            <a:solidFill>
              <a:schemeClr val="tx1"/>
            </a:solidFill>
            <a:prstDash val="solid"/>
            <a:headEnd type="none" w="med" len="med"/>
            <a:tailEnd type="none" w="med" len="med"/>
          </a:ln>
        </p:spPr>
      </p:sp>
      <p:sp>
        <p:nvSpPr>
          <p:cNvPr id="53261" name="圆角矩形标注 53260"/>
          <p:cNvSpPr/>
          <p:nvPr/>
        </p:nvSpPr>
        <p:spPr>
          <a:xfrm>
            <a:off x="7467600" y="4800600"/>
            <a:ext cx="914400" cy="381000"/>
          </a:xfrm>
          <a:prstGeom prst="wedgeRoundRectCallout">
            <a:avLst>
              <a:gd name="adj1" fmla="val -43750"/>
              <a:gd name="adj2" fmla="val 70000"/>
              <a:gd name="adj3" fmla="val 16667"/>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2400" b="0">
                <a:latin typeface="Comic Sans MS" panose="030F0702030302020204" pitchFamily="66" charset="0"/>
              </a:rPr>
              <a:t>Bus</a:t>
            </a:r>
          </a:p>
        </p:txBody>
      </p:sp>
      <p:sp>
        <p:nvSpPr>
          <p:cNvPr id="53262" name="直接连接符 53261"/>
          <p:cNvSpPr/>
          <p:nvPr/>
        </p:nvSpPr>
        <p:spPr>
          <a:xfrm>
            <a:off x="1676400" y="4267200"/>
            <a:ext cx="0" cy="838200"/>
          </a:xfrm>
          <a:prstGeom prst="line">
            <a:avLst/>
          </a:prstGeom>
          <a:ln w="15875" cap="flat" cmpd="sng">
            <a:solidFill>
              <a:schemeClr val="tx1"/>
            </a:solidFill>
            <a:prstDash val="solid"/>
            <a:headEnd type="none" w="med" len="med"/>
            <a:tailEnd type="none" w="med" len="med"/>
          </a:ln>
        </p:spPr>
      </p:sp>
      <p:sp>
        <p:nvSpPr>
          <p:cNvPr id="53263" name="直接连接符 53262"/>
          <p:cNvSpPr/>
          <p:nvPr/>
        </p:nvSpPr>
        <p:spPr>
          <a:xfrm>
            <a:off x="1905000" y="4267200"/>
            <a:ext cx="0" cy="838200"/>
          </a:xfrm>
          <a:prstGeom prst="line">
            <a:avLst/>
          </a:prstGeom>
          <a:ln w="15875" cap="flat" cmpd="sng">
            <a:solidFill>
              <a:schemeClr val="tx1"/>
            </a:solidFill>
            <a:prstDash val="solid"/>
            <a:headEnd type="none" w="med" len="med"/>
            <a:tailEnd type="none" w="med" len="med"/>
          </a:ln>
        </p:spPr>
      </p:sp>
      <p:sp>
        <p:nvSpPr>
          <p:cNvPr id="53264" name="直接连接符 53263"/>
          <p:cNvSpPr/>
          <p:nvPr/>
        </p:nvSpPr>
        <p:spPr>
          <a:xfrm>
            <a:off x="4038600" y="4267200"/>
            <a:ext cx="0" cy="838200"/>
          </a:xfrm>
          <a:prstGeom prst="line">
            <a:avLst/>
          </a:prstGeom>
          <a:ln w="15875" cap="flat" cmpd="sng">
            <a:solidFill>
              <a:schemeClr val="tx1"/>
            </a:solidFill>
            <a:prstDash val="solid"/>
            <a:headEnd type="none" w="med" len="med"/>
            <a:tailEnd type="none" w="med" len="med"/>
          </a:ln>
        </p:spPr>
      </p:sp>
      <p:sp>
        <p:nvSpPr>
          <p:cNvPr id="53265" name="直接连接符 53264"/>
          <p:cNvSpPr/>
          <p:nvPr/>
        </p:nvSpPr>
        <p:spPr>
          <a:xfrm>
            <a:off x="4267200" y="4267200"/>
            <a:ext cx="0" cy="838200"/>
          </a:xfrm>
          <a:prstGeom prst="line">
            <a:avLst/>
          </a:prstGeom>
          <a:ln w="15875" cap="flat" cmpd="sng">
            <a:solidFill>
              <a:schemeClr val="tx1"/>
            </a:solidFill>
            <a:prstDash val="solid"/>
            <a:headEnd type="none" w="med" len="med"/>
            <a:tailEnd type="none" w="med" len="med"/>
          </a:ln>
        </p:spPr>
      </p:sp>
      <p:sp>
        <p:nvSpPr>
          <p:cNvPr id="53266" name="直接连接符 53265"/>
          <p:cNvSpPr/>
          <p:nvPr/>
        </p:nvSpPr>
        <p:spPr>
          <a:xfrm>
            <a:off x="6477000" y="4267200"/>
            <a:ext cx="0" cy="838200"/>
          </a:xfrm>
          <a:prstGeom prst="line">
            <a:avLst/>
          </a:prstGeom>
          <a:ln w="15875" cap="flat" cmpd="sng">
            <a:solidFill>
              <a:schemeClr val="tx1"/>
            </a:solidFill>
            <a:prstDash val="solid"/>
            <a:headEnd type="none" w="med" len="med"/>
            <a:tailEnd type="none" w="med" len="med"/>
          </a:ln>
        </p:spPr>
      </p:sp>
      <p:sp>
        <p:nvSpPr>
          <p:cNvPr id="53267" name="直接连接符 53266"/>
          <p:cNvSpPr/>
          <p:nvPr/>
        </p:nvSpPr>
        <p:spPr>
          <a:xfrm>
            <a:off x="6705600" y="4267200"/>
            <a:ext cx="0" cy="838200"/>
          </a:xfrm>
          <a:prstGeom prst="line">
            <a:avLst/>
          </a:prstGeom>
          <a:ln w="15875" cap="flat" cmpd="sng">
            <a:solidFill>
              <a:schemeClr val="tx1"/>
            </a:solidFill>
            <a:prstDash val="solid"/>
            <a:headEnd type="none" w="med" len="med"/>
            <a:tailEnd type="none" w="med" len="med"/>
          </a:ln>
        </p:spPr>
      </p:sp>
      <p:cxnSp>
        <p:nvCxnSpPr>
          <p:cNvPr id="53268" name="直接箭头连接符 53267"/>
          <p:cNvCxnSpPr/>
          <p:nvPr/>
        </p:nvCxnSpPr>
        <p:spPr>
          <a:xfrm>
            <a:off x="1905000" y="5105400"/>
            <a:ext cx="2133600" cy="0"/>
          </a:xfrm>
          <a:prstGeom prst="straightConnector1">
            <a:avLst/>
          </a:prstGeom>
          <a:ln w="15875" cap="flat" cmpd="sng">
            <a:solidFill>
              <a:schemeClr val="tx1"/>
            </a:solidFill>
            <a:prstDash val="solid"/>
            <a:headEnd type="none" w="med" len="med"/>
            <a:tailEnd type="none" w="med" len="med"/>
          </a:ln>
        </p:spPr>
      </p:cxnSp>
      <p:cxnSp>
        <p:nvCxnSpPr>
          <p:cNvPr id="53269" name="直接箭头连接符 53268"/>
          <p:cNvCxnSpPr/>
          <p:nvPr/>
        </p:nvCxnSpPr>
        <p:spPr>
          <a:xfrm>
            <a:off x="4267200" y="5105400"/>
            <a:ext cx="2212975" cy="0"/>
          </a:xfrm>
          <a:prstGeom prst="straightConnector1">
            <a:avLst/>
          </a:prstGeom>
          <a:ln w="15875" cap="flat" cmpd="sng">
            <a:solidFill>
              <a:schemeClr val="tx1"/>
            </a:solidFill>
            <a:prstDash val="solid"/>
            <a:headEnd type="none" w="med" len="med"/>
            <a:tailEnd type="none" w="med" len="med"/>
          </a:ln>
        </p:spPr>
      </p:cxnSp>
      <p:sp>
        <p:nvSpPr>
          <p:cNvPr id="53270" name="直接连接符 53269"/>
          <p:cNvSpPr/>
          <p:nvPr/>
        </p:nvSpPr>
        <p:spPr>
          <a:xfrm flipH="1">
            <a:off x="990600" y="5105400"/>
            <a:ext cx="685800" cy="0"/>
          </a:xfrm>
          <a:prstGeom prst="line">
            <a:avLst/>
          </a:prstGeom>
          <a:ln w="15875" cap="flat" cmpd="sng">
            <a:solidFill>
              <a:schemeClr val="tx1"/>
            </a:solidFill>
            <a:prstDash val="solid"/>
            <a:headEnd type="none" w="med" len="med"/>
            <a:tailEnd type="none" w="med" len="med"/>
          </a:ln>
        </p:spPr>
      </p:sp>
      <p:sp>
        <p:nvSpPr>
          <p:cNvPr id="53271" name="直接连接符 53270"/>
          <p:cNvSpPr/>
          <p:nvPr/>
        </p:nvSpPr>
        <p:spPr>
          <a:xfrm>
            <a:off x="6705600" y="5105400"/>
            <a:ext cx="685800" cy="0"/>
          </a:xfrm>
          <a:prstGeom prst="line">
            <a:avLst/>
          </a:prstGeom>
          <a:ln w="15875" cap="flat" cmpd="sng">
            <a:solidFill>
              <a:schemeClr val="tx1"/>
            </a:solidFill>
            <a:prstDash val="solid"/>
            <a:headEnd type="none" w="med" len="med"/>
            <a:tailEnd type="none" w="med" len="med"/>
          </a:ln>
        </p:spPr>
      </p:sp>
      <p:sp>
        <p:nvSpPr>
          <p:cNvPr id="53272" name="未知"/>
          <p:cNvSpPr/>
          <p:nvPr/>
        </p:nvSpPr>
        <p:spPr>
          <a:xfrm>
            <a:off x="2057400" y="4038600"/>
            <a:ext cx="1676400" cy="914400"/>
          </a:xfrm>
          <a:custGeom>
            <a:avLst/>
            <a:gdLst/>
            <a:ahLst/>
            <a:cxnLst/>
            <a:rect l="0" t="0" r="0" b="0"/>
            <a:pathLst>
              <a:path w="1056" h="576">
                <a:moveTo>
                  <a:pt x="0" y="96"/>
                </a:moveTo>
                <a:lnTo>
                  <a:pt x="0" y="576"/>
                </a:lnTo>
                <a:lnTo>
                  <a:pt x="1056" y="576"/>
                </a:lnTo>
                <a:lnTo>
                  <a:pt x="1056" y="0"/>
                </a:lnTo>
              </a:path>
            </a:pathLst>
          </a:custGeom>
          <a:noFill/>
          <a:ln w="9525" cap="flat" cmpd="sng">
            <a:solidFill>
              <a:schemeClr val="tx1"/>
            </a:solidFill>
            <a:prstDash val="solid"/>
            <a:headEnd type="none" w="med" len="med"/>
            <a:tailEnd type="triangle" w="med" len="med"/>
          </a:ln>
        </p:spPr>
        <p:txBody>
          <a:bodyPr/>
          <a:lstStyle/>
          <a:p>
            <a:endParaRPr lang="zh-CN" altLang="en-US"/>
          </a:p>
        </p:txBody>
      </p:sp>
      <p:sp>
        <p:nvSpPr>
          <p:cNvPr id="53273" name="文本框 53272"/>
          <p:cNvSpPr txBox="1"/>
          <p:nvPr/>
        </p:nvSpPr>
        <p:spPr>
          <a:xfrm>
            <a:off x="2057400" y="4556125"/>
            <a:ext cx="1752600" cy="396875"/>
          </a:xfrm>
          <a:prstGeom prst="rect">
            <a:avLst/>
          </a:prstGeom>
          <a:noFill/>
          <a:ln w="9525">
            <a:noFill/>
          </a:ln>
        </p:spPr>
        <p:txBody>
          <a:bodyPr>
            <a:spAutoFit/>
          </a:bodyPr>
          <a:lstStyle/>
          <a:p>
            <a:pPr>
              <a:spcBef>
                <a:spcPct val="50000"/>
              </a:spcBef>
            </a:pPr>
            <a:r>
              <a:rPr lang="en-US" altLang="zh-CN">
                <a:latin typeface="Comic Sans MS" panose="030F0702030302020204" pitchFamily="66" charset="0"/>
              </a:rPr>
              <a:t>1. Read 0</a:t>
            </a:r>
            <a:endParaRPr lang="en-US" altLang="zh-CN" sz="1800" b="0">
              <a:latin typeface="Comic Sans MS" panose="030F0702030302020204" pitchFamily="66" charset="0"/>
            </a:endParaRPr>
          </a:p>
        </p:txBody>
      </p:sp>
      <p:sp>
        <p:nvSpPr>
          <p:cNvPr id="53274" name="未知"/>
          <p:cNvSpPr/>
          <p:nvPr/>
        </p:nvSpPr>
        <p:spPr>
          <a:xfrm>
            <a:off x="1447800" y="4038600"/>
            <a:ext cx="2438400" cy="1676400"/>
          </a:xfrm>
          <a:custGeom>
            <a:avLst/>
            <a:gdLst/>
            <a:ahLst/>
            <a:cxnLst/>
            <a:rect l="0" t="0" r="0" b="0"/>
            <a:pathLst>
              <a:path w="1536" h="1056">
                <a:moveTo>
                  <a:pt x="0" y="96"/>
                </a:moveTo>
                <a:lnTo>
                  <a:pt x="0" y="1056"/>
                </a:lnTo>
                <a:lnTo>
                  <a:pt x="1536" y="1056"/>
                </a:lnTo>
                <a:lnTo>
                  <a:pt x="1536" y="0"/>
                </a:lnTo>
              </a:path>
            </a:pathLst>
          </a:custGeom>
          <a:noFill/>
          <a:ln w="9525" cap="flat" cmpd="sng">
            <a:solidFill>
              <a:schemeClr val="tx1"/>
            </a:solidFill>
            <a:prstDash val="solid"/>
            <a:headEnd type="none" w="med" len="med"/>
            <a:tailEnd type="triangle" w="med" len="med"/>
          </a:ln>
        </p:spPr>
        <p:txBody>
          <a:bodyPr/>
          <a:lstStyle/>
          <a:p>
            <a:endParaRPr lang="zh-CN" altLang="en-US"/>
          </a:p>
        </p:txBody>
      </p:sp>
      <p:sp>
        <p:nvSpPr>
          <p:cNvPr id="53275" name="文本框 53274"/>
          <p:cNvSpPr txBox="1"/>
          <p:nvPr/>
        </p:nvSpPr>
        <p:spPr>
          <a:xfrm>
            <a:off x="1828800" y="5791200"/>
            <a:ext cx="1905000" cy="396875"/>
          </a:xfrm>
          <a:prstGeom prst="rect">
            <a:avLst/>
          </a:prstGeom>
          <a:noFill/>
          <a:ln w="9525">
            <a:noFill/>
          </a:ln>
        </p:spPr>
        <p:txBody>
          <a:bodyPr>
            <a:spAutoFit/>
          </a:bodyPr>
          <a:lstStyle/>
          <a:p>
            <a:pPr>
              <a:spcBef>
                <a:spcPct val="50000"/>
              </a:spcBef>
            </a:pPr>
            <a:r>
              <a:rPr lang="en-US" altLang="zh-CN">
                <a:latin typeface="Comic Sans MS" panose="030F0702030302020204" pitchFamily="66" charset="0"/>
              </a:rPr>
              <a:t>3.  Write  1</a:t>
            </a:r>
            <a:r>
              <a:rPr lang="en-US" altLang="zh-CN" b="0">
                <a:latin typeface="Times New Roman" panose="02020603050405020304" pitchFamily="18" charset="0"/>
              </a:rPr>
              <a:t> </a:t>
            </a:r>
          </a:p>
        </p:txBody>
      </p:sp>
      <p:sp>
        <p:nvSpPr>
          <p:cNvPr id="53276" name="未知"/>
          <p:cNvSpPr/>
          <p:nvPr/>
        </p:nvSpPr>
        <p:spPr>
          <a:xfrm>
            <a:off x="4419600" y="4038600"/>
            <a:ext cx="2438400" cy="1676400"/>
          </a:xfrm>
          <a:custGeom>
            <a:avLst/>
            <a:gdLst/>
            <a:ahLst/>
            <a:cxnLst/>
            <a:rect l="0" t="0" r="0" b="0"/>
            <a:pathLst>
              <a:path w="1536" h="1056">
                <a:moveTo>
                  <a:pt x="1536" y="48"/>
                </a:moveTo>
                <a:lnTo>
                  <a:pt x="1536" y="1056"/>
                </a:lnTo>
                <a:lnTo>
                  <a:pt x="0" y="1056"/>
                </a:lnTo>
                <a:lnTo>
                  <a:pt x="0" y="0"/>
                </a:lnTo>
              </a:path>
            </a:pathLst>
          </a:custGeom>
          <a:noFill/>
          <a:ln w="9525" cap="flat" cmpd="sng">
            <a:solidFill>
              <a:schemeClr val="tx1"/>
            </a:solidFill>
            <a:prstDash val="solid"/>
            <a:headEnd type="none" w="med" len="med"/>
            <a:tailEnd type="triangle" w="med" len="med"/>
          </a:ln>
        </p:spPr>
        <p:txBody>
          <a:bodyPr/>
          <a:lstStyle/>
          <a:p>
            <a:endParaRPr lang="zh-CN" altLang="en-US"/>
          </a:p>
        </p:txBody>
      </p:sp>
      <p:sp>
        <p:nvSpPr>
          <p:cNvPr id="53277" name="未知"/>
          <p:cNvSpPr/>
          <p:nvPr/>
        </p:nvSpPr>
        <p:spPr>
          <a:xfrm>
            <a:off x="4572000" y="4038600"/>
            <a:ext cx="1727200" cy="914400"/>
          </a:xfrm>
          <a:custGeom>
            <a:avLst/>
            <a:gdLst/>
            <a:ahLst/>
            <a:cxnLst/>
            <a:rect l="0" t="0" r="0" b="0"/>
            <a:pathLst>
              <a:path w="1008" h="576">
                <a:moveTo>
                  <a:pt x="1008" y="48"/>
                </a:moveTo>
                <a:lnTo>
                  <a:pt x="1008" y="576"/>
                </a:lnTo>
                <a:lnTo>
                  <a:pt x="0" y="576"/>
                </a:lnTo>
                <a:lnTo>
                  <a:pt x="0" y="0"/>
                </a:lnTo>
              </a:path>
            </a:pathLst>
          </a:custGeom>
          <a:noFill/>
          <a:ln w="9525" cap="flat" cmpd="sng">
            <a:solidFill>
              <a:schemeClr val="tx1"/>
            </a:solidFill>
            <a:prstDash val="solid"/>
            <a:headEnd type="none" w="med" len="med"/>
            <a:tailEnd type="triangle" w="med" len="med"/>
          </a:ln>
        </p:spPr>
        <p:txBody>
          <a:bodyPr/>
          <a:lstStyle/>
          <a:p>
            <a:endParaRPr lang="zh-CN" altLang="en-US"/>
          </a:p>
        </p:txBody>
      </p:sp>
      <p:sp>
        <p:nvSpPr>
          <p:cNvPr id="53278" name="文本框 53277"/>
          <p:cNvSpPr txBox="1"/>
          <p:nvPr/>
        </p:nvSpPr>
        <p:spPr>
          <a:xfrm>
            <a:off x="4648200" y="4572000"/>
            <a:ext cx="1676400" cy="396875"/>
          </a:xfrm>
          <a:prstGeom prst="rect">
            <a:avLst/>
          </a:prstGeom>
          <a:noFill/>
          <a:ln w="9525">
            <a:noFill/>
          </a:ln>
        </p:spPr>
        <p:txBody>
          <a:bodyPr>
            <a:spAutoFit/>
          </a:bodyPr>
          <a:lstStyle/>
          <a:p>
            <a:pPr>
              <a:spcBef>
                <a:spcPct val="50000"/>
              </a:spcBef>
            </a:pPr>
            <a:r>
              <a:rPr lang="zh-CN" altLang="en-US" b="0">
                <a:latin typeface="Times New Roman" panose="02020603050405020304" pitchFamily="18" charset="0"/>
              </a:rPr>
              <a:t> </a:t>
            </a:r>
            <a:r>
              <a:rPr lang="en-US" altLang="zh-CN">
                <a:latin typeface="Comic Sans MS" panose="030F0702030302020204" pitchFamily="66" charset="0"/>
              </a:rPr>
              <a:t>2.  Read 0</a:t>
            </a:r>
            <a:endParaRPr lang="en-US" altLang="zh-CN" sz="2400">
              <a:latin typeface="Times New Roman" panose="02020603050405020304" pitchFamily="18" charset="0"/>
            </a:endParaRPr>
          </a:p>
        </p:txBody>
      </p:sp>
      <p:sp>
        <p:nvSpPr>
          <p:cNvPr id="53279" name="文本框 53278"/>
          <p:cNvSpPr txBox="1"/>
          <p:nvPr/>
        </p:nvSpPr>
        <p:spPr>
          <a:xfrm>
            <a:off x="4724400" y="5791200"/>
            <a:ext cx="1828800" cy="396875"/>
          </a:xfrm>
          <a:prstGeom prst="rect">
            <a:avLst/>
          </a:prstGeom>
          <a:noFill/>
          <a:ln w="9525">
            <a:noFill/>
          </a:ln>
        </p:spPr>
        <p:txBody>
          <a:bodyPr>
            <a:spAutoFit/>
          </a:bodyPr>
          <a:lstStyle/>
          <a:p>
            <a:pPr>
              <a:spcBef>
                <a:spcPct val="50000"/>
              </a:spcBef>
            </a:pPr>
            <a:r>
              <a:rPr lang="en-US" altLang="zh-CN">
                <a:latin typeface="Comic Sans MS" panose="030F0702030302020204" pitchFamily="66" charset="0"/>
              </a:rPr>
              <a:t>4.  Write 1</a:t>
            </a:r>
          </a:p>
        </p:txBody>
      </p:sp>
      <p:cxnSp>
        <p:nvCxnSpPr>
          <p:cNvPr id="53280" name="直接箭头连接符 53279"/>
          <p:cNvCxnSpPr>
            <a:stCxn id="53257" idx="4"/>
            <a:endCxn id="53255" idx="1"/>
          </p:cNvCxnSpPr>
          <p:nvPr/>
        </p:nvCxnSpPr>
        <p:spPr>
          <a:xfrm flipH="1">
            <a:off x="4648200" y="3306763"/>
            <a:ext cx="300038" cy="503237"/>
          </a:xfrm>
          <a:prstGeom prst="straightConnector1">
            <a:avLst/>
          </a:prstGeom>
          <a:ln w="9525" cap="flat" cmpd="sng">
            <a:solidFill>
              <a:schemeClr val="tx1"/>
            </a:solidFill>
            <a:prstDash val="solid"/>
            <a:headEnd type="none" w="med" len="med"/>
            <a:tailEnd type="none" w="med" len="med"/>
          </a:ln>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54273"/>
          <p:cNvSpPr>
            <a:spLocks noGrp="1"/>
          </p:cNvSpPr>
          <p:nvPr>
            <p:ph type="title"/>
          </p:nvPr>
        </p:nvSpPr>
        <p:spPr/>
        <p:txBody>
          <a:bodyPr anchor="b"/>
          <a:lstStyle/>
          <a:p>
            <a:r>
              <a:rPr lang="en-US" altLang="zh-CN"/>
              <a:t>4.2.4 </a:t>
            </a:r>
            <a:r>
              <a:rPr lang="zh-CN" altLang="en-US" b="1"/>
              <a:t>多处理机环境下互斥</a:t>
            </a:r>
            <a:endParaRPr lang="zh-CN" altLang="en-US"/>
          </a:p>
        </p:txBody>
      </p:sp>
      <p:sp>
        <p:nvSpPr>
          <p:cNvPr id="54275" name="文本框 54274"/>
          <p:cNvSpPr txBox="1"/>
          <p:nvPr/>
        </p:nvSpPr>
        <p:spPr>
          <a:xfrm>
            <a:off x="1371600" y="2209800"/>
            <a:ext cx="7543800" cy="457200"/>
          </a:xfrm>
          <a:prstGeom prst="rect">
            <a:avLst/>
          </a:prstGeom>
          <a:noFill/>
          <a:ln w="9525">
            <a:noFill/>
          </a:ln>
        </p:spPr>
        <p:txBody>
          <a:bodyPr>
            <a:spAutoFit/>
          </a:bodyPr>
          <a:lstStyle/>
          <a:p>
            <a:pPr>
              <a:spcBef>
                <a:spcPct val="50000"/>
              </a:spcBef>
            </a:pPr>
            <a:endParaRPr lang="zh-CN" altLang="en-US" sz="2400" b="0" dirty="0">
              <a:latin typeface="Times New Roman" panose="02020603050405020304" pitchFamily="18" charset="0"/>
            </a:endParaRPr>
          </a:p>
        </p:txBody>
      </p:sp>
      <p:sp>
        <p:nvSpPr>
          <p:cNvPr id="54276" name="文本框 54275"/>
          <p:cNvSpPr txBox="1"/>
          <p:nvPr/>
        </p:nvSpPr>
        <p:spPr>
          <a:xfrm>
            <a:off x="914400" y="2311400"/>
            <a:ext cx="7315200" cy="3022600"/>
          </a:xfrm>
          <a:prstGeom prst="rect">
            <a:avLst/>
          </a:prstGeom>
          <a:noFill/>
          <a:ln w="9525">
            <a:noFill/>
          </a:ln>
        </p:spPr>
        <p:txBody>
          <a:bodyPr>
            <a:spAutoFit/>
          </a:bodyPr>
          <a:lstStyle/>
          <a:p>
            <a:pPr>
              <a:spcBef>
                <a:spcPct val="50000"/>
              </a:spcBef>
            </a:pPr>
            <a:r>
              <a:rPr lang="zh-CN" altLang="en-US" sz="2400" dirty="0">
                <a:latin typeface="Comic Sans MS" panose="030F0702030302020204" pitchFamily="66" charset="0"/>
              </a:rPr>
              <a:t>TS</a:t>
            </a:r>
            <a:r>
              <a:rPr lang="zh-CN" altLang="en-US" sz="2400" dirty="0">
                <a:latin typeface="Times New Roman" panose="02020603050405020304" pitchFamily="18" charset="0"/>
              </a:rPr>
              <a:t>指令</a:t>
            </a:r>
            <a:r>
              <a:rPr lang="zh-CN" altLang="en-US" sz="2400" dirty="0">
                <a:latin typeface="Comic Sans MS" panose="030F0702030302020204" pitchFamily="66" charset="0"/>
              </a:rPr>
              <a:t>，Swap指令</a:t>
            </a:r>
            <a:r>
              <a:rPr lang="en-US" altLang="zh-CN" sz="2400">
                <a:latin typeface="Comic Sans MS" panose="030F0702030302020204" pitchFamily="66" charset="0"/>
              </a:rPr>
              <a:t>:</a:t>
            </a:r>
            <a:r>
              <a:rPr lang="en-US" altLang="zh-CN" sz="2400">
                <a:latin typeface="Times New Roman" panose="02020603050405020304" pitchFamily="18" charset="0"/>
              </a:rPr>
              <a:t> </a:t>
            </a:r>
            <a:r>
              <a:rPr lang="zh-CN" altLang="en-US" sz="2400" dirty="0">
                <a:latin typeface="Comic Sans MS" panose="030F0702030302020204" pitchFamily="66" charset="0"/>
              </a:rPr>
              <a:t>first lock the bus</a:t>
            </a:r>
          </a:p>
          <a:p>
            <a:pPr>
              <a:spcBef>
                <a:spcPct val="50000"/>
              </a:spcBef>
            </a:pPr>
            <a:endParaRPr lang="zh-CN" altLang="en-US" sz="2800" dirty="0">
              <a:latin typeface="Comic Sans MS" panose="030F0702030302020204" pitchFamily="66" charset="0"/>
            </a:endParaRPr>
          </a:p>
          <a:p>
            <a:pPr>
              <a:spcBef>
                <a:spcPct val="50000"/>
              </a:spcBef>
            </a:pPr>
            <a:r>
              <a:rPr lang="zh-CN" altLang="en-US" sz="2800" dirty="0">
                <a:latin typeface="Comic Sans MS" panose="030F0702030302020204" pitchFamily="66" charset="0"/>
              </a:rPr>
              <a:t>bus request protocol:</a:t>
            </a:r>
          </a:p>
          <a:p>
            <a:pPr>
              <a:spcBef>
                <a:spcPct val="50000"/>
              </a:spcBef>
            </a:pPr>
            <a:r>
              <a:rPr lang="zh-CN" altLang="en-US" sz="2800" dirty="0">
                <a:latin typeface="Comic Sans MS" panose="030F0702030302020204" pitchFamily="66" charset="0"/>
              </a:rPr>
              <a:t>    modern buses have these facilities</a:t>
            </a:r>
          </a:p>
          <a:p>
            <a:pPr>
              <a:spcBef>
                <a:spcPct val="50000"/>
              </a:spcBef>
            </a:pPr>
            <a:r>
              <a:rPr lang="zh-CN" altLang="en-US" sz="2800" dirty="0">
                <a:latin typeface="Comic Sans MS" panose="030F0702030302020204" pitchFamily="66" charset="0"/>
              </a:rPr>
              <a:t>    earlier ones didn’t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animEffect transition="in" filter="wipe(left)">
                                      <p:cBhvr>
                                        <p:cTn id="7" dur="500"/>
                                        <p:tgtEl>
                                          <p:spTgt spid="542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6">
                                            <p:txEl>
                                              <p:pRg st="2" end="2"/>
                                            </p:txEl>
                                          </p:spTgt>
                                        </p:tgtEl>
                                        <p:attrNameLst>
                                          <p:attrName>style.visibility</p:attrName>
                                        </p:attrNameLst>
                                      </p:cBhvr>
                                      <p:to>
                                        <p:strVal val="visible"/>
                                      </p:to>
                                    </p:set>
                                    <p:animEffect transition="in" filter="wipe(left)">
                                      <p:cBhvr>
                                        <p:cTn id="12" dur="500"/>
                                        <p:tgtEl>
                                          <p:spTgt spid="5427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276">
                                            <p:txEl>
                                              <p:pRg st="3" end="3"/>
                                            </p:txEl>
                                          </p:spTgt>
                                        </p:tgtEl>
                                        <p:attrNameLst>
                                          <p:attrName>style.visibility</p:attrName>
                                        </p:attrNameLst>
                                      </p:cBhvr>
                                      <p:to>
                                        <p:strVal val="visible"/>
                                      </p:to>
                                    </p:set>
                                    <p:animEffect transition="in" filter="wipe(left)">
                                      <p:cBhvr>
                                        <p:cTn id="17" dur="500"/>
                                        <p:tgtEl>
                                          <p:spTgt spid="5427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276">
                                            <p:txEl>
                                              <p:pRg st="4" end="4"/>
                                            </p:txEl>
                                          </p:spTgt>
                                        </p:tgtEl>
                                        <p:attrNameLst>
                                          <p:attrName>style.visibility</p:attrName>
                                        </p:attrNameLst>
                                      </p:cBhvr>
                                      <p:to>
                                        <p:strVal val="visible"/>
                                      </p:to>
                                    </p:set>
                                    <p:animEffect transition="in" filter="wipe(left)">
                                      <p:cBhvr>
                                        <p:cTn id="22" dur="500"/>
                                        <p:tgtEl>
                                          <p:spTgt spid="542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55297"/>
          <p:cNvSpPr>
            <a:spLocks noGrp="1"/>
          </p:cNvSpPr>
          <p:nvPr>
            <p:ph type="title"/>
          </p:nvPr>
        </p:nvSpPr>
        <p:spPr/>
        <p:txBody>
          <a:bodyPr anchor="b"/>
          <a:lstStyle/>
          <a:p>
            <a:r>
              <a:rPr lang="en-US" altLang="zh-CN" b="1"/>
              <a:t>4.2.4 </a:t>
            </a:r>
            <a:r>
              <a:rPr lang="zh-CN" altLang="en-US" b="1"/>
              <a:t>多处理机环境下互斥</a:t>
            </a:r>
          </a:p>
        </p:txBody>
      </p:sp>
      <p:sp>
        <p:nvSpPr>
          <p:cNvPr id="55299" name="矩形 55298"/>
          <p:cNvSpPr/>
          <p:nvPr/>
        </p:nvSpPr>
        <p:spPr>
          <a:xfrm>
            <a:off x="762000" y="2133600"/>
            <a:ext cx="7772400" cy="4114800"/>
          </a:xfrm>
          <a:prstGeom prst="rect">
            <a:avLst/>
          </a:prstGeom>
          <a:noFill/>
          <a:ln w="9525">
            <a:noFill/>
          </a:ln>
        </p:spPr>
        <p:txBody>
          <a:bodyPr>
            <a:spAutoFit/>
          </a:bodyPr>
          <a:lstStyle/>
          <a:p>
            <a:pPr indent="266700" algn="just" eaLnBrk="0" hangingPunct="0"/>
            <a:r>
              <a:rPr lang="en-US" altLang="zh-CN" sz="2800">
                <a:latin typeface="Times New Roman" panose="02020603050405020304" pitchFamily="18" charset="0"/>
              </a:rPr>
              <a:t>b=1;</a:t>
            </a:r>
          </a:p>
          <a:p>
            <a:pPr indent="266700" algn="just" eaLnBrk="0" hangingPunct="0"/>
            <a:r>
              <a:rPr lang="en-US" altLang="zh-CN" sz="2800">
                <a:latin typeface="Times New Roman" panose="02020603050405020304" pitchFamily="18" charset="0"/>
              </a:rPr>
              <a:t>while(b){</a:t>
            </a:r>
          </a:p>
          <a:p>
            <a:pPr indent="266700" algn="just" eaLnBrk="0" hangingPunct="0"/>
            <a:r>
              <a:rPr lang="en-US" altLang="zh-CN" sz="2800">
                <a:latin typeface="Times New Roman" panose="02020603050405020304" pitchFamily="18" charset="0"/>
              </a:rPr>
              <a:t>       lock(bus);</a:t>
            </a:r>
          </a:p>
          <a:p>
            <a:pPr indent="266700" algn="just" eaLnBrk="0" hangingPunct="0"/>
            <a:r>
              <a:rPr lang="en-US" altLang="zh-CN" sz="2800">
                <a:latin typeface="Times New Roman" panose="02020603050405020304" pitchFamily="18" charset="0"/>
              </a:rPr>
              <a:t>       b = test_and_set(&amp;lock);</a:t>
            </a:r>
          </a:p>
          <a:p>
            <a:pPr indent="266700" algn="just" eaLnBrk="0" hangingPunct="0"/>
            <a:r>
              <a:rPr lang="en-US" altLang="zh-CN" sz="2800">
                <a:latin typeface="Times New Roman" panose="02020603050405020304" pitchFamily="18" charset="0"/>
              </a:rPr>
              <a:t>       unlock(bus);</a:t>
            </a:r>
          </a:p>
          <a:p>
            <a:pPr indent="266700" algn="just" eaLnBrk="0" hangingPunct="0"/>
            <a:r>
              <a:rPr lang="en-US" altLang="zh-CN" sz="2800">
                <a:latin typeface="Times New Roman" panose="02020603050405020304" pitchFamily="18" charset="0"/>
              </a:rPr>
              <a:t>}</a:t>
            </a:r>
          </a:p>
          <a:p>
            <a:pPr indent="266700" eaLnBrk="0" hangingPunct="0"/>
            <a:endParaRPr lang="en-US" altLang="zh-CN" sz="2400">
              <a:latin typeface="Times New Roman" panose="02020603050405020304" pitchFamily="18" charset="0"/>
            </a:endParaRPr>
          </a:p>
          <a:p>
            <a:pPr indent="266700" eaLnBrk="0" hangingPunct="0"/>
            <a:endParaRPr lang="en-US" altLang="zh-CN" sz="2400">
              <a:latin typeface="Times New Roman" panose="02020603050405020304" pitchFamily="18" charset="0"/>
            </a:endParaRPr>
          </a:p>
          <a:p>
            <a:pPr indent="266700" eaLnBrk="0" hangingPunct="0"/>
            <a:endParaRPr lang="en-US" altLang="zh-CN" sz="2400">
              <a:latin typeface="Times New Roman" panose="02020603050405020304" pitchFamily="18" charset="0"/>
            </a:endParaRPr>
          </a:p>
          <a:p>
            <a:pPr indent="266700" eaLnBrk="0" hangingPunct="0"/>
            <a:r>
              <a:rPr lang="en-US" altLang="zh-CN" sz="2400">
                <a:latin typeface="Times New Roman" panose="02020603050405020304" pitchFamily="18" charset="0"/>
              </a:rPr>
              <a:t>lock=0;</a:t>
            </a:r>
          </a:p>
        </p:txBody>
      </p:sp>
      <p:sp>
        <p:nvSpPr>
          <p:cNvPr id="55300" name="矩形 55299"/>
          <p:cNvSpPr/>
          <p:nvPr/>
        </p:nvSpPr>
        <p:spPr>
          <a:xfrm>
            <a:off x="1143000" y="4953000"/>
            <a:ext cx="1905000" cy="762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a:r>
              <a:rPr lang="en-US" altLang="zh-CN" sz="2400">
                <a:solidFill>
                  <a:schemeClr val="bg2"/>
                </a:solidFill>
                <a:latin typeface="Times New Roman" panose="02020603050405020304" pitchFamily="18" charset="0"/>
              </a:rPr>
              <a:t>CR</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56321"/>
          <p:cNvSpPr>
            <a:spLocks noGrp="1"/>
          </p:cNvSpPr>
          <p:nvPr>
            <p:ph type="title"/>
          </p:nvPr>
        </p:nvSpPr>
        <p:spPr/>
        <p:txBody>
          <a:bodyPr anchor="b"/>
          <a:lstStyle/>
          <a:p>
            <a:r>
              <a:rPr lang="zh-CN" altLang="en-US" b="1"/>
              <a:t>进程互斥</a:t>
            </a:r>
          </a:p>
        </p:txBody>
      </p:sp>
      <p:sp>
        <p:nvSpPr>
          <p:cNvPr id="56323" name="文本占位符 56322"/>
          <p:cNvSpPr>
            <a:spLocks noGrp="1"/>
          </p:cNvSpPr>
          <p:nvPr>
            <p:ph type="body" idx="1"/>
          </p:nvPr>
        </p:nvSpPr>
        <p:spPr/>
        <p:txBody>
          <a:bodyPr/>
          <a:lstStyle/>
          <a:p>
            <a:pPr>
              <a:lnSpc>
                <a:spcPct val="90000"/>
              </a:lnSpc>
            </a:pPr>
            <a:r>
              <a:rPr lang="zh-CN" altLang="en-US" b="1"/>
              <a:t>经典</a:t>
            </a:r>
            <a:r>
              <a:rPr lang="en-US" altLang="zh-CN" b="1"/>
              <a:t>UNIX</a:t>
            </a:r>
            <a:r>
              <a:rPr lang="zh-CN" altLang="en-US" b="1"/>
              <a:t>系统</a:t>
            </a:r>
          </a:p>
          <a:p>
            <a:pPr lvl="1">
              <a:lnSpc>
                <a:spcPct val="90000"/>
              </a:lnSpc>
            </a:pPr>
            <a:r>
              <a:rPr lang="zh-CN" altLang="en-US" b="1"/>
              <a:t>机制</a:t>
            </a:r>
          </a:p>
          <a:p>
            <a:pPr lvl="2">
              <a:lnSpc>
                <a:spcPct val="90000"/>
              </a:lnSpc>
            </a:pPr>
            <a:r>
              <a:rPr lang="zh-CN" altLang="en-US" b="1"/>
              <a:t>关中断互斥</a:t>
            </a:r>
            <a:r>
              <a:rPr lang="en-US" altLang="zh-CN" b="1">
                <a:latin typeface="宋体" panose="02010600030101010101" pitchFamily="2" charset="-122"/>
              </a:rPr>
              <a:t>(</a:t>
            </a:r>
            <a:r>
              <a:rPr lang="zh-CN" altLang="en-US" b="1">
                <a:latin typeface="宋体" panose="02010600030101010101" pitchFamily="2" charset="-122"/>
              </a:rPr>
              <a:t>提高处理机优先级</a:t>
            </a:r>
            <a:r>
              <a:rPr lang="en-US" altLang="zh-CN" b="1">
                <a:latin typeface="宋体" panose="02010600030101010101" pitchFamily="2" charset="-122"/>
              </a:rPr>
              <a:t>)</a:t>
            </a:r>
          </a:p>
          <a:p>
            <a:pPr lvl="1">
              <a:lnSpc>
                <a:spcPct val="90000"/>
              </a:lnSpc>
            </a:pPr>
            <a:r>
              <a:rPr lang="zh-CN" altLang="en-US" b="1"/>
              <a:t>特点</a:t>
            </a:r>
          </a:p>
          <a:p>
            <a:pPr lvl="2">
              <a:lnSpc>
                <a:spcPct val="90000"/>
              </a:lnSpc>
            </a:pPr>
            <a:r>
              <a:rPr lang="zh-CN" altLang="en-US" b="1"/>
              <a:t>简单</a:t>
            </a:r>
          </a:p>
          <a:p>
            <a:pPr lvl="2">
              <a:lnSpc>
                <a:spcPct val="90000"/>
              </a:lnSpc>
            </a:pPr>
            <a:r>
              <a:rPr lang="zh-CN" altLang="en-US" b="1"/>
              <a:t>开销小</a:t>
            </a:r>
          </a:p>
          <a:p>
            <a:pPr lvl="2">
              <a:lnSpc>
                <a:spcPct val="90000"/>
              </a:lnSpc>
            </a:pPr>
            <a:r>
              <a:rPr lang="zh-CN" altLang="en-US" b="1"/>
              <a:t>影响并发性</a:t>
            </a:r>
          </a:p>
          <a:p>
            <a:pPr lvl="3">
              <a:lnSpc>
                <a:spcPct val="90000"/>
              </a:lnSpc>
            </a:pPr>
            <a:r>
              <a:rPr lang="zh-CN" altLang="en-US" b="1"/>
              <a:t>关中断后代码很短</a:t>
            </a:r>
          </a:p>
          <a:p>
            <a:pPr>
              <a:lnSpc>
                <a:spcPct val="90000"/>
              </a:lnSpc>
            </a:pPr>
            <a:r>
              <a:rPr lang="zh-CN" altLang="en-US" b="1"/>
              <a:t>在</a:t>
            </a:r>
            <a:r>
              <a:rPr lang="en-US" altLang="zh-CN" b="1"/>
              <a:t>SMP</a:t>
            </a:r>
            <a:r>
              <a:rPr lang="zh-CN" altLang="en-US" b="1"/>
              <a:t>系统中采用自旋锁</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矩形 57345"/>
          <p:cNvSpPr/>
          <p:nvPr/>
        </p:nvSpPr>
        <p:spPr>
          <a:xfrm>
            <a:off x="381000" y="146050"/>
            <a:ext cx="8458200" cy="762000"/>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zh-CN" altLang="en-US" sz="3600">
                <a:latin typeface="Comic Sans MS" panose="030F0702030302020204" pitchFamily="66" charset="0"/>
              </a:rPr>
              <a:t>作业 </a:t>
            </a:r>
            <a:r>
              <a:rPr lang="en-US" altLang="zh-CN" sz="3600">
                <a:latin typeface="Comic Sans MS" panose="030F0702030302020204" pitchFamily="66" charset="0"/>
              </a:rPr>
              <a:t>#2</a:t>
            </a:r>
            <a:endParaRPr lang="en-US" altLang="zh-CN" sz="2400">
              <a:latin typeface="Times New Roman" panose="02020603050405020304" pitchFamily="18" charset="0"/>
            </a:endParaRPr>
          </a:p>
        </p:txBody>
      </p:sp>
      <p:sp>
        <p:nvSpPr>
          <p:cNvPr id="57347" name="文本框 57346"/>
          <p:cNvSpPr txBox="1"/>
          <p:nvPr/>
        </p:nvSpPr>
        <p:spPr>
          <a:xfrm>
            <a:off x="107950" y="996950"/>
            <a:ext cx="4627563" cy="5861050"/>
          </a:xfrm>
          <a:prstGeom prst="rect">
            <a:avLst/>
          </a:prstGeom>
          <a:noFill/>
          <a:ln w="9525">
            <a:noFill/>
          </a:ln>
        </p:spPr>
        <p:txBody>
          <a:bodyPr>
            <a:spAutoFit/>
          </a:bodyPr>
          <a:lstStyle/>
          <a:p>
            <a:pPr>
              <a:lnSpc>
                <a:spcPct val="70000"/>
              </a:lnSpc>
              <a:spcBef>
                <a:spcPct val="50000"/>
              </a:spcBef>
            </a:pPr>
            <a:r>
              <a:rPr lang="en-US" altLang="zh-CN" sz="2400" dirty="0">
                <a:latin typeface="Times New Roman" panose="02020603050405020304" pitchFamily="18" charset="0"/>
              </a:rPr>
              <a:t>Consider the following program:</a:t>
            </a:r>
          </a:p>
          <a:p>
            <a:pPr>
              <a:lnSpc>
                <a:spcPct val="30000"/>
              </a:lnSpc>
              <a:spcBef>
                <a:spcPct val="50000"/>
              </a:spcBef>
            </a:pPr>
            <a:r>
              <a:rPr lang="en-US" altLang="zh-CN" sz="2400" dirty="0">
                <a:latin typeface="Times New Roman" panose="02020603050405020304" pitchFamily="18" charset="0"/>
              </a:rPr>
              <a:t>var blocked: array[0..1]of </a:t>
            </a:r>
            <a:r>
              <a:rPr lang="en-US" altLang="zh-CN" sz="2400" dirty="0" err="1">
                <a:latin typeface="Times New Roman" panose="02020603050405020304" pitchFamily="18" charset="0"/>
              </a:rPr>
              <a:t>boolean</a:t>
            </a:r>
            <a:r>
              <a:rPr lang="en-US" altLang="zh-CN" sz="2400" dirty="0">
                <a:latin typeface="Times New Roman" panose="02020603050405020304" pitchFamily="18" charset="0"/>
              </a:rPr>
              <a:t>;</a:t>
            </a:r>
          </a:p>
          <a:p>
            <a:pPr>
              <a:lnSpc>
                <a:spcPct val="30000"/>
              </a:lnSpc>
              <a:spcBef>
                <a:spcPct val="50000"/>
              </a:spcBef>
            </a:pPr>
            <a:r>
              <a:rPr lang="en-US" altLang="zh-CN" sz="2400" dirty="0">
                <a:latin typeface="Times New Roman" panose="02020603050405020304" pitchFamily="18" charset="0"/>
              </a:rPr>
              <a:t>      turn:0..1;</a:t>
            </a:r>
          </a:p>
          <a:p>
            <a:pPr>
              <a:lnSpc>
                <a:spcPct val="30000"/>
              </a:lnSpc>
              <a:spcBef>
                <a:spcPct val="50000"/>
              </a:spcBef>
            </a:pPr>
            <a:r>
              <a:rPr lang="en-US" altLang="zh-CN" sz="2400" dirty="0">
                <a:latin typeface="Times New Roman" panose="02020603050405020304" pitchFamily="18" charset="0"/>
              </a:rPr>
              <a:t>procedure P(</a:t>
            </a:r>
            <a:r>
              <a:rPr lang="en-US" altLang="zh-CN" sz="2400" dirty="0" err="1">
                <a:latin typeface="Times New Roman" panose="02020603050405020304" pitchFamily="18" charset="0"/>
              </a:rPr>
              <a:t>id:integer</a:t>
            </a:r>
            <a:r>
              <a:rPr lang="en-US" altLang="zh-CN" sz="2400" dirty="0">
                <a:latin typeface="Times New Roman" panose="02020603050405020304" pitchFamily="18" charset="0"/>
              </a:rPr>
              <a:t>);</a:t>
            </a:r>
          </a:p>
          <a:p>
            <a:pPr>
              <a:lnSpc>
                <a:spcPct val="30000"/>
              </a:lnSpc>
              <a:spcBef>
                <a:spcPct val="50000"/>
              </a:spcBef>
            </a:pPr>
            <a:r>
              <a:rPr lang="en-US" altLang="zh-CN" sz="2400" dirty="0">
                <a:latin typeface="Times New Roman" panose="02020603050405020304" pitchFamily="18" charset="0"/>
              </a:rPr>
              <a:t>begin</a:t>
            </a:r>
          </a:p>
          <a:p>
            <a:pPr>
              <a:lnSpc>
                <a:spcPct val="30000"/>
              </a:lnSpc>
              <a:spcBef>
                <a:spcPct val="50000"/>
              </a:spcBef>
            </a:pPr>
            <a:r>
              <a:rPr lang="en-US" altLang="zh-CN" sz="2400" dirty="0">
                <a:latin typeface="Times New Roman" panose="02020603050405020304" pitchFamily="18" charset="0"/>
              </a:rPr>
              <a:t>   repeat</a:t>
            </a:r>
          </a:p>
          <a:p>
            <a:pPr>
              <a:lnSpc>
                <a:spcPct val="30000"/>
              </a:lnSpc>
              <a:spcBef>
                <a:spcPct val="50000"/>
              </a:spcBef>
            </a:pPr>
            <a:r>
              <a:rPr lang="en-US" altLang="zh-CN" sz="2400" dirty="0">
                <a:latin typeface="Times New Roman" panose="02020603050405020304" pitchFamily="18" charset="0"/>
              </a:rPr>
              <a:t>       blocked[id]:=true;</a:t>
            </a:r>
          </a:p>
          <a:p>
            <a:pPr>
              <a:lnSpc>
                <a:spcPct val="30000"/>
              </a:lnSpc>
              <a:spcBef>
                <a:spcPct val="50000"/>
              </a:spcBef>
            </a:pPr>
            <a:r>
              <a:rPr lang="en-US" altLang="zh-CN" sz="2400" dirty="0">
                <a:latin typeface="Times New Roman" panose="02020603050405020304" pitchFamily="18" charset="0"/>
              </a:rPr>
              <a:t>       while turn&lt;&gt;id do</a:t>
            </a:r>
          </a:p>
          <a:p>
            <a:pPr>
              <a:lnSpc>
                <a:spcPct val="30000"/>
              </a:lnSpc>
              <a:spcBef>
                <a:spcPct val="50000"/>
              </a:spcBef>
            </a:pPr>
            <a:r>
              <a:rPr lang="en-US" altLang="zh-CN" sz="2400" dirty="0">
                <a:latin typeface="Times New Roman" panose="02020603050405020304" pitchFamily="18" charset="0"/>
              </a:rPr>
              <a:t>            begin</a:t>
            </a:r>
          </a:p>
          <a:p>
            <a:pPr>
              <a:lnSpc>
                <a:spcPct val="30000"/>
              </a:lnSpc>
              <a:spcBef>
                <a:spcPct val="50000"/>
              </a:spcBef>
            </a:pPr>
            <a:r>
              <a:rPr lang="en-US" altLang="zh-CN" sz="2400" dirty="0">
                <a:latin typeface="Times New Roman" panose="02020603050405020304" pitchFamily="18" charset="0"/>
              </a:rPr>
              <a:t>                while blocked[1-id] do </a:t>
            </a:r>
          </a:p>
          <a:p>
            <a:pPr>
              <a:lnSpc>
                <a:spcPct val="30000"/>
              </a:lnSpc>
              <a:spcBef>
                <a:spcPct val="50000"/>
              </a:spcBef>
            </a:pPr>
            <a:r>
              <a:rPr lang="en-US" altLang="zh-CN" sz="2400" dirty="0">
                <a:latin typeface="Times New Roman" panose="02020603050405020304" pitchFamily="18" charset="0"/>
              </a:rPr>
              <a:t>                      {nothing}</a:t>
            </a:r>
          </a:p>
          <a:p>
            <a:pPr>
              <a:lnSpc>
                <a:spcPct val="30000"/>
              </a:lnSpc>
              <a:spcBef>
                <a:spcPct val="50000"/>
              </a:spcBef>
            </a:pPr>
            <a:r>
              <a:rPr lang="en-US" altLang="zh-CN" sz="2400" dirty="0">
                <a:latin typeface="Times New Roman" panose="02020603050405020304" pitchFamily="18" charset="0"/>
              </a:rPr>
              <a:t>                turn:=id</a:t>
            </a:r>
          </a:p>
          <a:p>
            <a:pPr>
              <a:lnSpc>
                <a:spcPct val="30000"/>
              </a:lnSpc>
              <a:spcBef>
                <a:spcPct val="50000"/>
              </a:spcBef>
            </a:pPr>
            <a:r>
              <a:rPr lang="en-US" altLang="zh-CN" sz="2400" dirty="0">
                <a:latin typeface="Times New Roman" panose="02020603050405020304" pitchFamily="18" charset="0"/>
              </a:rPr>
              <a:t>            end;</a:t>
            </a:r>
          </a:p>
          <a:p>
            <a:pPr>
              <a:lnSpc>
                <a:spcPct val="30000"/>
              </a:lnSpc>
              <a:spcBef>
                <a:spcPct val="50000"/>
              </a:spcBef>
            </a:pPr>
            <a:r>
              <a:rPr lang="en-US" altLang="zh-CN" sz="2400" dirty="0">
                <a:latin typeface="Times New Roman" panose="02020603050405020304" pitchFamily="18" charset="0"/>
              </a:rPr>
              <a:t>        &lt;Critical section&gt;</a:t>
            </a:r>
          </a:p>
          <a:p>
            <a:pPr>
              <a:lnSpc>
                <a:spcPct val="30000"/>
              </a:lnSpc>
              <a:spcBef>
                <a:spcPct val="50000"/>
              </a:spcBef>
            </a:pPr>
            <a:r>
              <a:rPr lang="en-US" altLang="zh-CN" sz="2400" dirty="0">
                <a:latin typeface="Times New Roman" panose="02020603050405020304" pitchFamily="18" charset="0"/>
              </a:rPr>
              <a:t>        blocked[id]:=false;</a:t>
            </a:r>
          </a:p>
          <a:p>
            <a:pPr>
              <a:lnSpc>
                <a:spcPct val="30000"/>
              </a:lnSpc>
              <a:spcBef>
                <a:spcPct val="50000"/>
              </a:spcBef>
            </a:pPr>
            <a:r>
              <a:rPr lang="en-US" altLang="zh-CN" sz="2400" dirty="0">
                <a:latin typeface="Times New Roman" panose="02020603050405020304" pitchFamily="18" charset="0"/>
              </a:rPr>
              <a:t>        &lt;Remainder&gt;</a:t>
            </a:r>
          </a:p>
          <a:p>
            <a:pPr>
              <a:lnSpc>
                <a:spcPct val="30000"/>
              </a:lnSpc>
              <a:spcBef>
                <a:spcPct val="50000"/>
              </a:spcBef>
            </a:pPr>
            <a:r>
              <a:rPr lang="en-US" altLang="zh-CN" sz="2400" dirty="0">
                <a:latin typeface="Times New Roman" panose="02020603050405020304" pitchFamily="18" charset="0"/>
              </a:rPr>
              <a:t>    until false</a:t>
            </a:r>
          </a:p>
          <a:p>
            <a:pPr>
              <a:lnSpc>
                <a:spcPct val="30000"/>
              </a:lnSpc>
              <a:spcBef>
                <a:spcPct val="50000"/>
              </a:spcBef>
            </a:pPr>
            <a:r>
              <a:rPr lang="en-US" altLang="zh-CN" sz="2400" dirty="0">
                <a:latin typeface="Times New Roman" panose="02020603050405020304" pitchFamily="18" charset="0"/>
              </a:rPr>
              <a:t>end;</a:t>
            </a:r>
          </a:p>
          <a:p>
            <a:pPr>
              <a:spcBef>
                <a:spcPct val="50000"/>
              </a:spcBef>
            </a:pPr>
            <a:endParaRPr lang="zh-CN" altLang="en-US" sz="2400" dirty="0">
              <a:latin typeface="Times New Roman" panose="02020603050405020304" pitchFamily="18" charset="0"/>
            </a:endParaRPr>
          </a:p>
        </p:txBody>
      </p:sp>
      <p:sp>
        <p:nvSpPr>
          <p:cNvPr id="57348" name="文本框 57347"/>
          <p:cNvSpPr txBox="1"/>
          <p:nvPr/>
        </p:nvSpPr>
        <p:spPr>
          <a:xfrm>
            <a:off x="4648200" y="996950"/>
            <a:ext cx="4343400" cy="5788025"/>
          </a:xfrm>
          <a:prstGeom prst="rect">
            <a:avLst/>
          </a:prstGeom>
          <a:noFill/>
          <a:ln w="9525">
            <a:noFill/>
          </a:ln>
        </p:spPr>
        <p:txBody>
          <a:bodyPr>
            <a:spAutoFit/>
          </a:bodyPr>
          <a:lstStyle/>
          <a:p>
            <a:pPr>
              <a:lnSpc>
                <a:spcPct val="70000"/>
              </a:lnSpc>
              <a:spcBef>
                <a:spcPct val="50000"/>
              </a:spcBef>
            </a:pPr>
            <a:r>
              <a:rPr lang="en-US" altLang="zh-CN" sz="2400" dirty="0">
                <a:latin typeface="Times New Roman" panose="02020603050405020304" pitchFamily="18" charset="0"/>
              </a:rPr>
              <a:t>begin</a:t>
            </a:r>
          </a:p>
          <a:p>
            <a:pPr>
              <a:lnSpc>
                <a:spcPct val="40000"/>
              </a:lnSpc>
              <a:spcBef>
                <a:spcPct val="50000"/>
              </a:spcBef>
            </a:pPr>
            <a:r>
              <a:rPr lang="en-US" altLang="zh-CN" sz="2400" dirty="0">
                <a:latin typeface="Times New Roman" panose="02020603050405020304" pitchFamily="18" charset="0"/>
              </a:rPr>
              <a:t>    blocked[0]:=false;</a:t>
            </a:r>
          </a:p>
          <a:p>
            <a:pPr>
              <a:lnSpc>
                <a:spcPct val="40000"/>
              </a:lnSpc>
              <a:spcBef>
                <a:spcPct val="50000"/>
              </a:spcBef>
            </a:pPr>
            <a:r>
              <a:rPr lang="en-US" altLang="zh-CN" sz="2400" dirty="0">
                <a:latin typeface="Times New Roman" panose="02020603050405020304" pitchFamily="18" charset="0"/>
              </a:rPr>
              <a:t>    blocked[1]:=false;</a:t>
            </a:r>
          </a:p>
          <a:p>
            <a:pPr>
              <a:lnSpc>
                <a:spcPct val="40000"/>
              </a:lnSpc>
              <a:spcBef>
                <a:spcPct val="50000"/>
              </a:spcBef>
            </a:pPr>
            <a:r>
              <a:rPr lang="en-US" altLang="zh-CN" sz="2400" dirty="0">
                <a:latin typeface="Times New Roman" panose="02020603050405020304" pitchFamily="18" charset="0"/>
              </a:rPr>
              <a:t>    turn:=0;</a:t>
            </a:r>
          </a:p>
          <a:p>
            <a:pPr>
              <a:lnSpc>
                <a:spcPct val="40000"/>
              </a:lnSpc>
              <a:spcBef>
                <a:spcPct val="50000"/>
              </a:spcBef>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parbegin</a:t>
            </a:r>
            <a:endParaRPr lang="en-US" altLang="zh-CN" sz="2400" dirty="0">
              <a:latin typeface="Times New Roman" panose="02020603050405020304" pitchFamily="18" charset="0"/>
            </a:endParaRPr>
          </a:p>
          <a:p>
            <a:pPr>
              <a:lnSpc>
                <a:spcPct val="40000"/>
              </a:lnSpc>
              <a:spcBef>
                <a:spcPct val="50000"/>
              </a:spcBef>
            </a:pPr>
            <a:r>
              <a:rPr lang="en-US" altLang="zh-CN" sz="2400" dirty="0">
                <a:latin typeface="Times New Roman" panose="02020603050405020304" pitchFamily="18" charset="0"/>
              </a:rPr>
              <a:t>           P(0); P(1)</a:t>
            </a:r>
          </a:p>
          <a:p>
            <a:pPr>
              <a:lnSpc>
                <a:spcPct val="40000"/>
              </a:lnSpc>
              <a:spcBef>
                <a:spcPct val="50000"/>
              </a:spcBef>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parend</a:t>
            </a:r>
            <a:r>
              <a:rPr lang="en-US" altLang="zh-CN" sz="2400" dirty="0">
                <a:latin typeface="Times New Roman" panose="02020603050405020304" pitchFamily="18" charset="0"/>
              </a:rPr>
              <a:t>;</a:t>
            </a:r>
          </a:p>
          <a:p>
            <a:pPr>
              <a:lnSpc>
                <a:spcPct val="40000"/>
              </a:lnSpc>
              <a:spcBef>
                <a:spcPct val="50000"/>
              </a:spcBef>
            </a:pPr>
            <a:r>
              <a:rPr lang="en-US" altLang="zh-CN" sz="2400" dirty="0">
                <a:latin typeface="Times New Roman" panose="02020603050405020304" pitchFamily="18" charset="0"/>
              </a:rPr>
              <a:t>end.</a:t>
            </a:r>
          </a:p>
          <a:p>
            <a:pPr>
              <a:lnSpc>
                <a:spcPct val="90000"/>
              </a:lnSpc>
              <a:spcBef>
                <a:spcPct val="50000"/>
              </a:spcBef>
            </a:pPr>
            <a:r>
              <a:rPr lang="en-US" altLang="zh-CN" sz="2400" dirty="0">
                <a:latin typeface="Times New Roman" panose="02020603050405020304" pitchFamily="18" charset="0"/>
              </a:rPr>
              <a:t>This is a software solution to the mutual exclusion problem proposed by Hyman. Find a counter example to demonstrate that this solution is incorrect. It is interesting to note that even the </a:t>
            </a:r>
            <a:r>
              <a:rPr lang="en-US" altLang="zh-CN" sz="2400" i="1" dirty="0">
                <a:latin typeface="Times New Roman" panose="02020603050405020304" pitchFamily="18" charset="0"/>
              </a:rPr>
              <a:t>Communication of the ACM</a:t>
            </a:r>
            <a:r>
              <a:rPr lang="en-US" altLang="zh-CN" sz="2400" dirty="0">
                <a:latin typeface="Times New Roman" panose="02020603050405020304" pitchFamily="18" charset="0"/>
              </a:rPr>
              <a:t> was fooled on this one.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58369"/>
          <p:cNvSpPr>
            <a:spLocks noGrp="1"/>
          </p:cNvSpPr>
          <p:nvPr>
            <p:ph type="title"/>
          </p:nvPr>
        </p:nvSpPr>
        <p:spPr/>
        <p:txBody>
          <a:bodyPr anchor="b"/>
          <a:lstStyle/>
          <a:p>
            <a:r>
              <a:rPr lang="en-US" altLang="zh-CN"/>
              <a:t>4.3 </a:t>
            </a:r>
            <a:r>
              <a:rPr lang="zh-CN" altLang="en-US" b="1"/>
              <a:t>进程同步</a:t>
            </a:r>
            <a:endParaRPr lang="zh-CN" altLang="en-US"/>
          </a:p>
        </p:txBody>
      </p:sp>
      <p:sp>
        <p:nvSpPr>
          <p:cNvPr id="58371" name="文本框 58370"/>
          <p:cNvSpPr txBox="1"/>
          <p:nvPr/>
        </p:nvSpPr>
        <p:spPr>
          <a:xfrm>
            <a:off x="762000" y="2057400"/>
            <a:ext cx="7543800" cy="4119563"/>
          </a:xfrm>
          <a:prstGeom prst="rect">
            <a:avLst/>
          </a:prstGeom>
          <a:noFill/>
          <a:ln w="9525">
            <a:noFill/>
          </a:ln>
        </p:spPr>
        <p:txBody>
          <a:bodyPr>
            <a:spAutoFit/>
          </a:bodyPr>
          <a:lstStyle/>
          <a:p>
            <a:pPr>
              <a:lnSpc>
                <a:spcPct val="90000"/>
              </a:lnSpc>
              <a:spcBef>
                <a:spcPct val="50000"/>
              </a:spcBef>
            </a:pPr>
            <a:r>
              <a:rPr lang="en-US" altLang="zh-CN" sz="3200">
                <a:latin typeface="Times New Roman" panose="02020603050405020304" pitchFamily="18" charset="0"/>
              </a:rPr>
              <a:t>4.3.1 </a:t>
            </a:r>
            <a:r>
              <a:rPr lang="zh-CN" altLang="en-US" sz="3200">
                <a:latin typeface="Times New Roman" panose="02020603050405020304" pitchFamily="18" charset="0"/>
              </a:rPr>
              <a:t>进程同步的概念</a:t>
            </a:r>
          </a:p>
          <a:p>
            <a:pPr>
              <a:lnSpc>
                <a:spcPct val="70000"/>
              </a:lnSpc>
              <a:spcBef>
                <a:spcPct val="50000"/>
              </a:spcBef>
            </a:pPr>
            <a:r>
              <a:rPr lang="zh-CN" altLang="en-US" sz="2800">
                <a:latin typeface="Times New Roman" panose="02020603050405020304" pitchFamily="18" charset="0"/>
              </a:rPr>
              <a:t>例：司机</a:t>
            </a:r>
            <a:r>
              <a:rPr lang="en-US" altLang="zh-CN" sz="2800">
                <a:latin typeface="Times New Roman" panose="02020603050405020304" pitchFamily="18" charset="0"/>
              </a:rPr>
              <a:t>-</a:t>
            </a:r>
            <a:r>
              <a:rPr lang="zh-CN" altLang="en-US" sz="2800">
                <a:latin typeface="Times New Roman" panose="02020603050405020304" pitchFamily="18" charset="0"/>
              </a:rPr>
              <a:t>售票员问题</a:t>
            </a:r>
          </a:p>
          <a:p>
            <a:pPr>
              <a:lnSpc>
                <a:spcPct val="70000"/>
              </a:lnSpc>
              <a:spcBef>
                <a:spcPct val="50000"/>
              </a:spcBef>
            </a:pPr>
            <a:r>
              <a:rPr lang="zh-CN" altLang="en-US" sz="2800">
                <a:latin typeface="Times New Roman" panose="02020603050405020304" pitchFamily="18" charset="0"/>
              </a:rPr>
              <a:t>        司机活动：                售票员活动：</a:t>
            </a:r>
          </a:p>
          <a:p>
            <a:pPr>
              <a:lnSpc>
                <a:spcPct val="70000"/>
              </a:lnSpc>
              <a:spcBef>
                <a:spcPct val="50000"/>
              </a:spcBef>
            </a:pPr>
            <a:r>
              <a:rPr lang="zh-CN" altLang="en-US" sz="2800">
                <a:latin typeface="Times New Roman" panose="02020603050405020304" pitchFamily="18" charset="0"/>
              </a:rPr>
              <a:t>         </a:t>
            </a:r>
            <a:r>
              <a:rPr lang="en-US" altLang="zh-CN" sz="2800">
                <a:latin typeface="Times New Roman" panose="02020603050405020304" pitchFamily="18" charset="0"/>
              </a:rPr>
              <a:t>do</a:t>
            </a:r>
            <a:r>
              <a:rPr lang="en-US" altLang="zh-CN" sz="2800">
                <a:latin typeface="宋体" panose="02010600030101010101" pitchFamily="2" charset="-122"/>
              </a:rPr>
              <a:t>{</a:t>
            </a:r>
            <a:r>
              <a:rPr lang="en-US" altLang="zh-CN" sz="2800">
                <a:latin typeface="Times New Roman" panose="02020603050405020304" pitchFamily="18" charset="0"/>
              </a:rPr>
              <a:t>                             do</a:t>
            </a:r>
            <a:r>
              <a:rPr lang="en-US" altLang="zh-CN" sz="2800">
                <a:latin typeface="宋体" panose="02010600030101010101" pitchFamily="2" charset="-122"/>
              </a:rPr>
              <a:t>{</a:t>
            </a:r>
          </a:p>
          <a:p>
            <a:pPr>
              <a:lnSpc>
                <a:spcPct val="70000"/>
              </a:lnSpc>
              <a:spcBef>
                <a:spcPct val="50000"/>
              </a:spcBef>
            </a:pPr>
            <a:r>
              <a:rPr lang="en-US" altLang="zh-CN" sz="2800">
                <a:latin typeface="Times New Roman" panose="02020603050405020304" pitchFamily="18" charset="0"/>
              </a:rPr>
              <a:t>            </a:t>
            </a:r>
            <a:r>
              <a:rPr lang="zh-CN" altLang="en-US" sz="2800">
                <a:latin typeface="Times New Roman" panose="02020603050405020304" pitchFamily="18" charset="0"/>
              </a:rPr>
              <a:t>启动车辆                    关车门</a:t>
            </a:r>
          </a:p>
          <a:p>
            <a:pPr>
              <a:lnSpc>
                <a:spcPct val="70000"/>
              </a:lnSpc>
              <a:spcBef>
                <a:spcPct val="50000"/>
              </a:spcBef>
            </a:pPr>
            <a:r>
              <a:rPr lang="zh-CN" altLang="en-US" sz="2800">
                <a:latin typeface="Times New Roman" panose="02020603050405020304" pitchFamily="18" charset="0"/>
              </a:rPr>
              <a:t>            正常行驶                    售    票</a:t>
            </a:r>
          </a:p>
          <a:p>
            <a:pPr>
              <a:lnSpc>
                <a:spcPct val="70000"/>
              </a:lnSpc>
              <a:spcBef>
                <a:spcPct val="50000"/>
              </a:spcBef>
            </a:pPr>
            <a:r>
              <a:rPr lang="zh-CN" altLang="en-US" sz="2800">
                <a:latin typeface="Times New Roman" panose="02020603050405020304" pitchFamily="18" charset="0"/>
              </a:rPr>
              <a:t>            到站停车                    开车门</a:t>
            </a:r>
          </a:p>
          <a:p>
            <a:pPr>
              <a:lnSpc>
                <a:spcPct val="70000"/>
              </a:lnSpc>
              <a:spcBef>
                <a:spcPct val="50000"/>
              </a:spcBef>
            </a:pPr>
            <a:r>
              <a:rPr lang="zh-CN" altLang="en-US" sz="2800">
                <a:latin typeface="Times New Roman" panose="02020603050405020304" pitchFamily="18" charset="0"/>
              </a:rPr>
              <a:t>         </a:t>
            </a:r>
            <a:r>
              <a:rPr lang="en-US" altLang="zh-CN" sz="2800">
                <a:latin typeface="Times New Roman" panose="02020603050405020304" pitchFamily="18" charset="0"/>
              </a:rPr>
              <a:t>}while</a:t>
            </a:r>
            <a:r>
              <a:rPr lang="en-US" altLang="zh-CN" sz="2800">
                <a:latin typeface="宋体" panose="02010600030101010101" pitchFamily="2" charset="-122"/>
              </a:rPr>
              <a:t>(</a:t>
            </a:r>
            <a:r>
              <a:rPr lang="en-US" altLang="zh-CN" sz="2800">
                <a:latin typeface="Times New Roman" panose="02020603050405020304" pitchFamily="18" charset="0"/>
              </a:rPr>
              <a:t>1</a:t>
            </a:r>
            <a:r>
              <a:rPr lang="en-US" altLang="zh-CN" sz="2800">
                <a:latin typeface="宋体" panose="02010600030101010101" pitchFamily="2" charset="-122"/>
              </a:rPr>
              <a:t>) </a:t>
            </a:r>
            <a:r>
              <a:rPr lang="en-US" altLang="zh-CN" sz="2800">
                <a:latin typeface="Times New Roman" panose="02020603050405020304" pitchFamily="18" charset="0"/>
              </a:rPr>
              <a:t>                 }while</a:t>
            </a:r>
            <a:r>
              <a:rPr lang="en-US" altLang="zh-CN" sz="2800">
                <a:latin typeface="宋体" panose="02010600030101010101" pitchFamily="2" charset="-122"/>
              </a:rPr>
              <a:t>(</a:t>
            </a:r>
            <a:r>
              <a:rPr lang="en-US" altLang="zh-CN" sz="2800">
                <a:latin typeface="Times New Roman" panose="02020603050405020304" pitchFamily="18" charset="0"/>
              </a:rPr>
              <a:t>1</a:t>
            </a:r>
            <a:r>
              <a:rPr lang="en-US" altLang="zh-CN" sz="2800">
                <a:latin typeface="宋体" panose="02010600030101010101" pitchFamily="2" charset="-122"/>
              </a:rPr>
              <a:t>)</a:t>
            </a:r>
            <a:endParaRPr lang="en-US" altLang="zh-CN" sz="2800" b="0">
              <a:latin typeface="宋体" panose="02010600030101010101" pitchFamily="2" charset="-122"/>
            </a:endParaRPr>
          </a:p>
        </p:txBody>
      </p:sp>
      <p:sp>
        <p:nvSpPr>
          <p:cNvPr id="58372" name="直接连接符 58371"/>
          <p:cNvSpPr/>
          <p:nvPr/>
        </p:nvSpPr>
        <p:spPr>
          <a:xfrm>
            <a:off x="3581400" y="4267200"/>
            <a:ext cx="0" cy="1371600"/>
          </a:xfrm>
          <a:prstGeom prst="line">
            <a:avLst/>
          </a:prstGeom>
          <a:ln w="9525" cap="flat" cmpd="sng">
            <a:solidFill>
              <a:schemeClr val="tx1"/>
            </a:solidFill>
            <a:prstDash val="solid"/>
            <a:headEnd type="none" w="med" len="med"/>
            <a:tailEnd type="triangle" w="med" len="med"/>
          </a:ln>
        </p:spPr>
      </p:sp>
      <p:sp>
        <p:nvSpPr>
          <p:cNvPr id="58373" name="直接连接符 58372"/>
          <p:cNvSpPr/>
          <p:nvPr/>
        </p:nvSpPr>
        <p:spPr>
          <a:xfrm>
            <a:off x="4876800" y="4267200"/>
            <a:ext cx="0" cy="395288"/>
          </a:xfrm>
          <a:prstGeom prst="line">
            <a:avLst/>
          </a:prstGeom>
          <a:ln w="9525" cap="flat" cmpd="sng">
            <a:solidFill>
              <a:schemeClr val="tx1"/>
            </a:solidFill>
            <a:prstDash val="solid"/>
            <a:headEnd type="none" w="med" len="med"/>
            <a:tailEnd type="triangle" w="med" len="med"/>
          </a:ln>
        </p:spPr>
      </p:sp>
      <p:sp>
        <p:nvSpPr>
          <p:cNvPr id="58374" name="直接连接符 58373"/>
          <p:cNvSpPr/>
          <p:nvPr/>
        </p:nvSpPr>
        <p:spPr>
          <a:xfrm>
            <a:off x="4876800" y="4724400"/>
            <a:ext cx="0" cy="395288"/>
          </a:xfrm>
          <a:prstGeom prst="line">
            <a:avLst/>
          </a:prstGeom>
          <a:ln w="9525" cap="flat" cmpd="sng">
            <a:solidFill>
              <a:schemeClr val="tx1"/>
            </a:solidFill>
            <a:prstDash val="solid"/>
            <a:headEnd type="none" w="med" len="med"/>
            <a:tailEnd type="triangle" w="med" len="med"/>
          </a:ln>
        </p:spPr>
      </p:sp>
      <p:sp>
        <p:nvSpPr>
          <p:cNvPr id="58375" name="直接连接符 58374"/>
          <p:cNvSpPr/>
          <p:nvPr/>
        </p:nvSpPr>
        <p:spPr>
          <a:xfrm>
            <a:off x="4876800" y="5181600"/>
            <a:ext cx="0" cy="395288"/>
          </a:xfrm>
          <a:prstGeom prst="line">
            <a:avLst/>
          </a:prstGeom>
          <a:ln w="9525" cap="flat" cmpd="sng">
            <a:solidFill>
              <a:schemeClr val="tx1"/>
            </a:solidFill>
            <a:prstDash val="solid"/>
            <a:headEnd type="none" w="med" len="med"/>
            <a:tailEnd type="triangle" w="med" len="med"/>
          </a:ln>
        </p:spPr>
      </p:sp>
      <p:cxnSp>
        <p:nvCxnSpPr>
          <p:cNvPr id="58376" name="直接箭头连接符 58375"/>
          <p:cNvCxnSpPr>
            <a:stCxn id="58372" idx="0"/>
            <a:endCxn id="58373" idx="1"/>
          </p:cNvCxnSpPr>
          <p:nvPr/>
        </p:nvCxnSpPr>
        <p:spPr>
          <a:xfrm>
            <a:off x="3581400" y="4267200"/>
            <a:ext cx="1295400" cy="395288"/>
          </a:xfrm>
          <a:prstGeom prst="straightConnector1">
            <a:avLst/>
          </a:prstGeom>
          <a:ln w="9525" cap="flat" cmpd="sng">
            <a:solidFill>
              <a:schemeClr val="tx1"/>
            </a:solidFill>
            <a:prstDash val="sysDot"/>
            <a:headEnd type="none" w="med" len="med"/>
            <a:tailEnd type="none" w="med" len="med"/>
          </a:ln>
        </p:spPr>
      </p:cxnSp>
      <p:cxnSp>
        <p:nvCxnSpPr>
          <p:cNvPr id="58377" name="直接箭头连接符 58376"/>
          <p:cNvCxnSpPr>
            <a:stCxn id="58372" idx="1"/>
            <a:endCxn id="58375" idx="0"/>
          </p:cNvCxnSpPr>
          <p:nvPr/>
        </p:nvCxnSpPr>
        <p:spPr>
          <a:xfrm flipV="1">
            <a:off x="3581400" y="5181600"/>
            <a:ext cx="1295400" cy="457200"/>
          </a:xfrm>
          <a:prstGeom prst="straightConnector1">
            <a:avLst/>
          </a:prstGeom>
          <a:ln w="9525" cap="flat" cmpd="sng">
            <a:solidFill>
              <a:schemeClr val="tx1"/>
            </a:solidFill>
            <a:prstDash val="sysDot"/>
            <a:headEnd type="none" w="med" len="med"/>
            <a:tailEnd type="none" w="med" len="med"/>
          </a:ln>
        </p:spPr>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59393"/>
          <p:cNvSpPr>
            <a:spLocks noGrp="1"/>
          </p:cNvSpPr>
          <p:nvPr>
            <p:ph type="title"/>
          </p:nvPr>
        </p:nvSpPr>
        <p:spPr/>
        <p:txBody>
          <a:bodyPr anchor="b"/>
          <a:lstStyle/>
          <a:p>
            <a:r>
              <a:rPr lang="en-US" altLang="zh-CN"/>
              <a:t>4.3.1 </a:t>
            </a:r>
            <a:r>
              <a:rPr lang="zh-CN" altLang="en-US" b="1"/>
              <a:t>进程同步的概念</a:t>
            </a:r>
            <a:endParaRPr lang="zh-CN" altLang="en-US"/>
          </a:p>
        </p:txBody>
      </p:sp>
      <p:sp>
        <p:nvSpPr>
          <p:cNvPr id="59395" name="文本框 59394"/>
          <p:cNvSpPr txBox="1"/>
          <p:nvPr/>
        </p:nvSpPr>
        <p:spPr>
          <a:xfrm>
            <a:off x="685800" y="1981200"/>
            <a:ext cx="7543800" cy="1373188"/>
          </a:xfrm>
          <a:prstGeom prst="rect">
            <a:avLst/>
          </a:prstGeom>
          <a:noFill/>
          <a:ln w="9525">
            <a:noFill/>
          </a:ln>
        </p:spPr>
        <p:txBody>
          <a:bodyPr>
            <a:spAutoFit/>
          </a:bodyPr>
          <a:lstStyle/>
          <a:p>
            <a:pPr>
              <a:spcBef>
                <a:spcPct val="50000"/>
              </a:spcBef>
            </a:pPr>
            <a:r>
              <a:rPr lang="zh-CN" altLang="en-US" sz="2800">
                <a:solidFill>
                  <a:schemeClr val="tx2"/>
                </a:solidFill>
                <a:latin typeface="Times New Roman" panose="02020603050405020304" pitchFamily="18" charset="0"/>
              </a:rPr>
              <a:t>定义：</a:t>
            </a:r>
            <a:r>
              <a:rPr lang="zh-CN" altLang="en-US" sz="2800">
                <a:latin typeface="Times New Roman" panose="02020603050405020304" pitchFamily="18" charset="0"/>
              </a:rPr>
              <a:t>一组进程，为协调其推进速度，在某些关键点处需要相互等待与相互唤醒，进程之间这种相互制约的关系称为进程同步。</a:t>
            </a:r>
            <a:endParaRPr lang="zh-CN" altLang="en-US" sz="2400" b="0">
              <a:latin typeface="Times New Roman" panose="02020603050405020304" pitchFamily="18" charset="0"/>
            </a:endParaRPr>
          </a:p>
        </p:txBody>
      </p:sp>
      <p:sp>
        <p:nvSpPr>
          <p:cNvPr id="59396" name="直接连接符 59395"/>
          <p:cNvSpPr/>
          <p:nvPr/>
        </p:nvSpPr>
        <p:spPr>
          <a:xfrm>
            <a:off x="5867400" y="3886200"/>
            <a:ext cx="0" cy="1066800"/>
          </a:xfrm>
          <a:prstGeom prst="line">
            <a:avLst/>
          </a:prstGeom>
          <a:ln w="9525" cap="flat" cmpd="sng">
            <a:solidFill>
              <a:schemeClr val="tx1"/>
            </a:solidFill>
            <a:prstDash val="solid"/>
            <a:headEnd type="none" w="med" len="med"/>
            <a:tailEnd type="triangle" w="med" len="med"/>
          </a:ln>
        </p:spPr>
      </p:sp>
      <p:sp>
        <p:nvSpPr>
          <p:cNvPr id="59397" name="直接连接符 59396"/>
          <p:cNvSpPr/>
          <p:nvPr/>
        </p:nvSpPr>
        <p:spPr>
          <a:xfrm>
            <a:off x="5867400" y="5181600"/>
            <a:ext cx="0" cy="1008063"/>
          </a:xfrm>
          <a:prstGeom prst="line">
            <a:avLst/>
          </a:prstGeom>
          <a:ln w="9525" cap="flat" cmpd="sng">
            <a:solidFill>
              <a:schemeClr val="tx1"/>
            </a:solidFill>
            <a:prstDash val="solid"/>
            <a:headEnd type="none" w="med" len="med"/>
            <a:tailEnd type="triangle" w="med" len="med"/>
          </a:ln>
        </p:spPr>
      </p:sp>
      <p:sp>
        <p:nvSpPr>
          <p:cNvPr id="59398" name="文本框 59397"/>
          <p:cNvSpPr txBox="1"/>
          <p:nvPr/>
        </p:nvSpPr>
        <p:spPr>
          <a:xfrm>
            <a:off x="2362200" y="3810000"/>
            <a:ext cx="609600" cy="457200"/>
          </a:xfrm>
          <a:prstGeom prst="rect">
            <a:avLst/>
          </a:prstGeom>
          <a:noFill/>
          <a:ln w="9525">
            <a:noFill/>
          </a:ln>
        </p:spPr>
        <p:txBody>
          <a:bodyPr>
            <a:spAutoFit/>
          </a:bodyPr>
          <a:lstStyle/>
          <a:p>
            <a:pPr>
              <a:spcBef>
                <a:spcPct val="50000"/>
              </a:spcBef>
            </a:pPr>
            <a:r>
              <a:rPr lang="en-US" altLang="zh-CN" sz="2400" b="0">
                <a:latin typeface="Comic Sans MS" panose="030F0702030302020204" pitchFamily="66" charset="0"/>
              </a:rPr>
              <a:t>P1</a:t>
            </a:r>
            <a:r>
              <a:rPr lang="en-US" altLang="zh-CN" sz="2400" b="0">
                <a:latin typeface="Times New Roman" panose="02020603050405020304" pitchFamily="18" charset="0"/>
              </a:rPr>
              <a:t>:</a:t>
            </a:r>
          </a:p>
        </p:txBody>
      </p:sp>
      <p:sp>
        <p:nvSpPr>
          <p:cNvPr id="59399" name="文本框 59398"/>
          <p:cNvSpPr txBox="1"/>
          <p:nvPr/>
        </p:nvSpPr>
        <p:spPr>
          <a:xfrm>
            <a:off x="5257800" y="3810000"/>
            <a:ext cx="685800" cy="457200"/>
          </a:xfrm>
          <a:prstGeom prst="rect">
            <a:avLst/>
          </a:prstGeom>
          <a:noFill/>
          <a:ln w="9525">
            <a:noFill/>
          </a:ln>
        </p:spPr>
        <p:txBody>
          <a:bodyPr>
            <a:spAutoFit/>
          </a:bodyPr>
          <a:lstStyle/>
          <a:p>
            <a:pPr>
              <a:spcBef>
                <a:spcPct val="50000"/>
              </a:spcBef>
            </a:pPr>
            <a:r>
              <a:rPr lang="en-US" altLang="zh-CN" sz="2400" b="0">
                <a:latin typeface="Comic Sans MS" panose="030F0702030302020204" pitchFamily="66" charset="0"/>
              </a:rPr>
              <a:t>P2</a:t>
            </a:r>
            <a:r>
              <a:rPr lang="en-US" altLang="zh-CN" sz="2400" b="0">
                <a:latin typeface="Times New Roman" panose="02020603050405020304" pitchFamily="18" charset="0"/>
              </a:rPr>
              <a:t>:</a:t>
            </a:r>
          </a:p>
        </p:txBody>
      </p:sp>
      <p:sp>
        <p:nvSpPr>
          <p:cNvPr id="59400" name="直接连接符 59399"/>
          <p:cNvSpPr/>
          <p:nvPr/>
        </p:nvSpPr>
        <p:spPr>
          <a:xfrm>
            <a:off x="2971800" y="3886200"/>
            <a:ext cx="0" cy="1828800"/>
          </a:xfrm>
          <a:prstGeom prst="line">
            <a:avLst/>
          </a:prstGeom>
          <a:ln w="9525" cap="flat" cmpd="sng">
            <a:solidFill>
              <a:schemeClr val="tx1"/>
            </a:solidFill>
            <a:prstDash val="solid"/>
            <a:headEnd type="none" w="med" len="med"/>
            <a:tailEnd type="triangle" w="med" len="med"/>
          </a:ln>
        </p:spPr>
      </p:sp>
      <p:sp>
        <p:nvSpPr>
          <p:cNvPr id="59401" name="直接连接符 59400"/>
          <p:cNvSpPr/>
          <p:nvPr/>
        </p:nvSpPr>
        <p:spPr>
          <a:xfrm>
            <a:off x="2971800" y="5791200"/>
            <a:ext cx="0" cy="457200"/>
          </a:xfrm>
          <a:prstGeom prst="line">
            <a:avLst/>
          </a:prstGeom>
          <a:ln w="9525" cap="flat" cmpd="sng">
            <a:solidFill>
              <a:schemeClr val="tx1"/>
            </a:solidFill>
            <a:prstDash val="solid"/>
            <a:headEnd type="none" w="med" len="med"/>
            <a:tailEnd type="triangle" w="med" len="med"/>
          </a:ln>
        </p:spPr>
      </p:sp>
      <p:cxnSp>
        <p:nvCxnSpPr>
          <p:cNvPr id="59402" name="直接箭头连接符 59401"/>
          <p:cNvCxnSpPr/>
          <p:nvPr/>
        </p:nvCxnSpPr>
        <p:spPr>
          <a:xfrm flipV="1">
            <a:off x="2971800" y="5257800"/>
            <a:ext cx="2895600" cy="381000"/>
          </a:xfrm>
          <a:prstGeom prst="straightConnector1">
            <a:avLst/>
          </a:prstGeom>
          <a:ln w="9525" cap="flat" cmpd="sng">
            <a:solidFill>
              <a:schemeClr val="tx1"/>
            </a:solidFill>
            <a:prstDash val="solid"/>
            <a:headEnd type="none" w="med" len="med"/>
            <a:tailEnd type="none" w="med" len="med"/>
          </a:ln>
        </p:spPr>
      </p:cxnSp>
      <p:sp>
        <p:nvSpPr>
          <p:cNvPr id="59403" name="云形标注 59402"/>
          <p:cNvSpPr/>
          <p:nvPr/>
        </p:nvSpPr>
        <p:spPr>
          <a:xfrm>
            <a:off x="3124200" y="4191000"/>
            <a:ext cx="2286000" cy="838200"/>
          </a:xfrm>
          <a:prstGeom prst="cloudCallout">
            <a:avLst>
              <a:gd name="adj1" fmla="val -44583"/>
              <a:gd name="adj2" fmla="val 70074"/>
            </a:avLst>
          </a:prstGeom>
          <a:noFill/>
          <a:ln w="9525" cap="flat" cmpd="sng">
            <a:solidFill>
              <a:schemeClr val="tx1"/>
            </a:solidFill>
            <a:prstDash val="solid"/>
            <a:headEnd type="none" w="med" len="med"/>
            <a:tailEnd type="none" w="med" len="med"/>
          </a:ln>
        </p:spPr>
        <p:txBody>
          <a:bodyPr wrap="none" anchor="ctr"/>
          <a:lstStyle/>
          <a:p>
            <a:pPr algn="ctr"/>
            <a:r>
              <a:rPr lang="en-US" altLang="zh-CN" sz="2400">
                <a:latin typeface="Times New Roman" panose="02020603050405020304" pitchFamily="18" charset="0"/>
              </a:rPr>
              <a:t>synchronize</a:t>
            </a:r>
            <a:endParaRPr lang="en-US" altLang="zh-CN" sz="2400" b="0">
              <a:latin typeface="Times New Roman" panose="02020603050405020304" pitchFamily="18" charset="0"/>
            </a:endParaRPr>
          </a:p>
        </p:txBody>
      </p:sp>
      <p:cxnSp>
        <p:nvCxnSpPr>
          <p:cNvPr id="59404" name="直接箭头连接符 59403"/>
          <p:cNvCxnSpPr>
            <a:stCxn id="59403" idx="4"/>
          </p:cNvCxnSpPr>
          <p:nvPr/>
        </p:nvCxnSpPr>
        <p:spPr>
          <a:xfrm>
            <a:off x="3248025" y="5197475"/>
            <a:ext cx="257175" cy="365125"/>
          </a:xfrm>
          <a:prstGeom prst="straightConnector1">
            <a:avLst/>
          </a:prstGeom>
          <a:ln w="9525" cap="flat" cmpd="sng">
            <a:solidFill>
              <a:schemeClr val="tx1"/>
            </a:solidFill>
            <a:prstDash val="solid"/>
            <a:headEnd type="none" w="med" len="med"/>
            <a:tailEnd type="triangle" w="med" len="med"/>
          </a:ln>
        </p:spPr>
      </p:cxnSp>
      <p:sp>
        <p:nvSpPr>
          <p:cNvPr id="59405" name="文本框 59404"/>
          <p:cNvSpPr txBox="1"/>
          <p:nvPr/>
        </p:nvSpPr>
        <p:spPr>
          <a:xfrm>
            <a:off x="2209800" y="5562600"/>
            <a:ext cx="457200" cy="457200"/>
          </a:xfrm>
          <a:prstGeom prst="rect">
            <a:avLst/>
          </a:prstGeom>
          <a:noFill/>
          <a:ln w="9525">
            <a:noFill/>
          </a:ln>
        </p:spPr>
        <p:txBody>
          <a:bodyPr>
            <a:spAutoFit/>
          </a:bodyPr>
          <a:lstStyle/>
          <a:p>
            <a:pPr>
              <a:spcBef>
                <a:spcPct val="50000"/>
              </a:spcBef>
            </a:pPr>
            <a:r>
              <a:rPr lang="zh-CN" altLang="en-US" sz="2400" b="0">
                <a:latin typeface="Times New Roman" panose="02020603050405020304" pitchFamily="18" charset="0"/>
              </a:rPr>
              <a:t>后</a:t>
            </a:r>
          </a:p>
        </p:txBody>
      </p:sp>
      <p:sp>
        <p:nvSpPr>
          <p:cNvPr id="59406" name="文本框 59405"/>
          <p:cNvSpPr txBox="1"/>
          <p:nvPr/>
        </p:nvSpPr>
        <p:spPr>
          <a:xfrm>
            <a:off x="6172200" y="4800600"/>
            <a:ext cx="533400" cy="457200"/>
          </a:xfrm>
          <a:prstGeom prst="rect">
            <a:avLst/>
          </a:prstGeom>
          <a:noFill/>
          <a:ln w="9525">
            <a:noFill/>
          </a:ln>
        </p:spPr>
        <p:txBody>
          <a:bodyPr>
            <a:spAutoFit/>
          </a:bodyPr>
          <a:lstStyle/>
          <a:p>
            <a:pPr>
              <a:spcBef>
                <a:spcPct val="50000"/>
              </a:spcBef>
            </a:pPr>
            <a:r>
              <a:rPr lang="zh-CN" altLang="en-US" sz="2400" b="0">
                <a:latin typeface="Times New Roman" panose="02020603050405020304" pitchFamily="18" charset="0"/>
              </a:rPr>
              <a:t>先</a:t>
            </a:r>
          </a:p>
        </p:txBody>
      </p:sp>
      <p:sp>
        <p:nvSpPr>
          <p:cNvPr id="59407" name="矩形 59406"/>
          <p:cNvSpPr/>
          <p:nvPr/>
        </p:nvSpPr>
        <p:spPr>
          <a:xfrm>
            <a:off x="5715000" y="4953000"/>
            <a:ext cx="381000" cy="22860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
        <p:nvSpPr>
          <p:cNvPr id="59408" name="矩形 59407"/>
          <p:cNvSpPr/>
          <p:nvPr/>
        </p:nvSpPr>
        <p:spPr>
          <a:xfrm>
            <a:off x="2743200" y="5715000"/>
            <a:ext cx="457200" cy="22860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60417"/>
          <p:cNvSpPr>
            <a:spLocks noGrp="1"/>
          </p:cNvSpPr>
          <p:nvPr>
            <p:ph type="title"/>
          </p:nvPr>
        </p:nvSpPr>
        <p:spPr/>
        <p:txBody>
          <a:bodyPr anchor="b"/>
          <a:lstStyle/>
          <a:p>
            <a:r>
              <a:rPr lang="zh-CN" altLang="en-US" dirty="0"/>
              <a:t>4.3.2  </a:t>
            </a:r>
            <a:r>
              <a:rPr lang="zh-CN" altLang="en-US" b="1" dirty="0"/>
              <a:t>进程同步机制</a:t>
            </a:r>
            <a:endParaRPr lang="zh-CN" altLang="en-US" dirty="0"/>
          </a:p>
        </p:txBody>
      </p:sp>
      <p:sp>
        <p:nvSpPr>
          <p:cNvPr id="60419" name="文本占位符 60418"/>
          <p:cNvSpPr>
            <a:spLocks noGrp="1"/>
          </p:cNvSpPr>
          <p:nvPr>
            <p:ph type="body" idx="1"/>
          </p:nvPr>
        </p:nvSpPr>
        <p:spPr>
          <a:xfrm>
            <a:off x="935038" y="1844675"/>
            <a:ext cx="7772400" cy="4114800"/>
          </a:xfrm>
        </p:spPr>
        <p:txBody>
          <a:bodyPr/>
          <a:lstStyle/>
          <a:p>
            <a:pPr>
              <a:spcBef>
                <a:spcPct val="50000"/>
              </a:spcBef>
            </a:pPr>
            <a:r>
              <a:rPr lang="zh-CN" altLang="en-US" b="1">
                <a:solidFill>
                  <a:schemeClr val="tx2"/>
                </a:solidFill>
              </a:rPr>
              <a:t>定义：</a:t>
            </a:r>
          </a:p>
          <a:p>
            <a:pPr lvl="1">
              <a:spcBef>
                <a:spcPct val="50000"/>
              </a:spcBef>
            </a:pPr>
            <a:r>
              <a:rPr lang="zh-CN" altLang="en-US" b="1"/>
              <a:t>用于实现进程同步的工具称为同步机制</a:t>
            </a:r>
            <a:r>
              <a:rPr lang="zh-CN" altLang="en-US"/>
              <a:t>（</a:t>
            </a:r>
            <a:r>
              <a:rPr lang="en-US" altLang="zh-CN"/>
              <a:t>synchronization mechanism</a:t>
            </a:r>
            <a:r>
              <a:rPr lang="zh-CN" altLang="en-US"/>
              <a:t>）</a:t>
            </a:r>
          </a:p>
          <a:p>
            <a:pPr lvl="1">
              <a:spcBef>
                <a:spcPct val="50000"/>
              </a:spcBef>
            </a:pPr>
            <a:r>
              <a:rPr lang="zh-CN" altLang="en-US" b="1"/>
              <a:t>一组进程，如果它们单独不能正常进行，但并发可以正常进行，称这种现象为进程合作</a:t>
            </a:r>
          </a:p>
          <a:p>
            <a:pPr lvl="1">
              <a:spcBef>
                <a:spcPct val="50000"/>
              </a:spcBef>
            </a:pPr>
            <a:r>
              <a:rPr lang="zh-CN" altLang="en-US" b="1"/>
              <a:t>参与合作的进程称作合作进程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wipe(left)">
                                      <p:cBhvr>
                                        <p:cTn id="7" dur="500"/>
                                        <p:tgtEl>
                                          <p:spTgt spid="6041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0419">
                                            <p:txEl>
                                              <p:pRg st="1" end="1"/>
                                            </p:txEl>
                                          </p:spTgt>
                                        </p:tgtEl>
                                        <p:attrNameLst>
                                          <p:attrName>style.visibility</p:attrName>
                                        </p:attrNameLst>
                                      </p:cBhvr>
                                      <p:to>
                                        <p:strVal val="visible"/>
                                      </p:to>
                                    </p:set>
                                    <p:animEffect transition="in" filter="wipe(left)">
                                      <p:cBhvr>
                                        <p:cTn id="10" dur="500"/>
                                        <p:tgtEl>
                                          <p:spTgt spid="6041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animEffect transition="in" filter="wipe(left)">
                                      <p:cBhvr>
                                        <p:cTn id="13" dur="500"/>
                                        <p:tgtEl>
                                          <p:spTgt spid="60419">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0419">
                                            <p:txEl>
                                              <p:pRg st="3" end="3"/>
                                            </p:txEl>
                                          </p:spTgt>
                                        </p:tgtEl>
                                        <p:attrNameLst>
                                          <p:attrName>style.visibility</p:attrName>
                                        </p:attrNameLst>
                                      </p:cBhvr>
                                      <p:to>
                                        <p:strVal val="visible"/>
                                      </p:to>
                                    </p:set>
                                    <p:animEffect transition="in" filter="wipe(left)">
                                      <p:cBhvr>
                                        <p:cTn id="16" dur="500"/>
                                        <p:tgtEl>
                                          <p:spTgt spid="604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61441"/>
          <p:cNvSpPr>
            <a:spLocks noGrp="1"/>
          </p:cNvSpPr>
          <p:nvPr>
            <p:ph type="title"/>
          </p:nvPr>
        </p:nvSpPr>
        <p:spPr/>
        <p:txBody>
          <a:bodyPr anchor="b"/>
          <a:lstStyle/>
          <a:p>
            <a:r>
              <a:rPr lang="zh-CN" altLang="en-US" dirty="0"/>
              <a:t>4.3.2  </a:t>
            </a:r>
            <a:r>
              <a:rPr lang="zh-CN" altLang="en-US" b="1" dirty="0"/>
              <a:t>进程同步机制</a:t>
            </a:r>
          </a:p>
        </p:txBody>
      </p:sp>
      <p:sp>
        <p:nvSpPr>
          <p:cNvPr id="61443" name="文本占位符 61442"/>
          <p:cNvSpPr>
            <a:spLocks noGrp="1"/>
          </p:cNvSpPr>
          <p:nvPr>
            <p:ph type="body" idx="1"/>
          </p:nvPr>
        </p:nvSpPr>
        <p:spPr/>
        <p:txBody>
          <a:bodyPr/>
          <a:lstStyle/>
          <a:p>
            <a:pPr>
              <a:spcBef>
                <a:spcPct val="50000"/>
              </a:spcBef>
            </a:pPr>
            <a:r>
              <a:rPr lang="zh-CN" altLang="en-US" b="1"/>
              <a:t>同步机制要求：</a:t>
            </a:r>
          </a:p>
          <a:p>
            <a:pPr lvl="1">
              <a:lnSpc>
                <a:spcPct val="70000"/>
              </a:lnSpc>
              <a:spcBef>
                <a:spcPct val="50000"/>
              </a:spcBef>
            </a:pPr>
            <a:r>
              <a:rPr lang="zh-CN" altLang="en-US" b="1"/>
              <a:t>描述能力够用</a:t>
            </a:r>
            <a:r>
              <a:rPr lang="en-US" altLang="zh-CN" b="1"/>
              <a:t>;</a:t>
            </a:r>
          </a:p>
          <a:p>
            <a:pPr lvl="1">
              <a:lnSpc>
                <a:spcPct val="70000"/>
              </a:lnSpc>
              <a:spcBef>
                <a:spcPct val="50000"/>
              </a:spcBef>
            </a:pPr>
            <a:r>
              <a:rPr lang="zh-CN" altLang="en-US" b="1"/>
              <a:t>可实现</a:t>
            </a:r>
            <a:r>
              <a:rPr lang="en-US" altLang="zh-CN" b="1"/>
              <a:t>;</a:t>
            </a:r>
          </a:p>
          <a:p>
            <a:pPr lvl="1">
              <a:lnSpc>
                <a:spcPct val="70000"/>
              </a:lnSpc>
              <a:spcBef>
                <a:spcPct val="50000"/>
              </a:spcBef>
            </a:pPr>
            <a:r>
              <a:rPr lang="zh-CN" altLang="en-US" b="1"/>
              <a:t>高效</a:t>
            </a:r>
            <a:r>
              <a:rPr lang="en-US" altLang="zh-CN" b="1"/>
              <a:t>;</a:t>
            </a:r>
          </a:p>
          <a:p>
            <a:pPr lvl="1">
              <a:lnSpc>
                <a:spcPct val="70000"/>
              </a:lnSpc>
              <a:spcBef>
                <a:spcPct val="50000"/>
              </a:spcBef>
            </a:pPr>
            <a:r>
              <a:rPr lang="zh-CN" altLang="en-US" b="1"/>
              <a:t>使用方便</a:t>
            </a:r>
            <a:r>
              <a:rPr lang="en-US" altLang="zh-CN" b="1"/>
              <a:t>.</a:t>
            </a:r>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9217"/>
          <p:cNvSpPr>
            <a:spLocks noGrp="1"/>
          </p:cNvSpPr>
          <p:nvPr>
            <p:ph type="title"/>
          </p:nvPr>
        </p:nvSpPr>
        <p:spPr/>
        <p:txBody>
          <a:bodyPr anchor="b"/>
          <a:lstStyle/>
          <a:p>
            <a:r>
              <a:rPr lang="en-US" altLang="zh-CN" b="1"/>
              <a:t>4.1.2</a:t>
            </a:r>
            <a:r>
              <a:rPr lang="zh-CN" altLang="en-US" b="1"/>
              <a:t>顺序程序及其特性</a:t>
            </a:r>
          </a:p>
        </p:txBody>
      </p:sp>
      <p:sp>
        <p:nvSpPr>
          <p:cNvPr id="9219" name="文本占位符 9218"/>
          <p:cNvSpPr>
            <a:spLocks noGrp="1"/>
          </p:cNvSpPr>
          <p:nvPr>
            <p:ph type="body" idx="1"/>
          </p:nvPr>
        </p:nvSpPr>
        <p:spPr/>
        <p:txBody>
          <a:bodyPr/>
          <a:lstStyle/>
          <a:p>
            <a:pPr>
              <a:lnSpc>
                <a:spcPct val="120000"/>
              </a:lnSpc>
            </a:pPr>
            <a:r>
              <a:rPr lang="en-US" altLang="zh-CN" b="1"/>
              <a:t>4.1.2.2</a:t>
            </a:r>
            <a:r>
              <a:rPr lang="zh-CN" altLang="en-US" b="1"/>
              <a:t>顺序程序特性</a:t>
            </a:r>
            <a:r>
              <a:rPr lang="en-US" altLang="zh-CN" b="1"/>
              <a:t>:</a:t>
            </a:r>
          </a:p>
          <a:p>
            <a:pPr lvl="1">
              <a:lnSpc>
                <a:spcPct val="120000"/>
              </a:lnSpc>
            </a:pPr>
            <a:r>
              <a:rPr lang="en-US" altLang="zh-CN" b="1"/>
              <a:t> (1)</a:t>
            </a:r>
            <a:r>
              <a:rPr lang="zh-CN" altLang="en-US" b="1"/>
              <a:t>连续性</a:t>
            </a:r>
            <a:r>
              <a:rPr lang="en-US" altLang="zh-CN" b="1"/>
              <a:t>: </a:t>
            </a:r>
            <a:r>
              <a:rPr lang="zh-CN" altLang="en-US" b="1"/>
              <a:t>指令逐条执行</a:t>
            </a:r>
          </a:p>
          <a:p>
            <a:pPr lvl="1">
              <a:lnSpc>
                <a:spcPct val="120000"/>
              </a:lnSpc>
            </a:pPr>
            <a:r>
              <a:rPr lang="zh-CN" altLang="en-US" b="1"/>
              <a:t> </a:t>
            </a:r>
            <a:r>
              <a:rPr lang="en-US" altLang="zh-CN" b="1"/>
              <a:t>(2)</a:t>
            </a:r>
            <a:r>
              <a:rPr lang="zh-CN" altLang="en-US" b="1"/>
              <a:t>封闭性</a:t>
            </a:r>
            <a:r>
              <a:rPr lang="en-US" altLang="zh-CN" b="1"/>
              <a:t>: </a:t>
            </a:r>
            <a:r>
              <a:rPr lang="zh-CN" altLang="en-US" b="1"/>
              <a:t>不受其它程序及外界因素影响</a:t>
            </a:r>
          </a:p>
          <a:p>
            <a:pPr lvl="1">
              <a:lnSpc>
                <a:spcPct val="120000"/>
              </a:lnSpc>
            </a:pPr>
            <a:r>
              <a:rPr lang="zh-CN" altLang="en-US" b="1"/>
              <a:t> </a:t>
            </a:r>
            <a:r>
              <a:rPr lang="en-US" altLang="zh-CN" b="1"/>
              <a:t>(3)</a:t>
            </a:r>
            <a:r>
              <a:rPr lang="zh-CN" altLang="en-US" b="1"/>
              <a:t>可再现性</a:t>
            </a:r>
            <a:r>
              <a:rPr lang="en-US" altLang="zh-CN" b="1"/>
              <a:t>: </a:t>
            </a:r>
            <a:r>
              <a:rPr lang="zh-CN" altLang="en-US" b="1"/>
              <a:t>结果与推进速度无关</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62465"/>
          <p:cNvSpPr>
            <a:spLocks noGrp="1"/>
          </p:cNvSpPr>
          <p:nvPr>
            <p:ph type="title"/>
          </p:nvPr>
        </p:nvSpPr>
        <p:spPr/>
        <p:txBody>
          <a:bodyPr anchor="b"/>
          <a:lstStyle/>
          <a:p>
            <a:r>
              <a:rPr lang="zh-CN" altLang="en-US" b="1" dirty="0"/>
              <a:t>典型同步机制 </a:t>
            </a:r>
          </a:p>
        </p:txBody>
      </p:sp>
      <p:sp>
        <p:nvSpPr>
          <p:cNvPr id="62467" name="文本占位符 62466"/>
          <p:cNvSpPr>
            <a:spLocks noGrp="1"/>
          </p:cNvSpPr>
          <p:nvPr>
            <p:ph type="body" idx="1"/>
          </p:nvPr>
        </p:nvSpPr>
        <p:spPr/>
        <p:txBody>
          <a:bodyPr/>
          <a:lstStyle/>
          <a:p>
            <a:pPr>
              <a:lnSpc>
                <a:spcPct val="90000"/>
              </a:lnSpc>
            </a:pPr>
            <a:r>
              <a:rPr lang="zh-CN" altLang="en-US" b="1" dirty="0"/>
              <a:t>信号量与</a:t>
            </a:r>
            <a:r>
              <a:rPr lang="en-US" altLang="zh-CN" b="1" dirty="0"/>
              <a:t>PV</a:t>
            </a:r>
            <a:r>
              <a:rPr lang="zh-CN" altLang="en-US" b="1" dirty="0"/>
              <a:t>操作</a:t>
            </a:r>
            <a:r>
              <a:rPr lang="en-US" altLang="zh-CN" b="1" dirty="0">
                <a:latin typeface="宋体" panose="02010600030101010101" pitchFamily="2" charset="-122"/>
              </a:rPr>
              <a:t>(</a:t>
            </a:r>
            <a:r>
              <a:rPr lang="en-US" altLang="zh-CN" b="1" dirty="0"/>
              <a:t>semaphore and PV operations</a:t>
            </a:r>
            <a:r>
              <a:rPr lang="en-US" altLang="zh-CN" b="1" dirty="0">
                <a:latin typeface="宋体" panose="02010600030101010101" pitchFamily="2" charset="-122"/>
              </a:rPr>
              <a:t>)</a:t>
            </a:r>
          </a:p>
          <a:p>
            <a:pPr>
              <a:lnSpc>
                <a:spcPct val="90000"/>
              </a:lnSpc>
            </a:pPr>
            <a:r>
              <a:rPr lang="zh-CN" altLang="en-US" b="1" dirty="0"/>
              <a:t>管程</a:t>
            </a:r>
            <a:r>
              <a:rPr lang="en-US" altLang="zh-CN" b="1" dirty="0">
                <a:latin typeface="宋体" panose="02010600030101010101" pitchFamily="2" charset="-122"/>
              </a:rPr>
              <a:t>(</a:t>
            </a:r>
            <a:r>
              <a:rPr lang="en-US" altLang="zh-CN" b="1" dirty="0"/>
              <a:t>monitor</a:t>
            </a:r>
            <a:r>
              <a:rPr lang="en-US" altLang="zh-CN" b="1" dirty="0">
                <a:latin typeface="宋体" panose="02010600030101010101" pitchFamily="2" charset="-122"/>
              </a:rPr>
              <a:t>)</a:t>
            </a:r>
          </a:p>
          <a:p>
            <a:pPr>
              <a:lnSpc>
                <a:spcPct val="90000"/>
              </a:lnSpc>
            </a:pPr>
            <a:r>
              <a:rPr lang="zh-CN" altLang="en-US" b="1" dirty="0"/>
              <a:t>会合</a:t>
            </a:r>
            <a:r>
              <a:rPr lang="en-US" altLang="zh-CN" b="1" dirty="0">
                <a:latin typeface="宋体" panose="02010600030101010101" pitchFamily="2" charset="-122"/>
              </a:rPr>
              <a:t>(</a:t>
            </a:r>
            <a:r>
              <a:rPr lang="en-US" altLang="zh-CN" b="1" dirty="0"/>
              <a:t>rendezvous</a:t>
            </a:r>
            <a:r>
              <a:rPr lang="en-US" altLang="zh-CN" b="1" dirty="0">
                <a:latin typeface="宋体" panose="02010600030101010101" pitchFamily="2" charset="-122"/>
              </a:rPr>
              <a:t>)</a:t>
            </a:r>
          </a:p>
          <a:p>
            <a:pPr>
              <a:lnSpc>
                <a:spcPct val="90000"/>
              </a:lnSpc>
            </a:pPr>
            <a:r>
              <a:rPr lang="zh-CN" altLang="en-US" b="1" dirty="0"/>
              <a:t>条件临界区</a:t>
            </a:r>
            <a:r>
              <a:rPr lang="en-US" altLang="zh-CN" b="1" dirty="0">
                <a:latin typeface="宋体" panose="02010600030101010101" pitchFamily="2" charset="-122"/>
              </a:rPr>
              <a:t>(</a:t>
            </a:r>
            <a:r>
              <a:rPr lang="en-US" altLang="zh-CN" b="1" dirty="0"/>
              <a:t>conditional critical region</a:t>
            </a:r>
            <a:r>
              <a:rPr lang="en-US" altLang="zh-CN" b="1" dirty="0">
                <a:latin typeface="宋体" panose="02010600030101010101" pitchFamily="2" charset="-122"/>
              </a:rPr>
              <a:t>)</a:t>
            </a:r>
            <a:endParaRPr lang="en-US" altLang="zh-CN" b="1" dirty="0"/>
          </a:p>
          <a:p>
            <a:pPr>
              <a:lnSpc>
                <a:spcPct val="90000"/>
              </a:lnSpc>
            </a:pPr>
            <a:r>
              <a:rPr lang="zh-CN" altLang="en-US" b="1" dirty="0"/>
              <a:t>路径表达式</a:t>
            </a:r>
            <a:r>
              <a:rPr lang="en-US" altLang="zh-CN" b="1" dirty="0">
                <a:latin typeface="宋体" panose="02010600030101010101" pitchFamily="2" charset="-122"/>
              </a:rPr>
              <a:t>(</a:t>
            </a:r>
            <a:r>
              <a:rPr lang="en-US" altLang="zh-CN" b="1" dirty="0"/>
              <a:t>path expression</a:t>
            </a:r>
            <a:r>
              <a:rPr lang="en-US" altLang="zh-CN" b="1" dirty="0">
                <a:latin typeface="宋体" panose="02010600030101010101" pitchFamily="2" charset="-122"/>
              </a:rPr>
              <a:t>)</a:t>
            </a:r>
            <a:endParaRPr lang="en-US" altLang="zh-CN" b="1" dirty="0"/>
          </a:p>
          <a:p>
            <a:pPr>
              <a:lnSpc>
                <a:spcPct val="90000"/>
              </a:lnSpc>
            </a:pPr>
            <a:r>
              <a:rPr lang="zh-CN" altLang="en-US" b="1" dirty="0"/>
              <a:t>事件</a:t>
            </a:r>
            <a:r>
              <a:rPr lang="en-US" altLang="zh-CN" b="1" dirty="0">
                <a:latin typeface="宋体" panose="02010600030101010101" pitchFamily="2" charset="-122"/>
              </a:rPr>
              <a:t>(</a:t>
            </a:r>
            <a:r>
              <a:rPr lang="en-US" altLang="zh-CN" b="1" dirty="0" err="1"/>
              <a:t>event</a:t>
            </a:r>
            <a:r>
              <a:rPr lang="en-US" altLang="zh-CN" b="1" dirty="0" err="1">
                <a:latin typeface="宋体" panose="02010600030101010101" pitchFamily="2" charset="-122"/>
              </a:rPr>
              <a:t>,</a:t>
            </a:r>
            <a:r>
              <a:rPr lang="en-US" altLang="zh-CN" b="1" dirty="0" err="1"/>
              <a:t>traditional</a:t>
            </a:r>
            <a:r>
              <a:rPr lang="en-US" altLang="zh-CN" b="1" dirty="0"/>
              <a:t> UNIX</a:t>
            </a:r>
            <a:r>
              <a:rPr lang="en-US" altLang="zh-CN" b="1" dirty="0">
                <a:latin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wipe(left)">
                                      <p:cBhvr>
                                        <p:cTn id="7" dur="500"/>
                                        <p:tgtEl>
                                          <p:spTgt spid="62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wipe(left)">
                                      <p:cBhvr>
                                        <p:cTn id="12" dur="500"/>
                                        <p:tgtEl>
                                          <p:spTgt spid="624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wipe(left)">
                                      <p:cBhvr>
                                        <p:cTn id="17" dur="500"/>
                                        <p:tgtEl>
                                          <p:spTgt spid="624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467">
                                            <p:txEl>
                                              <p:pRg st="3" end="3"/>
                                            </p:txEl>
                                          </p:spTgt>
                                        </p:tgtEl>
                                        <p:attrNameLst>
                                          <p:attrName>style.visibility</p:attrName>
                                        </p:attrNameLst>
                                      </p:cBhvr>
                                      <p:to>
                                        <p:strVal val="visible"/>
                                      </p:to>
                                    </p:set>
                                    <p:animEffect transition="in" filter="wipe(left)">
                                      <p:cBhvr>
                                        <p:cTn id="22" dur="500"/>
                                        <p:tgtEl>
                                          <p:spTgt spid="624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2467">
                                            <p:txEl>
                                              <p:pRg st="4" end="4"/>
                                            </p:txEl>
                                          </p:spTgt>
                                        </p:tgtEl>
                                        <p:attrNameLst>
                                          <p:attrName>style.visibility</p:attrName>
                                        </p:attrNameLst>
                                      </p:cBhvr>
                                      <p:to>
                                        <p:strVal val="visible"/>
                                      </p:to>
                                    </p:set>
                                    <p:animEffect transition="in" filter="wipe(left)">
                                      <p:cBhvr>
                                        <p:cTn id="27" dur="500"/>
                                        <p:tgtEl>
                                          <p:spTgt spid="624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2467">
                                            <p:txEl>
                                              <p:pRg st="5" end="5"/>
                                            </p:txEl>
                                          </p:spTgt>
                                        </p:tgtEl>
                                        <p:attrNameLst>
                                          <p:attrName>style.visibility</p:attrName>
                                        </p:attrNameLst>
                                      </p:cBhvr>
                                      <p:to>
                                        <p:strVal val="visible"/>
                                      </p:to>
                                    </p:set>
                                    <p:animEffect transition="in" filter="wipe(left)">
                                      <p:cBhvr>
                                        <p:cTn id="32" dur="500"/>
                                        <p:tgtEl>
                                          <p:spTgt spid="624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63489"/>
          <p:cNvSpPr>
            <a:spLocks noGrp="1"/>
          </p:cNvSpPr>
          <p:nvPr>
            <p:ph type="title"/>
          </p:nvPr>
        </p:nvSpPr>
        <p:spPr/>
        <p:txBody>
          <a:bodyPr anchor="b"/>
          <a:lstStyle/>
          <a:p>
            <a:r>
              <a:rPr lang="en-US" altLang="zh-CN" b="1"/>
              <a:t>4.3.3  </a:t>
            </a:r>
            <a:r>
              <a:rPr lang="zh-CN" altLang="en-US" b="1"/>
              <a:t>信号量与</a:t>
            </a:r>
            <a:r>
              <a:rPr lang="en-US" altLang="zh-CN" b="1"/>
              <a:t>PV</a:t>
            </a:r>
            <a:r>
              <a:rPr lang="zh-CN" altLang="en-US" b="1"/>
              <a:t>操作</a:t>
            </a:r>
          </a:p>
        </p:txBody>
      </p:sp>
      <p:sp>
        <p:nvSpPr>
          <p:cNvPr id="63491" name="文本框 63490"/>
          <p:cNvSpPr txBox="1"/>
          <p:nvPr/>
        </p:nvSpPr>
        <p:spPr>
          <a:xfrm>
            <a:off x="762000" y="2057400"/>
            <a:ext cx="7848600" cy="4244975"/>
          </a:xfrm>
          <a:prstGeom prst="rect">
            <a:avLst/>
          </a:prstGeom>
          <a:noFill/>
          <a:ln w="9525">
            <a:noFill/>
          </a:ln>
        </p:spPr>
        <p:txBody>
          <a:bodyPr>
            <a:spAutoFit/>
          </a:bodyPr>
          <a:lstStyle/>
          <a:p>
            <a:pPr>
              <a:spcBef>
                <a:spcPct val="50000"/>
              </a:spcBef>
            </a:pPr>
            <a:r>
              <a:rPr lang="en-US" altLang="zh-CN" sz="2800">
                <a:latin typeface="Comic Sans MS" panose="030F0702030302020204" pitchFamily="66" charset="0"/>
              </a:rPr>
              <a:t>E.W.Dijkstra, 1965.</a:t>
            </a:r>
            <a:endParaRPr lang="en-US" altLang="zh-CN" sz="3200">
              <a:latin typeface="Times New Roman" panose="02020603050405020304" pitchFamily="18" charset="0"/>
            </a:endParaRPr>
          </a:p>
          <a:p>
            <a:pPr>
              <a:spcBef>
                <a:spcPct val="50000"/>
              </a:spcBef>
            </a:pPr>
            <a:r>
              <a:rPr lang="en-US" altLang="zh-CN" sz="3200">
                <a:latin typeface="Times New Roman" panose="02020603050405020304" pitchFamily="18" charset="0"/>
              </a:rPr>
              <a:t>4.3.3.1 </a:t>
            </a:r>
            <a:r>
              <a:rPr lang="zh-CN" altLang="en-US" sz="3200">
                <a:latin typeface="Times New Roman" panose="02020603050405020304" pitchFamily="18" charset="0"/>
              </a:rPr>
              <a:t>信号量与</a:t>
            </a:r>
            <a:r>
              <a:rPr lang="en-US" altLang="zh-CN" sz="3200">
                <a:latin typeface="Times New Roman" panose="02020603050405020304" pitchFamily="18" charset="0"/>
              </a:rPr>
              <a:t>PV</a:t>
            </a:r>
            <a:r>
              <a:rPr lang="zh-CN" altLang="en-US" sz="3200">
                <a:latin typeface="Times New Roman" panose="02020603050405020304" pitchFamily="18" charset="0"/>
              </a:rPr>
              <a:t>操作的定义</a:t>
            </a:r>
            <a:endParaRPr lang="zh-CN" altLang="en-US" sz="2800">
              <a:latin typeface="Times New Roman" panose="02020603050405020304" pitchFamily="18" charset="0"/>
            </a:endParaRPr>
          </a:p>
          <a:p>
            <a:pPr>
              <a:lnSpc>
                <a:spcPct val="50000"/>
              </a:lnSpc>
              <a:spcBef>
                <a:spcPct val="50000"/>
              </a:spcBef>
            </a:pPr>
            <a:r>
              <a:rPr lang="zh-CN" altLang="en-US" sz="2400">
                <a:latin typeface="Times New Roman" panose="02020603050405020304" pitchFamily="18" charset="0"/>
              </a:rPr>
              <a:t>    </a:t>
            </a:r>
            <a:r>
              <a:rPr lang="en-US" altLang="zh-CN" sz="2400">
                <a:latin typeface="Comic Sans MS" panose="030F0702030302020204" pitchFamily="66" charset="0"/>
              </a:rPr>
              <a:t>Typedef semaphore struct{</a:t>
            </a:r>
          </a:p>
          <a:p>
            <a:pPr>
              <a:lnSpc>
                <a:spcPct val="50000"/>
              </a:lnSpc>
              <a:spcBef>
                <a:spcPct val="50000"/>
              </a:spcBef>
            </a:pPr>
            <a:r>
              <a:rPr lang="en-US" altLang="zh-CN" sz="2400">
                <a:latin typeface="Comic Sans MS" panose="030F0702030302020204" pitchFamily="66" charset="0"/>
              </a:rPr>
              <a:t>                            int value;</a:t>
            </a:r>
          </a:p>
          <a:p>
            <a:pPr>
              <a:lnSpc>
                <a:spcPct val="50000"/>
              </a:lnSpc>
              <a:spcBef>
                <a:spcPct val="50000"/>
              </a:spcBef>
            </a:pPr>
            <a:r>
              <a:rPr lang="en-US" altLang="zh-CN" sz="2400">
                <a:latin typeface="Comic Sans MS" panose="030F0702030302020204" pitchFamily="66" charset="0"/>
              </a:rPr>
              <a:t>                            PCBpointer queue;</a:t>
            </a:r>
          </a:p>
          <a:p>
            <a:pPr>
              <a:lnSpc>
                <a:spcPct val="50000"/>
              </a:lnSpc>
              <a:spcBef>
                <a:spcPct val="50000"/>
              </a:spcBef>
            </a:pPr>
            <a:r>
              <a:rPr lang="en-US" altLang="zh-CN" sz="2400">
                <a:latin typeface="Comic Sans MS" panose="030F0702030302020204" pitchFamily="66" charset="0"/>
              </a:rPr>
              <a:t>   };</a:t>
            </a:r>
          </a:p>
          <a:p>
            <a:pPr>
              <a:lnSpc>
                <a:spcPct val="50000"/>
              </a:lnSpc>
              <a:spcBef>
                <a:spcPct val="50000"/>
              </a:spcBef>
            </a:pPr>
            <a:r>
              <a:rPr lang="en-US" altLang="zh-CN" sz="2400">
                <a:latin typeface="Comic Sans MS" panose="030F0702030302020204" pitchFamily="66" charset="0"/>
              </a:rPr>
              <a:t>   semaphore s;</a:t>
            </a:r>
            <a:endParaRPr lang="en-US" altLang="zh-CN" sz="2400">
              <a:latin typeface="Times New Roman" panose="02020603050405020304" pitchFamily="18" charset="0"/>
            </a:endParaRPr>
          </a:p>
          <a:p>
            <a:pPr>
              <a:lnSpc>
                <a:spcPct val="70000"/>
              </a:lnSpc>
              <a:spcBef>
                <a:spcPct val="50000"/>
              </a:spcBef>
            </a:pPr>
            <a:r>
              <a:rPr lang="en-US" altLang="zh-CN" sz="2400">
                <a:latin typeface="Times New Roman" panose="02020603050405020304" pitchFamily="18" charset="0"/>
              </a:rPr>
              <a:t>Remarks:</a:t>
            </a:r>
          </a:p>
          <a:p>
            <a:pPr>
              <a:lnSpc>
                <a:spcPct val="50000"/>
              </a:lnSpc>
              <a:spcBef>
                <a:spcPct val="50000"/>
              </a:spcBef>
            </a:pPr>
            <a:r>
              <a:rPr lang="en-US" altLang="zh-CN" sz="2400">
                <a:latin typeface="Times New Roman" panose="02020603050405020304" pitchFamily="18" charset="0"/>
              </a:rPr>
              <a:t>(1) </a:t>
            </a:r>
            <a:r>
              <a:rPr lang="en-US" altLang="zh-CN" sz="2400" i="1">
                <a:latin typeface="Times New Roman" panose="02020603050405020304" pitchFamily="18" charset="0"/>
              </a:rPr>
              <a:t>semaphore</a:t>
            </a:r>
            <a:r>
              <a:rPr lang="en-US" altLang="zh-CN" sz="2400">
                <a:latin typeface="Times New Roman" panose="02020603050405020304" pitchFamily="18" charset="0"/>
              </a:rPr>
              <a:t> is pre-defined data type,</a:t>
            </a:r>
          </a:p>
          <a:p>
            <a:pPr>
              <a:lnSpc>
                <a:spcPct val="50000"/>
              </a:lnSpc>
              <a:spcBef>
                <a:spcPct val="50000"/>
              </a:spcBef>
            </a:pPr>
            <a:r>
              <a:rPr lang="en-US" altLang="zh-CN" sz="2400">
                <a:latin typeface="Times New Roman" panose="02020603050405020304" pitchFamily="18" charset="0"/>
              </a:rPr>
              <a:t>(2) </a:t>
            </a:r>
            <a:r>
              <a:rPr lang="en-US" altLang="zh-CN" sz="2400" i="1">
                <a:latin typeface="Times New Roman" panose="02020603050405020304" pitchFamily="18" charset="0"/>
              </a:rPr>
              <a:t>s</a:t>
            </a:r>
            <a:r>
              <a:rPr lang="en-US" altLang="zh-CN" sz="2400">
                <a:latin typeface="Times New Roman" panose="02020603050405020304" pitchFamily="18" charset="0"/>
              </a:rPr>
              <a:t> can be declared as needed, eg. semaphore s1,s2;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wipe(left)">
                                      <p:cBhvr>
                                        <p:cTn id="7" dur="500"/>
                                        <p:tgtEl>
                                          <p:spTgt spid="63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wipe(left)">
                                      <p:cBhvr>
                                        <p:cTn id="12" dur="500"/>
                                        <p:tgtEl>
                                          <p:spTgt spid="634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1">
                                            <p:txEl>
                                              <p:pRg st="2" end="2"/>
                                            </p:txEl>
                                          </p:spTgt>
                                        </p:tgtEl>
                                        <p:attrNameLst>
                                          <p:attrName>style.visibility</p:attrName>
                                        </p:attrNameLst>
                                      </p:cBhvr>
                                      <p:to>
                                        <p:strVal val="visible"/>
                                      </p:to>
                                    </p:set>
                                    <p:animEffect transition="in" filter="wipe(left)">
                                      <p:cBhvr>
                                        <p:cTn id="17" dur="500"/>
                                        <p:tgtEl>
                                          <p:spTgt spid="634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491">
                                            <p:txEl>
                                              <p:pRg st="3" end="3"/>
                                            </p:txEl>
                                          </p:spTgt>
                                        </p:tgtEl>
                                        <p:attrNameLst>
                                          <p:attrName>style.visibility</p:attrName>
                                        </p:attrNameLst>
                                      </p:cBhvr>
                                      <p:to>
                                        <p:strVal val="visible"/>
                                      </p:to>
                                    </p:set>
                                    <p:animEffect transition="in" filter="wipe(left)">
                                      <p:cBhvr>
                                        <p:cTn id="22" dur="500"/>
                                        <p:tgtEl>
                                          <p:spTgt spid="634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3491">
                                            <p:txEl>
                                              <p:pRg st="4" end="4"/>
                                            </p:txEl>
                                          </p:spTgt>
                                        </p:tgtEl>
                                        <p:attrNameLst>
                                          <p:attrName>style.visibility</p:attrName>
                                        </p:attrNameLst>
                                      </p:cBhvr>
                                      <p:to>
                                        <p:strVal val="visible"/>
                                      </p:to>
                                    </p:set>
                                    <p:animEffect transition="in" filter="wipe(left)">
                                      <p:cBhvr>
                                        <p:cTn id="27" dur="500"/>
                                        <p:tgtEl>
                                          <p:spTgt spid="634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3491">
                                            <p:txEl>
                                              <p:pRg st="5" end="5"/>
                                            </p:txEl>
                                          </p:spTgt>
                                        </p:tgtEl>
                                        <p:attrNameLst>
                                          <p:attrName>style.visibility</p:attrName>
                                        </p:attrNameLst>
                                      </p:cBhvr>
                                      <p:to>
                                        <p:strVal val="visible"/>
                                      </p:to>
                                    </p:set>
                                    <p:animEffect transition="in" filter="wipe(left)">
                                      <p:cBhvr>
                                        <p:cTn id="32" dur="500"/>
                                        <p:tgtEl>
                                          <p:spTgt spid="634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3491">
                                            <p:txEl>
                                              <p:pRg st="6" end="6"/>
                                            </p:txEl>
                                          </p:spTgt>
                                        </p:tgtEl>
                                        <p:attrNameLst>
                                          <p:attrName>style.visibility</p:attrName>
                                        </p:attrNameLst>
                                      </p:cBhvr>
                                      <p:to>
                                        <p:strVal val="visible"/>
                                      </p:to>
                                    </p:set>
                                    <p:animEffect transition="in" filter="wipe(left)">
                                      <p:cBhvr>
                                        <p:cTn id="37" dur="500"/>
                                        <p:tgtEl>
                                          <p:spTgt spid="6349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3491">
                                            <p:txEl>
                                              <p:pRg st="7" end="7"/>
                                            </p:txEl>
                                          </p:spTgt>
                                        </p:tgtEl>
                                        <p:attrNameLst>
                                          <p:attrName>style.visibility</p:attrName>
                                        </p:attrNameLst>
                                      </p:cBhvr>
                                      <p:to>
                                        <p:strVal val="visible"/>
                                      </p:to>
                                    </p:set>
                                    <p:animEffect transition="in" filter="wipe(left)">
                                      <p:cBhvr>
                                        <p:cTn id="42" dur="500"/>
                                        <p:tgtEl>
                                          <p:spTgt spid="6349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3491">
                                            <p:txEl>
                                              <p:pRg st="8" end="8"/>
                                            </p:txEl>
                                          </p:spTgt>
                                        </p:tgtEl>
                                        <p:attrNameLst>
                                          <p:attrName>style.visibility</p:attrName>
                                        </p:attrNameLst>
                                      </p:cBhvr>
                                      <p:to>
                                        <p:strVal val="visible"/>
                                      </p:to>
                                    </p:set>
                                    <p:animEffect transition="in" filter="wipe(left)">
                                      <p:cBhvr>
                                        <p:cTn id="47" dur="500"/>
                                        <p:tgtEl>
                                          <p:spTgt spid="6349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3491">
                                            <p:txEl>
                                              <p:pRg st="9" end="9"/>
                                            </p:txEl>
                                          </p:spTgt>
                                        </p:tgtEl>
                                        <p:attrNameLst>
                                          <p:attrName>style.visibility</p:attrName>
                                        </p:attrNameLst>
                                      </p:cBhvr>
                                      <p:to>
                                        <p:strVal val="visible"/>
                                      </p:to>
                                    </p:set>
                                    <p:animEffect transition="in" filter="wipe(left)">
                                      <p:cBhvr>
                                        <p:cTn id="52" dur="500"/>
                                        <p:tgtEl>
                                          <p:spTgt spid="634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64513"/>
          <p:cNvSpPr>
            <a:spLocks noGrp="1"/>
          </p:cNvSpPr>
          <p:nvPr>
            <p:ph type="title"/>
          </p:nvPr>
        </p:nvSpPr>
        <p:spPr/>
        <p:txBody>
          <a:bodyPr anchor="b"/>
          <a:lstStyle/>
          <a:p>
            <a:r>
              <a:rPr lang="zh-CN" altLang="en-US" b="1"/>
              <a:t>信号灯变量</a:t>
            </a:r>
            <a:endParaRPr lang="zh-CN" altLang="en-US"/>
          </a:p>
        </p:txBody>
      </p:sp>
      <p:sp>
        <p:nvSpPr>
          <p:cNvPr id="64515" name="矩形 64514"/>
          <p:cNvSpPr/>
          <p:nvPr/>
        </p:nvSpPr>
        <p:spPr>
          <a:xfrm>
            <a:off x="1295400" y="2895600"/>
            <a:ext cx="1150938" cy="1223963"/>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2400" b="0">
                <a:latin typeface="Comic Sans MS" panose="030F0702030302020204" pitchFamily="66" charset="0"/>
              </a:rPr>
              <a:t>S.value</a:t>
            </a:r>
          </a:p>
          <a:p>
            <a:pPr algn="ctr"/>
            <a:r>
              <a:rPr lang="en-US" altLang="zh-CN" sz="2400" b="0">
                <a:latin typeface="Comic Sans MS" panose="030F0702030302020204" pitchFamily="66" charset="0"/>
              </a:rPr>
              <a:t>S.queue</a:t>
            </a:r>
            <a:endParaRPr lang="en-US" altLang="zh-CN" sz="2400" b="0">
              <a:latin typeface="Times New Roman" panose="02020603050405020304" pitchFamily="18" charset="0"/>
            </a:endParaRPr>
          </a:p>
        </p:txBody>
      </p:sp>
      <p:grpSp>
        <p:nvGrpSpPr>
          <p:cNvPr id="64516" name="组合 64515"/>
          <p:cNvGrpSpPr/>
          <p:nvPr/>
        </p:nvGrpSpPr>
        <p:grpSpPr>
          <a:xfrm>
            <a:off x="1295400" y="4572000"/>
            <a:ext cx="6858000" cy="1604963"/>
            <a:chOff x="0" y="0"/>
            <a:chExt cx="4320" cy="1011"/>
          </a:xfrm>
        </p:grpSpPr>
        <p:sp>
          <p:nvSpPr>
            <p:cNvPr id="64517" name="矩形 64516"/>
            <p:cNvSpPr/>
            <p:nvPr/>
          </p:nvSpPr>
          <p:spPr>
            <a:xfrm>
              <a:off x="0" y="0"/>
              <a:ext cx="725" cy="771"/>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2400" b="0">
                  <a:latin typeface="Comic Sans MS" panose="030F0702030302020204" pitchFamily="66" charset="0"/>
                </a:rPr>
                <a:t>S.value</a:t>
              </a:r>
            </a:p>
            <a:p>
              <a:pPr algn="ctr"/>
              <a:r>
                <a:rPr lang="en-US" altLang="zh-CN" sz="2400" b="0">
                  <a:latin typeface="Comic Sans MS" panose="030F0702030302020204" pitchFamily="66" charset="0"/>
                </a:rPr>
                <a:t>S.queue</a:t>
              </a:r>
              <a:endParaRPr lang="en-US" altLang="zh-CN" sz="2400" b="0">
                <a:latin typeface="Times New Roman" panose="02020603050405020304" pitchFamily="18" charset="0"/>
              </a:endParaRPr>
            </a:p>
          </p:txBody>
        </p:sp>
        <p:sp>
          <p:nvSpPr>
            <p:cNvPr id="64518" name="矩形 64517"/>
            <p:cNvSpPr/>
            <p:nvPr/>
          </p:nvSpPr>
          <p:spPr>
            <a:xfrm>
              <a:off x="1248" y="204"/>
              <a:ext cx="453" cy="56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2400" b="0">
                  <a:latin typeface="Comic Sans MS" panose="030F0702030302020204" pitchFamily="66" charset="0"/>
                </a:rPr>
                <a:t>PCB</a:t>
              </a:r>
              <a:endParaRPr lang="en-US" altLang="zh-CN" sz="2400" b="0">
                <a:latin typeface="Times New Roman" panose="02020603050405020304" pitchFamily="18" charset="0"/>
              </a:endParaRPr>
            </a:p>
          </p:txBody>
        </p:sp>
        <p:sp>
          <p:nvSpPr>
            <p:cNvPr id="64519" name="矩形 64518"/>
            <p:cNvSpPr/>
            <p:nvPr/>
          </p:nvSpPr>
          <p:spPr>
            <a:xfrm>
              <a:off x="2139" y="204"/>
              <a:ext cx="453" cy="56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2400" b="0">
                  <a:latin typeface="Comic Sans MS" panose="030F0702030302020204" pitchFamily="66" charset="0"/>
                </a:rPr>
                <a:t>PCB</a:t>
              </a:r>
            </a:p>
          </p:txBody>
        </p:sp>
        <p:sp>
          <p:nvSpPr>
            <p:cNvPr id="64520" name="矩形 64519"/>
            <p:cNvSpPr/>
            <p:nvPr/>
          </p:nvSpPr>
          <p:spPr>
            <a:xfrm>
              <a:off x="3675" y="243"/>
              <a:ext cx="453" cy="567"/>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en-US" altLang="zh-CN" sz="2400" b="0">
                  <a:latin typeface="Comic Sans MS" panose="030F0702030302020204" pitchFamily="66" charset="0"/>
                </a:rPr>
                <a:t>PCB</a:t>
              </a:r>
            </a:p>
          </p:txBody>
        </p:sp>
        <p:sp>
          <p:nvSpPr>
            <p:cNvPr id="64521" name="未知"/>
            <p:cNvSpPr/>
            <p:nvPr/>
          </p:nvSpPr>
          <p:spPr>
            <a:xfrm>
              <a:off x="1680" y="291"/>
              <a:ext cx="476" cy="408"/>
            </a:xfrm>
            <a:custGeom>
              <a:avLst/>
              <a:gdLst/>
              <a:ahLst/>
              <a:cxnLst/>
              <a:rect l="0" t="0" r="0" b="0"/>
              <a:pathLst>
                <a:path w="624" h="240">
                  <a:moveTo>
                    <a:pt x="0" y="240"/>
                  </a:moveTo>
                  <a:lnTo>
                    <a:pt x="288" y="240"/>
                  </a:lnTo>
                  <a:lnTo>
                    <a:pt x="288" y="0"/>
                  </a:lnTo>
                  <a:lnTo>
                    <a:pt x="624" y="0"/>
                  </a:lnTo>
                </a:path>
              </a:pathLst>
            </a:custGeom>
            <a:noFill/>
            <a:ln w="28575" cap="flat" cmpd="sng">
              <a:solidFill>
                <a:schemeClr val="tx1"/>
              </a:solidFill>
              <a:prstDash val="solid"/>
              <a:headEnd type="none" w="med" len="med"/>
              <a:tailEnd type="triangle" w="med" len="med"/>
            </a:ln>
          </p:spPr>
          <p:txBody>
            <a:bodyPr/>
            <a:lstStyle/>
            <a:p>
              <a:endParaRPr lang="zh-CN" altLang="en-US"/>
            </a:p>
          </p:txBody>
        </p:sp>
        <p:sp>
          <p:nvSpPr>
            <p:cNvPr id="64522" name="未知"/>
            <p:cNvSpPr/>
            <p:nvPr/>
          </p:nvSpPr>
          <p:spPr>
            <a:xfrm>
              <a:off x="2544" y="291"/>
              <a:ext cx="476" cy="408"/>
            </a:xfrm>
            <a:custGeom>
              <a:avLst/>
              <a:gdLst/>
              <a:ahLst/>
              <a:cxnLst/>
              <a:rect l="0" t="0" r="0" b="0"/>
              <a:pathLst>
                <a:path w="624" h="240">
                  <a:moveTo>
                    <a:pt x="0" y="240"/>
                  </a:moveTo>
                  <a:lnTo>
                    <a:pt x="288" y="240"/>
                  </a:lnTo>
                  <a:lnTo>
                    <a:pt x="288" y="0"/>
                  </a:lnTo>
                  <a:lnTo>
                    <a:pt x="624" y="0"/>
                  </a:lnTo>
                </a:path>
              </a:pathLst>
            </a:custGeom>
            <a:noFill/>
            <a:ln w="28575" cap="flat" cmpd="sng">
              <a:solidFill>
                <a:schemeClr val="tx1"/>
              </a:solidFill>
              <a:prstDash val="solid"/>
              <a:headEnd type="none" w="med" len="med"/>
              <a:tailEnd type="triangle" w="med" len="med"/>
            </a:ln>
          </p:spPr>
          <p:txBody>
            <a:bodyPr/>
            <a:lstStyle/>
            <a:p>
              <a:endParaRPr lang="zh-CN" altLang="en-US"/>
            </a:p>
          </p:txBody>
        </p:sp>
        <p:sp>
          <p:nvSpPr>
            <p:cNvPr id="64523" name="未知"/>
            <p:cNvSpPr/>
            <p:nvPr/>
          </p:nvSpPr>
          <p:spPr>
            <a:xfrm>
              <a:off x="3220" y="291"/>
              <a:ext cx="476" cy="408"/>
            </a:xfrm>
            <a:custGeom>
              <a:avLst/>
              <a:gdLst/>
              <a:ahLst/>
              <a:cxnLst/>
              <a:rect l="0" t="0" r="0" b="0"/>
              <a:pathLst>
                <a:path w="624" h="240">
                  <a:moveTo>
                    <a:pt x="0" y="240"/>
                  </a:moveTo>
                  <a:lnTo>
                    <a:pt x="288" y="240"/>
                  </a:lnTo>
                  <a:lnTo>
                    <a:pt x="288" y="0"/>
                  </a:lnTo>
                  <a:lnTo>
                    <a:pt x="624" y="0"/>
                  </a:lnTo>
                </a:path>
              </a:pathLst>
            </a:custGeom>
            <a:noFill/>
            <a:ln w="28575" cap="flat" cmpd="sng">
              <a:solidFill>
                <a:schemeClr val="tx1"/>
              </a:solidFill>
              <a:prstDash val="solid"/>
              <a:headEnd type="none" w="med" len="med"/>
              <a:tailEnd type="triangle" w="med" len="med"/>
            </a:ln>
          </p:spPr>
          <p:txBody>
            <a:bodyPr/>
            <a:lstStyle/>
            <a:p>
              <a:endParaRPr lang="zh-CN" altLang="en-US"/>
            </a:p>
          </p:txBody>
        </p:sp>
        <p:sp>
          <p:nvSpPr>
            <p:cNvPr id="64524" name="直接连接符 64523"/>
            <p:cNvSpPr/>
            <p:nvPr/>
          </p:nvSpPr>
          <p:spPr>
            <a:xfrm flipV="1">
              <a:off x="672" y="291"/>
              <a:ext cx="576" cy="240"/>
            </a:xfrm>
            <a:prstGeom prst="line">
              <a:avLst/>
            </a:prstGeom>
            <a:ln w="28575" cap="flat" cmpd="sng">
              <a:solidFill>
                <a:schemeClr val="tx1"/>
              </a:solidFill>
              <a:prstDash val="solid"/>
              <a:headEnd type="none" w="med" len="med"/>
              <a:tailEnd type="triangle" w="med" len="med"/>
            </a:ln>
          </p:spPr>
        </p:sp>
        <p:grpSp>
          <p:nvGrpSpPr>
            <p:cNvPr id="64525" name="组合 64524"/>
            <p:cNvGrpSpPr/>
            <p:nvPr/>
          </p:nvGrpSpPr>
          <p:grpSpPr>
            <a:xfrm>
              <a:off x="4032" y="723"/>
              <a:ext cx="288" cy="288"/>
              <a:chOff x="0" y="0"/>
              <a:chExt cx="288" cy="288"/>
            </a:xfrm>
          </p:grpSpPr>
          <p:sp>
            <p:nvSpPr>
              <p:cNvPr id="64526" name="未知"/>
              <p:cNvSpPr/>
              <p:nvPr/>
            </p:nvSpPr>
            <p:spPr>
              <a:xfrm>
                <a:off x="0" y="0"/>
                <a:ext cx="240" cy="240"/>
              </a:xfrm>
              <a:custGeom>
                <a:avLst/>
                <a:gdLst/>
                <a:ahLst/>
                <a:cxnLst/>
                <a:rect l="0" t="0" r="0" b="0"/>
                <a:pathLst>
                  <a:path w="240" h="240">
                    <a:moveTo>
                      <a:pt x="0" y="0"/>
                    </a:moveTo>
                    <a:lnTo>
                      <a:pt x="240" y="0"/>
                    </a:lnTo>
                    <a:lnTo>
                      <a:pt x="240" y="240"/>
                    </a:ln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64527" name="直接连接符 64526"/>
              <p:cNvSpPr/>
              <p:nvPr/>
            </p:nvSpPr>
            <p:spPr>
              <a:xfrm>
                <a:off x="192" y="240"/>
                <a:ext cx="96" cy="0"/>
              </a:xfrm>
              <a:prstGeom prst="line">
                <a:avLst/>
              </a:prstGeom>
              <a:ln w="9525" cap="flat" cmpd="sng">
                <a:solidFill>
                  <a:schemeClr val="tx1"/>
                </a:solidFill>
                <a:prstDash val="solid"/>
                <a:headEnd type="none" w="med" len="med"/>
                <a:tailEnd type="none" w="med" len="med"/>
              </a:ln>
            </p:spPr>
          </p:sp>
          <p:sp>
            <p:nvSpPr>
              <p:cNvPr id="64528" name="直接连接符 64527"/>
              <p:cNvSpPr/>
              <p:nvPr/>
            </p:nvSpPr>
            <p:spPr>
              <a:xfrm>
                <a:off x="231" y="288"/>
                <a:ext cx="57" cy="0"/>
              </a:xfrm>
              <a:prstGeom prst="line">
                <a:avLst/>
              </a:prstGeom>
              <a:ln w="9525" cap="flat" cmpd="sng">
                <a:solidFill>
                  <a:schemeClr val="tx1"/>
                </a:solidFill>
                <a:prstDash val="solid"/>
                <a:headEnd type="none" w="med" len="med"/>
                <a:tailEnd type="none" w="med" len="med"/>
              </a:ln>
            </p:spPr>
          </p:sp>
        </p:grpSp>
      </p:grpSp>
      <p:grpSp>
        <p:nvGrpSpPr>
          <p:cNvPr id="64529" name="组合 64528"/>
          <p:cNvGrpSpPr/>
          <p:nvPr/>
        </p:nvGrpSpPr>
        <p:grpSpPr>
          <a:xfrm>
            <a:off x="2438400" y="3738563"/>
            <a:ext cx="457200" cy="457200"/>
            <a:chOff x="0" y="0"/>
            <a:chExt cx="288" cy="288"/>
          </a:xfrm>
        </p:grpSpPr>
        <p:sp>
          <p:nvSpPr>
            <p:cNvPr id="64530" name="未知"/>
            <p:cNvSpPr/>
            <p:nvPr/>
          </p:nvSpPr>
          <p:spPr>
            <a:xfrm>
              <a:off x="0" y="0"/>
              <a:ext cx="240" cy="240"/>
            </a:xfrm>
            <a:custGeom>
              <a:avLst/>
              <a:gdLst/>
              <a:ahLst/>
              <a:cxnLst/>
              <a:rect l="0" t="0" r="0" b="0"/>
              <a:pathLst>
                <a:path w="240" h="240">
                  <a:moveTo>
                    <a:pt x="0" y="0"/>
                  </a:moveTo>
                  <a:lnTo>
                    <a:pt x="240" y="0"/>
                  </a:lnTo>
                  <a:lnTo>
                    <a:pt x="240" y="240"/>
                  </a:ln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64531" name="直接连接符 64530"/>
            <p:cNvSpPr/>
            <p:nvPr/>
          </p:nvSpPr>
          <p:spPr>
            <a:xfrm>
              <a:off x="192" y="240"/>
              <a:ext cx="96" cy="0"/>
            </a:xfrm>
            <a:prstGeom prst="line">
              <a:avLst/>
            </a:prstGeom>
            <a:ln w="9525" cap="flat" cmpd="sng">
              <a:solidFill>
                <a:schemeClr val="tx1"/>
              </a:solidFill>
              <a:prstDash val="solid"/>
              <a:headEnd type="none" w="med" len="med"/>
              <a:tailEnd type="none" w="med" len="med"/>
            </a:ln>
          </p:spPr>
        </p:sp>
        <p:sp>
          <p:nvSpPr>
            <p:cNvPr id="64532" name="直接连接符 64531"/>
            <p:cNvSpPr/>
            <p:nvPr/>
          </p:nvSpPr>
          <p:spPr>
            <a:xfrm>
              <a:off x="231" y="288"/>
              <a:ext cx="57" cy="0"/>
            </a:xfrm>
            <a:prstGeom prst="line">
              <a:avLst/>
            </a:prstGeom>
            <a:ln w="9525" cap="flat" cmpd="sng">
              <a:solidFill>
                <a:schemeClr val="tx1"/>
              </a:solidFill>
              <a:prstDash val="solid"/>
              <a:headEnd type="none" w="med" len="med"/>
              <a:tailEnd type="none" w="med" len="med"/>
            </a:ln>
          </p:spPr>
        </p:sp>
      </p:grpSp>
      <p:sp>
        <p:nvSpPr>
          <p:cNvPr id="64533" name="文本框 64532"/>
          <p:cNvSpPr txBox="1"/>
          <p:nvPr/>
        </p:nvSpPr>
        <p:spPr>
          <a:xfrm>
            <a:off x="914400" y="1981200"/>
            <a:ext cx="6477000" cy="457200"/>
          </a:xfrm>
          <a:prstGeom prst="rect">
            <a:avLst/>
          </a:prstGeom>
          <a:noFill/>
          <a:ln w="9525">
            <a:noFill/>
          </a:ln>
        </p:spPr>
        <p:txBody>
          <a:bodyPr>
            <a:spAutoFit/>
          </a:bodyPr>
          <a:lstStyle/>
          <a:p>
            <a:pPr>
              <a:spcBef>
                <a:spcPct val="50000"/>
              </a:spcBef>
            </a:pPr>
            <a:r>
              <a:rPr lang="en-US" altLang="zh-CN" sz="2400" b="0">
                <a:latin typeface="Comic Sans MS" panose="030F0702030302020204" pitchFamily="66" charset="0"/>
              </a:rPr>
              <a:t>Var S:semaphore;</a:t>
            </a:r>
            <a:endParaRPr lang="en-US" altLang="zh-CN" sz="2400" b="0">
              <a:latin typeface="Times New Roman" panose="02020603050405020304" pitchFamily="18" charset="0"/>
            </a:endParaRPr>
          </a:p>
        </p:txBody>
      </p:sp>
      <p:sp>
        <p:nvSpPr>
          <p:cNvPr id="64534" name="直接连接符 64533"/>
          <p:cNvSpPr/>
          <p:nvPr/>
        </p:nvSpPr>
        <p:spPr>
          <a:xfrm>
            <a:off x="3352800" y="5943600"/>
            <a:ext cx="0" cy="539750"/>
          </a:xfrm>
          <a:prstGeom prst="line">
            <a:avLst/>
          </a:prstGeom>
          <a:ln w="9525" cap="flat" cmpd="sng">
            <a:solidFill>
              <a:schemeClr val="tx1"/>
            </a:solidFill>
            <a:prstDash val="solid"/>
            <a:headEnd type="none" w="med" len="med"/>
            <a:tailEnd type="none" w="med" len="med"/>
          </a:ln>
        </p:spPr>
      </p:sp>
      <p:sp>
        <p:nvSpPr>
          <p:cNvPr id="64535" name="直接连接符 64534"/>
          <p:cNvSpPr/>
          <p:nvPr/>
        </p:nvSpPr>
        <p:spPr>
          <a:xfrm>
            <a:off x="7772400" y="5945188"/>
            <a:ext cx="0" cy="539750"/>
          </a:xfrm>
          <a:prstGeom prst="line">
            <a:avLst/>
          </a:prstGeom>
          <a:ln w="9525" cap="flat" cmpd="sng">
            <a:solidFill>
              <a:schemeClr val="tx1"/>
            </a:solidFill>
            <a:prstDash val="solid"/>
            <a:headEnd type="none" w="med" len="med"/>
            <a:tailEnd type="none" w="med" len="med"/>
          </a:ln>
        </p:spPr>
      </p:sp>
      <p:sp>
        <p:nvSpPr>
          <p:cNvPr id="64536" name="直接连接符 64535"/>
          <p:cNvSpPr/>
          <p:nvPr/>
        </p:nvSpPr>
        <p:spPr>
          <a:xfrm>
            <a:off x="6248400" y="6249988"/>
            <a:ext cx="1511300" cy="0"/>
          </a:xfrm>
          <a:prstGeom prst="line">
            <a:avLst/>
          </a:prstGeom>
          <a:ln w="9525" cap="flat" cmpd="sng">
            <a:solidFill>
              <a:schemeClr val="tx1"/>
            </a:solidFill>
            <a:prstDash val="solid"/>
            <a:headEnd type="none" w="med" len="med"/>
            <a:tailEnd type="triangle" w="med" len="med"/>
          </a:ln>
        </p:spPr>
      </p:sp>
      <p:sp>
        <p:nvSpPr>
          <p:cNvPr id="64537" name="直接连接符 64536"/>
          <p:cNvSpPr/>
          <p:nvPr/>
        </p:nvSpPr>
        <p:spPr>
          <a:xfrm flipH="1">
            <a:off x="3352800" y="6249988"/>
            <a:ext cx="1511300" cy="0"/>
          </a:xfrm>
          <a:prstGeom prst="line">
            <a:avLst/>
          </a:prstGeom>
          <a:ln w="9525" cap="flat" cmpd="sng">
            <a:solidFill>
              <a:schemeClr val="tx1"/>
            </a:solidFill>
            <a:prstDash val="solid"/>
            <a:headEnd type="none" w="med" len="med"/>
            <a:tailEnd type="triangle" w="med" len="med"/>
          </a:ln>
        </p:spPr>
      </p:sp>
      <p:sp>
        <p:nvSpPr>
          <p:cNvPr id="64538" name="文本框 64537"/>
          <p:cNvSpPr txBox="1"/>
          <p:nvPr/>
        </p:nvSpPr>
        <p:spPr>
          <a:xfrm>
            <a:off x="5105400" y="6021388"/>
            <a:ext cx="1066800" cy="457200"/>
          </a:xfrm>
          <a:prstGeom prst="rect">
            <a:avLst/>
          </a:prstGeom>
          <a:noFill/>
          <a:ln w="9525">
            <a:noFill/>
          </a:ln>
        </p:spPr>
        <p:txBody>
          <a:bodyPr>
            <a:spAutoFit/>
          </a:bodyPr>
          <a:lstStyle/>
          <a:p>
            <a:pPr>
              <a:spcBef>
                <a:spcPct val="50000"/>
              </a:spcBef>
            </a:pPr>
            <a:r>
              <a:rPr lang="en-US" altLang="zh-CN" sz="2400" b="0">
                <a:latin typeface="Comic Sans MS" panose="030F0702030302020204" pitchFamily="66" charset="0"/>
              </a:rPr>
              <a:t>FIFO</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65537"/>
          <p:cNvSpPr>
            <a:spLocks noGrp="1"/>
          </p:cNvSpPr>
          <p:nvPr>
            <p:ph type="title"/>
          </p:nvPr>
        </p:nvSpPr>
        <p:spPr/>
        <p:txBody>
          <a:bodyPr anchor="b"/>
          <a:lstStyle/>
          <a:p>
            <a:r>
              <a:rPr lang="en-US" altLang="zh-CN" dirty="0"/>
              <a:t>P</a:t>
            </a:r>
            <a:r>
              <a:rPr lang="zh-CN" altLang="en-US" b="1" dirty="0"/>
              <a:t>操作原语</a:t>
            </a:r>
            <a:endParaRPr lang="zh-CN" altLang="en-US" dirty="0"/>
          </a:p>
        </p:txBody>
      </p:sp>
      <p:sp>
        <p:nvSpPr>
          <p:cNvPr id="65539" name="文本框 65538"/>
          <p:cNvSpPr txBox="1"/>
          <p:nvPr/>
        </p:nvSpPr>
        <p:spPr>
          <a:xfrm>
            <a:off x="762000" y="1905000"/>
            <a:ext cx="7772400" cy="4789488"/>
          </a:xfrm>
          <a:prstGeom prst="rect">
            <a:avLst/>
          </a:prstGeom>
          <a:noFill/>
          <a:ln w="9525">
            <a:noFill/>
          </a:ln>
        </p:spPr>
        <p:txBody>
          <a:bodyPr>
            <a:spAutoFit/>
          </a:bodyPr>
          <a:lstStyle/>
          <a:p>
            <a:pPr>
              <a:spcBef>
                <a:spcPct val="50000"/>
              </a:spcBef>
            </a:pPr>
            <a:r>
              <a:rPr lang="en-US" altLang="zh-CN" sz="2800" dirty="0">
                <a:latin typeface="Times New Roman" panose="02020603050405020304" pitchFamily="18" charset="0"/>
              </a:rPr>
              <a:t>P</a:t>
            </a:r>
            <a:r>
              <a:rPr lang="zh-CN" altLang="en-US" sz="2800" dirty="0">
                <a:latin typeface="Times New Roman" panose="02020603050405020304" pitchFamily="18" charset="0"/>
              </a:rPr>
              <a:t>操作原语：</a:t>
            </a:r>
            <a:endParaRPr lang="zh-CN" altLang="en-US" sz="3200" dirty="0">
              <a:latin typeface="Times New Roman" panose="02020603050405020304" pitchFamily="18" charset="0"/>
            </a:endParaRPr>
          </a:p>
          <a:p>
            <a:pPr>
              <a:lnSpc>
                <a:spcPct val="40000"/>
              </a:lnSpc>
              <a:spcBef>
                <a:spcPct val="50000"/>
              </a:spcBef>
            </a:pPr>
            <a:r>
              <a:rPr lang="en-US" altLang="zh-CN" sz="2800" dirty="0">
                <a:latin typeface="Times New Roman" panose="02020603050405020304" pitchFamily="18" charset="0"/>
              </a:rPr>
              <a:t>void P(semaphore*s)</a:t>
            </a:r>
          </a:p>
          <a:p>
            <a:pPr>
              <a:lnSpc>
                <a:spcPct val="40000"/>
              </a:lnSpc>
              <a:spcBef>
                <a:spcPct val="50000"/>
              </a:spcBef>
            </a:pPr>
            <a:r>
              <a:rPr lang="en-US" altLang="zh-CN" sz="2800" dirty="0">
                <a:latin typeface="Times New Roman" panose="02020603050405020304" pitchFamily="18" charset="0"/>
              </a:rPr>
              <a:t>   { s-&gt;value--;</a:t>
            </a:r>
          </a:p>
          <a:p>
            <a:pPr>
              <a:lnSpc>
                <a:spcPct val="40000"/>
              </a:lnSpc>
              <a:spcBef>
                <a:spcPct val="50000"/>
              </a:spcBef>
            </a:pPr>
            <a:r>
              <a:rPr lang="en-US" altLang="zh-CN" sz="2800" dirty="0">
                <a:latin typeface="Times New Roman" panose="02020603050405020304" pitchFamily="18" charset="0"/>
              </a:rPr>
              <a:t>    If s-&gt;value&lt;0 </a:t>
            </a:r>
          </a:p>
          <a:p>
            <a:pPr>
              <a:lnSpc>
                <a:spcPct val="40000"/>
              </a:lnSpc>
              <a:spcBef>
                <a:spcPct val="50000"/>
              </a:spcBef>
            </a:pPr>
            <a:r>
              <a:rPr lang="en-US" altLang="zh-CN" sz="2800" dirty="0">
                <a:latin typeface="Times New Roman" panose="02020603050405020304" pitchFamily="18" charset="0"/>
              </a:rPr>
              <a:t>        asleep(s-&gt;queue)</a:t>
            </a:r>
          </a:p>
          <a:p>
            <a:pPr>
              <a:lnSpc>
                <a:spcPct val="40000"/>
              </a:lnSpc>
              <a:spcBef>
                <a:spcPct val="50000"/>
              </a:spcBef>
            </a:pPr>
            <a:r>
              <a:rPr lang="en-US" altLang="zh-CN" sz="2800" dirty="0">
                <a:latin typeface="Times New Roman" panose="02020603050405020304" pitchFamily="18" charset="0"/>
              </a:rPr>
              <a:t>   }</a:t>
            </a:r>
          </a:p>
          <a:p>
            <a:pPr>
              <a:lnSpc>
                <a:spcPct val="40000"/>
              </a:lnSpc>
              <a:spcBef>
                <a:spcPct val="50000"/>
              </a:spcBef>
            </a:pPr>
            <a:endParaRPr lang="en-US" altLang="zh-CN" sz="2800" dirty="0">
              <a:latin typeface="Times New Roman" panose="02020603050405020304" pitchFamily="18" charset="0"/>
            </a:endParaRPr>
          </a:p>
          <a:p>
            <a:pPr>
              <a:lnSpc>
                <a:spcPct val="40000"/>
              </a:lnSpc>
              <a:spcBef>
                <a:spcPct val="50000"/>
              </a:spcBef>
            </a:pPr>
            <a:r>
              <a:rPr lang="en-US" altLang="zh-CN" sz="2800" dirty="0">
                <a:latin typeface="Times New Roman" panose="02020603050405020304" pitchFamily="18" charset="0"/>
              </a:rPr>
              <a:t>asleep(s-&gt;queue):</a:t>
            </a:r>
          </a:p>
          <a:p>
            <a:pPr>
              <a:lnSpc>
                <a:spcPct val="80000"/>
              </a:lnSpc>
              <a:spcBef>
                <a:spcPct val="50000"/>
              </a:spcBef>
            </a:pPr>
            <a:r>
              <a:rPr lang="en-US" altLang="zh-CN" sz="2400" dirty="0">
                <a:latin typeface="Times New Roman" panose="02020603050405020304" pitchFamily="18" charset="0"/>
              </a:rPr>
              <a:t>(1) </a:t>
            </a:r>
            <a:r>
              <a:rPr lang="zh-CN" altLang="en-US" sz="2400" dirty="0">
                <a:latin typeface="Times New Roman" panose="02020603050405020304" pitchFamily="18" charset="0"/>
              </a:rPr>
              <a:t>执行此操作进程的</a:t>
            </a:r>
            <a:r>
              <a:rPr lang="en-US" altLang="zh-CN" sz="2400" dirty="0">
                <a:latin typeface="Times New Roman" panose="02020603050405020304" pitchFamily="18" charset="0"/>
              </a:rPr>
              <a:t>PCB</a:t>
            </a:r>
            <a:r>
              <a:rPr lang="zh-CN" altLang="en-US" sz="2400" dirty="0">
                <a:latin typeface="Times New Roman" panose="02020603050405020304" pitchFamily="18" charset="0"/>
              </a:rPr>
              <a:t>入</a:t>
            </a:r>
            <a:r>
              <a:rPr lang="en-US" altLang="zh-CN" sz="2400" dirty="0">
                <a:latin typeface="Times New Roman" panose="02020603050405020304" pitchFamily="18" charset="0"/>
              </a:rPr>
              <a:t>s-&gt;queue</a:t>
            </a:r>
            <a:r>
              <a:rPr lang="zh-CN" altLang="en-US" sz="2400" dirty="0">
                <a:latin typeface="Times New Roman" panose="02020603050405020304" pitchFamily="18" charset="0"/>
              </a:rPr>
              <a:t>尾（状态改为等待）；</a:t>
            </a:r>
          </a:p>
          <a:p>
            <a:pPr>
              <a:lnSpc>
                <a:spcPct val="80000"/>
              </a:lnSpc>
              <a:spcBef>
                <a:spcPct val="50000"/>
              </a:spcBef>
            </a:pPr>
            <a:r>
              <a:rPr lang="en-US" altLang="zh-CN" sz="2400" dirty="0">
                <a:latin typeface="Times New Roman" panose="02020603050405020304" pitchFamily="18" charset="0"/>
              </a:rPr>
              <a:t>(2) </a:t>
            </a:r>
            <a:r>
              <a:rPr lang="zh-CN" altLang="en-US" sz="2400" dirty="0">
                <a:latin typeface="Times New Roman" panose="02020603050405020304" pitchFamily="18" charset="0"/>
              </a:rPr>
              <a:t>转处理机调度程序。</a:t>
            </a:r>
            <a:endParaRPr lang="zh-CN" altLang="en-US" sz="2800" dirty="0">
              <a:latin typeface="Times New Roman" panose="02020603050405020304" pitchFamily="18" charset="0"/>
            </a:endParaRPr>
          </a:p>
          <a:p>
            <a:pPr>
              <a:lnSpc>
                <a:spcPct val="40000"/>
              </a:lnSpc>
              <a:spcBef>
                <a:spcPct val="50000"/>
              </a:spcBef>
            </a:pPr>
            <a:endParaRPr lang="zh-CN" altLang="en-US" sz="2400" b="0" dirty="0">
              <a:latin typeface="Times New Roman" panose="02020603050405020304" pitchFamily="18" charset="0"/>
            </a:endParaRPr>
          </a:p>
        </p:txBody>
      </p:sp>
      <p:sp>
        <p:nvSpPr>
          <p:cNvPr id="65540" name="云形标注 65539"/>
          <p:cNvSpPr/>
          <p:nvPr/>
        </p:nvSpPr>
        <p:spPr>
          <a:xfrm>
            <a:off x="4419600" y="2971800"/>
            <a:ext cx="4038600" cy="1752600"/>
          </a:xfrm>
          <a:prstGeom prst="cloudCallout">
            <a:avLst>
              <a:gd name="adj1" fmla="val -6602"/>
              <a:gd name="adj2" fmla="val 38676"/>
            </a:avLst>
          </a:prstGeom>
          <a:noFill/>
          <a:ln w="9525" cap="flat" cmpd="sng">
            <a:solidFill>
              <a:schemeClr val="tx1"/>
            </a:solidFill>
            <a:prstDash val="solid"/>
            <a:headEnd type="none" w="med" len="med"/>
            <a:tailEnd type="none" w="med" len="med"/>
          </a:ln>
        </p:spPr>
        <p:txBody>
          <a:bodyPr wrap="none" anchor="ctr"/>
          <a:lstStyle/>
          <a:p>
            <a:pPr algn="ctr"/>
            <a:r>
              <a:rPr lang="en-US" altLang="zh-CN" sz="2400" b="0">
                <a:latin typeface="Times New Roman" panose="02020603050405020304" pitchFamily="18" charset="0"/>
              </a:rPr>
              <a:t>     </a:t>
            </a:r>
            <a:r>
              <a:rPr lang="zh-CN" altLang="en-US" sz="2400" b="0" dirty="0">
                <a:latin typeface="Comic Sans MS" panose="030F0702030302020204" pitchFamily="66" charset="0"/>
              </a:rPr>
              <a:t>Primitive:</a:t>
            </a:r>
            <a:r>
              <a:rPr lang="zh-CN" altLang="en-US" sz="2400" b="0" dirty="0">
                <a:solidFill>
                  <a:srgbClr val="FFFF00"/>
                </a:solidFill>
                <a:latin typeface="Comic Sans MS" panose="030F0702030302020204" pitchFamily="66" charset="0"/>
              </a:rPr>
              <a:t>:</a:t>
            </a:r>
            <a:r>
              <a:rPr lang="zh-CN" altLang="en-US" sz="2400" b="0" dirty="0">
                <a:latin typeface="Comic Sans MS" panose="030F0702030302020204" pitchFamily="66" charset="0"/>
              </a:rPr>
              <a:t> a piece of code</a:t>
            </a:r>
          </a:p>
          <a:p>
            <a:pPr algn="ctr"/>
            <a:r>
              <a:rPr lang="zh-CN" altLang="en-US" sz="2400" b="0" dirty="0">
                <a:latin typeface="Comic Sans MS" panose="030F0702030302020204" pitchFamily="66" charset="0"/>
              </a:rPr>
              <a:t> un-interruptible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dissolve">
                                      <p:cBhvr>
                                        <p:cTn id="7" dur="500"/>
                                        <p:tgtEl>
                                          <p:spTgt spid="655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539">
                                            <p:txEl>
                                              <p:pRg st="0" end="0"/>
                                            </p:txEl>
                                          </p:spTgt>
                                        </p:tgtEl>
                                        <p:attrNameLst>
                                          <p:attrName>style.visibility</p:attrName>
                                        </p:attrNameLst>
                                      </p:cBhvr>
                                      <p:to>
                                        <p:strVal val="visible"/>
                                      </p:to>
                                    </p:set>
                                    <p:animEffect transition="in" filter="wipe(left)">
                                      <p:cBhvr>
                                        <p:cTn id="12" dur="500"/>
                                        <p:tgtEl>
                                          <p:spTgt spid="655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539">
                                            <p:txEl>
                                              <p:pRg st="1" end="1"/>
                                            </p:txEl>
                                          </p:spTgt>
                                        </p:tgtEl>
                                        <p:attrNameLst>
                                          <p:attrName>style.visibility</p:attrName>
                                        </p:attrNameLst>
                                      </p:cBhvr>
                                      <p:to>
                                        <p:strVal val="visible"/>
                                      </p:to>
                                    </p:set>
                                    <p:animEffect transition="in" filter="wipe(left)">
                                      <p:cBhvr>
                                        <p:cTn id="17" dur="500"/>
                                        <p:tgtEl>
                                          <p:spTgt spid="6553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5539">
                                            <p:txEl>
                                              <p:pRg st="2" end="2"/>
                                            </p:txEl>
                                          </p:spTgt>
                                        </p:tgtEl>
                                        <p:attrNameLst>
                                          <p:attrName>style.visibility</p:attrName>
                                        </p:attrNameLst>
                                      </p:cBhvr>
                                      <p:to>
                                        <p:strVal val="visible"/>
                                      </p:to>
                                    </p:set>
                                    <p:animEffect transition="in" filter="wipe(left)">
                                      <p:cBhvr>
                                        <p:cTn id="22" dur="500"/>
                                        <p:tgtEl>
                                          <p:spTgt spid="6553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5539">
                                            <p:txEl>
                                              <p:pRg st="3" end="3"/>
                                            </p:txEl>
                                          </p:spTgt>
                                        </p:tgtEl>
                                        <p:attrNameLst>
                                          <p:attrName>style.visibility</p:attrName>
                                        </p:attrNameLst>
                                      </p:cBhvr>
                                      <p:to>
                                        <p:strVal val="visible"/>
                                      </p:to>
                                    </p:set>
                                    <p:animEffect transition="in" filter="wipe(left)">
                                      <p:cBhvr>
                                        <p:cTn id="27" dur="500"/>
                                        <p:tgtEl>
                                          <p:spTgt spid="6553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5539">
                                            <p:txEl>
                                              <p:pRg st="4" end="4"/>
                                            </p:txEl>
                                          </p:spTgt>
                                        </p:tgtEl>
                                        <p:attrNameLst>
                                          <p:attrName>style.visibility</p:attrName>
                                        </p:attrNameLst>
                                      </p:cBhvr>
                                      <p:to>
                                        <p:strVal val="visible"/>
                                      </p:to>
                                    </p:set>
                                    <p:animEffect transition="in" filter="wipe(left)">
                                      <p:cBhvr>
                                        <p:cTn id="32" dur="500"/>
                                        <p:tgtEl>
                                          <p:spTgt spid="6553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5539">
                                            <p:txEl>
                                              <p:pRg st="5" end="5"/>
                                            </p:txEl>
                                          </p:spTgt>
                                        </p:tgtEl>
                                        <p:attrNameLst>
                                          <p:attrName>style.visibility</p:attrName>
                                        </p:attrNameLst>
                                      </p:cBhvr>
                                      <p:to>
                                        <p:strVal val="visible"/>
                                      </p:to>
                                    </p:set>
                                    <p:animEffect transition="in" filter="wipe(left)">
                                      <p:cBhvr>
                                        <p:cTn id="37" dur="500"/>
                                        <p:tgtEl>
                                          <p:spTgt spid="6553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5539">
                                            <p:txEl>
                                              <p:pRg st="7" end="7"/>
                                            </p:txEl>
                                          </p:spTgt>
                                        </p:tgtEl>
                                        <p:attrNameLst>
                                          <p:attrName>style.visibility</p:attrName>
                                        </p:attrNameLst>
                                      </p:cBhvr>
                                      <p:to>
                                        <p:strVal val="visible"/>
                                      </p:to>
                                    </p:set>
                                    <p:animEffect transition="in" filter="wipe(left)">
                                      <p:cBhvr>
                                        <p:cTn id="42" dur="500"/>
                                        <p:tgtEl>
                                          <p:spTgt spid="6553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5539">
                                            <p:txEl>
                                              <p:pRg st="8" end="8"/>
                                            </p:txEl>
                                          </p:spTgt>
                                        </p:tgtEl>
                                        <p:attrNameLst>
                                          <p:attrName>style.visibility</p:attrName>
                                        </p:attrNameLst>
                                      </p:cBhvr>
                                      <p:to>
                                        <p:strVal val="visible"/>
                                      </p:to>
                                    </p:set>
                                    <p:animEffect transition="in" filter="wipe(left)">
                                      <p:cBhvr>
                                        <p:cTn id="47" dur="500"/>
                                        <p:tgtEl>
                                          <p:spTgt spid="6553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5539">
                                            <p:txEl>
                                              <p:pRg st="9" end="9"/>
                                            </p:txEl>
                                          </p:spTgt>
                                        </p:tgtEl>
                                        <p:attrNameLst>
                                          <p:attrName>style.visibility</p:attrName>
                                        </p:attrNameLst>
                                      </p:cBhvr>
                                      <p:to>
                                        <p:strVal val="visible"/>
                                      </p:to>
                                    </p:set>
                                    <p:animEffect transition="in" filter="wipe(left)">
                                      <p:cBhvr>
                                        <p:cTn id="52" dur="500"/>
                                        <p:tgtEl>
                                          <p:spTgt spid="655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P spid="6554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66561"/>
          <p:cNvSpPr>
            <a:spLocks noGrp="1"/>
          </p:cNvSpPr>
          <p:nvPr>
            <p:ph type="title"/>
          </p:nvPr>
        </p:nvSpPr>
        <p:spPr/>
        <p:txBody>
          <a:bodyPr anchor="b"/>
          <a:lstStyle/>
          <a:p>
            <a:r>
              <a:rPr lang="en-US" altLang="zh-CN"/>
              <a:t>V</a:t>
            </a:r>
            <a:r>
              <a:rPr lang="zh-CN" altLang="en-US" b="1"/>
              <a:t>操作原语</a:t>
            </a:r>
            <a:endParaRPr lang="zh-CN" altLang="en-US"/>
          </a:p>
        </p:txBody>
      </p:sp>
      <p:sp>
        <p:nvSpPr>
          <p:cNvPr id="66563" name="文本框 66562"/>
          <p:cNvSpPr txBox="1"/>
          <p:nvPr/>
        </p:nvSpPr>
        <p:spPr>
          <a:xfrm>
            <a:off x="762000" y="1828800"/>
            <a:ext cx="7696200" cy="4389438"/>
          </a:xfrm>
          <a:prstGeom prst="rect">
            <a:avLst/>
          </a:prstGeom>
          <a:noFill/>
          <a:ln w="9525">
            <a:noFill/>
          </a:ln>
        </p:spPr>
        <p:txBody>
          <a:bodyPr>
            <a:spAutoFit/>
          </a:bodyPr>
          <a:lstStyle/>
          <a:p>
            <a:pPr>
              <a:lnSpc>
                <a:spcPct val="90000"/>
              </a:lnSpc>
              <a:spcBef>
                <a:spcPct val="50000"/>
              </a:spcBef>
            </a:pPr>
            <a:r>
              <a:rPr lang="zh-CN" altLang="en-US" sz="2800" dirty="0">
                <a:latin typeface="Times New Roman" panose="02020603050405020304" pitchFamily="18" charset="0"/>
              </a:rPr>
              <a:t>V操作原语：</a:t>
            </a:r>
          </a:p>
          <a:p>
            <a:pPr>
              <a:lnSpc>
                <a:spcPct val="40000"/>
              </a:lnSpc>
              <a:spcBef>
                <a:spcPct val="50000"/>
              </a:spcBef>
            </a:pPr>
            <a:r>
              <a:rPr lang="zh-CN" altLang="en-US" sz="2800" dirty="0">
                <a:latin typeface="Times New Roman" panose="02020603050405020304" pitchFamily="18" charset="0"/>
              </a:rPr>
              <a:t>void V(semaphore *s)</a:t>
            </a:r>
          </a:p>
          <a:p>
            <a:pPr>
              <a:lnSpc>
                <a:spcPct val="40000"/>
              </a:lnSpc>
              <a:spcBef>
                <a:spcPct val="50000"/>
              </a:spcBef>
            </a:pPr>
            <a:r>
              <a:rPr lang="zh-CN" altLang="en-US" sz="2800" dirty="0">
                <a:latin typeface="Times New Roman" panose="02020603050405020304" pitchFamily="18" charset="0"/>
              </a:rPr>
              <a:t>    { s-&gt;value++;</a:t>
            </a:r>
          </a:p>
          <a:p>
            <a:pPr>
              <a:lnSpc>
                <a:spcPct val="40000"/>
              </a:lnSpc>
              <a:spcBef>
                <a:spcPct val="50000"/>
              </a:spcBef>
            </a:pPr>
            <a:r>
              <a:rPr lang="zh-CN" altLang="en-US" sz="2800" dirty="0">
                <a:latin typeface="Times New Roman" panose="02020603050405020304" pitchFamily="18" charset="0"/>
              </a:rPr>
              <a:t>     if (s-&gt;value&lt;=0) </a:t>
            </a:r>
          </a:p>
          <a:p>
            <a:pPr>
              <a:lnSpc>
                <a:spcPct val="40000"/>
              </a:lnSpc>
              <a:spcBef>
                <a:spcPct val="50000"/>
              </a:spcBef>
            </a:pPr>
            <a:r>
              <a:rPr lang="zh-CN" altLang="en-US" sz="2800" dirty="0">
                <a:latin typeface="Times New Roman" panose="02020603050405020304" pitchFamily="18" charset="0"/>
              </a:rPr>
              <a:t>          wakeup(s-&gt;queue);</a:t>
            </a:r>
          </a:p>
          <a:p>
            <a:pPr>
              <a:lnSpc>
                <a:spcPct val="40000"/>
              </a:lnSpc>
              <a:spcBef>
                <a:spcPct val="50000"/>
              </a:spcBef>
            </a:pPr>
            <a:r>
              <a:rPr lang="zh-CN" altLang="en-US" sz="2800" dirty="0">
                <a:latin typeface="Times New Roman" panose="02020603050405020304" pitchFamily="18" charset="0"/>
              </a:rPr>
              <a:t>    }</a:t>
            </a:r>
          </a:p>
          <a:p>
            <a:pPr>
              <a:lnSpc>
                <a:spcPct val="40000"/>
              </a:lnSpc>
              <a:spcBef>
                <a:spcPct val="50000"/>
              </a:spcBef>
            </a:pPr>
            <a:endParaRPr lang="zh-CN" altLang="en-US" sz="2800" dirty="0">
              <a:latin typeface="Times New Roman" panose="02020603050405020304" pitchFamily="18" charset="0"/>
            </a:endParaRPr>
          </a:p>
          <a:p>
            <a:pPr>
              <a:lnSpc>
                <a:spcPct val="20000"/>
              </a:lnSpc>
              <a:spcBef>
                <a:spcPct val="50000"/>
              </a:spcBef>
            </a:pPr>
            <a:r>
              <a:rPr lang="zh-CN" altLang="en-US" sz="2800" dirty="0">
                <a:latin typeface="Times New Roman" panose="02020603050405020304" pitchFamily="18" charset="0"/>
              </a:rPr>
              <a:t>wakeup(s-&gt;queue)</a:t>
            </a:r>
          </a:p>
          <a:p>
            <a:pPr>
              <a:spcBef>
                <a:spcPct val="50000"/>
              </a:spcBef>
            </a:pPr>
            <a:r>
              <a:rPr lang="zh-CN" altLang="en-US" sz="2400" dirty="0">
                <a:latin typeface="Times New Roman" panose="02020603050405020304" pitchFamily="18" charset="0"/>
              </a:rPr>
              <a:t>S-&gt;queue链头PCB出等待队列，进入就绪队列（状态改为就绪）。</a:t>
            </a:r>
            <a:endParaRPr lang="zh-CN" altLang="en-US" sz="2800" b="0" dirty="0">
              <a:latin typeface="Times New Roman" panose="02020603050405020304" pitchFamily="18" charset="0"/>
            </a:endParaRPr>
          </a:p>
          <a:p>
            <a:pPr>
              <a:lnSpc>
                <a:spcPct val="40000"/>
              </a:lnSpc>
              <a:spcBef>
                <a:spcPct val="50000"/>
              </a:spcBef>
            </a:pPr>
            <a:endParaRPr lang="zh-CN" altLang="en-US" sz="2800" b="0" dirty="0">
              <a:latin typeface="Times New Roman" panose="02020603050405020304" pitchFamily="18" charset="0"/>
            </a:endParaRPr>
          </a:p>
        </p:txBody>
      </p:sp>
      <p:sp>
        <p:nvSpPr>
          <p:cNvPr id="66564" name="云形标注 66563"/>
          <p:cNvSpPr/>
          <p:nvPr/>
        </p:nvSpPr>
        <p:spPr>
          <a:xfrm>
            <a:off x="4648200" y="2895600"/>
            <a:ext cx="4038600" cy="1752600"/>
          </a:xfrm>
          <a:prstGeom prst="cloudCallout">
            <a:avLst>
              <a:gd name="adj1" fmla="val -6602"/>
              <a:gd name="adj2" fmla="val 38676"/>
            </a:avLst>
          </a:prstGeom>
          <a:noFill/>
          <a:ln w="9525" cap="flat" cmpd="sng">
            <a:solidFill>
              <a:schemeClr val="accent1"/>
            </a:solidFill>
            <a:prstDash val="solid"/>
            <a:headEnd type="none" w="med" len="med"/>
            <a:tailEnd type="none" w="med" len="med"/>
          </a:ln>
        </p:spPr>
        <p:txBody>
          <a:bodyPr wrap="none" anchor="ctr"/>
          <a:lstStyle/>
          <a:p>
            <a:pPr algn="ctr"/>
            <a:r>
              <a:rPr lang="en-US" altLang="zh-CN" sz="2400" b="0">
                <a:latin typeface="Times New Roman" panose="02020603050405020304" pitchFamily="18" charset="0"/>
              </a:rPr>
              <a:t>      </a:t>
            </a:r>
            <a:r>
              <a:rPr lang="zh-CN" altLang="en-US" sz="2400" b="0" dirty="0">
                <a:latin typeface="Comic Sans MS" panose="030F0702030302020204" pitchFamily="66" charset="0"/>
              </a:rPr>
              <a:t>Primitive</a:t>
            </a:r>
            <a:r>
              <a:rPr lang="zh-CN" altLang="en-US" sz="2400" b="0" dirty="0">
                <a:solidFill>
                  <a:srgbClr val="FFFF00"/>
                </a:solidFill>
                <a:latin typeface="Comic Sans MS" panose="030F0702030302020204" pitchFamily="66" charset="0"/>
              </a:rPr>
              <a:t>:</a:t>
            </a:r>
            <a:r>
              <a:rPr lang="zh-CN" altLang="en-US" sz="2400" b="0" dirty="0">
                <a:latin typeface="Comic Sans MS" panose="030F0702030302020204" pitchFamily="66" charset="0"/>
              </a:rPr>
              <a:t> a piece of code</a:t>
            </a:r>
          </a:p>
          <a:p>
            <a:pPr algn="ctr"/>
            <a:r>
              <a:rPr lang="zh-CN" altLang="en-US" sz="2400" b="0" dirty="0">
                <a:latin typeface="Comic Sans MS" panose="030F0702030302020204" pitchFamily="66" charset="0"/>
              </a:rPr>
              <a:t> un-interruptible</a:t>
            </a:r>
            <a:endParaRPr lang="zh-CN" altLang="en-US" sz="2400"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dissolve">
                                      <p:cBhvr>
                                        <p:cTn id="7" dur="500"/>
                                        <p:tgtEl>
                                          <p:spTgt spid="665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563">
                                            <p:txEl>
                                              <p:pRg st="0" end="0"/>
                                            </p:txEl>
                                          </p:spTgt>
                                        </p:tgtEl>
                                        <p:attrNameLst>
                                          <p:attrName>style.visibility</p:attrName>
                                        </p:attrNameLst>
                                      </p:cBhvr>
                                      <p:to>
                                        <p:strVal val="visible"/>
                                      </p:to>
                                    </p:set>
                                    <p:animEffect transition="in" filter="wipe(left)">
                                      <p:cBhvr>
                                        <p:cTn id="12" dur="500"/>
                                        <p:tgtEl>
                                          <p:spTgt spid="665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563">
                                            <p:txEl>
                                              <p:pRg st="1" end="1"/>
                                            </p:txEl>
                                          </p:spTgt>
                                        </p:tgtEl>
                                        <p:attrNameLst>
                                          <p:attrName>style.visibility</p:attrName>
                                        </p:attrNameLst>
                                      </p:cBhvr>
                                      <p:to>
                                        <p:strVal val="visible"/>
                                      </p:to>
                                    </p:set>
                                    <p:animEffect transition="in" filter="wipe(left)">
                                      <p:cBhvr>
                                        <p:cTn id="17" dur="500"/>
                                        <p:tgtEl>
                                          <p:spTgt spid="6656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6563">
                                            <p:txEl>
                                              <p:pRg st="2" end="2"/>
                                            </p:txEl>
                                          </p:spTgt>
                                        </p:tgtEl>
                                        <p:attrNameLst>
                                          <p:attrName>style.visibility</p:attrName>
                                        </p:attrNameLst>
                                      </p:cBhvr>
                                      <p:to>
                                        <p:strVal val="visible"/>
                                      </p:to>
                                    </p:set>
                                    <p:animEffect transition="in" filter="wipe(left)">
                                      <p:cBhvr>
                                        <p:cTn id="22" dur="500"/>
                                        <p:tgtEl>
                                          <p:spTgt spid="6656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6563">
                                            <p:txEl>
                                              <p:pRg st="3" end="3"/>
                                            </p:txEl>
                                          </p:spTgt>
                                        </p:tgtEl>
                                        <p:attrNameLst>
                                          <p:attrName>style.visibility</p:attrName>
                                        </p:attrNameLst>
                                      </p:cBhvr>
                                      <p:to>
                                        <p:strVal val="visible"/>
                                      </p:to>
                                    </p:set>
                                    <p:animEffect transition="in" filter="wipe(left)">
                                      <p:cBhvr>
                                        <p:cTn id="27" dur="500"/>
                                        <p:tgtEl>
                                          <p:spTgt spid="6656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6563">
                                            <p:txEl>
                                              <p:pRg st="4" end="4"/>
                                            </p:txEl>
                                          </p:spTgt>
                                        </p:tgtEl>
                                        <p:attrNameLst>
                                          <p:attrName>style.visibility</p:attrName>
                                        </p:attrNameLst>
                                      </p:cBhvr>
                                      <p:to>
                                        <p:strVal val="visible"/>
                                      </p:to>
                                    </p:set>
                                    <p:animEffect transition="in" filter="wipe(left)">
                                      <p:cBhvr>
                                        <p:cTn id="32" dur="500"/>
                                        <p:tgtEl>
                                          <p:spTgt spid="6656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6563">
                                            <p:txEl>
                                              <p:pRg st="5" end="5"/>
                                            </p:txEl>
                                          </p:spTgt>
                                        </p:tgtEl>
                                        <p:attrNameLst>
                                          <p:attrName>style.visibility</p:attrName>
                                        </p:attrNameLst>
                                      </p:cBhvr>
                                      <p:to>
                                        <p:strVal val="visible"/>
                                      </p:to>
                                    </p:set>
                                    <p:animEffect transition="in" filter="wipe(left)">
                                      <p:cBhvr>
                                        <p:cTn id="37" dur="500"/>
                                        <p:tgtEl>
                                          <p:spTgt spid="6656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6563">
                                            <p:txEl>
                                              <p:pRg st="7" end="7"/>
                                            </p:txEl>
                                          </p:spTgt>
                                        </p:tgtEl>
                                        <p:attrNameLst>
                                          <p:attrName>style.visibility</p:attrName>
                                        </p:attrNameLst>
                                      </p:cBhvr>
                                      <p:to>
                                        <p:strVal val="visible"/>
                                      </p:to>
                                    </p:set>
                                    <p:animEffect transition="in" filter="wipe(left)">
                                      <p:cBhvr>
                                        <p:cTn id="42" dur="500"/>
                                        <p:tgtEl>
                                          <p:spTgt spid="6656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6563">
                                            <p:txEl>
                                              <p:pRg st="8" end="8"/>
                                            </p:txEl>
                                          </p:spTgt>
                                        </p:tgtEl>
                                        <p:attrNameLst>
                                          <p:attrName>style.visibility</p:attrName>
                                        </p:attrNameLst>
                                      </p:cBhvr>
                                      <p:to>
                                        <p:strVal val="visible"/>
                                      </p:to>
                                    </p:set>
                                    <p:animEffect transition="in" filter="wipe(left)">
                                      <p:cBhvr>
                                        <p:cTn id="47" dur="500"/>
                                        <p:tgtEl>
                                          <p:spTgt spid="665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P spid="6656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67585"/>
          <p:cNvSpPr>
            <a:spLocks noGrp="1"/>
          </p:cNvSpPr>
          <p:nvPr>
            <p:ph type="title"/>
          </p:nvPr>
        </p:nvSpPr>
        <p:spPr/>
        <p:txBody>
          <a:bodyPr anchor="b"/>
          <a:lstStyle/>
          <a:p>
            <a:r>
              <a:rPr lang="zh-CN" altLang="en-US" b="1"/>
              <a:t>规定和结论</a:t>
            </a:r>
            <a:endParaRPr lang="zh-CN" altLang="en-US"/>
          </a:p>
        </p:txBody>
      </p:sp>
      <p:sp>
        <p:nvSpPr>
          <p:cNvPr id="67587" name="文本占位符 67586"/>
          <p:cNvSpPr>
            <a:spLocks noGrp="1"/>
          </p:cNvSpPr>
          <p:nvPr>
            <p:ph type="body" idx="1"/>
          </p:nvPr>
        </p:nvSpPr>
        <p:spPr/>
        <p:txBody>
          <a:bodyPr/>
          <a:lstStyle/>
          <a:p>
            <a:pPr>
              <a:lnSpc>
                <a:spcPct val="90000"/>
              </a:lnSpc>
            </a:pPr>
            <a:r>
              <a:rPr lang="zh-CN" altLang="en-US" sz="2400" b="1" dirty="0"/>
              <a:t>对于信号量变量的规定：</a:t>
            </a:r>
            <a:endParaRPr lang="zh-CN" altLang="en-US" sz="2800" b="1" dirty="0"/>
          </a:p>
          <a:p>
            <a:pPr lvl="1">
              <a:lnSpc>
                <a:spcPct val="110000"/>
              </a:lnSpc>
            </a:pPr>
            <a:r>
              <a:rPr lang="zh-CN" altLang="en-US" sz="2000" b="1" dirty="0"/>
              <a:t>必须置一次初值，只能置一次初值，初值&gt;=</a:t>
            </a:r>
            <a:r>
              <a:rPr lang="zh-CN" altLang="en-US" sz="2000" dirty="0"/>
              <a:t>0</a:t>
            </a:r>
            <a:r>
              <a:rPr lang="zh-CN" altLang="en-US" sz="2000" b="1" dirty="0"/>
              <a:t>;</a:t>
            </a:r>
          </a:p>
          <a:p>
            <a:pPr lvl="1">
              <a:lnSpc>
                <a:spcPct val="110000"/>
              </a:lnSpc>
            </a:pPr>
            <a:r>
              <a:rPr lang="zh-CN" altLang="en-US" sz="2000" b="1" dirty="0"/>
              <a:t>只能执行P操作和V操作，所有其它操作非法。</a:t>
            </a:r>
          </a:p>
          <a:p>
            <a:pPr>
              <a:lnSpc>
                <a:spcPct val="90000"/>
              </a:lnSpc>
            </a:pPr>
            <a:r>
              <a:rPr lang="zh-CN" altLang="en-US" sz="2400" b="1" dirty="0"/>
              <a:t>几个有用的结论</a:t>
            </a:r>
            <a:r>
              <a:rPr lang="zh-CN" altLang="en-US" sz="2800" b="1" dirty="0"/>
              <a:t>：</a:t>
            </a:r>
          </a:p>
          <a:p>
            <a:pPr lvl="1">
              <a:lnSpc>
                <a:spcPct val="110000"/>
              </a:lnSpc>
            </a:pPr>
            <a:r>
              <a:rPr lang="zh-CN" altLang="en-US" sz="2000" b="1" dirty="0"/>
              <a:t>当</a:t>
            </a:r>
            <a:r>
              <a:rPr lang="zh-CN" altLang="en-US" sz="2000" dirty="0">
                <a:latin typeface="Comic Sans MS" panose="030F0702030302020204" pitchFamily="66" charset="0"/>
              </a:rPr>
              <a:t>s-&gt;value&gt;=0</a:t>
            </a:r>
            <a:r>
              <a:rPr lang="zh-CN" altLang="en-US" sz="2000" b="1" dirty="0"/>
              <a:t>时，</a:t>
            </a:r>
            <a:r>
              <a:rPr lang="zh-CN" altLang="en-US" sz="2000" dirty="0">
                <a:latin typeface="Comic Sans MS" panose="030F0702030302020204" pitchFamily="66" charset="0"/>
              </a:rPr>
              <a:t>s-&gt;queue</a:t>
            </a:r>
            <a:r>
              <a:rPr lang="zh-CN" altLang="en-US" sz="2000" b="1" dirty="0"/>
              <a:t>为空；</a:t>
            </a:r>
          </a:p>
          <a:p>
            <a:pPr lvl="1">
              <a:lnSpc>
                <a:spcPct val="110000"/>
              </a:lnSpc>
            </a:pPr>
            <a:r>
              <a:rPr lang="zh-CN" altLang="en-US" sz="2000" b="1" dirty="0"/>
              <a:t>当</a:t>
            </a:r>
            <a:r>
              <a:rPr lang="zh-CN" altLang="en-US" sz="2000" dirty="0">
                <a:latin typeface="Comic Sans MS" panose="030F0702030302020204" pitchFamily="66" charset="0"/>
              </a:rPr>
              <a:t>s-&gt;value&lt;0</a:t>
            </a:r>
            <a:r>
              <a:rPr lang="zh-CN" altLang="en-US" sz="2000" b="1" dirty="0"/>
              <a:t>时，|</a:t>
            </a:r>
            <a:r>
              <a:rPr lang="zh-CN" altLang="en-US" sz="2000" dirty="0">
                <a:latin typeface="Comic Sans MS" panose="030F0702030302020204" pitchFamily="66" charset="0"/>
              </a:rPr>
              <a:t>s-&gt;value</a:t>
            </a:r>
            <a:r>
              <a:rPr lang="zh-CN" altLang="en-US" sz="2000" b="1" dirty="0"/>
              <a:t>|为队列</a:t>
            </a:r>
            <a:r>
              <a:rPr lang="zh-CN" altLang="en-US" sz="2000" dirty="0">
                <a:latin typeface="Comic Sans MS" panose="030F0702030302020204" pitchFamily="66" charset="0"/>
              </a:rPr>
              <a:t>s-&gt;queue</a:t>
            </a:r>
            <a:r>
              <a:rPr lang="zh-CN" altLang="en-US" sz="2000" b="1" dirty="0"/>
              <a:t>的长度；</a:t>
            </a:r>
          </a:p>
          <a:p>
            <a:pPr lvl="1">
              <a:lnSpc>
                <a:spcPct val="110000"/>
              </a:lnSpc>
            </a:pPr>
            <a:r>
              <a:rPr lang="zh-CN" altLang="en-US" sz="2000" b="1" dirty="0"/>
              <a:t>当</a:t>
            </a:r>
            <a:r>
              <a:rPr lang="zh-CN" altLang="en-US" sz="2000" dirty="0">
                <a:latin typeface="Comic Sans MS" panose="030F0702030302020204" pitchFamily="66" charset="0"/>
              </a:rPr>
              <a:t>s-&gt;value</a:t>
            </a:r>
            <a:r>
              <a:rPr lang="zh-CN" altLang="en-US" sz="2000" baseline="-25000" dirty="0">
                <a:latin typeface="Comic Sans MS" panose="030F0702030302020204" pitchFamily="66" charset="0"/>
              </a:rPr>
              <a:t>初</a:t>
            </a:r>
            <a:r>
              <a:rPr lang="zh-CN" altLang="en-US" sz="2000" dirty="0">
                <a:latin typeface="Comic Sans MS" panose="030F0702030302020204" pitchFamily="66" charset="0"/>
              </a:rPr>
              <a:t>=1</a:t>
            </a:r>
            <a:r>
              <a:rPr lang="zh-CN" altLang="en-US" sz="2000" b="1" dirty="0"/>
              <a:t>时，可以实现进程互斥；</a:t>
            </a:r>
          </a:p>
          <a:p>
            <a:pPr lvl="1">
              <a:lnSpc>
                <a:spcPct val="110000"/>
              </a:lnSpc>
            </a:pPr>
            <a:r>
              <a:rPr lang="zh-CN" altLang="en-US" sz="2000" b="1" dirty="0"/>
              <a:t>当</a:t>
            </a:r>
            <a:r>
              <a:rPr lang="zh-CN" altLang="en-US" sz="2000" dirty="0">
                <a:latin typeface="Comic Sans MS" panose="030F0702030302020204" pitchFamily="66" charset="0"/>
              </a:rPr>
              <a:t>s-&gt;value</a:t>
            </a:r>
            <a:r>
              <a:rPr lang="zh-CN" altLang="en-US" sz="2000" baseline="-25000" dirty="0">
                <a:latin typeface="Comic Sans MS" panose="030F0702030302020204" pitchFamily="66" charset="0"/>
              </a:rPr>
              <a:t>初</a:t>
            </a:r>
            <a:r>
              <a:rPr lang="zh-CN" altLang="en-US" sz="2000" dirty="0">
                <a:latin typeface="Comic Sans MS" panose="030F0702030302020204" pitchFamily="66" charset="0"/>
              </a:rPr>
              <a:t>=0</a:t>
            </a:r>
            <a:r>
              <a:rPr lang="zh-CN" altLang="en-US" sz="2000" b="1" dirty="0"/>
              <a:t>时，可以实现进程间的简单同步；</a:t>
            </a:r>
          </a:p>
          <a:p>
            <a:pPr lvl="1">
              <a:lnSpc>
                <a:spcPct val="110000"/>
              </a:lnSpc>
            </a:pPr>
            <a:r>
              <a:rPr lang="zh-CN" altLang="en-US" sz="2000" b="1" dirty="0"/>
              <a:t>当</a:t>
            </a:r>
            <a:r>
              <a:rPr lang="zh-CN" altLang="en-US" sz="2000" dirty="0">
                <a:latin typeface="Comic Sans MS" panose="030F0702030302020204" pitchFamily="66" charset="0"/>
              </a:rPr>
              <a:t>s-&gt;value为非1的正整数</a:t>
            </a:r>
            <a:r>
              <a:rPr lang="zh-CN" altLang="en-US" sz="2000" b="1" dirty="0"/>
              <a:t>时，可以用来管理同种组合资源，申请资源执行一次P操作，归还资源执行一次V操作；</a:t>
            </a:r>
            <a:endParaRPr lang="zh-CN" altLang="en-US" sz="2000" dirty="0"/>
          </a:p>
          <a:p>
            <a:pPr>
              <a:lnSpc>
                <a:spcPct val="90000"/>
              </a:lnSpc>
            </a:pP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wipe(left)">
                                      <p:cBhvr>
                                        <p:cTn id="7" dur="500"/>
                                        <p:tgtEl>
                                          <p:spTgt spid="6758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7587">
                                            <p:txEl>
                                              <p:pRg st="1" end="1"/>
                                            </p:txEl>
                                          </p:spTgt>
                                        </p:tgtEl>
                                        <p:attrNameLst>
                                          <p:attrName>style.visibility</p:attrName>
                                        </p:attrNameLst>
                                      </p:cBhvr>
                                      <p:to>
                                        <p:strVal val="visible"/>
                                      </p:to>
                                    </p:set>
                                    <p:animEffect transition="in" filter="wipe(left)">
                                      <p:cBhvr>
                                        <p:cTn id="10" dur="500"/>
                                        <p:tgtEl>
                                          <p:spTgt spid="6758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7587">
                                            <p:txEl>
                                              <p:pRg st="2" end="2"/>
                                            </p:txEl>
                                          </p:spTgt>
                                        </p:tgtEl>
                                        <p:attrNameLst>
                                          <p:attrName>style.visibility</p:attrName>
                                        </p:attrNameLst>
                                      </p:cBhvr>
                                      <p:to>
                                        <p:strVal val="visible"/>
                                      </p:to>
                                    </p:set>
                                    <p:animEffect transition="in" filter="wipe(left)">
                                      <p:cBhvr>
                                        <p:cTn id="13" dur="500"/>
                                        <p:tgtEl>
                                          <p:spTgt spid="6758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7587">
                                            <p:txEl>
                                              <p:pRg st="3" end="3"/>
                                            </p:txEl>
                                          </p:spTgt>
                                        </p:tgtEl>
                                        <p:attrNameLst>
                                          <p:attrName>style.visibility</p:attrName>
                                        </p:attrNameLst>
                                      </p:cBhvr>
                                      <p:to>
                                        <p:strVal val="visible"/>
                                      </p:to>
                                    </p:set>
                                    <p:animEffect transition="in" filter="wipe(left)">
                                      <p:cBhvr>
                                        <p:cTn id="18" dur="500"/>
                                        <p:tgtEl>
                                          <p:spTgt spid="67587">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7587">
                                            <p:txEl>
                                              <p:pRg st="4" end="4"/>
                                            </p:txEl>
                                          </p:spTgt>
                                        </p:tgtEl>
                                        <p:attrNameLst>
                                          <p:attrName>style.visibility</p:attrName>
                                        </p:attrNameLst>
                                      </p:cBhvr>
                                      <p:to>
                                        <p:strVal val="visible"/>
                                      </p:to>
                                    </p:set>
                                    <p:animEffect transition="in" filter="wipe(left)">
                                      <p:cBhvr>
                                        <p:cTn id="21" dur="500"/>
                                        <p:tgtEl>
                                          <p:spTgt spid="67587">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7587">
                                            <p:txEl>
                                              <p:pRg st="5" end="5"/>
                                            </p:txEl>
                                          </p:spTgt>
                                        </p:tgtEl>
                                        <p:attrNameLst>
                                          <p:attrName>style.visibility</p:attrName>
                                        </p:attrNameLst>
                                      </p:cBhvr>
                                      <p:to>
                                        <p:strVal val="visible"/>
                                      </p:to>
                                    </p:set>
                                    <p:animEffect transition="in" filter="wipe(left)">
                                      <p:cBhvr>
                                        <p:cTn id="24" dur="500"/>
                                        <p:tgtEl>
                                          <p:spTgt spid="67587">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67587">
                                            <p:txEl>
                                              <p:pRg st="6" end="6"/>
                                            </p:txEl>
                                          </p:spTgt>
                                        </p:tgtEl>
                                        <p:attrNameLst>
                                          <p:attrName>style.visibility</p:attrName>
                                        </p:attrNameLst>
                                      </p:cBhvr>
                                      <p:to>
                                        <p:strVal val="visible"/>
                                      </p:to>
                                    </p:set>
                                    <p:animEffect transition="in" filter="wipe(left)">
                                      <p:cBhvr>
                                        <p:cTn id="27" dur="500"/>
                                        <p:tgtEl>
                                          <p:spTgt spid="67587">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67587">
                                            <p:txEl>
                                              <p:pRg st="7" end="7"/>
                                            </p:txEl>
                                          </p:spTgt>
                                        </p:tgtEl>
                                        <p:attrNameLst>
                                          <p:attrName>style.visibility</p:attrName>
                                        </p:attrNameLst>
                                      </p:cBhvr>
                                      <p:to>
                                        <p:strVal val="visible"/>
                                      </p:to>
                                    </p:set>
                                    <p:animEffect transition="in" filter="wipe(left)">
                                      <p:cBhvr>
                                        <p:cTn id="30" dur="500"/>
                                        <p:tgtEl>
                                          <p:spTgt spid="67587">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67587">
                                            <p:txEl>
                                              <p:pRg st="8" end="8"/>
                                            </p:txEl>
                                          </p:spTgt>
                                        </p:tgtEl>
                                        <p:attrNameLst>
                                          <p:attrName>style.visibility</p:attrName>
                                        </p:attrNameLst>
                                      </p:cBhvr>
                                      <p:to>
                                        <p:strVal val="visible"/>
                                      </p:to>
                                    </p:set>
                                    <p:animEffect transition="in" filter="wipe(left)">
                                      <p:cBhvr>
                                        <p:cTn id="33" dur="500"/>
                                        <p:tgtEl>
                                          <p:spTgt spid="675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68609"/>
          <p:cNvSpPr>
            <a:spLocks noGrp="1"/>
          </p:cNvSpPr>
          <p:nvPr>
            <p:ph type="title"/>
          </p:nvPr>
        </p:nvSpPr>
        <p:spPr/>
        <p:txBody>
          <a:bodyPr anchor="b"/>
          <a:lstStyle/>
          <a:p>
            <a:r>
              <a:rPr lang="zh-CN" altLang="en-US" b="1"/>
              <a:t>用开关中断实现</a:t>
            </a:r>
            <a:r>
              <a:rPr lang="en-US" altLang="zh-CN" b="1"/>
              <a:t>P</a:t>
            </a:r>
            <a:r>
              <a:rPr lang="zh-CN" altLang="en-US" b="1"/>
              <a:t>、</a:t>
            </a:r>
            <a:r>
              <a:rPr lang="en-US" altLang="zh-CN" b="1"/>
              <a:t>V</a:t>
            </a:r>
            <a:r>
              <a:rPr lang="zh-CN" altLang="en-US" b="1"/>
              <a:t>操作</a:t>
            </a:r>
          </a:p>
        </p:txBody>
      </p:sp>
      <p:sp>
        <p:nvSpPr>
          <p:cNvPr id="68611" name="文本占位符 68610"/>
          <p:cNvSpPr>
            <a:spLocks noGrp="1"/>
          </p:cNvSpPr>
          <p:nvPr>
            <p:ph type="body" idx="1"/>
          </p:nvPr>
        </p:nvSpPr>
        <p:spPr/>
        <p:txBody>
          <a:bodyPr/>
          <a:lstStyle/>
          <a:p>
            <a:pPr>
              <a:lnSpc>
                <a:spcPct val="90000"/>
              </a:lnSpc>
              <a:buNone/>
            </a:pPr>
            <a:r>
              <a:rPr lang="en-US" altLang="zh-CN" sz="2400"/>
              <a:t>void P(semaphore *s)</a:t>
            </a:r>
          </a:p>
          <a:p>
            <a:pPr>
              <a:lnSpc>
                <a:spcPct val="90000"/>
              </a:lnSpc>
              <a:buNone/>
            </a:pPr>
            <a:r>
              <a:rPr lang="en-US" altLang="zh-CN" sz="2400"/>
              <a:t>    {disable interrupt;</a:t>
            </a:r>
          </a:p>
          <a:p>
            <a:pPr>
              <a:lnSpc>
                <a:spcPct val="90000"/>
              </a:lnSpc>
              <a:buNone/>
            </a:pPr>
            <a:r>
              <a:rPr lang="en-US" altLang="zh-CN" sz="2400"/>
              <a:t>     s-&gt;value--;</a:t>
            </a:r>
          </a:p>
          <a:p>
            <a:pPr>
              <a:lnSpc>
                <a:spcPct val="90000"/>
              </a:lnSpc>
              <a:buNone/>
            </a:pPr>
            <a:r>
              <a:rPr lang="en-US" altLang="zh-CN" sz="2400"/>
              <a:t>      if (s-&gt;value&lt;0)</a:t>
            </a:r>
          </a:p>
          <a:p>
            <a:pPr>
              <a:lnSpc>
                <a:spcPct val="90000"/>
              </a:lnSpc>
              <a:buNone/>
            </a:pPr>
            <a:r>
              <a:rPr lang="en-US" altLang="zh-CN" sz="2400"/>
              <a:t>          {asleep(s-&gt;queue)</a:t>
            </a:r>
          </a:p>
          <a:p>
            <a:pPr>
              <a:lnSpc>
                <a:spcPct val="90000"/>
              </a:lnSpc>
              <a:buNone/>
            </a:pPr>
            <a:r>
              <a:rPr lang="en-US" altLang="zh-CN" sz="2400"/>
              <a:t>          enable interrupt;</a:t>
            </a:r>
          </a:p>
          <a:p>
            <a:pPr>
              <a:lnSpc>
                <a:spcPct val="90000"/>
              </a:lnSpc>
              <a:buNone/>
            </a:pPr>
            <a:r>
              <a:rPr lang="en-US" altLang="zh-CN" sz="2400"/>
              <a:t>          goto CPU dispatcher;</a:t>
            </a:r>
          </a:p>
          <a:p>
            <a:pPr>
              <a:lnSpc>
                <a:spcPct val="90000"/>
              </a:lnSpc>
              <a:buNone/>
            </a:pPr>
            <a:r>
              <a:rPr lang="en-US" altLang="zh-CN" sz="2400"/>
              <a:t>          }else</a:t>
            </a:r>
          </a:p>
          <a:p>
            <a:pPr>
              <a:lnSpc>
                <a:spcPct val="90000"/>
              </a:lnSpc>
              <a:buNone/>
            </a:pPr>
            <a:r>
              <a:rPr lang="en-US" altLang="zh-CN" sz="2400"/>
              <a:t>             enable interrupt;</a:t>
            </a:r>
          </a:p>
          <a:p>
            <a:pPr>
              <a:lnSpc>
                <a:spcPct val="90000"/>
              </a:lnSpc>
              <a:buNone/>
            </a:pPr>
            <a:r>
              <a:rPr lang="en-US" altLang="zh-CN" sz="2400"/>
              <a:t>    }</a:t>
            </a:r>
          </a:p>
          <a:p>
            <a:pPr>
              <a:lnSpc>
                <a:spcPct val="90000"/>
              </a:lnSpc>
              <a:buNone/>
            </a:pPr>
            <a:endParaRPr lang="zh-CN" altLang="en-US" sz="2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69633"/>
          <p:cNvSpPr>
            <a:spLocks noGrp="1"/>
          </p:cNvSpPr>
          <p:nvPr>
            <p:ph type="title"/>
          </p:nvPr>
        </p:nvSpPr>
        <p:spPr/>
        <p:txBody>
          <a:bodyPr anchor="b"/>
          <a:lstStyle/>
          <a:p>
            <a:r>
              <a:rPr lang="zh-CN" altLang="en-US" b="1"/>
              <a:t>用开关中断实现</a:t>
            </a:r>
            <a:r>
              <a:rPr lang="en-US" altLang="zh-CN" b="1"/>
              <a:t>P</a:t>
            </a:r>
            <a:r>
              <a:rPr lang="zh-CN" altLang="en-US" b="1"/>
              <a:t>、</a:t>
            </a:r>
            <a:r>
              <a:rPr lang="en-US" altLang="zh-CN" b="1"/>
              <a:t>V</a:t>
            </a:r>
            <a:r>
              <a:rPr lang="zh-CN" altLang="en-US" b="1"/>
              <a:t>操作</a:t>
            </a:r>
          </a:p>
        </p:txBody>
      </p:sp>
      <p:sp>
        <p:nvSpPr>
          <p:cNvPr id="69635" name="文本占位符 69634"/>
          <p:cNvSpPr>
            <a:spLocks noGrp="1"/>
          </p:cNvSpPr>
          <p:nvPr>
            <p:ph type="body" idx="1"/>
          </p:nvPr>
        </p:nvSpPr>
        <p:spPr/>
        <p:txBody>
          <a:bodyPr/>
          <a:lstStyle/>
          <a:p>
            <a:pPr>
              <a:lnSpc>
                <a:spcPct val="80000"/>
              </a:lnSpc>
              <a:buNone/>
            </a:pPr>
            <a:r>
              <a:rPr lang="en-US" altLang="zh-CN" sz="2800"/>
              <a:t>void V(semaphore *s)</a:t>
            </a:r>
          </a:p>
          <a:p>
            <a:pPr>
              <a:lnSpc>
                <a:spcPct val="80000"/>
              </a:lnSpc>
              <a:buNone/>
            </a:pPr>
            <a:r>
              <a:rPr lang="en-US" altLang="zh-CN" sz="2800"/>
              <a:t>    {disable interrupt;</a:t>
            </a:r>
          </a:p>
          <a:p>
            <a:pPr>
              <a:lnSpc>
                <a:spcPct val="80000"/>
              </a:lnSpc>
              <a:buNone/>
            </a:pPr>
            <a:r>
              <a:rPr lang="en-US" altLang="zh-CN" sz="2800"/>
              <a:t>     s-&gt;value++;</a:t>
            </a:r>
          </a:p>
          <a:p>
            <a:pPr>
              <a:lnSpc>
                <a:spcPct val="80000"/>
              </a:lnSpc>
              <a:buNone/>
            </a:pPr>
            <a:r>
              <a:rPr lang="en-US" altLang="zh-CN" sz="2800"/>
              <a:t>      if (s-&gt;value≤0)</a:t>
            </a:r>
          </a:p>
          <a:p>
            <a:pPr>
              <a:lnSpc>
                <a:spcPct val="80000"/>
              </a:lnSpc>
              <a:buNone/>
            </a:pPr>
            <a:r>
              <a:rPr lang="en-US" altLang="zh-CN" sz="2800"/>
              <a:t>          {wakeup(s-&gt;queue)</a:t>
            </a:r>
          </a:p>
          <a:p>
            <a:pPr>
              <a:lnSpc>
                <a:spcPct val="80000"/>
              </a:lnSpc>
              <a:buNone/>
            </a:pPr>
            <a:r>
              <a:rPr lang="en-US" altLang="zh-CN" sz="2800"/>
              <a:t>            enable interrupt;</a:t>
            </a:r>
          </a:p>
          <a:p>
            <a:pPr>
              <a:lnSpc>
                <a:spcPct val="80000"/>
              </a:lnSpc>
              <a:buNone/>
            </a:pPr>
            <a:r>
              <a:rPr lang="en-US" altLang="zh-CN" sz="2800"/>
              <a:t>          }else</a:t>
            </a:r>
          </a:p>
          <a:p>
            <a:pPr>
              <a:lnSpc>
                <a:spcPct val="80000"/>
              </a:lnSpc>
              <a:buNone/>
            </a:pPr>
            <a:r>
              <a:rPr lang="en-US" altLang="zh-CN" sz="2800"/>
              <a:t>             enable interrupt;</a:t>
            </a:r>
          </a:p>
          <a:p>
            <a:pPr>
              <a:lnSpc>
                <a:spcPct val="80000"/>
              </a:lnSpc>
              <a:buNone/>
            </a:pPr>
            <a:r>
              <a:rPr lang="en-US" altLang="zh-CN" sz="2800"/>
              <a:t>    }</a:t>
            </a:r>
          </a:p>
          <a:p>
            <a:pPr>
              <a:lnSpc>
                <a:spcPct val="80000"/>
              </a:lnSpc>
              <a:buNone/>
            </a:pPr>
            <a:endParaRPr lang="zh-CN" altLang="en-US" sz="28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70657"/>
          <p:cNvSpPr>
            <a:spLocks noGrp="1"/>
          </p:cNvSpPr>
          <p:nvPr>
            <p:ph type="title"/>
          </p:nvPr>
        </p:nvSpPr>
        <p:spPr>
          <a:xfrm>
            <a:off x="1116013" y="620713"/>
            <a:ext cx="7793037" cy="1143000"/>
          </a:xfrm>
        </p:spPr>
        <p:txBody>
          <a:bodyPr anchor="b"/>
          <a:lstStyle/>
          <a:p>
            <a:r>
              <a:rPr lang="zh-CN" altLang="en-US" b="1"/>
              <a:t>用开关中断实现</a:t>
            </a:r>
            <a:r>
              <a:rPr lang="en-US" altLang="zh-CN" b="1"/>
              <a:t>P</a:t>
            </a:r>
            <a:r>
              <a:rPr lang="zh-CN" altLang="en-US" b="1"/>
              <a:t>、</a:t>
            </a:r>
            <a:r>
              <a:rPr lang="en-US" altLang="zh-CN" b="1"/>
              <a:t>V</a:t>
            </a:r>
            <a:r>
              <a:rPr lang="zh-CN" altLang="en-US" b="1"/>
              <a:t>操作</a:t>
            </a:r>
          </a:p>
        </p:txBody>
      </p:sp>
      <p:sp>
        <p:nvSpPr>
          <p:cNvPr id="70659" name="文本占位符 70658"/>
          <p:cNvSpPr>
            <a:spLocks noGrp="1"/>
          </p:cNvSpPr>
          <p:nvPr>
            <p:ph type="body" idx="1"/>
          </p:nvPr>
        </p:nvSpPr>
        <p:spPr/>
        <p:txBody>
          <a:bodyPr/>
          <a:lstStyle/>
          <a:p>
            <a:r>
              <a:rPr lang="en-US" altLang="zh-CN"/>
              <a:t>asleep(s-&gt;queue):set this process status to blocked;place this process in s-&gt;queue.</a:t>
            </a:r>
          </a:p>
          <a:p>
            <a:r>
              <a:rPr lang="en-US" altLang="zh-CN"/>
              <a:t>wakeup(s-&gt;queue):remove a process from s-&gt;queue;place the process in ready list.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71681"/>
          <p:cNvSpPr>
            <a:spLocks noGrp="1"/>
          </p:cNvSpPr>
          <p:nvPr>
            <p:ph type="title"/>
          </p:nvPr>
        </p:nvSpPr>
        <p:spPr/>
        <p:txBody>
          <a:bodyPr anchor="b"/>
          <a:lstStyle/>
          <a:p>
            <a:r>
              <a:rPr lang="zh-CN" altLang="en-US" sz="4000" b="1"/>
              <a:t>用</a:t>
            </a:r>
            <a:r>
              <a:rPr lang="en-US" altLang="zh-CN" sz="4000" b="1"/>
              <a:t>TS</a:t>
            </a:r>
            <a:r>
              <a:rPr lang="zh-CN" altLang="en-US" sz="4000" b="1"/>
              <a:t>、</a:t>
            </a:r>
            <a:r>
              <a:rPr lang="en-US" altLang="zh-CN" sz="4000" b="1"/>
              <a:t>swap</a:t>
            </a:r>
            <a:r>
              <a:rPr lang="zh-CN" altLang="en-US" sz="4000" b="1"/>
              <a:t>指令实现</a:t>
            </a:r>
            <a:r>
              <a:rPr lang="en-US" altLang="zh-CN" sz="4000" b="1"/>
              <a:t>P</a:t>
            </a:r>
            <a:r>
              <a:rPr lang="zh-CN" altLang="en-US" sz="4000" b="1"/>
              <a:t>、</a:t>
            </a:r>
            <a:r>
              <a:rPr lang="en-US" altLang="zh-CN" sz="4000" b="1"/>
              <a:t>V</a:t>
            </a:r>
            <a:r>
              <a:rPr lang="zh-CN" altLang="en-US" sz="4000" b="1"/>
              <a:t>操作</a:t>
            </a:r>
          </a:p>
        </p:txBody>
      </p:sp>
      <p:sp>
        <p:nvSpPr>
          <p:cNvPr id="71683" name="文本占位符 71682"/>
          <p:cNvSpPr>
            <a:spLocks noGrp="1"/>
          </p:cNvSpPr>
          <p:nvPr>
            <p:ph type="body" idx="1"/>
          </p:nvPr>
        </p:nvSpPr>
        <p:spPr/>
        <p:txBody>
          <a:bodyPr/>
          <a:lstStyle/>
          <a:p>
            <a:pPr>
              <a:lnSpc>
                <a:spcPct val="90000"/>
              </a:lnSpc>
              <a:buNone/>
            </a:pPr>
            <a:r>
              <a:rPr lang="en-US" altLang="zh-CN" sz="2400"/>
              <a:t>void P(semaphore *s)</a:t>
            </a:r>
          </a:p>
          <a:p>
            <a:pPr>
              <a:lnSpc>
                <a:spcPct val="90000"/>
              </a:lnSpc>
              <a:buNone/>
            </a:pPr>
            <a:r>
              <a:rPr lang="en-US" altLang="zh-CN" sz="2400"/>
              <a:t>    {while(TS(s-&gt;flag));</a:t>
            </a:r>
          </a:p>
          <a:p>
            <a:pPr>
              <a:lnSpc>
                <a:spcPct val="90000"/>
              </a:lnSpc>
              <a:buNone/>
            </a:pPr>
            <a:r>
              <a:rPr lang="en-US" altLang="zh-CN" sz="2400"/>
              <a:t>     s-&gt;value--;</a:t>
            </a:r>
          </a:p>
          <a:p>
            <a:pPr>
              <a:lnSpc>
                <a:spcPct val="90000"/>
              </a:lnSpc>
              <a:buNone/>
            </a:pPr>
            <a:r>
              <a:rPr lang="en-US" altLang="zh-CN" sz="2400"/>
              <a:t>      if (s-&gt;value&lt;0)</a:t>
            </a:r>
          </a:p>
          <a:p>
            <a:pPr>
              <a:lnSpc>
                <a:spcPct val="90000"/>
              </a:lnSpc>
              <a:buNone/>
            </a:pPr>
            <a:r>
              <a:rPr lang="en-US" altLang="zh-CN" sz="2400"/>
              <a:t>          {asleep(s-&gt;queue)</a:t>
            </a:r>
          </a:p>
          <a:p>
            <a:pPr>
              <a:lnSpc>
                <a:spcPct val="90000"/>
              </a:lnSpc>
              <a:buNone/>
            </a:pPr>
            <a:r>
              <a:rPr lang="en-US" altLang="zh-CN" sz="2400"/>
              <a:t>           s-&gt;flag=0;</a:t>
            </a:r>
          </a:p>
          <a:p>
            <a:pPr>
              <a:lnSpc>
                <a:spcPct val="90000"/>
              </a:lnSpc>
              <a:buNone/>
            </a:pPr>
            <a:r>
              <a:rPr lang="en-US" altLang="zh-CN" sz="2400"/>
              <a:t>          goto CPU dispatcher;</a:t>
            </a:r>
          </a:p>
          <a:p>
            <a:pPr>
              <a:lnSpc>
                <a:spcPct val="90000"/>
              </a:lnSpc>
              <a:buNone/>
            </a:pPr>
            <a:r>
              <a:rPr lang="en-US" altLang="zh-CN" sz="2400"/>
              <a:t>          }else</a:t>
            </a:r>
          </a:p>
          <a:p>
            <a:pPr>
              <a:lnSpc>
                <a:spcPct val="90000"/>
              </a:lnSpc>
              <a:buNone/>
            </a:pPr>
            <a:r>
              <a:rPr lang="en-US" altLang="zh-CN" sz="2400"/>
              <a:t>              s-&gt;flag=0;</a:t>
            </a:r>
          </a:p>
          <a:p>
            <a:pPr>
              <a:lnSpc>
                <a:spcPct val="90000"/>
              </a:lnSpc>
              <a:buNone/>
            </a:pPr>
            <a:r>
              <a:rPr lang="en-US" altLang="zh-CN" sz="2400"/>
              <a:t>    }</a:t>
            </a:r>
          </a:p>
          <a:p>
            <a:pPr>
              <a:lnSpc>
                <a:spcPct val="90000"/>
              </a:lnSpc>
              <a:buNone/>
            </a:pP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0241"/>
          <p:cNvSpPr>
            <a:spLocks noGrp="1"/>
          </p:cNvSpPr>
          <p:nvPr>
            <p:ph type="title"/>
          </p:nvPr>
        </p:nvSpPr>
        <p:spPr/>
        <p:txBody>
          <a:bodyPr anchor="b"/>
          <a:lstStyle/>
          <a:p>
            <a:r>
              <a:rPr lang="en-US" altLang="zh-CN" b="1"/>
              <a:t>4.1.3 </a:t>
            </a:r>
            <a:r>
              <a:rPr lang="zh-CN" altLang="en-US" b="1"/>
              <a:t>并发程序及其特性</a:t>
            </a:r>
          </a:p>
        </p:txBody>
      </p:sp>
      <p:sp>
        <p:nvSpPr>
          <p:cNvPr id="10243" name="文本占位符 10242"/>
          <p:cNvSpPr>
            <a:spLocks noGrp="1"/>
          </p:cNvSpPr>
          <p:nvPr>
            <p:ph type="body" idx="1"/>
          </p:nvPr>
        </p:nvSpPr>
        <p:spPr/>
        <p:txBody>
          <a:bodyPr/>
          <a:lstStyle/>
          <a:p>
            <a:r>
              <a:rPr lang="en-US" altLang="zh-CN" sz="4000" b="1"/>
              <a:t>4.1.3.1 </a:t>
            </a:r>
            <a:r>
              <a:rPr lang="zh-CN" altLang="en-US" sz="4000" b="1"/>
              <a:t>程序的并发执行</a:t>
            </a:r>
          </a:p>
          <a:p>
            <a:pPr lvl="1"/>
            <a:r>
              <a:rPr lang="en-US" altLang="zh-CN" sz="3600" b="1"/>
              <a:t>(1)</a:t>
            </a:r>
            <a:r>
              <a:rPr lang="zh-CN" altLang="en-US" sz="3600" b="1"/>
              <a:t>内部并发性</a:t>
            </a:r>
            <a:r>
              <a:rPr lang="en-US" altLang="zh-CN" sz="3600" b="1"/>
              <a:t>: </a:t>
            </a:r>
            <a:r>
              <a:rPr lang="zh-CN" altLang="en-US" sz="3600" b="1"/>
              <a:t>指一个程序内部的并发性。例：</a:t>
            </a:r>
          </a:p>
          <a:p>
            <a:pPr lvl="2"/>
            <a:r>
              <a:rPr lang="en-US" altLang="zh-CN" b="1"/>
              <a:t>S1</a:t>
            </a:r>
            <a:r>
              <a:rPr lang="zh-CN" altLang="en-US" b="1"/>
              <a:t>：</a:t>
            </a:r>
            <a:r>
              <a:rPr lang="en-US" altLang="zh-CN" b="1"/>
              <a:t>a:=x+2</a:t>
            </a:r>
            <a:r>
              <a:rPr lang="zh-CN" altLang="en-US" b="1"/>
              <a:t>；</a:t>
            </a:r>
          </a:p>
          <a:p>
            <a:pPr lvl="2"/>
            <a:r>
              <a:rPr lang="en-US" altLang="zh-CN" b="1"/>
              <a:t>S2</a:t>
            </a:r>
            <a:r>
              <a:rPr lang="zh-CN" altLang="en-US" b="1"/>
              <a:t>：</a:t>
            </a:r>
            <a:r>
              <a:rPr lang="en-US" altLang="zh-CN" b="1"/>
              <a:t>b:=y+4</a:t>
            </a:r>
            <a:r>
              <a:rPr lang="zh-CN" altLang="en-US" b="1"/>
              <a:t>；</a:t>
            </a:r>
          </a:p>
          <a:p>
            <a:pPr lvl="2"/>
            <a:r>
              <a:rPr lang="en-US" altLang="zh-CN" b="1"/>
              <a:t>S3</a:t>
            </a:r>
            <a:r>
              <a:rPr lang="zh-CN" altLang="en-US" b="1"/>
              <a:t>：</a:t>
            </a:r>
            <a:r>
              <a:rPr lang="en-US" altLang="zh-CN" b="1"/>
              <a:t>c:=a+b</a:t>
            </a:r>
            <a:r>
              <a:rPr lang="zh-CN" altLang="en-US" b="1"/>
              <a:t>；</a:t>
            </a:r>
          </a:p>
          <a:p>
            <a:pPr lvl="2"/>
            <a:r>
              <a:rPr lang="en-US" altLang="zh-CN" b="1"/>
              <a:t>S4</a:t>
            </a:r>
            <a:r>
              <a:rPr lang="zh-CN" altLang="en-US" b="1"/>
              <a:t>：</a:t>
            </a:r>
            <a:r>
              <a:rPr lang="en-US" altLang="zh-CN" b="1"/>
              <a:t>d:=c+6</a:t>
            </a:r>
            <a:r>
              <a:rPr lang="zh-CN" altLang="en-US" b="1"/>
              <a:t>；</a:t>
            </a:r>
          </a:p>
          <a:p>
            <a:pPr lvl="2"/>
            <a:r>
              <a:rPr lang="en-US" altLang="zh-CN" b="1"/>
              <a:t>S5</a:t>
            </a:r>
            <a:r>
              <a:rPr lang="zh-CN" altLang="en-US" b="1"/>
              <a:t>：</a:t>
            </a:r>
            <a:r>
              <a:rPr lang="en-US" altLang="zh-CN" b="1"/>
              <a:t>e:=c-d</a:t>
            </a:r>
            <a:r>
              <a:rPr lang="zh-CN" altLang="en-US" b="1"/>
              <a:t>；</a:t>
            </a:r>
          </a:p>
          <a:p>
            <a:endParaRPr lang="zh-CN" altLang="en-US" sz="4000" b="1"/>
          </a:p>
        </p:txBody>
      </p:sp>
      <p:grpSp>
        <p:nvGrpSpPr>
          <p:cNvPr id="10244" name="组合 10243"/>
          <p:cNvGrpSpPr/>
          <p:nvPr/>
        </p:nvGrpSpPr>
        <p:grpSpPr>
          <a:xfrm>
            <a:off x="5075238" y="4365625"/>
            <a:ext cx="2881312" cy="1296988"/>
            <a:chOff x="0" y="0"/>
            <a:chExt cx="3560" cy="1520"/>
          </a:xfrm>
        </p:grpSpPr>
        <p:sp>
          <p:nvSpPr>
            <p:cNvPr id="10245" name="椭圆 10244"/>
            <p:cNvSpPr/>
            <p:nvPr/>
          </p:nvSpPr>
          <p:spPr>
            <a:xfrm>
              <a:off x="30" y="1010"/>
              <a:ext cx="510" cy="510"/>
            </a:xfrm>
            <a:prstGeom prst="ellipse">
              <a:avLst/>
            </a:prstGeom>
            <a:solidFill>
              <a:srgbClr val="FFFFFF"/>
            </a:solidFill>
            <a:ln w="9525" cap="flat" cmpd="sng">
              <a:solidFill>
                <a:srgbClr val="000000"/>
              </a:solidFill>
              <a:prstDash val="solid"/>
              <a:headEnd type="none" w="med" len="med"/>
              <a:tailEnd type="none" w="med" len="med"/>
            </a:ln>
          </p:spPr>
          <p:txBody>
            <a:bodyPr/>
            <a:lstStyle/>
            <a:p>
              <a:pPr algn="just"/>
              <a:r>
                <a:rPr lang="en-US" altLang="zh-CN" sz="1800">
                  <a:latin typeface="Times New Roman" panose="02020603050405020304" pitchFamily="18" charset="0"/>
                </a:rPr>
                <a:t>2</a:t>
              </a:r>
              <a:endParaRPr lang="en-US" altLang="zh-CN" sz="4000">
                <a:latin typeface="Tahoma" panose="020B0604030504040204" pitchFamily="34" charset="0"/>
              </a:endParaRPr>
            </a:p>
          </p:txBody>
        </p:sp>
        <p:sp>
          <p:nvSpPr>
            <p:cNvPr id="10246" name="椭圆 10245"/>
            <p:cNvSpPr/>
            <p:nvPr/>
          </p:nvSpPr>
          <p:spPr>
            <a:xfrm>
              <a:off x="0" y="0"/>
              <a:ext cx="510" cy="510"/>
            </a:xfrm>
            <a:prstGeom prst="ellipse">
              <a:avLst/>
            </a:prstGeom>
            <a:solidFill>
              <a:srgbClr val="FFFFFF"/>
            </a:solidFill>
            <a:ln w="9525" cap="flat" cmpd="sng">
              <a:solidFill>
                <a:srgbClr val="000000"/>
              </a:solidFill>
              <a:prstDash val="solid"/>
              <a:headEnd type="none" w="med" len="med"/>
              <a:tailEnd type="none" w="med" len="med"/>
            </a:ln>
          </p:spPr>
          <p:txBody>
            <a:bodyPr/>
            <a:lstStyle/>
            <a:p>
              <a:pPr algn="just"/>
              <a:r>
                <a:rPr lang="en-US" altLang="zh-CN" sz="1600">
                  <a:latin typeface="Times New Roman" panose="02020603050405020304" pitchFamily="18" charset="0"/>
                </a:rPr>
                <a:t>1</a:t>
              </a:r>
              <a:endParaRPr lang="en-US" altLang="zh-CN" sz="3600">
                <a:latin typeface="Tahoma" panose="020B0604030504040204" pitchFamily="34" charset="0"/>
              </a:endParaRPr>
            </a:p>
          </p:txBody>
        </p:sp>
        <p:sp>
          <p:nvSpPr>
            <p:cNvPr id="10247" name="椭圆 10246"/>
            <p:cNvSpPr/>
            <p:nvPr/>
          </p:nvSpPr>
          <p:spPr>
            <a:xfrm>
              <a:off x="2150" y="956"/>
              <a:ext cx="510" cy="510"/>
            </a:xfrm>
            <a:prstGeom prst="ellipse">
              <a:avLst/>
            </a:prstGeom>
            <a:solidFill>
              <a:srgbClr val="FFFFFF"/>
            </a:solidFill>
            <a:ln w="9525" cap="flat" cmpd="sng">
              <a:solidFill>
                <a:srgbClr val="000000"/>
              </a:solidFill>
              <a:prstDash val="solid"/>
              <a:headEnd type="none" w="med" len="med"/>
              <a:tailEnd type="none" w="med" len="med"/>
            </a:ln>
          </p:spPr>
          <p:txBody>
            <a:bodyPr/>
            <a:lstStyle/>
            <a:p>
              <a:pPr algn="just"/>
              <a:r>
                <a:rPr lang="en-US" altLang="zh-CN" sz="1800">
                  <a:latin typeface="Times New Roman" panose="02020603050405020304" pitchFamily="18" charset="0"/>
                </a:rPr>
                <a:t>4</a:t>
              </a:r>
              <a:endParaRPr lang="en-US" altLang="zh-CN" sz="4000">
                <a:latin typeface="Tahoma" panose="020B0604030504040204" pitchFamily="34" charset="0"/>
              </a:endParaRPr>
            </a:p>
          </p:txBody>
        </p:sp>
        <p:sp>
          <p:nvSpPr>
            <p:cNvPr id="10248" name="椭圆 10247"/>
            <p:cNvSpPr/>
            <p:nvPr/>
          </p:nvSpPr>
          <p:spPr>
            <a:xfrm>
              <a:off x="1160" y="490"/>
              <a:ext cx="510" cy="510"/>
            </a:xfrm>
            <a:prstGeom prst="ellipse">
              <a:avLst/>
            </a:prstGeom>
            <a:solidFill>
              <a:srgbClr val="FFFFFF"/>
            </a:solidFill>
            <a:ln w="9525" cap="flat" cmpd="sng">
              <a:solidFill>
                <a:srgbClr val="000000"/>
              </a:solidFill>
              <a:prstDash val="solid"/>
              <a:headEnd type="none" w="med" len="med"/>
              <a:tailEnd type="none" w="med" len="med"/>
            </a:ln>
          </p:spPr>
          <p:txBody>
            <a:bodyPr/>
            <a:lstStyle/>
            <a:p>
              <a:pPr algn="just"/>
              <a:r>
                <a:rPr lang="en-US" altLang="zh-CN" sz="1800">
                  <a:latin typeface="Times New Roman" panose="02020603050405020304" pitchFamily="18" charset="0"/>
                </a:rPr>
                <a:t>3</a:t>
              </a:r>
              <a:endParaRPr lang="en-US" altLang="zh-CN" sz="4000">
                <a:latin typeface="Tahoma" panose="020B0604030504040204" pitchFamily="34" charset="0"/>
              </a:endParaRPr>
            </a:p>
          </p:txBody>
        </p:sp>
        <p:sp>
          <p:nvSpPr>
            <p:cNvPr id="10249" name="椭圆 10248"/>
            <p:cNvSpPr/>
            <p:nvPr/>
          </p:nvSpPr>
          <p:spPr>
            <a:xfrm>
              <a:off x="3050" y="320"/>
              <a:ext cx="510" cy="510"/>
            </a:xfrm>
            <a:prstGeom prst="ellipse">
              <a:avLst/>
            </a:prstGeom>
            <a:solidFill>
              <a:srgbClr val="FFFFFF"/>
            </a:solidFill>
            <a:ln w="9525" cap="flat" cmpd="sng">
              <a:solidFill>
                <a:srgbClr val="000000"/>
              </a:solidFill>
              <a:prstDash val="solid"/>
              <a:headEnd type="none" w="med" len="med"/>
              <a:tailEnd type="none" w="med" len="med"/>
            </a:ln>
          </p:spPr>
          <p:txBody>
            <a:bodyPr/>
            <a:lstStyle/>
            <a:p>
              <a:pPr algn="just"/>
              <a:r>
                <a:rPr lang="en-US" altLang="zh-CN" sz="1800">
                  <a:latin typeface="Times New Roman" panose="02020603050405020304" pitchFamily="18" charset="0"/>
                </a:rPr>
                <a:t>5</a:t>
              </a:r>
            </a:p>
            <a:p>
              <a:endParaRPr lang="zh-CN" altLang="en-US" sz="3600">
                <a:latin typeface="Tahoma" panose="020B0604030504040204" pitchFamily="34" charset="0"/>
              </a:endParaRPr>
            </a:p>
          </p:txBody>
        </p:sp>
        <p:sp>
          <p:nvSpPr>
            <p:cNvPr id="10250" name="直接连接符 10249"/>
            <p:cNvSpPr/>
            <p:nvPr/>
          </p:nvSpPr>
          <p:spPr>
            <a:xfrm>
              <a:off x="1640" y="890"/>
              <a:ext cx="520" cy="220"/>
            </a:xfrm>
            <a:prstGeom prst="line">
              <a:avLst/>
            </a:prstGeom>
            <a:ln w="9525" cap="flat" cmpd="sng">
              <a:solidFill>
                <a:srgbClr val="000000"/>
              </a:solidFill>
              <a:prstDash val="solid"/>
              <a:headEnd type="none" w="med" len="med"/>
              <a:tailEnd type="triangle" w="med" len="med"/>
            </a:ln>
          </p:spPr>
        </p:sp>
        <p:sp>
          <p:nvSpPr>
            <p:cNvPr id="10251" name="直接连接符 10250"/>
            <p:cNvSpPr/>
            <p:nvPr/>
          </p:nvSpPr>
          <p:spPr>
            <a:xfrm flipV="1">
              <a:off x="540" y="910"/>
              <a:ext cx="680" cy="300"/>
            </a:xfrm>
            <a:prstGeom prst="line">
              <a:avLst/>
            </a:prstGeom>
            <a:ln w="9525" cap="flat" cmpd="sng">
              <a:solidFill>
                <a:srgbClr val="000000"/>
              </a:solidFill>
              <a:prstDash val="solid"/>
              <a:headEnd type="none" w="med" len="med"/>
              <a:tailEnd type="triangle" w="med" len="med"/>
            </a:ln>
          </p:spPr>
        </p:sp>
        <p:sp>
          <p:nvSpPr>
            <p:cNvPr id="10252" name="直接连接符 10251"/>
            <p:cNvSpPr/>
            <p:nvPr/>
          </p:nvSpPr>
          <p:spPr>
            <a:xfrm>
              <a:off x="500" y="350"/>
              <a:ext cx="700" cy="260"/>
            </a:xfrm>
            <a:prstGeom prst="line">
              <a:avLst/>
            </a:prstGeom>
            <a:ln w="9525" cap="flat" cmpd="sng">
              <a:solidFill>
                <a:srgbClr val="000000"/>
              </a:solidFill>
              <a:prstDash val="solid"/>
              <a:headEnd type="none" w="med" len="med"/>
              <a:tailEnd type="triangle" w="med" len="med"/>
            </a:ln>
          </p:spPr>
        </p:sp>
        <p:sp>
          <p:nvSpPr>
            <p:cNvPr id="10253" name="直接连接符 10252"/>
            <p:cNvSpPr/>
            <p:nvPr/>
          </p:nvSpPr>
          <p:spPr>
            <a:xfrm flipV="1">
              <a:off x="1640" y="490"/>
              <a:ext cx="1420" cy="140"/>
            </a:xfrm>
            <a:prstGeom prst="line">
              <a:avLst/>
            </a:prstGeom>
            <a:ln w="9525" cap="flat" cmpd="sng">
              <a:solidFill>
                <a:srgbClr val="000000"/>
              </a:solidFill>
              <a:prstDash val="solid"/>
              <a:headEnd type="none" w="med" len="med"/>
              <a:tailEnd type="triangle" w="med" len="med"/>
            </a:ln>
          </p:spPr>
        </p:sp>
        <p:sp>
          <p:nvSpPr>
            <p:cNvPr id="10254" name="直接连接符 10253"/>
            <p:cNvSpPr/>
            <p:nvPr/>
          </p:nvSpPr>
          <p:spPr>
            <a:xfrm flipV="1">
              <a:off x="2620" y="750"/>
              <a:ext cx="480" cy="336"/>
            </a:xfrm>
            <a:prstGeom prst="line">
              <a:avLst/>
            </a:prstGeom>
            <a:ln w="9525" cap="flat" cmpd="sng">
              <a:solidFill>
                <a:srgbClr val="000000"/>
              </a:solidFill>
              <a:prstDash val="solid"/>
              <a:headEnd type="none" w="med" len="med"/>
              <a:tailEnd type="triangle" w="med" len="med"/>
            </a:ln>
          </p:spPr>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72705"/>
          <p:cNvSpPr>
            <a:spLocks noGrp="1"/>
          </p:cNvSpPr>
          <p:nvPr>
            <p:ph type="title"/>
          </p:nvPr>
        </p:nvSpPr>
        <p:spPr/>
        <p:txBody>
          <a:bodyPr anchor="b"/>
          <a:lstStyle/>
          <a:p>
            <a:r>
              <a:rPr lang="zh-CN" altLang="en-US" sz="4000" b="1"/>
              <a:t>用</a:t>
            </a:r>
            <a:r>
              <a:rPr lang="en-US" altLang="zh-CN" sz="4000" b="1"/>
              <a:t>TS</a:t>
            </a:r>
            <a:r>
              <a:rPr lang="zh-CN" altLang="en-US" sz="4000" b="1"/>
              <a:t>、</a:t>
            </a:r>
            <a:r>
              <a:rPr lang="en-US" altLang="zh-CN" sz="4000" b="1"/>
              <a:t>swap</a:t>
            </a:r>
            <a:r>
              <a:rPr lang="zh-CN" altLang="en-US" sz="4000" b="1"/>
              <a:t>指令实现</a:t>
            </a:r>
            <a:r>
              <a:rPr lang="en-US" altLang="zh-CN" sz="4000" b="1"/>
              <a:t>P</a:t>
            </a:r>
            <a:r>
              <a:rPr lang="zh-CN" altLang="en-US" sz="4000" b="1"/>
              <a:t>、</a:t>
            </a:r>
            <a:r>
              <a:rPr lang="en-US" altLang="zh-CN" sz="4000" b="1"/>
              <a:t>V</a:t>
            </a:r>
            <a:r>
              <a:rPr lang="zh-CN" altLang="en-US" sz="4000" b="1"/>
              <a:t>操作</a:t>
            </a:r>
          </a:p>
        </p:txBody>
      </p:sp>
      <p:sp>
        <p:nvSpPr>
          <p:cNvPr id="72707" name="文本占位符 72706"/>
          <p:cNvSpPr>
            <a:spLocks noGrp="1"/>
          </p:cNvSpPr>
          <p:nvPr>
            <p:ph type="body" idx="1"/>
          </p:nvPr>
        </p:nvSpPr>
        <p:spPr/>
        <p:txBody>
          <a:bodyPr/>
          <a:lstStyle/>
          <a:p>
            <a:pPr>
              <a:lnSpc>
                <a:spcPct val="80000"/>
              </a:lnSpc>
              <a:buNone/>
            </a:pPr>
            <a:r>
              <a:rPr lang="en-US" altLang="zh-CN" sz="2800"/>
              <a:t>void V(semaphore *s)</a:t>
            </a:r>
          </a:p>
          <a:p>
            <a:pPr>
              <a:lnSpc>
                <a:spcPct val="80000"/>
              </a:lnSpc>
              <a:buNone/>
            </a:pPr>
            <a:r>
              <a:rPr lang="en-US" altLang="zh-CN" sz="2800"/>
              <a:t>    {while(TS(s-&gt;flag)); </a:t>
            </a:r>
          </a:p>
          <a:p>
            <a:pPr>
              <a:lnSpc>
                <a:spcPct val="80000"/>
              </a:lnSpc>
              <a:buNone/>
            </a:pPr>
            <a:r>
              <a:rPr lang="en-US" altLang="zh-CN" sz="2800"/>
              <a:t>     s-&gt;value++;</a:t>
            </a:r>
          </a:p>
          <a:p>
            <a:pPr>
              <a:lnSpc>
                <a:spcPct val="80000"/>
              </a:lnSpc>
              <a:buNone/>
            </a:pPr>
            <a:r>
              <a:rPr lang="en-US" altLang="zh-CN" sz="2800"/>
              <a:t>      if (s-&gt;value≤0)</a:t>
            </a:r>
          </a:p>
          <a:p>
            <a:pPr>
              <a:lnSpc>
                <a:spcPct val="80000"/>
              </a:lnSpc>
              <a:buNone/>
            </a:pPr>
            <a:r>
              <a:rPr lang="en-US" altLang="zh-CN" sz="2800"/>
              <a:t>          {wakeup(s-&gt;queue)</a:t>
            </a:r>
          </a:p>
          <a:p>
            <a:pPr>
              <a:lnSpc>
                <a:spcPct val="80000"/>
              </a:lnSpc>
              <a:buNone/>
            </a:pPr>
            <a:r>
              <a:rPr lang="en-US" altLang="zh-CN" sz="2800"/>
              <a:t>            s-&gt;flag=0;</a:t>
            </a:r>
          </a:p>
          <a:p>
            <a:pPr>
              <a:lnSpc>
                <a:spcPct val="80000"/>
              </a:lnSpc>
              <a:buNone/>
            </a:pPr>
            <a:r>
              <a:rPr lang="en-US" altLang="zh-CN" sz="2800"/>
              <a:t>          }else</a:t>
            </a:r>
          </a:p>
          <a:p>
            <a:pPr>
              <a:lnSpc>
                <a:spcPct val="80000"/>
              </a:lnSpc>
              <a:buNone/>
            </a:pPr>
            <a:r>
              <a:rPr lang="en-US" altLang="zh-CN" sz="2800"/>
              <a:t>             s-&gt;flag=0;</a:t>
            </a:r>
          </a:p>
          <a:p>
            <a:pPr>
              <a:lnSpc>
                <a:spcPct val="80000"/>
              </a:lnSpc>
              <a:buNone/>
            </a:pPr>
            <a:r>
              <a:rPr lang="en-US" altLang="zh-CN" sz="2800"/>
              <a:t>}</a:t>
            </a:r>
          </a:p>
          <a:p>
            <a:pPr>
              <a:lnSpc>
                <a:spcPct val="80000"/>
              </a:lnSpc>
              <a:buNone/>
            </a:pPr>
            <a:endParaRPr lang="zh-CN" altLang="en-US" sz="2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矩形 73729"/>
          <p:cNvSpPr/>
          <p:nvPr/>
        </p:nvSpPr>
        <p:spPr>
          <a:xfrm>
            <a:off x="685800" y="609600"/>
            <a:ext cx="7772400" cy="1143000"/>
          </a:xfrm>
          <a:prstGeom prst="rect">
            <a:avLst/>
          </a:prstGeom>
          <a:noFill/>
          <a:ln w="9525">
            <a:noFill/>
          </a:ln>
        </p:spPr>
        <p:txBody>
          <a:bodyPr lIns="92075" tIns="46038" rIns="92075" bIns="46038" anchor="ctr"/>
          <a:lstStyle/>
          <a:p>
            <a:pPr algn="ctr"/>
            <a:r>
              <a:rPr lang="zh-CN" altLang="en-US" sz="4400">
                <a:solidFill>
                  <a:schemeClr val="tx2"/>
                </a:solidFill>
                <a:effectLst>
                  <a:outerShdw blurRad="38100" dist="38100" dir="2700000">
                    <a:srgbClr val="C0C0C0"/>
                  </a:outerShdw>
                </a:effectLst>
                <a:latin typeface="Arial" panose="020B0604020202020204" pitchFamily="34" charset="0"/>
              </a:rPr>
              <a:t>用信号量和</a:t>
            </a:r>
            <a:r>
              <a:rPr lang="en-US" altLang="zh-CN" sz="4400">
                <a:solidFill>
                  <a:schemeClr val="tx2"/>
                </a:solidFill>
                <a:effectLst>
                  <a:outerShdw blurRad="38100" dist="38100" dir="2700000">
                    <a:srgbClr val="C0C0C0"/>
                  </a:outerShdw>
                </a:effectLst>
                <a:latin typeface="Arial" panose="020B0604020202020204" pitchFamily="34" charset="0"/>
              </a:rPr>
              <a:t>P</a:t>
            </a:r>
            <a:r>
              <a:rPr lang="zh-CN" altLang="en-US" sz="4400">
                <a:solidFill>
                  <a:schemeClr val="tx2"/>
                </a:solidFill>
                <a:effectLst>
                  <a:outerShdw blurRad="38100" dist="38100" dir="2700000">
                    <a:srgbClr val="C0C0C0"/>
                  </a:outerShdw>
                </a:effectLst>
                <a:latin typeface="Arial" panose="020B0604020202020204" pitchFamily="34" charset="0"/>
              </a:rPr>
              <a:t>、</a:t>
            </a:r>
            <a:r>
              <a:rPr lang="en-US" altLang="zh-CN" sz="4400">
                <a:solidFill>
                  <a:schemeClr val="tx2"/>
                </a:solidFill>
                <a:effectLst>
                  <a:outerShdw blurRad="38100" dist="38100" dir="2700000">
                    <a:srgbClr val="C0C0C0"/>
                  </a:outerShdw>
                </a:effectLst>
                <a:latin typeface="Arial" panose="020B0604020202020204" pitchFamily="34" charset="0"/>
              </a:rPr>
              <a:t>V</a:t>
            </a:r>
            <a:r>
              <a:rPr lang="zh-CN" altLang="en-US" sz="4400">
                <a:solidFill>
                  <a:schemeClr val="tx2"/>
                </a:solidFill>
                <a:effectLst>
                  <a:outerShdw blurRad="38100" dist="38100" dir="2700000">
                    <a:srgbClr val="C0C0C0"/>
                  </a:outerShdw>
                </a:effectLst>
                <a:latin typeface="Arial" panose="020B0604020202020204" pitchFamily="34" charset="0"/>
              </a:rPr>
              <a:t>实现进程互斥</a:t>
            </a:r>
          </a:p>
        </p:txBody>
      </p:sp>
      <p:sp>
        <p:nvSpPr>
          <p:cNvPr id="73731" name="文本框 73730"/>
          <p:cNvSpPr txBox="1"/>
          <p:nvPr/>
        </p:nvSpPr>
        <p:spPr>
          <a:xfrm>
            <a:off x="762000" y="2200275"/>
            <a:ext cx="7696200" cy="3195638"/>
          </a:xfrm>
          <a:prstGeom prst="rect">
            <a:avLst/>
          </a:prstGeom>
          <a:noFill/>
          <a:ln w="9525">
            <a:noFill/>
          </a:ln>
        </p:spPr>
        <p:txBody>
          <a:bodyPr>
            <a:spAutoFit/>
          </a:bodyPr>
          <a:lstStyle/>
          <a:p>
            <a:pPr>
              <a:spcBef>
                <a:spcPct val="50000"/>
              </a:spcBef>
            </a:pPr>
            <a:r>
              <a:rPr lang="en-US" altLang="zh-CN" sz="2400">
                <a:latin typeface="Comic Sans MS" panose="030F0702030302020204" pitchFamily="66" charset="0"/>
              </a:rPr>
              <a:t>Var mutex: semaphore; (</a:t>
            </a:r>
            <a:r>
              <a:rPr lang="zh-CN" altLang="en-US" sz="2400">
                <a:latin typeface="Comic Sans MS" panose="030F0702030302020204" pitchFamily="66" charset="0"/>
              </a:rPr>
              <a:t>初值</a:t>
            </a:r>
            <a:r>
              <a:rPr lang="en-US" altLang="zh-CN" sz="2400">
                <a:latin typeface="Comic Sans MS" panose="030F0702030302020204" pitchFamily="66" charset="0"/>
              </a:rPr>
              <a:t>=1</a:t>
            </a:r>
            <a:r>
              <a:rPr lang="zh-CN" altLang="en-US" sz="2400">
                <a:latin typeface="Comic Sans MS" panose="030F0702030302020204" pitchFamily="66" charset="0"/>
              </a:rPr>
              <a:t>）</a:t>
            </a:r>
            <a:endParaRPr lang="zh-CN" altLang="en-US" sz="2400">
              <a:latin typeface="Times New Roman" panose="02020603050405020304" pitchFamily="18" charset="0"/>
            </a:endParaRPr>
          </a:p>
          <a:p>
            <a:pPr>
              <a:spcBef>
                <a:spcPct val="50000"/>
              </a:spcBef>
            </a:pPr>
            <a:endParaRPr lang="zh-CN" altLang="en-US" sz="2400">
              <a:latin typeface="Times New Roman" panose="02020603050405020304" pitchFamily="18" charset="0"/>
            </a:endParaRPr>
          </a:p>
          <a:p>
            <a:pPr>
              <a:spcBef>
                <a:spcPct val="50000"/>
              </a:spcBef>
            </a:pPr>
            <a:r>
              <a:rPr lang="zh-CN" altLang="en-US" sz="2400">
                <a:latin typeface="Times New Roman" panose="02020603050405020304" pitchFamily="18" charset="0"/>
              </a:rPr>
              <a:t>                         </a:t>
            </a:r>
            <a:r>
              <a:rPr lang="en-US" altLang="zh-CN" sz="2400">
                <a:latin typeface="Comic Sans MS" panose="030F0702030302020204" pitchFamily="66" charset="0"/>
              </a:rPr>
              <a:t>shared x,y,z:integer;</a:t>
            </a:r>
            <a:endParaRPr lang="en-US" altLang="zh-CN" sz="2400">
              <a:latin typeface="Times New Roman" panose="02020603050405020304" pitchFamily="18" charset="0"/>
            </a:endParaRPr>
          </a:p>
          <a:p>
            <a:pPr>
              <a:spcBef>
                <a:spcPct val="50000"/>
              </a:spcBef>
            </a:pPr>
            <a:endParaRPr lang="en-US" altLang="zh-CN" sz="2400">
              <a:latin typeface="Times New Roman" panose="02020603050405020304" pitchFamily="18" charset="0"/>
            </a:endParaRPr>
          </a:p>
          <a:p>
            <a:pPr>
              <a:spcBef>
                <a:spcPct val="50000"/>
              </a:spcBef>
            </a:pP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CR1                CR2                  CRn</a:t>
            </a:r>
          </a:p>
        </p:txBody>
      </p:sp>
      <p:sp>
        <p:nvSpPr>
          <p:cNvPr id="73732" name="未知"/>
          <p:cNvSpPr/>
          <p:nvPr/>
        </p:nvSpPr>
        <p:spPr>
          <a:xfrm>
            <a:off x="1828800" y="3800475"/>
            <a:ext cx="1981200" cy="1447800"/>
          </a:xfrm>
          <a:custGeom>
            <a:avLst/>
            <a:gdLst/>
            <a:ahLst/>
            <a:cxnLst/>
            <a:rect l="0" t="0" r="0" b="0"/>
            <a:pathLst>
              <a:path w="1248" h="912">
                <a:moveTo>
                  <a:pt x="0" y="912"/>
                </a:moveTo>
                <a:cubicBezTo>
                  <a:pt x="140" y="880"/>
                  <a:pt x="280" y="848"/>
                  <a:pt x="384" y="768"/>
                </a:cubicBezTo>
                <a:cubicBezTo>
                  <a:pt x="488" y="688"/>
                  <a:pt x="552" y="528"/>
                  <a:pt x="624" y="432"/>
                </a:cubicBezTo>
                <a:cubicBezTo>
                  <a:pt x="696" y="336"/>
                  <a:pt x="712" y="264"/>
                  <a:pt x="816" y="192"/>
                </a:cubicBezTo>
                <a:cubicBezTo>
                  <a:pt x="920" y="120"/>
                  <a:pt x="1176" y="32"/>
                  <a:pt x="1248" y="0"/>
                </a:cubicBezTo>
              </a:path>
            </a:pathLst>
          </a:custGeom>
          <a:noFill/>
          <a:ln w="9525" cap="flat" cmpd="sng">
            <a:solidFill>
              <a:schemeClr val="tx1"/>
            </a:solidFill>
            <a:prstDash val="solid"/>
            <a:headEnd type="none" w="med" len="med"/>
            <a:tailEnd type="stealth" w="med" len="med"/>
          </a:ln>
        </p:spPr>
        <p:txBody>
          <a:bodyPr/>
          <a:lstStyle/>
          <a:p>
            <a:endParaRPr lang="zh-CN" altLang="en-US"/>
          </a:p>
        </p:txBody>
      </p:sp>
      <p:sp>
        <p:nvSpPr>
          <p:cNvPr id="73733" name="未知"/>
          <p:cNvSpPr/>
          <p:nvPr/>
        </p:nvSpPr>
        <p:spPr>
          <a:xfrm>
            <a:off x="4330700" y="3876675"/>
            <a:ext cx="622300" cy="1295400"/>
          </a:xfrm>
          <a:custGeom>
            <a:avLst/>
            <a:gdLst/>
            <a:ahLst/>
            <a:cxnLst/>
            <a:rect l="0" t="0" r="0" b="0"/>
            <a:pathLst>
              <a:path w="392" h="816">
                <a:moveTo>
                  <a:pt x="0" y="816"/>
                </a:moveTo>
                <a:cubicBezTo>
                  <a:pt x="88" y="812"/>
                  <a:pt x="176" y="808"/>
                  <a:pt x="240" y="768"/>
                </a:cubicBezTo>
                <a:cubicBezTo>
                  <a:pt x="304" y="728"/>
                  <a:pt x="376" y="648"/>
                  <a:pt x="384" y="576"/>
                </a:cubicBezTo>
                <a:cubicBezTo>
                  <a:pt x="392" y="504"/>
                  <a:pt x="352" y="432"/>
                  <a:pt x="288" y="336"/>
                </a:cubicBezTo>
                <a:cubicBezTo>
                  <a:pt x="224" y="240"/>
                  <a:pt x="112" y="120"/>
                  <a:pt x="0" y="0"/>
                </a:cubicBezTo>
              </a:path>
            </a:pathLst>
          </a:custGeom>
          <a:noFill/>
          <a:ln w="9525" cap="flat" cmpd="sng">
            <a:solidFill>
              <a:schemeClr val="tx1"/>
            </a:solidFill>
            <a:prstDash val="solid"/>
            <a:headEnd type="none" w="med" len="med"/>
            <a:tailEnd type="arrow" w="med" len="med"/>
          </a:ln>
        </p:spPr>
        <p:txBody>
          <a:bodyPr/>
          <a:lstStyle/>
          <a:p>
            <a:endParaRPr lang="zh-CN" altLang="en-US"/>
          </a:p>
        </p:txBody>
      </p:sp>
      <p:sp>
        <p:nvSpPr>
          <p:cNvPr id="73734" name="未知"/>
          <p:cNvSpPr/>
          <p:nvPr/>
        </p:nvSpPr>
        <p:spPr>
          <a:xfrm>
            <a:off x="5105400" y="3876675"/>
            <a:ext cx="1676400" cy="1333500"/>
          </a:xfrm>
          <a:custGeom>
            <a:avLst/>
            <a:gdLst/>
            <a:ahLst/>
            <a:cxnLst/>
            <a:rect l="0" t="0" r="0" b="0"/>
            <a:pathLst>
              <a:path w="1056" h="840">
                <a:moveTo>
                  <a:pt x="1056" y="816"/>
                </a:moveTo>
                <a:cubicBezTo>
                  <a:pt x="952" y="828"/>
                  <a:pt x="848" y="840"/>
                  <a:pt x="768" y="768"/>
                </a:cubicBezTo>
                <a:cubicBezTo>
                  <a:pt x="688" y="696"/>
                  <a:pt x="704" y="512"/>
                  <a:pt x="576" y="384"/>
                </a:cubicBezTo>
                <a:cubicBezTo>
                  <a:pt x="448" y="256"/>
                  <a:pt x="224" y="128"/>
                  <a:pt x="0" y="0"/>
                </a:cubicBezTo>
              </a:path>
            </a:pathLst>
          </a:custGeom>
          <a:noFill/>
          <a:ln w="9525" cap="flat" cmpd="sng">
            <a:solidFill>
              <a:schemeClr val="tx1"/>
            </a:solidFill>
            <a:prstDash val="solid"/>
            <a:headEnd type="none" w="med" len="med"/>
            <a:tailEnd type="arrow" w="med" len="med"/>
          </a:ln>
        </p:spPr>
        <p:txBody>
          <a:bodyPr/>
          <a:lstStyle/>
          <a:p>
            <a:endParaRPr lang="zh-CN" altLang="en-US"/>
          </a:p>
        </p:txBody>
      </p:sp>
      <p:sp>
        <p:nvSpPr>
          <p:cNvPr id="73735" name="文本框 73734"/>
          <p:cNvSpPr txBox="1"/>
          <p:nvPr/>
        </p:nvSpPr>
        <p:spPr>
          <a:xfrm>
            <a:off x="5334000" y="4953000"/>
            <a:ext cx="762000" cy="457200"/>
          </a:xfrm>
          <a:prstGeom prst="rect">
            <a:avLst/>
          </a:prstGeom>
          <a:noFill/>
          <a:ln w="9525">
            <a:noFill/>
          </a:ln>
        </p:spPr>
        <p:txBody>
          <a:bodyPr>
            <a:spAutoFit/>
          </a:bodyPr>
          <a:lstStyle/>
          <a:p>
            <a:pPr>
              <a:spcBef>
                <a:spcPct val="50000"/>
              </a:spcBef>
            </a:pPr>
            <a:r>
              <a:rPr lang="en-US" altLang="zh-CN" sz="2400">
                <a:latin typeface="Comic Sans MS" panose="030F0702030302020204" pitchFamily="66" charset="0"/>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74753"/>
          <p:cNvSpPr>
            <a:spLocks noGrp="1"/>
          </p:cNvSpPr>
          <p:nvPr>
            <p:ph type="title"/>
          </p:nvPr>
        </p:nvSpPr>
        <p:spPr/>
        <p:txBody>
          <a:bodyPr anchor="b"/>
          <a:lstStyle/>
          <a:p>
            <a:r>
              <a:rPr lang="zh-CN" altLang="en-US" b="1"/>
              <a:t>用信号灯实现进程互斥</a:t>
            </a:r>
          </a:p>
        </p:txBody>
      </p:sp>
      <p:sp>
        <p:nvSpPr>
          <p:cNvPr id="74755" name="文本框 74754"/>
          <p:cNvSpPr txBox="1"/>
          <p:nvPr/>
        </p:nvSpPr>
        <p:spPr>
          <a:xfrm>
            <a:off x="762000" y="2200275"/>
            <a:ext cx="7696200" cy="3743325"/>
          </a:xfrm>
          <a:prstGeom prst="rect">
            <a:avLst/>
          </a:prstGeom>
          <a:noFill/>
          <a:ln w="9525">
            <a:noFill/>
          </a:ln>
        </p:spPr>
        <p:txBody>
          <a:bodyPr>
            <a:spAutoFit/>
          </a:bodyPr>
          <a:lstStyle/>
          <a:p>
            <a:pPr>
              <a:spcBef>
                <a:spcPct val="50000"/>
              </a:spcBef>
            </a:pPr>
            <a:r>
              <a:rPr lang="en-US" altLang="zh-CN" sz="2400">
                <a:latin typeface="Comic Sans MS" panose="030F0702030302020204" pitchFamily="66" charset="0"/>
              </a:rPr>
              <a:t>Var mutex: semaphore; (</a:t>
            </a:r>
            <a:r>
              <a:rPr lang="zh-CN" altLang="en-US" sz="2400">
                <a:latin typeface="Comic Sans MS" panose="030F0702030302020204" pitchFamily="66" charset="0"/>
              </a:rPr>
              <a:t>初值</a:t>
            </a:r>
            <a:r>
              <a:rPr lang="en-US" altLang="zh-CN" sz="2400">
                <a:latin typeface="Comic Sans MS" panose="030F0702030302020204" pitchFamily="66" charset="0"/>
              </a:rPr>
              <a:t>=1</a:t>
            </a:r>
            <a:r>
              <a:rPr lang="zh-CN" altLang="en-US" sz="2400">
                <a:latin typeface="Comic Sans MS" panose="030F0702030302020204" pitchFamily="66" charset="0"/>
              </a:rPr>
              <a:t>）</a:t>
            </a:r>
            <a:endParaRPr lang="zh-CN" altLang="en-US" sz="2400">
              <a:latin typeface="Times New Roman" panose="02020603050405020304" pitchFamily="18" charset="0"/>
            </a:endParaRPr>
          </a:p>
          <a:p>
            <a:pPr>
              <a:spcBef>
                <a:spcPct val="50000"/>
              </a:spcBef>
            </a:pPr>
            <a:endParaRPr lang="zh-CN" altLang="en-US" sz="2400">
              <a:latin typeface="Comic Sans MS" panose="030F0702030302020204" pitchFamily="66" charset="0"/>
            </a:endParaRPr>
          </a:p>
          <a:p>
            <a:pPr>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shared x,y,z:integer;</a:t>
            </a:r>
            <a:endParaRPr lang="en-US" altLang="zh-CN" sz="2400">
              <a:latin typeface="Times New Roman" panose="02020603050405020304" pitchFamily="18" charset="0"/>
            </a:endParaRPr>
          </a:p>
          <a:p>
            <a:pPr>
              <a:spcBef>
                <a:spcPct val="50000"/>
              </a:spcBef>
            </a:pPr>
            <a:endParaRPr lang="en-US" altLang="zh-CN" sz="2400">
              <a:latin typeface="Times New Roman" panose="02020603050405020304" pitchFamily="18" charset="0"/>
            </a:endParaRPr>
          </a:p>
          <a:p>
            <a:pPr>
              <a:spcBef>
                <a:spcPct val="50000"/>
              </a:spcBef>
            </a:pPr>
            <a:r>
              <a:rPr lang="en-US" altLang="zh-CN" sz="2400">
                <a:latin typeface="Comic Sans MS" panose="030F0702030302020204" pitchFamily="66" charset="0"/>
              </a:rPr>
              <a:t>P(mutex)          P(mutex)              P(mutex)                   </a:t>
            </a:r>
          </a:p>
          <a:p>
            <a:pPr>
              <a:spcBef>
                <a:spcPct val="50000"/>
              </a:spcBef>
            </a:pPr>
            <a:r>
              <a:rPr lang="en-US" altLang="zh-CN" sz="2400">
                <a:latin typeface="Comic Sans MS" panose="030F0702030302020204" pitchFamily="66" charset="0"/>
              </a:rPr>
              <a:t>   CR1               CR2                   CRn</a:t>
            </a:r>
          </a:p>
          <a:p>
            <a:pPr>
              <a:spcBef>
                <a:spcPct val="50000"/>
              </a:spcBef>
            </a:pPr>
            <a:r>
              <a:rPr lang="en-US" altLang="zh-CN" sz="2400">
                <a:latin typeface="Comic Sans MS" panose="030F0702030302020204" pitchFamily="66" charset="0"/>
              </a:rPr>
              <a:t>V(mutex)          V(mutex)             V(mutex)</a:t>
            </a:r>
            <a:endParaRPr lang="en-US" altLang="zh-CN" sz="2400">
              <a:latin typeface="Times New Roman" panose="02020603050405020304" pitchFamily="18" charset="0"/>
            </a:endParaRPr>
          </a:p>
        </p:txBody>
      </p:sp>
      <p:sp>
        <p:nvSpPr>
          <p:cNvPr id="74756" name="未知"/>
          <p:cNvSpPr/>
          <p:nvPr/>
        </p:nvSpPr>
        <p:spPr>
          <a:xfrm>
            <a:off x="1828800" y="3800475"/>
            <a:ext cx="1981200" cy="1447800"/>
          </a:xfrm>
          <a:custGeom>
            <a:avLst/>
            <a:gdLst/>
            <a:ahLst/>
            <a:cxnLst/>
            <a:rect l="0" t="0" r="0" b="0"/>
            <a:pathLst>
              <a:path w="1248" h="912">
                <a:moveTo>
                  <a:pt x="0" y="912"/>
                </a:moveTo>
                <a:cubicBezTo>
                  <a:pt x="140" y="880"/>
                  <a:pt x="280" y="848"/>
                  <a:pt x="384" y="768"/>
                </a:cubicBezTo>
                <a:cubicBezTo>
                  <a:pt x="488" y="688"/>
                  <a:pt x="552" y="528"/>
                  <a:pt x="624" y="432"/>
                </a:cubicBezTo>
                <a:cubicBezTo>
                  <a:pt x="696" y="336"/>
                  <a:pt x="712" y="264"/>
                  <a:pt x="816" y="192"/>
                </a:cubicBezTo>
                <a:cubicBezTo>
                  <a:pt x="920" y="120"/>
                  <a:pt x="1176" y="32"/>
                  <a:pt x="1248" y="0"/>
                </a:cubicBezTo>
              </a:path>
            </a:pathLst>
          </a:custGeom>
          <a:noFill/>
          <a:ln w="9525" cap="flat" cmpd="sng">
            <a:solidFill>
              <a:schemeClr val="tx1"/>
            </a:solidFill>
            <a:prstDash val="solid"/>
            <a:headEnd type="none" w="med" len="med"/>
            <a:tailEnd type="stealth" w="med" len="med"/>
          </a:ln>
        </p:spPr>
        <p:txBody>
          <a:bodyPr/>
          <a:lstStyle/>
          <a:p>
            <a:endParaRPr lang="zh-CN" altLang="en-US"/>
          </a:p>
        </p:txBody>
      </p:sp>
      <p:sp>
        <p:nvSpPr>
          <p:cNvPr id="74757" name="未知"/>
          <p:cNvSpPr/>
          <p:nvPr/>
        </p:nvSpPr>
        <p:spPr>
          <a:xfrm>
            <a:off x="4330700" y="3876675"/>
            <a:ext cx="622300" cy="1295400"/>
          </a:xfrm>
          <a:custGeom>
            <a:avLst/>
            <a:gdLst/>
            <a:ahLst/>
            <a:cxnLst/>
            <a:rect l="0" t="0" r="0" b="0"/>
            <a:pathLst>
              <a:path w="392" h="816">
                <a:moveTo>
                  <a:pt x="0" y="816"/>
                </a:moveTo>
                <a:cubicBezTo>
                  <a:pt x="88" y="812"/>
                  <a:pt x="176" y="808"/>
                  <a:pt x="240" y="768"/>
                </a:cubicBezTo>
                <a:cubicBezTo>
                  <a:pt x="304" y="728"/>
                  <a:pt x="376" y="648"/>
                  <a:pt x="384" y="576"/>
                </a:cubicBezTo>
                <a:cubicBezTo>
                  <a:pt x="392" y="504"/>
                  <a:pt x="352" y="432"/>
                  <a:pt x="288" y="336"/>
                </a:cubicBezTo>
                <a:cubicBezTo>
                  <a:pt x="224" y="240"/>
                  <a:pt x="112" y="120"/>
                  <a:pt x="0" y="0"/>
                </a:cubicBezTo>
              </a:path>
            </a:pathLst>
          </a:custGeom>
          <a:noFill/>
          <a:ln w="9525" cap="flat" cmpd="sng">
            <a:solidFill>
              <a:schemeClr val="tx1"/>
            </a:solidFill>
            <a:prstDash val="solid"/>
            <a:headEnd type="none" w="med" len="med"/>
            <a:tailEnd type="arrow" w="med" len="med"/>
          </a:ln>
        </p:spPr>
        <p:txBody>
          <a:bodyPr/>
          <a:lstStyle/>
          <a:p>
            <a:endParaRPr lang="zh-CN" altLang="en-US"/>
          </a:p>
        </p:txBody>
      </p:sp>
      <p:sp>
        <p:nvSpPr>
          <p:cNvPr id="74758" name="未知"/>
          <p:cNvSpPr/>
          <p:nvPr/>
        </p:nvSpPr>
        <p:spPr>
          <a:xfrm>
            <a:off x="5105400" y="3876675"/>
            <a:ext cx="1676400" cy="1333500"/>
          </a:xfrm>
          <a:custGeom>
            <a:avLst/>
            <a:gdLst/>
            <a:ahLst/>
            <a:cxnLst/>
            <a:rect l="0" t="0" r="0" b="0"/>
            <a:pathLst>
              <a:path w="1056" h="840">
                <a:moveTo>
                  <a:pt x="1056" y="816"/>
                </a:moveTo>
                <a:cubicBezTo>
                  <a:pt x="952" y="828"/>
                  <a:pt x="848" y="840"/>
                  <a:pt x="768" y="768"/>
                </a:cubicBezTo>
                <a:cubicBezTo>
                  <a:pt x="688" y="696"/>
                  <a:pt x="704" y="512"/>
                  <a:pt x="576" y="384"/>
                </a:cubicBezTo>
                <a:cubicBezTo>
                  <a:pt x="448" y="256"/>
                  <a:pt x="224" y="128"/>
                  <a:pt x="0" y="0"/>
                </a:cubicBezTo>
              </a:path>
            </a:pathLst>
          </a:custGeom>
          <a:noFill/>
          <a:ln w="9525" cap="flat" cmpd="sng">
            <a:solidFill>
              <a:schemeClr val="tx1"/>
            </a:solidFill>
            <a:prstDash val="solid"/>
            <a:headEnd type="none" w="med" len="med"/>
            <a:tailEnd type="arrow" w="med" len="med"/>
          </a:ln>
        </p:spPr>
        <p:txBody>
          <a:bodyPr/>
          <a:lstStyle/>
          <a:p>
            <a:endParaRPr lang="zh-CN" altLang="en-US"/>
          </a:p>
        </p:txBody>
      </p:sp>
      <p:sp>
        <p:nvSpPr>
          <p:cNvPr id="74759" name="文本框 74758"/>
          <p:cNvSpPr txBox="1"/>
          <p:nvPr/>
        </p:nvSpPr>
        <p:spPr>
          <a:xfrm>
            <a:off x="5334000" y="4953000"/>
            <a:ext cx="762000" cy="457200"/>
          </a:xfrm>
          <a:prstGeom prst="rect">
            <a:avLst/>
          </a:prstGeom>
          <a:noFill/>
          <a:ln w="9525">
            <a:noFill/>
          </a:ln>
        </p:spPr>
        <p:txBody>
          <a:bodyPr>
            <a:spAutoFit/>
          </a:bodyPr>
          <a:lstStyle/>
          <a:p>
            <a:pPr>
              <a:spcBef>
                <a:spcPct val="50000"/>
              </a:spcBef>
            </a:pPr>
            <a:r>
              <a:rPr lang="en-US" altLang="zh-CN" sz="2400">
                <a:latin typeface="Comic Sans MS" panose="030F0702030302020204" pitchFamily="66" charset="0"/>
              </a:rPr>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75777"/>
          <p:cNvSpPr>
            <a:spLocks noGrp="1"/>
          </p:cNvSpPr>
          <p:nvPr>
            <p:ph type="title"/>
          </p:nvPr>
        </p:nvSpPr>
        <p:spPr/>
        <p:txBody>
          <a:bodyPr anchor="b"/>
          <a:lstStyle/>
          <a:p>
            <a:r>
              <a:rPr lang="zh-CN" altLang="en-US" b="1"/>
              <a:t>互斥例子：借书系统</a:t>
            </a:r>
            <a:r>
              <a:rPr lang="en-US" altLang="zh-CN"/>
              <a:t>(revisited)</a:t>
            </a:r>
          </a:p>
        </p:txBody>
      </p:sp>
      <p:sp>
        <p:nvSpPr>
          <p:cNvPr id="75779" name="文本占位符 75778"/>
          <p:cNvSpPr>
            <a:spLocks noGrp="1"/>
          </p:cNvSpPr>
          <p:nvPr>
            <p:ph type="body" idx="1"/>
          </p:nvPr>
        </p:nvSpPr>
        <p:spPr/>
        <p:txBody>
          <a:bodyPr/>
          <a:lstStyle/>
          <a:p>
            <a:pPr>
              <a:lnSpc>
                <a:spcPct val="80000"/>
              </a:lnSpc>
              <a:buNone/>
            </a:pPr>
            <a:r>
              <a:rPr lang="zh-CN" altLang="en-US" sz="2000" b="1" dirty="0"/>
              <a:t>Var mutex:semaphore; (initial value is 1)</a:t>
            </a:r>
          </a:p>
          <a:p>
            <a:pPr>
              <a:lnSpc>
                <a:spcPct val="80000"/>
              </a:lnSpc>
              <a:buNone/>
            </a:pPr>
            <a:r>
              <a:rPr lang="zh-CN" altLang="en-US" sz="2000" b="1" dirty="0"/>
              <a:t>终端1：                           终端2：</a:t>
            </a:r>
          </a:p>
          <a:p>
            <a:pPr>
              <a:lnSpc>
                <a:spcPct val="80000"/>
              </a:lnSpc>
              <a:buNone/>
            </a:pPr>
            <a:r>
              <a:rPr lang="zh-CN" altLang="en-US" sz="2000" b="1" dirty="0"/>
              <a:t>CYCLE                             CYCLE</a:t>
            </a:r>
          </a:p>
          <a:p>
            <a:pPr>
              <a:lnSpc>
                <a:spcPct val="80000"/>
              </a:lnSpc>
              <a:buNone/>
            </a:pPr>
            <a:r>
              <a:rPr lang="zh-CN" altLang="en-US" sz="2000" b="1" dirty="0"/>
              <a:t>    等待借书者；               等待借书者；</a:t>
            </a:r>
          </a:p>
          <a:p>
            <a:pPr>
              <a:lnSpc>
                <a:spcPct val="80000"/>
              </a:lnSpc>
              <a:buNone/>
            </a:pPr>
            <a:endParaRPr lang="zh-CN" altLang="en-US" sz="2000" b="1" dirty="0">
              <a:solidFill>
                <a:schemeClr val="tx2"/>
              </a:solidFill>
            </a:endParaRPr>
          </a:p>
          <a:p>
            <a:pPr>
              <a:lnSpc>
                <a:spcPct val="80000"/>
              </a:lnSpc>
              <a:buNone/>
            </a:pPr>
            <a:r>
              <a:rPr lang="zh-CN" altLang="en-US" sz="2000" b="1" dirty="0"/>
              <a:t>    IF x&gt;=1 Then                     IF x&gt;=1 Then</a:t>
            </a:r>
          </a:p>
          <a:p>
            <a:pPr>
              <a:lnSpc>
                <a:spcPct val="80000"/>
              </a:lnSpc>
              <a:buNone/>
            </a:pPr>
            <a:r>
              <a:rPr lang="zh-CN" altLang="en-US" sz="2000" b="1" dirty="0"/>
              <a:t>         Begin                                 Begin</a:t>
            </a:r>
          </a:p>
          <a:p>
            <a:pPr>
              <a:lnSpc>
                <a:spcPct val="80000"/>
              </a:lnSpc>
              <a:buNone/>
            </a:pPr>
            <a:r>
              <a:rPr lang="zh-CN" altLang="en-US" sz="2000" b="1" dirty="0"/>
              <a:t>              x:=x-1;                               x:=x-1;</a:t>
            </a:r>
          </a:p>
          <a:p>
            <a:pPr>
              <a:lnSpc>
                <a:spcPct val="80000"/>
              </a:lnSpc>
              <a:buNone/>
            </a:pPr>
            <a:r>
              <a:rPr lang="zh-CN" altLang="en-US" sz="2000" b="1" dirty="0"/>
              <a:t>              </a:t>
            </a:r>
            <a:r>
              <a:rPr lang="zh-CN" altLang="en-US" sz="2000" b="1" dirty="0">
                <a:solidFill>
                  <a:schemeClr val="tx2"/>
                </a:solidFill>
              </a:rPr>
              <a:t>                         </a:t>
            </a:r>
          </a:p>
          <a:p>
            <a:pPr>
              <a:lnSpc>
                <a:spcPct val="80000"/>
              </a:lnSpc>
              <a:buNone/>
            </a:pPr>
            <a:r>
              <a:rPr lang="zh-CN" altLang="en-US" sz="2000" b="1" dirty="0"/>
              <a:t>              借书                                   借书</a:t>
            </a:r>
          </a:p>
          <a:p>
            <a:pPr>
              <a:lnSpc>
                <a:spcPct val="80000"/>
              </a:lnSpc>
              <a:buNone/>
            </a:pPr>
            <a:r>
              <a:rPr lang="zh-CN" altLang="en-US" sz="2000" b="1" dirty="0"/>
              <a:t>          End                                    End</a:t>
            </a:r>
          </a:p>
          <a:p>
            <a:pPr>
              <a:lnSpc>
                <a:spcPct val="80000"/>
              </a:lnSpc>
              <a:buNone/>
            </a:pPr>
            <a:r>
              <a:rPr lang="zh-CN" altLang="en-US" sz="2000" b="1" dirty="0"/>
              <a:t>    Else 无书;                           Else 无书;    </a:t>
            </a:r>
          </a:p>
          <a:p>
            <a:pPr>
              <a:lnSpc>
                <a:spcPct val="80000"/>
              </a:lnSpc>
              <a:buNone/>
            </a:pPr>
            <a:r>
              <a:rPr lang="zh-CN" altLang="en-US" sz="2000" b="1" dirty="0"/>
              <a:t>End                                    End</a:t>
            </a:r>
          </a:p>
          <a:p>
            <a:pPr>
              <a:lnSpc>
                <a:spcPct val="80000"/>
              </a:lnSpc>
            </a:pPr>
            <a:endParaRPr lang="zh-CN" altLang="en-US" sz="2000" b="1"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76801"/>
          <p:cNvSpPr>
            <a:spLocks noGrp="1"/>
          </p:cNvSpPr>
          <p:nvPr>
            <p:ph type="title"/>
          </p:nvPr>
        </p:nvSpPr>
        <p:spPr>
          <a:xfrm>
            <a:off x="1187450" y="512763"/>
            <a:ext cx="7129463" cy="903287"/>
          </a:xfrm>
        </p:spPr>
        <p:txBody>
          <a:bodyPr anchor="b"/>
          <a:lstStyle/>
          <a:p>
            <a:r>
              <a:rPr lang="zh-CN" altLang="en-US" sz="4000" b="1"/>
              <a:t>互斥例子：借书系统</a:t>
            </a:r>
            <a:r>
              <a:rPr lang="en-US" altLang="zh-CN" sz="4000"/>
              <a:t>(revisited)</a:t>
            </a:r>
          </a:p>
        </p:txBody>
      </p:sp>
      <p:sp>
        <p:nvSpPr>
          <p:cNvPr id="76803" name="文本框 76802"/>
          <p:cNvSpPr txBox="1"/>
          <p:nvPr/>
        </p:nvSpPr>
        <p:spPr>
          <a:xfrm>
            <a:off x="1295400" y="2057400"/>
            <a:ext cx="7620000" cy="457200"/>
          </a:xfrm>
          <a:prstGeom prst="rect">
            <a:avLst/>
          </a:prstGeom>
          <a:noFill/>
          <a:ln w="9525">
            <a:noFill/>
          </a:ln>
        </p:spPr>
        <p:txBody>
          <a:bodyPr>
            <a:spAutoFit/>
          </a:bodyPr>
          <a:lstStyle/>
          <a:p>
            <a:pPr>
              <a:spcBef>
                <a:spcPct val="50000"/>
              </a:spcBef>
            </a:pPr>
            <a:endParaRPr lang="zh-CN" altLang="en-US" sz="2400" b="0" dirty="0">
              <a:latin typeface="Times New Roman" panose="02020603050405020304" pitchFamily="18" charset="0"/>
            </a:endParaRPr>
          </a:p>
        </p:txBody>
      </p:sp>
      <p:sp>
        <p:nvSpPr>
          <p:cNvPr id="76804" name="文本框 76803"/>
          <p:cNvSpPr txBox="1"/>
          <p:nvPr/>
        </p:nvSpPr>
        <p:spPr>
          <a:xfrm>
            <a:off x="838200" y="1773238"/>
            <a:ext cx="7543800" cy="4629150"/>
          </a:xfrm>
          <a:prstGeom prst="rect">
            <a:avLst/>
          </a:prstGeom>
          <a:noFill/>
          <a:ln w="9525" cap="flat" cmpd="sng">
            <a:solidFill>
              <a:schemeClr val="tx2"/>
            </a:solidFill>
            <a:prstDash val="solid"/>
            <a:miter/>
            <a:headEnd type="none" w="med" len="med"/>
            <a:tailEnd type="none" w="med" len="med"/>
          </a:ln>
        </p:spPr>
        <p:txBody>
          <a:bodyPr>
            <a:spAutoFit/>
          </a:bodyPr>
          <a:lstStyle/>
          <a:p>
            <a:pPr>
              <a:spcBef>
                <a:spcPct val="50000"/>
              </a:spcBef>
            </a:pPr>
            <a:r>
              <a:rPr lang="zh-CN" altLang="en-US" sz="2400" dirty="0">
                <a:latin typeface="Comic Sans MS" panose="030F0702030302020204" pitchFamily="66" charset="0"/>
              </a:rPr>
              <a:t>Var mutex:semaphore; (initial value is 1)</a:t>
            </a:r>
          </a:p>
          <a:p>
            <a:pPr>
              <a:spcBef>
                <a:spcPct val="50000"/>
              </a:spcBef>
            </a:pPr>
            <a:r>
              <a:rPr lang="zh-CN" altLang="en-US" sz="2400" dirty="0">
                <a:latin typeface="Comic Sans MS" panose="030F0702030302020204" pitchFamily="66" charset="0"/>
              </a:rPr>
              <a:t>终端</a:t>
            </a:r>
            <a:r>
              <a:rPr lang="zh-CN" altLang="en-US" sz="2400" b="0" dirty="0">
                <a:latin typeface="Comic Sans MS" panose="030F0702030302020204" pitchFamily="66" charset="0"/>
              </a:rPr>
              <a:t>1：                           </a:t>
            </a:r>
            <a:r>
              <a:rPr lang="zh-CN" altLang="en-US" sz="2400" dirty="0">
                <a:latin typeface="Comic Sans MS" panose="030F0702030302020204" pitchFamily="66" charset="0"/>
              </a:rPr>
              <a:t>终端</a:t>
            </a:r>
            <a:r>
              <a:rPr lang="zh-CN" altLang="en-US" sz="2400" b="0" dirty="0">
                <a:latin typeface="Comic Sans MS" panose="030F0702030302020204" pitchFamily="66" charset="0"/>
              </a:rPr>
              <a:t>2：</a:t>
            </a:r>
          </a:p>
          <a:p>
            <a:pPr>
              <a:lnSpc>
                <a:spcPct val="40000"/>
              </a:lnSpc>
              <a:spcBef>
                <a:spcPct val="50000"/>
              </a:spcBef>
            </a:pPr>
            <a:r>
              <a:rPr lang="zh-CN" altLang="en-US" sz="2400" b="0" dirty="0">
                <a:latin typeface="Comic Sans MS" panose="030F0702030302020204" pitchFamily="66" charset="0"/>
              </a:rPr>
              <a:t>CYCLE                             CYCLE</a:t>
            </a:r>
          </a:p>
          <a:p>
            <a:pPr>
              <a:lnSpc>
                <a:spcPct val="40000"/>
              </a:lnSpc>
              <a:spcBef>
                <a:spcPct val="50000"/>
              </a:spcBef>
            </a:pPr>
            <a:r>
              <a:rPr lang="zh-CN" altLang="en-US" sz="2400" b="0" dirty="0">
                <a:latin typeface="Comic Sans MS" panose="030F0702030302020204" pitchFamily="66" charset="0"/>
              </a:rPr>
              <a:t>    </a:t>
            </a:r>
            <a:r>
              <a:rPr lang="zh-CN" altLang="en-US" sz="2400" dirty="0">
                <a:latin typeface="Comic Sans MS" panose="030F0702030302020204" pitchFamily="66" charset="0"/>
              </a:rPr>
              <a:t>等待借书者</a:t>
            </a:r>
            <a:r>
              <a:rPr lang="zh-CN" altLang="en-US" sz="2400" b="0" dirty="0">
                <a:latin typeface="Comic Sans MS" panose="030F0702030302020204" pitchFamily="66" charset="0"/>
              </a:rPr>
              <a:t>；               </a:t>
            </a:r>
            <a:r>
              <a:rPr lang="zh-CN" altLang="en-US" sz="2400" dirty="0">
                <a:latin typeface="Comic Sans MS" panose="030F0702030302020204" pitchFamily="66" charset="0"/>
              </a:rPr>
              <a:t>等待借书者</a:t>
            </a:r>
            <a:r>
              <a:rPr lang="zh-CN" altLang="en-US" sz="2400" b="0" dirty="0">
                <a:latin typeface="Comic Sans MS" panose="030F0702030302020204" pitchFamily="66" charset="0"/>
              </a:rPr>
              <a:t>；</a:t>
            </a:r>
          </a:p>
          <a:p>
            <a:pPr>
              <a:lnSpc>
                <a:spcPct val="40000"/>
              </a:lnSpc>
              <a:spcBef>
                <a:spcPct val="50000"/>
              </a:spcBef>
            </a:pPr>
            <a:r>
              <a:rPr lang="zh-CN" altLang="en-US" sz="2400" b="0" dirty="0">
                <a:latin typeface="Comic Sans MS" panose="030F0702030302020204" pitchFamily="66" charset="0"/>
              </a:rPr>
              <a:t>    </a:t>
            </a:r>
            <a:r>
              <a:rPr lang="zh-CN" altLang="en-US" sz="2400" b="0" dirty="0">
                <a:solidFill>
                  <a:schemeClr val="tx2"/>
                </a:solidFill>
                <a:latin typeface="Comic Sans MS" panose="030F0702030302020204" pitchFamily="66" charset="0"/>
              </a:rPr>
              <a:t>P(mutex)                    P(mutex)</a:t>
            </a:r>
          </a:p>
          <a:p>
            <a:pPr>
              <a:lnSpc>
                <a:spcPct val="40000"/>
              </a:lnSpc>
              <a:spcBef>
                <a:spcPct val="50000"/>
              </a:spcBef>
            </a:pPr>
            <a:r>
              <a:rPr lang="zh-CN" altLang="en-US" sz="2400" b="0" dirty="0">
                <a:latin typeface="Comic Sans MS" panose="030F0702030302020204" pitchFamily="66" charset="0"/>
              </a:rPr>
              <a:t>    IF x&gt;=1 Then              IF x&gt;=1 Then</a:t>
            </a:r>
          </a:p>
          <a:p>
            <a:pPr>
              <a:lnSpc>
                <a:spcPct val="40000"/>
              </a:lnSpc>
              <a:spcBef>
                <a:spcPct val="50000"/>
              </a:spcBef>
            </a:pPr>
            <a:r>
              <a:rPr lang="zh-CN" altLang="en-US" sz="2400" b="0" dirty="0">
                <a:latin typeface="Comic Sans MS" panose="030F0702030302020204" pitchFamily="66" charset="0"/>
              </a:rPr>
              <a:t>    </a:t>
            </a:r>
            <a:r>
              <a:rPr lang="en-US" altLang="zh-CN" sz="2400" b="0">
                <a:latin typeface="Comic Sans MS" panose="030F0702030302020204" pitchFamily="66" charset="0"/>
              </a:rPr>
              <a:t> </a:t>
            </a:r>
            <a:r>
              <a:rPr lang="zh-CN" altLang="en-US" sz="2400" b="0" dirty="0">
                <a:latin typeface="Comic Sans MS" panose="030F0702030302020204" pitchFamily="66" charset="0"/>
              </a:rPr>
              <a:t>Begin                        Begin</a:t>
            </a:r>
          </a:p>
          <a:p>
            <a:pPr>
              <a:lnSpc>
                <a:spcPct val="40000"/>
              </a:lnSpc>
              <a:spcBef>
                <a:spcPct val="50000"/>
              </a:spcBef>
            </a:pPr>
            <a:r>
              <a:rPr lang="zh-CN" altLang="en-US" sz="2400" b="0" dirty="0">
                <a:latin typeface="Comic Sans MS" panose="030F0702030302020204" pitchFamily="66" charset="0"/>
              </a:rPr>
              <a:t>      </a:t>
            </a:r>
            <a:r>
              <a:rPr lang="en-US" altLang="zh-CN" sz="2400" b="0">
                <a:latin typeface="Comic Sans MS" panose="030F0702030302020204" pitchFamily="66" charset="0"/>
              </a:rPr>
              <a:t>  </a:t>
            </a:r>
            <a:r>
              <a:rPr lang="zh-CN" altLang="en-US" sz="2400" b="0" dirty="0">
                <a:latin typeface="Comic Sans MS" panose="030F0702030302020204" pitchFamily="66" charset="0"/>
              </a:rPr>
              <a:t>x:=x-1;                     x:=x-1;</a:t>
            </a:r>
          </a:p>
          <a:p>
            <a:pPr>
              <a:lnSpc>
                <a:spcPct val="40000"/>
              </a:lnSpc>
              <a:spcBef>
                <a:spcPct val="50000"/>
              </a:spcBef>
            </a:pPr>
            <a:r>
              <a:rPr lang="zh-CN" altLang="en-US" sz="2400" b="0" dirty="0">
                <a:latin typeface="Comic Sans MS" panose="030F0702030302020204" pitchFamily="66" charset="0"/>
              </a:rPr>
              <a:t>    </a:t>
            </a:r>
            <a:r>
              <a:rPr lang="zh-CN" altLang="en-US" sz="2400" b="0" dirty="0">
                <a:solidFill>
                  <a:schemeClr val="tx2"/>
                </a:solidFill>
                <a:latin typeface="Comic Sans MS" panose="030F0702030302020204" pitchFamily="66" charset="0"/>
              </a:rPr>
              <a:t>V(mutex)                    V(mutex)</a:t>
            </a:r>
          </a:p>
          <a:p>
            <a:pPr>
              <a:lnSpc>
                <a:spcPct val="40000"/>
              </a:lnSpc>
              <a:spcBef>
                <a:spcPct val="50000"/>
              </a:spcBef>
            </a:pPr>
            <a:r>
              <a:rPr lang="zh-CN" altLang="en-US" sz="2400" b="0" dirty="0">
                <a:latin typeface="Comic Sans MS" panose="030F0702030302020204" pitchFamily="66" charset="0"/>
              </a:rPr>
              <a:t>    </a:t>
            </a:r>
            <a:r>
              <a:rPr lang="zh-CN" altLang="en-US" sz="2400" dirty="0">
                <a:latin typeface="Comic Sans MS" panose="030F0702030302020204" pitchFamily="66" charset="0"/>
              </a:rPr>
              <a:t>借书</a:t>
            </a:r>
            <a:r>
              <a:rPr lang="zh-CN" altLang="en-US" sz="2400" b="0" dirty="0">
                <a:latin typeface="Comic Sans MS" panose="030F0702030302020204" pitchFamily="66" charset="0"/>
              </a:rPr>
              <a:t>                          </a:t>
            </a:r>
            <a:r>
              <a:rPr lang="zh-CN" altLang="en-US" sz="2400" dirty="0">
                <a:latin typeface="Comic Sans MS" panose="030F0702030302020204" pitchFamily="66" charset="0"/>
              </a:rPr>
              <a:t>借书</a:t>
            </a:r>
            <a:endParaRPr lang="zh-CN" altLang="en-US" sz="2400" b="0" dirty="0">
              <a:latin typeface="Comic Sans MS" panose="030F0702030302020204" pitchFamily="66" charset="0"/>
            </a:endParaRPr>
          </a:p>
          <a:p>
            <a:pPr>
              <a:lnSpc>
                <a:spcPct val="40000"/>
              </a:lnSpc>
              <a:spcBef>
                <a:spcPct val="50000"/>
              </a:spcBef>
            </a:pPr>
            <a:r>
              <a:rPr lang="zh-CN" altLang="en-US" sz="2400" b="0" dirty="0">
                <a:latin typeface="Comic Sans MS" panose="030F0702030302020204" pitchFamily="66" charset="0"/>
              </a:rPr>
              <a:t>     End                           End</a:t>
            </a:r>
          </a:p>
          <a:p>
            <a:pPr>
              <a:lnSpc>
                <a:spcPct val="40000"/>
              </a:lnSpc>
              <a:spcBef>
                <a:spcPct val="50000"/>
              </a:spcBef>
            </a:pPr>
            <a:r>
              <a:rPr lang="zh-CN" altLang="en-US" sz="2400" b="0" dirty="0">
                <a:latin typeface="Comic Sans MS" panose="030F0702030302020204" pitchFamily="66" charset="0"/>
              </a:rPr>
              <a:t>    Else </a:t>
            </a:r>
            <a:r>
              <a:rPr lang="zh-CN" altLang="en-US" sz="2400" b="0" dirty="0">
                <a:solidFill>
                  <a:schemeClr val="tx2"/>
                </a:solidFill>
                <a:latin typeface="Comic Sans MS" panose="030F0702030302020204" pitchFamily="66" charset="0"/>
              </a:rPr>
              <a:t>V(mutex)</a:t>
            </a:r>
            <a:r>
              <a:rPr lang="zh-CN" altLang="en-US" sz="2400" dirty="0">
                <a:latin typeface="Comic Sans MS" panose="030F0702030302020204" pitchFamily="66" charset="0"/>
              </a:rPr>
              <a:t>;无书;</a:t>
            </a:r>
            <a:r>
              <a:rPr lang="zh-CN" altLang="en-US" sz="2400" b="0" dirty="0">
                <a:latin typeface="Comic Sans MS" panose="030F0702030302020204" pitchFamily="66" charset="0"/>
              </a:rPr>
              <a:t>        Else </a:t>
            </a:r>
            <a:r>
              <a:rPr lang="zh-CN" altLang="en-US" sz="2400" b="0" dirty="0">
                <a:solidFill>
                  <a:schemeClr val="tx2"/>
                </a:solidFill>
                <a:latin typeface="Comic Sans MS" panose="030F0702030302020204" pitchFamily="66" charset="0"/>
              </a:rPr>
              <a:t>V(mutex)</a:t>
            </a:r>
            <a:r>
              <a:rPr lang="zh-CN" altLang="en-US" sz="2400" dirty="0">
                <a:latin typeface="Comic Sans MS" panose="030F0702030302020204" pitchFamily="66" charset="0"/>
              </a:rPr>
              <a:t>;无书; </a:t>
            </a:r>
            <a:r>
              <a:rPr lang="zh-CN" altLang="en-US" sz="2400" b="0" dirty="0">
                <a:latin typeface="Comic Sans MS" panose="030F0702030302020204" pitchFamily="66" charset="0"/>
              </a:rPr>
              <a:t>   </a:t>
            </a:r>
          </a:p>
          <a:p>
            <a:pPr>
              <a:lnSpc>
                <a:spcPct val="40000"/>
              </a:lnSpc>
              <a:spcBef>
                <a:spcPct val="50000"/>
              </a:spcBef>
            </a:pPr>
            <a:r>
              <a:rPr lang="zh-CN" altLang="en-US" sz="2400" b="0" dirty="0">
                <a:latin typeface="Comic Sans MS" panose="030F0702030302020204" pitchFamily="66" charset="0"/>
              </a:rPr>
              <a:t>End                                    End</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77825"/>
          <p:cNvSpPr>
            <a:spLocks noGrp="1"/>
          </p:cNvSpPr>
          <p:nvPr>
            <p:ph type="title"/>
          </p:nvPr>
        </p:nvSpPr>
        <p:spPr/>
        <p:txBody>
          <a:bodyPr anchor="b"/>
          <a:lstStyle/>
          <a:p>
            <a:r>
              <a:rPr lang="zh-CN" altLang="en-US" b="1"/>
              <a:t>用信号量、</a:t>
            </a:r>
            <a:r>
              <a:rPr lang="en-US" altLang="zh-CN" b="1"/>
              <a:t>P</a:t>
            </a:r>
            <a:r>
              <a:rPr lang="zh-CN" altLang="en-US" b="1"/>
              <a:t>、</a:t>
            </a:r>
            <a:r>
              <a:rPr lang="en-US" altLang="zh-CN" b="1"/>
              <a:t>V</a:t>
            </a:r>
            <a:r>
              <a:rPr lang="zh-CN" altLang="en-US" b="1"/>
              <a:t>实现进程同步</a:t>
            </a:r>
          </a:p>
        </p:txBody>
      </p:sp>
      <p:sp>
        <p:nvSpPr>
          <p:cNvPr id="77827" name="直接连接符 77826"/>
          <p:cNvSpPr/>
          <p:nvPr/>
        </p:nvSpPr>
        <p:spPr>
          <a:xfrm>
            <a:off x="2819400" y="3200400"/>
            <a:ext cx="0" cy="914400"/>
          </a:xfrm>
          <a:prstGeom prst="line">
            <a:avLst/>
          </a:prstGeom>
          <a:ln w="9525" cap="flat" cmpd="sng">
            <a:solidFill>
              <a:schemeClr val="tx1"/>
            </a:solidFill>
            <a:prstDash val="solid"/>
            <a:headEnd type="none" w="med" len="med"/>
            <a:tailEnd type="triangle" w="med" len="med"/>
          </a:ln>
        </p:spPr>
      </p:sp>
      <p:sp>
        <p:nvSpPr>
          <p:cNvPr id="77828" name="直接连接符 77827"/>
          <p:cNvSpPr/>
          <p:nvPr/>
        </p:nvSpPr>
        <p:spPr>
          <a:xfrm>
            <a:off x="2819400" y="5105400"/>
            <a:ext cx="0" cy="1295400"/>
          </a:xfrm>
          <a:prstGeom prst="line">
            <a:avLst/>
          </a:prstGeom>
          <a:ln w="9525" cap="flat" cmpd="sng">
            <a:solidFill>
              <a:schemeClr val="tx1"/>
            </a:solidFill>
            <a:prstDash val="solid"/>
            <a:headEnd type="none" w="med" len="med"/>
            <a:tailEnd type="triangle" w="med" len="med"/>
          </a:ln>
        </p:spPr>
      </p:sp>
      <p:sp>
        <p:nvSpPr>
          <p:cNvPr id="77829" name="直接连接符 77828"/>
          <p:cNvSpPr/>
          <p:nvPr/>
        </p:nvSpPr>
        <p:spPr>
          <a:xfrm>
            <a:off x="5486400" y="3124200"/>
            <a:ext cx="0" cy="1143000"/>
          </a:xfrm>
          <a:prstGeom prst="line">
            <a:avLst/>
          </a:prstGeom>
          <a:ln w="9525" cap="flat" cmpd="sng">
            <a:solidFill>
              <a:schemeClr val="tx1"/>
            </a:solidFill>
            <a:prstDash val="solid"/>
            <a:headEnd type="none" w="med" len="med"/>
            <a:tailEnd type="triangle" w="med" len="med"/>
          </a:ln>
        </p:spPr>
      </p:sp>
      <p:sp>
        <p:nvSpPr>
          <p:cNvPr id="77830" name="直接连接符 77829"/>
          <p:cNvSpPr/>
          <p:nvPr/>
        </p:nvSpPr>
        <p:spPr>
          <a:xfrm>
            <a:off x="5486400" y="5257800"/>
            <a:ext cx="0" cy="1066800"/>
          </a:xfrm>
          <a:prstGeom prst="line">
            <a:avLst/>
          </a:prstGeom>
          <a:ln w="9525" cap="flat" cmpd="sng">
            <a:solidFill>
              <a:schemeClr val="tx1"/>
            </a:solidFill>
            <a:prstDash val="solid"/>
            <a:headEnd type="none" w="med" len="med"/>
            <a:tailEnd type="triangle" w="med" len="med"/>
          </a:ln>
        </p:spPr>
      </p:sp>
      <p:sp>
        <p:nvSpPr>
          <p:cNvPr id="77831" name="文本框 77830"/>
          <p:cNvSpPr txBox="1"/>
          <p:nvPr/>
        </p:nvSpPr>
        <p:spPr>
          <a:xfrm>
            <a:off x="2286000" y="4046538"/>
            <a:ext cx="1143000" cy="895350"/>
          </a:xfrm>
          <a:prstGeom prst="rect">
            <a:avLst/>
          </a:prstGeom>
          <a:noFill/>
          <a:ln w="9525">
            <a:noFill/>
          </a:ln>
        </p:spPr>
        <p:txBody>
          <a:bodyPr>
            <a:spAutoFit/>
          </a:bodyPr>
          <a:lstStyle/>
          <a:p>
            <a:pPr>
              <a:spcBef>
                <a:spcPct val="20000"/>
              </a:spcBef>
            </a:pPr>
            <a:r>
              <a:rPr lang="zh-CN" altLang="en-US" sz="2400" b="0">
                <a:latin typeface="Times New Roman" panose="02020603050405020304" pitchFamily="18" charset="0"/>
              </a:rPr>
              <a:t>  </a:t>
            </a:r>
            <a:endParaRPr lang="zh-CN" altLang="en-US" sz="2400" b="0">
              <a:latin typeface="Comic Sans MS" panose="030F0702030302020204" pitchFamily="66" charset="0"/>
            </a:endParaRPr>
          </a:p>
          <a:p>
            <a:pPr>
              <a:spcBef>
                <a:spcPct val="20000"/>
              </a:spcBef>
            </a:pPr>
            <a:r>
              <a:rPr lang="zh-CN" altLang="en-US" sz="2400">
                <a:latin typeface="Comic Sans MS" panose="030F0702030302020204" pitchFamily="66" charset="0"/>
              </a:rPr>
              <a:t>后动作</a:t>
            </a:r>
            <a:endParaRPr lang="zh-CN" altLang="en-US" sz="2400" b="0">
              <a:latin typeface="Times New Roman" panose="02020603050405020304" pitchFamily="18" charset="0"/>
            </a:endParaRPr>
          </a:p>
        </p:txBody>
      </p:sp>
      <p:sp>
        <p:nvSpPr>
          <p:cNvPr id="77832" name="文本框 77831"/>
          <p:cNvSpPr txBox="1"/>
          <p:nvPr/>
        </p:nvSpPr>
        <p:spPr>
          <a:xfrm>
            <a:off x="5029200" y="4325938"/>
            <a:ext cx="1143000" cy="931862"/>
          </a:xfrm>
          <a:prstGeom prst="rect">
            <a:avLst/>
          </a:prstGeom>
          <a:noFill/>
          <a:ln w="9525">
            <a:noFill/>
          </a:ln>
        </p:spPr>
        <p:txBody>
          <a:bodyPr>
            <a:spAutoFit/>
          </a:bodyPr>
          <a:lstStyle/>
          <a:p>
            <a:pPr>
              <a:lnSpc>
                <a:spcPct val="90000"/>
              </a:lnSpc>
              <a:spcBef>
                <a:spcPct val="50000"/>
              </a:spcBef>
            </a:pPr>
            <a:r>
              <a:rPr lang="zh-CN" altLang="en-US" sz="2400">
                <a:latin typeface="Comic Sans MS" panose="030F0702030302020204" pitchFamily="66" charset="0"/>
              </a:rPr>
              <a:t>先动作</a:t>
            </a:r>
            <a:endParaRPr lang="zh-CN" altLang="en-US" sz="2400" b="0">
              <a:latin typeface="Comic Sans MS" panose="030F0702030302020204" pitchFamily="66" charset="0"/>
            </a:endParaRPr>
          </a:p>
          <a:p>
            <a:pPr>
              <a:lnSpc>
                <a:spcPct val="90000"/>
              </a:lnSpc>
              <a:spcBef>
                <a:spcPct val="50000"/>
              </a:spcBef>
            </a:pPr>
            <a:r>
              <a:rPr lang="zh-CN" altLang="en-US" sz="2400" b="0">
                <a:latin typeface="Comic Sans MS" panose="030F0702030302020204" pitchFamily="66" charset="0"/>
              </a:rPr>
              <a:t>  </a:t>
            </a:r>
          </a:p>
        </p:txBody>
      </p:sp>
      <p:sp>
        <p:nvSpPr>
          <p:cNvPr id="77833" name="文本框 77832"/>
          <p:cNvSpPr txBox="1"/>
          <p:nvPr/>
        </p:nvSpPr>
        <p:spPr>
          <a:xfrm>
            <a:off x="1905000" y="3124200"/>
            <a:ext cx="685800" cy="457200"/>
          </a:xfrm>
          <a:prstGeom prst="rect">
            <a:avLst/>
          </a:prstGeom>
          <a:noFill/>
          <a:ln w="9525">
            <a:noFill/>
          </a:ln>
        </p:spPr>
        <p:txBody>
          <a:bodyPr>
            <a:spAutoFit/>
          </a:bodyPr>
          <a:lstStyle/>
          <a:p>
            <a:pPr>
              <a:spcBef>
                <a:spcPct val="50000"/>
              </a:spcBef>
            </a:pPr>
            <a:r>
              <a:rPr lang="en-US" altLang="zh-CN" sz="2400" b="0">
                <a:latin typeface="Times New Roman" panose="02020603050405020304" pitchFamily="18" charset="0"/>
              </a:rPr>
              <a:t>P1:</a:t>
            </a:r>
          </a:p>
        </p:txBody>
      </p:sp>
      <p:sp>
        <p:nvSpPr>
          <p:cNvPr id="77834" name="文本框 77833"/>
          <p:cNvSpPr txBox="1"/>
          <p:nvPr/>
        </p:nvSpPr>
        <p:spPr>
          <a:xfrm>
            <a:off x="4724400" y="3124200"/>
            <a:ext cx="685800" cy="457200"/>
          </a:xfrm>
          <a:prstGeom prst="rect">
            <a:avLst/>
          </a:prstGeom>
          <a:noFill/>
          <a:ln w="9525">
            <a:noFill/>
          </a:ln>
        </p:spPr>
        <p:txBody>
          <a:bodyPr>
            <a:spAutoFit/>
          </a:bodyPr>
          <a:lstStyle/>
          <a:p>
            <a:pPr>
              <a:spcBef>
                <a:spcPct val="50000"/>
              </a:spcBef>
            </a:pPr>
            <a:r>
              <a:rPr lang="en-US" altLang="zh-CN" sz="2400" b="0">
                <a:latin typeface="Times New Roman" panose="02020603050405020304" pitchFamily="18" charset="0"/>
              </a:rPr>
              <a:t>P2:</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78849"/>
          <p:cNvSpPr>
            <a:spLocks noGrp="1"/>
          </p:cNvSpPr>
          <p:nvPr>
            <p:ph type="title"/>
          </p:nvPr>
        </p:nvSpPr>
        <p:spPr>
          <a:xfrm>
            <a:off x="685800" y="533400"/>
            <a:ext cx="7772400" cy="1143000"/>
          </a:xfrm>
        </p:spPr>
        <p:txBody>
          <a:bodyPr anchor="b"/>
          <a:lstStyle/>
          <a:p>
            <a:r>
              <a:rPr lang="zh-CN" altLang="en-US" b="1"/>
              <a:t>用信号灯实现进程同步</a:t>
            </a:r>
            <a:endParaRPr lang="zh-CN" altLang="en-US"/>
          </a:p>
        </p:txBody>
      </p:sp>
      <p:sp>
        <p:nvSpPr>
          <p:cNvPr id="78851" name="文本框 78850"/>
          <p:cNvSpPr txBox="1"/>
          <p:nvPr/>
        </p:nvSpPr>
        <p:spPr>
          <a:xfrm>
            <a:off x="609600" y="1905000"/>
            <a:ext cx="8001000" cy="1031875"/>
          </a:xfrm>
          <a:prstGeom prst="rect">
            <a:avLst/>
          </a:prstGeom>
          <a:noFill/>
          <a:ln w="9525">
            <a:noFill/>
          </a:ln>
        </p:spPr>
        <p:txBody>
          <a:bodyPr>
            <a:spAutoFit/>
          </a:bodyPr>
          <a:lstStyle/>
          <a:p>
            <a:pPr>
              <a:spcBef>
                <a:spcPct val="50000"/>
              </a:spcBef>
            </a:pPr>
            <a:r>
              <a:rPr lang="en-US" altLang="zh-CN" sz="2800">
                <a:effectLst>
                  <a:outerShdw blurRad="38100" dist="38100" dir="2700000">
                    <a:srgbClr val="C0C0C0"/>
                  </a:outerShdw>
                </a:effectLst>
                <a:latin typeface="Comic Sans MS" panose="030F0702030302020204" pitchFamily="66" charset="0"/>
              </a:rPr>
              <a:t>General Case:</a:t>
            </a:r>
          </a:p>
          <a:p>
            <a:pPr>
              <a:lnSpc>
                <a:spcPct val="70000"/>
              </a:lnSpc>
              <a:spcBef>
                <a:spcPct val="50000"/>
              </a:spcBef>
            </a:pPr>
            <a:r>
              <a:rPr lang="en-US" altLang="zh-CN" sz="2800">
                <a:effectLst>
                  <a:outerShdw blurRad="38100" dist="38100" dir="2700000">
                    <a:srgbClr val="C0C0C0"/>
                  </a:outerShdw>
                </a:effectLst>
                <a:latin typeface="Comic Sans MS" panose="030F0702030302020204" pitchFamily="66" charset="0"/>
              </a:rPr>
              <a:t>VAR S:semaphore; (initial value 0)</a:t>
            </a:r>
            <a:r>
              <a:rPr lang="en-US" altLang="zh-CN" sz="2800">
                <a:effectLst>
                  <a:outerShdw blurRad="38100" dist="38100" dir="2700000">
                    <a:srgbClr val="C0C0C0"/>
                  </a:outerShdw>
                </a:effectLst>
                <a:latin typeface="Times New Roman" panose="02020603050405020304" pitchFamily="18" charset="0"/>
              </a:rPr>
              <a:t> </a:t>
            </a:r>
            <a:endParaRPr lang="en-US" altLang="zh-CN" sz="2400" b="0">
              <a:latin typeface="Times New Roman" panose="02020603050405020304" pitchFamily="18" charset="0"/>
            </a:endParaRPr>
          </a:p>
        </p:txBody>
      </p:sp>
      <p:sp>
        <p:nvSpPr>
          <p:cNvPr id="78852" name="直接连接符 78851"/>
          <p:cNvSpPr/>
          <p:nvPr/>
        </p:nvSpPr>
        <p:spPr>
          <a:xfrm>
            <a:off x="2819400" y="3200400"/>
            <a:ext cx="0" cy="914400"/>
          </a:xfrm>
          <a:prstGeom prst="line">
            <a:avLst/>
          </a:prstGeom>
          <a:ln w="9525" cap="flat" cmpd="sng">
            <a:solidFill>
              <a:schemeClr val="tx1"/>
            </a:solidFill>
            <a:prstDash val="solid"/>
            <a:headEnd type="none" w="med" len="med"/>
            <a:tailEnd type="triangle" w="med" len="med"/>
          </a:ln>
        </p:spPr>
      </p:sp>
      <p:sp>
        <p:nvSpPr>
          <p:cNvPr id="78853" name="直接连接符 78852"/>
          <p:cNvSpPr/>
          <p:nvPr/>
        </p:nvSpPr>
        <p:spPr>
          <a:xfrm>
            <a:off x="2819400" y="5105400"/>
            <a:ext cx="0" cy="1295400"/>
          </a:xfrm>
          <a:prstGeom prst="line">
            <a:avLst/>
          </a:prstGeom>
          <a:ln w="9525" cap="flat" cmpd="sng">
            <a:solidFill>
              <a:schemeClr val="tx1"/>
            </a:solidFill>
            <a:prstDash val="solid"/>
            <a:headEnd type="none" w="med" len="med"/>
            <a:tailEnd type="triangle" w="med" len="med"/>
          </a:ln>
        </p:spPr>
      </p:sp>
      <p:sp>
        <p:nvSpPr>
          <p:cNvPr id="78854" name="直接连接符 78853"/>
          <p:cNvSpPr/>
          <p:nvPr/>
        </p:nvSpPr>
        <p:spPr>
          <a:xfrm>
            <a:off x="5486400" y="3124200"/>
            <a:ext cx="0" cy="1143000"/>
          </a:xfrm>
          <a:prstGeom prst="line">
            <a:avLst/>
          </a:prstGeom>
          <a:ln w="9525" cap="flat" cmpd="sng">
            <a:solidFill>
              <a:schemeClr val="tx1"/>
            </a:solidFill>
            <a:prstDash val="solid"/>
            <a:headEnd type="none" w="med" len="med"/>
            <a:tailEnd type="triangle" w="med" len="med"/>
          </a:ln>
        </p:spPr>
      </p:sp>
      <p:sp>
        <p:nvSpPr>
          <p:cNvPr id="78855" name="直接连接符 78854"/>
          <p:cNvSpPr/>
          <p:nvPr/>
        </p:nvSpPr>
        <p:spPr>
          <a:xfrm>
            <a:off x="5486400" y="5257800"/>
            <a:ext cx="0" cy="1066800"/>
          </a:xfrm>
          <a:prstGeom prst="line">
            <a:avLst/>
          </a:prstGeom>
          <a:ln w="9525" cap="flat" cmpd="sng">
            <a:solidFill>
              <a:schemeClr val="tx1"/>
            </a:solidFill>
            <a:prstDash val="solid"/>
            <a:headEnd type="none" w="med" len="med"/>
            <a:tailEnd type="triangle" w="med" len="med"/>
          </a:ln>
        </p:spPr>
      </p:sp>
      <p:sp>
        <p:nvSpPr>
          <p:cNvPr id="78856" name="文本框 78855"/>
          <p:cNvSpPr txBox="1"/>
          <p:nvPr/>
        </p:nvSpPr>
        <p:spPr>
          <a:xfrm>
            <a:off x="2286000" y="4100513"/>
            <a:ext cx="1143000" cy="895350"/>
          </a:xfrm>
          <a:prstGeom prst="rect">
            <a:avLst/>
          </a:prstGeom>
          <a:noFill/>
          <a:ln w="9525">
            <a:noFill/>
          </a:ln>
        </p:spPr>
        <p:txBody>
          <a:bodyPr>
            <a:spAutoFit/>
          </a:bodyPr>
          <a:lstStyle/>
          <a:p>
            <a:pPr>
              <a:spcBef>
                <a:spcPct val="20000"/>
              </a:spcBef>
            </a:pPr>
            <a:r>
              <a:rPr lang="zh-CN" altLang="en-US" sz="2400" b="0">
                <a:latin typeface="Times New Roman" panose="02020603050405020304" pitchFamily="18" charset="0"/>
              </a:rPr>
              <a:t>  </a:t>
            </a:r>
            <a:r>
              <a:rPr lang="en-US" altLang="zh-CN" sz="2400" b="0">
                <a:latin typeface="Comic Sans MS" panose="030F0702030302020204" pitchFamily="66" charset="0"/>
              </a:rPr>
              <a:t>P(S)</a:t>
            </a:r>
          </a:p>
          <a:p>
            <a:pPr>
              <a:spcBef>
                <a:spcPct val="20000"/>
              </a:spcBef>
            </a:pPr>
            <a:r>
              <a:rPr lang="zh-CN" altLang="en-US" sz="2400">
                <a:latin typeface="Comic Sans MS" panose="030F0702030302020204" pitchFamily="66" charset="0"/>
              </a:rPr>
              <a:t>后动作</a:t>
            </a:r>
            <a:endParaRPr lang="zh-CN" altLang="en-US" sz="2400" b="0">
              <a:latin typeface="Times New Roman" panose="02020603050405020304" pitchFamily="18" charset="0"/>
            </a:endParaRPr>
          </a:p>
        </p:txBody>
      </p:sp>
      <p:sp>
        <p:nvSpPr>
          <p:cNvPr id="78857" name="文本框 78856"/>
          <p:cNvSpPr txBox="1"/>
          <p:nvPr/>
        </p:nvSpPr>
        <p:spPr>
          <a:xfrm>
            <a:off x="5029200" y="4325938"/>
            <a:ext cx="1143000" cy="931862"/>
          </a:xfrm>
          <a:prstGeom prst="rect">
            <a:avLst/>
          </a:prstGeom>
          <a:noFill/>
          <a:ln w="9525">
            <a:noFill/>
          </a:ln>
        </p:spPr>
        <p:txBody>
          <a:bodyPr>
            <a:spAutoFit/>
          </a:bodyPr>
          <a:lstStyle/>
          <a:p>
            <a:pPr>
              <a:lnSpc>
                <a:spcPct val="90000"/>
              </a:lnSpc>
              <a:spcBef>
                <a:spcPct val="50000"/>
              </a:spcBef>
            </a:pPr>
            <a:r>
              <a:rPr lang="zh-CN" altLang="en-US" sz="2400">
                <a:latin typeface="Comic Sans MS" panose="030F0702030302020204" pitchFamily="66" charset="0"/>
              </a:rPr>
              <a:t>先动作</a:t>
            </a:r>
            <a:endParaRPr lang="zh-CN" altLang="en-US" sz="2400" b="0">
              <a:latin typeface="Comic Sans MS" panose="030F0702030302020204" pitchFamily="66" charset="0"/>
            </a:endParaRPr>
          </a:p>
          <a:p>
            <a:pPr>
              <a:lnSpc>
                <a:spcPct val="90000"/>
              </a:lnSpc>
              <a:spcBef>
                <a:spcPct val="50000"/>
              </a:spcBef>
            </a:pPr>
            <a:r>
              <a:rPr lang="zh-CN" altLang="en-US" sz="2400" b="0">
                <a:latin typeface="Comic Sans MS" panose="030F0702030302020204" pitchFamily="66" charset="0"/>
              </a:rPr>
              <a:t>  </a:t>
            </a:r>
            <a:r>
              <a:rPr lang="en-US" altLang="zh-CN" sz="2400" b="0">
                <a:latin typeface="Comic Sans MS" panose="030F0702030302020204" pitchFamily="66" charset="0"/>
              </a:rPr>
              <a:t>V(S)</a:t>
            </a:r>
          </a:p>
        </p:txBody>
      </p:sp>
      <p:sp>
        <p:nvSpPr>
          <p:cNvPr id="78858" name="文本框 78857"/>
          <p:cNvSpPr txBox="1"/>
          <p:nvPr/>
        </p:nvSpPr>
        <p:spPr>
          <a:xfrm>
            <a:off x="1905000" y="3124200"/>
            <a:ext cx="685800" cy="457200"/>
          </a:xfrm>
          <a:prstGeom prst="rect">
            <a:avLst/>
          </a:prstGeom>
          <a:noFill/>
          <a:ln w="9525">
            <a:noFill/>
          </a:ln>
        </p:spPr>
        <p:txBody>
          <a:bodyPr>
            <a:spAutoFit/>
          </a:bodyPr>
          <a:lstStyle/>
          <a:p>
            <a:pPr>
              <a:spcBef>
                <a:spcPct val="50000"/>
              </a:spcBef>
            </a:pPr>
            <a:r>
              <a:rPr lang="en-US" altLang="zh-CN" sz="2400" b="0">
                <a:latin typeface="Times New Roman" panose="02020603050405020304" pitchFamily="18" charset="0"/>
              </a:rPr>
              <a:t>P1:</a:t>
            </a:r>
          </a:p>
        </p:txBody>
      </p:sp>
      <p:sp>
        <p:nvSpPr>
          <p:cNvPr id="78859" name="文本框 78858"/>
          <p:cNvSpPr txBox="1"/>
          <p:nvPr/>
        </p:nvSpPr>
        <p:spPr>
          <a:xfrm>
            <a:off x="4724400" y="3124200"/>
            <a:ext cx="685800" cy="457200"/>
          </a:xfrm>
          <a:prstGeom prst="rect">
            <a:avLst/>
          </a:prstGeom>
          <a:noFill/>
          <a:ln w="9525">
            <a:noFill/>
          </a:ln>
        </p:spPr>
        <p:txBody>
          <a:bodyPr>
            <a:spAutoFit/>
          </a:bodyPr>
          <a:lstStyle/>
          <a:p>
            <a:pPr>
              <a:spcBef>
                <a:spcPct val="50000"/>
              </a:spcBef>
            </a:pPr>
            <a:r>
              <a:rPr lang="en-US" altLang="zh-CN" sz="2400" b="0">
                <a:latin typeface="Times New Roman" panose="02020603050405020304" pitchFamily="18" charset="0"/>
              </a:rPr>
              <a:t>P2:</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79873"/>
          <p:cNvSpPr>
            <a:spLocks noGrp="1"/>
          </p:cNvSpPr>
          <p:nvPr>
            <p:ph type="title"/>
          </p:nvPr>
        </p:nvSpPr>
        <p:spPr/>
        <p:txBody>
          <a:bodyPr anchor="b"/>
          <a:lstStyle/>
          <a:p>
            <a:r>
              <a:rPr lang="zh-CN" altLang="en-US" b="1"/>
              <a:t>用信号量、</a:t>
            </a:r>
            <a:r>
              <a:rPr lang="en-US" altLang="zh-CN" b="1"/>
              <a:t>P</a:t>
            </a:r>
            <a:r>
              <a:rPr lang="zh-CN" altLang="en-US" b="1"/>
              <a:t>、</a:t>
            </a:r>
            <a:r>
              <a:rPr lang="en-US" altLang="zh-CN" b="1"/>
              <a:t>V</a:t>
            </a:r>
            <a:r>
              <a:rPr lang="zh-CN" altLang="en-US" b="1"/>
              <a:t>实现进程同步</a:t>
            </a:r>
          </a:p>
        </p:txBody>
      </p:sp>
      <p:sp>
        <p:nvSpPr>
          <p:cNvPr id="79875" name="文本占位符 79874"/>
          <p:cNvSpPr txBox="1">
            <a:spLocks noGrp="1"/>
          </p:cNvSpPr>
          <p:nvPr>
            <p:ph type="body" idx="1"/>
          </p:nvPr>
        </p:nvSpPr>
        <p:spPr/>
        <p:txBody>
          <a:bodyPr vert="horz" wrap="square" anchor="t"/>
          <a:lstStyle/>
          <a:p>
            <a:pPr>
              <a:lnSpc>
                <a:spcPct val="90000"/>
              </a:lnSpc>
              <a:buNone/>
            </a:pPr>
            <a:r>
              <a:rPr lang="zh-CN" altLang="en-US" sz="2400" b="1"/>
              <a:t>例子：司机</a:t>
            </a:r>
            <a:r>
              <a:rPr lang="en-US" altLang="zh-CN" sz="2400" b="1"/>
              <a:t>-</a:t>
            </a:r>
            <a:r>
              <a:rPr lang="zh-CN" altLang="en-US" sz="2400" b="1"/>
              <a:t>售票员问题：</a:t>
            </a:r>
          </a:p>
          <a:p>
            <a:pPr>
              <a:lnSpc>
                <a:spcPct val="90000"/>
              </a:lnSpc>
              <a:buNone/>
            </a:pPr>
            <a:endParaRPr lang="zh-CN" altLang="en-US" sz="2400" b="1"/>
          </a:p>
          <a:p>
            <a:pPr>
              <a:lnSpc>
                <a:spcPct val="90000"/>
              </a:lnSpc>
              <a:buNone/>
            </a:pPr>
            <a:r>
              <a:rPr lang="zh-CN" altLang="en-US" sz="2400" b="1"/>
              <a:t>司机活动：              售票员活动：</a:t>
            </a:r>
          </a:p>
          <a:p>
            <a:pPr>
              <a:lnSpc>
                <a:spcPct val="90000"/>
              </a:lnSpc>
              <a:buNone/>
            </a:pPr>
            <a:r>
              <a:rPr lang="zh-CN" altLang="en-US" sz="2400" b="1"/>
              <a:t>   </a:t>
            </a:r>
            <a:r>
              <a:rPr lang="en-US" altLang="zh-CN" sz="2400" b="1"/>
              <a:t>Do{                      Do{</a:t>
            </a:r>
          </a:p>
          <a:p>
            <a:pPr>
              <a:lnSpc>
                <a:spcPct val="90000"/>
              </a:lnSpc>
              <a:buNone/>
            </a:pPr>
            <a:r>
              <a:rPr lang="en-US" altLang="zh-CN" sz="2400" b="1"/>
              <a:t>                                   </a:t>
            </a:r>
            <a:r>
              <a:rPr lang="zh-CN" altLang="en-US" sz="2400" b="1"/>
              <a:t>关车门</a:t>
            </a:r>
          </a:p>
          <a:p>
            <a:pPr>
              <a:lnSpc>
                <a:spcPct val="90000"/>
              </a:lnSpc>
              <a:buNone/>
            </a:pPr>
            <a:r>
              <a:rPr lang="zh-CN" altLang="en-US" sz="2400" b="1"/>
              <a:t>      启动车辆                </a:t>
            </a:r>
          </a:p>
          <a:p>
            <a:pPr>
              <a:lnSpc>
                <a:spcPct val="90000"/>
              </a:lnSpc>
              <a:buNone/>
            </a:pPr>
            <a:r>
              <a:rPr lang="zh-CN" altLang="en-US" sz="2400" b="1"/>
              <a:t>      正常行驶                售  票</a:t>
            </a:r>
          </a:p>
          <a:p>
            <a:pPr>
              <a:lnSpc>
                <a:spcPct val="90000"/>
              </a:lnSpc>
              <a:buNone/>
            </a:pPr>
            <a:r>
              <a:rPr lang="zh-CN" altLang="en-US" sz="2400" b="1"/>
              <a:t>      到站停车                </a:t>
            </a:r>
          </a:p>
          <a:p>
            <a:pPr>
              <a:lnSpc>
                <a:spcPct val="90000"/>
              </a:lnSpc>
              <a:buNone/>
            </a:pPr>
            <a:r>
              <a:rPr lang="zh-CN" altLang="en-US" sz="2400" b="1"/>
              <a:t>                                   开车门</a:t>
            </a:r>
          </a:p>
          <a:p>
            <a:pPr>
              <a:lnSpc>
                <a:spcPct val="90000"/>
              </a:lnSpc>
              <a:buNone/>
            </a:pPr>
            <a:r>
              <a:rPr lang="zh-CN" altLang="en-US" sz="2400" b="1"/>
              <a:t>   </a:t>
            </a:r>
            <a:r>
              <a:rPr lang="en-US" altLang="zh-CN" sz="2400" b="1"/>
              <a:t>}While(1)            }While(1)</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80897"/>
          <p:cNvSpPr>
            <a:spLocks noGrp="1"/>
          </p:cNvSpPr>
          <p:nvPr>
            <p:ph type="title"/>
          </p:nvPr>
        </p:nvSpPr>
        <p:spPr/>
        <p:txBody>
          <a:bodyPr anchor="b"/>
          <a:lstStyle/>
          <a:p>
            <a:r>
              <a:rPr lang="zh-CN" altLang="en-US" b="1"/>
              <a:t>用信号量、</a:t>
            </a:r>
            <a:r>
              <a:rPr lang="en-US" altLang="zh-CN" b="1"/>
              <a:t>P</a:t>
            </a:r>
            <a:r>
              <a:rPr lang="zh-CN" altLang="en-US" b="1"/>
              <a:t>、</a:t>
            </a:r>
            <a:r>
              <a:rPr lang="en-US" altLang="zh-CN" b="1"/>
              <a:t>V</a:t>
            </a:r>
            <a:r>
              <a:rPr lang="zh-CN" altLang="en-US" b="1"/>
              <a:t>实现进程同步</a:t>
            </a:r>
          </a:p>
        </p:txBody>
      </p:sp>
      <p:sp>
        <p:nvSpPr>
          <p:cNvPr id="80899" name="文本框 80898"/>
          <p:cNvSpPr txBox="1"/>
          <p:nvPr/>
        </p:nvSpPr>
        <p:spPr>
          <a:xfrm>
            <a:off x="838200" y="1828800"/>
            <a:ext cx="7543800" cy="4327525"/>
          </a:xfrm>
          <a:prstGeom prst="rect">
            <a:avLst/>
          </a:prstGeom>
          <a:noFill/>
          <a:ln w="9525">
            <a:noFill/>
          </a:ln>
        </p:spPr>
        <p:txBody>
          <a:bodyPr>
            <a:spAutoFit/>
          </a:bodyPr>
          <a:lstStyle/>
          <a:p>
            <a:pPr>
              <a:spcBef>
                <a:spcPct val="50000"/>
              </a:spcBef>
            </a:pPr>
            <a:r>
              <a:rPr lang="zh-CN" altLang="en-US" sz="2400">
                <a:latin typeface="Comic Sans MS" panose="030F0702030302020204" pitchFamily="66" charset="0"/>
              </a:rPr>
              <a:t>例子：司机</a:t>
            </a:r>
            <a:r>
              <a:rPr lang="en-US" altLang="zh-CN" sz="2400">
                <a:latin typeface="Comic Sans MS" panose="030F0702030302020204" pitchFamily="66" charset="0"/>
              </a:rPr>
              <a:t>-</a:t>
            </a:r>
            <a:r>
              <a:rPr lang="zh-CN" altLang="en-US" sz="2400">
                <a:latin typeface="Comic Sans MS" panose="030F0702030302020204" pitchFamily="66" charset="0"/>
              </a:rPr>
              <a:t>售票员问题：</a:t>
            </a:r>
          </a:p>
          <a:p>
            <a:pPr>
              <a:lnSpc>
                <a:spcPct val="50000"/>
              </a:lnSpc>
              <a:spcBef>
                <a:spcPct val="50000"/>
              </a:spcBef>
            </a:pPr>
            <a:r>
              <a:rPr lang="en-US" altLang="zh-CN" sz="2400">
                <a:latin typeface="Comic Sans MS" panose="030F0702030302020204" pitchFamily="66" charset="0"/>
              </a:rPr>
              <a:t>VAR s1,s2: semaphore; (initial value 0)</a:t>
            </a:r>
          </a:p>
          <a:p>
            <a:pPr>
              <a:lnSpc>
                <a:spcPct val="70000"/>
              </a:lnSpc>
              <a:spcBef>
                <a:spcPct val="50000"/>
              </a:spcBef>
            </a:pPr>
            <a:r>
              <a:rPr lang="zh-CN" altLang="en-US" sz="2400">
                <a:latin typeface="Comic Sans MS" panose="030F0702030302020204" pitchFamily="66" charset="0"/>
              </a:rPr>
              <a:t>司机活动：              售票员活动：</a:t>
            </a:r>
          </a:p>
          <a:p>
            <a:pPr>
              <a:lnSpc>
                <a:spcPct val="70000"/>
              </a:lnSpc>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Do{                    Do{</a:t>
            </a:r>
          </a:p>
          <a:p>
            <a:pPr>
              <a:lnSpc>
                <a:spcPct val="70000"/>
              </a:lnSpc>
              <a:spcBef>
                <a:spcPct val="50000"/>
              </a:spcBef>
            </a:pPr>
            <a:r>
              <a:rPr lang="en-US" altLang="zh-CN" sz="2400">
                <a:latin typeface="Comic Sans MS" panose="030F0702030302020204" pitchFamily="66" charset="0"/>
              </a:rPr>
              <a:t>      </a:t>
            </a:r>
            <a:r>
              <a:rPr lang="en-US" altLang="zh-CN" sz="2400">
                <a:solidFill>
                  <a:schemeClr val="tx2"/>
                </a:solidFill>
                <a:latin typeface="Comic Sans MS" panose="030F0702030302020204" pitchFamily="66" charset="0"/>
              </a:rPr>
              <a:t>P(S1)</a:t>
            </a:r>
            <a:r>
              <a:rPr lang="en-US" altLang="zh-CN" sz="2400">
                <a:latin typeface="Comic Sans MS" panose="030F0702030302020204" pitchFamily="66" charset="0"/>
              </a:rPr>
              <a:t>                   </a:t>
            </a:r>
            <a:r>
              <a:rPr lang="zh-CN" altLang="en-US" sz="2400">
                <a:latin typeface="Comic Sans MS" panose="030F0702030302020204" pitchFamily="66" charset="0"/>
              </a:rPr>
              <a:t>关车门</a:t>
            </a:r>
          </a:p>
          <a:p>
            <a:pPr>
              <a:lnSpc>
                <a:spcPct val="70000"/>
              </a:lnSpc>
              <a:spcBef>
                <a:spcPct val="50000"/>
              </a:spcBef>
            </a:pPr>
            <a:r>
              <a:rPr lang="zh-CN" altLang="en-US" sz="2400">
                <a:latin typeface="Comic Sans MS" panose="030F0702030302020204" pitchFamily="66" charset="0"/>
              </a:rPr>
              <a:t>      启动车辆                </a:t>
            </a:r>
            <a:r>
              <a:rPr lang="en-US" altLang="zh-CN" sz="2400">
                <a:solidFill>
                  <a:schemeClr val="tx2"/>
                </a:solidFill>
                <a:latin typeface="Comic Sans MS" panose="030F0702030302020204" pitchFamily="66" charset="0"/>
              </a:rPr>
              <a:t>V(S1)</a:t>
            </a:r>
          </a:p>
          <a:p>
            <a:pPr>
              <a:lnSpc>
                <a:spcPct val="70000"/>
              </a:lnSpc>
              <a:spcBef>
                <a:spcPct val="50000"/>
              </a:spcBef>
            </a:pPr>
            <a:r>
              <a:rPr lang="en-US" altLang="zh-CN" sz="2400">
                <a:latin typeface="Comic Sans MS" panose="030F0702030302020204" pitchFamily="66" charset="0"/>
              </a:rPr>
              <a:t>      </a:t>
            </a:r>
            <a:r>
              <a:rPr lang="zh-CN" altLang="en-US" sz="2400">
                <a:latin typeface="Comic Sans MS" panose="030F0702030302020204" pitchFamily="66" charset="0"/>
              </a:rPr>
              <a:t>正常行驶                售  票</a:t>
            </a:r>
          </a:p>
          <a:p>
            <a:pPr>
              <a:lnSpc>
                <a:spcPct val="70000"/>
              </a:lnSpc>
              <a:spcBef>
                <a:spcPct val="50000"/>
              </a:spcBef>
            </a:pPr>
            <a:r>
              <a:rPr lang="zh-CN" altLang="en-US" sz="2400">
                <a:latin typeface="Comic Sans MS" panose="030F0702030302020204" pitchFamily="66" charset="0"/>
              </a:rPr>
              <a:t>      到站停车                </a:t>
            </a:r>
            <a:r>
              <a:rPr lang="en-US" altLang="zh-CN" sz="2400">
                <a:solidFill>
                  <a:schemeClr val="tx2"/>
                </a:solidFill>
                <a:latin typeface="Comic Sans MS" panose="030F0702030302020204" pitchFamily="66" charset="0"/>
              </a:rPr>
              <a:t>P(S2)</a:t>
            </a:r>
          </a:p>
          <a:p>
            <a:pPr>
              <a:lnSpc>
                <a:spcPct val="70000"/>
              </a:lnSpc>
              <a:spcBef>
                <a:spcPct val="50000"/>
              </a:spcBef>
            </a:pPr>
            <a:r>
              <a:rPr lang="en-US" altLang="zh-CN" sz="2400">
                <a:latin typeface="Comic Sans MS" panose="030F0702030302020204" pitchFamily="66" charset="0"/>
              </a:rPr>
              <a:t>      </a:t>
            </a:r>
            <a:r>
              <a:rPr lang="en-US" altLang="zh-CN" sz="2400">
                <a:solidFill>
                  <a:schemeClr val="tx2"/>
                </a:solidFill>
                <a:latin typeface="Comic Sans MS" panose="030F0702030302020204" pitchFamily="66" charset="0"/>
              </a:rPr>
              <a:t>V(S2)</a:t>
            </a:r>
            <a:r>
              <a:rPr lang="en-US" altLang="zh-CN" sz="2400">
                <a:latin typeface="Comic Sans MS" panose="030F0702030302020204" pitchFamily="66" charset="0"/>
              </a:rPr>
              <a:t>                   </a:t>
            </a:r>
            <a:r>
              <a:rPr lang="zh-CN" altLang="en-US" sz="2400">
                <a:latin typeface="Comic Sans MS" panose="030F0702030302020204" pitchFamily="66" charset="0"/>
              </a:rPr>
              <a:t>开车门</a:t>
            </a:r>
          </a:p>
          <a:p>
            <a:pPr>
              <a:lnSpc>
                <a:spcPct val="70000"/>
              </a:lnSpc>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}While(1)              }While(1)</a:t>
            </a:r>
            <a:endParaRPr lang="en-US" altLang="zh-CN" sz="2400">
              <a:latin typeface="Times New Roman" panose="02020603050405020304" pitchFamily="18" charset="0"/>
            </a:endParaRPr>
          </a:p>
        </p:txBody>
      </p:sp>
      <p:sp>
        <p:nvSpPr>
          <p:cNvPr id="80900" name="直接连接符 80899"/>
          <p:cNvSpPr/>
          <p:nvPr/>
        </p:nvSpPr>
        <p:spPr>
          <a:xfrm>
            <a:off x="2571750" y="3762375"/>
            <a:ext cx="2438400" cy="457200"/>
          </a:xfrm>
          <a:prstGeom prst="line">
            <a:avLst/>
          </a:prstGeom>
          <a:ln w="9525" cap="flat" cmpd="sng">
            <a:solidFill>
              <a:schemeClr val="tx1"/>
            </a:solidFill>
            <a:prstDash val="solid"/>
            <a:headEnd type="none" w="med" len="med"/>
            <a:tailEnd type="none" w="med" len="med"/>
          </a:ln>
        </p:spPr>
      </p:sp>
      <p:sp>
        <p:nvSpPr>
          <p:cNvPr id="80901" name="直接连接符 80900"/>
          <p:cNvSpPr/>
          <p:nvPr/>
        </p:nvSpPr>
        <p:spPr>
          <a:xfrm flipH="1">
            <a:off x="2619375" y="5091113"/>
            <a:ext cx="2362200" cy="45720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81921"/>
          <p:cNvSpPr>
            <a:spLocks noGrp="1"/>
          </p:cNvSpPr>
          <p:nvPr>
            <p:ph type="title"/>
          </p:nvPr>
        </p:nvSpPr>
        <p:spPr/>
        <p:txBody>
          <a:bodyPr anchor="b"/>
          <a:lstStyle/>
          <a:p>
            <a:r>
              <a:rPr lang="en-US" altLang="zh-CN" sz="3600">
                <a:latin typeface="Comic Sans MS" panose="030F0702030302020204" pitchFamily="66" charset="0"/>
              </a:rPr>
              <a:t>Classical synchronization problems</a:t>
            </a:r>
            <a:endParaRPr lang="en-US" altLang="zh-CN"/>
          </a:p>
        </p:txBody>
      </p:sp>
      <p:sp>
        <p:nvSpPr>
          <p:cNvPr id="81923" name="文本框 81922"/>
          <p:cNvSpPr txBox="1"/>
          <p:nvPr/>
        </p:nvSpPr>
        <p:spPr>
          <a:xfrm>
            <a:off x="914400" y="2133600"/>
            <a:ext cx="7543800" cy="4089400"/>
          </a:xfrm>
          <a:prstGeom prst="rect">
            <a:avLst/>
          </a:prstGeom>
          <a:noFill/>
          <a:ln w="9525">
            <a:noFill/>
          </a:ln>
        </p:spPr>
        <p:txBody>
          <a:bodyPr>
            <a:spAutoFit/>
          </a:bodyPr>
          <a:lstStyle/>
          <a:p>
            <a:pPr>
              <a:lnSpc>
                <a:spcPct val="120000"/>
              </a:lnSpc>
              <a:spcBef>
                <a:spcPct val="50000"/>
              </a:spcBef>
            </a:pPr>
            <a:r>
              <a:rPr lang="en-US" altLang="zh-CN" sz="3200" b="0">
                <a:latin typeface="Comic Sans MS" panose="030F0702030302020204" pitchFamily="66" charset="0"/>
              </a:rPr>
              <a:t>1. Producers and consumers problem</a:t>
            </a:r>
            <a:endParaRPr lang="en-US" altLang="zh-CN" sz="2400" b="0">
              <a:latin typeface="Comic Sans MS" panose="030F0702030302020204" pitchFamily="66" charset="0"/>
            </a:endParaRPr>
          </a:p>
          <a:p>
            <a:pPr>
              <a:lnSpc>
                <a:spcPct val="90000"/>
              </a:lnSpc>
              <a:spcBef>
                <a:spcPct val="50000"/>
              </a:spcBef>
            </a:pPr>
            <a:r>
              <a:rPr lang="en-US" altLang="zh-CN" sz="3200" b="0">
                <a:latin typeface="Comic Sans MS" panose="030F0702030302020204" pitchFamily="66" charset="0"/>
              </a:rPr>
              <a:t>2. Readers and writers problem</a:t>
            </a:r>
          </a:p>
          <a:p>
            <a:pPr>
              <a:lnSpc>
                <a:spcPct val="90000"/>
              </a:lnSpc>
              <a:spcBef>
                <a:spcPct val="50000"/>
              </a:spcBef>
            </a:pPr>
            <a:r>
              <a:rPr lang="en-US" altLang="zh-CN" sz="3200" b="0">
                <a:latin typeface="Comic Sans MS" panose="030F0702030302020204" pitchFamily="66" charset="0"/>
              </a:rPr>
              <a:t>3. Dining philosophers problem</a:t>
            </a:r>
          </a:p>
          <a:p>
            <a:pPr>
              <a:lnSpc>
                <a:spcPct val="90000"/>
              </a:lnSpc>
              <a:spcBef>
                <a:spcPct val="50000"/>
              </a:spcBef>
            </a:pPr>
            <a:r>
              <a:rPr lang="en-US" altLang="zh-CN" sz="3200" b="0">
                <a:latin typeface="Comic Sans MS" panose="030F0702030302020204" pitchFamily="66" charset="0"/>
              </a:rPr>
              <a:t>4. Cigarette smokers problem</a:t>
            </a:r>
          </a:p>
          <a:p>
            <a:pPr>
              <a:lnSpc>
                <a:spcPct val="90000"/>
              </a:lnSpc>
              <a:spcBef>
                <a:spcPct val="50000"/>
              </a:spcBef>
            </a:pPr>
            <a:r>
              <a:rPr lang="en-US" altLang="zh-CN" sz="3200" b="0">
                <a:latin typeface="Comic Sans MS" panose="030F0702030302020204" pitchFamily="66" charset="0"/>
              </a:rPr>
              <a:t>5. Sleepy barbers problem</a:t>
            </a:r>
          </a:p>
          <a:p>
            <a:pPr>
              <a:lnSpc>
                <a:spcPct val="90000"/>
              </a:lnSpc>
              <a:spcBef>
                <a:spcPct val="50000"/>
              </a:spcBef>
            </a:pPr>
            <a:r>
              <a:rPr lang="en-US" altLang="zh-CN" sz="3200" b="0">
                <a:latin typeface="Comic Sans MS" panose="030F0702030302020204" pitchFamily="66" charset="0"/>
              </a:rPr>
              <a:t>etc. </a:t>
            </a:r>
            <a:endParaRPr lang="en-US" altLang="zh-CN" sz="2400" b="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wipe(left)">
                                      <p:cBhvr>
                                        <p:cTn id="7" dur="500"/>
                                        <p:tgtEl>
                                          <p:spTgt spid="81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23">
                                            <p:txEl>
                                              <p:pRg st="1" end="1"/>
                                            </p:txEl>
                                          </p:spTgt>
                                        </p:tgtEl>
                                        <p:attrNameLst>
                                          <p:attrName>style.visibility</p:attrName>
                                        </p:attrNameLst>
                                      </p:cBhvr>
                                      <p:to>
                                        <p:strVal val="visible"/>
                                      </p:to>
                                    </p:set>
                                    <p:animEffect transition="in" filter="wipe(left)">
                                      <p:cBhvr>
                                        <p:cTn id="12" dur="500"/>
                                        <p:tgtEl>
                                          <p:spTgt spid="819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23">
                                            <p:txEl>
                                              <p:pRg st="2" end="2"/>
                                            </p:txEl>
                                          </p:spTgt>
                                        </p:tgtEl>
                                        <p:attrNameLst>
                                          <p:attrName>style.visibility</p:attrName>
                                        </p:attrNameLst>
                                      </p:cBhvr>
                                      <p:to>
                                        <p:strVal val="visible"/>
                                      </p:to>
                                    </p:set>
                                    <p:animEffect transition="in" filter="wipe(left)">
                                      <p:cBhvr>
                                        <p:cTn id="17" dur="500"/>
                                        <p:tgtEl>
                                          <p:spTgt spid="819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923">
                                            <p:txEl>
                                              <p:pRg st="3" end="3"/>
                                            </p:txEl>
                                          </p:spTgt>
                                        </p:tgtEl>
                                        <p:attrNameLst>
                                          <p:attrName>style.visibility</p:attrName>
                                        </p:attrNameLst>
                                      </p:cBhvr>
                                      <p:to>
                                        <p:strVal val="visible"/>
                                      </p:to>
                                    </p:set>
                                    <p:animEffect transition="in" filter="wipe(left)">
                                      <p:cBhvr>
                                        <p:cTn id="22" dur="500"/>
                                        <p:tgtEl>
                                          <p:spTgt spid="819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1923">
                                            <p:txEl>
                                              <p:pRg st="4" end="4"/>
                                            </p:txEl>
                                          </p:spTgt>
                                        </p:tgtEl>
                                        <p:attrNameLst>
                                          <p:attrName>style.visibility</p:attrName>
                                        </p:attrNameLst>
                                      </p:cBhvr>
                                      <p:to>
                                        <p:strVal val="visible"/>
                                      </p:to>
                                    </p:set>
                                    <p:animEffect transition="in" filter="wipe(left)">
                                      <p:cBhvr>
                                        <p:cTn id="27" dur="500"/>
                                        <p:tgtEl>
                                          <p:spTgt spid="819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1923">
                                            <p:txEl>
                                              <p:pRg st="5" end="5"/>
                                            </p:txEl>
                                          </p:spTgt>
                                        </p:tgtEl>
                                        <p:attrNameLst>
                                          <p:attrName>style.visibility</p:attrName>
                                        </p:attrNameLst>
                                      </p:cBhvr>
                                      <p:to>
                                        <p:strVal val="visible"/>
                                      </p:to>
                                    </p:set>
                                    <p:animEffect transition="in" filter="wipe(left)">
                                      <p:cBhvr>
                                        <p:cTn id="32" dur="500"/>
                                        <p:tgtEl>
                                          <p:spTgt spid="819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1265"/>
          <p:cNvSpPr>
            <a:spLocks noGrp="1"/>
          </p:cNvSpPr>
          <p:nvPr>
            <p:ph type="title"/>
          </p:nvPr>
        </p:nvSpPr>
        <p:spPr/>
        <p:txBody>
          <a:bodyPr anchor="b"/>
          <a:lstStyle/>
          <a:p>
            <a:r>
              <a:rPr lang="en-US" altLang="zh-CN" b="1"/>
              <a:t>4.1.3 </a:t>
            </a:r>
            <a:r>
              <a:rPr lang="zh-CN" altLang="en-US" b="1"/>
              <a:t>并发程序及其特性</a:t>
            </a:r>
          </a:p>
        </p:txBody>
      </p:sp>
      <p:sp>
        <p:nvSpPr>
          <p:cNvPr id="11267" name="文本占位符 11266"/>
          <p:cNvSpPr>
            <a:spLocks noGrp="1"/>
          </p:cNvSpPr>
          <p:nvPr>
            <p:ph type="body" idx="1"/>
          </p:nvPr>
        </p:nvSpPr>
        <p:spPr/>
        <p:txBody>
          <a:bodyPr/>
          <a:lstStyle/>
          <a:p>
            <a:r>
              <a:rPr lang="en-US" altLang="zh-CN" sz="4000" b="1"/>
              <a:t>4.1.3.1 </a:t>
            </a:r>
            <a:r>
              <a:rPr lang="zh-CN" altLang="en-US" sz="4000" b="1"/>
              <a:t>程序的并发执行</a:t>
            </a:r>
            <a:endParaRPr lang="zh-CN" altLang="en-US"/>
          </a:p>
          <a:p>
            <a:pPr lvl="1"/>
            <a:r>
              <a:rPr lang="en-US" altLang="zh-CN" b="1"/>
              <a:t>(2)</a:t>
            </a:r>
            <a:r>
              <a:rPr lang="zh-CN" altLang="en-US" b="1"/>
              <a:t>外部并发性</a:t>
            </a:r>
            <a:r>
              <a:rPr lang="en-US" altLang="zh-CN" b="1"/>
              <a:t>: </a:t>
            </a:r>
            <a:r>
              <a:rPr lang="zh-CN" altLang="en-US" b="1"/>
              <a:t>指多个程序之间的并发性。</a:t>
            </a:r>
          </a:p>
        </p:txBody>
      </p:sp>
      <p:grpSp>
        <p:nvGrpSpPr>
          <p:cNvPr id="11268" name="组合 11267"/>
          <p:cNvGrpSpPr/>
          <p:nvPr/>
        </p:nvGrpSpPr>
        <p:grpSpPr>
          <a:xfrm>
            <a:off x="2555875" y="4103688"/>
            <a:ext cx="4464050" cy="1846262"/>
            <a:chOff x="0" y="0"/>
            <a:chExt cx="5254" cy="2113"/>
          </a:xfrm>
        </p:grpSpPr>
        <p:sp>
          <p:nvSpPr>
            <p:cNvPr id="11269" name="椭圆 11268"/>
            <p:cNvSpPr/>
            <p:nvPr/>
          </p:nvSpPr>
          <p:spPr>
            <a:xfrm>
              <a:off x="0" y="23"/>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lstStyle/>
            <a:p>
              <a:pPr algn="just"/>
              <a:r>
                <a:rPr lang="en-US" altLang="zh-CN" sz="1600">
                  <a:latin typeface="Times New Roman" panose="02020603050405020304" pitchFamily="18" charset="0"/>
                </a:rPr>
                <a:t>I</a:t>
              </a:r>
              <a:r>
                <a:rPr lang="en-US" altLang="zh-CN" sz="1600" baseline="-25000">
                  <a:latin typeface="Times New Roman" panose="02020603050405020304" pitchFamily="18" charset="0"/>
                </a:rPr>
                <a:t>1</a:t>
              </a:r>
              <a:endParaRPr lang="en-US" altLang="zh-CN" sz="3600">
                <a:latin typeface="Tahoma" panose="020B0604030504040204" pitchFamily="34" charset="0"/>
              </a:endParaRPr>
            </a:p>
          </p:txBody>
        </p:sp>
        <p:sp>
          <p:nvSpPr>
            <p:cNvPr id="11270" name="椭圆 11269"/>
            <p:cNvSpPr/>
            <p:nvPr/>
          </p:nvSpPr>
          <p:spPr>
            <a:xfrm>
              <a:off x="867" y="10"/>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lstStyle/>
            <a:p>
              <a:pPr algn="just"/>
              <a:r>
                <a:rPr lang="en-US" altLang="zh-CN" sz="1600">
                  <a:latin typeface="Times New Roman" panose="02020603050405020304" pitchFamily="18" charset="0"/>
                </a:rPr>
                <a:t>I</a:t>
              </a:r>
              <a:r>
                <a:rPr lang="en-US" altLang="zh-CN" sz="1600" baseline="-25000">
                  <a:latin typeface="Times New Roman" panose="02020603050405020304" pitchFamily="18" charset="0"/>
                </a:rPr>
                <a:t>2</a:t>
              </a:r>
              <a:endParaRPr lang="en-US" altLang="zh-CN" sz="3600">
                <a:latin typeface="Tahoma" panose="020B0604030504040204" pitchFamily="34" charset="0"/>
              </a:endParaRPr>
            </a:p>
          </p:txBody>
        </p:sp>
        <p:sp>
          <p:nvSpPr>
            <p:cNvPr id="11271" name="椭圆 11270"/>
            <p:cNvSpPr/>
            <p:nvPr/>
          </p:nvSpPr>
          <p:spPr>
            <a:xfrm>
              <a:off x="1727" y="0"/>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lstStyle/>
            <a:p>
              <a:pPr algn="just"/>
              <a:r>
                <a:rPr lang="en-US" altLang="zh-CN" sz="1600">
                  <a:latin typeface="Times New Roman" panose="02020603050405020304" pitchFamily="18" charset="0"/>
                </a:rPr>
                <a:t>I</a:t>
              </a:r>
              <a:r>
                <a:rPr lang="en-US" altLang="zh-CN" sz="1600" baseline="-25000">
                  <a:latin typeface="Times New Roman" panose="02020603050405020304" pitchFamily="18" charset="0"/>
                </a:rPr>
                <a:t>3</a:t>
              </a:r>
              <a:endParaRPr lang="en-US" altLang="zh-CN" sz="3600">
                <a:latin typeface="Tahoma" panose="020B0604030504040204" pitchFamily="34" charset="0"/>
              </a:endParaRPr>
            </a:p>
          </p:txBody>
        </p:sp>
        <p:sp>
          <p:nvSpPr>
            <p:cNvPr id="11272" name="椭圆 11271"/>
            <p:cNvSpPr/>
            <p:nvPr/>
          </p:nvSpPr>
          <p:spPr>
            <a:xfrm>
              <a:off x="2587" y="0"/>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lstStyle/>
            <a:p>
              <a:pPr algn="just"/>
              <a:r>
                <a:rPr lang="en-US" altLang="zh-CN" sz="1600">
                  <a:latin typeface="Times New Roman" panose="02020603050405020304" pitchFamily="18" charset="0"/>
                </a:rPr>
                <a:t>I</a:t>
              </a:r>
              <a:r>
                <a:rPr lang="en-US" altLang="zh-CN" sz="1600" baseline="-25000">
                  <a:latin typeface="Times New Roman" panose="02020603050405020304" pitchFamily="18" charset="0"/>
                </a:rPr>
                <a:t>4</a:t>
              </a:r>
              <a:endParaRPr lang="en-US" altLang="zh-CN" sz="3600">
                <a:latin typeface="Tahoma" panose="020B0604030504040204" pitchFamily="34" charset="0"/>
              </a:endParaRPr>
            </a:p>
          </p:txBody>
        </p:sp>
        <p:sp>
          <p:nvSpPr>
            <p:cNvPr id="11273" name="直接连接符 11272"/>
            <p:cNvSpPr/>
            <p:nvPr/>
          </p:nvSpPr>
          <p:spPr>
            <a:xfrm flipV="1">
              <a:off x="533" y="280"/>
              <a:ext cx="340" cy="0"/>
            </a:xfrm>
            <a:prstGeom prst="line">
              <a:avLst/>
            </a:prstGeom>
            <a:ln w="9525" cap="flat" cmpd="sng">
              <a:solidFill>
                <a:srgbClr val="000000"/>
              </a:solidFill>
              <a:prstDash val="solid"/>
              <a:headEnd type="none" w="med" len="med"/>
              <a:tailEnd type="triangle" w="med" len="med"/>
            </a:ln>
          </p:spPr>
        </p:sp>
        <p:sp>
          <p:nvSpPr>
            <p:cNvPr id="11274" name="直接连接符 11273"/>
            <p:cNvSpPr/>
            <p:nvPr/>
          </p:nvSpPr>
          <p:spPr>
            <a:xfrm>
              <a:off x="1387" y="260"/>
              <a:ext cx="340" cy="0"/>
            </a:xfrm>
            <a:prstGeom prst="line">
              <a:avLst/>
            </a:prstGeom>
            <a:ln w="9525" cap="flat" cmpd="sng">
              <a:solidFill>
                <a:srgbClr val="000000"/>
              </a:solidFill>
              <a:prstDash val="solid"/>
              <a:headEnd type="none" w="med" len="med"/>
              <a:tailEnd type="triangle" w="med" len="med"/>
            </a:ln>
          </p:spPr>
        </p:sp>
        <p:sp>
          <p:nvSpPr>
            <p:cNvPr id="11275" name="直接连接符 11274"/>
            <p:cNvSpPr/>
            <p:nvPr/>
          </p:nvSpPr>
          <p:spPr>
            <a:xfrm>
              <a:off x="3107" y="260"/>
              <a:ext cx="340" cy="0"/>
            </a:xfrm>
            <a:prstGeom prst="line">
              <a:avLst/>
            </a:prstGeom>
            <a:ln w="9525" cap="flat" cmpd="sng">
              <a:solidFill>
                <a:srgbClr val="000000"/>
              </a:solidFill>
              <a:prstDash val="solid"/>
              <a:headEnd type="none" w="med" len="med"/>
              <a:tailEnd type="triangle" w="med" len="med"/>
            </a:ln>
          </p:spPr>
        </p:sp>
        <p:sp>
          <p:nvSpPr>
            <p:cNvPr id="11276" name="直接连接符 11275"/>
            <p:cNvSpPr/>
            <p:nvPr/>
          </p:nvSpPr>
          <p:spPr>
            <a:xfrm>
              <a:off x="2247" y="260"/>
              <a:ext cx="340" cy="0"/>
            </a:xfrm>
            <a:prstGeom prst="line">
              <a:avLst/>
            </a:prstGeom>
            <a:ln w="9525" cap="flat" cmpd="sng">
              <a:solidFill>
                <a:srgbClr val="000000"/>
              </a:solidFill>
              <a:prstDash val="solid"/>
              <a:headEnd type="none" w="med" len="med"/>
              <a:tailEnd type="triangle" w="med" len="med"/>
            </a:ln>
          </p:spPr>
        </p:sp>
        <p:sp>
          <p:nvSpPr>
            <p:cNvPr id="11277" name="椭圆 11276"/>
            <p:cNvSpPr/>
            <p:nvPr/>
          </p:nvSpPr>
          <p:spPr>
            <a:xfrm>
              <a:off x="880" y="823"/>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lstStyle/>
            <a:p>
              <a:pPr algn="just"/>
              <a:r>
                <a:rPr lang="en-US" altLang="zh-CN" sz="1600">
                  <a:latin typeface="Times New Roman" panose="02020603050405020304" pitchFamily="18" charset="0"/>
                </a:rPr>
                <a:t>C</a:t>
              </a:r>
              <a:r>
                <a:rPr lang="en-US" altLang="zh-CN" sz="900" baseline="-25000">
                  <a:latin typeface="Times New Roman" panose="02020603050405020304" pitchFamily="18" charset="0"/>
                </a:rPr>
                <a:t>1</a:t>
              </a:r>
            </a:p>
            <a:p>
              <a:endParaRPr lang="zh-CN" altLang="en-US">
                <a:latin typeface="Tahoma" panose="020B0604030504040204" pitchFamily="34" charset="0"/>
              </a:endParaRPr>
            </a:p>
          </p:txBody>
        </p:sp>
        <p:sp>
          <p:nvSpPr>
            <p:cNvPr id="11278" name="椭圆 11277"/>
            <p:cNvSpPr/>
            <p:nvPr/>
          </p:nvSpPr>
          <p:spPr>
            <a:xfrm>
              <a:off x="1747" y="810"/>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lstStyle/>
            <a:p>
              <a:pPr algn="just"/>
              <a:r>
                <a:rPr lang="en-US" altLang="zh-CN" sz="1400">
                  <a:latin typeface="Times New Roman" panose="02020603050405020304" pitchFamily="18" charset="0"/>
                </a:rPr>
                <a:t>C</a:t>
              </a:r>
              <a:r>
                <a:rPr lang="en-US" altLang="zh-CN" sz="1400" baseline="-25000">
                  <a:latin typeface="Times New Roman" panose="02020603050405020304" pitchFamily="18" charset="0"/>
                </a:rPr>
                <a:t>2</a:t>
              </a:r>
              <a:endParaRPr lang="en-US" altLang="zh-CN" sz="3200">
                <a:latin typeface="Tahoma" panose="020B0604030504040204" pitchFamily="34" charset="0"/>
              </a:endParaRPr>
            </a:p>
          </p:txBody>
        </p:sp>
        <p:sp>
          <p:nvSpPr>
            <p:cNvPr id="11279" name="椭圆 11278"/>
            <p:cNvSpPr/>
            <p:nvPr/>
          </p:nvSpPr>
          <p:spPr>
            <a:xfrm>
              <a:off x="2607" y="800"/>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lstStyle/>
            <a:p>
              <a:pPr algn="just"/>
              <a:r>
                <a:rPr lang="en-US" altLang="zh-CN" sz="1400">
                  <a:latin typeface="Times New Roman" panose="02020603050405020304" pitchFamily="18" charset="0"/>
                </a:rPr>
                <a:t>C</a:t>
              </a:r>
              <a:r>
                <a:rPr lang="en-US" altLang="zh-CN" sz="1400" baseline="-25000">
                  <a:latin typeface="Times New Roman" panose="02020603050405020304" pitchFamily="18" charset="0"/>
                </a:rPr>
                <a:t>3</a:t>
              </a:r>
              <a:endParaRPr lang="en-US" altLang="zh-CN" sz="3200">
                <a:latin typeface="Tahoma" panose="020B0604030504040204" pitchFamily="34" charset="0"/>
              </a:endParaRPr>
            </a:p>
          </p:txBody>
        </p:sp>
        <p:sp>
          <p:nvSpPr>
            <p:cNvPr id="11280" name="椭圆 11279"/>
            <p:cNvSpPr/>
            <p:nvPr/>
          </p:nvSpPr>
          <p:spPr>
            <a:xfrm>
              <a:off x="3467" y="800"/>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lstStyle/>
            <a:p>
              <a:pPr algn="just"/>
              <a:r>
                <a:rPr lang="en-US" altLang="zh-CN" sz="1400">
                  <a:latin typeface="Times New Roman" panose="02020603050405020304" pitchFamily="18" charset="0"/>
                </a:rPr>
                <a:t>C</a:t>
              </a:r>
              <a:r>
                <a:rPr lang="en-US" altLang="zh-CN" sz="1400" baseline="-25000">
                  <a:latin typeface="Times New Roman" panose="02020603050405020304" pitchFamily="18" charset="0"/>
                </a:rPr>
                <a:t>4</a:t>
              </a:r>
              <a:endParaRPr lang="en-US" altLang="zh-CN" sz="3200">
                <a:latin typeface="Tahoma" panose="020B0604030504040204" pitchFamily="34" charset="0"/>
              </a:endParaRPr>
            </a:p>
          </p:txBody>
        </p:sp>
        <p:sp>
          <p:nvSpPr>
            <p:cNvPr id="11281" name="直接连接符 11280"/>
            <p:cNvSpPr/>
            <p:nvPr/>
          </p:nvSpPr>
          <p:spPr>
            <a:xfrm flipV="1">
              <a:off x="1413" y="1080"/>
              <a:ext cx="340" cy="0"/>
            </a:xfrm>
            <a:prstGeom prst="line">
              <a:avLst/>
            </a:prstGeom>
            <a:ln w="9525" cap="flat" cmpd="sng">
              <a:solidFill>
                <a:srgbClr val="000000"/>
              </a:solidFill>
              <a:prstDash val="solid"/>
              <a:headEnd type="none" w="med" len="med"/>
              <a:tailEnd type="triangle" w="med" len="med"/>
            </a:ln>
          </p:spPr>
        </p:sp>
        <p:sp>
          <p:nvSpPr>
            <p:cNvPr id="11282" name="直接连接符 11281"/>
            <p:cNvSpPr/>
            <p:nvPr/>
          </p:nvSpPr>
          <p:spPr>
            <a:xfrm>
              <a:off x="2267" y="1060"/>
              <a:ext cx="340" cy="0"/>
            </a:xfrm>
            <a:prstGeom prst="line">
              <a:avLst/>
            </a:prstGeom>
            <a:ln w="9525" cap="flat" cmpd="sng">
              <a:solidFill>
                <a:srgbClr val="000000"/>
              </a:solidFill>
              <a:prstDash val="solid"/>
              <a:headEnd type="none" w="med" len="med"/>
              <a:tailEnd type="triangle" w="med" len="med"/>
            </a:ln>
          </p:spPr>
        </p:sp>
        <p:sp>
          <p:nvSpPr>
            <p:cNvPr id="11283" name="直接连接符 11282"/>
            <p:cNvSpPr/>
            <p:nvPr/>
          </p:nvSpPr>
          <p:spPr>
            <a:xfrm>
              <a:off x="3987" y="1060"/>
              <a:ext cx="340" cy="0"/>
            </a:xfrm>
            <a:prstGeom prst="line">
              <a:avLst/>
            </a:prstGeom>
            <a:ln w="9525" cap="flat" cmpd="sng">
              <a:solidFill>
                <a:srgbClr val="000000"/>
              </a:solidFill>
              <a:prstDash val="solid"/>
              <a:headEnd type="none" w="med" len="med"/>
              <a:tailEnd type="triangle" w="med" len="med"/>
            </a:ln>
          </p:spPr>
        </p:sp>
        <p:sp>
          <p:nvSpPr>
            <p:cNvPr id="11284" name="直接连接符 11283"/>
            <p:cNvSpPr/>
            <p:nvPr/>
          </p:nvSpPr>
          <p:spPr>
            <a:xfrm>
              <a:off x="3127" y="1060"/>
              <a:ext cx="340" cy="0"/>
            </a:xfrm>
            <a:prstGeom prst="line">
              <a:avLst/>
            </a:prstGeom>
            <a:ln w="9525" cap="flat" cmpd="sng">
              <a:solidFill>
                <a:srgbClr val="000000"/>
              </a:solidFill>
              <a:prstDash val="solid"/>
              <a:headEnd type="none" w="med" len="med"/>
              <a:tailEnd type="triangle" w="med" len="med"/>
            </a:ln>
          </p:spPr>
        </p:sp>
        <p:sp>
          <p:nvSpPr>
            <p:cNvPr id="11285" name="椭圆 11284"/>
            <p:cNvSpPr/>
            <p:nvPr/>
          </p:nvSpPr>
          <p:spPr>
            <a:xfrm>
              <a:off x="1807" y="1603"/>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lstStyle/>
            <a:p>
              <a:pPr algn="just"/>
              <a:r>
                <a:rPr lang="en-US" altLang="zh-CN" sz="1400">
                  <a:latin typeface="Times New Roman" panose="02020603050405020304" pitchFamily="18" charset="0"/>
                </a:rPr>
                <a:t>P</a:t>
              </a:r>
              <a:r>
                <a:rPr lang="en-US" altLang="zh-CN" sz="1400" baseline="-25000">
                  <a:latin typeface="Times New Roman" panose="02020603050405020304" pitchFamily="18" charset="0"/>
                </a:rPr>
                <a:t>1</a:t>
              </a:r>
              <a:endParaRPr lang="en-US" altLang="zh-CN" sz="3200">
                <a:latin typeface="Tahoma" panose="020B0604030504040204" pitchFamily="34" charset="0"/>
              </a:endParaRPr>
            </a:p>
          </p:txBody>
        </p:sp>
        <p:sp>
          <p:nvSpPr>
            <p:cNvPr id="11286" name="椭圆 11285"/>
            <p:cNvSpPr/>
            <p:nvPr/>
          </p:nvSpPr>
          <p:spPr>
            <a:xfrm>
              <a:off x="2674" y="1590"/>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lstStyle/>
            <a:p>
              <a:pPr algn="just"/>
              <a:r>
                <a:rPr lang="en-US" altLang="zh-CN" sz="1400">
                  <a:latin typeface="Times New Roman" panose="02020603050405020304" pitchFamily="18" charset="0"/>
                </a:rPr>
                <a:t>P</a:t>
              </a:r>
              <a:r>
                <a:rPr lang="en-US" altLang="zh-CN" sz="1400" baseline="-25000">
                  <a:latin typeface="Times New Roman" panose="02020603050405020304" pitchFamily="18" charset="0"/>
                </a:rPr>
                <a:t>2</a:t>
              </a:r>
              <a:endParaRPr lang="en-US" altLang="zh-CN" sz="3200">
                <a:latin typeface="Tahoma" panose="020B0604030504040204" pitchFamily="34" charset="0"/>
              </a:endParaRPr>
            </a:p>
          </p:txBody>
        </p:sp>
        <p:sp>
          <p:nvSpPr>
            <p:cNvPr id="11287" name="椭圆 11286"/>
            <p:cNvSpPr/>
            <p:nvPr/>
          </p:nvSpPr>
          <p:spPr>
            <a:xfrm>
              <a:off x="3534" y="1580"/>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lstStyle/>
            <a:p>
              <a:pPr algn="just"/>
              <a:r>
                <a:rPr lang="en-US" altLang="zh-CN" sz="1400">
                  <a:latin typeface="Times New Roman" panose="02020603050405020304" pitchFamily="18" charset="0"/>
                </a:rPr>
                <a:t>P</a:t>
              </a:r>
              <a:r>
                <a:rPr lang="en-US" altLang="zh-CN" sz="1400" baseline="-25000">
                  <a:latin typeface="Times New Roman" panose="02020603050405020304" pitchFamily="18" charset="0"/>
                </a:rPr>
                <a:t>3</a:t>
              </a:r>
              <a:endParaRPr lang="en-US" altLang="zh-CN" sz="3200">
                <a:latin typeface="Tahoma" panose="020B0604030504040204" pitchFamily="34" charset="0"/>
              </a:endParaRPr>
            </a:p>
          </p:txBody>
        </p:sp>
        <p:sp>
          <p:nvSpPr>
            <p:cNvPr id="11288" name="椭圆 11287"/>
            <p:cNvSpPr/>
            <p:nvPr/>
          </p:nvSpPr>
          <p:spPr>
            <a:xfrm>
              <a:off x="4394" y="1580"/>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lstStyle/>
            <a:p>
              <a:pPr algn="just"/>
              <a:r>
                <a:rPr lang="en-US" altLang="zh-CN" sz="1400">
                  <a:latin typeface="Times New Roman" panose="02020603050405020304" pitchFamily="18" charset="0"/>
                </a:rPr>
                <a:t>P</a:t>
              </a:r>
              <a:r>
                <a:rPr lang="en-US" altLang="zh-CN" sz="1400" baseline="-25000">
                  <a:latin typeface="Times New Roman" panose="02020603050405020304" pitchFamily="18" charset="0"/>
                </a:rPr>
                <a:t>4</a:t>
              </a:r>
              <a:endParaRPr lang="en-US" altLang="zh-CN" sz="3200">
                <a:latin typeface="Tahoma" panose="020B0604030504040204" pitchFamily="34" charset="0"/>
              </a:endParaRPr>
            </a:p>
          </p:txBody>
        </p:sp>
        <p:sp>
          <p:nvSpPr>
            <p:cNvPr id="11289" name="直接连接符 11288"/>
            <p:cNvSpPr/>
            <p:nvPr/>
          </p:nvSpPr>
          <p:spPr>
            <a:xfrm flipV="1">
              <a:off x="2340" y="1860"/>
              <a:ext cx="340" cy="0"/>
            </a:xfrm>
            <a:prstGeom prst="line">
              <a:avLst/>
            </a:prstGeom>
            <a:ln w="9525" cap="flat" cmpd="sng">
              <a:solidFill>
                <a:srgbClr val="000000"/>
              </a:solidFill>
              <a:prstDash val="solid"/>
              <a:headEnd type="none" w="med" len="med"/>
              <a:tailEnd type="triangle" w="med" len="med"/>
            </a:ln>
          </p:spPr>
        </p:sp>
        <p:sp>
          <p:nvSpPr>
            <p:cNvPr id="11290" name="直接连接符 11289"/>
            <p:cNvSpPr/>
            <p:nvPr/>
          </p:nvSpPr>
          <p:spPr>
            <a:xfrm>
              <a:off x="3194" y="1840"/>
              <a:ext cx="340" cy="0"/>
            </a:xfrm>
            <a:prstGeom prst="line">
              <a:avLst/>
            </a:prstGeom>
            <a:ln w="9525" cap="flat" cmpd="sng">
              <a:solidFill>
                <a:srgbClr val="000000"/>
              </a:solidFill>
              <a:prstDash val="solid"/>
              <a:headEnd type="none" w="med" len="med"/>
              <a:tailEnd type="triangle" w="med" len="med"/>
            </a:ln>
          </p:spPr>
        </p:sp>
        <p:sp>
          <p:nvSpPr>
            <p:cNvPr id="11291" name="直接连接符 11290"/>
            <p:cNvSpPr/>
            <p:nvPr/>
          </p:nvSpPr>
          <p:spPr>
            <a:xfrm>
              <a:off x="4914" y="1840"/>
              <a:ext cx="340" cy="0"/>
            </a:xfrm>
            <a:prstGeom prst="line">
              <a:avLst/>
            </a:prstGeom>
            <a:ln w="9525" cap="flat" cmpd="sng">
              <a:solidFill>
                <a:srgbClr val="000000"/>
              </a:solidFill>
              <a:prstDash val="solid"/>
              <a:headEnd type="none" w="med" len="med"/>
              <a:tailEnd type="triangle" w="med" len="med"/>
            </a:ln>
          </p:spPr>
        </p:sp>
        <p:sp>
          <p:nvSpPr>
            <p:cNvPr id="11292" name="直接连接符 11291"/>
            <p:cNvSpPr/>
            <p:nvPr/>
          </p:nvSpPr>
          <p:spPr>
            <a:xfrm>
              <a:off x="4054" y="1840"/>
              <a:ext cx="340" cy="0"/>
            </a:xfrm>
            <a:prstGeom prst="line">
              <a:avLst/>
            </a:prstGeom>
            <a:ln w="9525" cap="flat" cmpd="sng">
              <a:solidFill>
                <a:srgbClr val="000000"/>
              </a:solidFill>
              <a:prstDash val="solid"/>
              <a:headEnd type="none" w="med" len="med"/>
              <a:tailEnd type="triangle" w="med" len="med"/>
            </a:ln>
          </p:spPr>
        </p:sp>
        <p:sp>
          <p:nvSpPr>
            <p:cNvPr id="11293" name="直接连接符 11292"/>
            <p:cNvSpPr/>
            <p:nvPr/>
          </p:nvSpPr>
          <p:spPr>
            <a:xfrm>
              <a:off x="383" y="479"/>
              <a:ext cx="540" cy="454"/>
            </a:xfrm>
            <a:prstGeom prst="line">
              <a:avLst/>
            </a:prstGeom>
            <a:ln w="9525" cap="flat" cmpd="sng">
              <a:solidFill>
                <a:srgbClr val="000000"/>
              </a:solidFill>
              <a:prstDash val="solid"/>
              <a:headEnd type="none" w="med" len="med"/>
              <a:tailEnd type="triangle" w="med" len="med"/>
            </a:ln>
          </p:spPr>
        </p:sp>
        <p:sp>
          <p:nvSpPr>
            <p:cNvPr id="11294" name="直接连接符 11293"/>
            <p:cNvSpPr/>
            <p:nvPr/>
          </p:nvSpPr>
          <p:spPr>
            <a:xfrm>
              <a:off x="1320" y="1293"/>
              <a:ext cx="540" cy="454"/>
            </a:xfrm>
            <a:prstGeom prst="line">
              <a:avLst/>
            </a:prstGeom>
            <a:ln w="9525" cap="flat" cmpd="sng">
              <a:solidFill>
                <a:srgbClr val="000000"/>
              </a:solidFill>
              <a:prstDash val="solid"/>
              <a:headEnd type="none" w="med" len="med"/>
              <a:tailEnd type="triangle" w="med" len="med"/>
            </a:ln>
          </p:spPr>
        </p:sp>
        <p:sp>
          <p:nvSpPr>
            <p:cNvPr id="11295" name="直接连接符 11294"/>
            <p:cNvSpPr/>
            <p:nvPr/>
          </p:nvSpPr>
          <p:spPr>
            <a:xfrm>
              <a:off x="1320" y="433"/>
              <a:ext cx="540" cy="454"/>
            </a:xfrm>
            <a:prstGeom prst="line">
              <a:avLst/>
            </a:prstGeom>
            <a:ln w="9525" cap="flat" cmpd="sng">
              <a:solidFill>
                <a:srgbClr val="000000"/>
              </a:solidFill>
              <a:prstDash val="solid"/>
              <a:headEnd type="none" w="med" len="med"/>
              <a:tailEnd type="triangle" w="med" len="med"/>
            </a:ln>
          </p:spPr>
        </p:sp>
        <p:sp>
          <p:nvSpPr>
            <p:cNvPr id="11296" name="直接连接符 11295"/>
            <p:cNvSpPr/>
            <p:nvPr/>
          </p:nvSpPr>
          <p:spPr>
            <a:xfrm>
              <a:off x="2160" y="433"/>
              <a:ext cx="540" cy="454"/>
            </a:xfrm>
            <a:prstGeom prst="line">
              <a:avLst/>
            </a:prstGeom>
            <a:ln w="9525" cap="flat" cmpd="sng">
              <a:solidFill>
                <a:srgbClr val="000000"/>
              </a:solidFill>
              <a:prstDash val="solid"/>
              <a:headEnd type="none" w="med" len="med"/>
              <a:tailEnd type="triangle" w="med" len="med"/>
            </a:ln>
          </p:spPr>
        </p:sp>
        <p:sp>
          <p:nvSpPr>
            <p:cNvPr id="11297" name="直接连接符 11296"/>
            <p:cNvSpPr/>
            <p:nvPr/>
          </p:nvSpPr>
          <p:spPr>
            <a:xfrm>
              <a:off x="3040" y="393"/>
              <a:ext cx="540" cy="454"/>
            </a:xfrm>
            <a:prstGeom prst="line">
              <a:avLst/>
            </a:prstGeom>
            <a:ln w="9525" cap="flat" cmpd="sng">
              <a:solidFill>
                <a:srgbClr val="000000"/>
              </a:solidFill>
              <a:prstDash val="solid"/>
              <a:headEnd type="none" w="med" len="med"/>
              <a:tailEnd type="triangle" w="med" len="med"/>
            </a:ln>
          </p:spPr>
        </p:sp>
        <p:sp>
          <p:nvSpPr>
            <p:cNvPr id="11298" name="直接连接符 11297"/>
            <p:cNvSpPr/>
            <p:nvPr/>
          </p:nvSpPr>
          <p:spPr>
            <a:xfrm>
              <a:off x="2220" y="1233"/>
              <a:ext cx="540" cy="454"/>
            </a:xfrm>
            <a:prstGeom prst="line">
              <a:avLst/>
            </a:prstGeom>
            <a:ln w="9525" cap="flat" cmpd="sng">
              <a:solidFill>
                <a:srgbClr val="000000"/>
              </a:solidFill>
              <a:prstDash val="solid"/>
              <a:headEnd type="none" w="med" len="med"/>
              <a:tailEnd type="triangle" w="med" len="med"/>
            </a:ln>
          </p:spPr>
        </p:sp>
        <p:sp>
          <p:nvSpPr>
            <p:cNvPr id="11299" name="直接连接符 11298"/>
            <p:cNvSpPr/>
            <p:nvPr/>
          </p:nvSpPr>
          <p:spPr>
            <a:xfrm>
              <a:off x="3080" y="1213"/>
              <a:ext cx="540" cy="454"/>
            </a:xfrm>
            <a:prstGeom prst="line">
              <a:avLst/>
            </a:prstGeom>
            <a:ln w="9525" cap="flat" cmpd="sng">
              <a:solidFill>
                <a:srgbClr val="000000"/>
              </a:solidFill>
              <a:prstDash val="solid"/>
              <a:headEnd type="none" w="med" len="med"/>
              <a:tailEnd type="triangle" w="med" len="med"/>
            </a:ln>
          </p:spPr>
        </p:sp>
        <p:sp>
          <p:nvSpPr>
            <p:cNvPr id="11300" name="直接连接符 11299"/>
            <p:cNvSpPr/>
            <p:nvPr/>
          </p:nvSpPr>
          <p:spPr>
            <a:xfrm>
              <a:off x="3940" y="1193"/>
              <a:ext cx="540" cy="454"/>
            </a:xfrm>
            <a:prstGeom prst="line">
              <a:avLst/>
            </a:prstGeom>
            <a:ln w="9525" cap="flat" cmpd="sng">
              <a:solidFill>
                <a:srgbClr val="000000"/>
              </a:solidFill>
              <a:prstDash val="solid"/>
              <a:headEnd type="none" w="med" len="med"/>
              <a:tailEnd type="triangle" w="med" len="med"/>
            </a:ln>
          </p:spPr>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82945"/>
          <p:cNvSpPr>
            <a:spLocks noGrp="1"/>
          </p:cNvSpPr>
          <p:nvPr>
            <p:ph type="title"/>
          </p:nvPr>
        </p:nvSpPr>
        <p:spPr/>
        <p:txBody>
          <a:bodyPr anchor="b"/>
          <a:lstStyle/>
          <a:p>
            <a:r>
              <a:rPr lang="zh-CN" altLang="en-US" b="1"/>
              <a:t>例</a:t>
            </a:r>
            <a:r>
              <a:rPr lang="en-US" altLang="zh-CN" b="1"/>
              <a:t>1. </a:t>
            </a:r>
            <a:r>
              <a:rPr lang="zh-CN" altLang="en-US" b="1"/>
              <a:t>生产者</a:t>
            </a:r>
            <a:r>
              <a:rPr lang="en-US" altLang="zh-CN" b="1"/>
              <a:t>/</a:t>
            </a:r>
            <a:r>
              <a:rPr lang="zh-CN" altLang="en-US" b="1"/>
              <a:t>消费者问题</a:t>
            </a:r>
          </a:p>
        </p:txBody>
      </p:sp>
      <p:sp>
        <p:nvSpPr>
          <p:cNvPr id="82947" name="文本框 82946"/>
          <p:cNvSpPr txBox="1"/>
          <p:nvPr/>
        </p:nvSpPr>
        <p:spPr>
          <a:xfrm>
            <a:off x="838200" y="1905000"/>
            <a:ext cx="7543800" cy="4437063"/>
          </a:xfrm>
          <a:prstGeom prst="rect">
            <a:avLst/>
          </a:prstGeom>
          <a:noFill/>
          <a:ln w="9525">
            <a:noFill/>
          </a:ln>
        </p:spPr>
        <p:txBody>
          <a:bodyPr>
            <a:spAutoFit/>
          </a:bodyPr>
          <a:lstStyle/>
          <a:p>
            <a:pPr>
              <a:spcBef>
                <a:spcPct val="50000"/>
              </a:spcBef>
            </a:pPr>
            <a:r>
              <a:rPr lang="zh-CN" altLang="en-US" sz="2400">
                <a:latin typeface="Times New Roman" panose="02020603050405020304" pitchFamily="18" charset="0"/>
              </a:rPr>
              <a:t>预备知识：</a:t>
            </a:r>
          </a:p>
          <a:p>
            <a:pPr>
              <a:spcBef>
                <a:spcPct val="50000"/>
              </a:spcBef>
            </a:pPr>
            <a:r>
              <a:rPr lang="zh-CN" altLang="en-US" sz="2400" u="sng">
                <a:latin typeface="Times New Roman" panose="02020603050405020304" pitchFamily="18" charset="0"/>
              </a:rPr>
              <a:t>组合资源</a:t>
            </a:r>
            <a:r>
              <a:rPr lang="zh-CN" altLang="en-US" sz="2400">
                <a:latin typeface="Times New Roman" panose="02020603050405020304" pitchFamily="18" charset="0"/>
              </a:rPr>
              <a:t>：若干相对独立的资源构成的资源集合，其中每个相对独立的资源称为子资源。</a:t>
            </a:r>
          </a:p>
          <a:p>
            <a:pPr>
              <a:spcBef>
                <a:spcPct val="50000"/>
              </a:spcBef>
            </a:pPr>
            <a:r>
              <a:rPr lang="zh-CN" altLang="en-US" sz="2400" u="sng">
                <a:latin typeface="Times New Roman" panose="02020603050405020304" pitchFamily="18" charset="0"/>
              </a:rPr>
              <a:t>同种组合资源</a:t>
            </a:r>
            <a:r>
              <a:rPr lang="zh-CN" altLang="en-US" sz="2400">
                <a:latin typeface="Times New Roman" panose="02020603050405020304" pitchFamily="18" charset="0"/>
              </a:rPr>
              <a:t>：相同类型子资源构成的组合资源。</a:t>
            </a:r>
          </a:p>
          <a:p>
            <a:pPr>
              <a:spcBef>
                <a:spcPct val="50000"/>
              </a:spcBef>
            </a:pPr>
            <a:r>
              <a:rPr lang="zh-CN" altLang="en-US" sz="2400">
                <a:latin typeface="Times New Roman" panose="02020603050405020304" pitchFamily="18" charset="0"/>
              </a:rPr>
              <a:t>管理：</a:t>
            </a:r>
            <a:r>
              <a:rPr lang="en-US" altLang="zh-CN" sz="2400">
                <a:latin typeface="Comic Sans MS" panose="030F0702030302020204" pitchFamily="66" charset="0"/>
              </a:rPr>
              <a:t>Var S:semaphore;</a:t>
            </a:r>
            <a:r>
              <a:rPr lang="en-US" altLang="zh-CN" sz="2400">
                <a:latin typeface="Times New Roman" panose="02020603050405020304" pitchFamily="18" charset="0"/>
              </a:rPr>
              <a:t> (</a:t>
            </a:r>
            <a:r>
              <a:rPr lang="zh-CN" altLang="en-US" sz="2400">
                <a:latin typeface="Times New Roman" panose="02020603050405020304" pitchFamily="18" charset="0"/>
              </a:rPr>
              <a:t>初值</a:t>
            </a:r>
            <a:r>
              <a:rPr lang="en-US" altLang="zh-CN" sz="2400">
                <a:latin typeface="Times New Roman" panose="02020603050405020304" pitchFamily="18" charset="0"/>
              </a:rPr>
              <a:t>=</a:t>
            </a:r>
            <a:r>
              <a:rPr lang="zh-CN" altLang="en-US" sz="2400">
                <a:latin typeface="Times New Roman" panose="02020603050405020304" pitchFamily="18" charset="0"/>
              </a:rPr>
              <a:t>子资源个数）</a:t>
            </a:r>
          </a:p>
          <a:p>
            <a:pPr>
              <a:spcBef>
                <a:spcPct val="50000"/>
              </a:spcBef>
            </a:pPr>
            <a:r>
              <a:rPr lang="zh-CN" altLang="en-US" sz="2400">
                <a:latin typeface="Times New Roman" panose="02020603050405020304" pitchFamily="18" charset="0"/>
              </a:rPr>
              <a:t>例子：</a:t>
            </a:r>
            <a:r>
              <a:rPr lang="en-US" altLang="zh-CN" sz="2400">
                <a:latin typeface="Comic Sans MS" panose="030F0702030302020204" pitchFamily="66" charset="0"/>
              </a:rPr>
              <a:t>2</a:t>
            </a:r>
            <a:r>
              <a:rPr lang="zh-CN" altLang="en-US" sz="2400">
                <a:latin typeface="Times New Roman" panose="02020603050405020304" pitchFamily="18" charset="0"/>
              </a:rPr>
              <a:t>台打印机</a:t>
            </a:r>
          </a:p>
          <a:p>
            <a:pPr>
              <a:lnSpc>
                <a:spcPct val="80000"/>
              </a:lnSpc>
              <a:spcBef>
                <a:spcPct val="50000"/>
              </a:spcBef>
            </a:pPr>
            <a:r>
              <a:rPr lang="zh-CN" altLang="en-US" sz="2400">
                <a:latin typeface="Times New Roman" panose="02020603050405020304" pitchFamily="18" charset="0"/>
              </a:rPr>
              <a:t>            </a:t>
            </a:r>
            <a:r>
              <a:rPr lang="en-US" altLang="zh-CN" sz="2400">
                <a:latin typeface="Comic Sans MS" panose="030F0702030302020204" pitchFamily="66" charset="0"/>
              </a:rPr>
              <a:t>Var S:semaphore; S.value=2;</a:t>
            </a:r>
          </a:p>
          <a:p>
            <a:pPr>
              <a:lnSpc>
                <a:spcPct val="80000"/>
              </a:lnSpc>
              <a:spcBef>
                <a:spcPct val="50000"/>
              </a:spcBef>
            </a:pPr>
            <a:r>
              <a:rPr lang="en-US" altLang="zh-CN" sz="2400">
                <a:latin typeface="Comic Sans MS" panose="030F0702030302020204" pitchFamily="66" charset="0"/>
              </a:rPr>
              <a:t>           </a:t>
            </a:r>
            <a:r>
              <a:rPr lang="zh-CN" altLang="en-US" sz="2400">
                <a:latin typeface="Comic Sans MS" panose="030F0702030302020204" pitchFamily="66" charset="0"/>
              </a:rPr>
              <a:t>申请：</a:t>
            </a:r>
            <a:r>
              <a:rPr lang="en-US" altLang="zh-CN" sz="2400">
                <a:latin typeface="Comic Sans MS" panose="030F0702030302020204" pitchFamily="66" charset="0"/>
              </a:rPr>
              <a:t>P</a:t>
            </a:r>
            <a:r>
              <a:rPr lang="zh-CN" altLang="en-US" sz="2400">
                <a:latin typeface="Comic Sans MS" panose="030F0702030302020204" pitchFamily="66" charset="0"/>
              </a:rPr>
              <a:t>（</a:t>
            </a:r>
            <a:r>
              <a:rPr lang="en-US" altLang="zh-CN" sz="2400">
                <a:latin typeface="Comic Sans MS" panose="030F0702030302020204" pitchFamily="66" charset="0"/>
              </a:rPr>
              <a:t>S</a:t>
            </a:r>
            <a:r>
              <a:rPr lang="zh-CN" altLang="en-US" sz="2400">
                <a:latin typeface="Comic Sans MS" panose="030F0702030302020204" pitchFamily="66" charset="0"/>
              </a:rPr>
              <a:t>）；</a:t>
            </a:r>
          </a:p>
          <a:p>
            <a:pPr>
              <a:lnSpc>
                <a:spcPct val="80000"/>
              </a:lnSpc>
              <a:spcBef>
                <a:spcPct val="50000"/>
              </a:spcBef>
            </a:pPr>
            <a:r>
              <a:rPr lang="zh-CN" altLang="en-US" sz="2400">
                <a:latin typeface="Comic Sans MS" panose="030F0702030302020204" pitchFamily="66" charset="0"/>
              </a:rPr>
              <a:t>           释放：</a:t>
            </a:r>
            <a:r>
              <a:rPr lang="en-US" altLang="zh-CN" sz="2400">
                <a:latin typeface="Comic Sans MS" panose="030F0702030302020204" pitchFamily="66" charset="0"/>
              </a:rPr>
              <a:t>V</a:t>
            </a:r>
            <a:r>
              <a:rPr lang="zh-CN" altLang="en-US" sz="2400">
                <a:latin typeface="Comic Sans MS" panose="030F0702030302020204" pitchFamily="66" charset="0"/>
              </a:rPr>
              <a:t>（</a:t>
            </a:r>
            <a:r>
              <a:rPr lang="en-US" altLang="zh-CN" sz="2400">
                <a:latin typeface="Comic Sans MS" panose="030F0702030302020204" pitchFamily="66" charset="0"/>
              </a:rPr>
              <a:t>S</a:t>
            </a:r>
            <a:r>
              <a:rPr lang="zh-CN" altLang="en-US" sz="2400">
                <a:latin typeface="Comic Sans MS" panose="030F0702030302020204" pitchFamily="66" charset="0"/>
              </a:rPr>
              <a:t>）；</a:t>
            </a:r>
            <a:endParaRPr lang="zh-CN"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wipe(left)">
                                      <p:cBhvr>
                                        <p:cTn id="7" dur="500"/>
                                        <p:tgtEl>
                                          <p:spTgt spid="82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47">
                                            <p:txEl>
                                              <p:pRg st="1" end="1"/>
                                            </p:txEl>
                                          </p:spTgt>
                                        </p:tgtEl>
                                        <p:attrNameLst>
                                          <p:attrName>style.visibility</p:attrName>
                                        </p:attrNameLst>
                                      </p:cBhvr>
                                      <p:to>
                                        <p:strVal val="visible"/>
                                      </p:to>
                                    </p:set>
                                    <p:animEffect transition="in" filter="wipe(left)">
                                      <p:cBhvr>
                                        <p:cTn id="12" dur="500"/>
                                        <p:tgtEl>
                                          <p:spTgt spid="82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947">
                                            <p:txEl>
                                              <p:pRg st="2" end="2"/>
                                            </p:txEl>
                                          </p:spTgt>
                                        </p:tgtEl>
                                        <p:attrNameLst>
                                          <p:attrName>style.visibility</p:attrName>
                                        </p:attrNameLst>
                                      </p:cBhvr>
                                      <p:to>
                                        <p:strVal val="visible"/>
                                      </p:to>
                                    </p:set>
                                    <p:animEffect transition="in" filter="wipe(left)">
                                      <p:cBhvr>
                                        <p:cTn id="17" dur="500"/>
                                        <p:tgtEl>
                                          <p:spTgt spid="82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947">
                                            <p:txEl>
                                              <p:pRg st="3" end="3"/>
                                            </p:txEl>
                                          </p:spTgt>
                                        </p:tgtEl>
                                        <p:attrNameLst>
                                          <p:attrName>style.visibility</p:attrName>
                                        </p:attrNameLst>
                                      </p:cBhvr>
                                      <p:to>
                                        <p:strVal val="visible"/>
                                      </p:to>
                                    </p:set>
                                    <p:animEffect transition="in" filter="wipe(left)">
                                      <p:cBhvr>
                                        <p:cTn id="22" dur="500"/>
                                        <p:tgtEl>
                                          <p:spTgt spid="82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2947">
                                            <p:txEl>
                                              <p:pRg st="4" end="4"/>
                                            </p:txEl>
                                          </p:spTgt>
                                        </p:tgtEl>
                                        <p:attrNameLst>
                                          <p:attrName>style.visibility</p:attrName>
                                        </p:attrNameLst>
                                      </p:cBhvr>
                                      <p:to>
                                        <p:strVal val="visible"/>
                                      </p:to>
                                    </p:set>
                                    <p:animEffect transition="in" filter="wipe(left)">
                                      <p:cBhvr>
                                        <p:cTn id="27" dur="500"/>
                                        <p:tgtEl>
                                          <p:spTgt spid="82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2947">
                                            <p:txEl>
                                              <p:pRg st="5" end="5"/>
                                            </p:txEl>
                                          </p:spTgt>
                                        </p:tgtEl>
                                        <p:attrNameLst>
                                          <p:attrName>style.visibility</p:attrName>
                                        </p:attrNameLst>
                                      </p:cBhvr>
                                      <p:to>
                                        <p:strVal val="visible"/>
                                      </p:to>
                                    </p:set>
                                    <p:animEffect transition="in" filter="wipe(left)">
                                      <p:cBhvr>
                                        <p:cTn id="32" dur="500"/>
                                        <p:tgtEl>
                                          <p:spTgt spid="82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2947">
                                            <p:txEl>
                                              <p:pRg st="6" end="6"/>
                                            </p:txEl>
                                          </p:spTgt>
                                        </p:tgtEl>
                                        <p:attrNameLst>
                                          <p:attrName>style.visibility</p:attrName>
                                        </p:attrNameLst>
                                      </p:cBhvr>
                                      <p:to>
                                        <p:strVal val="visible"/>
                                      </p:to>
                                    </p:set>
                                    <p:animEffect transition="in" filter="wipe(left)">
                                      <p:cBhvr>
                                        <p:cTn id="37" dur="500"/>
                                        <p:tgtEl>
                                          <p:spTgt spid="829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2947">
                                            <p:txEl>
                                              <p:pRg st="7" end="7"/>
                                            </p:txEl>
                                          </p:spTgt>
                                        </p:tgtEl>
                                        <p:attrNameLst>
                                          <p:attrName>style.visibility</p:attrName>
                                        </p:attrNameLst>
                                      </p:cBhvr>
                                      <p:to>
                                        <p:strVal val="visible"/>
                                      </p:to>
                                    </p:set>
                                    <p:animEffect transition="in" filter="wipe(left)">
                                      <p:cBhvr>
                                        <p:cTn id="42" dur="500"/>
                                        <p:tgtEl>
                                          <p:spTgt spid="829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83969"/>
          <p:cNvSpPr>
            <a:spLocks noGrp="1"/>
          </p:cNvSpPr>
          <p:nvPr>
            <p:ph type="title"/>
          </p:nvPr>
        </p:nvSpPr>
        <p:spPr/>
        <p:txBody>
          <a:bodyPr anchor="b"/>
          <a:lstStyle/>
          <a:p>
            <a:r>
              <a:rPr lang="zh-CN" altLang="en-US" b="1"/>
              <a:t>自动机描述</a:t>
            </a:r>
          </a:p>
        </p:txBody>
      </p:sp>
      <p:sp>
        <p:nvSpPr>
          <p:cNvPr id="83971" name="椭圆 83970"/>
          <p:cNvSpPr/>
          <p:nvPr/>
        </p:nvSpPr>
        <p:spPr>
          <a:xfrm>
            <a:off x="1296988" y="2924175"/>
            <a:ext cx="611187" cy="61118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b="0">
                <a:latin typeface="Comic Sans MS" panose="030F0702030302020204" pitchFamily="66" charset="0"/>
              </a:rPr>
              <a:t>2</a:t>
            </a:r>
            <a:endParaRPr lang="en-US" altLang="zh-CN" sz="2400" b="0">
              <a:latin typeface="Times New Roman" panose="02020603050405020304" pitchFamily="18" charset="0"/>
            </a:endParaRPr>
          </a:p>
        </p:txBody>
      </p:sp>
      <p:sp>
        <p:nvSpPr>
          <p:cNvPr id="83972" name="椭圆 83971"/>
          <p:cNvSpPr/>
          <p:nvPr/>
        </p:nvSpPr>
        <p:spPr>
          <a:xfrm>
            <a:off x="1370013" y="2997200"/>
            <a:ext cx="468312" cy="468313"/>
          </a:xfrm>
          <a:prstGeom prst="ellipse">
            <a:avLst/>
          </a:prstGeom>
          <a:noFill/>
          <a:ln w="9525" cap="flat" cmpd="sng">
            <a:solidFill>
              <a:schemeClr val="tx1"/>
            </a:solidFill>
            <a:prstDash val="solid"/>
            <a:headEnd type="none" w="med" len="med"/>
            <a:tailEnd type="none" w="med" len="med"/>
          </a:ln>
        </p:spPr>
        <p:txBody>
          <a:bodyPr wrap="none" anchor="ctr"/>
          <a:lstStyle/>
          <a:p>
            <a:pPr algn="ctr"/>
            <a:endParaRPr lang="zh-CN" altLang="en-US" sz="2400" b="0" dirty="0">
              <a:latin typeface="Times New Roman" panose="02020603050405020304" pitchFamily="18" charset="0"/>
            </a:endParaRPr>
          </a:p>
        </p:txBody>
      </p:sp>
      <p:sp>
        <p:nvSpPr>
          <p:cNvPr id="83973" name="文本框 83972"/>
          <p:cNvSpPr txBox="1"/>
          <p:nvPr/>
        </p:nvSpPr>
        <p:spPr>
          <a:xfrm>
            <a:off x="7239000" y="2895600"/>
            <a:ext cx="457200" cy="457200"/>
          </a:xfrm>
          <a:prstGeom prst="rect">
            <a:avLst/>
          </a:prstGeom>
          <a:noFill/>
          <a:ln w="9525">
            <a:noFill/>
          </a:ln>
        </p:spPr>
        <p:txBody>
          <a:bodyPr>
            <a:spAutoFit/>
          </a:bodyPr>
          <a:lstStyle/>
          <a:p>
            <a:pPr>
              <a:spcBef>
                <a:spcPct val="50000"/>
              </a:spcBef>
            </a:pPr>
            <a:r>
              <a:rPr lang="en-US" altLang="zh-CN" sz="2400" b="0">
                <a:latin typeface="Comic Sans MS" panose="030F0702030302020204" pitchFamily="66" charset="0"/>
              </a:rPr>
              <a:t>…</a:t>
            </a:r>
            <a:endParaRPr lang="en-US" altLang="zh-CN" sz="2400" b="0">
              <a:latin typeface="Times New Roman" panose="02020603050405020304" pitchFamily="18" charset="0"/>
            </a:endParaRPr>
          </a:p>
        </p:txBody>
      </p:sp>
      <p:sp>
        <p:nvSpPr>
          <p:cNvPr id="83974" name="椭圆 83973"/>
          <p:cNvSpPr/>
          <p:nvPr/>
        </p:nvSpPr>
        <p:spPr>
          <a:xfrm>
            <a:off x="2438400" y="2895600"/>
            <a:ext cx="611188" cy="61118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b="0">
                <a:latin typeface="Comic Sans MS" panose="030F0702030302020204" pitchFamily="66" charset="0"/>
              </a:rPr>
              <a:t>1</a:t>
            </a:r>
            <a:endParaRPr lang="en-US" altLang="zh-CN" sz="2400" b="0">
              <a:latin typeface="Times New Roman" panose="02020603050405020304" pitchFamily="18" charset="0"/>
            </a:endParaRPr>
          </a:p>
        </p:txBody>
      </p:sp>
      <p:sp>
        <p:nvSpPr>
          <p:cNvPr id="83975" name="椭圆 83974"/>
          <p:cNvSpPr/>
          <p:nvPr/>
        </p:nvSpPr>
        <p:spPr>
          <a:xfrm>
            <a:off x="3581400" y="2894013"/>
            <a:ext cx="611188" cy="61118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b="0">
                <a:latin typeface="Comic Sans MS" panose="030F0702030302020204" pitchFamily="66" charset="0"/>
              </a:rPr>
              <a:t>0</a:t>
            </a:r>
            <a:endParaRPr lang="en-US" altLang="zh-CN" sz="2400" b="0">
              <a:latin typeface="Times New Roman" panose="02020603050405020304" pitchFamily="18" charset="0"/>
            </a:endParaRPr>
          </a:p>
        </p:txBody>
      </p:sp>
      <p:sp>
        <p:nvSpPr>
          <p:cNvPr id="83976" name="椭圆 83975"/>
          <p:cNvSpPr/>
          <p:nvPr/>
        </p:nvSpPr>
        <p:spPr>
          <a:xfrm>
            <a:off x="4724400" y="2895600"/>
            <a:ext cx="611188" cy="61118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b="0">
                <a:latin typeface="Comic Sans MS" panose="030F0702030302020204" pitchFamily="66" charset="0"/>
              </a:rPr>
              <a:t>-1</a:t>
            </a:r>
            <a:endParaRPr lang="en-US" altLang="zh-CN" sz="2400" b="0">
              <a:latin typeface="Times New Roman" panose="02020603050405020304" pitchFamily="18" charset="0"/>
            </a:endParaRPr>
          </a:p>
        </p:txBody>
      </p:sp>
      <p:sp>
        <p:nvSpPr>
          <p:cNvPr id="83977" name="椭圆 83976"/>
          <p:cNvSpPr/>
          <p:nvPr/>
        </p:nvSpPr>
        <p:spPr>
          <a:xfrm>
            <a:off x="5867400" y="2895600"/>
            <a:ext cx="611188" cy="61118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b="0">
                <a:latin typeface="Comic Sans MS" panose="030F0702030302020204" pitchFamily="66" charset="0"/>
              </a:rPr>
              <a:t>-2</a:t>
            </a:r>
            <a:endParaRPr lang="en-US" altLang="zh-CN" sz="2400" b="0">
              <a:latin typeface="Times New Roman" panose="02020603050405020304" pitchFamily="18" charset="0"/>
            </a:endParaRPr>
          </a:p>
        </p:txBody>
      </p:sp>
      <p:sp>
        <p:nvSpPr>
          <p:cNvPr id="83978" name="直接连接符 83977"/>
          <p:cNvSpPr/>
          <p:nvPr/>
        </p:nvSpPr>
        <p:spPr>
          <a:xfrm>
            <a:off x="5259388" y="3352800"/>
            <a:ext cx="647700" cy="0"/>
          </a:xfrm>
          <a:prstGeom prst="line">
            <a:avLst/>
          </a:prstGeom>
          <a:ln w="9525" cap="flat" cmpd="sng">
            <a:solidFill>
              <a:schemeClr val="tx1"/>
            </a:solidFill>
            <a:prstDash val="solid"/>
            <a:headEnd type="triangle" w="med" len="med"/>
            <a:tailEnd type="none" w="med" len="med"/>
          </a:ln>
        </p:spPr>
      </p:sp>
      <p:sp>
        <p:nvSpPr>
          <p:cNvPr id="83979" name="直接连接符 83978"/>
          <p:cNvSpPr/>
          <p:nvPr/>
        </p:nvSpPr>
        <p:spPr>
          <a:xfrm>
            <a:off x="5259388" y="3048000"/>
            <a:ext cx="647700" cy="0"/>
          </a:xfrm>
          <a:prstGeom prst="line">
            <a:avLst/>
          </a:prstGeom>
          <a:ln w="9525" cap="flat" cmpd="sng">
            <a:solidFill>
              <a:schemeClr val="tx1"/>
            </a:solidFill>
            <a:prstDash val="solid"/>
            <a:headEnd type="none" w="med" len="med"/>
            <a:tailEnd type="triangle" w="med" len="med"/>
          </a:ln>
        </p:spPr>
      </p:sp>
      <p:sp>
        <p:nvSpPr>
          <p:cNvPr id="83980" name="直接连接符 83979"/>
          <p:cNvSpPr/>
          <p:nvPr/>
        </p:nvSpPr>
        <p:spPr>
          <a:xfrm>
            <a:off x="1868488" y="3048000"/>
            <a:ext cx="647700" cy="0"/>
          </a:xfrm>
          <a:prstGeom prst="line">
            <a:avLst/>
          </a:prstGeom>
          <a:ln w="9525" cap="flat" cmpd="sng">
            <a:solidFill>
              <a:schemeClr val="tx1"/>
            </a:solidFill>
            <a:prstDash val="solid"/>
            <a:headEnd type="none" w="med" len="med"/>
            <a:tailEnd type="triangle" w="med" len="med"/>
          </a:ln>
        </p:spPr>
      </p:sp>
      <p:sp>
        <p:nvSpPr>
          <p:cNvPr id="83981" name="直接连接符 83980"/>
          <p:cNvSpPr/>
          <p:nvPr/>
        </p:nvSpPr>
        <p:spPr>
          <a:xfrm>
            <a:off x="3011488" y="3048000"/>
            <a:ext cx="647700" cy="0"/>
          </a:xfrm>
          <a:prstGeom prst="line">
            <a:avLst/>
          </a:prstGeom>
          <a:ln w="9525" cap="flat" cmpd="sng">
            <a:solidFill>
              <a:schemeClr val="tx1"/>
            </a:solidFill>
            <a:prstDash val="solid"/>
            <a:headEnd type="none" w="med" len="med"/>
            <a:tailEnd type="triangle" w="med" len="med"/>
          </a:ln>
        </p:spPr>
      </p:sp>
      <p:sp>
        <p:nvSpPr>
          <p:cNvPr id="83982" name="直接连接符 83981"/>
          <p:cNvSpPr/>
          <p:nvPr/>
        </p:nvSpPr>
        <p:spPr>
          <a:xfrm>
            <a:off x="4154488" y="3048000"/>
            <a:ext cx="647700" cy="0"/>
          </a:xfrm>
          <a:prstGeom prst="line">
            <a:avLst/>
          </a:prstGeom>
          <a:ln w="9525" cap="flat" cmpd="sng">
            <a:solidFill>
              <a:schemeClr val="tx1"/>
            </a:solidFill>
            <a:prstDash val="solid"/>
            <a:headEnd type="none" w="med" len="med"/>
            <a:tailEnd type="triangle" w="med" len="med"/>
          </a:ln>
        </p:spPr>
      </p:sp>
      <p:sp>
        <p:nvSpPr>
          <p:cNvPr id="83983" name="直接连接符 83982"/>
          <p:cNvSpPr/>
          <p:nvPr/>
        </p:nvSpPr>
        <p:spPr>
          <a:xfrm>
            <a:off x="1868488" y="3352800"/>
            <a:ext cx="647700" cy="0"/>
          </a:xfrm>
          <a:prstGeom prst="line">
            <a:avLst/>
          </a:prstGeom>
          <a:ln w="9525" cap="flat" cmpd="sng">
            <a:solidFill>
              <a:schemeClr val="tx1"/>
            </a:solidFill>
            <a:prstDash val="solid"/>
            <a:headEnd type="triangle" w="med" len="med"/>
            <a:tailEnd type="none" w="med" len="med"/>
          </a:ln>
        </p:spPr>
      </p:sp>
      <p:sp>
        <p:nvSpPr>
          <p:cNvPr id="83984" name="直接连接符 83983"/>
          <p:cNvSpPr/>
          <p:nvPr/>
        </p:nvSpPr>
        <p:spPr>
          <a:xfrm>
            <a:off x="2973388" y="3352800"/>
            <a:ext cx="609600" cy="0"/>
          </a:xfrm>
          <a:prstGeom prst="line">
            <a:avLst/>
          </a:prstGeom>
          <a:ln w="9525" cap="flat" cmpd="sng">
            <a:solidFill>
              <a:schemeClr val="tx1"/>
            </a:solidFill>
            <a:prstDash val="solid"/>
            <a:headEnd type="triangle" w="med" len="med"/>
            <a:tailEnd type="none" w="med" len="med"/>
          </a:ln>
        </p:spPr>
      </p:sp>
      <p:sp>
        <p:nvSpPr>
          <p:cNvPr id="83985" name="直接连接符 83984"/>
          <p:cNvSpPr/>
          <p:nvPr/>
        </p:nvSpPr>
        <p:spPr>
          <a:xfrm>
            <a:off x="4116388" y="3352800"/>
            <a:ext cx="647700" cy="0"/>
          </a:xfrm>
          <a:prstGeom prst="line">
            <a:avLst/>
          </a:prstGeom>
          <a:ln w="9525" cap="flat" cmpd="sng">
            <a:solidFill>
              <a:schemeClr val="tx1"/>
            </a:solidFill>
            <a:prstDash val="solid"/>
            <a:headEnd type="triangle" w="med" len="med"/>
            <a:tailEnd type="none" w="med" len="med"/>
          </a:ln>
        </p:spPr>
      </p:sp>
      <p:sp>
        <p:nvSpPr>
          <p:cNvPr id="83986" name="直接连接符 83985"/>
          <p:cNvSpPr/>
          <p:nvPr/>
        </p:nvSpPr>
        <p:spPr>
          <a:xfrm>
            <a:off x="6459538" y="3048000"/>
            <a:ext cx="323850" cy="0"/>
          </a:xfrm>
          <a:prstGeom prst="line">
            <a:avLst/>
          </a:prstGeom>
          <a:ln w="9525" cap="flat" cmpd="sng">
            <a:solidFill>
              <a:schemeClr val="tx1"/>
            </a:solidFill>
            <a:prstDash val="solid"/>
            <a:headEnd type="none" w="med" len="med"/>
            <a:tailEnd type="triangle" w="med" len="med"/>
          </a:ln>
        </p:spPr>
      </p:sp>
      <p:sp>
        <p:nvSpPr>
          <p:cNvPr id="83987" name="直接连接符 83986"/>
          <p:cNvSpPr/>
          <p:nvPr/>
        </p:nvSpPr>
        <p:spPr>
          <a:xfrm flipH="1">
            <a:off x="6459538" y="3352800"/>
            <a:ext cx="323850" cy="0"/>
          </a:xfrm>
          <a:prstGeom prst="line">
            <a:avLst/>
          </a:prstGeom>
          <a:ln w="9525" cap="flat" cmpd="sng">
            <a:solidFill>
              <a:schemeClr val="tx1"/>
            </a:solidFill>
            <a:prstDash val="solid"/>
            <a:headEnd type="none" w="med" len="med"/>
            <a:tailEnd type="triangle" w="med" len="med"/>
          </a:ln>
        </p:spPr>
      </p:sp>
      <p:sp>
        <p:nvSpPr>
          <p:cNvPr id="83988" name="文本框 83987"/>
          <p:cNvSpPr txBox="1"/>
          <p:nvPr/>
        </p:nvSpPr>
        <p:spPr>
          <a:xfrm>
            <a:off x="1830388" y="2514600"/>
            <a:ext cx="762000" cy="396875"/>
          </a:xfrm>
          <a:prstGeom prst="rect">
            <a:avLst/>
          </a:prstGeom>
          <a:noFill/>
          <a:ln w="9525">
            <a:noFill/>
          </a:ln>
        </p:spPr>
        <p:txBody>
          <a:bodyPr>
            <a:spAutoFit/>
          </a:bodyPr>
          <a:lstStyle/>
          <a:p>
            <a:pPr>
              <a:spcBef>
                <a:spcPct val="50000"/>
              </a:spcBef>
            </a:pPr>
            <a:r>
              <a:rPr lang="en-US" altLang="zh-CN">
                <a:latin typeface="Comic Sans MS" panose="030F0702030302020204" pitchFamily="66" charset="0"/>
              </a:rPr>
              <a:t>P(S)</a:t>
            </a:r>
            <a:endParaRPr lang="en-US" altLang="zh-CN" sz="2400" b="0">
              <a:latin typeface="Times New Roman" panose="02020603050405020304" pitchFamily="18" charset="0"/>
            </a:endParaRPr>
          </a:p>
        </p:txBody>
      </p:sp>
      <p:sp>
        <p:nvSpPr>
          <p:cNvPr id="83989" name="文本框 83988"/>
          <p:cNvSpPr txBox="1"/>
          <p:nvPr/>
        </p:nvSpPr>
        <p:spPr>
          <a:xfrm>
            <a:off x="6400800" y="2514600"/>
            <a:ext cx="762000" cy="396875"/>
          </a:xfrm>
          <a:prstGeom prst="rect">
            <a:avLst/>
          </a:prstGeom>
          <a:noFill/>
          <a:ln w="9525">
            <a:noFill/>
          </a:ln>
        </p:spPr>
        <p:txBody>
          <a:bodyPr>
            <a:spAutoFit/>
          </a:bodyPr>
          <a:lstStyle/>
          <a:p>
            <a:pPr>
              <a:spcBef>
                <a:spcPct val="50000"/>
              </a:spcBef>
            </a:pPr>
            <a:r>
              <a:rPr lang="en-US" altLang="zh-CN">
                <a:latin typeface="Comic Sans MS" panose="030F0702030302020204" pitchFamily="66" charset="0"/>
              </a:rPr>
              <a:t>P(S)</a:t>
            </a:r>
            <a:endParaRPr lang="en-US" altLang="zh-CN" sz="2400" b="0">
              <a:latin typeface="Times New Roman" panose="02020603050405020304" pitchFamily="18" charset="0"/>
            </a:endParaRPr>
          </a:p>
        </p:txBody>
      </p:sp>
      <p:sp>
        <p:nvSpPr>
          <p:cNvPr id="83990" name="文本框 83989"/>
          <p:cNvSpPr txBox="1"/>
          <p:nvPr/>
        </p:nvSpPr>
        <p:spPr>
          <a:xfrm>
            <a:off x="5259388" y="2514600"/>
            <a:ext cx="762000" cy="396875"/>
          </a:xfrm>
          <a:prstGeom prst="rect">
            <a:avLst/>
          </a:prstGeom>
          <a:noFill/>
          <a:ln w="9525">
            <a:noFill/>
          </a:ln>
        </p:spPr>
        <p:txBody>
          <a:bodyPr>
            <a:spAutoFit/>
          </a:bodyPr>
          <a:lstStyle/>
          <a:p>
            <a:pPr>
              <a:spcBef>
                <a:spcPct val="50000"/>
              </a:spcBef>
            </a:pPr>
            <a:r>
              <a:rPr lang="en-US" altLang="zh-CN">
                <a:latin typeface="Comic Sans MS" panose="030F0702030302020204" pitchFamily="66" charset="0"/>
              </a:rPr>
              <a:t>P(S)</a:t>
            </a:r>
            <a:endParaRPr lang="en-US" altLang="zh-CN" sz="2400" b="0">
              <a:latin typeface="Times New Roman" panose="02020603050405020304" pitchFamily="18" charset="0"/>
            </a:endParaRPr>
          </a:p>
        </p:txBody>
      </p:sp>
      <p:sp>
        <p:nvSpPr>
          <p:cNvPr id="83991" name="文本框 83990"/>
          <p:cNvSpPr txBox="1"/>
          <p:nvPr/>
        </p:nvSpPr>
        <p:spPr>
          <a:xfrm>
            <a:off x="4116388" y="2514600"/>
            <a:ext cx="762000" cy="396875"/>
          </a:xfrm>
          <a:prstGeom prst="rect">
            <a:avLst/>
          </a:prstGeom>
          <a:noFill/>
          <a:ln w="9525">
            <a:noFill/>
          </a:ln>
        </p:spPr>
        <p:txBody>
          <a:bodyPr>
            <a:spAutoFit/>
          </a:bodyPr>
          <a:lstStyle/>
          <a:p>
            <a:pPr>
              <a:spcBef>
                <a:spcPct val="50000"/>
              </a:spcBef>
            </a:pPr>
            <a:r>
              <a:rPr lang="en-US" altLang="zh-CN">
                <a:latin typeface="Comic Sans MS" panose="030F0702030302020204" pitchFamily="66" charset="0"/>
              </a:rPr>
              <a:t>P(S)</a:t>
            </a:r>
            <a:endParaRPr lang="en-US" altLang="zh-CN" sz="2400" b="0">
              <a:latin typeface="Times New Roman" panose="02020603050405020304" pitchFamily="18" charset="0"/>
            </a:endParaRPr>
          </a:p>
        </p:txBody>
      </p:sp>
      <p:sp>
        <p:nvSpPr>
          <p:cNvPr id="83992" name="文本框 83991"/>
          <p:cNvSpPr txBox="1"/>
          <p:nvPr/>
        </p:nvSpPr>
        <p:spPr>
          <a:xfrm>
            <a:off x="2973388" y="2514600"/>
            <a:ext cx="762000" cy="396875"/>
          </a:xfrm>
          <a:prstGeom prst="rect">
            <a:avLst/>
          </a:prstGeom>
          <a:noFill/>
          <a:ln w="9525">
            <a:noFill/>
          </a:ln>
        </p:spPr>
        <p:txBody>
          <a:bodyPr>
            <a:spAutoFit/>
          </a:bodyPr>
          <a:lstStyle/>
          <a:p>
            <a:pPr>
              <a:spcBef>
                <a:spcPct val="50000"/>
              </a:spcBef>
            </a:pPr>
            <a:r>
              <a:rPr lang="en-US" altLang="zh-CN">
                <a:latin typeface="Comic Sans MS" panose="030F0702030302020204" pitchFamily="66" charset="0"/>
              </a:rPr>
              <a:t>P(S)</a:t>
            </a:r>
            <a:endParaRPr lang="en-US" altLang="zh-CN" sz="2400" b="0">
              <a:latin typeface="Times New Roman" panose="02020603050405020304" pitchFamily="18" charset="0"/>
            </a:endParaRPr>
          </a:p>
        </p:txBody>
      </p:sp>
      <p:sp>
        <p:nvSpPr>
          <p:cNvPr id="83993" name="文本框 83992"/>
          <p:cNvSpPr txBox="1"/>
          <p:nvPr/>
        </p:nvSpPr>
        <p:spPr>
          <a:xfrm>
            <a:off x="1830388" y="3581400"/>
            <a:ext cx="762000" cy="396875"/>
          </a:xfrm>
          <a:prstGeom prst="rect">
            <a:avLst/>
          </a:prstGeom>
          <a:noFill/>
          <a:ln w="9525">
            <a:noFill/>
          </a:ln>
        </p:spPr>
        <p:txBody>
          <a:bodyPr>
            <a:spAutoFit/>
          </a:bodyPr>
          <a:lstStyle/>
          <a:p>
            <a:pPr>
              <a:spcBef>
                <a:spcPct val="50000"/>
              </a:spcBef>
            </a:pPr>
            <a:r>
              <a:rPr lang="en-US" altLang="zh-CN">
                <a:latin typeface="Comic Sans MS" panose="030F0702030302020204" pitchFamily="66" charset="0"/>
              </a:rPr>
              <a:t>V(S)</a:t>
            </a:r>
            <a:r>
              <a:rPr lang="en-US" altLang="zh-CN" b="0">
                <a:latin typeface="Times New Roman" panose="02020603050405020304" pitchFamily="18" charset="0"/>
              </a:rPr>
              <a:t> </a:t>
            </a:r>
          </a:p>
        </p:txBody>
      </p:sp>
      <p:sp>
        <p:nvSpPr>
          <p:cNvPr id="83994" name="文本框 83993"/>
          <p:cNvSpPr txBox="1"/>
          <p:nvPr/>
        </p:nvSpPr>
        <p:spPr>
          <a:xfrm>
            <a:off x="6400800" y="3565525"/>
            <a:ext cx="762000" cy="396875"/>
          </a:xfrm>
          <a:prstGeom prst="rect">
            <a:avLst/>
          </a:prstGeom>
          <a:noFill/>
          <a:ln w="9525">
            <a:noFill/>
          </a:ln>
        </p:spPr>
        <p:txBody>
          <a:bodyPr>
            <a:spAutoFit/>
          </a:bodyPr>
          <a:lstStyle/>
          <a:p>
            <a:pPr>
              <a:spcBef>
                <a:spcPct val="50000"/>
              </a:spcBef>
            </a:pPr>
            <a:r>
              <a:rPr lang="en-US" altLang="zh-CN">
                <a:latin typeface="Comic Sans MS" panose="030F0702030302020204" pitchFamily="66" charset="0"/>
              </a:rPr>
              <a:t>V(S)</a:t>
            </a:r>
            <a:r>
              <a:rPr lang="en-US" altLang="zh-CN" b="0">
                <a:latin typeface="Times New Roman" panose="02020603050405020304" pitchFamily="18" charset="0"/>
              </a:rPr>
              <a:t> </a:t>
            </a:r>
          </a:p>
        </p:txBody>
      </p:sp>
      <p:sp>
        <p:nvSpPr>
          <p:cNvPr id="83995" name="文本框 83994"/>
          <p:cNvSpPr txBox="1"/>
          <p:nvPr/>
        </p:nvSpPr>
        <p:spPr>
          <a:xfrm>
            <a:off x="5334000" y="3565525"/>
            <a:ext cx="762000" cy="396875"/>
          </a:xfrm>
          <a:prstGeom prst="rect">
            <a:avLst/>
          </a:prstGeom>
          <a:noFill/>
          <a:ln w="9525">
            <a:noFill/>
          </a:ln>
        </p:spPr>
        <p:txBody>
          <a:bodyPr>
            <a:spAutoFit/>
          </a:bodyPr>
          <a:lstStyle/>
          <a:p>
            <a:pPr>
              <a:spcBef>
                <a:spcPct val="50000"/>
              </a:spcBef>
            </a:pPr>
            <a:r>
              <a:rPr lang="en-US" altLang="zh-CN">
                <a:latin typeface="Comic Sans MS" panose="030F0702030302020204" pitchFamily="66" charset="0"/>
              </a:rPr>
              <a:t>V(S)</a:t>
            </a:r>
            <a:r>
              <a:rPr lang="en-US" altLang="zh-CN" b="0">
                <a:latin typeface="Times New Roman" panose="02020603050405020304" pitchFamily="18" charset="0"/>
              </a:rPr>
              <a:t> </a:t>
            </a:r>
          </a:p>
        </p:txBody>
      </p:sp>
      <p:sp>
        <p:nvSpPr>
          <p:cNvPr id="83996" name="文本框 83995"/>
          <p:cNvSpPr txBox="1"/>
          <p:nvPr/>
        </p:nvSpPr>
        <p:spPr>
          <a:xfrm>
            <a:off x="4116388" y="3581400"/>
            <a:ext cx="762000" cy="396875"/>
          </a:xfrm>
          <a:prstGeom prst="rect">
            <a:avLst/>
          </a:prstGeom>
          <a:noFill/>
          <a:ln w="9525">
            <a:noFill/>
          </a:ln>
        </p:spPr>
        <p:txBody>
          <a:bodyPr>
            <a:spAutoFit/>
          </a:bodyPr>
          <a:lstStyle/>
          <a:p>
            <a:pPr>
              <a:spcBef>
                <a:spcPct val="50000"/>
              </a:spcBef>
            </a:pPr>
            <a:r>
              <a:rPr lang="en-US" altLang="zh-CN">
                <a:latin typeface="Comic Sans MS" panose="030F0702030302020204" pitchFamily="66" charset="0"/>
              </a:rPr>
              <a:t>V(S)</a:t>
            </a:r>
            <a:r>
              <a:rPr lang="en-US" altLang="zh-CN" b="0">
                <a:latin typeface="Times New Roman" panose="02020603050405020304" pitchFamily="18" charset="0"/>
              </a:rPr>
              <a:t> </a:t>
            </a:r>
          </a:p>
        </p:txBody>
      </p:sp>
      <p:sp>
        <p:nvSpPr>
          <p:cNvPr id="83997" name="文本框 83996"/>
          <p:cNvSpPr txBox="1"/>
          <p:nvPr/>
        </p:nvSpPr>
        <p:spPr>
          <a:xfrm>
            <a:off x="3049588" y="3581400"/>
            <a:ext cx="762000" cy="396875"/>
          </a:xfrm>
          <a:prstGeom prst="rect">
            <a:avLst/>
          </a:prstGeom>
          <a:noFill/>
          <a:ln w="9525">
            <a:noFill/>
          </a:ln>
        </p:spPr>
        <p:txBody>
          <a:bodyPr>
            <a:spAutoFit/>
          </a:bodyPr>
          <a:lstStyle/>
          <a:p>
            <a:pPr>
              <a:spcBef>
                <a:spcPct val="50000"/>
              </a:spcBef>
            </a:pPr>
            <a:r>
              <a:rPr lang="en-US" altLang="zh-CN">
                <a:latin typeface="Comic Sans MS" panose="030F0702030302020204" pitchFamily="66" charset="0"/>
              </a:rPr>
              <a:t>V(S)</a:t>
            </a:r>
            <a:r>
              <a:rPr lang="en-US" altLang="zh-CN" b="0">
                <a:latin typeface="Times New Roman" panose="02020603050405020304" pitchFamily="18" charset="0"/>
              </a:rPr>
              <a:t> </a:t>
            </a:r>
          </a:p>
        </p:txBody>
      </p:sp>
      <p:sp>
        <p:nvSpPr>
          <p:cNvPr id="83998" name="直接连接符 83997"/>
          <p:cNvSpPr/>
          <p:nvPr/>
        </p:nvSpPr>
        <p:spPr>
          <a:xfrm>
            <a:off x="1066800" y="2687638"/>
            <a:ext cx="287338" cy="360362"/>
          </a:xfrm>
          <a:prstGeom prst="line">
            <a:avLst/>
          </a:prstGeom>
          <a:ln w="9525" cap="flat" cmpd="sng">
            <a:solidFill>
              <a:schemeClr val="tx1"/>
            </a:solidFill>
            <a:prstDash val="solid"/>
            <a:headEnd type="none" w="med" len="med"/>
            <a:tailEnd type="triangle" w="med" len="med"/>
          </a:ln>
        </p:spPr>
      </p:sp>
      <p:sp>
        <p:nvSpPr>
          <p:cNvPr id="83999" name="直接连接符 83998"/>
          <p:cNvSpPr/>
          <p:nvPr/>
        </p:nvSpPr>
        <p:spPr>
          <a:xfrm>
            <a:off x="1524000" y="3505200"/>
            <a:ext cx="0" cy="1905000"/>
          </a:xfrm>
          <a:prstGeom prst="line">
            <a:avLst/>
          </a:prstGeom>
          <a:ln w="9525" cap="flat" cmpd="sng">
            <a:solidFill>
              <a:schemeClr val="tx1"/>
            </a:solidFill>
            <a:prstDash val="solid"/>
            <a:headEnd type="none" w="med" len="med"/>
            <a:tailEnd type="none" w="med" len="med"/>
          </a:ln>
        </p:spPr>
      </p:sp>
      <p:sp>
        <p:nvSpPr>
          <p:cNvPr id="84000" name="直接连接符 83999"/>
          <p:cNvSpPr/>
          <p:nvPr/>
        </p:nvSpPr>
        <p:spPr>
          <a:xfrm>
            <a:off x="3886200" y="3505200"/>
            <a:ext cx="0" cy="1905000"/>
          </a:xfrm>
          <a:prstGeom prst="line">
            <a:avLst/>
          </a:prstGeom>
          <a:ln w="9525" cap="flat" cmpd="sng">
            <a:solidFill>
              <a:schemeClr val="tx1"/>
            </a:solidFill>
            <a:prstDash val="solid"/>
            <a:headEnd type="none" w="med" len="med"/>
            <a:tailEnd type="none" w="med" len="med"/>
          </a:ln>
        </p:spPr>
      </p:sp>
      <p:sp>
        <p:nvSpPr>
          <p:cNvPr id="84001" name="直接连接符 84000"/>
          <p:cNvSpPr/>
          <p:nvPr/>
        </p:nvSpPr>
        <p:spPr>
          <a:xfrm>
            <a:off x="3525838" y="5029200"/>
            <a:ext cx="360362" cy="0"/>
          </a:xfrm>
          <a:prstGeom prst="line">
            <a:avLst/>
          </a:prstGeom>
          <a:ln w="9525" cap="flat" cmpd="sng">
            <a:solidFill>
              <a:schemeClr val="tx1"/>
            </a:solidFill>
            <a:prstDash val="solid"/>
            <a:headEnd type="none" w="med" len="med"/>
            <a:tailEnd type="triangle" w="med" len="med"/>
          </a:ln>
        </p:spPr>
      </p:sp>
      <p:sp>
        <p:nvSpPr>
          <p:cNvPr id="84002" name="直接连接符 84001"/>
          <p:cNvSpPr/>
          <p:nvPr/>
        </p:nvSpPr>
        <p:spPr>
          <a:xfrm flipH="1">
            <a:off x="1524000" y="5029200"/>
            <a:ext cx="360363" cy="0"/>
          </a:xfrm>
          <a:prstGeom prst="line">
            <a:avLst/>
          </a:prstGeom>
          <a:ln w="9525" cap="flat" cmpd="sng">
            <a:solidFill>
              <a:schemeClr val="tx1"/>
            </a:solidFill>
            <a:prstDash val="solid"/>
            <a:headEnd type="none" w="med" len="med"/>
            <a:tailEnd type="triangle" w="med" len="med"/>
          </a:ln>
        </p:spPr>
      </p:sp>
      <p:sp>
        <p:nvSpPr>
          <p:cNvPr id="84003" name="文本框 84002"/>
          <p:cNvSpPr txBox="1"/>
          <p:nvPr/>
        </p:nvSpPr>
        <p:spPr>
          <a:xfrm>
            <a:off x="1511300" y="4581525"/>
            <a:ext cx="2339975" cy="1054100"/>
          </a:xfrm>
          <a:prstGeom prst="rect">
            <a:avLst/>
          </a:prstGeom>
          <a:noFill/>
          <a:ln w="9525">
            <a:noFill/>
          </a:ln>
        </p:spPr>
        <p:txBody>
          <a:bodyPr>
            <a:spAutoFit/>
          </a:bodyPr>
          <a:lstStyle/>
          <a:p>
            <a:pPr>
              <a:spcBef>
                <a:spcPct val="50000"/>
              </a:spcBef>
            </a:pPr>
            <a:r>
              <a:rPr lang="zh-CN" altLang="en-US" sz="1800" dirty="0">
                <a:latin typeface="Comic Sans MS" panose="030F0702030302020204" pitchFamily="66" charset="0"/>
              </a:rPr>
              <a:t>S-&gt;value=空闲资源数</a:t>
            </a:r>
          </a:p>
          <a:p>
            <a:pPr>
              <a:spcBef>
                <a:spcPct val="50000"/>
              </a:spcBef>
            </a:pPr>
            <a:r>
              <a:rPr lang="zh-CN" altLang="en-US" sz="1800" dirty="0">
                <a:latin typeface="Comic Sans MS" panose="030F0702030302020204" pitchFamily="66" charset="0"/>
              </a:rPr>
              <a:t>     S-&gt;queue=空</a:t>
            </a:r>
          </a:p>
        </p:txBody>
      </p:sp>
      <p:sp>
        <p:nvSpPr>
          <p:cNvPr id="84004" name="文本框 84003"/>
          <p:cNvSpPr txBox="1"/>
          <p:nvPr/>
        </p:nvSpPr>
        <p:spPr>
          <a:xfrm>
            <a:off x="4343400" y="4572000"/>
            <a:ext cx="2533650" cy="1054100"/>
          </a:xfrm>
          <a:prstGeom prst="rect">
            <a:avLst/>
          </a:prstGeom>
          <a:noFill/>
          <a:ln w="9525">
            <a:noFill/>
          </a:ln>
        </p:spPr>
        <p:txBody>
          <a:bodyPr>
            <a:spAutoFit/>
          </a:bodyPr>
          <a:lstStyle/>
          <a:p>
            <a:pPr>
              <a:spcBef>
                <a:spcPct val="50000"/>
              </a:spcBef>
            </a:pPr>
            <a:r>
              <a:rPr lang="en-US" altLang="zh-CN" sz="1800">
                <a:latin typeface="Comic Sans MS" panose="030F0702030302020204" pitchFamily="66" charset="0"/>
              </a:rPr>
              <a:t>|</a:t>
            </a:r>
            <a:r>
              <a:rPr lang="zh-CN" altLang="en-US" sz="1800" dirty="0">
                <a:latin typeface="Comic Sans MS" panose="030F0702030302020204" pitchFamily="66" charset="0"/>
              </a:rPr>
              <a:t>S-&gt;value|=等待进程数</a:t>
            </a:r>
          </a:p>
          <a:p>
            <a:pPr>
              <a:spcBef>
                <a:spcPct val="50000"/>
              </a:spcBef>
            </a:pPr>
            <a:r>
              <a:rPr lang="zh-CN" altLang="en-US" sz="1800" dirty="0">
                <a:latin typeface="Comic Sans MS" panose="030F0702030302020204" pitchFamily="66" charset="0"/>
              </a:rPr>
              <a:t>     空闲资源数=0</a:t>
            </a:r>
          </a:p>
        </p:txBody>
      </p:sp>
      <p:sp>
        <p:nvSpPr>
          <p:cNvPr id="84005" name="直接连接符 84004"/>
          <p:cNvSpPr/>
          <p:nvPr/>
        </p:nvSpPr>
        <p:spPr>
          <a:xfrm flipH="1">
            <a:off x="3886200" y="5029200"/>
            <a:ext cx="360363" cy="0"/>
          </a:xfrm>
          <a:prstGeom prst="line">
            <a:avLst/>
          </a:prstGeom>
          <a:ln w="9525" cap="flat" cmpd="sng">
            <a:solidFill>
              <a:schemeClr val="tx1"/>
            </a:solidFill>
            <a:prstDash val="solid"/>
            <a:headEnd type="none" w="med" len="med"/>
            <a:tailEnd type="triangle" w="med" len="med"/>
          </a:ln>
        </p:spPr>
      </p:sp>
      <p:sp>
        <p:nvSpPr>
          <p:cNvPr id="84006" name="直接连接符 84005"/>
          <p:cNvSpPr/>
          <p:nvPr/>
        </p:nvSpPr>
        <p:spPr>
          <a:xfrm>
            <a:off x="6705600" y="5029200"/>
            <a:ext cx="360363" cy="0"/>
          </a:xfrm>
          <a:prstGeom prst="line">
            <a:avLst/>
          </a:prstGeom>
          <a:ln w="9525" cap="flat" cmpd="sng">
            <a:solidFill>
              <a:schemeClr val="tx1"/>
            </a:solidFill>
            <a:prstDash val="solid"/>
            <a:headEnd type="none" w="med" len="med"/>
            <a:tailEnd type="triangle" w="med" len="med"/>
          </a:ln>
        </p:spPr>
      </p:sp>
      <p:sp>
        <p:nvSpPr>
          <p:cNvPr id="84007" name="文本框 84006"/>
          <p:cNvSpPr txBox="1"/>
          <p:nvPr/>
        </p:nvSpPr>
        <p:spPr>
          <a:xfrm>
            <a:off x="7315200" y="4724400"/>
            <a:ext cx="609600" cy="457200"/>
          </a:xfrm>
          <a:prstGeom prst="rect">
            <a:avLst/>
          </a:prstGeom>
          <a:noFill/>
          <a:ln w="9525">
            <a:noFill/>
          </a:ln>
        </p:spPr>
        <p:txBody>
          <a:bodyPr>
            <a:spAutoFit/>
          </a:bodyPr>
          <a:lstStyle/>
          <a:p>
            <a:pPr>
              <a:spcBef>
                <a:spcPct val="50000"/>
              </a:spcBef>
            </a:pPr>
            <a:r>
              <a:rPr lang="en-US" altLang="zh-CN" sz="2400" b="0">
                <a:latin typeface="Comic Sans MS" panose="030F0702030302020204" pitchFamily="66" charset="0"/>
              </a:rPr>
              <a:t>...</a:t>
            </a:r>
          </a:p>
        </p:txBody>
      </p:sp>
      <p:sp>
        <p:nvSpPr>
          <p:cNvPr id="84008" name="文本框 84007"/>
          <p:cNvSpPr txBox="1"/>
          <p:nvPr/>
        </p:nvSpPr>
        <p:spPr>
          <a:xfrm>
            <a:off x="827088" y="5516563"/>
            <a:ext cx="7561262" cy="944562"/>
          </a:xfrm>
          <a:prstGeom prst="rect">
            <a:avLst/>
          </a:prstGeom>
          <a:noFill/>
          <a:ln w="9525">
            <a:noFill/>
          </a:ln>
        </p:spPr>
        <p:txBody>
          <a:bodyPr>
            <a:spAutoFit/>
          </a:bodyPr>
          <a:lstStyle/>
          <a:p>
            <a:pPr>
              <a:spcBef>
                <a:spcPct val="50000"/>
              </a:spcBef>
            </a:pPr>
            <a:r>
              <a:rPr lang="en-US" altLang="zh-CN">
                <a:latin typeface="Tahoma" panose="020B0604030504040204" pitchFamily="34" charset="0"/>
              </a:rPr>
              <a:t>P(S): </a:t>
            </a:r>
            <a:r>
              <a:rPr lang="zh-CN" altLang="en-US">
                <a:latin typeface="Tahoma" panose="020B0604030504040204" pitchFamily="34" charset="0"/>
              </a:rPr>
              <a:t>申请一台打印机</a:t>
            </a:r>
            <a:r>
              <a:rPr lang="en-US" altLang="zh-CN">
                <a:latin typeface="Tahoma" panose="020B0604030504040204" pitchFamily="34" charset="0"/>
              </a:rPr>
              <a:t>, </a:t>
            </a:r>
            <a:r>
              <a:rPr lang="zh-CN" altLang="en-US">
                <a:latin typeface="Tahoma" panose="020B0604030504040204" pitchFamily="34" charset="0"/>
              </a:rPr>
              <a:t>分配</a:t>
            </a:r>
            <a:r>
              <a:rPr lang="en-US" altLang="zh-CN">
                <a:latin typeface="Tahoma" panose="020B0604030504040204" pitchFamily="34" charset="0"/>
              </a:rPr>
              <a:t>, </a:t>
            </a:r>
            <a:r>
              <a:rPr lang="zh-CN" altLang="en-US">
                <a:latin typeface="Tahoma" panose="020B0604030504040204" pitchFamily="34" charset="0"/>
              </a:rPr>
              <a:t>空闲打印机减</a:t>
            </a:r>
            <a:r>
              <a:rPr lang="en-US" altLang="zh-CN">
                <a:latin typeface="Tahoma" panose="020B0604030504040204" pitchFamily="34" charset="0"/>
              </a:rPr>
              <a:t>1</a:t>
            </a:r>
          </a:p>
          <a:p>
            <a:pPr>
              <a:spcBef>
                <a:spcPct val="50000"/>
              </a:spcBef>
            </a:pPr>
            <a:r>
              <a:rPr lang="en-US" altLang="zh-CN">
                <a:latin typeface="Tahoma" panose="020B0604030504040204" pitchFamily="34" charset="0"/>
              </a:rPr>
              <a:t>P(S): </a:t>
            </a:r>
            <a:r>
              <a:rPr lang="zh-CN" altLang="en-US">
                <a:latin typeface="Tahoma" panose="020B0604030504040204" pitchFamily="34" charset="0"/>
              </a:rPr>
              <a:t>申请一台打印机</a:t>
            </a:r>
            <a:r>
              <a:rPr lang="en-US" altLang="zh-CN">
                <a:latin typeface="Tahoma" panose="020B0604030504040204" pitchFamily="34" charset="0"/>
              </a:rPr>
              <a:t>, </a:t>
            </a:r>
            <a:r>
              <a:rPr lang="zh-CN" altLang="en-US">
                <a:latin typeface="Tahoma" panose="020B0604030504040204" pitchFamily="34" charset="0"/>
              </a:rPr>
              <a:t>等待</a:t>
            </a:r>
            <a:r>
              <a:rPr lang="en-US" altLang="zh-CN">
                <a:latin typeface="Tahoma" panose="020B0604030504040204" pitchFamily="34" charset="0"/>
              </a:rPr>
              <a:t>, </a:t>
            </a:r>
            <a:r>
              <a:rPr lang="zh-CN" altLang="en-US">
                <a:latin typeface="Tahoma" panose="020B0604030504040204" pitchFamily="34" charset="0"/>
              </a:rPr>
              <a:t>等待进程数加</a:t>
            </a:r>
            <a:r>
              <a:rPr lang="en-US" altLang="zh-CN">
                <a:latin typeface="Tahoma" panose="020B0604030504040204" pitchFamily="34" charset="0"/>
              </a:rPr>
              <a:t>1</a:t>
            </a:r>
            <a:r>
              <a:rPr lang="en-US" altLang="zh-CN" sz="2400">
                <a:latin typeface="Tahoma" panose="020B0604030504040204" pitchFamily="34" charset="0"/>
              </a:rPr>
              <a:t>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椭圆 84993"/>
          <p:cNvSpPr/>
          <p:nvPr/>
        </p:nvSpPr>
        <p:spPr>
          <a:xfrm>
            <a:off x="1296988" y="2924175"/>
            <a:ext cx="611187" cy="61118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b="0">
                <a:latin typeface="Comic Sans MS" panose="030F0702030302020204" pitchFamily="66" charset="0"/>
              </a:rPr>
              <a:t>2</a:t>
            </a:r>
            <a:endParaRPr lang="en-US" altLang="zh-CN" sz="2400" b="0">
              <a:latin typeface="Times New Roman" panose="02020603050405020304" pitchFamily="18" charset="0"/>
            </a:endParaRPr>
          </a:p>
        </p:txBody>
      </p:sp>
      <p:sp>
        <p:nvSpPr>
          <p:cNvPr id="84995" name="椭圆 84994"/>
          <p:cNvSpPr/>
          <p:nvPr/>
        </p:nvSpPr>
        <p:spPr>
          <a:xfrm>
            <a:off x="1370013" y="2997200"/>
            <a:ext cx="468312" cy="468313"/>
          </a:xfrm>
          <a:prstGeom prst="ellipse">
            <a:avLst/>
          </a:prstGeom>
          <a:noFill/>
          <a:ln w="9525" cap="flat" cmpd="sng">
            <a:solidFill>
              <a:schemeClr val="tx1"/>
            </a:solidFill>
            <a:prstDash val="solid"/>
            <a:headEnd type="none" w="med" len="med"/>
            <a:tailEnd type="none" w="med" len="med"/>
          </a:ln>
        </p:spPr>
        <p:txBody>
          <a:bodyPr wrap="none" anchor="ctr"/>
          <a:lstStyle/>
          <a:p>
            <a:pPr algn="ctr"/>
            <a:endParaRPr lang="zh-CN" altLang="en-US" sz="2400" b="0" dirty="0">
              <a:latin typeface="Times New Roman" panose="02020603050405020304" pitchFamily="18" charset="0"/>
            </a:endParaRPr>
          </a:p>
        </p:txBody>
      </p:sp>
      <p:sp>
        <p:nvSpPr>
          <p:cNvPr id="84996" name="标题 84995"/>
          <p:cNvSpPr>
            <a:spLocks noGrp="1"/>
          </p:cNvSpPr>
          <p:nvPr>
            <p:ph type="title"/>
          </p:nvPr>
        </p:nvSpPr>
        <p:spPr/>
        <p:txBody>
          <a:bodyPr anchor="b"/>
          <a:lstStyle/>
          <a:p>
            <a:r>
              <a:rPr lang="zh-CN" altLang="en-US" b="1"/>
              <a:t>自动机描述</a:t>
            </a:r>
            <a:endParaRPr lang="zh-CN" altLang="en-US"/>
          </a:p>
        </p:txBody>
      </p:sp>
      <p:sp>
        <p:nvSpPr>
          <p:cNvPr id="84997" name="文本框 84996"/>
          <p:cNvSpPr txBox="1"/>
          <p:nvPr/>
        </p:nvSpPr>
        <p:spPr>
          <a:xfrm>
            <a:off x="7239000" y="2895600"/>
            <a:ext cx="457200" cy="457200"/>
          </a:xfrm>
          <a:prstGeom prst="rect">
            <a:avLst/>
          </a:prstGeom>
          <a:noFill/>
          <a:ln w="9525">
            <a:noFill/>
          </a:ln>
        </p:spPr>
        <p:txBody>
          <a:bodyPr>
            <a:spAutoFit/>
          </a:bodyPr>
          <a:lstStyle/>
          <a:p>
            <a:pPr>
              <a:spcBef>
                <a:spcPct val="50000"/>
              </a:spcBef>
            </a:pPr>
            <a:r>
              <a:rPr lang="en-US" altLang="zh-CN" sz="2400" b="0">
                <a:latin typeface="Comic Sans MS" panose="030F0702030302020204" pitchFamily="66" charset="0"/>
              </a:rPr>
              <a:t>…</a:t>
            </a:r>
            <a:endParaRPr lang="en-US" altLang="zh-CN" sz="2400" b="0">
              <a:latin typeface="Times New Roman" panose="02020603050405020304" pitchFamily="18" charset="0"/>
            </a:endParaRPr>
          </a:p>
        </p:txBody>
      </p:sp>
      <p:sp>
        <p:nvSpPr>
          <p:cNvPr id="84998" name="椭圆 84997"/>
          <p:cNvSpPr/>
          <p:nvPr/>
        </p:nvSpPr>
        <p:spPr>
          <a:xfrm>
            <a:off x="2438400" y="2895600"/>
            <a:ext cx="611188" cy="61118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b="0">
                <a:latin typeface="Comic Sans MS" panose="030F0702030302020204" pitchFamily="66" charset="0"/>
              </a:rPr>
              <a:t>1</a:t>
            </a:r>
            <a:endParaRPr lang="en-US" altLang="zh-CN" sz="2400" b="0">
              <a:latin typeface="Times New Roman" panose="02020603050405020304" pitchFamily="18" charset="0"/>
            </a:endParaRPr>
          </a:p>
        </p:txBody>
      </p:sp>
      <p:sp>
        <p:nvSpPr>
          <p:cNvPr id="84999" name="椭圆 84998"/>
          <p:cNvSpPr/>
          <p:nvPr/>
        </p:nvSpPr>
        <p:spPr>
          <a:xfrm>
            <a:off x="3581400" y="2894013"/>
            <a:ext cx="611188" cy="611187"/>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b="0">
                <a:latin typeface="Comic Sans MS" panose="030F0702030302020204" pitchFamily="66" charset="0"/>
              </a:rPr>
              <a:t>0</a:t>
            </a:r>
            <a:endParaRPr lang="en-US" altLang="zh-CN" sz="2400" b="0">
              <a:latin typeface="Times New Roman" panose="02020603050405020304" pitchFamily="18" charset="0"/>
            </a:endParaRPr>
          </a:p>
        </p:txBody>
      </p:sp>
      <p:sp>
        <p:nvSpPr>
          <p:cNvPr id="85000" name="椭圆 84999"/>
          <p:cNvSpPr/>
          <p:nvPr/>
        </p:nvSpPr>
        <p:spPr>
          <a:xfrm>
            <a:off x="4724400" y="2895600"/>
            <a:ext cx="611188" cy="61118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b="0">
                <a:latin typeface="Comic Sans MS" panose="030F0702030302020204" pitchFamily="66" charset="0"/>
              </a:rPr>
              <a:t>-1</a:t>
            </a:r>
            <a:endParaRPr lang="en-US" altLang="zh-CN" sz="2400" b="0">
              <a:latin typeface="Times New Roman" panose="02020603050405020304" pitchFamily="18" charset="0"/>
            </a:endParaRPr>
          </a:p>
        </p:txBody>
      </p:sp>
      <p:sp>
        <p:nvSpPr>
          <p:cNvPr id="85001" name="椭圆 85000"/>
          <p:cNvSpPr/>
          <p:nvPr/>
        </p:nvSpPr>
        <p:spPr>
          <a:xfrm>
            <a:off x="5867400" y="2895600"/>
            <a:ext cx="611188" cy="611188"/>
          </a:xfrm>
          <a:prstGeom prst="ellipse">
            <a:avLst/>
          </a:prstGeom>
          <a:noFill/>
          <a:ln w="9525" cap="flat" cmpd="sng">
            <a:solidFill>
              <a:schemeClr val="tx1"/>
            </a:solidFill>
            <a:prstDash val="solid"/>
            <a:headEnd type="none" w="med" len="med"/>
            <a:tailEnd type="none" w="med" len="med"/>
          </a:ln>
        </p:spPr>
        <p:txBody>
          <a:bodyPr wrap="none" anchor="ctr"/>
          <a:lstStyle/>
          <a:p>
            <a:pPr algn="ctr"/>
            <a:r>
              <a:rPr lang="en-US" altLang="zh-CN" sz="2400" b="0">
                <a:latin typeface="Comic Sans MS" panose="030F0702030302020204" pitchFamily="66" charset="0"/>
              </a:rPr>
              <a:t>-2</a:t>
            </a:r>
            <a:endParaRPr lang="en-US" altLang="zh-CN" sz="2400" b="0">
              <a:latin typeface="Times New Roman" panose="02020603050405020304" pitchFamily="18" charset="0"/>
            </a:endParaRPr>
          </a:p>
        </p:txBody>
      </p:sp>
      <p:sp>
        <p:nvSpPr>
          <p:cNvPr id="85002" name="直接连接符 85001"/>
          <p:cNvSpPr/>
          <p:nvPr/>
        </p:nvSpPr>
        <p:spPr>
          <a:xfrm>
            <a:off x="5259388" y="3352800"/>
            <a:ext cx="647700" cy="0"/>
          </a:xfrm>
          <a:prstGeom prst="line">
            <a:avLst/>
          </a:prstGeom>
          <a:ln w="9525" cap="flat" cmpd="sng">
            <a:solidFill>
              <a:schemeClr val="tx1"/>
            </a:solidFill>
            <a:prstDash val="solid"/>
            <a:headEnd type="triangle" w="med" len="med"/>
            <a:tailEnd type="none" w="med" len="med"/>
          </a:ln>
        </p:spPr>
      </p:sp>
      <p:sp>
        <p:nvSpPr>
          <p:cNvPr id="85003" name="直接连接符 85002"/>
          <p:cNvSpPr/>
          <p:nvPr/>
        </p:nvSpPr>
        <p:spPr>
          <a:xfrm>
            <a:off x="5259388" y="3048000"/>
            <a:ext cx="647700" cy="0"/>
          </a:xfrm>
          <a:prstGeom prst="line">
            <a:avLst/>
          </a:prstGeom>
          <a:ln w="9525" cap="flat" cmpd="sng">
            <a:solidFill>
              <a:schemeClr val="tx1"/>
            </a:solidFill>
            <a:prstDash val="solid"/>
            <a:headEnd type="none" w="med" len="med"/>
            <a:tailEnd type="triangle" w="med" len="med"/>
          </a:ln>
        </p:spPr>
      </p:sp>
      <p:sp>
        <p:nvSpPr>
          <p:cNvPr id="85004" name="直接连接符 85003"/>
          <p:cNvSpPr/>
          <p:nvPr/>
        </p:nvSpPr>
        <p:spPr>
          <a:xfrm>
            <a:off x="1868488" y="3048000"/>
            <a:ext cx="647700" cy="0"/>
          </a:xfrm>
          <a:prstGeom prst="line">
            <a:avLst/>
          </a:prstGeom>
          <a:ln w="9525" cap="flat" cmpd="sng">
            <a:solidFill>
              <a:schemeClr val="tx1"/>
            </a:solidFill>
            <a:prstDash val="solid"/>
            <a:headEnd type="none" w="med" len="med"/>
            <a:tailEnd type="triangle" w="med" len="med"/>
          </a:ln>
        </p:spPr>
      </p:sp>
      <p:sp>
        <p:nvSpPr>
          <p:cNvPr id="85005" name="直接连接符 85004"/>
          <p:cNvSpPr/>
          <p:nvPr/>
        </p:nvSpPr>
        <p:spPr>
          <a:xfrm>
            <a:off x="3011488" y="3048000"/>
            <a:ext cx="647700" cy="0"/>
          </a:xfrm>
          <a:prstGeom prst="line">
            <a:avLst/>
          </a:prstGeom>
          <a:ln w="9525" cap="flat" cmpd="sng">
            <a:solidFill>
              <a:schemeClr val="tx1"/>
            </a:solidFill>
            <a:prstDash val="solid"/>
            <a:headEnd type="none" w="med" len="med"/>
            <a:tailEnd type="triangle" w="med" len="med"/>
          </a:ln>
        </p:spPr>
      </p:sp>
      <p:sp>
        <p:nvSpPr>
          <p:cNvPr id="85006" name="直接连接符 85005"/>
          <p:cNvSpPr/>
          <p:nvPr/>
        </p:nvSpPr>
        <p:spPr>
          <a:xfrm>
            <a:off x="4154488" y="3048000"/>
            <a:ext cx="647700" cy="0"/>
          </a:xfrm>
          <a:prstGeom prst="line">
            <a:avLst/>
          </a:prstGeom>
          <a:ln w="9525" cap="flat" cmpd="sng">
            <a:solidFill>
              <a:schemeClr val="tx1"/>
            </a:solidFill>
            <a:prstDash val="solid"/>
            <a:headEnd type="none" w="med" len="med"/>
            <a:tailEnd type="triangle" w="med" len="med"/>
          </a:ln>
        </p:spPr>
      </p:sp>
      <p:sp>
        <p:nvSpPr>
          <p:cNvPr id="85007" name="直接连接符 85006"/>
          <p:cNvSpPr/>
          <p:nvPr/>
        </p:nvSpPr>
        <p:spPr>
          <a:xfrm>
            <a:off x="1868488" y="3352800"/>
            <a:ext cx="647700" cy="0"/>
          </a:xfrm>
          <a:prstGeom prst="line">
            <a:avLst/>
          </a:prstGeom>
          <a:ln w="9525" cap="flat" cmpd="sng">
            <a:solidFill>
              <a:schemeClr val="tx1"/>
            </a:solidFill>
            <a:prstDash val="solid"/>
            <a:headEnd type="triangle" w="med" len="med"/>
            <a:tailEnd type="none" w="med" len="med"/>
          </a:ln>
        </p:spPr>
      </p:sp>
      <p:sp>
        <p:nvSpPr>
          <p:cNvPr id="85008" name="直接连接符 85007"/>
          <p:cNvSpPr/>
          <p:nvPr/>
        </p:nvSpPr>
        <p:spPr>
          <a:xfrm>
            <a:off x="2973388" y="3352800"/>
            <a:ext cx="609600" cy="0"/>
          </a:xfrm>
          <a:prstGeom prst="line">
            <a:avLst/>
          </a:prstGeom>
          <a:ln w="9525" cap="flat" cmpd="sng">
            <a:solidFill>
              <a:schemeClr val="tx1"/>
            </a:solidFill>
            <a:prstDash val="solid"/>
            <a:headEnd type="triangle" w="med" len="med"/>
            <a:tailEnd type="none" w="med" len="med"/>
          </a:ln>
        </p:spPr>
      </p:sp>
      <p:sp>
        <p:nvSpPr>
          <p:cNvPr id="85009" name="直接连接符 85008"/>
          <p:cNvSpPr/>
          <p:nvPr/>
        </p:nvSpPr>
        <p:spPr>
          <a:xfrm>
            <a:off x="4116388" y="3352800"/>
            <a:ext cx="647700" cy="0"/>
          </a:xfrm>
          <a:prstGeom prst="line">
            <a:avLst/>
          </a:prstGeom>
          <a:ln w="9525" cap="flat" cmpd="sng">
            <a:solidFill>
              <a:schemeClr val="tx1"/>
            </a:solidFill>
            <a:prstDash val="solid"/>
            <a:headEnd type="triangle" w="med" len="med"/>
            <a:tailEnd type="none" w="med" len="med"/>
          </a:ln>
        </p:spPr>
      </p:sp>
      <p:sp>
        <p:nvSpPr>
          <p:cNvPr id="85010" name="直接连接符 85009"/>
          <p:cNvSpPr/>
          <p:nvPr/>
        </p:nvSpPr>
        <p:spPr>
          <a:xfrm>
            <a:off x="6459538" y="3048000"/>
            <a:ext cx="323850" cy="0"/>
          </a:xfrm>
          <a:prstGeom prst="line">
            <a:avLst/>
          </a:prstGeom>
          <a:ln w="9525" cap="flat" cmpd="sng">
            <a:solidFill>
              <a:schemeClr val="tx1"/>
            </a:solidFill>
            <a:prstDash val="solid"/>
            <a:headEnd type="none" w="med" len="med"/>
            <a:tailEnd type="triangle" w="med" len="med"/>
          </a:ln>
        </p:spPr>
      </p:sp>
      <p:sp>
        <p:nvSpPr>
          <p:cNvPr id="85011" name="直接连接符 85010"/>
          <p:cNvSpPr/>
          <p:nvPr/>
        </p:nvSpPr>
        <p:spPr>
          <a:xfrm flipH="1">
            <a:off x="6459538" y="3352800"/>
            <a:ext cx="323850" cy="0"/>
          </a:xfrm>
          <a:prstGeom prst="line">
            <a:avLst/>
          </a:prstGeom>
          <a:ln w="9525" cap="flat" cmpd="sng">
            <a:solidFill>
              <a:schemeClr val="tx1"/>
            </a:solidFill>
            <a:prstDash val="solid"/>
            <a:headEnd type="none" w="med" len="med"/>
            <a:tailEnd type="triangle" w="med" len="med"/>
          </a:ln>
        </p:spPr>
      </p:sp>
      <p:sp>
        <p:nvSpPr>
          <p:cNvPr id="85012" name="文本框 85011"/>
          <p:cNvSpPr txBox="1"/>
          <p:nvPr/>
        </p:nvSpPr>
        <p:spPr>
          <a:xfrm>
            <a:off x="1830388" y="2514600"/>
            <a:ext cx="762000" cy="396875"/>
          </a:xfrm>
          <a:prstGeom prst="rect">
            <a:avLst/>
          </a:prstGeom>
          <a:noFill/>
          <a:ln w="9525">
            <a:noFill/>
          </a:ln>
        </p:spPr>
        <p:txBody>
          <a:bodyPr>
            <a:spAutoFit/>
          </a:bodyPr>
          <a:lstStyle/>
          <a:p>
            <a:pPr>
              <a:spcBef>
                <a:spcPct val="50000"/>
              </a:spcBef>
            </a:pPr>
            <a:r>
              <a:rPr lang="en-US" altLang="zh-CN">
                <a:latin typeface="Comic Sans MS" panose="030F0702030302020204" pitchFamily="66" charset="0"/>
              </a:rPr>
              <a:t>P(S)</a:t>
            </a:r>
            <a:endParaRPr lang="en-US" altLang="zh-CN" sz="2400" b="0">
              <a:latin typeface="Times New Roman" panose="02020603050405020304" pitchFamily="18" charset="0"/>
            </a:endParaRPr>
          </a:p>
        </p:txBody>
      </p:sp>
      <p:sp>
        <p:nvSpPr>
          <p:cNvPr id="85013" name="文本框 85012"/>
          <p:cNvSpPr txBox="1"/>
          <p:nvPr/>
        </p:nvSpPr>
        <p:spPr>
          <a:xfrm>
            <a:off x="6400800" y="2514600"/>
            <a:ext cx="762000" cy="396875"/>
          </a:xfrm>
          <a:prstGeom prst="rect">
            <a:avLst/>
          </a:prstGeom>
          <a:noFill/>
          <a:ln w="9525">
            <a:noFill/>
          </a:ln>
        </p:spPr>
        <p:txBody>
          <a:bodyPr>
            <a:spAutoFit/>
          </a:bodyPr>
          <a:lstStyle/>
          <a:p>
            <a:pPr>
              <a:spcBef>
                <a:spcPct val="50000"/>
              </a:spcBef>
            </a:pPr>
            <a:r>
              <a:rPr lang="en-US" altLang="zh-CN">
                <a:latin typeface="Comic Sans MS" panose="030F0702030302020204" pitchFamily="66" charset="0"/>
              </a:rPr>
              <a:t>P(S)</a:t>
            </a:r>
            <a:endParaRPr lang="en-US" altLang="zh-CN" sz="2400" b="0">
              <a:latin typeface="Times New Roman" panose="02020603050405020304" pitchFamily="18" charset="0"/>
            </a:endParaRPr>
          </a:p>
        </p:txBody>
      </p:sp>
      <p:sp>
        <p:nvSpPr>
          <p:cNvPr id="85014" name="文本框 85013"/>
          <p:cNvSpPr txBox="1"/>
          <p:nvPr/>
        </p:nvSpPr>
        <p:spPr>
          <a:xfrm>
            <a:off x="5259388" y="2514600"/>
            <a:ext cx="762000" cy="396875"/>
          </a:xfrm>
          <a:prstGeom prst="rect">
            <a:avLst/>
          </a:prstGeom>
          <a:noFill/>
          <a:ln w="9525">
            <a:noFill/>
          </a:ln>
        </p:spPr>
        <p:txBody>
          <a:bodyPr>
            <a:spAutoFit/>
          </a:bodyPr>
          <a:lstStyle/>
          <a:p>
            <a:pPr>
              <a:spcBef>
                <a:spcPct val="50000"/>
              </a:spcBef>
            </a:pPr>
            <a:r>
              <a:rPr lang="en-US" altLang="zh-CN">
                <a:latin typeface="Comic Sans MS" panose="030F0702030302020204" pitchFamily="66" charset="0"/>
              </a:rPr>
              <a:t>P(S)</a:t>
            </a:r>
            <a:endParaRPr lang="en-US" altLang="zh-CN" sz="2400" b="0">
              <a:latin typeface="Times New Roman" panose="02020603050405020304" pitchFamily="18" charset="0"/>
            </a:endParaRPr>
          </a:p>
        </p:txBody>
      </p:sp>
      <p:sp>
        <p:nvSpPr>
          <p:cNvPr id="85015" name="文本框 85014"/>
          <p:cNvSpPr txBox="1"/>
          <p:nvPr/>
        </p:nvSpPr>
        <p:spPr>
          <a:xfrm>
            <a:off x="4116388" y="2514600"/>
            <a:ext cx="762000" cy="396875"/>
          </a:xfrm>
          <a:prstGeom prst="rect">
            <a:avLst/>
          </a:prstGeom>
          <a:noFill/>
          <a:ln w="9525">
            <a:noFill/>
          </a:ln>
        </p:spPr>
        <p:txBody>
          <a:bodyPr>
            <a:spAutoFit/>
          </a:bodyPr>
          <a:lstStyle/>
          <a:p>
            <a:pPr>
              <a:spcBef>
                <a:spcPct val="50000"/>
              </a:spcBef>
            </a:pPr>
            <a:r>
              <a:rPr lang="en-US" altLang="zh-CN">
                <a:latin typeface="Comic Sans MS" panose="030F0702030302020204" pitchFamily="66" charset="0"/>
              </a:rPr>
              <a:t>P(S)</a:t>
            </a:r>
            <a:endParaRPr lang="en-US" altLang="zh-CN" sz="2400" b="0">
              <a:latin typeface="Times New Roman" panose="02020603050405020304" pitchFamily="18" charset="0"/>
            </a:endParaRPr>
          </a:p>
        </p:txBody>
      </p:sp>
      <p:sp>
        <p:nvSpPr>
          <p:cNvPr id="85016" name="文本框 85015"/>
          <p:cNvSpPr txBox="1"/>
          <p:nvPr/>
        </p:nvSpPr>
        <p:spPr>
          <a:xfrm>
            <a:off x="2973388" y="2514600"/>
            <a:ext cx="762000" cy="396875"/>
          </a:xfrm>
          <a:prstGeom prst="rect">
            <a:avLst/>
          </a:prstGeom>
          <a:noFill/>
          <a:ln w="9525">
            <a:noFill/>
          </a:ln>
        </p:spPr>
        <p:txBody>
          <a:bodyPr>
            <a:spAutoFit/>
          </a:bodyPr>
          <a:lstStyle/>
          <a:p>
            <a:pPr>
              <a:spcBef>
                <a:spcPct val="50000"/>
              </a:spcBef>
            </a:pPr>
            <a:r>
              <a:rPr lang="en-US" altLang="zh-CN">
                <a:latin typeface="Comic Sans MS" panose="030F0702030302020204" pitchFamily="66" charset="0"/>
              </a:rPr>
              <a:t>P(S)</a:t>
            </a:r>
            <a:endParaRPr lang="en-US" altLang="zh-CN" sz="2400" b="0">
              <a:latin typeface="Times New Roman" panose="02020603050405020304" pitchFamily="18" charset="0"/>
            </a:endParaRPr>
          </a:p>
        </p:txBody>
      </p:sp>
      <p:sp>
        <p:nvSpPr>
          <p:cNvPr id="85017" name="文本框 85016"/>
          <p:cNvSpPr txBox="1"/>
          <p:nvPr/>
        </p:nvSpPr>
        <p:spPr>
          <a:xfrm>
            <a:off x="1830388" y="3581400"/>
            <a:ext cx="762000" cy="396875"/>
          </a:xfrm>
          <a:prstGeom prst="rect">
            <a:avLst/>
          </a:prstGeom>
          <a:noFill/>
          <a:ln w="9525">
            <a:noFill/>
          </a:ln>
        </p:spPr>
        <p:txBody>
          <a:bodyPr>
            <a:spAutoFit/>
          </a:bodyPr>
          <a:lstStyle/>
          <a:p>
            <a:pPr>
              <a:spcBef>
                <a:spcPct val="50000"/>
              </a:spcBef>
            </a:pPr>
            <a:r>
              <a:rPr lang="en-US" altLang="zh-CN">
                <a:latin typeface="Comic Sans MS" panose="030F0702030302020204" pitchFamily="66" charset="0"/>
              </a:rPr>
              <a:t>V(S)</a:t>
            </a:r>
            <a:r>
              <a:rPr lang="en-US" altLang="zh-CN" b="0">
                <a:latin typeface="Times New Roman" panose="02020603050405020304" pitchFamily="18" charset="0"/>
              </a:rPr>
              <a:t> </a:t>
            </a:r>
          </a:p>
        </p:txBody>
      </p:sp>
      <p:sp>
        <p:nvSpPr>
          <p:cNvPr id="85018" name="文本框 85017"/>
          <p:cNvSpPr txBox="1"/>
          <p:nvPr/>
        </p:nvSpPr>
        <p:spPr>
          <a:xfrm>
            <a:off x="6400800" y="3565525"/>
            <a:ext cx="762000" cy="396875"/>
          </a:xfrm>
          <a:prstGeom prst="rect">
            <a:avLst/>
          </a:prstGeom>
          <a:noFill/>
          <a:ln w="9525">
            <a:noFill/>
          </a:ln>
        </p:spPr>
        <p:txBody>
          <a:bodyPr>
            <a:spAutoFit/>
          </a:bodyPr>
          <a:lstStyle/>
          <a:p>
            <a:pPr>
              <a:spcBef>
                <a:spcPct val="50000"/>
              </a:spcBef>
            </a:pPr>
            <a:r>
              <a:rPr lang="en-US" altLang="zh-CN">
                <a:latin typeface="Comic Sans MS" panose="030F0702030302020204" pitchFamily="66" charset="0"/>
              </a:rPr>
              <a:t>V(S)</a:t>
            </a:r>
            <a:r>
              <a:rPr lang="en-US" altLang="zh-CN" b="0">
                <a:latin typeface="Times New Roman" panose="02020603050405020304" pitchFamily="18" charset="0"/>
              </a:rPr>
              <a:t> </a:t>
            </a:r>
          </a:p>
        </p:txBody>
      </p:sp>
      <p:sp>
        <p:nvSpPr>
          <p:cNvPr id="85019" name="文本框 85018"/>
          <p:cNvSpPr txBox="1"/>
          <p:nvPr/>
        </p:nvSpPr>
        <p:spPr>
          <a:xfrm>
            <a:off x="5334000" y="3565525"/>
            <a:ext cx="762000" cy="396875"/>
          </a:xfrm>
          <a:prstGeom prst="rect">
            <a:avLst/>
          </a:prstGeom>
          <a:noFill/>
          <a:ln w="9525">
            <a:noFill/>
          </a:ln>
        </p:spPr>
        <p:txBody>
          <a:bodyPr>
            <a:spAutoFit/>
          </a:bodyPr>
          <a:lstStyle/>
          <a:p>
            <a:pPr>
              <a:spcBef>
                <a:spcPct val="50000"/>
              </a:spcBef>
            </a:pPr>
            <a:r>
              <a:rPr lang="en-US" altLang="zh-CN">
                <a:latin typeface="Comic Sans MS" panose="030F0702030302020204" pitchFamily="66" charset="0"/>
              </a:rPr>
              <a:t>V(S)</a:t>
            </a:r>
            <a:r>
              <a:rPr lang="en-US" altLang="zh-CN" b="0">
                <a:latin typeface="Times New Roman" panose="02020603050405020304" pitchFamily="18" charset="0"/>
              </a:rPr>
              <a:t> </a:t>
            </a:r>
          </a:p>
        </p:txBody>
      </p:sp>
      <p:sp>
        <p:nvSpPr>
          <p:cNvPr id="85020" name="文本框 85019"/>
          <p:cNvSpPr txBox="1"/>
          <p:nvPr/>
        </p:nvSpPr>
        <p:spPr>
          <a:xfrm>
            <a:off x="4116388" y="3581400"/>
            <a:ext cx="762000" cy="396875"/>
          </a:xfrm>
          <a:prstGeom prst="rect">
            <a:avLst/>
          </a:prstGeom>
          <a:noFill/>
          <a:ln w="9525">
            <a:noFill/>
          </a:ln>
        </p:spPr>
        <p:txBody>
          <a:bodyPr>
            <a:spAutoFit/>
          </a:bodyPr>
          <a:lstStyle/>
          <a:p>
            <a:pPr>
              <a:spcBef>
                <a:spcPct val="50000"/>
              </a:spcBef>
            </a:pPr>
            <a:r>
              <a:rPr lang="en-US" altLang="zh-CN">
                <a:latin typeface="Comic Sans MS" panose="030F0702030302020204" pitchFamily="66" charset="0"/>
              </a:rPr>
              <a:t>V(S)</a:t>
            </a:r>
            <a:r>
              <a:rPr lang="en-US" altLang="zh-CN" b="0">
                <a:latin typeface="Times New Roman" panose="02020603050405020304" pitchFamily="18" charset="0"/>
              </a:rPr>
              <a:t> </a:t>
            </a:r>
          </a:p>
        </p:txBody>
      </p:sp>
      <p:sp>
        <p:nvSpPr>
          <p:cNvPr id="85021" name="文本框 85020"/>
          <p:cNvSpPr txBox="1"/>
          <p:nvPr/>
        </p:nvSpPr>
        <p:spPr>
          <a:xfrm>
            <a:off x="3049588" y="3581400"/>
            <a:ext cx="762000" cy="396875"/>
          </a:xfrm>
          <a:prstGeom prst="rect">
            <a:avLst/>
          </a:prstGeom>
          <a:noFill/>
          <a:ln w="9525">
            <a:noFill/>
          </a:ln>
        </p:spPr>
        <p:txBody>
          <a:bodyPr>
            <a:spAutoFit/>
          </a:bodyPr>
          <a:lstStyle/>
          <a:p>
            <a:pPr>
              <a:spcBef>
                <a:spcPct val="50000"/>
              </a:spcBef>
            </a:pPr>
            <a:r>
              <a:rPr lang="en-US" altLang="zh-CN">
                <a:latin typeface="Comic Sans MS" panose="030F0702030302020204" pitchFamily="66" charset="0"/>
              </a:rPr>
              <a:t>V(S)</a:t>
            </a:r>
            <a:r>
              <a:rPr lang="en-US" altLang="zh-CN" b="0">
                <a:latin typeface="Times New Roman" panose="02020603050405020304" pitchFamily="18" charset="0"/>
              </a:rPr>
              <a:t> </a:t>
            </a:r>
          </a:p>
        </p:txBody>
      </p:sp>
      <p:sp>
        <p:nvSpPr>
          <p:cNvPr id="85022" name="直接连接符 85021"/>
          <p:cNvSpPr/>
          <p:nvPr/>
        </p:nvSpPr>
        <p:spPr>
          <a:xfrm>
            <a:off x="1066800" y="2687638"/>
            <a:ext cx="287338" cy="360362"/>
          </a:xfrm>
          <a:prstGeom prst="line">
            <a:avLst/>
          </a:prstGeom>
          <a:ln w="9525" cap="flat" cmpd="sng">
            <a:solidFill>
              <a:schemeClr val="tx1"/>
            </a:solidFill>
            <a:prstDash val="solid"/>
            <a:headEnd type="none" w="med" len="med"/>
            <a:tailEnd type="triangle" w="med" len="med"/>
          </a:ln>
        </p:spPr>
      </p:sp>
      <p:sp>
        <p:nvSpPr>
          <p:cNvPr id="85023" name="直接连接符 85022"/>
          <p:cNvSpPr/>
          <p:nvPr/>
        </p:nvSpPr>
        <p:spPr>
          <a:xfrm>
            <a:off x="1524000" y="3505200"/>
            <a:ext cx="0" cy="1905000"/>
          </a:xfrm>
          <a:prstGeom prst="line">
            <a:avLst/>
          </a:prstGeom>
          <a:ln w="9525" cap="flat" cmpd="sng">
            <a:solidFill>
              <a:schemeClr val="tx1"/>
            </a:solidFill>
            <a:prstDash val="solid"/>
            <a:headEnd type="none" w="med" len="med"/>
            <a:tailEnd type="none" w="med" len="med"/>
          </a:ln>
        </p:spPr>
      </p:sp>
      <p:sp>
        <p:nvSpPr>
          <p:cNvPr id="85024" name="直接连接符 85023"/>
          <p:cNvSpPr/>
          <p:nvPr/>
        </p:nvSpPr>
        <p:spPr>
          <a:xfrm>
            <a:off x="3886200" y="3505200"/>
            <a:ext cx="0" cy="1905000"/>
          </a:xfrm>
          <a:prstGeom prst="line">
            <a:avLst/>
          </a:prstGeom>
          <a:ln w="9525" cap="flat" cmpd="sng">
            <a:solidFill>
              <a:schemeClr val="tx1"/>
            </a:solidFill>
            <a:prstDash val="solid"/>
            <a:headEnd type="none" w="med" len="med"/>
            <a:tailEnd type="none" w="med" len="med"/>
          </a:ln>
        </p:spPr>
      </p:sp>
      <p:sp>
        <p:nvSpPr>
          <p:cNvPr id="85025" name="直接连接符 85024"/>
          <p:cNvSpPr/>
          <p:nvPr/>
        </p:nvSpPr>
        <p:spPr>
          <a:xfrm>
            <a:off x="3525838" y="5029200"/>
            <a:ext cx="360362" cy="0"/>
          </a:xfrm>
          <a:prstGeom prst="line">
            <a:avLst/>
          </a:prstGeom>
          <a:ln w="9525" cap="flat" cmpd="sng">
            <a:solidFill>
              <a:schemeClr val="tx1"/>
            </a:solidFill>
            <a:prstDash val="solid"/>
            <a:headEnd type="none" w="med" len="med"/>
            <a:tailEnd type="triangle" w="med" len="med"/>
          </a:ln>
        </p:spPr>
      </p:sp>
      <p:sp>
        <p:nvSpPr>
          <p:cNvPr id="85026" name="直接连接符 85025"/>
          <p:cNvSpPr/>
          <p:nvPr/>
        </p:nvSpPr>
        <p:spPr>
          <a:xfrm flipH="1">
            <a:off x="1524000" y="5029200"/>
            <a:ext cx="360363" cy="0"/>
          </a:xfrm>
          <a:prstGeom prst="line">
            <a:avLst/>
          </a:prstGeom>
          <a:ln w="9525" cap="flat" cmpd="sng">
            <a:solidFill>
              <a:schemeClr val="tx1"/>
            </a:solidFill>
            <a:prstDash val="solid"/>
            <a:headEnd type="none" w="med" len="med"/>
            <a:tailEnd type="triangle" w="med" len="med"/>
          </a:ln>
        </p:spPr>
      </p:sp>
      <p:sp>
        <p:nvSpPr>
          <p:cNvPr id="85027" name="文本框 85026"/>
          <p:cNvSpPr txBox="1"/>
          <p:nvPr/>
        </p:nvSpPr>
        <p:spPr>
          <a:xfrm>
            <a:off x="1619250" y="4572000"/>
            <a:ext cx="2305050" cy="1054100"/>
          </a:xfrm>
          <a:prstGeom prst="rect">
            <a:avLst/>
          </a:prstGeom>
          <a:noFill/>
          <a:ln w="9525">
            <a:noFill/>
          </a:ln>
        </p:spPr>
        <p:txBody>
          <a:bodyPr>
            <a:spAutoFit/>
          </a:bodyPr>
          <a:lstStyle/>
          <a:p>
            <a:pPr>
              <a:spcBef>
                <a:spcPct val="50000"/>
              </a:spcBef>
            </a:pPr>
            <a:r>
              <a:rPr lang="zh-CN" altLang="en-US" sz="1800" dirty="0">
                <a:latin typeface="Comic Sans MS" panose="030F0702030302020204" pitchFamily="66" charset="0"/>
              </a:rPr>
              <a:t>S-&gt;value=空闲资源数</a:t>
            </a:r>
          </a:p>
          <a:p>
            <a:pPr>
              <a:spcBef>
                <a:spcPct val="50000"/>
              </a:spcBef>
            </a:pPr>
            <a:r>
              <a:rPr lang="zh-CN" altLang="en-US" sz="1800" dirty="0">
                <a:latin typeface="Comic Sans MS" panose="030F0702030302020204" pitchFamily="66" charset="0"/>
              </a:rPr>
              <a:t>     S-&gt;queue=空</a:t>
            </a:r>
          </a:p>
        </p:txBody>
      </p:sp>
      <p:sp>
        <p:nvSpPr>
          <p:cNvPr id="85028" name="文本框 85027"/>
          <p:cNvSpPr txBox="1"/>
          <p:nvPr/>
        </p:nvSpPr>
        <p:spPr>
          <a:xfrm>
            <a:off x="4343400" y="4572000"/>
            <a:ext cx="2533650" cy="1054100"/>
          </a:xfrm>
          <a:prstGeom prst="rect">
            <a:avLst/>
          </a:prstGeom>
          <a:noFill/>
          <a:ln w="9525">
            <a:noFill/>
          </a:ln>
        </p:spPr>
        <p:txBody>
          <a:bodyPr>
            <a:spAutoFit/>
          </a:bodyPr>
          <a:lstStyle/>
          <a:p>
            <a:pPr>
              <a:spcBef>
                <a:spcPct val="50000"/>
              </a:spcBef>
            </a:pPr>
            <a:r>
              <a:rPr lang="en-US" altLang="zh-CN" sz="1800">
                <a:latin typeface="Comic Sans MS" panose="030F0702030302020204" pitchFamily="66" charset="0"/>
              </a:rPr>
              <a:t>|</a:t>
            </a:r>
            <a:r>
              <a:rPr lang="zh-CN" altLang="en-US" sz="1800" dirty="0">
                <a:latin typeface="Comic Sans MS" panose="030F0702030302020204" pitchFamily="66" charset="0"/>
              </a:rPr>
              <a:t>S-&gt;value|=等待进程数</a:t>
            </a:r>
          </a:p>
          <a:p>
            <a:pPr>
              <a:spcBef>
                <a:spcPct val="50000"/>
              </a:spcBef>
            </a:pPr>
            <a:r>
              <a:rPr lang="zh-CN" altLang="en-US" sz="1800" dirty="0">
                <a:latin typeface="Comic Sans MS" panose="030F0702030302020204" pitchFamily="66" charset="0"/>
              </a:rPr>
              <a:t>     空闲资源数=0</a:t>
            </a:r>
          </a:p>
        </p:txBody>
      </p:sp>
      <p:sp>
        <p:nvSpPr>
          <p:cNvPr id="85029" name="直接连接符 85028"/>
          <p:cNvSpPr/>
          <p:nvPr/>
        </p:nvSpPr>
        <p:spPr>
          <a:xfrm flipH="1">
            <a:off x="3886200" y="5029200"/>
            <a:ext cx="360363" cy="0"/>
          </a:xfrm>
          <a:prstGeom prst="line">
            <a:avLst/>
          </a:prstGeom>
          <a:ln w="9525" cap="flat" cmpd="sng">
            <a:solidFill>
              <a:schemeClr val="tx1"/>
            </a:solidFill>
            <a:prstDash val="solid"/>
            <a:headEnd type="none" w="med" len="med"/>
            <a:tailEnd type="triangle" w="med" len="med"/>
          </a:ln>
        </p:spPr>
      </p:sp>
      <p:sp>
        <p:nvSpPr>
          <p:cNvPr id="85030" name="直接连接符 85029"/>
          <p:cNvSpPr/>
          <p:nvPr/>
        </p:nvSpPr>
        <p:spPr>
          <a:xfrm>
            <a:off x="6705600" y="5029200"/>
            <a:ext cx="360363" cy="0"/>
          </a:xfrm>
          <a:prstGeom prst="line">
            <a:avLst/>
          </a:prstGeom>
          <a:ln w="9525" cap="flat" cmpd="sng">
            <a:solidFill>
              <a:schemeClr val="tx1"/>
            </a:solidFill>
            <a:prstDash val="solid"/>
            <a:headEnd type="none" w="med" len="med"/>
            <a:tailEnd type="triangle" w="med" len="med"/>
          </a:ln>
        </p:spPr>
      </p:sp>
      <p:sp>
        <p:nvSpPr>
          <p:cNvPr id="85031" name="文本框 85030"/>
          <p:cNvSpPr txBox="1"/>
          <p:nvPr/>
        </p:nvSpPr>
        <p:spPr>
          <a:xfrm>
            <a:off x="7315200" y="4724400"/>
            <a:ext cx="609600" cy="457200"/>
          </a:xfrm>
          <a:prstGeom prst="rect">
            <a:avLst/>
          </a:prstGeom>
          <a:noFill/>
          <a:ln w="9525">
            <a:noFill/>
          </a:ln>
        </p:spPr>
        <p:txBody>
          <a:bodyPr>
            <a:spAutoFit/>
          </a:bodyPr>
          <a:lstStyle/>
          <a:p>
            <a:pPr>
              <a:spcBef>
                <a:spcPct val="50000"/>
              </a:spcBef>
            </a:pPr>
            <a:r>
              <a:rPr lang="en-US" altLang="zh-CN" sz="2400" b="0">
                <a:latin typeface="Comic Sans MS" panose="030F0702030302020204" pitchFamily="66" charset="0"/>
              </a:rPr>
              <a:t>...</a:t>
            </a:r>
          </a:p>
        </p:txBody>
      </p:sp>
      <p:sp>
        <p:nvSpPr>
          <p:cNvPr id="85032" name="文本框 85031"/>
          <p:cNvSpPr txBox="1"/>
          <p:nvPr/>
        </p:nvSpPr>
        <p:spPr>
          <a:xfrm>
            <a:off x="827088" y="5516563"/>
            <a:ext cx="7561262" cy="1249362"/>
          </a:xfrm>
          <a:prstGeom prst="rect">
            <a:avLst/>
          </a:prstGeom>
          <a:noFill/>
          <a:ln w="9525">
            <a:noFill/>
          </a:ln>
        </p:spPr>
        <p:txBody>
          <a:bodyPr>
            <a:spAutoFit/>
          </a:bodyPr>
          <a:lstStyle/>
          <a:p>
            <a:pPr>
              <a:spcBef>
                <a:spcPct val="50000"/>
              </a:spcBef>
            </a:pPr>
            <a:r>
              <a:rPr lang="en-US" altLang="zh-CN">
                <a:latin typeface="Tahoma" panose="020B0604030504040204" pitchFamily="34" charset="0"/>
              </a:rPr>
              <a:t>V(S): </a:t>
            </a:r>
            <a:r>
              <a:rPr lang="zh-CN" altLang="en-US">
                <a:latin typeface="Tahoma" panose="020B0604030504040204" pitchFamily="34" charset="0"/>
              </a:rPr>
              <a:t>释放一台打印机</a:t>
            </a:r>
            <a:r>
              <a:rPr lang="en-US" altLang="zh-CN">
                <a:latin typeface="Tahoma" panose="020B0604030504040204" pitchFamily="34" charset="0"/>
              </a:rPr>
              <a:t>, </a:t>
            </a:r>
            <a:r>
              <a:rPr lang="zh-CN" altLang="en-US">
                <a:latin typeface="Tahoma" panose="020B0604030504040204" pitchFamily="34" charset="0"/>
              </a:rPr>
              <a:t>唤醒一个等待者</a:t>
            </a:r>
            <a:r>
              <a:rPr lang="en-US" altLang="zh-CN">
                <a:latin typeface="Tahoma" panose="020B0604030504040204" pitchFamily="34" charset="0"/>
              </a:rPr>
              <a:t>, </a:t>
            </a:r>
            <a:r>
              <a:rPr lang="zh-CN" altLang="en-US">
                <a:latin typeface="Tahoma" panose="020B0604030504040204" pitchFamily="34" charset="0"/>
              </a:rPr>
              <a:t>打印机分给被唤醒进程</a:t>
            </a:r>
            <a:r>
              <a:rPr lang="en-US" altLang="zh-CN">
                <a:latin typeface="Tahoma" panose="020B0604030504040204" pitchFamily="34" charset="0"/>
              </a:rPr>
              <a:t>, </a:t>
            </a:r>
            <a:r>
              <a:rPr lang="zh-CN" altLang="en-US">
                <a:latin typeface="Tahoma" panose="020B0604030504040204" pitchFamily="34" charset="0"/>
              </a:rPr>
              <a:t>等待进程数减</a:t>
            </a:r>
            <a:r>
              <a:rPr lang="en-US" altLang="zh-CN">
                <a:latin typeface="Tahoma" panose="020B0604030504040204" pitchFamily="34" charset="0"/>
              </a:rPr>
              <a:t>1</a:t>
            </a:r>
          </a:p>
          <a:p>
            <a:pPr>
              <a:spcBef>
                <a:spcPct val="50000"/>
              </a:spcBef>
            </a:pPr>
            <a:r>
              <a:rPr lang="en-US" altLang="zh-CN">
                <a:latin typeface="Tahoma" panose="020B0604030504040204" pitchFamily="34" charset="0"/>
              </a:rPr>
              <a:t>V(S): </a:t>
            </a:r>
            <a:r>
              <a:rPr lang="zh-CN" altLang="en-US">
                <a:latin typeface="Tahoma" panose="020B0604030504040204" pitchFamily="34" charset="0"/>
              </a:rPr>
              <a:t>释放一台打印机</a:t>
            </a:r>
            <a:r>
              <a:rPr lang="en-US" altLang="zh-CN">
                <a:latin typeface="Tahoma" panose="020B0604030504040204" pitchFamily="34" charset="0"/>
              </a:rPr>
              <a:t>, </a:t>
            </a:r>
            <a:r>
              <a:rPr lang="zh-CN" altLang="en-US">
                <a:latin typeface="Tahoma" panose="020B0604030504040204" pitchFamily="34" charset="0"/>
              </a:rPr>
              <a:t>空闲打印机数量增</a:t>
            </a:r>
            <a:r>
              <a:rPr lang="en-US" altLang="zh-CN">
                <a:latin typeface="Tahoma" panose="020B0604030504040204" pitchFamily="34" charset="0"/>
              </a:rPr>
              <a:t>1</a:t>
            </a:r>
            <a:r>
              <a:rPr lang="en-US" altLang="zh-CN" sz="2400">
                <a:latin typeface="Tahoma" panose="020B0604030504040204" pitchFamily="34" charset="0"/>
              </a:rPr>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86017"/>
          <p:cNvSpPr>
            <a:spLocks noGrp="1"/>
          </p:cNvSpPr>
          <p:nvPr>
            <p:ph type="title"/>
          </p:nvPr>
        </p:nvSpPr>
        <p:spPr>
          <a:xfrm>
            <a:off x="685800" y="457200"/>
            <a:ext cx="7772400" cy="1143000"/>
          </a:xfrm>
        </p:spPr>
        <p:txBody>
          <a:bodyPr anchor="b"/>
          <a:lstStyle/>
          <a:p>
            <a:r>
              <a:rPr lang="zh-CN" altLang="en-US" b="1"/>
              <a:t>例</a:t>
            </a:r>
            <a:r>
              <a:rPr lang="en-US" altLang="zh-CN" b="1"/>
              <a:t>1. </a:t>
            </a:r>
            <a:r>
              <a:rPr lang="zh-CN" altLang="en-US" b="1"/>
              <a:t>生产者</a:t>
            </a:r>
            <a:r>
              <a:rPr lang="en-US" altLang="zh-CN" b="1"/>
              <a:t>/</a:t>
            </a:r>
            <a:r>
              <a:rPr lang="zh-CN" altLang="en-US" b="1"/>
              <a:t>消费者问题</a:t>
            </a:r>
            <a:endParaRPr lang="zh-CN" altLang="en-US"/>
          </a:p>
        </p:txBody>
      </p:sp>
      <p:sp>
        <p:nvSpPr>
          <p:cNvPr id="86019" name="矩形 86018"/>
          <p:cNvSpPr/>
          <p:nvPr/>
        </p:nvSpPr>
        <p:spPr>
          <a:xfrm>
            <a:off x="2819400" y="4191000"/>
            <a:ext cx="3429000" cy="762000"/>
          </a:xfrm>
          <a:prstGeom prst="rect">
            <a:avLst/>
          </a:prstGeom>
          <a:noFill/>
          <a:ln w="9525" cap="flat" cmpd="sng">
            <a:solidFill>
              <a:schemeClr val="tx1"/>
            </a:solidFill>
            <a:prstDash val="solid"/>
            <a:miter/>
            <a:headEnd type="none" w="med" len="med"/>
            <a:tailEnd type="none" w="med" len="med"/>
          </a:ln>
        </p:spPr>
        <p:txBody>
          <a:bodyPr wrap="none" anchor="ctr"/>
          <a:lstStyle/>
          <a:p>
            <a:pPr algn="ctr"/>
            <a:r>
              <a:rPr lang="zh-CN" altLang="en-US" sz="2400" b="0">
                <a:latin typeface="Times New Roman" panose="02020603050405020304" pitchFamily="18" charset="0"/>
              </a:rPr>
              <a:t>  </a:t>
            </a:r>
            <a:r>
              <a:rPr lang="en-US" altLang="zh-CN" sz="2400" b="0">
                <a:latin typeface="Times New Roman" panose="02020603050405020304" pitchFamily="18" charset="0"/>
              </a:rPr>
              <a:t>0    1            ……          k-1</a:t>
            </a:r>
          </a:p>
        </p:txBody>
      </p:sp>
      <p:sp>
        <p:nvSpPr>
          <p:cNvPr id="86020" name="直接连接符 86019"/>
          <p:cNvSpPr/>
          <p:nvPr/>
        </p:nvSpPr>
        <p:spPr>
          <a:xfrm>
            <a:off x="3276600" y="4191000"/>
            <a:ext cx="0" cy="762000"/>
          </a:xfrm>
          <a:prstGeom prst="line">
            <a:avLst/>
          </a:prstGeom>
          <a:ln w="9525" cap="flat" cmpd="sng">
            <a:solidFill>
              <a:schemeClr val="tx1"/>
            </a:solidFill>
            <a:prstDash val="solid"/>
            <a:headEnd type="none" w="med" len="med"/>
            <a:tailEnd type="none" w="med" len="med"/>
          </a:ln>
        </p:spPr>
      </p:sp>
      <p:sp>
        <p:nvSpPr>
          <p:cNvPr id="86021" name="直接连接符 86020"/>
          <p:cNvSpPr/>
          <p:nvPr/>
        </p:nvSpPr>
        <p:spPr>
          <a:xfrm>
            <a:off x="3733800" y="4191000"/>
            <a:ext cx="0" cy="762000"/>
          </a:xfrm>
          <a:prstGeom prst="line">
            <a:avLst/>
          </a:prstGeom>
          <a:ln w="9525" cap="flat" cmpd="sng">
            <a:solidFill>
              <a:schemeClr val="tx1"/>
            </a:solidFill>
            <a:prstDash val="solid"/>
            <a:headEnd type="none" w="med" len="med"/>
            <a:tailEnd type="none" w="med" len="med"/>
          </a:ln>
        </p:spPr>
      </p:sp>
      <p:sp>
        <p:nvSpPr>
          <p:cNvPr id="86022" name="直接连接符 86021"/>
          <p:cNvSpPr/>
          <p:nvPr/>
        </p:nvSpPr>
        <p:spPr>
          <a:xfrm>
            <a:off x="5791200" y="4191000"/>
            <a:ext cx="0" cy="762000"/>
          </a:xfrm>
          <a:prstGeom prst="line">
            <a:avLst/>
          </a:prstGeom>
          <a:ln w="9525" cap="flat" cmpd="sng">
            <a:solidFill>
              <a:schemeClr val="tx1"/>
            </a:solidFill>
            <a:prstDash val="solid"/>
            <a:headEnd type="none" w="med" len="med"/>
            <a:tailEnd type="none" w="med" len="med"/>
          </a:ln>
        </p:spPr>
      </p:sp>
      <p:sp>
        <p:nvSpPr>
          <p:cNvPr id="86023" name="文本框 86022"/>
          <p:cNvSpPr txBox="1"/>
          <p:nvPr/>
        </p:nvSpPr>
        <p:spPr>
          <a:xfrm>
            <a:off x="2743200" y="5257800"/>
            <a:ext cx="3581400" cy="1004888"/>
          </a:xfrm>
          <a:prstGeom prst="rect">
            <a:avLst/>
          </a:prstGeom>
          <a:noFill/>
          <a:ln w="9525">
            <a:noFill/>
          </a:ln>
        </p:spPr>
        <p:txBody>
          <a:bodyPr>
            <a:spAutoFit/>
          </a:bodyPr>
          <a:lstStyle/>
          <a:p>
            <a:pPr algn="ctr">
              <a:spcBef>
                <a:spcPct val="50000"/>
              </a:spcBef>
            </a:pPr>
            <a:r>
              <a:rPr lang="zh-CN" altLang="en-US" sz="2400">
                <a:latin typeface="Comic Sans MS" panose="030F0702030302020204" pitchFamily="66" charset="0"/>
              </a:rPr>
              <a:t>箱子，容量</a:t>
            </a:r>
            <a:r>
              <a:rPr lang="en-US" altLang="zh-CN" sz="2400" b="0">
                <a:latin typeface="Comic Sans MS" panose="030F0702030302020204" pitchFamily="66" charset="0"/>
              </a:rPr>
              <a:t>k</a:t>
            </a:r>
            <a:endParaRPr lang="en-US" altLang="zh-CN" sz="2400" b="0">
              <a:latin typeface="Times New Roman" panose="02020603050405020304" pitchFamily="18" charset="0"/>
            </a:endParaRPr>
          </a:p>
          <a:p>
            <a:pPr algn="ctr">
              <a:spcBef>
                <a:spcPct val="50000"/>
              </a:spcBef>
            </a:pPr>
            <a:r>
              <a:rPr lang="en-US" altLang="zh-CN" sz="2400" b="0">
                <a:latin typeface="Comic Sans MS" panose="030F0702030302020204" pitchFamily="66" charset="0"/>
              </a:rPr>
              <a:t> B:Array[0..k-1]Of item</a:t>
            </a:r>
            <a:endParaRPr lang="en-US" altLang="zh-CN" sz="2400" b="0">
              <a:latin typeface="Times New Roman" panose="02020603050405020304" pitchFamily="18" charset="0"/>
            </a:endParaRPr>
          </a:p>
        </p:txBody>
      </p:sp>
      <p:grpSp>
        <p:nvGrpSpPr>
          <p:cNvPr id="86024" name="组合 86023"/>
          <p:cNvGrpSpPr/>
          <p:nvPr/>
        </p:nvGrpSpPr>
        <p:grpSpPr>
          <a:xfrm>
            <a:off x="6596063" y="3429000"/>
            <a:ext cx="947737" cy="1524000"/>
            <a:chOff x="0" y="0"/>
            <a:chExt cx="597" cy="960"/>
          </a:xfrm>
        </p:grpSpPr>
        <p:sp>
          <p:nvSpPr>
            <p:cNvPr id="86025" name="椭圆 86024"/>
            <p:cNvSpPr/>
            <p:nvPr/>
          </p:nvSpPr>
          <p:spPr>
            <a:xfrm flipH="1">
              <a:off x="240" y="0"/>
              <a:ext cx="288" cy="288"/>
            </a:xfrm>
            <a:prstGeom prst="ellipse">
              <a:avLst/>
            </a:prstGeom>
            <a:solidFill>
              <a:srgbClr val="FF9900"/>
            </a:solidFill>
            <a:ln w="9525" cap="flat" cmpd="sng">
              <a:solidFill>
                <a:schemeClr val="tx1"/>
              </a:solidFill>
              <a:prstDash val="solid"/>
              <a:headEnd type="none" w="med" len="med"/>
              <a:tailEnd type="none" w="med" len="med"/>
            </a:ln>
          </p:spPr>
          <p:txBody>
            <a:bodyPr/>
            <a:lstStyle/>
            <a:p>
              <a:endParaRPr lang="zh-CN" altLang="en-US"/>
            </a:p>
          </p:txBody>
        </p:sp>
        <p:sp>
          <p:nvSpPr>
            <p:cNvPr id="86026" name="任意多边形 86025"/>
            <p:cNvSpPr/>
            <p:nvPr/>
          </p:nvSpPr>
          <p:spPr>
            <a:xfrm flipH="1" flipV="1">
              <a:off x="144" y="304"/>
              <a:ext cx="453" cy="272"/>
            </a:xfrm>
            <a:custGeom>
              <a:avLst/>
              <a:gdLst>
                <a:gd name="txL" fmla="*/ 4500 w 21600"/>
                <a:gd name="txT" fmla="*/ 4500 h 21600"/>
                <a:gd name="txR" fmla="*/ 17100 w 21600"/>
                <a:gd name="txB" fmla="*/ 17100 h 21600"/>
              </a:gdLst>
              <a:ahLst/>
              <a:cxnLst>
                <a:cxn ang="0">
                  <a:pos x="18900" y="10800"/>
                </a:cxn>
                <a:cxn ang="90">
                  <a:pos x="10800" y="21600"/>
                </a:cxn>
                <a:cxn ang="180">
                  <a:pos x="2700" y="10800"/>
                </a:cxn>
                <a:cxn ang="270">
                  <a:pos x="10800" y="0"/>
                </a:cxn>
              </a:cxnLst>
              <a:rect l="txL" t="txT" r="txR" b="txB"/>
              <a:pathLst>
                <a:path w="21600" h="21600">
                  <a:moveTo>
                    <a:pt x="0" y="0"/>
                  </a:moveTo>
                  <a:lnTo>
                    <a:pt x="5400" y="21600"/>
                  </a:lnTo>
                  <a:lnTo>
                    <a:pt x="16200" y="21600"/>
                  </a:lnTo>
                  <a:lnTo>
                    <a:pt x="21600" y="0"/>
                  </a:lnTo>
                  <a:close/>
                </a:path>
              </a:pathLst>
            </a:custGeom>
            <a:solidFill>
              <a:srgbClr val="FF9900"/>
            </a:solidFill>
            <a:ln w="9525" cap="flat" cmpd="sng">
              <a:solidFill>
                <a:schemeClr val="tx1"/>
              </a:solidFill>
              <a:prstDash val="solid"/>
              <a:miter/>
              <a:headEnd type="none" w="med" len="med"/>
              <a:tailEnd type="none" w="med" len="med"/>
            </a:ln>
          </p:spPr>
          <p:txBody>
            <a:bodyPr/>
            <a:lstStyle/>
            <a:p>
              <a:endParaRPr lang="zh-CN" altLang="en-US"/>
            </a:p>
          </p:txBody>
        </p:sp>
        <p:sp>
          <p:nvSpPr>
            <p:cNvPr id="86027" name="直接连接符 86026"/>
            <p:cNvSpPr/>
            <p:nvPr/>
          </p:nvSpPr>
          <p:spPr>
            <a:xfrm flipH="1">
              <a:off x="432" y="576"/>
              <a:ext cx="0" cy="384"/>
            </a:xfrm>
            <a:prstGeom prst="line">
              <a:avLst/>
            </a:prstGeom>
            <a:ln w="38100" cap="flat" cmpd="sng">
              <a:solidFill>
                <a:schemeClr val="tx1"/>
              </a:solidFill>
              <a:prstDash val="solid"/>
              <a:headEnd type="none" w="med" len="med"/>
              <a:tailEnd type="none" w="med" len="med"/>
            </a:ln>
          </p:spPr>
        </p:sp>
        <p:sp>
          <p:nvSpPr>
            <p:cNvPr id="86028" name="直接连接符 86027"/>
            <p:cNvSpPr/>
            <p:nvPr/>
          </p:nvSpPr>
          <p:spPr>
            <a:xfrm flipH="1">
              <a:off x="240" y="576"/>
              <a:ext cx="96" cy="384"/>
            </a:xfrm>
            <a:prstGeom prst="line">
              <a:avLst/>
            </a:prstGeom>
            <a:ln w="38100" cap="flat" cmpd="sng">
              <a:solidFill>
                <a:schemeClr val="tx1"/>
              </a:solidFill>
              <a:prstDash val="solid"/>
              <a:headEnd type="none" w="med" len="med"/>
              <a:tailEnd type="none" w="med" len="med"/>
            </a:ln>
          </p:spPr>
        </p:sp>
        <p:sp>
          <p:nvSpPr>
            <p:cNvPr id="86029" name="直接连接符 86028"/>
            <p:cNvSpPr/>
            <p:nvPr/>
          </p:nvSpPr>
          <p:spPr>
            <a:xfrm flipH="1">
              <a:off x="0" y="432"/>
              <a:ext cx="288" cy="48"/>
            </a:xfrm>
            <a:prstGeom prst="line">
              <a:avLst/>
            </a:prstGeom>
            <a:ln w="28575" cap="flat" cmpd="sng">
              <a:solidFill>
                <a:schemeClr val="tx1"/>
              </a:solidFill>
              <a:prstDash val="solid"/>
              <a:headEnd type="none" w="med" len="med"/>
              <a:tailEnd type="none" w="med" len="med"/>
            </a:ln>
          </p:spPr>
        </p:sp>
        <p:sp>
          <p:nvSpPr>
            <p:cNvPr id="86030" name="直接连接符 86029"/>
            <p:cNvSpPr/>
            <p:nvPr/>
          </p:nvSpPr>
          <p:spPr>
            <a:xfrm flipH="1" flipV="1">
              <a:off x="96" y="288"/>
              <a:ext cx="192" cy="96"/>
            </a:xfrm>
            <a:prstGeom prst="line">
              <a:avLst/>
            </a:prstGeom>
            <a:ln w="28575" cap="flat" cmpd="sng">
              <a:solidFill>
                <a:schemeClr val="tx1"/>
              </a:solidFill>
              <a:prstDash val="solid"/>
              <a:headEnd type="none" w="med" len="med"/>
              <a:tailEnd type="none" w="med" len="med"/>
            </a:ln>
          </p:spPr>
        </p:sp>
        <p:sp>
          <p:nvSpPr>
            <p:cNvPr id="86031" name="直接连接符 86030"/>
            <p:cNvSpPr/>
            <p:nvPr/>
          </p:nvSpPr>
          <p:spPr>
            <a:xfrm>
              <a:off x="357" y="960"/>
              <a:ext cx="113" cy="0"/>
            </a:xfrm>
            <a:prstGeom prst="line">
              <a:avLst/>
            </a:prstGeom>
            <a:ln w="9525" cap="flat" cmpd="sng">
              <a:solidFill>
                <a:schemeClr val="tx1"/>
              </a:solidFill>
              <a:prstDash val="solid"/>
              <a:headEnd type="none" w="med" len="med"/>
              <a:tailEnd type="none" w="med" len="med"/>
            </a:ln>
          </p:spPr>
        </p:sp>
        <p:sp>
          <p:nvSpPr>
            <p:cNvPr id="86032" name="直接连接符 86031"/>
            <p:cNvSpPr/>
            <p:nvPr/>
          </p:nvSpPr>
          <p:spPr>
            <a:xfrm flipH="1">
              <a:off x="165" y="960"/>
              <a:ext cx="91" cy="0"/>
            </a:xfrm>
            <a:prstGeom prst="line">
              <a:avLst/>
            </a:prstGeom>
            <a:ln w="9525" cap="flat" cmpd="sng">
              <a:solidFill>
                <a:schemeClr val="tx1"/>
              </a:solidFill>
              <a:prstDash val="solid"/>
              <a:headEnd type="none" w="med" len="med"/>
              <a:tailEnd type="none" w="med" len="med"/>
            </a:ln>
          </p:spPr>
        </p:sp>
      </p:grpSp>
      <p:sp>
        <p:nvSpPr>
          <p:cNvPr id="86033" name="任意多边形 86032"/>
          <p:cNvSpPr/>
          <p:nvPr/>
        </p:nvSpPr>
        <p:spPr>
          <a:xfrm>
            <a:off x="2417763" y="3678238"/>
            <a:ext cx="935037" cy="360362"/>
          </a:xfrm>
          <a:custGeom>
            <a:avLst/>
            <a:gdLst>
              <a:gd name="txL" fmla="*/ 3163 w 21600"/>
              <a:gd name="txT" fmla="*/ 3163 h 21600"/>
              <a:gd name="txR" fmla="*/ 18437 w 21600"/>
              <a:gd name="txB" fmla="*/ 18437 h 21600"/>
            </a:gdLst>
            <a:ahLst/>
            <a:cxnLst>
              <a:cxn ang="270">
                <a:pos x="10800" y="0"/>
              </a:cxn>
              <a:cxn ang="180">
                <a:pos x="2700" y="10799"/>
              </a:cxn>
              <a:cxn ang="270">
                <a:pos x="10800" y="5400"/>
              </a:cxn>
              <a:cxn ang="0">
                <a:pos x="24300" y="10800"/>
              </a:cxn>
              <a:cxn ang="0">
                <a:pos x="18900" y="16200"/>
              </a:cxn>
              <a:cxn ang="0">
                <a:pos x="13500" y="10800"/>
              </a:cxn>
            </a:cxnLst>
            <a:rect l="txL" t="txT" r="txR" b="txB"/>
            <a:pathLst>
              <a:path w="21600" h="21600">
                <a:moveTo>
                  <a:pt x="16200" y="10800"/>
                </a:moveTo>
                <a:arcTo wR="5400" hR="5400" stAng="0" swAng="-10800000"/>
                <a:lnTo>
                  <a:pt x="0" y="10800"/>
                </a:lnTo>
                <a:arcTo wR="10800" hR="10800" stAng="-10800000" swAng="10800000"/>
                <a:lnTo>
                  <a:pt x="24300" y="10800"/>
                </a:lnTo>
                <a:lnTo>
                  <a:pt x="18900" y="16200"/>
                </a:lnTo>
                <a:lnTo>
                  <a:pt x="13500" y="10800"/>
                </a:lnTo>
                <a:lnTo>
                  <a:pt x="16200" y="10800"/>
                </a:lnTo>
                <a:close/>
              </a:path>
            </a:pathLst>
          </a:custGeom>
          <a:solidFill>
            <a:srgbClr val="FF9900"/>
          </a:solidFill>
          <a:ln w="9525" cap="flat" cmpd="sng">
            <a:solidFill>
              <a:schemeClr val="tx1"/>
            </a:solidFill>
            <a:prstDash val="solid"/>
            <a:miter/>
            <a:headEnd type="none" w="med" len="med"/>
            <a:tailEnd type="none" w="med" len="med"/>
          </a:ln>
        </p:spPr>
        <p:txBody>
          <a:bodyPr/>
          <a:lstStyle/>
          <a:p>
            <a:endParaRPr lang="zh-CN" altLang="en-US"/>
          </a:p>
        </p:txBody>
      </p:sp>
      <p:sp>
        <p:nvSpPr>
          <p:cNvPr id="86034" name="任意多边形 86033"/>
          <p:cNvSpPr/>
          <p:nvPr/>
        </p:nvSpPr>
        <p:spPr>
          <a:xfrm>
            <a:off x="5562600" y="3657600"/>
            <a:ext cx="935038" cy="360363"/>
          </a:xfrm>
          <a:custGeom>
            <a:avLst/>
            <a:gdLst>
              <a:gd name="txL" fmla="*/ 3163 w 21600"/>
              <a:gd name="txT" fmla="*/ 3163 h 21600"/>
              <a:gd name="txR" fmla="*/ 18437 w 21600"/>
              <a:gd name="txB" fmla="*/ 18437 h 21600"/>
            </a:gdLst>
            <a:ahLst/>
            <a:cxnLst>
              <a:cxn ang="270">
                <a:pos x="10800" y="0"/>
              </a:cxn>
              <a:cxn ang="180">
                <a:pos x="2700" y="10799"/>
              </a:cxn>
              <a:cxn ang="270">
                <a:pos x="10800" y="5400"/>
              </a:cxn>
              <a:cxn ang="0">
                <a:pos x="24300" y="10800"/>
              </a:cxn>
              <a:cxn ang="0">
                <a:pos x="18900" y="16200"/>
              </a:cxn>
              <a:cxn ang="0">
                <a:pos x="13500" y="10800"/>
              </a:cxn>
            </a:cxnLst>
            <a:rect l="txL" t="txT" r="txR" b="txB"/>
            <a:pathLst>
              <a:path w="21600" h="21600">
                <a:moveTo>
                  <a:pt x="16200" y="10800"/>
                </a:moveTo>
                <a:arcTo wR="5400" hR="5400" stAng="0" swAng="-10800000"/>
                <a:lnTo>
                  <a:pt x="0" y="10800"/>
                </a:lnTo>
                <a:arcTo wR="10800" hR="10800" stAng="-10800000" swAng="10800000"/>
                <a:lnTo>
                  <a:pt x="24300" y="10800"/>
                </a:lnTo>
                <a:lnTo>
                  <a:pt x="18900" y="16200"/>
                </a:lnTo>
                <a:lnTo>
                  <a:pt x="13500" y="10800"/>
                </a:lnTo>
                <a:lnTo>
                  <a:pt x="16200" y="10800"/>
                </a:lnTo>
                <a:close/>
              </a:path>
            </a:pathLst>
          </a:custGeom>
          <a:solidFill>
            <a:srgbClr val="FF9900"/>
          </a:solidFill>
          <a:ln w="9525" cap="flat" cmpd="sng">
            <a:solidFill>
              <a:schemeClr val="tx1"/>
            </a:solidFill>
            <a:prstDash val="solid"/>
            <a:miter/>
            <a:headEnd type="none" w="med" len="med"/>
            <a:tailEnd type="none" w="med" len="med"/>
          </a:ln>
        </p:spPr>
        <p:txBody>
          <a:bodyPr/>
          <a:lstStyle/>
          <a:p>
            <a:endParaRPr lang="zh-CN" altLang="en-US"/>
          </a:p>
        </p:txBody>
      </p:sp>
      <p:sp>
        <p:nvSpPr>
          <p:cNvPr id="86035" name="文本框 86034"/>
          <p:cNvSpPr txBox="1"/>
          <p:nvPr/>
        </p:nvSpPr>
        <p:spPr>
          <a:xfrm>
            <a:off x="1295400" y="5181600"/>
            <a:ext cx="1143000" cy="457200"/>
          </a:xfrm>
          <a:prstGeom prst="rect">
            <a:avLst/>
          </a:prstGeom>
          <a:noFill/>
          <a:ln w="9525">
            <a:noFill/>
          </a:ln>
        </p:spPr>
        <p:txBody>
          <a:bodyPr>
            <a:spAutoFit/>
          </a:bodyPr>
          <a:lstStyle/>
          <a:p>
            <a:pPr>
              <a:spcBef>
                <a:spcPct val="50000"/>
              </a:spcBef>
            </a:pPr>
            <a:r>
              <a:rPr lang="zh-CN" altLang="en-US" sz="2400">
                <a:latin typeface="Times New Roman" panose="02020603050405020304" pitchFamily="18" charset="0"/>
              </a:rPr>
              <a:t>生产者</a:t>
            </a:r>
          </a:p>
        </p:txBody>
      </p:sp>
      <p:sp>
        <p:nvSpPr>
          <p:cNvPr id="86036" name="文本框 86035"/>
          <p:cNvSpPr txBox="1"/>
          <p:nvPr/>
        </p:nvSpPr>
        <p:spPr>
          <a:xfrm>
            <a:off x="6781800" y="5257800"/>
            <a:ext cx="1143000" cy="457200"/>
          </a:xfrm>
          <a:prstGeom prst="rect">
            <a:avLst/>
          </a:prstGeom>
          <a:noFill/>
          <a:ln w="9525">
            <a:noFill/>
          </a:ln>
        </p:spPr>
        <p:txBody>
          <a:bodyPr>
            <a:spAutoFit/>
          </a:bodyPr>
          <a:lstStyle/>
          <a:p>
            <a:pPr>
              <a:spcBef>
                <a:spcPct val="50000"/>
              </a:spcBef>
            </a:pPr>
            <a:r>
              <a:rPr lang="zh-CN" altLang="en-US" sz="2400">
                <a:latin typeface="Times New Roman" panose="02020603050405020304" pitchFamily="18" charset="0"/>
              </a:rPr>
              <a:t>消费者</a:t>
            </a:r>
            <a:endParaRPr lang="zh-CN" altLang="en-US" sz="2400" b="0">
              <a:latin typeface="Times New Roman" panose="02020603050405020304" pitchFamily="18" charset="0"/>
            </a:endParaRPr>
          </a:p>
        </p:txBody>
      </p:sp>
      <p:sp>
        <p:nvSpPr>
          <p:cNvPr id="86037" name="文本框 86036"/>
          <p:cNvSpPr txBox="1"/>
          <p:nvPr/>
        </p:nvSpPr>
        <p:spPr>
          <a:xfrm>
            <a:off x="1752600" y="2209800"/>
            <a:ext cx="2286000" cy="457200"/>
          </a:xfrm>
          <a:prstGeom prst="rect">
            <a:avLst/>
          </a:prstGeom>
          <a:noFill/>
          <a:ln w="9525">
            <a:noFill/>
          </a:ln>
        </p:spPr>
        <p:txBody>
          <a:bodyPr>
            <a:spAutoFit/>
          </a:bodyPr>
          <a:lstStyle/>
          <a:p>
            <a:pPr>
              <a:spcBef>
                <a:spcPct val="50000"/>
              </a:spcBef>
            </a:pPr>
            <a:endParaRPr lang="zh-CN" altLang="en-US" sz="2400" b="0" dirty="0">
              <a:latin typeface="Comic Sans MS" panose="030F0702030302020204" pitchFamily="66" charset="0"/>
            </a:endParaRPr>
          </a:p>
        </p:txBody>
      </p:sp>
      <p:sp>
        <p:nvSpPr>
          <p:cNvPr id="86038" name="云形标注 86037"/>
          <p:cNvSpPr/>
          <p:nvPr/>
        </p:nvSpPr>
        <p:spPr>
          <a:xfrm>
            <a:off x="1066800" y="1981200"/>
            <a:ext cx="2438400" cy="1371600"/>
          </a:xfrm>
          <a:prstGeom prst="cloudCallout">
            <a:avLst>
              <a:gd name="adj1" fmla="val -13282"/>
              <a:gd name="adj2" fmla="val 20023"/>
            </a:avLst>
          </a:prstGeom>
          <a:noFill/>
          <a:ln w="9525" cap="flat" cmpd="sng">
            <a:solidFill>
              <a:schemeClr val="tx1"/>
            </a:solidFill>
            <a:prstDash val="solid"/>
            <a:headEnd type="none" w="med" len="med"/>
            <a:tailEnd type="none" w="med" len="med"/>
          </a:ln>
        </p:spPr>
        <p:txBody>
          <a:bodyPr wrap="none" anchor="ctr"/>
          <a:lstStyle/>
          <a:p>
            <a:pPr algn="ctr"/>
            <a:r>
              <a:rPr lang="zh-CN" altLang="en-US" sz="2400">
                <a:latin typeface="Comic Sans MS" panose="030F0702030302020204" pitchFamily="66" charset="0"/>
              </a:rPr>
              <a:t>生产物品</a:t>
            </a:r>
          </a:p>
          <a:p>
            <a:pPr algn="ctr"/>
            <a:r>
              <a:rPr lang="zh-CN" altLang="en-US" sz="2400">
                <a:latin typeface="Comic Sans MS" panose="030F0702030302020204" pitchFamily="66" charset="0"/>
              </a:rPr>
              <a:t>放入</a:t>
            </a:r>
            <a:r>
              <a:rPr lang="en-US" altLang="zh-CN" sz="2400">
                <a:latin typeface="Comic Sans MS" panose="030F0702030302020204" pitchFamily="66" charset="0"/>
              </a:rPr>
              <a:t>B</a:t>
            </a:r>
            <a:r>
              <a:rPr lang="zh-CN" altLang="en-US" sz="2400">
                <a:latin typeface="Comic Sans MS" panose="030F0702030302020204" pitchFamily="66" charset="0"/>
              </a:rPr>
              <a:t>中</a:t>
            </a:r>
          </a:p>
        </p:txBody>
      </p:sp>
      <p:sp>
        <p:nvSpPr>
          <p:cNvPr id="86039" name="云形标注 86038"/>
          <p:cNvSpPr/>
          <p:nvPr/>
        </p:nvSpPr>
        <p:spPr>
          <a:xfrm flipH="1">
            <a:off x="5562600" y="1981200"/>
            <a:ext cx="2438400" cy="1371600"/>
          </a:xfrm>
          <a:prstGeom prst="cloudCallout">
            <a:avLst>
              <a:gd name="adj1" fmla="val -13282"/>
              <a:gd name="adj2" fmla="val 20023"/>
            </a:avLst>
          </a:prstGeom>
          <a:noFill/>
          <a:ln w="9525" cap="flat" cmpd="sng">
            <a:solidFill>
              <a:schemeClr val="tx1"/>
            </a:solidFill>
            <a:prstDash val="solid"/>
            <a:headEnd type="none" w="med" len="med"/>
            <a:tailEnd type="none" w="med" len="med"/>
          </a:ln>
        </p:spPr>
        <p:txBody>
          <a:bodyPr wrap="none" anchor="ctr"/>
          <a:lstStyle/>
          <a:p>
            <a:pPr algn="ctr"/>
            <a:r>
              <a:rPr lang="en-US" altLang="zh-CN" sz="2400">
                <a:latin typeface="Comic Sans MS" panose="030F0702030302020204" pitchFamily="66" charset="0"/>
              </a:rPr>
              <a:t>B</a:t>
            </a:r>
            <a:r>
              <a:rPr lang="zh-CN" altLang="en-US" sz="2400">
                <a:latin typeface="Comic Sans MS" panose="030F0702030302020204" pitchFamily="66" charset="0"/>
              </a:rPr>
              <a:t>中取物品</a:t>
            </a:r>
          </a:p>
          <a:p>
            <a:pPr algn="ctr"/>
            <a:r>
              <a:rPr lang="zh-CN" altLang="en-US" sz="2400">
                <a:latin typeface="Comic Sans MS" panose="030F0702030302020204" pitchFamily="66" charset="0"/>
              </a:rPr>
              <a:t>消费之</a:t>
            </a:r>
            <a:endParaRPr lang="zh-CN" altLang="en-US" sz="2400" b="0">
              <a:latin typeface="Comic Sans MS" panose="030F0702030302020204" pitchFamily="66" charset="0"/>
            </a:endParaRPr>
          </a:p>
        </p:txBody>
      </p:sp>
      <p:grpSp>
        <p:nvGrpSpPr>
          <p:cNvPr id="86040" name="组合 86039"/>
          <p:cNvGrpSpPr/>
          <p:nvPr/>
        </p:nvGrpSpPr>
        <p:grpSpPr>
          <a:xfrm>
            <a:off x="1447800" y="3429000"/>
            <a:ext cx="947738" cy="1524000"/>
            <a:chOff x="0" y="0"/>
            <a:chExt cx="597" cy="960"/>
          </a:xfrm>
        </p:grpSpPr>
        <p:sp>
          <p:nvSpPr>
            <p:cNvPr id="86041" name="直接连接符 86040"/>
            <p:cNvSpPr/>
            <p:nvPr/>
          </p:nvSpPr>
          <p:spPr>
            <a:xfrm>
              <a:off x="117" y="960"/>
              <a:ext cx="96" cy="0"/>
            </a:xfrm>
            <a:prstGeom prst="line">
              <a:avLst/>
            </a:prstGeom>
            <a:ln w="9525" cap="flat" cmpd="sng">
              <a:solidFill>
                <a:schemeClr val="tx1"/>
              </a:solidFill>
              <a:prstDash val="solid"/>
              <a:headEnd type="none" w="med" len="med"/>
              <a:tailEnd type="none" w="med" len="med"/>
            </a:ln>
          </p:spPr>
        </p:sp>
        <p:sp>
          <p:nvSpPr>
            <p:cNvPr id="86042" name="直接连接符 86041"/>
            <p:cNvSpPr/>
            <p:nvPr/>
          </p:nvSpPr>
          <p:spPr>
            <a:xfrm>
              <a:off x="357" y="960"/>
              <a:ext cx="48" cy="0"/>
            </a:xfrm>
            <a:prstGeom prst="line">
              <a:avLst/>
            </a:prstGeom>
            <a:ln w="9525" cap="flat" cmpd="sng">
              <a:solidFill>
                <a:schemeClr val="tx1"/>
              </a:solidFill>
              <a:prstDash val="solid"/>
              <a:headEnd type="none" w="med" len="med"/>
              <a:tailEnd type="none" w="med" len="med"/>
            </a:ln>
          </p:spPr>
        </p:sp>
        <p:sp>
          <p:nvSpPr>
            <p:cNvPr id="86043" name="椭圆 86042"/>
            <p:cNvSpPr/>
            <p:nvPr/>
          </p:nvSpPr>
          <p:spPr>
            <a:xfrm>
              <a:off x="69" y="0"/>
              <a:ext cx="288" cy="288"/>
            </a:xfrm>
            <a:prstGeom prst="ellipse">
              <a:avLst/>
            </a:prstGeom>
            <a:solidFill>
              <a:srgbClr val="FF9900"/>
            </a:solidFill>
            <a:ln w="9525" cap="flat" cmpd="sng">
              <a:solidFill>
                <a:schemeClr val="tx1"/>
              </a:solidFill>
              <a:prstDash val="solid"/>
              <a:headEnd type="none" w="med" len="med"/>
              <a:tailEnd type="none" w="med" len="med"/>
            </a:ln>
          </p:spPr>
          <p:txBody>
            <a:bodyPr/>
            <a:lstStyle/>
            <a:p>
              <a:endParaRPr lang="zh-CN" altLang="en-US"/>
            </a:p>
          </p:txBody>
        </p:sp>
        <p:sp>
          <p:nvSpPr>
            <p:cNvPr id="86044" name="任意多边形 86043"/>
            <p:cNvSpPr/>
            <p:nvPr/>
          </p:nvSpPr>
          <p:spPr>
            <a:xfrm flipV="1">
              <a:off x="0" y="304"/>
              <a:ext cx="453" cy="272"/>
            </a:xfrm>
            <a:custGeom>
              <a:avLst/>
              <a:gdLst>
                <a:gd name="txL" fmla="*/ 4500 w 21600"/>
                <a:gd name="txT" fmla="*/ 4500 h 21600"/>
                <a:gd name="txR" fmla="*/ 17100 w 21600"/>
                <a:gd name="txB" fmla="*/ 17100 h 21600"/>
              </a:gdLst>
              <a:ahLst/>
              <a:cxnLst>
                <a:cxn ang="0">
                  <a:pos x="18900" y="10800"/>
                </a:cxn>
                <a:cxn ang="90">
                  <a:pos x="10800" y="21600"/>
                </a:cxn>
                <a:cxn ang="180">
                  <a:pos x="2700" y="10800"/>
                </a:cxn>
                <a:cxn ang="270">
                  <a:pos x="10800" y="0"/>
                </a:cxn>
              </a:cxnLst>
              <a:rect l="txL" t="txT" r="txR" b="txB"/>
              <a:pathLst>
                <a:path w="21600" h="21600">
                  <a:moveTo>
                    <a:pt x="0" y="0"/>
                  </a:moveTo>
                  <a:lnTo>
                    <a:pt x="5400" y="21600"/>
                  </a:lnTo>
                  <a:lnTo>
                    <a:pt x="16200" y="21600"/>
                  </a:lnTo>
                  <a:lnTo>
                    <a:pt x="21600" y="0"/>
                  </a:lnTo>
                  <a:close/>
                </a:path>
              </a:pathLst>
            </a:custGeom>
            <a:solidFill>
              <a:srgbClr val="FF9900"/>
            </a:solidFill>
            <a:ln w="9525" cap="flat" cmpd="sng">
              <a:solidFill>
                <a:schemeClr val="tx1"/>
              </a:solidFill>
              <a:prstDash val="solid"/>
              <a:miter/>
              <a:headEnd type="none" w="med" len="med"/>
              <a:tailEnd type="none" w="med" len="med"/>
            </a:ln>
          </p:spPr>
          <p:txBody>
            <a:bodyPr/>
            <a:lstStyle/>
            <a:p>
              <a:endParaRPr lang="zh-CN" altLang="en-US"/>
            </a:p>
          </p:txBody>
        </p:sp>
        <p:sp>
          <p:nvSpPr>
            <p:cNvPr id="86045" name="直接连接符 86044"/>
            <p:cNvSpPr/>
            <p:nvPr/>
          </p:nvSpPr>
          <p:spPr>
            <a:xfrm>
              <a:off x="165" y="576"/>
              <a:ext cx="0" cy="384"/>
            </a:xfrm>
            <a:prstGeom prst="line">
              <a:avLst/>
            </a:prstGeom>
            <a:ln w="38100" cap="flat" cmpd="sng">
              <a:solidFill>
                <a:schemeClr val="tx1"/>
              </a:solidFill>
              <a:prstDash val="solid"/>
              <a:headEnd type="none" w="med" len="med"/>
              <a:tailEnd type="none" w="med" len="med"/>
            </a:ln>
          </p:spPr>
        </p:sp>
        <p:sp>
          <p:nvSpPr>
            <p:cNvPr id="86046" name="直接连接符 86045"/>
            <p:cNvSpPr/>
            <p:nvPr/>
          </p:nvSpPr>
          <p:spPr>
            <a:xfrm>
              <a:off x="261" y="576"/>
              <a:ext cx="96" cy="384"/>
            </a:xfrm>
            <a:prstGeom prst="line">
              <a:avLst/>
            </a:prstGeom>
            <a:ln w="38100" cap="flat" cmpd="sng">
              <a:solidFill>
                <a:schemeClr val="tx1"/>
              </a:solidFill>
              <a:prstDash val="solid"/>
              <a:headEnd type="none" w="med" len="med"/>
              <a:tailEnd type="none" w="med" len="med"/>
            </a:ln>
          </p:spPr>
        </p:sp>
        <p:sp>
          <p:nvSpPr>
            <p:cNvPr id="86047" name="直接连接符 86046"/>
            <p:cNvSpPr/>
            <p:nvPr/>
          </p:nvSpPr>
          <p:spPr>
            <a:xfrm>
              <a:off x="309" y="432"/>
              <a:ext cx="288" cy="48"/>
            </a:xfrm>
            <a:prstGeom prst="line">
              <a:avLst/>
            </a:prstGeom>
            <a:ln w="28575" cap="flat" cmpd="sng">
              <a:solidFill>
                <a:schemeClr val="tx1"/>
              </a:solidFill>
              <a:prstDash val="solid"/>
              <a:headEnd type="none" w="med" len="med"/>
              <a:tailEnd type="none" w="med" len="med"/>
            </a:ln>
          </p:spPr>
        </p:sp>
        <p:sp>
          <p:nvSpPr>
            <p:cNvPr id="86048" name="直接连接符 86047"/>
            <p:cNvSpPr/>
            <p:nvPr/>
          </p:nvSpPr>
          <p:spPr>
            <a:xfrm flipV="1">
              <a:off x="309" y="288"/>
              <a:ext cx="192" cy="96"/>
            </a:xfrm>
            <a:prstGeom prst="line">
              <a:avLst/>
            </a:prstGeom>
            <a:ln w="28575" cap="flat" cmpd="sng">
              <a:solidFill>
                <a:schemeClr val="tx1"/>
              </a:solidFill>
              <a:prstDash val="solid"/>
              <a:headEnd type="none" w="med" len="med"/>
              <a:tailEnd type="none" w="med" len="med"/>
            </a:ln>
          </p:spPr>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87041"/>
          <p:cNvSpPr>
            <a:spLocks noGrp="1"/>
          </p:cNvSpPr>
          <p:nvPr>
            <p:ph type="title"/>
          </p:nvPr>
        </p:nvSpPr>
        <p:spPr/>
        <p:txBody>
          <a:bodyPr anchor="b"/>
          <a:lstStyle/>
          <a:p>
            <a:r>
              <a:rPr lang="zh-CN" altLang="en-US" b="1"/>
              <a:t>环形缓冲区</a:t>
            </a:r>
            <a:endParaRPr lang="zh-CN" altLang="en-US"/>
          </a:p>
        </p:txBody>
      </p:sp>
      <p:sp>
        <p:nvSpPr>
          <p:cNvPr id="87043" name="椭圆 87042"/>
          <p:cNvSpPr/>
          <p:nvPr/>
        </p:nvSpPr>
        <p:spPr>
          <a:xfrm>
            <a:off x="2514600" y="2286000"/>
            <a:ext cx="3238500" cy="323850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87044" name="椭圆 87043"/>
          <p:cNvSpPr/>
          <p:nvPr/>
        </p:nvSpPr>
        <p:spPr>
          <a:xfrm>
            <a:off x="3048000" y="2819400"/>
            <a:ext cx="2159000" cy="2159000"/>
          </a:xfrm>
          <a:prstGeom prst="ellipse">
            <a:avLst/>
          </a:prstGeom>
          <a:solidFill>
            <a:schemeClr val="bg1"/>
          </a:solidFill>
          <a:ln w="9525" cap="flat" cmpd="sng">
            <a:solidFill>
              <a:schemeClr val="tx1"/>
            </a:solidFill>
            <a:prstDash val="solid"/>
            <a:headEnd type="none" w="med" len="med"/>
            <a:tailEnd type="none" w="med" len="med"/>
          </a:ln>
        </p:spPr>
        <p:txBody>
          <a:bodyPr/>
          <a:lstStyle/>
          <a:p>
            <a:endParaRPr lang="zh-CN" altLang="en-US"/>
          </a:p>
        </p:txBody>
      </p:sp>
      <p:cxnSp>
        <p:nvCxnSpPr>
          <p:cNvPr id="87045" name="直接箭头连接符 87044"/>
          <p:cNvCxnSpPr>
            <a:stCxn id="87043" idx="1"/>
            <a:endCxn id="87044" idx="1"/>
          </p:cNvCxnSpPr>
          <p:nvPr/>
        </p:nvCxnSpPr>
        <p:spPr>
          <a:xfrm>
            <a:off x="2989263" y="2760663"/>
            <a:ext cx="374650" cy="374650"/>
          </a:xfrm>
          <a:prstGeom prst="straightConnector1">
            <a:avLst/>
          </a:prstGeom>
          <a:ln w="9525" cap="flat" cmpd="sng">
            <a:solidFill>
              <a:schemeClr val="tx1"/>
            </a:solidFill>
            <a:prstDash val="solid"/>
            <a:headEnd type="none" w="med" len="med"/>
            <a:tailEnd type="none" w="med" len="med"/>
          </a:ln>
        </p:spPr>
      </p:cxnSp>
      <p:sp>
        <p:nvSpPr>
          <p:cNvPr id="87046" name="直接连接符 87045"/>
          <p:cNvSpPr/>
          <p:nvPr/>
        </p:nvSpPr>
        <p:spPr>
          <a:xfrm>
            <a:off x="3429000" y="2438400"/>
            <a:ext cx="228600" cy="457200"/>
          </a:xfrm>
          <a:prstGeom prst="line">
            <a:avLst/>
          </a:prstGeom>
          <a:ln w="9525" cap="flat" cmpd="sng">
            <a:solidFill>
              <a:schemeClr val="tx1"/>
            </a:solidFill>
            <a:prstDash val="solid"/>
            <a:headEnd type="none" w="med" len="med"/>
            <a:tailEnd type="none" w="med" len="med"/>
          </a:ln>
        </p:spPr>
      </p:sp>
      <p:sp>
        <p:nvSpPr>
          <p:cNvPr id="87047" name="直接连接符 87046"/>
          <p:cNvSpPr/>
          <p:nvPr/>
        </p:nvSpPr>
        <p:spPr>
          <a:xfrm>
            <a:off x="2667000" y="3200400"/>
            <a:ext cx="471488" cy="228600"/>
          </a:xfrm>
          <a:prstGeom prst="line">
            <a:avLst/>
          </a:prstGeom>
          <a:ln w="9525" cap="flat" cmpd="sng">
            <a:solidFill>
              <a:schemeClr val="tx1"/>
            </a:solidFill>
            <a:prstDash val="solid"/>
            <a:headEnd type="none" w="med" len="med"/>
            <a:tailEnd type="none" w="med" len="med"/>
          </a:ln>
        </p:spPr>
      </p:sp>
      <p:sp>
        <p:nvSpPr>
          <p:cNvPr id="87048" name="直接连接符 87047"/>
          <p:cNvSpPr/>
          <p:nvPr/>
        </p:nvSpPr>
        <p:spPr>
          <a:xfrm>
            <a:off x="2514600" y="3733800"/>
            <a:ext cx="533400" cy="76200"/>
          </a:xfrm>
          <a:prstGeom prst="line">
            <a:avLst/>
          </a:prstGeom>
          <a:ln w="9525" cap="flat" cmpd="sng">
            <a:solidFill>
              <a:schemeClr val="tx1"/>
            </a:solidFill>
            <a:prstDash val="solid"/>
            <a:headEnd type="none" w="med" len="med"/>
            <a:tailEnd type="none" w="med" len="med"/>
          </a:ln>
        </p:spPr>
      </p:sp>
      <p:sp>
        <p:nvSpPr>
          <p:cNvPr id="87049" name="文本框 87048"/>
          <p:cNvSpPr txBox="1"/>
          <p:nvPr/>
        </p:nvSpPr>
        <p:spPr>
          <a:xfrm>
            <a:off x="2133600" y="3260725"/>
            <a:ext cx="457200" cy="396875"/>
          </a:xfrm>
          <a:prstGeom prst="rect">
            <a:avLst/>
          </a:prstGeom>
          <a:noFill/>
          <a:ln w="9525">
            <a:noFill/>
          </a:ln>
        </p:spPr>
        <p:txBody>
          <a:bodyPr>
            <a:spAutoFit/>
          </a:bodyPr>
          <a:lstStyle/>
          <a:p>
            <a:pPr>
              <a:spcBef>
                <a:spcPct val="50000"/>
              </a:spcBef>
            </a:pPr>
            <a:r>
              <a:rPr lang="en-US" altLang="zh-CN">
                <a:latin typeface="Comic Sans MS" panose="030F0702030302020204" pitchFamily="66" charset="0"/>
              </a:rPr>
              <a:t>1</a:t>
            </a:r>
            <a:endParaRPr lang="zh-CN" altLang="en-US" sz="2400" b="0" dirty="0">
              <a:latin typeface="Times New Roman" panose="02020603050405020304" pitchFamily="18" charset="0"/>
            </a:endParaRPr>
          </a:p>
        </p:txBody>
      </p:sp>
      <p:sp>
        <p:nvSpPr>
          <p:cNvPr id="87050" name="文本框 87049"/>
          <p:cNvSpPr txBox="1"/>
          <p:nvPr/>
        </p:nvSpPr>
        <p:spPr>
          <a:xfrm>
            <a:off x="2438400" y="2590800"/>
            <a:ext cx="457200" cy="457200"/>
          </a:xfrm>
          <a:prstGeom prst="rect">
            <a:avLst/>
          </a:prstGeom>
          <a:noFill/>
          <a:ln w="9525">
            <a:noFill/>
          </a:ln>
        </p:spPr>
        <p:txBody>
          <a:bodyPr>
            <a:spAutoFit/>
          </a:bodyPr>
          <a:lstStyle/>
          <a:p>
            <a:pPr>
              <a:spcBef>
                <a:spcPct val="50000"/>
              </a:spcBef>
            </a:pPr>
            <a:r>
              <a:rPr lang="en-US" altLang="zh-CN" sz="2400" b="0">
                <a:latin typeface="Comic Sans MS" panose="030F0702030302020204" pitchFamily="66" charset="0"/>
              </a:rPr>
              <a:t>0</a:t>
            </a:r>
          </a:p>
        </p:txBody>
      </p:sp>
      <p:sp>
        <p:nvSpPr>
          <p:cNvPr id="87051" name="文本框 87050"/>
          <p:cNvSpPr txBox="1"/>
          <p:nvPr/>
        </p:nvSpPr>
        <p:spPr>
          <a:xfrm>
            <a:off x="2743200" y="2057400"/>
            <a:ext cx="685800" cy="457200"/>
          </a:xfrm>
          <a:prstGeom prst="rect">
            <a:avLst/>
          </a:prstGeom>
          <a:noFill/>
          <a:ln w="9525">
            <a:noFill/>
          </a:ln>
        </p:spPr>
        <p:txBody>
          <a:bodyPr>
            <a:spAutoFit/>
          </a:bodyPr>
          <a:lstStyle/>
          <a:p>
            <a:pPr>
              <a:spcBef>
                <a:spcPct val="50000"/>
              </a:spcBef>
            </a:pPr>
            <a:r>
              <a:rPr lang="en-US" altLang="zh-CN" sz="2400" b="0">
                <a:latin typeface="Comic Sans MS" panose="030F0702030302020204" pitchFamily="66" charset="0"/>
              </a:rPr>
              <a:t>K-1</a:t>
            </a:r>
            <a:endParaRPr lang="en-US" altLang="zh-CN" sz="2400" b="0">
              <a:latin typeface="Times New Roman" panose="02020603050405020304" pitchFamily="18" charset="0"/>
            </a:endParaRPr>
          </a:p>
        </p:txBody>
      </p:sp>
      <p:sp>
        <p:nvSpPr>
          <p:cNvPr id="87052" name="直接连接符 87051"/>
          <p:cNvSpPr/>
          <p:nvPr/>
        </p:nvSpPr>
        <p:spPr>
          <a:xfrm>
            <a:off x="5181600" y="4038600"/>
            <a:ext cx="533400" cy="76200"/>
          </a:xfrm>
          <a:prstGeom prst="line">
            <a:avLst/>
          </a:prstGeom>
          <a:ln w="9525" cap="flat" cmpd="sng">
            <a:solidFill>
              <a:schemeClr val="tx1"/>
            </a:solidFill>
            <a:prstDash val="solid"/>
            <a:headEnd type="none" w="med" len="med"/>
            <a:tailEnd type="none" w="med" len="med"/>
          </a:ln>
        </p:spPr>
      </p:sp>
      <p:sp>
        <p:nvSpPr>
          <p:cNvPr id="87053" name="直接连接符 87052"/>
          <p:cNvSpPr/>
          <p:nvPr/>
        </p:nvSpPr>
        <p:spPr>
          <a:xfrm>
            <a:off x="5105400" y="4403725"/>
            <a:ext cx="503238" cy="244475"/>
          </a:xfrm>
          <a:prstGeom prst="line">
            <a:avLst/>
          </a:prstGeom>
          <a:ln w="9525" cap="flat" cmpd="sng">
            <a:solidFill>
              <a:schemeClr val="tx1"/>
            </a:solidFill>
            <a:prstDash val="solid"/>
            <a:headEnd type="none" w="med" len="med"/>
            <a:tailEnd type="none" w="med" len="med"/>
          </a:ln>
        </p:spPr>
      </p:sp>
      <p:sp>
        <p:nvSpPr>
          <p:cNvPr id="87054" name="直接连接符 87053"/>
          <p:cNvSpPr/>
          <p:nvPr/>
        </p:nvSpPr>
        <p:spPr>
          <a:xfrm flipV="1">
            <a:off x="5181600" y="3581400"/>
            <a:ext cx="533400" cy="76200"/>
          </a:xfrm>
          <a:prstGeom prst="line">
            <a:avLst/>
          </a:prstGeom>
          <a:ln w="9525" cap="flat" cmpd="sng">
            <a:solidFill>
              <a:schemeClr val="tx1"/>
            </a:solidFill>
            <a:prstDash val="solid"/>
            <a:headEnd type="none" w="med" len="med"/>
            <a:tailEnd type="none" w="med" len="med"/>
          </a:ln>
        </p:spPr>
      </p:sp>
      <p:sp>
        <p:nvSpPr>
          <p:cNvPr id="87055" name="直接连接符 87054"/>
          <p:cNvSpPr/>
          <p:nvPr/>
        </p:nvSpPr>
        <p:spPr>
          <a:xfrm>
            <a:off x="4191000" y="4953000"/>
            <a:ext cx="76200" cy="533400"/>
          </a:xfrm>
          <a:prstGeom prst="line">
            <a:avLst/>
          </a:prstGeom>
          <a:ln w="9525" cap="flat" cmpd="sng">
            <a:solidFill>
              <a:schemeClr val="tx1"/>
            </a:solidFill>
            <a:prstDash val="solid"/>
            <a:headEnd type="none" w="med" len="med"/>
            <a:tailEnd type="none" w="med" len="med"/>
          </a:ln>
        </p:spPr>
      </p:sp>
      <p:sp>
        <p:nvSpPr>
          <p:cNvPr id="87056" name="直接连接符 87055"/>
          <p:cNvSpPr/>
          <p:nvPr/>
        </p:nvSpPr>
        <p:spPr>
          <a:xfrm flipH="1">
            <a:off x="3276600" y="4800600"/>
            <a:ext cx="252413" cy="431800"/>
          </a:xfrm>
          <a:prstGeom prst="line">
            <a:avLst/>
          </a:prstGeom>
          <a:ln w="9525" cap="flat" cmpd="sng">
            <a:solidFill>
              <a:schemeClr val="tx1"/>
            </a:solidFill>
            <a:prstDash val="solid"/>
            <a:headEnd type="none" w="med" len="med"/>
            <a:tailEnd type="none" w="med" len="med"/>
          </a:ln>
        </p:spPr>
      </p:sp>
      <p:sp>
        <p:nvSpPr>
          <p:cNvPr id="87057" name="直接连接符 87056"/>
          <p:cNvSpPr/>
          <p:nvPr/>
        </p:nvSpPr>
        <p:spPr>
          <a:xfrm flipH="1">
            <a:off x="3733800" y="4953000"/>
            <a:ext cx="100013" cy="468313"/>
          </a:xfrm>
          <a:prstGeom prst="line">
            <a:avLst/>
          </a:prstGeom>
          <a:ln w="9525" cap="flat" cmpd="sng">
            <a:solidFill>
              <a:schemeClr val="tx1"/>
            </a:solidFill>
            <a:prstDash val="solid"/>
            <a:headEnd type="none" w="med" len="med"/>
            <a:tailEnd type="none" w="med" len="med"/>
          </a:ln>
        </p:spPr>
      </p:sp>
      <p:sp>
        <p:nvSpPr>
          <p:cNvPr id="87058" name="直接连接符 87057"/>
          <p:cNvSpPr/>
          <p:nvPr/>
        </p:nvSpPr>
        <p:spPr>
          <a:xfrm flipH="1">
            <a:off x="5791200" y="3886200"/>
            <a:ext cx="304800" cy="0"/>
          </a:xfrm>
          <a:prstGeom prst="line">
            <a:avLst/>
          </a:prstGeom>
          <a:ln w="28575" cap="flat" cmpd="sng">
            <a:solidFill>
              <a:schemeClr val="tx1"/>
            </a:solidFill>
            <a:prstDash val="solid"/>
            <a:headEnd type="none" w="med" len="med"/>
            <a:tailEnd type="triangle" w="med" len="med"/>
          </a:ln>
        </p:spPr>
      </p:sp>
      <p:sp>
        <p:nvSpPr>
          <p:cNvPr id="87059" name="直接连接符 87058"/>
          <p:cNvSpPr/>
          <p:nvPr/>
        </p:nvSpPr>
        <p:spPr>
          <a:xfrm flipH="1">
            <a:off x="5715000" y="4494213"/>
            <a:ext cx="304800" cy="1587"/>
          </a:xfrm>
          <a:prstGeom prst="line">
            <a:avLst/>
          </a:prstGeom>
          <a:ln w="28575" cap="flat" cmpd="sng">
            <a:solidFill>
              <a:schemeClr val="tx1"/>
            </a:solidFill>
            <a:prstDash val="solid"/>
            <a:headEnd type="none" w="med" len="med"/>
            <a:tailEnd type="triangle" w="med" len="med"/>
          </a:ln>
        </p:spPr>
      </p:sp>
      <p:sp>
        <p:nvSpPr>
          <p:cNvPr id="87060" name="直接连接符 87059"/>
          <p:cNvSpPr/>
          <p:nvPr/>
        </p:nvSpPr>
        <p:spPr>
          <a:xfrm>
            <a:off x="3962400" y="5562600"/>
            <a:ext cx="0" cy="381000"/>
          </a:xfrm>
          <a:prstGeom prst="line">
            <a:avLst/>
          </a:prstGeom>
          <a:ln w="28575" cap="flat" cmpd="sng">
            <a:solidFill>
              <a:schemeClr val="tx1"/>
            </a:solidFill>
            <a:prstDash val="solid"/>
            <a:headEnd type="triangle" w="med" len="med"/>
            <a:tailEnd type="none" w="med" len="med"/>
          </a:ln>
        </p:spPr>
      </p:sp>
      <p:sp>
        <p:nvSpPr>
          <p:cNvPr id="87061" name="直接连接符 87060"/>
          <p:cNvSpPr/>
          <p:nvPr/>
        </p:nvSpPr>
        <p:spPr>
          <a:xfrm>
            <a:off x="3429000" y="5410200"/>
            <a:ext cx="0" cy="381000"/>
          </a:xfrm>
          <a:prstGeom prst="line">
            <a:avLst/>
          </a:prstGeom>
          <a:ln w="28575" cap="flat" cmpd="sng">
            <a:solidFill>
              <a:schemeClr val="tx1"/>
            </a:solidFill>
            <a:prstDash val="solid"/>
            <a:headEnd type="triangle" w="med" len="med"/>
            <a:tailEnd type="none" w="med" len="med"/>
          </a:ln>
        </p:spPr>
      </p:sp>
      <p:sp>
        <p:nvSpPr>
          <p:cNvPr id="87062" name="文本框 87061"/>
          <p:cNvSpPr txBox="1"/>
          <p:nvPr/>
        </p:nvSpPr>
        <p:spPr>
          <a:xfrm>
            <a:off x="6248400" y="4267200"/>
            <a:ext cx="457200" cy="457200"/>
          </a:xfrm>
          <a:prstGeom prst="rect">
            <a:avLst/>
          </a:prstGeom>
          <a:noFill/>
          <a:ln w="9525">
            <a:noFill/>
          </a:ln>
        </p:spPr>
        <p:txBody>
          <a:bodyPr>
            <a:spAutoFit/>
          </a:bodyPr>
          <a:lstStyle/>
          <a:p>
            <a:pPr>
              <a:spcBef>
                <a:spcPct val="50000"/>
              </a:spcBef>
            </a:pPr>
            <a:r>
              <a:rPr lang="en-US" altLang="zh-CN" sz="2400" b="0">
                <a:latin typeface="Comic Sans MS" panose="030F0702030302020204" pitchFamily="66" charset="0"/>
              </a:rPr>
              <a:t>in</a:t>
            </a:r>
          </a:p>
        </p:txBody>
      </p:sp>
      <p:sp>
        <p:nvSpPr>
          <p:cNvPr id="87063" name="文本框 87062"/>
          <p:cNvSpPr txBox="1"/>
          <p:nvPr/>
        </p:nvSpPr>
        <p:spPr>
          <a:xfrm>
            <a:off x="6096000" y="3657600"/>
            <a:ext cx="1905000" cy="457200"/>
          </a:xfrm>
          <a:prstGeom prst="rect">
            <a:avLst/>
          </a:prstGeom>
          <a:noFill/>
          <a:ln w="9525">
            <a:noFill/>
          </a:ln>
        </p:spPr>
        <p:txBody>
          <a:bodyPr>
            <a:spAutoFit/>
          </a:bodyPr>
          <a:lstStyle/>
          <a:p>
            <a:pPr>
              <a:spcBef>
                <a:spcPct val="50000"/>
              </a:spcBef>
            </a:pPr>
            <a:r>
              <a:rPr lang="en-US" altLang="zh-CN" sz="2400" b="0">
                <a:latin typeface="Comic Sans MS" panose="030F0702030302020204" pitchFamily="66" charset="0"/>
              </a:rPr>
              <a:t>(in+1)mod k</a:t>
            </a:r>
            <a:endParaRPr lang="en-US" altLang="zh-CN" sz="2400" b="0">
              <a:latin typeface="Times New Roman" panose="02020603050405020304" pitchFamily="18" charset="0"/>
            </a:endParaRPr>
          </a:p>
        </p:txBody>
      </p:sp>
      <p:sp>
        <p:nvSpPr>
          <p:cNvPr id="87064" name="文本框 87063"/>
          <p:cNvSpPr txBox="1"/>
          <p:nvPr/>
        </p:nvSpPr>
        <p:spPr>
          <a:xfrm>
            <a:off x="3048000" y="5867400"/>
            <a:ext cx="685800" cy="457200"/>
          </a:xfrm>
          <a:prstGeom prst="rect">
            <a:avLst/>
          </a:prstGeom>
          <a:noFill/>
          <a:ln w="9525">
            <a:noFill/>
          </a:ln>
        </p:spPr>
        <p:txBody>
          <a:bodyPr>
            <a:spAutoFit/>
          </a:bodyPr>
          <a:lstStyle/>
          <a:p>
            <a:pPr>
              <a:spcBef>
                <a:spcPct val="50000"/>
              </a:spcBef>
            </a:pPr>
            <a:r>
              <a:rPr lang="en-US" altLang="zh-CN" sz="2400" b="0">
                <a:latin typeface="Comic Sans MS" panose="030F0702030302020204" pitchFamily="66" charset="0"/>
              </a:rPr>
              <a:t>out</a:t>
            </a:r>
            <a:endParaRPr lang="en-US" altLang="zh-CN" sz="2400" b="0">
              <a:latin typeface="Times New Roman" panose="02020603050405020304" pitchFamily="18" charset="0"/>
            </a:endParaRPr>
          </a:p>
        </p:txBody>
      </p:sp>
      <p:sp>
        <p:nvSpPr>
          <p:cNvPr id="87065" name="文本框 87064"/>
          <p:cNvSpPr txBox="1"/>
          <p:nvPr/>
        </p:nvSpPr>
        <p:spPr>
          <a:xfrm>
            <a:off x="3657600" y="5943600"/>
            <a:ext cx="2209800" cy="457200"/>
          </a:xfrm>
          <a:prstGeom prst="rect">
            <a:avLst/>
          </a:prstGeom>
          <a:noFill/>
          <a:ln w="9525">
            <a:noFill/>
          </a:ln>
        </p:spPr>
        <p:txBody>
          <a:bodyPr>
            <a:spAutoFit/>
          </a:bodyPr>
          <a:lstStyle/>
          <a:p>
            <a:pPr>
              <a:spcBef>
                <a:spcPct val="50000"/>
              </a:spcBef>
            </a:pPr>
            <a:r>
              <a:rPr lang="en-US" altLang="zh-CN" sz="2400" b="0">
                <a:latin typeface="Comic Sans MS" panose="030F0702030302020204" pitchFamily="66" charset="0"/>
              </a:rPr>
              <a:t>(out+1)mod k</a:t>
            </a:r>
            <a:endParaRPr lang="en-US" altLang="zh-CN" sz="2400" b="0">
              <a:latin typeface="Times New Roman" panose="02020603050405020304" pitchFamily="18" charset="0"/>
            </a:endParaRPr>
          </a:p>
        </p:txBody>
      </p:sp>
      <p:sp>
        <p:nvSpPr>
          <p:cNvPr id="87066" name="直接连接符 87065"/>
          <p:cNvSpPr/>
          <p:nvPr/>
        </p:nvSpPr>
        <p:spPr>
          <a:xfrm>
            <a:off x="5580063" y="4652963"/>
            <a:ext cx="1944687" cy="720725"/>
          </a:xfrm>
          <a:prstGeom prst="line">
            <a:avLst/>
          </a:prstGeom>
          <a:ln w="9525" cap="flat" cmpd="sng">
            <a:solidFill>
              <a:schemeClr val="tx1"/>
            </a:solidFill>
            <a:prstDash val="dash"/>
            <a:headEnd type="none" w="med" len="med"/>
            <a:tailEnd type="none" w="med" len="med"/>
          </a:ln>
        </p:spPr>
      </p:sp>
      <p:sp>
        <p:nvSpPr>
          <p:cNvPr id="87067" name="直接连接符 87066"/>
          <p:cNvSpPr/>
          <p:nvPr/>
        </p:nvSpPr>
        <p:spPr>
          <a:xfrm flipH="1">
            <a:off x="2667000" y="5257800"/>
            <a:ext cx="609600" cy="1066800"/>
          </a:xfrm>
          <a:prstGeom prst="line">
            <a:avLst/>
          </a:prstGeom>
          <a:ln w="9525" cap="flat" cmpd="sng">
            <a:solidFill>
              <a:schemeClr val="tx1"/>
            </a:solidFill>
            <a:prstDash val="dash"/>
            <a:headEnd type="none" w="med" len="med"/>
            <a:tailEnd type="none" w="med" len="med"/>
          </a:ln>
        </p:spPr>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88065"/>
          <p:cNvSpPr>
            <a:spLocks noGrp="1"/>
          </p:cNvSpPr>
          <p:nvPr>
            <p:ph type="title"/>
          </p:nvPr>
        </p:nvSpPr>
        <p:spPr>
          <a:xfrm>
            <a:off x="685800" y="457200"/>
            <a:ext cx="7772400" cy="1143000"/>
          </a:xfrm>
        </p:spPr>
        <p:txBody>
          <a:bodyPr anchor="b"/>
          <a:lstStyle/>
          <a:p>
            <a:r>
              <a:rPr lang="zh-CN" altLang="en-US"/>
              <a:t>问题分析</a:t>
            </a:r>
          </a:p>
        </p:txBody>
      </p:sp>
      <p:sp>
        <p:nvSpPr>
          <p:cNvPr id="88067" name="文本框 88066"/>
          <p:cNvSpPr txBox="1"/>
          <p:nvPr/>
        </p:nvSpPr>
        <p:spPr>
          <a:xfrm>
            <a:off x="762000" y="1752600"/>
            <a:ext cx="7543800" cy="2209800"/>
          </a:xfrm>
          <a:prstGeom prst="rect">
            <a:avLst/>
          </a:prstGeom>
          <a:noFill/>
          <a:ln w="9525">
            <a:noFill/>
          </a:ln>
        </p:spPr>
        <p:txBody>
          <a:bodyPr>
            <a:spAutoFit/>
          </a:bodyPr>
          <a:lstStyle/>
          <a:p>
            <a:pPr>
              <a:spcBef>
                <a:spcPct val="50000"/>
              </a:spcBef>
            </a:pPr>
            <a:r>
              <a:rPr lang="zh-CN" altLang="en-US" sz="2400" dirty="0">
                <a:latin typeface="Times New Roman" panose="02020603050405020304" pitchFamily="18" charset="0"/>
              </a:rPr>
              <a:t>生产者活动</a:t>
            </a:r>
            <a:r>
              <a:rPr lang="zh-CN" altLang="en-US" sz="2400" b="0" dirty="0">
                <a:latin typeface="Times New Roman" panose="02020603050405020304" pitchFamily="18" charset="0"/>
              </a:rPr>
              <a:t>：                        </a:t>
            </a:r>
            <a:r>
              <a:rPr lang="zh-CN" altLang="en-US" sz="2400" dirty="0">
                <a:latin typeface="Times New Roman" panose="02020603050405020304" pitchFamily="18" charset="0"/>
              </a:rPr>
              <a:t>消费者活动</a:t>
            </a:r>
            <a:r>
              <a:rPr lang="zh-CN" altLang="en-US" sz="2400" b="0" dirty="0">
                <a:latin typeface="Times New Roman" panose="02020603050405020304" pitchFamily="18" charset="0"/>
              </a:rPr>
              <a:t>：</a:t>
            </a:r>
          </a:p>
          <a:p>
            <a:pPr>
              <a:lnSpc>
                <a:spcPct val="70000"/>
              </a:lnSpc>
              <a:spcBef>
                <a:spcPct val="50000"/>
              </a:spcBef>
            </a:pPr>
            <a:r>
              <a:rPr lang="zh-CN" altLang="en-US" sz="2400" b="0" dirty="0">
                <a:latin typeface="Times New Roman" panose="02020603050405020304" pitchFamily="18" charset="0"/>
              </a:rPr>
              <a:t>        </a:t>
            </a:r>
            <a:r>
              <a:rPr lang="zh-CN" altLang="en-US" sz="2400" dirty="0">
                <a:latin typeface="Comic Sans MS" panose="030F0702030302020204" pitchFamily="66" charset="0"/>
              </a:rPr>
              <a:t>do{                    do{</a:t>
            </a:r>
            <a:endParaRPr lang="zh-CN" altLang="en-US" sz="2400" dirty="0">
              <a:latin typeface="Times New Roman" panose="02020603050405020304" pitchFamily="18" charset="0"/>
            </a:endParaRPr>
          </a:p>
          <a:p>
            <a:pPr>
              <a:lnSpc>
                <a:spcPct val="70000"/>
              </a:lnSpc>
              <a:spcBef>
                <a:spcPct val="50000"/>
              </a:spcBef>
            </a:pPr>
            <a:r>
              <a:rPr lang="zh-CN" altLang="en-US" sz="2400" b="0" dirty="0">
                <a:latin typeface="Times New Roman" panose="02020603050405020304" pitchFamily="18" charset="0"/>
              </a:rPr>
              <a:t>             </a:t>
            </a:r>
            <a:r>
              <a:rPr lang="zh-CN" altLang="en-US" sz="2400" dirty="0">
                <a:latin typeface="Times New Roman" panose="02020603050405020304" pitchFamily="18" charset="0"/>
              </a:rPr>
              <a:t>加工一件物品                  箱中取一物品</a:t>
            </a:r>
          </a:p>
          <a:p>
            <a:pPr>
              <a:lnSpc>
                <a:spcPct val="70000"/>
              </a:lnSpc>
              <a:spcBef>
                <a:spcPct val="50000"/>
              </a:spcBef>
            </a:pPr>
            <a:r>
              <a:rPr lang="zh-CN" altLang="en-US" sz="2400" dirty="0">
                <a:latin typeface="Times New Roman" panose="02020603050405020304" pitchFamily="18" charset="0"/>
              </a:rPr>
              <a:t>             物品放入箱中                  消耗这件物品</a:t>
            </a:r>
          </a:p>
          <a:p>
            <a:pPr>
              <a:lnSpc>
                <a:spcPct val="70000"/>
              </a:lnSpc>
              <a:spcBef>
                <a:spcPct val="50000"/>
              </a:spcBef>
            </a:pPr>
            <a:r>
              <a:rPr lang="zh-CN" altLang="en-US" sz="2400" b="0" dirty="0">
                <a:latin typeface="Times New Roman" panose="02020603050405020304" pitchFamily="18" charset="0"/>
              </a:rPr>
              <a:t>         }</a:t>
            </a:r>
            <a:r>
              <a:rPr lang="zh-CN" altLang="en-US" sz="2400" dirty="0">
                <a:latin typeface="Comic Sans MS" panose="030F0702030302020204" pitchFamily="66" charset="0"/>
              </a:rPr>
              <a:t>while(1)              }while(1)</a:t>
            </a:r>
          </a:p>
        </p:txBody>
      </p:sp>
      <p:sp>
        <p:nvSpPr>
          <p:cNvPr id="88068" name="文本框 88067"/>
          <p:cNvSpPr txBox="1"/>
          <p:nvPr/>
        </p:nvSpPr>
        <p:spPr>
          <a:xfrm>
            <a:off x="762000" y="4395788"/>
            <a:ext cx="7620000" cy="2538412"/>
          </a:xfrm>
          <a:prstGeom prst="rect">
            <a:avLst/>
          </a:prstGeom>
          <a:noFill/>
          <a:ln w="9525">
            <a:noFill/>
          </a:ln>
        </p:spPr>
        <p:txBody>
          <a:bodyPr>
            <a:spAutoFit/>
          </a:bodyPr>
          <a:lstStyle/>
          <a:p>
            <a:pPr>
              <a:lnSpc>
                <a:spcPct val="80000"/>
              </a:lnSpc>
              <a:spcBef>
                <a:spcPct val="50000"/>
              </a:spcBef>
            </a:pPr>
            <a:r>
              <a:rPr lang="zh-CN" altLang="en-US" sz="2400" dirty="0">
                <a:latin typeface="Times New Roman" panose="02020603050405020304" pitchFamily="18" charset="0"/>
              </a:rPr>
              <a:t>资源：箱子（同种组合）     资源：物品（同种组合）</a:t>
            </a:r>
            <a:endParaRPr lang="zh-CN" altLang="en-US" sz="2400" b="0" dirty="0">
              <a:latin typeface="Times New Roman" panose="02020603050405020304" pitchFamily="18" charset="0"/>
            </a:endParaRPr>
          </a:p>
          <a:p>
            <a:pPr>
              <a:lnSpc>
                <a:spcPct val="60000"/>
              </a:lnSpc>
              <a:spcBef>
                <a:spcPct val="50000"/>
              </a:spcBef>
            </a:pPr>
            <a:r>
              <a:rPr lang="zh-CN" altLang="en-US" sz="2400" dirty="0">
                <a:latin typeface="Comic Sans MS" panose="030F0702030302020204" pitchFamily="66" charset="0"/>
              </a:rPr>
              <a:t>Var S1:semaphore;       Var S2:semaphore;</a:t>
            </a:r>
          </a:p>
          <a:p>
            <a:pPr>
              <a:lnSpc>
                <a:spcPct val="60000"/>
              </a:lnSpc>
              <a:spcBef>
                <a:spcPct val="50000"/>
              </a:spcBef>
            </a:pPr>
            <a:r>
              <a:rPr lang="zh-CN" altLang="en-US" sz="2400" dirty="0">
                <a:latin typeface="Comic Sans MS" panose="030F0702030302020204" pitchFamily="66" charset="0"/>
              </a:rPr>
              <a:t>     S1-&gt;value=k;               S2-&gt;value=0;</a:t>
            </a:r>
          </a:p>
          <a:p>
            <a:pPr>
              <a:lnSpc>
                <a:spcPct val="60000"/>
              </a:lnSpc>
              <a:spcBef>
                <a:spcPct val="50000"/>
              </a:spcBef>
            </a:pPr>
            <a:r>
              <a:rPr lang="zh-CN" altLang="en-US" sz="2400" dirty="0">
                <a:latin typeface="Comic Sans MS" panose="030F0702030302020204" pitchFamily="66" charset="0"/>
              </a:rPr>
              <a:t>放前：P（S1）             取前：P（S2）</a:t>
            </a:r>
          </a:p>
          <a:p>
            <a:pPr>
              <a:lnSpc>
                <a:spcPct val="60000"/>
              </a:lnSpc>
              <a:spcBef>
                <a:spcPct val="50000"/>
              </a:spcBef>
            </a:pPr>
            <a:r>
              <a:rPr lang="zh-CN" altLang="en-US" sz="2400" dirty="0">
                <a:latin typeface="Comic Sans MS" panose="030F0702030302020204" pitchFamily="66" charset="0"/>
              </a:rPr>
              <a:t>放后：V（S2）             取后：V（S1）</a:t>
            </a:r>
            <a:endParaRPr lang="zh-CN" altLang="en-US" sz="2400" b="0" dirty="0">
              <a:latin typeface="Comic Sans MS" panose="030F0702030302020204" pitchFamily="66" charset="0"/>
            </a:endParaRPr>
          </a:p>
          <a:p>
            <a:pPr>
              <a:spcBef>
                <a:spcPct val="50000"/>
              </a:spcBef>
            </a:pPr>
            <a:endParaRPr lang="zh-CN" altLang="en-US" sz="2400" b="0"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80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80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80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80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806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806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806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8068">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80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P spid="88068"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89089"/>
          <p:cNvSpPr>
            <a:spLocks noGrp="1"/>
          </p:cNvSpPr>
          <p:nvPr>
            <p:ph type="title"/>
          </p:nvPr>
        </p:nvSpPr>
        <p:spPr>
          <a:xfrm>
            <a:off x="685800" y="381000"/>
            <a:ext cx="7772400" cy="1143000"/>
          </a:xfrm>
        </p:spPr>
        <p:txBody>
          <a:bodyPr anchor="b"/>
          <a:lstStyle/>
          <a:p>
            <a:r>
              <a:rPr lang="zh-CN" altLang="en-US" b="1"/>
              <a:t>同步</a:t>
            </a:r>
            <a:endParaRPr lang="zh-CN" altLang="en-US"/>
          </a:p>
        </p:txBody>
      </p:sp>
      <p:sp>
        <p:nvSpPr>
          <p:cNvPr id="89091" name="文本框 89090"/>
          <p:cNvSpPr txBox="1"/>
          <p:nvPr/>
        </p:nvSpPr>
        <p:spPr>
          <a:xfrm>
            <a:off x="838200" y="1752600"/>
            <a:ext cx="7543800" cy="4948238"/>
          </a:xfrm>
          <a:prstGeom prst="rect">
            <a:avLst/>
          </a:prstGeom>
          <a:noFill/>
          <a:ln w="9525">
            <a:noFill/>
          </a:ln>
        </p:spPr>
        <p:txBody>
          <a:bodyPr>
            <a:spAutoFit/>
          </a:bodyPr>
          <a:lstStyle/>
          <a:p>
            <a:pPr>
              <a:spcBef>
                <a:spcPct val="50000"/>
              </a:spcBef>
            </a:pPr>
            <a:r>
              <a:rPr lang="zh-CN" altLang="en-US" sz="2400" dirty="0">
                <a:latin typeface="Times New Roman" panose="02020603050405020304" pitchFamily="18" charset="0"/>
              </a:rPr>
              <a:t>生产者活动</a:t>
            </a:r>
            <a:r>
              <a:rPr lang="zh-CN" altLang="en-US" sz="2400" b="0" dirty="0">
                <a:latin typeface="Times New Roman" panose="02020603050405020304" pitchFamily="18" charset="0"/>
              </a:rPr>
              <a:t>：                              </a:t>
            </a:r>
            <a:r>
              <a:rPr lang="zh-CN" altLang="en-US" sz="2400" dirty="0">
                <a:latin typeface="Times New Roman" panose="02020603050405020304" pitchFamily="18" charset="0"/>
              </a:rPr>
              <a:t>消费者活动</a:t>
            </a:r>
            <a:r>
              <a:rPr lang="zh-CN" altLang="en-US" sz="2400" b="0" dirty="0">
                <a:latin typeface="Times New Roman" panose="02020603050405020304" pitchFamily="18" charset="0"/>
              </a:rPr>
              <a:t>：</a:t>
            </a:r>
          </a:p>
          <a:p>
            <a:pPr>
              <a:lnSpc>
                <a:spcPct val="80000"/>
              </a:lnSpc>
              <a:spcBef>
                <a:spcPct val="50000"/>
              </a:spcBef>
            </a:pPr>
            <a:r>
              <a:rPr lang="zh-CN" altLang="en-US" sz="2400" b="0" dirty="0">
                <a:latin typeface="Times New Roman" panose="02020603050405020304" pitchFamily="18" charset="0"/>
              </a:rPr>
              <a:t>        </a:t>
            </a:r>
            <a:r>
              <a:rPr lang="zh-CN" altLang="en-US" sz="2400" dirty="0">
                <a:latin typeface="Comic Sans MS" panose="030F0702030302020204" pitchFamily="66" charset="0"/>
              </a:rPr>
              <a:t>Do{                      Do{</a:t>
            </a:r>
            <a:endParaRPr lang="zh-CN" altLang="en-US" sz="240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dirty="0">
                <a:latin typeface="Times New Roman" panose="02020603050405020304" pitchFamily="18" charset="0"/>
              </a:rPr>
              <a:t>加工一件物品</a:t>
            </a:r>
            <a:r>
              <a:rPr lang="zh-CN" altLang="en-US" sz="2400" b="0" dirty="0">
                <a:latin typeface="Times New Roman" panose="02020603050405020304" pitchFamily="18" charset="0"/>
              </a:rPr>
              <a:t>                      </a:t>
            </a:r>
            <a:r>
              <a:rPr lang="zh-CN" altLang="en-US" sz="2400" b="0" dirty="0">
                <a:latin typeface="Comic Sans MS" panose="030F0702030302020204" pitchFamily="66" charset="0"/>
              </a:rPr>
              <a:t>P(S2)</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b="0" dirty="0">
                <a:latin typeface="Comic Sans MS" panose="030F0702030302020204" pitchFamily="66" charset="0"/>
              </a:rPr>
              <a:t>P(S1)</a:t>
            </a:r>
            <a:r>
              <a:rPr lang="zh-CN" altLang="en-US" sz="2400" b="0" dirty="0">
                <a:latin typeface="Times New Roman" panose="02020603050405020304" pitchFamily="18" charset="0"/>
              </a:rPr>
              <a:t>                                     </a:t>
            </a:r>
            <a:r>
              <a:rPr lang="zh-CN" altLang="en-US" sz="2400" dirty="0">
                <a:latin typeface="Times New Roman" panose="02020603050405020304" pitchFamily="18" charset="0"/>
              </a:rPr>
              <a:t>箱中取一物品</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dirty="0">
                <a:latin typeface="Comic Sans MS" panose="030F0702030302020204" pitchFamily="66" charset="0"/>
              </a:rPr>
              <a:t>物品放入箱中</a:t>
            </a:r>
            <a:r>
              <a:rPr lang="zh-CN" altLang="en-US" sz="2400" b="0" dirty="0">
                <a:latin typeface="Comic Sans MS" panose="030F0702030302020204" pitchFamily="66" charset="0"/>
              </a:rPr>
              <a:t>                   V(S1)</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b="0" dirty="0">
                <a:latin typeface="Comic Sans MS" panose="030F0702030302020204" pitchFamily="66" charset="0"/>
              </a:rPr>
              <a:t>V(S2)</a:t>
            </a:r>
            <a:r>
              <a:rPr lang="zh-CN" altLang="en-US" sz="2400" b="0" dirty="0">
                <a:latin typeface="Times New Roman" panose="02020603050405020304" pitchFamily="18" charset="0"/>
              </a:rPr>
              <a:t>                                    </a:t>
            </a:r>
            <a:r>
              <a:rPr lang="zh-CN" altLang="en-US" sz="2400" dirty="0">
                <a:latin typeface="Times New Roman" panose="02020603050405020304" pitchFamily="18" charset="0"/>
              </a:rPr>
              <a:t>消耗这件物品</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dirty="0">
                <a:latin typeface="Comic Sans MS" panose="030F0702030302020204" pitchFamily="66" charset="0"/>
              </a:rPr>
              <a:t>}While(1)               </a:t>
            </a:r>
            <a:r>
              <a:rPr lang="zh-CN" altLang="en-US" sz="2400" dirty="0">
                <a:latin typeface="Tahoma" panose="020B0604030504040204" pitchFamily="34" charset="0"/>
              </a:rPr>
              <a:t>}</a:t>
            </a:r>
            <a:r>
              <a:rPr lang="zh-CN" altLang="en-US" sz="2400" dirty="0">
                <a:latin typeface="Comic Sans MS" panose="030F0702030302020204" pitchFamily="66" charset="0"/>
              </a:rPr>
              <a:t>While(1)</a:t>
            </a:r>
          </a:p>
          <a:p>
            <a:pPr>
              <a:lnSpc>
                <a:spcPct val="180000"/>
              </a:lnSpc>
              <a:spcBef>
                <a:spcPct val="50000"/>
              </a:spcBef>
            </a:pPr>
            <a:r>
              <a:rPr lang="zh-CN" altLang="en-US" sz="2400" dirty="0">
                <a:latin typeface="Comic Sans MS" panose="030F0702030302020204" pitchFamily="66" charset="0"/>
              </a:rPr>
              <a:t>对</a:t>
            </a:r>
            <a:r>
              <a:rPr lang="zh-CN" altLang="en-US" sz="2400" b="0" dirty="0">
                <a:latin typeface="Comic Sans MS" panose="030F0702030302020204" pitchFamily="66" charset="0"/>
              </a:rPr>
              <a:t>B</a:t>
            </a:r>
            <a:r>
              <a:rPr lang="zh-CN" altLang="en-US" sz="2400" dirty="0">
                <a:latin typeface="Comic Sans MS" panose="030F0702030302020204" pitchFamily="66" charset="0"/>
              </a:rPr>
              <a:t>和</a:t>
            </a:r>
            <a:r>
              <a:rPr lang="zh-CN" altLang="en-US" sz="2400" b="0" dirty="0">
                <a:latin typeface="Comic Sans MS" panose="030F0702030302020204" pitchFamily="66" charset="0"/>
              </a:rPr>
              <a:t>in,out</a:t>
            </a:r>
            <a:r>
              <a:rPr lang="zh-CN" altLang="en-US" sz="2400" dirty="0">
                <a:latin typeface="Comic Sans MS" panose="030F0702030302020204" pitchFamily="66" charset="0"/>
              </a:rPr>
              <a:t>的互斥</a:t>
            </a:r>
            <a:r>
              <a:rPr lang="zh-CN" altLang="en-US" sz="2400" b="0" dirty="0">
                <a:latin typeface="Comic Sans MS" panose="030F0702030302020204" pitchFamily="66" charset="0"/>
              </a:rPr>
              <a:t>：</a:t>
            </a:r>
          </a:p>
          <a:p>
            <a:pPr>
              <a:lnSpc>
                <a:spcPct val="20000"/>
              </a:lnSpc>
              <a:spcBef>
                <a:spcPct val="50000"/>
              </a:spcBef>
            </a:pPr>
            <a:r>
              <a:rPr lang="zh-CN" altLang="en-US" sz="2400" b="0" dirty="0">
                <a:latin typeface="Comic Sans MS" panose="030F0702030302020204" pitchFamily="66" charset="0"/>
              </a:rPr>
              <a:t>Var mutex:semaphore; (mutex.value=1)</a:t>
            </a:r>
            <a:endParaRPr lang="zh-CN" altLang="en-US" sz="2400" b="0" dirty="0">
              <a:latin typeface="Times New Roman" panose="02020603050405020304" pitchFamily="18" charset="0"/>
            </a:endParaRPr>
          </a:p>
          <a:p>
            <a:pPr>
              <a:spcBef>
                <a:spcPct val="50000"/>
              </a:spcBef>
            </a:pPr>
            <a:endParaRPr lang="zh-CN" altLang="en-US" sz="2400" b="0" dirty="0">
              <a:latin typeface="Times New Roman" panose="02020603050405020304"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90113"/>
          <p:cNvSpPr>
            <a:spLocks noGrp="1"/>
          </p:cNvSpPr>
          <p:nvPr>
            <p:ph type="title"/>
          </p:nvPr>
        </p:nvSpPr>
        <p:spPr>
          <a:xfrm>
            <a:off x="685800" y="457200"/>
            <a:ext cx="7772400" cy="1143000"/>
          </a:xfrm>
        </p:spPr>
        <p:txBody>
          <a:bodyPr anchor="b"/>
          <a:lstStyle/>
          <a:p>
            <a:r>
              <a:rPr lang="zh-CN" altLang="en-US" b="1"/>
              <a:t>互斥</a:t>
            </a:r>
            <a:endParaRPr lang="zh-CN" altLang="en-US"/>
          </a:p>
        </p:txBody>
      </p:sp>
      <p:sp>
        <p:nvSpPr>
          <p:cNvPr id="90115" name="文本框 90114"/>
          <p:cNvSpPr txBox="1"/>
          <p:nvPr/>
        </p:nvSpPr>
        <p:spPr>
          <a:xfrm>
            <a:off x="838200" y="1981200"/>
            <a:ext cx="7696200" cy="4254500"/>
          </a:xfrm>
          <a:prstGeom prst="rect">
            <a:avLst/>
          </a:prstGeom>
          <a:noFill/>
          <a:ln w="9525">
            <a:noFill/>
          </a:ln>
        </p:spPr>
        <p:txBody>
          <a:bodyPr>
            <a:spAutoFit/>
          </a:bodyPr>
          <a:lstStyle/>
          <a:p>
            <a:pPr>
              <a:spcBef>
                <a:spcPct val="50000"/>
              </a:spcBef>
            </a:pPr>
            <a:r>
              <a:rPr lang="zh-CN" altLang="en-US" sz="2400" dirty="0">
                <a:latin typeface="Times New Roman" panose="02020603050405020304" pitchFamily="18" charset="0"/>
              </a:rPr>
              <a:t>生产者活动：                          消费者活动：</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dirty="0">
                <a:latin typeface="Comic Sans MS" panose="030F0702030302020204" pitchFamily="66" charset="0"/>
              </a:rPr>
              <a:t>Do{                       Do{</a:t>
            </a:r>
            <a:endParaRPr lang="zh-CN" altLang="en-US" sz="240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dirty="0">
                <a:latin typeface="Times New Roman" panose="02020603050405020304" pitchFamily="18" charset="0"/>
              </a:rPr>
              <a:t>加工一件物品</a:t>
            </a:r>
            <a:r>
              <a:rPr lang="zh-CN" altLang="en-US" sz="2400" b="0" dirty="0">
                <a:latin typeface="Times New Roman" panose="02020603050405020304" pitchFamily="18" charset="0"/>
              </a:rPr>
              <a:t>                       </a:t>
            </a:r>
            <a:r>
              <a:rPr lang="zh-CN" altLang="en-US" sz="2400" b="0" dirty="0">
                <a:latin typeface="Comic Sans MS" panose="030F0702030302020204" pitchFamily="66" charset="0"/>
              </a:rPr>
              <a:t>P(S2)</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b="0" dirty="0">
                <a:latin typeface="Comic Sans MS" panose="030F0702030302020204" pitchFamily="66" charset="0"/>
              </a:rPr>
              <a:t>P(S1)</a:t>
            </a:r>
            <a:r>
              <a:rPr lang="zh-CN" altLang="en-US" sz="2400" b="0" dirty="0">
                <a:latin typeface="Times New Roman" panose="02020603050405020304" pitchFamily="18" charset="0"/>
              </a:rPr>
              <a:t>                                      </a:t>
            </a:r>
            <a:r>
              <a:rPr lang="zh-CN" altLang="en-US" sz="2400" b="0" dirty="0">
                <a:solidFill>
                  <a:srgbClr val="FF9900"/>
                </a:solidFill>
                <a:latin typeface="Comic Sans MS" panose="030F0702030302020204" pitchFamily="66" charset="0"/>
              </a:rPr>
              <a:t>P(mutex)</a:t>
            </a:r>
            <a:endParaRPr lang="zh-CN" altLang="en-US" sz="2400" b="0" dirty="0">
              <a:solidFill>
                <a:srgbClr val="FF9900"/>
              </a:solidFill>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b="0" dirty="0">
                <a:solidFill>
                  <a:srgbClr val="FF9900"/>
                </a:solidFill>
                <a:latin typeface="Comic Sans MS" panose="030F0702030302020204" pitchFamily="66" charset="0"/>
              </a:rPr>
              <a:t>P(mutex)</a:t>
            </a:r>
            <a:r>
              <a:rPr lang="zh-CN" altLang="en-US" sz="2400" b="0" dirty="0">
                <a:latin typeface="Times New Roman" panose="02020603050405020304" pitchFamily="18" charset="0"/>
              </a:rPr>
              <a:t>                               </a:t>
            </a:r>
            <a:r>
              <a:rPr lang="zh-CN" altLang="en-US" sz="2400" dirty="0">
                <a:latin typeface="Times New Roman" panose="02020603050405020304" pitchFamily="18" charset="0"/>
              </a:rPr>
              <a:t>箱中取一物品</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dirty="0">
                <a:latin typeface="Times New Roman" panose="02020603050405020304" pitchFamily="18" charset="0"/>
              </a:rPr>
              <a:t>物品放入箱中</a:t>
            </a:r>
            <a:r>
              <a:rPr lang="zh-CN" altLang="en-US" sz="2400" b="0" dirty="0">
                <a:latin typeface="Times New Roman" panose="02020603050405020304" pitchFamily="18" charset="0"/>
              </a:rPr>
              <a:t>                       </a:t>
            </a:r>
            <a:r>
              <a:rPr lang="zh-CN" altLang="en-US" sz="2400" b="0" dirty="0">
                <a:solidFill>
                  <a:srgbClr val="FF9900"/>
                </a:solidFill>
                <a:latin typeface="Comic Sans MS" panose="030F0702030302020204" pitchFamily="66" charset="0"/>
              </a:rPr>
              <a:t>V(mutex)</a:t>
            </a:r>
            <a:endParaRPr lang="zh-CN" altLang="en-US" sz="2400" b="0" dirty="0">
              <a:solidFill>
                <a:srgbClr val="FF9900"/>
              </a:solidFill>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b="0" dirty="0">
                <a:solidFill>
                  <a:srgbClr val="FF9900"/>
                </a:solidFill>
                <a:latin typeface="Comic Sans MS" panose="030F0702030302020204" pitchFamily="66" charset="0"/>
              </a:rPr>
              <a:t>V(mutex)</a:t>
            </a:r>
            <a:r>
              <a:rPr lang="zh-CN" altLang="en-US" sz="2400" b="0" dirty="0">
                <a:latin typeface="Times New Roman" panose="02020603050405020304" pitchFamily="18" charset="0"/>
              </a:rPr>
              <a:t>                              </a:t>
            </a:r>
            <a:r>
              <a:rPr lang="zh-CN" altLang="en-US" sz="2400" b="0" dirty="0">
                <a:latin typeface="Comic Sans MS" panose="030F0702030302020204" pitchFamily="66" charset="0"/>
              </a:rPr>
              <a:t>V(S1)</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b="0" dirty="0">
                <a:latin typeface="Comic Sans MS" panose="030F0702030302020204" pitchFamily="66" charset="0"/>
              </a:rPr>
              <a:t>V(S2)</a:t>
            </a:r>
            <a:r>
              <a:rPr lang="zh-CN" altLang="en-US" sz="2400" b="0" dirty="0">
                <a:latin typeface="Times New Roman" panose="02020603050405020304" pitchFamily="18" charset="0"/>
              </a:rPr>
              <a:t>                                     </a:t>
            </a:r>
            <a:r>
              <a:rPr lang="zh-CN" altLang="en-US" sz="2400" dirty="0">
                <a:latin typeface="Times New Roman" panose="02020603050405020304" pitchFamily="18" charset="0"/>
              </a:rPr>
              <a:t>消耗这件物品</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dirty="0">
                <a:latin typeface="Comic Sans MS" panose="030F0702030302020204" pitchFamily="66" charset="0"/>
              </a:rPr>
              <a:t>}While(1)                }While(1)</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91137"/>
          <p:cNvSpPr>
            <a:spLocks noGrp="1"/>
          </p:cNvSpPr>
          <p:nvPr>
            <p:ph type="title"/>
          </p:nvPr>
        </p:nvSpPr>
        <p:spPr/>
        <p:txBody>
          <a:bodyPr anchor="b"/>
          <a:lstStyle/>
          <a:p>
            <a:r>
              <a:rPr lang="zh-CN" altLang="en-US" b="1"/>
              <a:t>考虑死锁</a:t>
            </a:r>
          </a:p>
        </p:txBody>
      </p:sp>
      <p:sp>
        <p:nvSpPr>
          <p:cNvPr id="91139" name="文本占位符 91138"/>
          <p:cNvSpPr>
            <a:spLocks noGrp="1"/>
          </p:cNvSpPr>
          <p:nvPr>
            <p:ph type="body" idx="1"/>
          </p:nvPr>
        </p:nvSpPr>
        <p:spPr/>
        <p:txBody>
          <a:bodyPr/>
          <a:lstStyle/>
          <a:p>
            <a:pPr>
              <a:lnSpc>
                <a:spcPct val="90000"/>
              </a:lnSpc>
              <a:buNone/>
            </a:pPr>
            <a:r>
              <a:rPr lang="zh-CN" altLang="en-US" sz="2400" b="1" dirty="0"/>
              <a:t>生产者活动：                          消费者活动：</a:t>
            </a:r>
            <a:endParaRPr lang="zh-CN" altLang="en-US" sz="2400" dirty="0"/>
          </a:p>
          <a:p>
            <a:pPr>
              <a:lnSpc>
                <a:spcPct val="90000"/>
              </a:lnSpc>
              <a:buNone/>
            </a:pPr>
            <a:r>
              <a:rPr lang="zh-CN" altLang="en-US" sz="2400" dirty="0"/>
              <a:t>       </a:t>
            </a:r>
            <a:r>
              <a:rPr lang="zh-CN" altLang="en-US" sz="2400" b="1" dirty="0"/>
              <a:t>Do{                       Do{</a:t>
            </a:r>
          </a:p>
          <a:p>
            <a:pPr>
              <a:lnSpc>
                <a:spcPct val="90000"/>
              </a:lnSpc>
              <a:buNone/>
            </a:pPr>
            <a:r>
              <a:rPr lang="zh-CN" altLang="en-US" sz="2400" dirty="0"/>
              <a:t>            </a:t>
            </a:r>
            <a:r>
              <a:rPr lang="zh-CN" altLang="en-US" sz="2400" b="1" dirty="0"/>
              <a:t>加工一件物品</a:t>
            </a:r>
            <a:r>
              <a:rPr lang="zh-CN" altLang="en-US" sz="2400" dirty="0"/>
              <a:t>                       P(mutex)</a:t>
            </a:r>
          </a:p>
          <a:p>
            <a:pPr>
              <a:lnSpc>
                <a:spcPct val="90000"/>
              </a:lnSpc>
              <a:buNone/>
            </a:pPr>
            <a:r>
              <a:rPr lang="zh-CN" altLang="en-US" sz="2400" dirty="0"/>
              <a:t>            P(mutex)                             P(S2)</a:t>
            </a:r>
          </a:p>
          <a:p>
            <a:pPr>
              <a:lnSpc>
                <a:spcPct val="90000"/>
              </a:lnSpc>
              <a:buNone/>
            </a:pPr>
            <a:r>
              <a:rPr lang="zh-CN" altLang="en-US" sz="2400" dirty="0"/>
              <a:t>            P(S1)                                  </a:t>
            </a:r>
            <a:r>
              <a:rPr lang="zh-CN" altLang="en-US" sz="2400" b="1" dirty="0"/>
              <a:t>箱中取一物品</a:t>
            </a:r>
            <a:endParaRPr lang="zh-CN" altLang="en-US" sz="2400" dirty="0"/>
          </a:p>
          <a:p>
            <a:pPr>
              <a:lnSpc>
                <a:spcPct val="90000"/>
              </a:lnSpc>
              <a:buNone/>
            </a:pPr>
            <a:r>
              <a:rPr lang="zh-CN" altLang="en-US" sz="2400" dirty="0"/>
              <a:t>            </a:t>
            </a:r>
            <a:r>
              <a:rPr lang="zh-CN" altLang="en-US" sz="2400" b="1" dirty="0"/>
              <a:t>物品放入箱中</a:t>
            </a:r>
            <a:r>
              <a:rPr lang="zh-CN" altLang="en-US" sz="2400" dirty="0"/>
              <a:t>                       V(S1)</a:t>
            </a:r>
          </a:p>
          <a:p>
            <a:pPr>
              <a:lnSpc>
                <a:spcPct val="90000"/>
              </a:lnSpc>
              <a:buNone/>
            </a:pPr>
            <a:r>
              <a:rPr lang="zh-CN" altLang="en-US" sz="2400" dirty="0"/>
              <a:t>            V(S2)                                   V(mutex)</a:t>
            </a:r>
          </a:p>
          <a:p>
            <a:pPr>
              <a:lnSpc>
                <a:spcPct val="90000"/>
              </a:lnSpc>
              <a:buNone/>
            </a:pPr>
            <a:r>
              <a:rPr lang="zh-CN" altLang="en-US" sz="2400" dirty="0"/>
              <a:t>            V(mutex)                             </a:t>
            </a:r>
            <a:r>
              <a:rPr lang="zh-CN" altLang="en-US" sz="2400" b="1" dirty="0"/>
              <a:t>消耗这件物品</a:t>
            </a:r>
            <a:endParaRPr lang="zh-CN" altLang="en-US" sz="2400" dirty="0"/>
          </a:p>
          <a:p>
            <a:pPr>
              <a:lnSpc>
                <a:spcPct val="90000"/>
              </a:lnSpc>
              <a:buNone/>
            </a:pPr>
            <a:r>
              <a:rPr lang="zh-CN" altLang="en-US" sz="2400" dirty="0"/>
              <a:t>        </a:t>
            </a:r>
            <a:r>
              <a:rPr lang="zh-CN" altLang="en-US" sz="2400" b="1" dirty="0"/>
              <a:t>}While(1)                }While(1)</a:t>
            </a:r>
          </a:p>
          <a:p>
            <a:pPr>
              <a:lnSpc>
                <a:spcPct val="90000"/>
              </a:lnSpc>
              <a:buNone/>
            </a:pPr>
            <a:endParaRPr lang="zh-CN" altLang="en-US" sz="24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92161"/>
          <p:cNvSpPr>
            <a:spLocks noGrp="1"/>
          </p:cNvSpPr>
          <p:nvPr>
            <p:ph type="title"/>
          </p:nvPr>
        </p:nvSpPr>
        <p:spPr>
          <a:xfrm>
            <a:off x="685800" y="381000"/>
            <a:ext cx="7772400" cy="852488"/>
          </a:xfrm>
        </p:spPr>
        <p:txBody>
          <a:bodyPr anchor="b"/>
          <a:lstStyle/>
          <a:p>
            <a:r>
              <a:rPr lang="zh-CN" altLang="en-US"/>
              <a:t>程序</a:t>
            </a:r>
          </a:p>
        </p:txBody>
      </p:sp>
      <p:sp>
        <p:nvSpPr>
          <p:cNvPr id="92163" name="文本框 92162"/>
          <p:cNvSpPr txBox="1"/>
          <p:nvPr/>
        </p:nvSpPr>
        <p:spPr>
          <a:xfrm>
            <a:off x="762000" y="1524000"/>
            <a:ext cx="7696200" cy="1443038"/>
          </a:xfrm>
          <a:prstGeom prst="rect">
            <a:avLst/>
          </a:prstGeom>
          <a:noFill/>
          <a:ln w="9525">
            <a:noFill/>
          </a:ln>
        </p:spPr>
        <p:txBody>
          <a:bodyPr>
            <a:spAutoFit/>
          </a:bodyPr>
          <a:lstStyle/>
          <a:p>
            <a:pPr>
              <a:spcBef>
                <a:spcPct val="50000"/>
              </a:spcBef>
            </a:pPr>
            <a:r>
              <a:rPr lang="en-US" altLang="zh-CN" sz="2400" b="0">
                <a:latin typeface="Comic Sans MS" panose="030F0702030302020204" pitchFamily="66" charset="0"/>
              </a:rPr>
              <a:t>Program producers_consumers;</a:t>
            </a:r>
          </a:p>
          <a:p>
            <a:pPr>
              <a:lnSpc>
                <a:spcPct val="40000"/>
              </a:lnSpc>
              <a:spcBef>
                <a:spcPct val="50000"/>
              </a:spcBef>
            </a:pPr>
            <a:r>
              <a:rPr lang="en-US" altLang="zh-CN" sz="2400" b="0">
                <a:latin typeface="Comic Sans MS" panose="030F0702030302020204" pitchFamily="66" charset="0"/>
              </a:rPr>
              <a:t>Var B:Array[0,…,k-1]Of item;</a:t>
            </a:r>
          </a:p>
          <a:p>
            <a:pPr>
              <a:lnSpc>
                <a:spcPct val="40000"/>
              </a:lnSpc>
              <a:spcBef>
                <a:spcPct val="50000"/>
              </a:spcBef>
            </a:pPr>
            <a:r>
              <a:rPr lang="en-US" altLang="zh-CN" sz="2400" b="0">
                <a:latin typeface="Comic Sans MS" panose="030F0702030302020204" pitchFamily="66" charset="0"/>
              </a:rPr>
              <a:t>       S1,S2,mutex:semaphore;</a:t>
            </a:r>
          </a:p>
          <a:p>
            <a:pPr>
              <a:lnSpc>
                <a:spcPct val="40000"/>
              </a:lnSpc>
              <a:spcBef>
                <a:spcPct val="50000"/>
              </a:spcBef>
            </a:pPr>
            <a:r>
              <a:rPr lang="en-US" altLang="zh-CN" sz="2400" b="0">
                <a:latin typeface="Comic Sans MS" panose="030F0702030302020204" pitchFamily="66" charset="0"/>
              </a:rPr>
              <a:t>       in,out:0..k-1;</a:t>
            </a:r>
          </a:p>
        </p:txBody>
      </p:sp>
      <p:sp>
        <p:nvSpPr>
          <p:cNvPr id="92164" name="文本框 92163"/>
          <p:cNvSpPr txBox="1"/>
          <p:nvPr/>
        </p:nvSpPr>
        <p:spPr>
          <a:xfrm>
            <a:off x="762000" y="3124200"/>
            <a:ext cx="3881438" cy="3341688"/>
          </a:xfrm>
          <a:prstGeom prst="rect">
            <a:avLst/>
          </a:prstGeom>
          <a:noFill/>
          <a:ln w="9525">
            <a:noFill/>
          </a:ln>
        </p:spPr>
        <p:txBody>
          <a:bodyPr>
            <a:spAutoFit/>
          </a:bodyPr>
          <a:lstStyle/>
          <a:p>
            <a:pPr>
              <a:lnSpc>
                <a:spcPct val="80000"/>
              </a:lnSpc>
              <a:spcBef>
                <a:spcPct val="50000"/>
              </a:spcBef>
            </a:pPr>
            <a:r>
              <a:rPr lang="en-US" altLang="zh-CN" sz="2400" b="0">
                <a:latin typeface="Comic Sans MS" panose="030F0702030302020204" pitchFamily="66" charset="0"/>
              </a:rPr>
              <a:t>Procedure producer</a:t>
            </a:r>
          </a:p>
          <a:p>
            <a:pPr>
              <a:lnSpc>
                <a:spcPct val="40000"/>
              </a:lnSpc>
              <a:spcBef>
                <a:spcPct val="50000"/>
              </a:spcBef>
            </a:pPr>
            <a:r>
              <a:rPr lang="en-US" altLang="zh-CN" sz="2400" b="0">
                <a:latin typeface="Comic Sans MS" panose="030F0702030302020204" pitchFamily="66" charset="0"/>
              </a:rPr>
              <a:t>    cycle</a:t>
            </a:r>
          </a:p>
          <a:p>
            <a:pPr>
              <a:lnSpc>
                <a:spcPct val="40000"/>
              </a:lnSpc>
              <a:spcBef>
                <a:spcPct val="50000"/>
              </a:spcBef>
            </a:pPr>
            <a:r>
              <a:rPr lang="en-US" altLang="zh-CN" sz="2400" b="0">
                <a:latin typeface="Comic Sans MS" panose="030F0702030302020204" pitchFamily="66" charset="0"/>
              </a:rPr>
              <a:t>      produce a product</a:t>
            </a:r>
          </a:p>
          <a:p>
            <a:pPr>
              <a:lnSpc>
                <a:spcPct val="40000"/>
              </a:lnSpc>
              <a:spcBef>
                <a:spcPct val="50000"/>
              </a:spcBef>
            </a:pPr>
            <a:r>
              <a:rPr lang="en-US" altLang="zh-CN" sz="2400" b="0">
                <a:latin typeface="Comic Sans MS" panose="030F0702030302020204" pitchFamily="66" charset="0"/>
              </a:rPr>
              <a:t>      P(S1);</a:t>
            </a:r>
          </a:p>
          <a:p>
            <a:pPr>
              <a:lnSpc>
                <a:spcPct val="40000"/>
              </a:lnSpc>
              <a:spcBef>
                <a:spcPct val="50000"/>
              </a:spcBef>
            </a:pPr>
            <a:r>
              <a:rPr lang="en-US" altLang="zh-CN" sz="2400" b="0">
                <a:latin typeface="Comic Sans MS" panose="030F0702030302020204" pitchFamily="66" charset="0"/>
              </a:rPr>
              <a:t>      </a:t>
            </a:r>
            <a:r>
              <a:rPr lang="en-US" altLang="zh-CN" sz="2400" b="0" err="1">
                <a:latin typeface="Comic Sans MS" panose="030F0702030302020204" pitchFamily="66" charset="0"/>
              </a:rPr>
              <a:t>P(mutex</a:t>
            </a:r>
            <a:r>
              <a:rPr lang="en-US" altLang="zh-CN" sz="2400" b="0">
                <a:latin typeface="Comic Sans MS" panose="030F0702030302020204" pitchFamily="66" charset="0"/>
              </a:rPr>
              <a:t>);</a:t>
            </a:r>
          </a:p>
          <a:p>
            <a:pPr>
              <a:lnSpc>
                <a:spcPct val="40000"/>
              </a:lnSpc>
              <a:spcBef>
                <a:spcPct val="50000"/>
              </a:spcBef>
            </a:pPr>
            <a:r>
              <a:rPr lang="en-US" altLang="zh-CN" sz="2400" b="0">
                <a:latin typeface="Comic Sans MS" panose="030F0702030302020204" pitchFamily="66" charset="0"/>
              </a:rPr>
              <a:t>      </a:t>
            </a:r>
            <a:r>
              <a:rPr lang="en-US" altLang="zh-CN" sz="2400" b="0" err="1">
                <a:latin typeface="Comic Sans MS" panose="030F0702030302020204" pitchFamily="66" charset="0"/>
              </a:rPr>
              <a:t>B[in</a:t>
            </a:r>
            <a:r>
              <a:rPr lang="en-US" altLang="zh-CN" sz="2400" b="0">
                <a:latin typeface="Comic Sans MS" panose="030F0702030302020204" pitchFamily="66" charset="0"/>
              </a:rPr>
              <a:t>]:=product;</a:t>
            </a:r>
          </a:p>
          <a:p>
            <a:pPr>
              <a:lnSpc>
                <a:spcPct val="40000"/>
              </a:lnSpc>
              <a:spcBef>
                <a:spcPct val="50000"/>
              </a:spcBef>
            </a:pPr>
            <a:r>
              <a:rPr lang="en-US" altLang="zh-CN" sz="2400" b="0">
                <a:latin typeface="Comic Sans MS" panose="030F0702030302020204" pitchFamily="66" charset="0"/>
              </a:rPr>
              <a:t>      in:=(in+1)mod k;</a:t>
            </a:r>
          </a:p>
          <a:p>
            <a:pPr>
              <a:lnSpc>
                <a:spcPct val="40000"/>
              </a:lnSpc>
              <a:spcBef>
                <a:spcPct val="50000"/>
              </a:spcBef>
            </a:pPr>
            <a:r>
              <a:rPr lang="en-US" altLang="zh-CN" sz="2400" b="0">
                <a:latin typeface="Comic Sans MS" panose="030F0702030302020204" pitchFamily="66" charset="0"/>
              </a:rPr>
              <a:t>      </a:t>
            </a:r>
            <a:r>
              <a:rPr lang="en-US" altLang="zh-CN" sz="2400" b="0" err="1">
                <a:latin typeface="Comic Sans MS" panose="030F0702030302020204" pitchFamily="66" charset="0"/>
              </a:rPr>
              <a:t>V(mutex</a:t>
            </a:r>
            <a:r>
              <a:rPr lang="en-US" altLang="zh-CN" sz="2400" b="0">
                <a:latin typeface="Comic Sans MS" panose="030F0702030302020204" pitchFamily="66" charset="0"/>
              </a:rPr>
              <a:t>);</a:t>
            </a:r>
          </a:p>
          <a:p>
            <a:pPr>
              <a:lnSpc>
                <a:spcPct val="40000"/>
              </a:lnSpc>
              <a:spcBef>
                <a:spcPct val="50000"/>
              </a:spcBef>
            </a:pPr>
            <a:r>
              <a:rPr lang="en-US" altLang="zh-CN" sz="2400" b="0">
                <a:latin typeface="Comic Sans MS" panose="030F0702030302020204" pitchFamily="66" charset="0"/>
              </a:rPr>
              <a:t>      V(S2)</a:t>
            </a:r>
          </a:p>
          <a:p>
            <a:pPr>
              <a:lnSpc>
                <a:spcPct val="40000"/>
              </a:lnSpc>
              <a:spcBef>
                <a:spcPct val="50000"/>
              </a:spcBef>
            </a:pPr>
            <a:r>
              <a:rPr lang="en-US" altLang="zh-CN" sz="2400" b="0">
                <a:latin typeface="Comic Sans MS" panose="030F0702030302020204" pitchFamily="66" charset="0"/>
              </a:rPr>
              <a:t>    end</a:t>
            </a:r>
          </a:p>
        </p:txBody>
      </p:sp>
      <p:sp>
        <p:nvSpPr>
          <p:cNvPr id="92165" name="文本框 92164"/>
          <p:cNvSpPr txBox="1"/>
          <p:nvPr/>
        </p:nvSpPr>
        <p:spPr>
          <a:xfrm>
            <a:off x="4751388" y="2889250"/>
            <a:ext cx="4105275" cy="3341688"/>
          </a:xfrm>
          <a:prstGeom prst="rect">
            <a:avLst/>
          </a:prstGeom>
          <a:noFill/>
          <a:ln w="9525">
            <a:noFill/>
          </a:ln>
        </p:spPr>
        <p:txBody>
          <a:bodyPr>
            <a:spAutoFit/>
          </a:bodyPr>
          <a:lstStyle/>
          <a:p>
            <a:pPr>
              <a:lnSpc>
                <a:spcPct val="80000"/>
              </a:lnSpc>
              <a:spcBef>
                <a:spcPct val="50000"/>
              </a:spcBef>
            </a:pPr>
            <a:r>
              <a:rPr lang="en-US" altLang="zh-CN" sz="2400" b="0">
                <a:latin typeface="Comic Sans MS" panose="030F0702030302020204" pitchFamily="66" charset="0"/>
              </a:rPr>
              <a:t>Procedure consumer</a:t>
            </a:r>
          </a:p>
          <a:p>
            <a:pPr>
              <a:lnSpc>
                <a:spcPct val="40000"/>
              </a:lnSpc>
              <a:spcBef>
                <a:spcPct val="50000"/>
              </a:spcBef>
            </a:pPr>
            <a:r>
              <a:rPr lang="en-US" altLang="zh-CN" sz="2400" b="0">
                <a:latin typeface="Comic Sans MS" panose="030F0702030302020204" pitchFamily="66" charset="0"/>
              </a:rPr>
              <a:t>  cycle</a:t>
            </a:r>
          </a:p>
          <a:p>
            <a:pPr>
              <a:lnSpc>
                <a:spcPct val="40000"/>
              </a:lnSpc>
              <a:spcBef>
                <a:spcPct val="50000"/>
              </a:spcBef>
            </a:pPr>
            <a:r>
              <a:rPr lang="en-US" altLang="zh-CN" sz="2400" b="0">
                <a:latin typeface="Comic Sans MS" panose="030F0702030302020204" pitchFamily="66" charset="0"/>
              </a:rPr>
              <a:t>     P(s2);</a:t>
            </a:r>
          </a:p>
          <a:p>
            <a:pPr>
              <a:lnSpc>
                <a:spcPct val="40000"/>
              </a:lnSpc>
              <a:spcBef>
                <a:spcPct val="50000"/>
              </a:spcBef>
            </a:pPr>
            <a:r>
              <a:rPr lang="en-US" altLang="zh-CN" sz="2400" b="0">
                <a:latin typeface="Comic Sans MS" panose="030F0702030302020204" pitchFamily="66" charset="0"/>
              </a:rPr>
              <a:t>     </a:t>
            </a:r>
            <a:r>
              <a:rPr lang="en-US" altLang="zh-CN" sz="2400" b="0" err="1">
                <a:latin typeface="Comic Sans MS" panose="030F0702030302020204" pitchFamily="66" charset="0"/>
              </a:rPr>
              <a:t>P(mutex</a:t>
            </a:r>
            <a:r>
              <a:rPr lang="en-US" altLang="zh-CN" sz="2400" b="0">
                <a:latin typeface="Comic Sans MS" panose="030F0702030302020204" pitchFamily="66" charset="0"/>
              </a:rPr>
              <a:t>);</a:t>
            </a:r>
          </a:p>
          <a:p>
            <a:pPr>
              <a:lnSpc>
                <a:spcPct val="40000"/>
              </a:lnSpc>
              <a:spcBef>
                <a:spcPct val="50000"/>
              </a:spcBef>
            </a:pPr>
            <a:r>
              <a:rPr lang="en-US" altLang="zh-CN" sz="2400" b="0">
                <a:latin typeface="Comic Sans MS" panose="030F0702030302020204" pitchFamily="66" charset="0"/>
              </a:rPr>
              <a:t>     x:=</a:t>
            </a:r>
            <a:r>
              <a:rPr lang="en-US" altLang="zh-CN" sz="2400" b="0" err="1">
                <a:latin typeface="Comic Sans MS" panose="030F0702030302020204" pitchFamily="66" charset="0"/>
              </a:rPr>
              <a:t>B[out</a:t>
            </a:r>
            <a:r>
              <a:rPr lang="en-US" altLang="zh-CN" sz="2400" b="0">
                <a:latin typeface="Comic Sans MS" panose="030F0702030302020204" pitchFamily="66" charset="0"/>
              </a:rPr>
              <a:t>];</a:t>
            </a:r>
          </a:p>
          <a:p>
            <a:pPr>
              <a:lnSpc>
                <a:spcPct val="40000"/>
              </a:lnSpc>
              <a:spcBef>
                <a:spcPct val="50000"/>
              </a:spcBef>
            </a:pPr>
            <a:r>
              <a:rPr lang="en-US" altLang="zh-CN" sz="2400" b="0">
                <a:latin typeface="Comic Sans MS" panose="030F0702030302020204" pitchFamily="66" charset="0"/>
              </a:rPr>
              <a:t>     out:=(out+1)mod k;</a:t>
            </a:r>
          </a:p>
          <a:p>
            <a:pPr>
              <a:lnSpc>
                <a:spcPct val="40000"/>
              </a:lnSpc>
              <a:spcBef>
                <a:spcPct val="50000"/>
              </a:spcBef>
            </a:pPr>
            <a:r>
              <a:rPr lang="en-US" altLang="zh-CN" sz="2400" b="0">
                <a:latin typeface="Comic Sans MS" panose="030F0702030302020204" pitchFamily="66" charset="0"/>
              </a:rPr>
              <a:t>     </a:t>
            </a:r>
            <a:r>
              <a:rPr lang="en-US" altLang="zh-CN" sz="2400" b="0" err="1">
                <a:latin typeface="Comic Sans MS" panose="030F0702030302020204" pitchFamily="66" charset="0"/>
              </a:rPr>
              <a:t>V(mutex</a:t>
            </a:r>
            <a:r>
              <a:rPr lang="en-US" altLang="zh-CN" sz="2400" b="0">
                <a:latin typeface="Comic Sans MS" panose="030F0702030302020204" pitchFamily="66" charset="0"/>
              </a:rPr>
              <a:t>);</a:t>
            </a:r>
          </a:p>
          <a:p>
            <a:pPr>
              <a:lnSpc>
                <a:spcPct val="40000"/>
              </a:lnSpc>
              <a:spcBef>
                <a:spcPct val="50000"/>
              </a:spcBef>
            </a:pPr>
            <a:r>
              <a:rPr lang="en-US" altLang="zh-CN" sz="2400" b="0">
                <a:latin typeface="Comic Sans MS" panose="030F0702030302020204" pitchFamily="66" charset="0"/>
              </a:rPr>
              <a:t>     V(S1);</a:t>
            </a:r>
          </a:p>
          <a:p>
            <a:pPr>
              <a:lnSpc>
                <a:spcPct val="40000"/>
              </a:lnSpc>
              <a:spcBef>
                <a:spcPct val="50000"/>
              </a:spcBef>
            </a:pPr>
            <a:r>
              <a:rPr lang="en-US" altLang="zh-CN" sz="2400" b="0">
                <a:latin typeface="Comic Sans MS" panose="030F0702030302020204" pitchFamily="66" charset="0"/>
              </a:rPr>
              <a:t>     consume x;</a:t>
            </a:r>
          </a:p>
          <a:p>
            <a:pPr>
              <a:lnSpc>
                <a:spcPct val="40000"/>
              </a:lnSpc>
              <a:spcBef>
                <a:spcPct val="50000"/>
              </a:spcBef>
            </a:pPr>
            <a:r>
              <a:rPr lang="en-US" altLang="zh-CN" sz="2400" b="0">
                <a:latin typeface="Comic Sans MS" panose="030F0702030302020204" pitchFamily="66" charset="0"/>
              </a:rPr>
              <a:t>  end;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2289"/>
          <p:cNvSpPr>
            <a:spLocks noGrp="1"/>
          </p:cNvSpPr>
          <p:nvPr>
            <p:ph type="title"/>
          </p:nvPr>
        </p:nvSpPr>
        <p:spPr/>
        <p:txBody>
          <a:bodyPr anchor="b"/>
          <a:lstStyle/>
          <a:p>
            <a:r>
              <a:rPr lang="en-US" altLang="zh-CN" b="1"/>
              <a:t>4.1.3 </a:t>
            </a:r>
            <a:r>
              <a:rPr lang="zh-CN" altLang="en-US" b="1"/>
              <a:t>并发程序及其特性</a:t>
            </a:r>
          </a:p>
        </p:txBody>
      </p:sp>
      <p:sp>
        <p:nvSpPr>
          <p:cNvPr id="12291" name="文本占位符 12290"/>
          <p:cNvSpPr>
            <a:spLocks noGrp="1"/>
          </p:cNvSpPr>
          <p:nvPr>
            <p:ph type="body" idx="1"/>
          </p:nvPr>
        </p:nvSpPr>
        <p:spPr/>
        <p:txBody>
          <a:bodyPr/>
          <a:lstStyle/>
          <a:p>
            <a:r>
              <a:rPr lang="en-US" altLang="zh-CN" b="1"/>
              <a:t>4.1.3.2 </a:t>
            </a:r>
            <a:r>
              <a:rPr lang="zh-CN" altLang="en-US" b="1"/>
              <a:t>并发程序的特性</a:t>
            </a:r>
          </a:p>
          <a:p>
            <a:pPr lvl="1"/>
            <a:r>
              <a:rPr lang="zh-CN" altLang="en-US" b="1"/>
              <a:t>（</a:t>
            </a:r>
            <a:r>
              <a:rPr lang="en-US" altLang="zh-CN" b="1"/>
              <a:t>1</a:t>
            </a:r>
            <a:r>
              <a:rPr lang="zh-CN" altLang="en-US" b="1"/>
              <a:t>）间断性：程序交叉执行。</a:t>
            </a:r>
          </a:p>
          <a:p>
            <a:pPr lvl="1"/>
            <a:r>
              <a:rPr lang="zh-CN" altLang="en-US" b="1"/>
              <a:t>（</a:t>
            </a:r>
            <a:r>
              <a:rPr lang="en-US" altLang="zh-CN" b="1"/>
              <a:t>2</a:t>
            </a:r>
            <a:r>
              <a:rPr lang="zh-CN" altLang="en-US" b="1"/>
              <a:t>）非封闭性：一个进程的运行环境可能被其它进程所改变，从而相互影响。</a:t>
            </a:r>
          </a:p>
          <a:p>
            <a:pPr lvl="1"/>
            <a:r>
              <a:rPr lang="zh-CN" altLang="en-US" b="1"/>
              <a:t>（</a:t>
            </a:r>
            <a:r>
              <a:rPr lang="en-US" altLang="zh-CN" b="1"/>
              <a:t>3</a:t>
            </a:r>
            <a:r>
              <a:rPr lang="zh-CN" altLang="en-US" b="1"/>
              <a:t>）不可再现性：由于交叉的随机性，并发程序的多次执行可能对应不同的交叉，因而不能期望重新运行的程序能够再现上次运行的结果。</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93185"/>
          <p:cNvSpPr>
            <a:spLocks noGrp="1"/>
          </p:cNvSpPr>
          <p:nvPr>
            <p:ph type="title"/>
          </p:nvPr>
        </p:nvSpPr>
        <p:spPr/>
        <p:txBody>
          <a:bodyPr anchor="b"/>
          <a:lstStyle/>
          <a:p>
            <a:r>
              <a:rPr lang="zh-CN" altLang="en-US" b="1"/>
              <a:t>程序</a:t>
            </a:r>
          </a:p>
        </p:txBody>
      </p:sp>
      <p:sp>
        <p:nvSpPr>
          <p:cNvPr id="93187" name="文本框 93186"/>
          <p:cNvSpPr txBox="1"/>
          <p:nvPr/>
        </p:nvSpPr>
        <p:spPr>
          <a:xfrm>
            <a:off x="838200" y="2133600"/>
            <a:ext cx="7543800" cy="4181475"/>
          </a:xfrm>
          <a:prstGeom prst="rect">
            <a:avLst/>
          </a:prstGeom>
          <a:noFill/>
          <a:ln w="9525">
            <a:noFill/>
          </a:ln>
        </p:spPr>
        <p:txBody>
          <a:bodyPr>
            <a:spAutoFit/>
          </a:bodyPr>
          <a:lstStyle/>
          <a:p>
            <a:pPr>
              <a:lnSpc>
                <a:spcPct val="80000"/>
              </a:lnSpc>
              <a:spcBef>
                <a:spcPct val="50000"/>
              </a:spcBef>
            </a:pPr>
            <a:r>
              <a:rPr lang="en-US" altLang="zh-CN" sz="2400">
                <a:latin typeface="Comic Sans MS" panose="030F0702030302020204" pitchFamily="66" charset="0"/>
              </a:rPr>
              <a:t>Begin</a:t>
            </a:r>
          </a:p>
          <a:p>
            <a:pPr>
              <a:lnSpc>
                <a:spcPct val="80000"/>
              </a:lnSpc>
              <a:spcBef>
                <a:spcPct val="50000"/>
              </a:spcBef>
            </a:pPr>
            <a:r>
              <a:rPr lang="en-US" altLang="zh-CN" sz="2400">
                <a:latin typeface="Comic Sans MS" panose="030F0702030302020204" pitchFamily="66" charset="0"/>
              </a:rPr>
              <a:t>    S1.value:=k; S2.value:=0;</a:t>
            </a:r>
          </a:p>
          <a:p>
            <a:pPr>
              <a:lnSpc>
                <a:spcPct val="80000"/>
              </a:lnSpc>
              <a:spcBef>
                <a:spcPct val="50000"/>
              </a:spcBef>
            </a:pPr>
            <a:r>
              <a:rPr lang="en-US" altLang="zh-CN" sz="2400">
                <a:latin typeface="Comic Sans MS" panose="030F0702030302020204" pitchFamily="66" charset="0"/>
              </a:rPr>
              <a:t>    mutex.value:=1;</a:t>
            </a:r>
          </a:p>
          <a:p>
            <a:pPr>
              <a:lnSpc>
                <a:spcPct val="80000"/>
              </a:lnSpc>
              <a:spcBef>
                <a:spcPct val="50000"/>
              </a:spcBef>
            </a:pPr>
            <a:r>
              <a:rPr lang="en-US" altLang="zh-CN" sz="2400">
                <a:latin typeface="Comic Sans MS" panose="030F0702030302020204" pitchFamily="66" charset="0"/>
              </a:rPr>
              <a:t>    in:=0; out:=0;</a:t>
            </a:r>
          </a:p>
          <a:p>
            <a:pPr>
              <a:lnSpc>
                <a:spcPct val="80000"/>
              </a:lnSpc>
              <a:spcBef>
                <a:spcPct val="50000"/>
              </a:spcBef>
            </a:pPr>
            <a:r>
              <a:rPr lang="en-US" altLang="zh-CN" sz="2400">
                <a:latin typeface="Comic Sans MS" panose="030F0702030302020204" pitchFamily="66" charset="0"/>
              </a:rPr>
              <a:t>    Cobegin</a:t>
            </a:r>
          </a:p>
          <a:p>
            <a:pPr>
              <a:lnSpc>
                <a:spcPct val="80000"/>
              </a:lnSpc>
              <a:spcBef>
                <a:spcPct val="50000"/>
              </a:spcBef>
            </a:pPr>
            <a:r>
              <a:rPr lang="en-US" altLang="zh-CN" sz="2400">
                <a:latin typeface="Comic Sans MS" panose="030F0702030302020204" pitchFamily="66" charset="0"/>
              </a:rPr>
              <a:t>        P1: producer; …… , Pm: producer;</a:t>
            </a:r>
          </a:p>
          <a:p>
            <a:pPr>
              <a:lnSpc>
                <a:spcPct val="80000"/>
              </a:lnSpc>
              <a:spcBef>
                <a:spcPct val="50000"/>
              </a:spcBef>
            </a:pPr>
            <a:r>
              <a:rPr lang="en-US" altLang="zh-CN" sz="2400">
                <a:latin typeface="Comic Sans MS" panose="030F0702030302020204" pitchFamily="66" charset="0"/>
              </a:rPr>
              <a:t>        C1: consumer; ……, Cn: consumer;</a:t>
            </a:r>
          </a:p>
          <a:p>
            <a:pPr>
              <a:lnSpc>
                <a:spcPct val="80000"/>
              </a:lnSpc>
              <a:spcBef>
                <a:spcPct val="50000"/>
              </a:spcBef>
            </a:pPr>
            <a:r>
              <a:rPr lang="en-US" altLang="zh-CN" sz="2400">
                <a:latin typeface="Comic Sans MS" panose="030F0702030302020204" pitchFamily="66" charset="0"/>
              </a:rPr>
              <a:t>    Coend;</a:t>
            </a:r>
          </a:p>
          <a:p>
            <a:pPr>
              <a:lnSpc>
                <a:spcPct val="80000"/>
              </a:lnSpc>
              <a:spcBef>
                <a:spcPct val="50000"/>
              </a:spcBef>
            </a:pPr>
            <a:r>
              <a:rPr lang="en-US" altLang="zh-CN" sz="2400">
                <a:latin typeface="Comic Sans MS" panose="030F0702030302020204" pitchFamily="66" charset="0"/>
              </a:rPr>
              <a:t>End.</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94209"/>
          <p:cNvSpPr>
            <a:spLocks noGrp="1"/>
          </p:cNvSpPr>
          <p:nvPr>
            <p:ph type="title"/>
          </p:nvPr>
        </p:nvSpPr>
        <p:spPr/>
        <p:txBody>
          <a:bodyPr anchor="b"/>
          <a:lstStyle/>
          <a:p>
            <a:r>
              <a:rPr lang="zh-CN" altLang="en-US" b="1"/>
              <a:t>并发性提高策略</a:t>
            </a:r>
          </a:p>
        </p:txBody>
      </p:sp>
      <p:sp>
        <p:nvSpPr>
          <p:cNvPr id="94211" name="文本框 94210"/>
          <p:cNvSpPr txBox="1"/>
          <p:nvPr/>
        </p:nvSpPr>
        <p:spPr>
          <a:xfrm>
            <a:off x="762000" y="2133600"/>
            <a:ext cx="7772400" cy="579438"/>
          </a:xfrm>
          <a:prstGeom prst="rect">
            <a:avLst/>
          </a:prstGeom>
          <a:noFill/>
          <a:ln w="9525">
            <a:noFill/>
          </a:ln>
        </p:spPr>
        <p:txBody>
          <a:bodyPr>
            <a:spAutoFit/>
          </a:bodyPr>
          <a:lstStyle/>
          <a:p>
            <a:pPr>
              <a:spcBef>
                <a:spcPct val="50000"/>
              </a:spcBef>
            </a:pPr>
            <a:r>
              <a:rPr lang="zh-CN" altLang="en-US" sz="3200">
                <a:latin typeface="Times New Roman" panose="02020603050405020304" pitchFamily="18" charset="0"/>
              </a:rPr>
              <a:t>生产者和消费者：不操作</a:t>
            </a:r>
            <a:r>
              <a:rPr lang="en-US" altLang="zh-CN" sz="3200">
                <a:latin typeface="Comic Sans MS" panose="030F0702030302020204" pitchFamily="66" charset="0"/>
              </a:rPr>
              <a:t>B</a:t>
            </a:r>
            <a:r>
              <a:rPr lang="zh-CN" altLang="en-US" sz="3200">
                <a:latin typeface="Times New Roman" panose="02020603050405020304" pitchFamily="18" charset="0"/>
              </a:rPr>
              <a:t>的相同分量</a:t>
            </a:r>
            <a:endParaRPr lang="zh-CN" altLang="en-US" sz="2400" b="0">
              <a:latin typeface="Times New Roman" panose="02020603050405020304" pitchFamily="18" charset="0"/>
            </a:endParaRPr>
          </a:p>
        </p:txBody>
      </p:sp>
      <p:sp>
        <p:nvSpPr>
          <p:cNvPr id="94212" name="文本框 94211"/>
          <p:cNvSpPr txBox="1"/>
          <p:nvPr/>
        </p:nvSpPr>
        <p:spPr>
          <a:xfrm>
            <a:off x="838200" y="3184525"/>
            <a:ext cx="3810000" cy="1311275"/>
          </a:xfrm>
          <a:prstGeom prst="rect">
            <a:avLst/>
          </a:prstGeom>
          <a:noFill/>
          <a:ln w="9525">
            <a:noFill/>
          </a:ln>
        </p:spPr>
        <p:txBody>
          <a:bodyPr>
            <a:spAutoFit/>
          </a:bodyPr>
          <a:lstStyle/>
          <a:p>
            <a:pPr>
              <a:spcBef>
                <a:spcPct val="50000"/>
              </a:spcBef>
            </a:pPr>
            <a:r>
              <a:rPr lang="zh-CN" altLang="en-US" sz="3200">
                <a:latin typeface="Times New Roman" panose="02020603050405020304" pitchFamily="18" charset="0"/>
              </a:rPr>
              <a:t>生产者的共享变量</a:t>
            </a:r>
            <a:r>
              <a:rPr lang="zh-CN" altLang="en-US" sz="3200" b="0">
                <a:latin typeface="Times New Roman" panose="02020603050405020304" pitchFamily="18" charset="0"/>
              </a:rPr>
              <a:t>：</a:t>
            </a:r>
          </a:p>
          <a:p>
            <a:pPr>
              <a:spcBef>
                <a:spcPct val="50000"/>
              </a:spcBef>
            </a:pPr>
            <a:r>
              <a:rPr lang="zh-CN" altLang="en-US" sz="3200" b="0">
                <a:latin typeface="Times New Roman" panose="02020603050405020304" pitchFamily="18" charset="0"/>
              </a:rPr>
              <a:t>       </a:t>
            </a:r>
            <a:r>
              <a:rPr lang="en-US" altLang="zh-CN" sz="3200" b="0">
                <a:latin typeface="Comic Sans MS" panose="030F0702030302020204" pitchFamily="66" charset="0"/>
              </a:rPr>
              <a:t>B[in], in</a:t>
            </a:r>
            <a:endParaRPr lang="en-US" altLang="zh-CN" sz="2400" b="0">
              <a:latin typeface="Comic Sans MS" panose="030F0702030302020204" pitchFamily="66" charset="0"/>
            </a:endParaRPr>
          </a:p>
        </p:txBody>
      </p:sp>
      <p:sp>
        <p:nvSpPr>
          <p:cNvPr id="94213" name="文本框 94212"/>
          <p:cNvSpPr txBox="1"/>
          <p:nvPr/>
        </p:nvSpPr>
        <p:spPr>
          <a:xfrm>
            <a:off x="4724400" y="3184525"/>
            <a:ext cx="3505200" cy="1311275"/>
          </a:xfrm>
          <a:prstGeom prst="rect">
            <a:avLst/>
          </a:prstGeom>
          <a:noFill/>
          <a:ln w="9525">
            <a:noFill/>
          </a:ln>
        </p:spPr>
        <p:txBody>
          <a:bodyPr>
            <a:spAutoFit/>
          </a:bodyPr>
          <a:lstStyle/>
          <a:p>
            <a:pPr>
              <a:spcBef>
                <a:spcPct val="50000"/>
              </a:spcBef>
            </a:pPr>
            <a:r>
              <a:rPr lang="zh-CN" altLang="en-US" sz="3200">
                <a:latin typeface="Times New Roman" panose="02020603050405020304" pitchFamily="18" charset="0"/>
              </a:rPr>
              <a:t>消费者的共享变量</a:t>
            </a:r>
            <a:r>
              <a:rPr lang="zh-CN" altLang="en-US" sz="3200" b="0">
                <a:latin typeface="Times New Roman" panose="02020603050405020304" pitchFamily="18" charset="0"/>
              </a:rPr>
              <a:t>：</a:t>
            </a:r>
          </a:p>
          <a:p>
            <a:pPr>
              <a:spcBef>
                <a:spcPct val="50000"/>
              </a:spcBef>
            </a:pPr>
            <a:r>
              <a:rPr lang="zh-CN" altLang="en-US" sz="3200" b="0">
                <a:latin typeface="Times New Roman" panose="02020603050405020304" pitchFamily="18" charset="0"/>
              </a:rPr>
              <a:t>      </a:t>
            </a:r>
            <a:r>
              <a:rPr lang="en-US" altLang="zh-CN" sz="3200" b="0">
                <a:latin typeface="Comic Sans MS" panose="030F0702030302020204" pitchFamily="66" charset="0"/>
              </a:rPr>
              <a:t>B[out], out</a:t>
            </a:r>
            <a:endParaRPr lang="en-US" altLang="zh-CN" sz="3200" b="0">
              <a:latin typeface="Times New Roman" panose="02020603050405020304" pitchFamily="18" charset="0"/>
            </a:endParaRPr>
          </a:p>
        </p:txBody>
      </p:sp>
      <p:sp>
        <p:nvSpPr>
          <p:cNvPr id="94214" name="文本框 94213"/>
          <p:cNvSpPr txBox="1"/>
          <p:nvPr/>
        </p:nvSpPr>
        <p:spPr>
          <a:xfrm>
            <a:off x="838200" y="4784725"/>
            <a:ext cx="7543800" cy="1311275"/>
          </a:xfrm>
          <a:prstGeom prst="rect">
            <a:avLst/>
          </a:prstGeom>
          <a:noFill/>
          <a:ln w="9525">
            <a:noFill/>
          </a:ln>
        </p:spPr>
        <p:txBody>
          <a:bodyPr>
            <a:spAutoFit/>
          </a:bodyPr>
          <a:lstStyle/>
          <a:p>
            <a:pPr>
              <a:spcBef>
                <a:spcPct val="50000"/>
              </a:spcBef>
            </a:pPr>
            <a:r>
              <a:rPr lang="en-US" altLang="zh-CN" sz="3200" b="0">
                <a:latin typeface="Comic Sans MS" panose="030F0702030302020204" pitchFamily="66" charset="0"/>
              </a:rPr>
              <a:t>in=out: </a:t>
            </a:r>
            <a:r>
              <a:rPr lang="zh-CN" altLang="en-US" sz="3200" b="0">
                <a:latin typeface="Comic Sans MS" panose="030F0702030302020204" pitchFamily="66" charset="0"/>
              </a:rPr>
              <a:t>满或空</a:t>
            </a:r>
            <a:r>
              <a:rPr lang="en-US" altLang="zh-CN" sz="3200" b="0">
                <a:latin typeface="Comic Sans MS" panose="030F0702030302020204" pitchFamily="66" charset="0"/>
              </a:rPr>
              <a:t>,</a:t>
            </a:r>
          </a:p>
          <a:p>
            <a:pPr>
              <a:spcBef>
                <a:spcPct val="50000"/>
              </a:spcBef>
            </a:pPr>
            <a:r>
              <a:rPr lang="en-US" altLang="zh-CN" sz="3200" b="0">
                <a:latin typeface="Comic Sans MS" panose="030F0702030302020204" pitchFamily="66" charset="0"/>
              </a:rPr>
              <a:t>Var mutex1,mutex2:semaphore; (init 1)</a:t>
            </a:r>
            <a:endParaRPr lang="en-US" altLang="zh-CN" sz="3200" b="0">
              <a:latin typeface="Times New Roman" panose="02020603050405020304" pitchFamily="18"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95233"/>
          <p:cNvSpPr>
            <a:spLocks noGrp="1"/>
          </p:cNvSpPr>
          <p:nvPr>
            <p:ph type="title"/>
          </p:nvPr>
        </p:nvSpPr>
        <p:spPr/>
        <p:txBody>
          <a:bodyPr anchor="b"/>
          <a:lstStyle/>
          <a:p>
            <a:r>
              <a:rPr lang="zh-CN" altLang="en-US" b="1"/>
              <a:t>并发性提高策略</a:t>
            </a:r>
          </a:p>
        </p:txBody>
      </p:sp>
      <p:sp>
        <p:nvSpPr>
          <p:cNvPr id="95235" name="文本框 95234"/>
          <p:cNvSpPr txBox="1"/>
          <p:nvPr/>
        </p:nvSpPr>
        <p:spPr>
          <a:xfrm>
            <a:off x="838200" y="2070100"/>
            <a:ext cx="7543800" cy="4254500"/>
          </a:xfrm>
          <a:prstGeom prst="rect">
            <a:avLst/>
          </a:prstGeom>
          <a:noFill/>
          <a:ln w="9525">
            <a:noFill/>
          </a:ln>
        </p:spPr>
        <p:txBody>
          <a:bodyPr>
            <a:spAutoFit/>
          </a:bodyPr>
          <a:lstStyle/>
          <a:p>
            <a:pPr>
              <a:spcBef>
                <a:spcPct val="50000"/>
              </a:spcBef>
            </a:pPr>
            <a:r>
              <a:rPr lang="zh-CN" altLang="en-US" sz="2400" dirty="0">
                <a:latin typeface="Times New Roman" panose="02020603050405020304" pitchFamily="18" charset="0"/>
              </a:rPr>
              <a:t>生产者活动：                              消费者活动：</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dirty="0">
                <a:latin typeface="Comic Sans MS" panose="030F0702030302020204" pitchFamily="66" charset="0"/>
              </a:rPr>
              <a:t>Repeat                   Repeat</a:t>
            </a:r>
            <a:endParaRPr lang="zh-CN" altLang="en-US" sz="240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dirty="0">
                <a:latin typeface="Times New Roman" panose="02020603050405020304" pitchFamily="18" charset="0"/>
              </a:rPr>
              <a:t>加工一件物品</a:t>
            </a:r>
            <a:r>
              <a:rPr lang="zh-CN" altLang="en-US" sz="2400" b="0" dirty="0">
                <a:latin typeface="Times New Roman" panose="02020603050405020304" pitchFamily="18" charset="0"/>
              </a:rPr>
              <a:t>                      </a:t>
            </a:r>
            <a:r>
              <a:rPr lang="zh-CN" altLang="en-US" sz="2400" b="0" dirty="0">
                <a:latin typeface="Comic Sans MS" panose="030F0702030302020204" pitchFamily="66" charset="0"/>
              </a:rPr>
              <a:t>P(S2)</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b="0" dirty="0">
                <a:latin typeface="Comic Sans MS" panose="030F0702030302020204" pitchFamily="66" charset="0"/>
              </a:rPr>
              <a:t>P(S1)</a:t>
            </a:r>
            <a:r>
              <a:rPr lang="zh-CN" altLang="en-US" sz="2400" b="0" dirty="0">
                <a:latin typeface="Times New Roman" panose="02020603050405020304" pitchFamily="18" charset="0"/>
              </a:rPr>
              <a:t>                                     </a:t>
            </a:r>
            <a:r>
              <a:rPr lang="zh-CN" altLang="en-US" sz="2400" b="0" dirty="0">
                <a:latin typeface="Comic Sans MS" panose="030F0702030302020204" pitchFamily="66" charset="0"/>
              </a:rPr>
              <a:t>P(</a:t>
            </a:r>
            <a:r>
              <a:rPr lang="zh-CN" altLang="en-US" sz="2400" b="0" dirty="0">
                <a:solidFill>
                  <a:schemeClr val="tx2"/>
                </a:solidFill>
                <a:latin typeface="Comic Sans MS" panose="030F0702030302020204" pitchFamily="66" charset="0"/>
              </a:rPr>
              <a:t>mutex2</a:t>
            </a:r>
            <a:r>
              <a:rPr lang="zh-CN" altLang="en-US" sz="2400" b="0" dirty="0">
                <a:latin typeface="Comic Sans MS" panose="030F0702030302020204" pitchFamily="66" charset="0"/>
              </a:rPr>
              <a:t>)</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b="0" dirty="0">
                <a:latin typeface="Comic Sans MS" panose="030F0702030302020204" pitchFamily="66" charset="0"/>
              </a:rPr>
              <a:t>P(</a:t>
            </a:r>
            <a:r>
              <a:rPr lang="zh-CN" altLang="en-US" sz="2400" b="0" dirty="0">
                <a:solidFill>
                  <a:schemeClr val="tx2"/>
                </a:solidFill>
                <a:latin typeface="Comic Sans MS" panose="030F0702030302020204" pitchFamily="66" charset="0"/>
              </a:rPr>
              <a:t>mutex1</a:t>
            </a:r>
            <a:r>
              <a:rPr lang="zh-CN" altLang="en-US" sz="2400" b="0" dirty="0">
                <a:latin typeface="Comic Sans MS" panose="030F0702030302020204" pitchFamily="66" charset="0"/>
              </a:rPr>
              <a:t>)</a:t>
            </a:r>
            <a:r>
              <a:rPr lang="zh-CN" altLang="en-US" sz="2400" b="0" dirty="0">
                <a:latin typeface="Times New Roman" panose="02020603050405020304" pitchFamily="18" charset="0"/>
              </a:rPr>
              <a:t>                            </a:t>
            </a:r>
            <a:r>
              <a:rPr lang="zh-CN" altLang="en-US" sz="2400" dirty="0">
                <a:latin typeface="Times New Roman" panose="02020603050405020304" pitchFamily="18" charset="0"/>
              </a:rPr>
              <a:t>箱中取一物品</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dirty="0">
                <a:latin typeface="Times New Roman" panose="02020603050405020304" pitchFamily="18" charset="0"/>
              </a:rPr>
              <a:t>物品放入箱中</a:t>
            </a:r>
            <a:r>
              <a:rPr lang="zh-CN" altLang="en-US" sz="2400" b="0" dirty="0">
                <a:latin typeface="Times New Roman" panose="02020603050405020304" pitchFamily="18" charset="0"/>
              </a:rPr>
              <a:t>                      </a:t>
            </a:r>
            <a:r>
              <a:rPr lang="zh-CN" altLang="en-US" sz="2400" b="0" dirty="0">
                <a:latin typeface="Comic Sans MS" panose="030F0702030302020204" pitchFamily="66" charset="0"/>
              </a:rPr>
              <a:t>V(</a:t>
            </a:r>
            <a:r>
              <a:rPr lang="zh-CN" altLang="en-US" sz="2400" b="0" dirty="0">
                <a:solidFill>
                  <a:schemeClr val="tx2"/>
                </a:solidFill>
                <a:latin typeface="Comic Sans MS" panose="030F0702030302020204" pitchFamily="66" charset="0"/>
              </a:rPr>
              <a:t>mutex2</a:t>
            </a:r>
            <a:r>
              <a:rPr lang="zh-CN" altLang="en-US" sz="2400" b="0" dirty="0">
                <a:latin typeface="Comic Sans MS" panose="030F0702030302020204" pitchFamily="66" charset="0"/>
              </a:rPr>
              <a:t>)</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b="0" dirty="0">
                <a:latin typeface="Comic Sans MS" panose="030F0702030302020204" pitchFamily="66" charset="0"/>
              </a:rPr>
              <a:t>V(</a:t>
            </a:r>
            <a:r>
              <a:rPr lang="zh-CN" altLang="en-US" sz="2400" b="0" dirty="0">
                <a:solidFill>
                  <a:schemeClr val="tx2"/>
                </a:solidFill>
                <a:latin typeface="Comic Sans MS" panose="030F0702030302020204" pitchFamily="66" charset="0"/>
              </a:rPr>
              <a:t>mutex1</a:t>
            </a:r>
            <a:r>
              <a:rPr lang="zh-CN" altLang="en-US" sz="2400" b="0" dirty="0">
                <a:latin typeface="Comic Sans MS" panose="030F0702030302020204" pitchFamily="66" charset="0"/>
              </a:rPr>
              <a:t>)</a:t>
            </a:r>
            <a:r>
              <a:rPr lang="zh-CN" altLang="en-US" sz="2400" b="0" dirty="0">
                <a:latin typeface="Times New Roman" panose="02020603050405020304" pitchFamily="18" charset="0"/>
              </a:rPr>
              <a:t>                            </a:t>
            </a:r>
            <a:r>
              <a:rPr lang="zh-CN" altLang="en-US" sz="2400" b="0" dirty="0">
                <a:latin typeface="Comic Sans MS" panose="030F0702030302020204" pitchFamily="66" charset="0"/>
              </a:rPr>
              <a:t>V(S1)</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b="0" dirty="0">
                <a:latin typeface="Comic Sans MS" panose="030F0702030302020204" pitchFamily="66" charset="0"/>
              </a:rPr>
              <a:t>V(S2)</a:t>
            </a:r>
            <a:r>
              <a:rPr lang="zh-CN" altLang="en-US" sz="2400" b="0" dirty="0">
                <a:latin typeface="Times New Roman" panose="02020603050405020304" pitchFamily="18" charset="0"/>
              </a:rPr>
              <a:t>                                    </a:t>
            </a:r>
            <a:r>
              <a:rPr lang="zh-CN" altLang="en-US" sz="2400" dirty="0">
                <a:latin typeface="Times New Roman" panose="02020603050405020304" pitchFamily="18" charset="0"/>
              </a:rPr>
              <a:t>消耗这件物品</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dirty="0">
                <a:latin typeface="Comic Sans MS" panose="030F0702030302020204" pitchFamily="66" charset="0"/>
              </a:rPr>
              <a:t>Until false               Until false</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96257"/>
          <p:cNvSpPr>
            <a:spLocks noGrp="1"/>
          </p:cNvSpPr>
          <p:nvPr>
            <p:ph type="title"/>
          </p:nvPr>
        </p:nvSpPr>
        <p:spPr/>
        <p:txBody>
          <a:bodyPr anchor="b"/>
          <a:lstStyle/>
          <a:p>
            <a:r>
              <a:rPr lang="zh-CN" altLang="en-US" b="1"/>
              <a:t>例</a:t>
            </a:r>
            <a:r>
              <a:rPr lang="en-US" altLang="zh-CN" b="1"/>
              <a:t>2. </a:t>
            </a:r>
            <a:r>
              <a:rPr lang="zh-CN" altLang="en-US" b="1"/>
              <a:t>读者</a:t>
            </a:r>
            <a:r>
              <a:rPr lang="en-US" altLang="zh-CN" b="1"/>
              <a:t>/</a:t>
            </a:r>
            <a:r>
              <a:rPr lang="zh-CN" altLang="en-US" b="1"/>
              <a:t>写者问题</a:t>
            </a:r>
          </a:p>
        </p:txBody>
      </p:sp>
      <p:sp>
        <p:nvSpPr>
          <p:cNvPr id="96259" name="文本框 96258"/>
          <p:cNvSpPr txBox="1"/>
          <p:nvPr/>
        </p:nvSpPr>
        <p:spPr>
          <a:xfrm>
            <a:off x="838200" y="2209800"/>
            <a:ext cx="7696200" cy="2647950"/>
          </a:xfrm>
          <a:prstGeom prst="rect">
            <a:avLst/>
          </a:prstGeom>
          <a:noFill/>
          <a:ln w="9525">
            <a:noFill/>
          </a:ln>
        </p:spPr>
        <p:txBody>
          <a:bodyPr>
            <a:spAutoFit/>
          </a:bodyPr>
          <a:lstStyle/>
          <a:p>
            <a:pPr>
              <a:spcBef>
                <a:spcPct val="50000"/>
              </a:spcBef>
            </a:pPr>
            <a:r>
              <a:rPr lang="zh-CN" altLang="en-US" sz="2400" dirty="0">
                <a:latin typeface="Comic Sans MS" panose="030F0702030302020204" pitchFamily="66" charset="0"/>
              </a:rPr>
              <a:t>P. T. Courtois 1971</a:t>
            </a:r>
          </a:p>
          <a:p>
            <a:pPr>
              <a:spcBef>
                <a:spcPct val="50000"/>
              </a:spcBef>
            </a:pPr>
            <a:r>
              <a:rPr lang="zh-CN" altLang="en-US" sz="2400" dirty="0">
                <a:latin typeface="Comic Sans MS" panose="030F0702030302020204" pitchFamily="66" charset="0"/>
              </a:rPr>
              <a:t>Communication of the ACM, Vol.14, 667-669.</a:t>
            </a:r>
          </a:p>
          <a:p>
            <a:pPr>
              <a:spcBef>
                <a:spcPct val="50000"/>
              </a:spcBef>
            </a:pPr>
            <a:r>
              <a:rPr lang="zh-CN" altLang="en-US" sz="2400" dirty="0">
                <a:latin typeface="Comic Sans MS" panose="030F0702030302020204" pitchFamily="66" charset="0"/>
              </a:rPr>
              <a:t>ACM: Association for Computing Machinery</a:t>
            </a:r>
          </a:p>
          <a:p>
            <a:pPr>
              <a:spcBef>
                <a:spcPct val="50000"/>
              </a:spcBef>
            </a:pPr>
            <a:r>
              <a:rPr lang="zh-CN" altLang="en-US" sz="2400" dirty="0">
                <a:latin typeface="Comic Sans MS" panose="030F0702030302020204" pitchFamily="66" charset="0"/>
              </a:rPr>
              <a:t>解法1：写者可能饿死</a:t>
            </a:r>
          </a:p>
          <a:p>
            <a:pPr>
              <a:spcBef>
                <a:spcPct val="50000"/>
              </a:spcBef>
            </a:pPr>
            <a:r>
              <a:rPr lang="zh-CN" altLang="en-US" sz="2400" dirty="0">
                <a:latin typeface="Comic Sans MS" panose="030F0702030302020204" pitchFamily="66" charset="0"/>
              </a:rPr>
              <a:t>解法2：写者优先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wipe(left)">
                                      <p:cBhvr>
                                        <p:cTn id="7" dur="500"/>
                                        <p:tgtEl>
                                          <p:spTgt spid="96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259">
                                            <p:txEl>
                                              <p:pRg st="1" end="1"/>
                                            </p:txEl>
                                          </p:spTgt>
                                        </p:tgtEl>
                                        <p:attrNameLst>
                                          <p:attrName>style.visibility</p:attrName>
                                        </p:attrNameLst>
                                      </p:cBhvr>
                                      <p:to>
                                        <p:strVal val="visible"/>
                                      </p:to>
                                    </p:set>
                                    <p:animEffect transition="in" filter="wipe(left)">
                                      <p:cBhvr>
                                        <p:cTn id="12" dur="500"/>
                                        <p:tgtEl>
                                          <p:spTgt spid="962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6259">
                                            <p:txEl>
                                              <p:pRg st="2" end="2"/>
                                            </p:txEl>
                                          </p:spTgt>
                                        </p:tgtEl>
                                        <p:attrNameLst>
                                          <p:attrName>style.visibility</p:attrName>
                                        </p:attrNameLst>
                                      </p:cBhvr>
                                      <p:to>
                                        <p:strVal val="visible"/>
                                      </p:to>
                                    </p:set>
                                    <p:animEffect transition="in" filter="wipe(left)">
                                      <p:cBhvr>
                                        <p:cTn id="17" dur="500"/>
                                        <p:tgtEl>
                                          <p:spTgt spid="962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6259">
                                            <p:txEl>
                                              <p:pRg st="3" end="3"/>
                                            </p:txEl>
                                          </p:spTgt>
                                        </p:tgtEl>
                                        <p:attrNameLst>
                                          <p:attrName>style.visibility</p:attrName>
                                        </p:attrNameLst>
                                      </p:cBhvr>
                                      <p:to>
                                        <p:strVal val="visible"/>
                                      </p:to>
                                    </p:set>
                                    <p:animEffect transition="in" filter="wipe(left)">
                                      <p:cBhvr>
                                        <p:cTn id="22" dur="500"/>
                                        <p:tgtEl>
                                          <p:spTgt spid="962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6259">
                                            <p:txEl>
                                              <p:pRg st="4" end="4"/>
                                            </p:txEl>
                                          </p:spTgt>
                                        </p:tgtEl>
                                        <p:attrNameLst>
                                          <p:attrName>style.visibility</p:attrName>
                                        </p:attrNameLst>
                                      </p:cBhvr>
                                      <p:to>
                                        <p:strVal val="visible"/>
                                      </p:to>
                                    </p:set>
                                    <p:animEffect transition="in" filter="wipe(left)">
                                      <p:cBhvr>
                                        <p:cTn id="27" dur="500"/>
                                        <p:tgtEl>
                                          <p:spTgt spid="96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97281"/>
          <p:cNvSpPr>
            <a:spLocks noGrp="1"/>
          </p:cNvSpPr>
          <p:nvPr>
            <p:ph type="title"/>
          </p:nvPr>
        </p:nvSpPr>
        <p:spPr/>
        <p:txBody>
          <a:bodyPr anchor="b"/>
          <a:lstStyle/>
          <a:p>
            <a:r>
              <a:rPr lang="zh-CN" altLang="en-US" b="1"/>
              <a:t>例</a:t>
            </a:r>
            <a:r>
              <a:rPr lang="en-US" altLang="zh-CN" b="1"/>
              <a:t>2. </a:t>
            </a:r>
            <a:r>
              <a:rPr lang="zh-CN" altLang="en-US" b="1"/>
              <a:t>读者</a:t>
            </a:r>
            <a:r>
              <a:rPr lang="en-US" altLang="zh-CN" b="1"/>
              <a:t>/</a:t>
            </a:r>
            <a:r>
              <a:rPr lang="zh-CN" altLang="en-US" b="1"/>
              <a:t>写者问题</a:t>
            </a:r>
          </a:p>
        </p:txBody>
      </p:sp>
      <p:sp>
        <p:nvSpPr>
          <p:cNvPr id="97283" name="文本框 97282"/>
          <p:cNvSpPr txBox="1"/>
          <p:nvPr/>
        </p:nvSpPr>
        <p:spPr>
          <a:xfrm>
            <a:off x="762000" y="2057400"/>
            <a:ext cx="7772400" cy="4335463"/>
          </a:xfrm>
          <a:prstGeom prst="rect">
            <a:avLst/>
          </a:prstGeom>
          <a:noFill/>
          <a:ln w="9525">
            <a:noFill/>
          </a:ln>
        </p:spPr>
        <p:txBody>
          <a:bodyPr>
            <a:spAutoFit/>
          </a:bodyPr>
          <a:lstStyle/>
          <a:p>
            <a:pPr>
              <a:spcBef>
                <a:spcPct val="50000"/>
              </a:spcBef>
            </a:pPr>
            <a:r>
              <a:rPr lang="en-US" altLang="zh-CN" sz="3200">
                <a:latin typeface="Comic Sans MS" panose="030F0702030302020204" pitchFamily="66" charset="0"/>
              </a:rPr>
              <a:t>Problem Statement:</a:t>
            </a:r>
            <a:endParaRPr lang="en-US" altLang="zh-CN" sz="3200">
              <a:latin typeface="Times New Roman" panose="02020603050405020304" pitchFamily="18" charset="0"/>
            </a:endParaRPr>
          </a:p>
          <a:p>
            <a:pPr>
              <a:lnSpc>
                <a:spcPct val="120000"/>
              </a:lnSpc>
              <a:spcBef>
                <a:spcPct val="50000"/>
              </a:spcBef>
            </a:pPr>
            <a:r>
              <a:rPr lang="en-US" altLang="zh-CN" sz="3200">
                <a:latin typeface="Times New Roman" panose="02020603050405020304" pitchFamily="18" charset="0"/>
              </a:rPr>
              <a:t>                   </a:t>
            </a:r>
            <a:r>
              <a:rPr lang="zh-CN" altLang="en-US" sz="3200">
                <a:latin typeface="Times New Roman" panose="02020603050405020304" pitchFamily="18" charset="0"/>
              </a:rPr>
              <a:t>一组公共数据</a:t>
            </a:r>
            <a:r>
              <a:rPr lang="en-US" altLang="zh-CN" sz="3200">
                <a:latin typeface="Times New Roman" panose="02020603050405020304" pitchFamily="18" charset="0"/>
              </a:rPr>
              <a:t>DB</a:t>
            </a:r>
          </a:p>
          <a:p>
            <a:pPr>
              <a:spcBef>
                <a:spcPct val="50000"/>
              </a:spcBef>
            </a:pPr>
            <a:endParaRPr lang="en-US" altLang="zh-CN" sz="3200">
              <a:latin typeface="Times New Roman" panose="02020603050405020304" pitchFamily="18" charset="0"/>
            </a:endParaRPr>
          </a:p>
          <a:p>
            <a:pPr>
              <a:spcBef>
                <a:spcPct val="50000"/>
              </a:spcBef>
            </a:pPr>
            <a:r>
              <a:rPr lang="en-US" altLang="zh-CN" sz="3200">
                <a:latin typeface="Times New Roman" panose="02020603050405020304" pitchFamily="18" charset="0"/>
              </a:rPr>
              <a:t>               </a:t>
            </a:r>
            <a:r>
              <a:rPr lang="en-US" altLang="zh-CN" sz="3200">
                <a:latin typeface="Comic Sans MS" panose="030F0702030302020204" pitchFamily="66" charset="0"/>
              </a:rPr>
              <a:t>R1 …… Rm W1 …... Wn</a:t>
            </a:r>
            <a:endParaRPr lang="en-US" altLang="zh-CN" sz="3200">
              <a:latin typeface="Times New Roman" panose="02020603050405020304" pitchFamily="18" charset="0"/>
            </a:endParaRPr>
          </a:p>
          <a:p>
            <a:pPr>
              <a:lnSpc>
                <a:spcPct val="90000"/>
              </a:lnSpc>
              <a:spcBef>
                <a:spcPct val="50000"/>
              </a:spcBef>
            </a:pPr>
            <a:r>
              <a:rPr lang="zh-CN" altLang="en-US" sz="3200">
                <a:latin typeface="Times New Roman" panose="02020603050405020304" pitchFamily="18" charset="0"/>
              </a:rPr>
              <a:t>要求</a:t>
            </a:r>
            <a:r>
              <a:rPr lang="zh-CN" altLang="en-US" sz="3200">
                <a:latin typeface="Comic Sans MS" panose="030F0702030302020204" pitchFamily="66" charset="0"/>
              </a:rPr>
              <a:t>：（</a:t>
            </a:r>
            <a:r>
              <a:rPr lang="en-US" altLang="zh-CN" sz="3200">
                <a:latin typeface="Comic Sans MS" panose="030F0702030302020204" pitchFamily="66" charset="0"/>
              </a:rPr>
              <a:t>1</a:t>
            </a:r>
            <a:r>
              <a:rPr lang="zh-CN" altLang="en-US" sz="3200">
                <a:latin typeface="Comic Sans MS" panose="030F0702030302020204" pitchFamily="66" charset="0"/>
              </a:rPr>
              <a:t>）</a:t>
            </a:r>
            <a:r>
              <a:rPr lang="en-US" altLang="zh-CN" sz="3200">
                <a:latin typeface="Comic Sans MS" panose="030F0702030302020204" pitchFamily="66" charset="0"/>
              </a:rPr>
              <a:t>R-R</a:t>
            </a:r>
            <a:r>
              <a:rPr lang="zh-CN" altLang="en-US" sz="3200">
                <a:latin typeface="Comic Sans MS" panose="030F0702030302020204" pitchFamily="66" charset="0"/>
              </a:rPr>
              <a:t>可以同时</a:t>
            </a:r>
          </a:p>
          <a:p>
            <a:pPr>
              <a:lnSpc>
                <a:spcPct val="30000"/>
              </a:lnSpc>
              <a:spcBef>
                <a:spcPct val="50000"/>
              </a:spcBef>
            </a:pPr>
            <a:r>
              <a:rPr lang="zh-CN" altLang="en-US" sz="3200">
                <a:latin typeface="Comic Sans MS" panose="030F0702030302020204" pitchFamily="66" charset="0"/>
              </a:rPr>
              <a:t>       （</a:t>
            </a:r>
            <a:r>
              <a:rPr lang="en-US" altLang="zh-CN" sz="3200">
                <a:latin typeface="Comic Sans MS" panose="030F0702030302020204" pitchFamily="66" charset="0"/>
              </a:rPr>
              <a:t>2</a:t>
            </a:r>
            <a:r>
              <a:rPr lang="zh-CN" altLang="en-US" sz="3200">
                <a:latin typeface="Comic Sans MS" panose="030F0702030302020204" pitchFamily="66" charset="0"/>
              </a:rPr>
              <a:t>）</a:t>
            </a:r>
            <a:r>
              <a:rPr lang="en-US" altLang="zh-CN" sz="3200">
                <a:latin typeface="Comic Sans MS" panose="030F0702030302020204" pitchFamily="66" charset="0"/>
              </a:rPr>
              <a:t>R-W</a:t>
            </a:r>
            <a:r>
              <a:rPr lang="zh-CN" altLang="en-US" sz="3200">
                <a:latin typeface="Comic Sans MS" panose="030F0702030302020204" pitchFamily="66" charset="0"/>
              </a:rPr>
              <a:t>不可同时</a:t>
            </a:r>
          </a:p>
          <a:p>
            <a:pPr>
              <a:lnSpc>
                <a:spcPct val="30000"/>
              </a:lnSpc>
              <a:spcBef>
                <a:spcPct val="50000"/>
              </a:spcBef>
            </a:pPr>
            <a:r>
              <a:rPr lang="zh-CN" altLang="en-US" sz="3200">
                <a:latin typeface="Comic Sans MS" panose="030F0702030302020204" pitchFamily="66" charset="0"/>
              </a:rPr>
              <a:t>       （</a:t>
            </a:r>
            <a:r>
              <a:rPr lang="en-US" altLang="zh-CN" sz="3200">
                <a:latin typeface="Comic Sans MS" panose="030F0702030302020204" pitchFamily="66" charset="0"/>
              </a:rPr>
              <a:t>3</a:t>
            </a:r>
            <a:r>
              <a:rPr lang="zh-CN" altLang="en-US" sz="3200">
                <a:latin typeface="Comic Sans MS" panose="030F0702030302020204" pitchFamily="66" charset="0"/>
              </a:rPr>
              <a:t>）</a:t>
            </a:r>
            <a:r>
              <a:rPr lang="en-US" altLang="zh-CN" sz="3200">
                <a:latin typeface="Comic Sans MS" panose="030F0702030302020204" pitchFamily="66" charset="0"/>
              </a:rPr>
              <a:t>W-W</a:t>
            </a:r>
            <a:r>
              <a:rPr lang="zh-CN" altLang="en-US" sz="3200">
                <a:latin typeface="Comic Sans MS" panose="030F0702030302020204" pitchFamily="66" charset="0"/>
              </a:rPr>
              <a:t>不可同时</a:t>
            </a:r>
            <a:endParaRPr lang="zh-CN" altLang="en-US" sz="2400">
              <a:latin typeface="Times New Roman" panose="02020603050405020304" pitchFamily="18" charset="0"/>
            </a:endParaRPr>
          </a:p>
        </p:txBody>
      </p:sp>
      <p:sp>
        <p:nvSpPr>
          <p:cNvPr id="97284" name="直接连接符 97283"/>
          <p:cNvSpPr/>
          <p:nvPr/>
        </p:nvSpPr>
        <p:spPr>
          <a:xfrm flipV="1">
            <a:off x="2590800" y="3479800"/>
            <a:ext cx="838200" cy="762000"/>
          </a:xfrm>
          <a:prstGeom prst="line">
            <a:avLst/>
          </a:prstGeom>
          <a:ln w="9525" cap="flat" cmpd="sng">
            <a:solidFill>
              <a:schemeClr val="tx1"/>
            </a:solidFill>
            <a:prstDash val="solid"/>
            <a:headEnd type="none" w="med" len="med"/>
            <a:tailEnd type="triangle" w="med" len="med"/>
          </a:ln>
        </p:spPr>
      </p:sp>
      <p:sp>
        <p:nvSpPr>
          <p:cNvPr id="97285" name="直接连接符 97284"/>
          <p:cNvSpPr/>
          <p:nvPr/>
        </p:nvSpPr>
        <p:spPr>
          <a:xfrm flipV="1">
            <a:off x="3962400" y="3479800"/>
            <a:ext cx="0" cy="863600"/>
          </a:xfrm>
          <a:prstGeom prst="line">
            <a:avLst/>
          </a:prstGeom>
          <a:ln w="9525" cap="flat" cmpd="sng">
            <a:solidFill>
              <a:schemeClr val="tx1"/>
            </a:solidFill>
            <a:prstDash val="solid"/>
            <a:headEnd type="none" w="med" len="med"/>
            <a:tailEnd type="triangle" w="med" len="med"/>
          </a:ln>
        </p:spPr>
      </p:sp>
      <p:sp>
        <p:nvSpPr>
          <p:cNvPr id="97286" name="直接连接符 97285"/>
          <p:cNvSpPr/>
          <p:nvPr/>
        </p:nvSpPr>
        <p:spPr>
          <a:xfrm flipV="1">
            <a:off x="4648200" y="3479800"/>
            <a:ext cx="0" cy="863600"/>
          </a:xfrm>
          <a:prstGeom prst="line">
            <a:avLst/>
          </a:prstGeom>
          <a:ln w="9525" cap="flat" cmpd="sng">
            <a:solidFill>
              <a:schemeClr val="tx1"/>
            </a:solidFill>
            <a:prstDash val="solid"/>
            <a:headEnd type="none" w="med" len="med"/>
            <a:tailEnd type="triangle" w="med" len="med"/>
          </a:ln>
        </p:spPr>
      </p:sp>
      <p:sp>
        <p:nvSpPr>
          <p:cNvPr id="97287" name="直接连接符 97286"/>
          <p:cNvSpPr/>
          <p:nvPr/>
        </p:nvSpPr>
        <p:spPr>
          <a:xfrm flipH="1" flipV="1">
            <a:off x="5257800" y="3479800"/>
            <a:ext cx="763588" cy="838200"/>
          </a:xfrm>
          <a:prstGeom prst="line">
            <a:avLst/>
          </a:prstGeom>
          <a:ln w="9525" cap="flat" cmpd="sng">
            <a:solidFill>
              <a:schemeClr val="tx1"/>
            </a:solidFill>
            <a:prstDash val="solid"/>
            <a:headEnd type="none" w="med" len="med"/>
            <a:tailEnd type="triangle" w="med" len="med"/>
          </a:ln>
        </p:spPr>
      </p:sp>
      <p:sp>
        <p:nvSpPr>
          <p:cNvPr id="97288" name="云形标注 97287"/>
          <p:cNvSpPr/>
          <p:nvPr/>
        </p:nvSpPr>
        <p:spPr>
          <a:xfrm>
            <a:off x="5943600" y="3175000"/>
            <a:ext cx="2438400" cy="990600"/>
          </a:xfrm>
          <a:prstGeom prst="cloudCallout">
            <a:avLst>
              <a:gd name="adj1" fmla="val -42579"/>
              <a:gd name="adj2" fmla="val 70032"/>
            </a:avLst>
          </a:prstGeom>
          <a:noFill/>
          <a:ln w="9525" cap="flat" cmpd="sng">
            <a:solidFill>
              <a:schemeClr val="tx1"/>
            </a:solidFill>
            <a:prstDash val="solid"/>
            <a:headEnd type="none" w="med" len="med"/>
            <a:tailEnd type="none" w="med" len="med"/>
          </a:ln>
        </p:spPr>
        <p:txBody>
          <a:bodyPr wrap="none" anchor="ctr"/>
          <a:lstStyle/>
          <a:p>
            <a:pPr algn="ctr"/>
            <a:r>
              <a:rPr lang="en-US" altLang="zh-CN" sz="2400">
                <a:latin typeface="Comic Sans MS" panose="030F0702030302020204" pitchFamily="66" charset="0"/>
              </a:rPr>
              <a:t>accessing</a:t>
            </a:r>
            <a:endParaRPr lang="en-US" altLang="zh-CN" sz="2400">
              <a:latin typeface="Times New Roman" panose="02020603050405020304" pitchFamily="18"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98305"/>
          <p:cNvSpPr>
            <a:spLocks noGrp="1"/>
          </p:cNvSpPr>
          <p:nvPr>
            <p:ph type="title"/>
          </p:nvPr>
        </p:nvSpPr>
        <p:spPr/>
        <p:txBody>
          <a:bodyPr anchor="b"/>
          <a:lstStyle/>
          <a:p>
            <a:r>
              <a:rPr lang="en-US" altLang="zh-CN" sz="4000" b="1"/>
              <a:t>Solution1</a:t>
            </a:r>
            <a:r>
              <a:rPr lang="en-US" altLang="zh-CN" b="1"/>
              <a:t>:  </a:t>
            </a:r>
            <a:r>
              <a:rPr lang="zh-CN" altLang="en-US" b="1"/>
              <a:t>不考虑</a:t>
            </a:r>
            <a:r>
              <a:rPr lang="en-US" altLang="zh-CN" b="1">
                <a:latin typeface="Comic Sans MS" panose="030F0702030302020204" pitchFamily="66" charset="0"/>
              </a:rPr>
              <a:t>R-R</a:t>
            </a:r>
            <a:r>
              <a:rPr lang="zh-CN" altLang="en-US" b="1"/>
              <a:t>不互斥</a:t>
            </a:r>
          </a:p>
        </p:txBody>
      </p:sp>
      <p:sp>
        <p:nvSpPr>
          <p:cNvPr id="98307" name="文本框 98306"/>
          <p:cNvSpPr txBox="1"/>
          <p:nvPr/>
        </p:nvSpPr>
        <p:spPr>
          <a:xfrm>
            <a:off x="762000" y="1981200"/>
            <a:ext cx="7772400" cy="4291013"/>
          </a:xfrm>
          <a:prstGeom prst="rect">
            <a:avLst/>
          </a:prstGeom>
          <a:noFill/>
          <a:ln w="9525">
            <a:noFill/>
          </a:ln>
        </p:spPr>
        <p:txBody>
          <a:bodyPr>
            <a:spAutoFit/>
          </a:bodyPr>
          <a:lstStyle/>
          <a:p>
            <a:pPr>
              <a:lnSpc>
                <a:spcPct val="120000"/>
              </a:lnSpc>
              <a:spcBef>
                <a:spcPct val="50000"/>
              </a:spcBef>
            </a:pPr>
            <a:r>
              <a:rPr lang="zh-CN" altLang="en-US" sz="3200" dirty="0">
                <a:latin typeface="Comic Sans MS" panose="030F0702030302020204" pitchFamily="66" charset="0"/>
              </a:rPr>
              <a:t>Var r_w_w:semaphore; (init value: 1)</a:t>
            </a:r>
            <a:endParaRPr lang="zh-CN" altLang="en-US" sz="3200" dirty="0">
              <a:latin typeface="Times New Roman" panose="02020603050405020304" pitchFamily="18" charset="0"/>
            </a:endParaRPr>
          </a:p>
          <a:p>
            <a:pPr>
              <a:lnSpc>
                <a:spcPct val="90000"/>
              </a:lnSpc>
              <a:spcBef>
                <a:spcPct val="50000"/>
              </a:spcBef>
            </a:pPr>
            <a:r>
              <a:rPr lang="zh-CN" altLang="en-US" sz="2400" dirty="0">
                <a:latin typeface="Comic Sans MS" panose="030F0702030302020204" pitchFamily="66" charset="0"/>
              </a:rPr>
              <a:t>Reader：                      Writer:</a:t>
            </a:r>
          </a:p>
          <a:p>
            <a:pPr>
              <a:lnSpc>
                <a:spcPct val="90000"/>
              </a:lnSpc>
              <a:spcBef>
                <a:spcPct val="50000"/>
              </a:spcBef>
            </a:pPr>
            <a:r>
              <a:rPr lang="zh-CN" altLang="en-US" sz="2400" dirty="0">
                <a:latin typeface="Comic Sans MS" panose="030F0702030302020204" pitchFamily="66" charset="0"/>
              </a:rPr>
              <a:t>    P(r_w_w);                   P(r_w_w)</a:t>
            </a:r>
          </a:p>
          <a:p>
            <a:pPr>
              <a:lnSpc>
                <a:spcPct val="90000"/>
              </a:lnSpc>
              <a:spcBef>
                <a:spcPct val="50000"/>
              </a:spcBef>
            </a:pPr>
            <a:r>
              <a:rPr lang="zh-CN" altLang="en-US" sz="2400" dirty="0">
                <a:latin typeface="Comic Sans MS" panose="030F0702030302020204" pitchFamily="66" charset="0"/>
              </a:rPr>
              <a:t>    {读操作}                       {写操作}</a:t>
            </a:r>
          </a:p>
          <a:p>
            <a:pPr>
              <a:lnSpc>
                <a:spcPct val="90000"/>
              </a:lnSpc>
              <a:spcBef>
                <a:spcPct val="50000"/>
              </a:spcBef>
            </a:pPr>
            <a:r>
              <a:rPr lang="zh-CN" altLang="en-US" sz="2400" dirty="0">
                <a:latin typeface="Comic Sans MS" panose="030F0702030302020204" pitchFamily="66" charset="0"/>
              </a:rPr>
              <a:t>    V(r_w_w);                   V(r_w_w)</a:t>
            </a:r>
          </a:p>
          <a:p>
            <a:pPr>
              <a:lnSpc>
                <a:spcPct val="230000"/>
              </a:lnSpc>
              <a:spcBef>
                <a:spcPct val="50000"/>
              </a:spcBef>
            </a:pPr>
            <a:r>
              <a:rPr lang="zh-CN" altLang="en-US" sz="2400" dirty="0">
                <a:latin typeface="Comic Sans MS" panose="030F0702030302020204" pitchFamily="66" charset="0"/>
              </a:rPr>
              <a:t>分析：（1）写者活动正确；（2）R-R不能同时。</a:t>
            </a:r>
          </a:p>
          <a:p>
            <a:pPr>
              <a:spcBef>
                <a:spcPct val="50000"/>
              </a:spcBef>
            </a:pPr>
            <a:r>
              <a:rPr lang="zh-CN" altLang="en-US" sz="2400" dirty="0">
                <a:latin typeface="Comic Sans MS" panose="030F0702030302020204" pitchFamily="66" charset="0"/>
              </a:rPr>
              <a:t>改进：最先进入的R执行P；最后离开的R执行V；</a:t>
            </a:r>
            <a:endParaRPr lang="zh-CN" altLang="en-US" sz="2400" dirty="0">
              <a:latin typeface="Times New Roman" panose="02020603050405020304"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99329"/>
          <p:cNvSpPr>
            <a:spLocks noGrp="1"/>
          </p:cNvSpPr>
          <p:nvPr>
            <p:ph type="title"/>
          </p:nvPr>
        </p:nvSpPr>
        <p:spPr/>
        <p:txBody>
          <a:bodyPr anchor="b"/>
          <a:lstStyle/>
          <a:p>
            <a:r>
              <a:rPr lang="en-US" altLang="zh-CN" b="1"/>
              <a:t>Solution2:  </a:t>
            </a:r>
            <a:r>
              <a:rPr lang="zh-CN" altLang="en-US" b="1"/>
              <a:t>考虑</a:t>
            </a:r>
            <a:r>
              <a:rPr lang="en-US" altLang="zh-CN" b="1">
                <a:latin typeface="Comic Sans MS" panose="030F0702030302020204" pitchFamily="66" charset="0"/>
              </a:rPr>
              <a:t>R-R</a:t>
            </a:r>
            <a:r>
              <a:rPr lang="zh-CN" altLang="en-US" b="1"/>
              <a:t>不互斥</a:t>
            </a:r>
          </a:p>
        </p:txBody>
      </p:sp>
      <p:sp>
        <p:nvSpPr>
          <p:cNvPr id="99331" name="文本框 99330"/>
          <p:cNvSpPr txBox="1"/>
          <p:nvPr/>
        </p:nvSpPr>
        <p:spPr>
          <a:xfrm>
            <a:off x="609600" y="1981200"/>
            <a:ext cx="8001000" cy="4291013"/>
          </a:xfrm>
          <a:prstGeom prst="rect">
            <a:avLst/>
          </a:prstGeom>
          <a:noFill/>
          <a:ln w="9525">
            <a:noFill/>
          </a:ln>
        </p:spPr>
        <p:txBody>
          <a:bodyPr>
            <a:spAutoFit/>
          </a:bodyPr>
          <a:lstStyle/>
          <a:p>
            <a:pPr>
              <a:spcBef>
                <a:spcPct val="50000"/>
              </a:spcBef>
            </a:pPr>
            <a:r>
              <a:rPr lang="zh-CN" altLang="en-US" sz="2400" dirty="0">
                <a:latin typeface="Comic Sans MS" panose="030F0702030302020204" pitchFamily="66" charset="0"/>
              </a:rPr>
              <a:t>Var read_count:integer; (initial value is 0)</a:t>
            </a:r>
          </a:p>
          <a:p>
            <a:pPr>
              <a:spcBef>
                <a:spcPct val="50000"/>
              </a:spcBef>
            </a:pPr>
            <a:r>
              <a:rPr lang="zh-CN" altLang="en-US" sz="2400" dirty="0">
                <a:latin typeface="Comic Sans MS" panose="030F0702030302020204" pitchFamily="66" charset="0"/>
              </a:rPr>
              <a:t>Reader: </a:t>
            </a:r>
          </a:p>
          <a:p>
            <a:pPr>
              <a:spcBef>
                <a:spcPct val="50000"/>
              </a:spcBef>
            </a:pPr>
            <a:r>
              <a:rPr lang="zh-CN" altLang="en-US" sz="2400" dirty="0">
                <a:latin typeface="Comic Sans MS" panose="030F0702030302020204" pitchFamily="66" charset="0"/>
              </a:rPr>
              <a:t>    read_count:=read_count+1;</a:t>
            </a:r>
          </a:p>
          <a:p>
            <a:pPr>
              <a:spcBef>
                <a:spcPct val="50000"/>
              </a:spcBef>
            </a:pPr>
            <a:r>
              <a:rPr lang="zh-CN" altLang="en-US" sz="2400" dirty="0">
                <a:latin typeface="Comic Sans MS" panose="030F0702030302020204" pitchFamily="66" charset="0"/>
              </a:rPr>
              <a:t>    If read_count=1 Then P(r_w_w);</a:t>
            </a:r>
          </a:p>
          <a:p>
            <a:pPr>
              <a:spcBef>
                <a:spcPct val="50000"/>
              </a:spcBef>
            </a:pPr>
            <a:r>
              <a:rPr lang="zh-CN" altLang="en-US" sz="2400" dirty="0">
                <a:latin typeface="Comic Sans MS" panose="030F0702030302020204" pitchFamily="66" charset="0"/>
              </a:rPr>
              <a:t>    {读操作}</a:t>
            </a:r>
          </a:p>
          <a:p>
            <a:pPr>
              <a:spcBef>
                <a:spcPct val="50000"/>
              </a:spcBef>
            </a:pPr>
            <a:r>
              <a:rPr lang="zh-CN" altLang="en-US" sz="2400" dirty="0">
                <a:latin typeface="Comic Sans MS" panose="030F0702030302020204" pitchFamily="66" charset="0"/>
              </a:rPr>
              <a:t>    read_count:=read_count-1;</a:t>
            </a:r>
          </a:p>
          <a:p>
            <a:pPr>
              <a:spcBef>
                <a:spcPct val="50000"/>
              </a:spcBef>
            </a:pPr>
            <a:r>
              <a:rPr lang="zh-CN" altLang="en-US" sz="2400" dirty="0">
                <a:latin typeface="Comic Sans MS" panose="030F0702030302020204" pitchFamily="66" charset="0"/>
              </a:rPr>
              <a:t>    If read_count=0 Then V(r_w_w);</a:t>
            </a:r>
          </a:p>
          <a:p>
            <a:pPr>
              <a:spcBef>
                <a:spcPct val="50000"/>
              </a:spcBef>
            </a:pPr>
            <a:r>
              <a:rPr lang="zh-CN" altLang="en-US" sz="2400" dirty="0">
                <a:latin typeface="Comic Sans MS" panose="030F0702030302020204" pitchFamily="66" charset="0"/>
              </a:rPr>
              <a:t>问题：对Read_count操作的互斥问题。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wipe(left)">
                                      <p:cBhvr>
                                        <p:cTn id="7" dur="500"/>
                                        <p:tgtEl>
                                          <p:spTgt spid="99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wipe(left)">
                                      <p:cBhvr>
                                        <p:cTn id="12" dur="500"/>
                                        <p:tgtEl>
                                          <p:spTgt spid="993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9331">
                                            <p:txEl>
                                              <p:pRg st="2" end="2"/>
                                            </p:txEl>
                                          </p:spTgt>
                                        </p:tgtEl>
                                        <p:attrNameLst>
                                          <p:attrName>style.visibility</p:attrName>
                                        </p:attrNameLst>
                                      </p:cBhvr>
                                      <p:to>
                                        <p:strVal val="visible"/>
                                      </p:to>
                                    </p:set>
                                    <p:animEffect transition="in" filter="wipe(left)">
                                      <p:cBhvr>
                                        <p:cTn id="17" dur="500"/>
                                        <p:tgtEl>
                                          <p:spTgt spid="993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9331">
                                            <p:txEl>
                                              <p:pRg st="3" end="3"/>
                                            </p:txEl>
                                          </p:spTgt>
                                        </p:tgtEl>
                                        <p:attrNameLst>
                                          <p:attrName>style.visibility</p:attrName>
                                        </p:attrNameLst>
                                      </p:cBhvr>
                                      <p:to>
                                        <p:strVal val="visible"/>
                                      </p:to>
                                    </p:set>
                                    <p:animEffect transition="in" filter="wipe(left)">
                                      <p:cBhvr>
                                        <p:cTn id="22" dur="500"/>
                                        <p:tgtEl>
                                          <p:spTgt spid="993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9331">
                                            <p:txEl>
                                              <p:pRg st="4" end="4"/>
                                            </p:txEl>
                                          </p:spTgt>
                                        </p:tgtEl>
                                        <p:attrNameLst>
                                          <p:attrName>style.visibility</p:attrName>
                                        </p:attrNameLst>
                                      </p:cBhvr>
                                      <p:to>
                                        <p:strVal val="visible"/>
                                      </p:to>
                                    </p:set>
                                    <p:animEffect transition="in" filter="wipe(left)">
                                      <p:cBhvr>
                                        <p:cTn id="27" dur="500"/>
                                        <p:tgtEl>
                                          <p:spTgt spid="993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9331">
                                            <p:txEl>
                                              <p:pRg st="5" end="5"/>
                                            </p:txEl>
                                          </p:spTgt>
                                        </p:tgtEl>
                                        <p:attrNameLst>
                                          <p:attrName>style.visibility</p:attrName>
                                        </p:attrNameLst>
                                      </p:cBhvr>
                                      <p:to>
                                        <p:strVal val="visible"/>
                                      </p:to>
                                    </p:set>
                                    <p:animEffect transition="in" filter="wipe(left)">
                                      <p:cBhvr>
                                        <p:cTn id="32" dur="500"/>
                                        <p:tgtEl>
                                          <p:spTgt spid="993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9331">
                                            <p:txEl>
                                              <p:pRg st="6" end="6"/>
                                            </p:txEl>
                                          </p:spTgt>
                                        </p:tgtEl>
                                        <p:attrNameLst>
                                          <p:attrName>style.visibility</p:attrName>
                                        </p:attrNameLst>
                                      </p:cBhvr>
                                      <p:to>
                                        <p:strVal val="visible"/>
                                      </p:to>
                                    </p:set>
                                    <p:animEffect transition="in" filter="wipe(left)">
                                      <p:cBhvr>
                                        <p:cTn id="37" dur="500"/>
                                        <p:tgtEl>
                                          <p:spTgt spid="9933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9331">
                                            <p:txEl>
                                              <p:pRg st="7" end="7"/>
                                            </p:txEl>
                                          </p:spTgt>
                                        </p:tgtEl>
                                        <p:attrNameLst>
                                          <p:attrName>style.visibility</p:attrName>
                                        </p:attrNameLst>
                                      </p:cBhvr>
                                      <p:to>
                                        <p:strVal val="visible"/>
                                      </p:to>
                                    </p:set>
                                    <p:animEffect transition="in" filter="wipe(left)">
                                      <p:cBhvr>
                                        <p:cTn id="42" dur="500"/>
                                        <p:tgtEl>
                                          <p:spTgt spid="993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00353"/>
          <p:cNvSpPr>
            <a:spLocks noGrp="1"/>
          </p:cNvSpPr>
          <p:nvPr>
            <p:ph type="title"/>
          </p:nvPr>
        </p:nvSpPr>
        <p:spPr/>
        <p:txBody>
          <a:bodyPr anchor="b"/>
          <a:lstStyle/>
          <a:p>
            <a:r>
              <a:rPr lang="zh-CN" altLang="en-US" b="1" dirty="0"/>
              <a:t>Solution3: 正确解法</a:t>
            </a:r>
          </a:p>
        </p:txBody>
      </p:sp>
      <p:sp>
        <p:nvSpPr>
          <p:cNvPr id="100355" name="文本框 100354"/>
          <p:cNvSpPr txBox="1"/>
          <p:nvPr/>
        </p:nvSpPr>
        <p:spPr>
          <a:xfrm>
            <a:off x="762000" y="1828800"/>
            <a:ext cx="7772400" cy="4473575"/>
          </a:xfrm>
          <a:prstGeom prst="rect">
            <a:avLst/>
          </a:prstGeom>
          <a:noFill/>
          <a:ln w="9525">
            <a:noFill/>
          </a:ln>
        </p:spPr>
        <p:txBody>
          <a:bodyPr>
            <a:spAutoFit/>
          </a:bodyPr>
          <a:lstStyle/>
          <a:p>
            <a:pPr>
              <a:spcBef>
                <a:spcPct val="50000"/>
              </a:spcBef>
            </a:pPr>
            <a:r>
              <a:rPr lang="en-US" altLang="zh-CN" sz="2400">
                <a:latin typeface="Comic Sans MS" panose="030F0702030302020204" pitchFamily="66" charset="0"/>
              </a:rPr>
              <a:t>Var mutex:semaphore; (initial value is 1)</a:t>
            </a:r>
            <a:endParaRPr lang="en-US" altLang="zh-CN" sz="2400">
              <a:latin typeface="Times New Roman" panose="02020603050405020304" pitchFamily="18" charset="0"/>
            </a:endParaRPr>
          </a:p>
          <a:p>
            <a:pPr>
              <a:lnSpc>
                <a:spcPct val="60000"/>
              </a:lnSpc>
              <a:spcBef>
                <a:spcPct val="50000"/>
              </a:spcBef>
            </a:pPr>
            <a:r>
              <a:rPr lang="en-US" altLang="zh-CN" sz="2400">
                <a:latin typeface="Times New Roman" panose="02020603050405020304" pitchFamily="18" charset="0"/>
              </a:rPr>
              <a:t> </a:t>
            </a:r>
            <a:r>
              <a:rPr lang="en-US" altLang="zh-CN" sz="2400">
                <a:latin typeface="Comic Sans MS" panose="030F0702030302020204" pitchFamily="66" charset="0"/>
              </a:rPr>
              <a:t>Reader: </a:t>
            </a:r>
          </a:p>
          <a:p>
            <a:pPr>
              <a:lnSpc>
                <a:spcPct val="60000"/>
              </a:lnSpc>
              <a:spcBef>
                <a:spcPct val="50000"/>
              </a:spcBef>
            </a:pPr>
            <a:r>
              <a:rPr lang="en-US" altLang="zh-CN" sz="2400">
                <a:latin typeface="Comic Sans MS" panose="030F0702030302020204" pitchFamily="66" charset="0"/>
              </a:rPr>
              <a:t>    P(mutex);</a:t>
            </a:r>
          </a:p>
          <a:p>
            <a:pPr>
              <a:lnSpc>
                <a:spcPct val="60000"/>
              </a:lnSpc>
              <a:spcBef>
                <a:spcPct val="50000"/>
              </a:spcBef>
            </a:pPr>
            <a:r>
              <a:rPr lang="en-US" altLang="zh-CN" sz="2400">
                <a:latin typeface="Comic Sans MS" panose="030F0702030302020204" pitchFamily="66" charset="0"/>
              </a:rPr>
              <a:t>    read_count:=read_count+1;</a:t>
            </a:r>
          </a:p>
          <a:p>
            <a:pPr>
              <a:lnSpc>
                <a:spcPct val="60000"/>
              </a:lnSpc>
              <a:spcBef>
                <a:spcPct val="50000"/>
              </a:spcBef>
            </a:pPr>
            <a:r>
              <a:rPr lang="en-US" altLang="zh-CN" sz="2400">
                <a:latin typeface="Comic Sans MS" panose="030F0702030302020204" pitchFamily="66" charset="0"/>
              </a:rPr>
              <a:t>    If read_count=1 Then P(r_w_w);</a:t>
            </a:r>
          </a:p>
          <a:p>
            <a:pPr>
              <a:lnSpc>
                <a:spcPct val="60000"/>
              </a:lnSpc>
              <a:spcBef>
                <a:spcPct val="50000"/>
              </a:spcBef>
            </a:pPr>
            <a:r>
              <a:rPr lang="en-US" altLang="zh-CN" sz="2400">
                <a:latin typeface="Comic Sans MS" panose="030F0702030302020204" pitchFamily="66" charset="0"/>
              </a:rPr>
              <a:t>    V(mutex);</a:t>
            </a:r>
          </a:p>
          <a:p>
            <a:pPr>
              <a:lnSpc>
                <a:spcPct val="60000"/>
              </a:lnSpc>
              <a:spcBef>
                <a:spcPct val="50000"/>
              </a:spcBef>
            </a:pPr>
            <a:r>
              <a:rPr lang="en-US" altLang="zh-CN" sz="2400">
                <a:latin typeface="Comic Sans MS" panose="030F0702030302020204" pitchFamily="66" charset="0"/>
              </a:rPr>
              <a:t>    {</a:t>
            </a:r>
            <a:r>
              <a:rPr lang="zh-CN" altLang="en-US" sz="2400">
                <a:latin typeface="Comic Sans MS" panose="030F0702030302020204" pitchFamily="66" charset="0"/>
              </a:rPr>
              <a:t>读操作</a:t>
            </a:r>
            <a:r>
              <a:rPr lang="en-US" altLang="zh-CN" sz="2400">
                <a:latin typeface="Comic Sans MS" panose="030F0702030302020204" pitchFamily="66" charset="0"/>
              </a:rPr>
              <a:t>}</a:t>
            </a:r>
          </a:p>
          <a:p>
            <a:pPr>
              <a:lnSpc>
                <a:spcPct val="60000"/>
              </a:lnSpc>
              <a:spcBef>
                <a:spcPct val="50000"/>
              </a:spcBef>
            </a:pPr>
            <a:r>
              <a:rPr lang="en-US" altLang="zh-CN" sz="2400">
                <a:latin typeface="Comic Sans MS" panose="030F0702030302020204" pitchFamily="66" charset="0"/>
              </a:rPr>
              <a:t>    P(mutex);</a:t>
            </a:r>
          </a:p>
          <a:p>
            <a:pPr>
              <a:lnSpc>
                <a:spcPct val="60000"/>
              </a:lnSpc>
              <a:spcBef>
                <a:spcPct val="50000"/>
              </a:spcBef>
            </a:pPr>
            <a:r>
              <a:rPr lang="en-US" altLang="zh-CN" sz="2400">
                <a:latin typeface="Comic Sans MS" panose="030F0702030302020204" pitchFamily="66" charset="0"/>
              </a:rPr>
              <a:t>    read_count:=read_count-1;</a:t>
            </a:r>
          </a:p>
          <a:p>
            <a:pPr>
              <a:lnSpc>
                <a:spcPct val="60000"/>
              </a:lnSpc>
              <a:spcBef>
                <a:spcPct val="50000"/>
              </a:spcBef>
            </a:pPr>
            <a:r>
              <a:rPr lang="en-US" altLang="zh-CN" sz="2400">
                <a:latin typeface="Comic Sans MS" panose="030F0702030302020204" pitchFamily="66" charset="0"/>
              </a:rPr>
              <a:t>    If read_count=0 Then V(r_w_w);</a:t>
            </a:r>
          </a:p>
          <a:p>
            <a:pPr>
              <a:lnSpc>
                <a:spcPct val="60000"/>
              </a:lnSpc>
              <a:spcBef>
                <a:spcPct val="50000"/>
              </a:spcBef>
            </a:pPr>
            <a:r>
              <a:rPr lang="en-US" altLang="zh-CN" sz="2400">
                <a:latin typeface="Comic Sans MS" panose="030F0702030302020204" pitchFamily="66" charset="0"/>
              </a:rPr>
              <a:t>    V(mutex);</a:t>
            </a:r>
          </a:p>
        </p:txBody>
      </p:sp>
      <p:sp>
        <p:nvSpPr>
          <p:cNvPr id="100356" name="云形标注 100355"/>
          <p:cNvSpPr/>
          <p:nvPr/>
        </p:nvSpPr>
        <p:spPr>
          <a:xfrm>
            <a:off x="6096000" y="4191000"/>
            <a:ext cx="2971800" cy="1905000"/>
          </a:xfrm>
          <a:prstGeom prst="cloudCallout">
            <a:avLst>
              <a:gd name="adj1" fmla="val -44551"/>
              <a:gd name="adj2" fmla="val 70000"/>
            </a:avLst>
          </a:prstGeom>
          <a:noFill/>
          <a:ln w="9525" cap="flat" cmpd="sng">
            <a:solidFill>
              <a:schemeClr val="tx1"/>
            </a:solidFill>
            <a:prstDash val="solid"/>
            <a:headEnd type="none" w="med" len="med"/>
            <a:tailEnd type="none" w="med" len="med"/>
          </a:ln>
        </p:spPr>
        <p:txBody>
          <a:bodyPr wrap="none" anchor="ctr"/>
          <a:lstStyle/>
          <a:p>
            <a:pPr algn="ctr"/>
            <a:r>
              <a:rPr lang="zh-CN" altLang="en-US" sz="2400">
                <a:latin typeface="Times New Roman" panose="02020603050405020304" pitchFamily="18" charset="0"/>
              </a:rPr>
              <a:t>     </a:t>
            </a:r>
            <a:r>
              <a:rPr lang="zh-CN" altLang="en-US" sz="2400">
                <a:solidFill>
                  <a:schemeClr val="tx2"/>
                </a:solidFill>
                <a:latin typeface="Times New Roman" panose="02020603050405020304" pitchFamily="18" charset="0"/>
              </a:rPr>
              <a:t>读者等待在何处？</a:t>
            </a:r>
          </a:p>
          <a:p>
            <a:pPr algn="ctr"/>
            <a:r>
              <a:rPr lang="zh-CN" altLang="en-US" sz="2400">
                <a:solidFill>
                  <a:schemeClr val="tx2"/>
                </a:solidFill>
                <a:latin typeface="Times New Roman" panose="02020603050405020304" pitchFamily="18" charset="0"/>
              </a:rPr>
              <a:t> 读者如何被唤醒？</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01377"/>
          <p:cNvSpPr>
            <a:spLocks noGrp="1"/>
          </p:cNvSpPr>
          <p:nvPr>
            <p:ph type="title"/>
          </p:nvPr>
        </p:nvSpPr>
        <p:spPr>
          <a:xfrm>
            <a:off x="685800" y="533400"/>
            <a:ext cx="7772400" cy="1143000"/>
          </a:xfrm>
        </p:spPr>
        <p:txBody>
          <a:bodyPr anchor="b"/>
          <a:lstStyle/>
          <a:p>
            <a:r>
              <a:rPr lang="zh-CN" altLang="en-US" b="1"/>
              <a:t>程序</a:t>
            </a:r>
          </a:p>
        </p:txBody>
      </p:sp>
      <p:sp>
        <p:nvSpPr>
          <p:cNvPr id="101379" name="文本框 101378"/>
          <p:cNvSpPr txBox="1"/>
          <p:nvPr/>
        </p:nvSpPr>
        <p:spPr>
          <a:xfrm>
            <a:off x="914400" y="1905000"/>
            <a:ext cx="4419600" cy="4400550"/>
          </a:xfrm>
          <a:prstGeom prst="rect">
            <a:avLst/>
          </a:prstGeom>
          <a:noFill/>
          <a:ln w="9525">
            <a:noFill/>
          </a:ln>
        </p:spPr>
        <p:txBody>
          <a:bodyPr>
            <a:spAutoFit/>
          </a:bodyPr>
          <a:lstStyle/>
          <a:p>
            <a:pPr>
              <a:spcBef>
                <a:spcPct val="50000"/>
              </a:spcBef>
            </a:pPr>
            <a:r>
              <a:rPr lang="en-US" altLang="zh-CN" sz="2400">
                <a:latin typeface="Comic Sans MS" panose="030F0702030302020204" pitchFamily="66" charset="0"/>
              </a:rPr>
              <a:t>Program readers_writers;</a:t>
            </a:r>
          </a:p>
          <a:p>
            <a:pPr>
              <a:lnSpc>
                <a:spcPct val="60000"/>
              </a:lnSpc>
              <a:spcBef>
                <a:spcPct val="50000"/>
              </a:spcBef>
            </a:pPr>
            <a:r>
              <a:rPr lang="en-US" altLang="zh-CN" sz="2400">
                <a:latin typeface="Comic Sans MS" panose="030F0702030302020204" pitchFamily="66" charset="0"/>
              </a:rPr>
              <a:t>Var r_w_w: semaphore;    </a:t>
            </a:r>
          </a:p>
          <a:p>
            <a:pPr>
              <a:lnSpc>
                <a:spcPct val="60000"/>
              </a:lnSpc>
              <a:spcBef>
                <a:spcPct val="50000"/>
              </a:spcBef>
            </a:pPr>
            <a:r>
              <a:rPr lang="en-US" altLang="zh-CN" sz="2400">
                <a:latin typeface="Comic Sans MS" panose="030F0702030302020204" pitchFamily="66" charset="0"/>
              </a:rPr>
              <a:t>     mutex:semaphore;</a:t>
            </a:r>
          </a:p>
          <a:p>
            <a:pPr>
              <a:lnSpc>
                <a:spcPct val="60000"/>
              </a:lnSpc>
              <a:spcBef>
                <a:spcPct val="50000"/>
              </a:spcBef>
            </a:pPr>
            <a:r>
              <a:rPr lang="en-US" altLang="zh-CN" sz="2400">
                <a:latin typeface="Comic Sans MS" panose="030F0702030302020204" pitchFamily="66" charset="0"/>
              </a:rPr>
              <a:t>     read_count: integer;</a:t>
            </a:r>
          </a:p>
          <a:p>
            <a:pPr>
              <a:spcBef>
                <a:spcPct val="50000"/>
              </a:spcBef>
            </a:pPr>
            <a:r>
              <a:rPr lang="en-US" altLang="zh-CN" sz="2400">
                <a:latin typeface="Comic Sans MS" panose="030F0702030302020204" pitchFamily="66" charset="0"/>
              </a:rPr>
              <a:t>procedure writer;</a:t>
            </a:r>
          </a:p>
          <a:p>
            <a:pPr>
              <a:lnSpc>
                <a:spcPct val="70000"/>
              </a:lnSpc>
              <a:spcBef>
                <a:spcPct val="50000"/>
              </a:spcBef>
            </a:pPr>
            <a:r>
              <a:rPr lang="en-US" altLang="zh-CN" sz="2400">
                <a:latin typeface="Comic Sans MS" panose="030F0702030302020204" pitchFamily="66" charset="0"/>
              </a:rPr>
              <a:t>begin</a:t>
            </a:r>
          </a:p>
          <a:p>
            <a:pPr>
              <a:lnSpc>
                <a:spcPct val="70000"/>
              </a:lnSpc>
              <a:spcBef>
                <a:spcPct val="50000"/>
              </a:spcBef>
            </a:pPr>
            <a:r>
              <a:rPr lang="en-US" altLang="zh-CN" sz="2400">
                <a:latin typeface="Comic Sans MS" panose="030F0702030302020204" pitchFamily="66" charset="0"/>
              </a:rPr>
              <a:t>    P(r_w_w);</a:t>
            </a:r>
          </a:p>
          <a:p>
            <a:pPr>
              <a:lnSpc>
                <a:spcPct val="70000"/>
              </a:lnSpc>
              <a:spcBef>
                <a:spcPct val="50000"/>
              </a:spcBef>
            </a:pPr>
            <a:r>
              <a:rPr lang="en-US" altLang="zh-CN" sz="2400">
                <a:latin typeface="Comic Sans MS" panose="030F0702030302020204" pitchFamily="66" charset="0"/>
              </a:rPr>
              <a:t>    { write ops }</a:t>
            </a:r>
          </a:p>
          <a:p>
            <a:pPr>
              <a:lnSpc>
                <a:spcPct val="70000"/>
              </a:lnSpc>
              <a:spcBef>
                <a:spcPct val="50000"/>
              </a:spcBef>
            </a:pPr>
            <a:r>
              <a:rPr lang="en-US" altLang="zh-CN" sz="2400">
                <a:latin typeface="Comic Sans MS" panose="030F0702030302020204" pitchFamily="66" charset="0"/>
              </a:rPr>
              <a:t>    V(r_w_w)</a:t>
            </a:r>
          </a:p>
          <a:p>
            <a:pPr>
              <a:lnSpc>
                <a:spcPct val="70000"/>
              </a:lnSpc>
              <a:spcBef>
                <a:spcPct val="50000"/>
              </a:spcBef>
            </a:pPr>
            <a:r>
              <a:rPr lang="en-US" altLang="zh-CN" sz="2400">
                <a:latin typeface="Comic Sans MS" panose="030F0702030302020204" pitchFamily="66" charset="0"/>
              </a:rPr>
              <a:t>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Effect transition="in" filter="wipe(left)">
                                      <p:cBhvr>
                                        <p:cTn id="7" dur="500"/>
                                        <p:tgtEl>
                                          <p:spTgt spid="1013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1379">
                                            <p:txEl>
                                              <p:pRg st="1" end="1"/>
                                            </p:txEl>
                                          </p:spTgt>
                                        </p:tgtEl>
                                        <p:attrNameLst>
                                          <p:attrName>style.visibility</p:attrName>
                                        </p:attrNameLst>
                                      </p:cBhvr>
                                      <p:to>
                                        <p:strVal val="visible"/>
                                      </p:to>
                                    </p:set>
                                    <p:animEffect transition="in" filter="wipe(left)">
                                      <p:cBhvr>
                                        <p:cTn id="12" dur="500"/>
                                        <p:tgtEl>
                                          <p:spTgt spid="1013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1379">
                                            <p:txEl>
                                              <p:pRg st="2" end="2"/>
                                            </p:txEl>
                                          </p:spTgt>
                                        </p:tgtEl>
                                        <p:attrNameLst>
                                          <p:attrName>style.visibility</p:attrName>
                                        </p:attrNameLst>
                                      </p:cBhvr>
                                      <p:to>
                                        <p:strVal val="visible"/>
                                      </p:to>
                                    </p:set>
                                    <p:animEffect transition="in" filter="wipe(left)">
                                      <p:cBhvr>
                                        <p:cTn id="17" dur="500"/>
                                        <p:tgtEl>
                                          <p:spTgt spid="1013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1379">
                                            <p:txEl>
                                              <p:pRg st="3" end="3"/>
                                            </p:txEl>
                                          </p:spTgt>
                                        </p:tgtEl>
                                        <p:attrNameLst>
                                          <p:attrName>style.visibility</p:attrName>
                                        </p:attrNameLst>
                                      </p:cBhvr>
                                      <p:to>
                                        <p:strVal val="visible"/>
                                      </p:to>
                                    </p:set>
                                    <p:animEffect transition="in" filter="wipe(left)">
                                      <p:cBhvr>
                                        <p:cTn id="22" dur="500"/>
                                        <p:tgtEl>
                                          <p:spTgt spid="1013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1379">
                                            <p:txEl>
                                              <p:pRg st="4" end="4"/>
                                            </p:txEl>
                                          </p:spTgt>
                                        </p:tgtEl>
                                        <p:attrNameLst>
                                          <p:attrName>style.visibility</p:attrName>
                                        </p:attrNameLst>
                                      </p:cBhvr>
                                      <p:to>
                                        <p:strVal val="visible"/>
                                      </p:to>
                                    </p:set>
                                    <p:animEffect transition="in" filter="wipe(left)">
                                      <p:cBhvr>
                                        <p:cTn id="27" dur="500"/>
                                        <p:tgtEl>
                                          <p:spTgt spid="1013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1379">
                                            <p:txEl>
                                              <p:pRg st="5" end="5"/>
                                            </p:txEl>
                                          </p:spTgt>
                                        </p:tgtEl>
                                        <p:attrNameLst>
                                          <p:attrName>style.visibility</p:attrName>
                                        </p:attrNameLst>
                                      </p:cBhvr>
                                      <p:to>
                                        <p:strVal val="visible"/>
                                      </p:to>
                                    </p:set>
                                    <p:animEffect transition="in" filter="wipe(left)">
                                      <p:cBhvr>
                                        <p:cTn id="32" dur="500"/>
                                        <p:tgtEl>
                                          <p:spTgt spid="1013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1379">
                                            <p:txEl>
                                              <p:pRg st="6" end="6"/>
                                            </p:txEl>
                                          </p:spTgt>
                                        </p:tgtEl>
                                        <p:attrNameLst>
                                          <p:attrName>style.visibility</p:attrName>
                                        </p:attrNameLst>
                                      </p:cBhvr>
                                      <p:to>
                                        <p:strVal val="visible"/>
                                      </p:to>
                                    </p:set>
                                    <p:animEffect transition="in" filter="wipe(left)">
                                      <p:cBhvr>
                                        <p:cTn id="37" dur="500"/>
                                        <p:tgtEl>
                                          <p:spTgt spid="10137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1379">
                                            <p:txEl>
                                              <p:pRg st="7" end="7"/>
                                            </p:txEl>
                                          </p:spTgt>
                                        </p:tgtEl>
                                        <p:attrNameLst>
                                          <p:attrName>style.visibility</p:attrName>
                                        </p:attrNameLst>
                                      </p:cBhvr>
                                      <p:to>
                                        <p:strVal val="visible"/>
                                      </p:to>
                                    </p:set>
                                    <p:animEffect transition="in" filter="wipe(left)">
                                      <p:cBhvr>
                                        <p:cTn id="42" dur="500"/>
                                        <p:tgtEl>
                                          <p:spTgt spid="10137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1379">
                                            <p:txEl>
                                              <p:pRg st="8" end="8"/>
                                            </p:txEl>
                                          </p:spTgt>
                                        </p:tgtEl>
                                        <p:attrNameLst>
                                          <p:attrName>style.visibility</p:attrName>
                                        </p:attrNameLst>
                                      </p:cBhvr>
                                      <p:to>
                                        <p:strVal val="visible"/>
                                      </p:to>
                                    </p:set>
                                    <p:animEffect transition="in" filter="wipe(left)">
                                      <p:cBhvr>
                                        <p:cTn id="47" dur="500"/>
                                        <p:tgtEl>
                                          <p:spTgt spid="10137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1379">
                                            <p:txEl>
                                              <p:pRg st="9" end="9"/>
                                            </p:txEl>
                                          </p:spTgt>
                                        </p:tgtEl>
                                        <p:attrNameLst>
                                          <p:attrName>style.visibility</p:attrName>
                                        </p:attrNameLst>
                                      </p:cBhvr>
                                      <p:to>
                                        <p:strVal val="visible"/>
                                      </p:to>
                                    </p:set>
                                    <p:animEffect transition="in" filter="wipe(left)">
                                      <p:cBhvr>
                                        <p:cTn id="52" dur="500"/>
                                        <p:tgtEl>
                                          <p:spTgt spid="1013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02401"/>
          <p:cNvSpPr>
            <a:spLocks noGrp="1"/>
          </p:cNvSpPr>
          <p:nvPr>
            <p:ph type="title"/>
          </p:nvPr>
        </p:nvSpPr>
        <p:spPr>
          <a:xfrm>
            <a:off x="685800" y="228600"/>
            <a:ext cx="7772400" cy="1143000"/>
          </a:xfrm>
        </p:spPr>
        <p:txBody>
          <a:bodyPr anchor="b"/>
          <a:lstStyle/>
          <a:p>
            <a:r>
              <a:rPr lang="zh-CN" altLang="en-US" b="1"/>
              <a:t>程序（</a:t>
            </a:r>
            <a:r>
              <a:rPr lang="en-US" altLang="zh-CN" b="1"/>
              <a:t>Cont.</a:t>
            </a:r>
            <a:r>
              <a:rPr lang="zh-CN" altLang="en-US" b="1"/>
              <a:t>）</a:t>
            </a:r>
          </a:p>
        </p:txBody>
      </p:sp>
      <p:sp>
        <p:nvSpPr>
          <p:cNvPr id="102403" name="文本框 102402"/>
          <p:cNvSpPr txBox="1"/>
          <p:nvPr/>
        </p:nvSpPr>
        <p:spPr>
          <a:xfrm>
            <a:off x="838200" y="1447800"/>
            <a:ext cx="5562600" cy="5167313"/>
          </a:xfrm>
          <a:prstGeom prst="rect">
            <a:avLst/>
          </a:prstGeom>
          <a:noFill/>
          <a:ln w="9525">
            <a:noFill/>
          </a:ln>
        </p:spPr>
        <p:txBody>
          <a:bodyPr>
            <a:spAutoFit/>
          </a:bodyPr>
          <a:lstStyle/>
          <a:p>
            <a:pPr>
              <a:spcBef>
                <a:spcPct val="50000"/>
              </a:spcBef>
            </a:pPr>
            <a:r>
              <a:rPr lang="en-US" altLang="zh-CN" sz="2400">
                <a:latin typeface="Comic Sans MS" panose="030F0702030302020204" pitchFamily="66" charset="0"/>
              </a:rPr>
              <a:t>Procedure reader;</a:t>
            </a:r>
          </a:p>
          <a:p>
            <a:pPr>
              <a:lnSpc>
                <a:spcPct val="50000"/>
              </a:lnSpc>
              <a:spcBef>
                <a:spcPct val="50000"/>
              </a:spcBef>
            </a:pPr>
            <a:r>
              <a:rPr lang="en-US" altLang="zh-CN" sz="2400">
                <a:latin typeface="Comic Sans MS" panose="030F0702030302020204" pitchFamily="66" charset="0"/>
              </a:rPr>
              <a:t>begin</a:t>
            </a:r>
          </a:p>
          <a:p>
            <a:pPr>
              <a:lnSpc>
                <a:spcPct val="70000"/>
              </a:lnSpc>
              <a:spcBef>
                <a:spcPct val="50000"/>
              </a:spcBef>
            </a:pPr>
            <a:r>
              <a:rPr lang="en-US" altLang="zh-CN" sz="2400">
                <a:latin typeface="Comic Sans MS" panose="030F0702030302020204" pitchFamily="66" charset="0"/>
              </a:rPr>
              <a:t>    P(mutex);</a:t>
            </a:r>
          </a:p>
          <a:p>
            <a:pPr>
              <a:lnSpc>
                <a:spcPct val="70000"/>
              </a:lnSpc>
              <a:spcBef>
                <a:spcPct val="50000"/>
              </a:spcBef>
            </a:pPr>
            <a:r>
              <a:rPr lang="en-US" altLang="zh-CN" sz="2400">
                <a:latin typeface="Comic Sans MS" panose="030F0702030302020204" pitchFamily="66" charset="0"/>
              </a:rPr>
              <a:t>    read_count:=read_count+1;</a:t>
            </a:r>
          </a:p>
          <a:p>
            <a:pPr>
              <a:lnSpc>
                <a:spcPct val="70000"/>
              </a:lnSpc>
              <a:spcBef>
                <a:spcPct val="50000"/>
              </a:spcBef>
            </a:pPr>
            <a:r>
              <a:rPr lang="en-US" altLang="zh-CN" sz="2400">
                <a:latin typeface="Comic Sans MS" panose="030F0702030302020204" pitchFamily="66" charset="0"/>
              </a:rPr>
              <a:t>    If read_count=1 Then P(r_w_w);</a:t>
            </a:r>
          </a:p>
          <a:p>
            <a:pPr>
              <a:lnSpc>
                <a:spcPct val="70000"/>
              </a:lnSpc>
              <a:spcBef>
                <a:spcPct val="50000"/>
              </a:spcBef>
            </a:pPr>
            <a:r>
              <a:rPr lang="en-US" altLang="zh-CN" sz="2400">
                <a:latin typeface="Comic Sans MS" panose="030F0702030302020204" pitchFamily="66" charset="0"/>
              </a:rPr>
              <a:t>    V(mutex); </a:t>
            </a:r>
          </a:p>
          <a:p>
            <a:pPr>
              <a:lnSpc>
                <a:spcPct val="70000"/>
              </a:lnSpc>
              <a:spcBef>
                <a:spcPct val="50000"/>
              </a:spcBef>
            </a:pPr>
            <a:r>
              <a:rPr lang="en-US" altLang="zh-CN" sz="2400">
                <a:latin typeface="Comic Sans MS" panose="030F0702030302020204" pitchFamily="66" charset="0"/>
              </a:rPr>
              <a:t>    { read ops }    </a:t>
            </a:r>
          </a:p>
          <a:p>
            <a:pPr>
              <a:lnSpc>
                <a:spcPct val="70000"/>
              </a:lnSpc>
              <a:spcBef>
                <a:spcPct val="50000"/>
              </a:spcBef>
            </a:pPr>
            <a:r>
              <a:rPr lang="en-US" altLang="zh-CN" sz="2400">
                <a:latin typeface="Comic Sans MS" panose="030F0702030302020204" pitchFamily="66" charset="0"/>
              </a:rPr>
              <a:t>    P(mutex);</a:t>
            </a:r>
          </a:p>
          <a:p>
            <a:pPr>
              <a:lnSpc>
                <a:spcPct val="70000"/>
              </a:lnSpc>
              <a:spcBef>
                <a:spcPct val="50000"/>
              </a:spcBef>
            </a:pPr>
            <a:r>
              <a:rPr lang="en-US" altLang="zh-CN" sz="2400">
                <a:latin typeface="Comic Sans MS" panose="030F0702030302020204" pitchFamily="66" charset="0"/>
              </a:rPr>
              <a:t>    read_count:=read_count-1;</a:t>
            </a:r>
          </a:p>
          <a:p>
            <a:pPr>
              <a:lnSpc>
                <a:spcPct val="70000"/>
              </a:lnSpc>
              <a:spcBef>
                <a:spcPct val="50000"/>
              </a:spcBef>
            </a:pPr>
            <a:r>
              <a:rPr lang="en-US" altLang="zh-CN" sz="2400">
                <a:latin typeface="Comic Sans MS" panose="030F0702030302020204" pitchFamily="66" charset="0"/>
              </a:rPr>
              <a:t>    If read_count=0 Then V(r_w_w);</a:t>
            </a:r>
          </a:p>
          <a:p>
            <a:pPr>
              <a:lnSpc>
                <a:spcPct val="70000"/>
              </a:lnSpc>
              <a:spcBef>
                <a:spcPct val="50000"/>
              </a:spcBef>
            </a:pPr>
            <a:r>
              <a:rPr lang="en-US" altLang="zh-CN" sz="2400">
                <a:latin typeface="Comic Sans MS" panose="030F0702030302020204" pitchFamily="66" charset="0"/>
              </a:rPr>
              <a:t>    V(mutex);</a:t>
            </a:r>
          </a:p>
          <a:p>
            <a:pPr>
              <a:lnSpc>
                <a:spcPct val="60000"/>
              </a:lnSpc>
              <a:spcBef>
                <a:spcPct val="50000"/>
              </a:spcBef>
            </a:pPr>
            <a:r>
              <a:rPr lang="en-US" altLang="zh-CN" sz="2400">
                <a:latin typeface="Comic Sans MS" panose="030F0702030302020204" pitchFamily="66" charset="0"/>
              </a:rPr>
              <a:t>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wipe(left)">
                                      <p:cBhvr>
                                        <p:cTn id="7" dur="500"/>
                                        <p:tgtEl>
                                          <p:spTgt spid="102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03">
                                            <p:txEl>
                                              <p:pRg st="1" end="1"/>
                                            </p:txEl>
                                          </p:spTgt>
                                        </p:tgtEl>
                                        <p:attrNameLst>
                                          <p:attrName>style.visibility</p:attrName>
                                        </p:attrNameLst>
                                      </p:cBhvr>
                                      <p:to>
                                        <p:strVal val="visible"/>
                                      </p:to>
                                    </p:set>
                                    <p:animEffect transition="in" filter="wipe(left)">
                                      <p:cBhvr>
                                        <p:cTn id="12" dur="500"/>
                                        <p:tgtEl>
                                          <p:spTgt spid="1024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03">
                                            <p:txEl>
                                              <p:pRg st="2" end="2"/>
                                            </p:txEl>
                                          </p:spTgt>
                                        </p:tgtEl>
                                        <p:attrNameLst>
                                          <p:attrName>style.visibility</p:attrName>
                                        </p:attrNameLst>
                                      </p:cBhvr>
                                      <p:to>
                                        <p:strVal val="visible"/>
                                      </p:to>
                                    </p:set>
                                    <p:animEffect transition="in" filter="wipe(left)">
                                      <p:cBhvr>
                                        <p:cTn id="17" dur="500"/>
                                        <p:tgtEl>
                                          <p:spTgt spid="1024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03">
                                            <p:txEl>
                                              <p:pRg st="3" end="3"/>
                                            </p:txEl>
                                          </p:spTgt>
                                        </p:tgtEl>
                                        <p:attrNameLst>
                                          <p:attrName>style.visibility</p:attrName>
                                        </p:attrNameLst>
                                      </p:cBhvr>
                                      <p:to>
                                        <p:strVal val="visible"/>
                                      </p:to>
                                    </p:set>
                                    <p:animEffect transition="in" filter="wipe(left)">
                                      <p:cBhvr>
                                        <p:cTn id="22" dur="500"/>
                                        <p:tgtEl>
                                          <p:spTgt spid="1024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403">
                                            <p:txEl>
                                              <p:pRg st="4" end="4"/>
                                            </p:txEl>
                                          </p:spTgt>
                                        </p:tgtEl>
                                        <p:attrNameLst>
                                          <p:attrName>style.visibility</p:attrName>
                                        </p:attrNameLst>
                                      </p:cBhvr>
                                      <p:to>
                                        <p:strVal val="visible"/>
                                      </p:to>
                                    </p:set>
                                    <p:animEffect transition="in" filter="wipe(left)">
                                      <p:cBhvr>
                                        <p:cTn id="27" dur="500"/>
                                        <p:tgtEl>
                                          <p:spTgt spid="1024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403">
                                            <p:txEl>
                                              <p:pRg st="5" end="5"/>
                                            </p:txEl>
                                          </p:spTgt>
                                        </p:tgtEl>
                                        <p:attrNameLst>
                                          <p:attrName>style.visibility</p:attrName>
                                        </p:attrNameLst>
                                      </p:cBhvr>
                                      <p:to>
                                        <p:strVal val="visible"/>
                                      </p:to>
                                    </p:set>
                                    <p:animEffect transition="in" filter="wipe(left)">
                                      <p:cBhvr>
                                        <p:cTn id="32" dur="500"/>
                                        <p:tgtEl>
                                          <p:spTgt spid="1024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2403">
                                            <p:txEl>
                                              <p:pRg st="6" end="6"/>
                                            </p:txEl>
                                          </p:spTgt>
                                        </p:tgtEl>
                                        <p:attrNameLst>
                                          <p:attrName>style.visibility</p:attrName>
                                        </p:attrNameLst>
                                      </p:cBhvr>
                                      <p:to>
                                        <p:strVal val="visible"/>
                                      </p:to>
                                    </p:set>
                                    <p:animEffect transition="in" filter="wipe(left)">
                                      <p:cBhvr>
                                        <p:cTn id="37" dur="500"/>
                                        <p:tgtEl>
                                          <p:spTgt spid="1024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2403">
                                            <p:txEl>
                                              <p:pRg st="7" end="7"/>
                                            </p:txEl>
                                          </p:spTgt>
                                        </p:tgtEl>
                                        <p:attrNameLst>
                                          <p:attrName>style.visibility</p:attrName>
                                        </p:attrNameLst>
                                      </p:cBhvr>
                                      <p:to>
                                        <p:strVal val="visible"/>
                                      </p:to>
                                    </p:set>
                                    <p:animEffect transition="in" filter="wipe(left)">
                                      <p:cBhvr>
                                        <p:cTn id="42" dur="500"/>
                                        <p:tgtEl>
                                          <p:spTgt spid="10240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2403">
                                            <p:txEl>
                                              <p:pRg st="8" end="8"/>
                                            </p:txEl>
                                          </p:spTgt>
                                        </p:tgtEl>
                                        <p:attrNameLst>
                                          <p:attrName>style.visibility</p:attrName>
                                        </p:attrNameLst>
                                      </p:cBhvr>
                                      <p:to>
                                        <p:strVal val="visible"/>
                                      </p:to>
                                    </p:set>
                                    <p:animEffect transition="in" filter="wipe(left)">
                                      <p:cBhvr>
                                        <p:cTn id="47" dur="500"/>
                                        <p:tgtEl>
                                          <p:spTgt spid="10240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2403">
                                            <p:txEl>
                                              <p:pRg st="9" end="9"/>
                                            </p:txEl>
                                          </p:spTgt>
                                        </p:tgtEl>
                                        <p:attrNameLst>
                                          <p:attrName>style.visibility</p:attrName>
                                        </p:attrNameLst>
                                      </p:cBhvr>
                                      <p:to>
                                        <p:strVal val="visible"/>
                                      </p:to>
                                    </p:set>
                                    <p:animEffect transition="in" filter="wipe(left)">
                                      <p:cBhvr>
                                        <p:cTn id="52" dur="500"/>
                                        <p:tgtEl>
                                          <p:spTgt spid="10240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2403">
                                            <p:txEl>
                                              <p:pRg st="10" end="10"/>
                                            </p:txEl>
                                          </p:spTgt>
                                        </p:tgtEl>
                                        <p:attrNameLst>
                                          <p:attrName>style.visibility</p:attrName>
                                        </p:attrNameLst>
                                      </p:cBhvr>
                                      <p:to>
                                        <p:strVal val="visible"/>
                                      </p:to>
                                    </p:set>
                                    <p:animEffect transition="in" filter="wipe(left)">
                                      <p:cBhvr>
                                        <p:cTn id="57" dur="500"/>
                                        <p:tgtEl>
                                          <p:spTgt spid="10240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2403">
                                            <p:txEl>
                                              <p:pRg st="11" end="11"/>
                                            </p:txEl>
                                          </p:spTgt>
                                        </p:tgtEl>
                                        <p:attrNameLst>
                                          <p:attrName>style.visibility</p:attrName>
                                        </p:attrNameLst>
                                      </p:cBhvr>
                                      <p:to>
                                        <p:strVal val="visible"/>
                                      </p:to>
                                    </p:set>
                                    <p:animEffect transition="in" filter="wipe(left)">
                                      <p:cBhvr>
                                        <p:cTn id="62" dur="500"/>
                                        <p:tgtEl>
                                          <p:spTgt spid="10240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2F2F2"/>
        </a:accent5>
        <a:accent6>
          <a:srgbClr val="727272"/>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694</TotalTime>
  <Words>16051</Words>
  <Application>Microsoft Office PowerPoint</Application>
  <PresentationFormat>全屏显示(4:3)</PresentationFormat>
  <Paragraphs>2363</Paragraphs>
  <Slides>212</Slides>
  <Notes>9</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212</vt:i4>
      </vt:variant>
    </vt:vector>
  </HeadingPairs>
  <TitlesOfParts>
    <vt:vector size="221" baseType="lpstr">
      <vt:lpstr>宋体</vt:lpstr>
      <vt:lpstr>Arial</vt:lpstr>
      <vt:lpstr>Comic Sans MS</vt:lpstr>
      <vt:lpstr>Impact</vt:lpstr>
      <vt:lpstr>Tahoma</vt:lpstr>
      <vt:lpstr>Times New Roman</vt:lpstr>
      <vt:lpstr>Wingdings</vt:lpstr>
      <vt:lpstr>Blends</vt:lpstr>
      <vt:lpstr>Visio.Drawing.11</vt:lpstr>
      <vt:lpstr>第四章  互斥、同步与通讯</vt:lpstr>
      <vt:lpstr>4.1并发进程</vt:lpstr>
      <vt:lpstr>4.1并发进程</vt:lpstr>
      <vt:lpstr>4.1.2顺序程序及其特性</vt:lpstr>
      <vt:lpstr>4.1.2顺序程序及其特性</vt:lpstr>
      <vt:lpstr>4.1.2顺序程序及其特性</vt:lpstr>
      <vt:lpstr>4.1.3 并发程序及其特性</vt:lpstr>
      <vt:lpstr>4.1.3 并发程序及其特性</vt:lpstr>
      <vt:lpstr>4.1.3 并发程序及其特性</vt:lpstr>
      <vt:lpstr>4.1.3 并发程序及其特性</vt:lpstr>
      <vt:lpstr>4.1.4 程序并发执行的条件</vt:lpstr>
      <vt:lpstr>4.1.4 程序并发执行的条件</vt:lpstr>
      <vt:lpstr>4.1.4 程序并发执行的条件</vt:lpstr>
      <vt:lpstr>4.1.5 并发程序的表示</vt:lpstr>
      <vt:lpstr>4.1.6 与时间有关的错误</vt:lpstr>
      <vt:lpstr>关于就绪队列的整队问题</vt:lpstr>
      <vt:lpstr>关于就绪队列的整队问题</vt:lpstr>
      <vt:lpstr>关于就绪队列的整队问题</vt:lpstr>
      <vt:lpstr>两进程申请两个独占性资源</vt:lpstr>
      <vt:lpstr>两进程申请两个独占性资源</vt:lpstr>
      <vt:lpstr>4.1.6 与时间有关的错误(Cont.)</vt:lpstr>
      <vt:lpstr>4.2 进程互斥(mutual exclusion)</vt:lpstr>
      <vt:lpstr>4.2.1 共享变量与临界区域</vt:lpstr>
      <vt:lpstr>表示</vt:lpstr>
      <vt:lpstr>嵌套临界区域</vt:lpstr>
      <vt:lpstr>4.2.2 临界区域与进程互斥</vt:lpstr>
      <vt:lpstr>4.2.3 进程互斥的实现</vt:lpstr>
      <vt:lpstr>4.2.3 进程互斥的实现</vt:lpstr>
      <vt:lpstr>PowerPoint 演示文稿</vt:lpstr>
      <vt:lpstr>4.2.3.1 进程互斥的软件实现</vt:lpstr>
      <vt:lpstr>尝试1</vt:lpstr>
      <vt:lpstr>尝试2</vt:lpstr>
      <vt:lpstr>尝试3</vt:lpstr>
      <vt:lpstr>Dekkel算法</vt:lpstr>
      <vt:lpstr>Peterson算法</vt:lpstr>
      <vt:lpstr>Lamport面包店算法</vt:lpstr>
      <vt:lpstr>Lamport面包店算法</vt:lpstr>
      <vt:lpstr>PowerPoint 演示文稿</vt:lpstr>
      <vt:lpstr>PowerPoint 演示文稿</vt:lpstr>
      <vt:lpstr>满足临界区管理原则</vt:lpstr>
      <vt:lpstr>Eisenberg/Mcguire算法</vt:lpstr>
      <vt:lpstr>Eisenberg/Mcguire算法</vt:lpstr>
      <vt:lpstr>Eisenberg/Mcguire算法</vt:lpstr>
      <vt:lpstr>满足临界区管理原则</vt:lpstr>
      <vt:lpstr>4.2.3.2 进程互斥的硬件实现</vt:lpstr>
      <vt:lpstr>4.2.3.2 进程互斥的硬件实现</vt:lpstr>
      <vt:lpstr>4.2.3.2 进程互斥的硬件实现</vt:lpstr>
      <vt:lpstr>4.2.3.2进程互斥的硬件实现</vt:lpstr>
      <vt:lpstr>4.2.3.2进程互斥的硬件实现</vt:lpstr>
      <vt:lpstr>4.2.4 多处理机环境下互斥</vt:lpstr>
      <vt:lpstr>4.2.4 多处理机环境下互斥</vt:lpstr>
      <vt:lpstr>4.2.4 多处理机环境下互斥</vt:lpstr>
      <vt:lpstr>4.2.4 多处理机环境下互斥</vt:lpstr>
      <vt:lpstr>进程互斥</vt:lpstr>
      <vt:lpstr>PowerPoint 演示文稿</vt:lpstr>
      <vt:lpstr>4.3 进程同步</vt:lpstr>
      <vt:lpstr>4.3.1 进程同步的概念</vt:lpstr>
      <vt:lpstr>4.3.2  进程同步机制</vt:lpstr>
      <vt:lpstr>4.3.2  进程同步机制</vt:lpstr>
      <vt:lpstr>典型同步机制 </vt:lpstr>
      <vt:lpstr>4.3.3  信号量与PV操作</vt:lpstr>
      <vt:lpstr>信号灯变量</vt:lpstr>
      <vt:lpstr>P操作原语</vt:lpstr>
      <vt:lpstr>V操作原语</vt:lpstr>
      <vt:lpstr>规定和结论</vt:lpstr>
      <vt:lpstr>用开关中断实现P、V操作</vt:lpstr>
      <vt:lpstr>用开关中断实现P、V操作</vt:lpstr>
      <vt:lpstr>用开关中断实现P、V操作</vt:lpstr>
      <vt:lpstr>用TS、swap指令实现P、V操作</vt:lpstr>
      <vt:lpstr>用TS、swap指令实现P、V操作</vt:lpstr>
      <vt:lpstr>PowerPoint 演示文稿</vt:lpstr>
      <vt:lpstr>用信号灯实现进程互斥</vt:lpstr>
      <vt:lpstr>互斥例子：借书系统(revisited)</vt:lpstr>
      <vt:lpstr>互斥例子：借书系统(revisited)</vt:lpstr>
      <vt:lpstr>用信号量、P、V实现进程同步</vt:lpstr>
      <vt:lpstr>用信号灯实现进程同步</vt:lpstr>
      <vt:lpstr>用信号量、P、V实现进程同步</vt:lpstr>
      <vt:lpstr>用信号量、P、V实现进程同步</vt:lpstr>
      <vt:lpstr>Classical synchronization problems</vt:lpstr>
      <vt:lpstr>例1. 生产者/消费者问题</vt:lpstr>
      <vt:lpstr>自动机描述</vt:lpstr>
      <vt:lpstr>自动机描述</vt:lpstr>
      <vt:lpstr>例1. 生产者/消费者问题</vt:lpstr>
      <vt:lpstr>环形缓冲区</vt:lpstr>
      <vt:lpstr>问题分析</vt:lpstr>
      <vt:lpstr>同步</vt:lpstr>
      <vt:lpstr>互斥</vt:lpstr>
      <vt:lpstr>考虑死锁</vt:lpstr>
      <vt:lpstr>程序</vt:lpstr>
      <vt:lpstr>程序</vt:lpstr>
      <vt:lpstr>并发性提高策略</vt:lpstr>
      <vt:lpstr>并发性提高策略</vt:lpstr>
      <vt:lpstr>例2. 读者/写者问题</vt:lpstr>
      <vt:lpstr>例2. 读者/写者问题</vt:lpstr>
      <vt:lpstr>Solution1:  不考虑R-R不互斥</vt:lpstr>
      <vt:lpstr>Solution2:  考虑R-R不互斥</vt:lpstr>
      <vt:lpstr>Solution3: 正确解法</vt:lpstr>
      <vt:lpstr>程序</vt:lpstr>
      <vt:lpstr>程序（Cont.）</vt:lpstr>
      <vt:lpstr>程序（Cont.）</vt:lpstr>
      <vt:lpstr>分析：</vt:lpstr>
      <vt:lpstr>作业3：</vt:lpstr>
      <vt:lpstr>例3. 哲学家就餐问题</vt:lpstr>
      <vt:lpstr>例3. 哲学家就餐问题</vt:lpstr>
      <vt:lpstr>例3. 哲学家就餐问题</vt:lpstr>
      <vt:lpstr>解决方法</vt:lpstr>
      <vt:lpstr>死锁预防策略</vt:lpstr>
      <vt:lpstr>就餐条件测试</vt:lpstr>
      <vt:lpstr>未考虑互斥问题</vt:lpstr>
      <vt:lpstr>考虑互斥问题</vt:lpstr>
      <vt:lpstr>程序</vt:lpstr>
      <vt:lpstr>程序(Cont.)</vt:lpstr>
      <vt:lpstr>  </vt:lpstr>
      <vt:lpstr>程序(Cont.)</vt:lpstr>
      <vt:lpstr>问题</vt:lpstr>
      <vt:lpstr>解决方法</vt:lpstr>
      <vt:lpstr>例4. 吸烟者问题</vt:lpstr>
      <vt:lpstr>吸烟者问题-problem statement</vt:lpstr>
      <vt:lpstr>Traditional semaphore:</vt:lpstr>
      <vt:lpstr>Simultaneous P-operation</vt:lpstr>
      <vt:lpstr>Simultaneous V-operation</vt:lpstr>
      <vt:lpstr>吸烟者问题-Solution</vt:lpstr>
      <vt:lpstr>吸烟者问题-Solution</vt:lpstr>
      <vt:lpstr>例5.  3台打印机管理</vt:lpstr>
      <vt:lpstr>例6. 生产线问题</vt:lpstr>
      <vt:lpstr>例6. 生产线问题</vt:lpstr>
      <vt:lpstr>例6. 生产线问题</vt:lpstr>
      <vt:lpstr>例6. 生产线问题</vt:lpstr>
      <vt:lpstr>例7. 资源调度问题</vt:lpstr>
      <vt:lpstr>例7. 资源调度问题</vt:lpstr>
      <vt:lpstr>例8. 系统与网络打印机问题</vt:lpstr>
      <vt:lpstr>例8. 系统与网络打印机问题</vt:lpstr>
      <vt:lpstr>例8. 系统与网络打印机问题</vt:lpstr>
      <vt:lpstr>例9. 2009研究生入学考试题</vt:lpstr>
      <vt:lpstr>例9. 2009研究生入学考试题</vt:lpstr>
      <vt:lpstr>例9. 2009研究生入学考试题</vt:lpstr>
      <vt:lpstr>例10. 寺庙问题</vt:lpstr>
      <vt:lpstr>例10. 寺庙问题</vt:lpstr>
      <vt:lpstr>例10. 寺庙问题</vt:lpstr>
      <vt:lpstr>例10. 寺庙问题（死锁分析）</vt:lpstr>
      <vt:lpstr>4.3.4 条件临界区 Conditional Critical Region</vt:lpstr>
      <vt:lpstr>条件临界区</vt:lpstr>
      <vt:lpstr>例4-6 简单批处理</vt:lpstr>
      <vt:lpstr>例4-6 简单批处理</vt:lpstr>
      <vt:lpstr>PowerPoint 演示文稿</vt:lpstr>
      <vt:lpstr>例4-6 简单批处理</vt:lpstr>
      <vt:lpstr>条件临界区的实现效率问题</vt:lpstr>
      <vt:lpstr>4.3.5 管程（Monitor）</vt:lpstr>
      <vt:lpstr>4.3.5.1 管程的提出</vt:lpstr>
      <vt:lpstr>4.3.5.1 管程的提出(Cont.)</vt:lpstr>
      <vt:lpstr>4.3.5.2 管程形式</vt:lpstr>
      <vt:lpstr>4.3.5.2 管程形式(Cont.)</vt:lpstr>
      <vt:lpstr>4.3.5.3 管程语义</vt:lpstr>
      <vt:lpstr>Hoare管程设施</vt:lpstr>
      <vt:lpstr>管程队列</vt:lpstr>
      <vt:lpstr>PowerPoint 演示文稿</vt:lpstr>
      <vt:lpstr>进入与离开</vt:lpstr>
      <vt:lpstr> 条件变量操作</vt:lpstr>
      <vt:lpstr>4.3.5.4 管程的使用</vt:lpstr>
      <vt:lpstr>例1.生产消费问题</vt:lpstr>
      <vt:lpstr>例1.生产消费问题</vt:lpstr>
      <vt:lpstr>例1.生产消费问题</vt:lpstr>
      <vt:lpstr>例2. 读者/写者问题</vt:lpstr>
      <vt:lpstr>例2. 读者/写者问题</vt:lpstr>
      <vt:lpstr>例2. 读者/写者问题</vt:lpstr>
      <vt:lpstr>例2. 读者/写者问题</vt:lpstr>
      <vt:lpstr>例3. 哲学家就餐问题</vt:lpstr>
      <vt:lpstr>例3. 哲学家就餐问题</vt:lpstr>
      <vt:lpstr>例3. 哲学家就餐问题</vt:lpstr>
      <vt:lpstr>例3. 哲学家就餐问题</vt:lpstr>
      <vt:lpstr>例3. 哲学家就餐问题</vt:lpstr>
      <vt:lpstr>例3. 哲学家就餐问题</vt:lpstr>
      <vt:lpstr>例4.4. 磁头引臂调度问题</vt:lpstr>
      <vt:lpstr>调度算法</vt:lpstr>
      <vt:lpstr>Hansen管程实现SCAN算法</vt:lpstr>
      <vt:lpstr>管程实现SCAN算法</vt:lpstr>
      <vt:lpstr>管程实现SCAN算法</vt:lpstr>
      <vt:lpstr>管程实现SCAN算法</vt:lpstr>
      <vt:lpstr>管程实现SCAN算法</vt:lpstr>
      <vt:lpstr>管程实现SCAN算法</vt:lpstr>
      <vt:lpstr>管程实现SCAN算法</vt:lpstr>
      <vt:lpstr>例. 单一资源管理</vt:lpstr>
      <vt:lpstr>例. 单一资源管理</vt:lpstr>
      <vt:lpstr>例4.5 嗜眠理发师问题(Sleepy barber’s problem)</vt:lpstr>
      <vt:lpstr>例5 嗜眠理发师问题</vt:lpstr>
      <vt:lpstr>例5 嗜眠理发师问题</vt:lpstr>
      <vt:lpstr>例5 嗜眠理发师问题</vt:lpstr>
      <vt:lpstr>例5 嗜眠理发师问题</vt:lpstr>
      <vt:lpstr>例5 嗜眠理发师问题</vt:lpstr>
      <vt:lpstr>4.3.5.5 管程与PV操作的等价性</vt:lpstr>
      <vt:lpstr>用管程构造PV操作</vt:lpstr>
      <vt:lpstr>用管程构造PV操作(Cont.)</vt:lpstr>
      <vt:lpstr>用PV操作构造管程</vt:lpstr>
      <vt:lpstr>用PV操作构造管程</vt:lpstr>
      <vt:lpstr>4.3.5.6 管程的嵌套调用问题</vt:lpstr>
      <vt:lpstr>Java语言中的“管程”</vt:lpstr>
      <vt:lpstr>Entry set and wait set</vt:lpstr>
      <vt:lpstr>Entry set and wait set</vt:lpstr>
      <vt:lpstr>例子：生产/消费问题--Java</vt:lpstr>
      <vt:lpstr>例子：生产/消费问题--java</vt:lpstr>
      <vt:lpstr>例子：生产/消费问题--java</vt:lpstr>
      <vt:lpstr>例子：生产/消费问题--java</vt:lpstr>
      <vt:lpstr>读者／写者问题-Java solution</vt:lpstr>
      <vt:lpstr>读者／写者问题-Java solution</vt:lpstr>
      <vt:lpstr>读者／写者问题-Java solution</vt:lpstr>
      <vt:lpstr>读者／写者问题-Java solution</vt:lpstr>
      <vt:lpstr>读者／写者问题-Java solution</vt:lpstr>
      <vt:lpstr>Java synchronization rules</vt:lpstr>
      <vt:lpstr>PowerPoint 演示文稿</vt:lpstr>
      <vt:lpstr>Windows 10 互斥同步机制</vt:lpstr>
      <vt:lpstr>Windows 10 互斥同步机制</vt:lpstr>
      <vt:lpstr>Windows 10互斥同步机制</vt:lpstr>
    </vt:vector>
  </TitlesOfParts>
  <Company>bt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进程管理</dc:title>
  <dc:creator>左万利</dc:creator>
  <cp:lastModifiedBy>葛 馨木</cp:lastModifiedBy>
  <cp:revision>513</cp:revision>
  <dcterms:created xsi:type="dcterms:W3CDTF">2002-08-19T01:22:00Z</dcterms:created>
  <dcterms:modified xsi:type="dcterms:W3CDTF">2023-06-27T13:28:36Z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2052-11.1.0.9141</vt:lpwstr>
  </property>
</Properties>
</file>