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285" r:id="rId2"/>
    <p:sldId id="293" r:id="rId3"/>
    <p:sldId id="294" r:id="rId4"/>
    <p:sldId id="298" r:id="rId5"/>
    <p:sldId id="299" r:id="rId6"/>
    <p:sldId id="353" r:id="rId7"/>
    <p:sldId id="354" r:id="rId8"/>
    <p:sldId id="355" r:id="rId9"/>
    <p:sldId id="300" r:id="rId10"/>
    <p:sldId id="301" r:id="rId11"/>
    <p:sldId id="303" r:id="rId12"/>
    <p:sldId id="304" r:id="rId13"/>
    <p:sldId id="348" r:id="rId14"/>
    <p:sldId id="305" r:id="rId15"/>
    <p:sldId id="306" r:id="rId16"/>
    <p:sldId id="307" r:id="rId17"/>
    <p:sldId id="352" r:id="rId18"/>
    <p:sldId id="359" r:id="rId19"/>
    <p:sldId id="360" r:id="rId20"/>
    <p:sldId id="308" r:id="rId21"/>
    <p:sldId id="309" r:id="rId22"/>
    <p:sldId id="310" r:id="rId23"/>
    <p:sldId id="311" r:id="rId24"/>
    <p:sldId id="358"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36" r:id="rId38"/>
    <p:sldId id="324" r:id="rId39"/>
    <p:sldId id="325" r:id="rId40"/>
    <p:sldId id="326" r:id="rId41"/>
    <p:sldId id="337" r:id="rId42"/>
    <p:sldId id="361" r:id="rId43"/>
    <p:sldId id="327" r:id="rId44"/>
    <p:sldId id="328" r:id="rId45"/>
    <p:sldId id="329" r:id="rId46"/>
    <p:sldId id="345" r:id="rId47"/>
    <p:sldId id="346" r:id="rId48"/>
    <p:sldId id="347" r:id="rId49"/>
    <p:sldId id="357" r:id="rId50"/>
    <p:sldId id="330" r:id="rId51"/>
    <p:sldId id="331" r:id="rId52"/>
    <p:sldId id="332" r:id="rId53"/>
    <p:sldId id="338" r:id="rId54"/>
    <p:sldId id="339" r:id="rId55"/>
    <p:sldId id="342" r:id="rId56"/>
    <p:sldId id="343" r:id="rId57"/>
    <p:sldId id="351" r:id="rId58"/>
    <p:sldId id="333" r:id="rId59"/>
    <p:sldId id="344" r:id="rId60"/>
    <p:sldId id="334" r:id="rId61"/>
    <p:sldId id="335" r:id="rId62"/>
    <p:sldId id="340" r:id="rId63"/>
    <p:sldId id="341" r:id="rId64"/>
    <p:sldId id="350" r:id="rId6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A50021"/>
    <a:srgbClr val="333399"/>
    <a:srgbClr val="0033CC"/>
    <a:srgbClr val="0000FF"/>
    <a:srgbClr val="D8892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87291" autoAdjust="0"/>
  </p:normalViewPr>
  <p:slideViewPr>
    <p:cSldViewPr showGuides="1">
      <p:cViewPr>
        <p:scale>
          <a:sx n="94" d="100"/>
          <a:sy n="94" d="100"/>
        </p:scale>
        <p:origin x="156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页眉占位符 1433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143363" name="日期占位符 143362"/>
          <p:cNvSpPr>
            <a:spLocks noGrp="1"/>
          </p:cNvSpPr>
          <p:nvPr>
            <p:ph type="dt" sz="quarter" idx="1"/>
          </p:nvPr>
        </p:nvSpPr>
        <p:spPr>
          <a:xfrm>
            <a:off x="3884613" y="0"/>
            <a:ext cx="2971800" cy="457200"/>
          </a:xfrm>
          <a:prstGeom prst="rect">
            <a:avLst/>
          </a:prstGeom>
          <a:noFill/>
          <a:ln w="9525">
            <a:noFill/>
          </a:ln>
        </p:spPr>
        <p:txBody>
          <a:bodyPr/>
          <a:lstStyle/>
          <a:p>
            <a:pPr lvl="0" algn="r"/>
            <a:endParaRPr lang="zh-CN" altLang="en-US" sz="1200" dirty="0"/>
          </a:p>
        </p:txBody>
      </p:sp>
      <p:sp>
        <p:nvSpPr>
          <p:cNvPr id="143364" name="页脚占位符 143363"/>
          <p:cNvSpPr>
            <a:spLocks noGrp="1"/>
          </p:cNvSpPr>
          <p:nvPr>
            <p:ph type="ftr" sz="quarter" idx="2"/>
          </p:nvPr>
        </p:nvSpPr>
        <p:spPr>
          <a:xfrm>
            <a:off x="0" y="8685213"/>
            <a:ext cx="2971800" cy="457200"/>
          </a:xfrm>
          <a:prstGeom prst="rect">
            <a:avLst/>
          </a:prstGeom>
          <a:noFill/>
          <a:ln w="9525">
            <a:noFill/>
          </a:ln>
        </p:spPr>
        <p:txBody>
          <a:bodyPr anchor="b"/>
          <a:lstStyle/>
          <a:p>
            <a:pPr lvl="0"/>
            <a:endParaRPr lang="zh-CN" altLang="en-US" sz="1200" dirty="0"/>
          </a:p>
        </p:txBody>
      </p:sp>
      <p:sp>
        <p:nvSpPr>
          <p:cNvPr id="143365" name="灯片编号占位符 143364"/>
          <p:cNvSpPr>
            <a:spLocks noGrp="1"/>
          </p:cNvSpPr>
          <p:nvPr>
            <p:ph type="sldNum" sz="quarter" idx="3"/>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0:08:51.786"/>
    </inkml:context>
    <inkml:brush xml:id="br0">
      <inkml:brushProperty name="width" value="0.05" units="cm"/>
      <inkml:brushProperty name="height" value="0.05" units="cm"/>
      <inkml:brushProperty name="color" value="#E71224"/>
    </inkml:brush>
  </inkml:definitions>
  <inkml:trace contextRef="#ctx0" brushRef="#br0">1012 1467 3777,'1'-1'1024,"11"-23"1393,34-16 3669,-46 40-6065,0 0-1,0-1 0,1 1 1,-1 0-1,0 0 1,0 0-1,0 0 0,0 0 1,0 0-1,0 0 1,0 0-1,0 0 1,0-1-1,0 1 0,0 0 1,0 0-1,0 0 1,1 0-1,-1 0 0,0 0 1,0 0-1,0-1 1,0 1-1,0 0 0,0 0 1,0 0-1,0 0 1,0 0-1,0 0 1,0 0-1,0-1 0,0 1 1,-1 0-1,1 0 1,0 0-1,0 0 0,0 0 1,0 0-1,0 0 1,0-1-1,0 1 0,0 0 1,0 0-1,0 0 1,0 0-1,0 0 1,-1 0-1,1 0 0,0 0 1,0 0-1,0 0 1,0 0-1,0 0 0,0 0 1,0 0-1,-1-1 1,-10 3 597,-109 31 1276,-191 26-1,254-51-1501,-1-2-1,1-3 0,-1-2 0,0-3 0,-89-14 1,135 14-281,0-1 0,1-1 0,0 1 0,-1-2 0,-14-7 0,21 9-58,-1-1-1,1 0 1,0 0-1,0 0 1,0 0-1,0-1 1,1 0-1,-1 0 0,1 0 1,1 0-1,-7-12 1,1-7 53,1 0-1,0 0 1,2-1 0,2 1 0,-3-27 0,4 14-49,2 0-1,1 1 1,2-1 0,2 0 0,1 1 0,2 0 0,2 0 0,1 1 0,1 0 0,2 0 0,2 2-1,1 0 1,1 0 0,27-36 0,102-129 135,-111 151-173,3 1 1,2 2-1,2 2 0,56-45 0,-69 65-49,0 0-1,61-32 0,69-22 27,-149 72-2,0 0 0,0 1 0,0 0-1,0 1 1,0 0 0,0 1 0,0 0-1,1 0 1,15 2 0,1 3-57,0 0 1,32 11-1,-43-11 46,8 4 44,0 2-1,-1 0 0,-1 1 0,0 2 1,30 21-1,-18-12 3,-8-6-34,-1 2 1,-1 0-1,-1 2 0,0 1 1,-1 0-1,-2 2 0,20 27 1,-24-29-2,6 7 26,-2 2 0,0 0 0,15 35 1,-14-15 73,-3 0 0,-3 1 0,-1 1 0,-3 0 0,-2 1 0,-2 0 0,-3 1 0,-2-1 0,-2 1 0,-14 99 0,8-118-186,-2-1-1,-2 1 1,-1-1 0,-1-1-1,-2 0 1,-1-1-1,-1 0 1,-42 57-1,45-73-124,-1 0 0,-1-1 0,0-1 0,-1 0 1,0-1-1,-1-1 0,-1-1 0,-33 17 0,45-25 170,-1 0 0,1-1 1,-1 1-1,0-1 0,0-1 1,0 1-1,0-1 0,-12 0 1,15-1 44,1-1 1,0 1-1,-1-1 1,1 0 0,0 0-1,-1 0 1,1 0-1,0 0 1,0-1 0,0 0-1,0 1 1,0-1-1,0 0 1,1-1 0,-1 1-1,1 0 1,-1-1-1,1 1 1,-2-4 0,-3-6 13,0 1 0,1-1 0,1 0 0,-6-18 0,9 25-8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页眉占位符 101377"/>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101379" name="日期占位符 101378"/>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p>
        </p:txBody>
      </p:sp>
      <p:sp>
        <p:nvSpPr>
          <p:cNvPr id="101380" name="幻灯片图像占位符 101379"/>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01381" name="文本占位符 101380"/>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1382" name="页脚占位符 101381"/>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p>
        </p:txBody>
      </p:sp>
      <p:sp>
        <p:nvSpPr>
          <p:cNvPr id="101383" name="灯片编号占位符 101382"/>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Work</a:t>
            </a:r>
            <a:r>
              <a:rPr lang="zh-CN" altLang="en-US" dirty="0"/>
              <a:t>是 若分配，资源的剩余量</a:t>
            </a:r>
            <a:endParaRPr lang="en-US" altLang="zh-CN" dirty="0"/>
          </a:p>
          <a:p>
            <a:r>
              <a:rPr lang="zh-CN" altLang="en-US" dirty="0"/>
              <a:t>如果有任何</a:t>
            </a:r>
            <a:r>
              <a:rPr lang="en-US" altLang="zh-CN" dirty="0"/>
              <a:t>need</a:t>
            </a:r>
            <a:r>
              <a:rPr lang="zh-CN" altLang="en-US" dirty="0"/>
              <a:t>的小于</a:t>
            </a:r>
            <a:r>
              <a:rPr lang="en-US" altLang="zh-CN" dirty="0"/>
              <a:t>work</a:t>
            </a:r>
            <a:r>
              <a:rPr lang="zh-CN" altLang="en-US" dirty="0"/>
              <a:t>，那么视为已完成，把已分配的归还</a:t>
            </a:r>
            <a:endParaRPr lang="en-US" altLang="zh-CN" dirty="0"/>
          </a:p>
          <a:p>
            <a:r>
              <a:rPr lang="zh-CN" altLang="en-US" dirty="0"/>
              <a:t>依次遍历，看结果。</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t>33</a:t>
            </a:fld>
            <a:endParaRPr lang="zh-CN" altLang="en-US" sz="1200" dirty="0"/>
          </a:p>
        </p:txBody>
      </p:sp>
    </p:spTree>
    <p:extLst>
      <p:ext uri="{BB962C8B-B14F-4D97-AF65-F5344CB8AC3E}">
        <p14:creationId xmlns:p14="http://schemas.microsoft.com/office/powerpoint/2010/main" val="66293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36</a:t>
            </a:fld>
            <a:endParaRPr lang="zh-CN" altLang="en-US" sz="1200" dirty="0"/>
          </a:p>
        </p:txBody>
      </p:sp>
      <p:sp>
        <p:nvSpPr>
          <p:cNvPr id="104450" name="幻灯片图像占位符 104449"/>
          <p:cNvSpPr>
            <a:spLocks noGrp="1" noRot="1" noChangeAspect="1" noTextEdit="1"/>
          </p:cNvSpPr>
          <p:nvPr>
            <p:ph type="sldImg"/>
          </p:nvPr>
        </p:nvSpPr>
        <p:spPr>
          <a:ln/>
        </p:spPr>
      </p:sp>
      <p:sp>
        <p:nvSpPr>
          <p:cNvPr id="104451" name="文本占位符 104450"/>
          <p:cNvSpPr>
            <a:spLocks noGrp="1"/>
          </p:cNvSpPr>
          <p:nvPr>
            <p:ph type="body" idx="1"/>
          </p:nvPr>
        </p:nvSpPr>
        <p:spPr>
          <a:ln/>
        </p:spPr>
        <p:txBody>
          <a:bodyPr/>
          <a:lstStyle/>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40</a:t>
            </a:fld>
            <a:endParaRPr lang="zh-CN" altLang="en-US" sz="1200" dirty="0"/>
          </a:p>
        </p:txBody>
      </p:sp>
      <p:sp>
        <p:nvSpPr>
          <p:cNvPr id="102402" name="幻灯片图像占位符 102401"/>
          <p:cNvSpPr>
            <a:spLocks noGrp="1" noRot="1" noChangeAspect="1" noTextEdit="1"/>
          </p:cNvSpPr>
          <p:nvPr>
            <p:ph type="sldImg"/>
          </p:nvPr>
        </p:nvSpPr>
        <p:spPr>
          <a:ln/>
        </p:spPr>
      </p:sp>
      <p:sp>
        <p:nvSpPr>
          <p:cNvPr id="102403" name="文本占位符 102402"/>
          <p:cNvSpPr>
            <a:spLocks noGrp="1"/>
          </p:cNvSpPr>
          <p:nvPr>
            <p:ph type="body" idx="1"/>
          </p:nvPr>
        </p:nvSpPr>
        <p:spPr>
          <a:ln/>
        </p:spPr>
        <p:txBody>
          <a:bodyPr/>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29026" name="组合 129025"/>
          <p:cNvGrpSpPr/>
          <p:nvPr/>
        </p:nvGrpSpPr>
        <p:grpSpPr>
          <a:xfrm>
            <a:off x="0" y="2438400"/>
            <a:ext cx="9009063" cy="1052513"/>
            <a:chOff x="0" y="1536"/>
            <a:chExt cx="5675" cy="663"/>
          </a:xfrm>
        </p:grpSpPr>
        <p:grpSp>
          <p:nvGrpSpPr>
            <p:cNvPr id="129027" name="组合 129026"/>
            <p:cNvGrpSpPr/>
            <p:nvPr/>
          </p:nvGrpSpPr>
          <p:grpSpPr>
            <a:xfrm>
              <a:off x="183" y="1604"/>
              <a:ext cx="448" cy="299"/>
              <a:chOff x="720" y="336"/>
              <a:chExt cx="624" cy="432"/>
            </a:xfrm>
          </p:grpSpPr>
          <p:sp>
            <p:nvSpPr>
              <p:cNvPr id="129028" name="矩形 129027"/>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129029" name="矩形 129028"/>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129030" name="组合 129029"/>
            <p:cNvGrpSpPr/>
            <p:nvPr/>
          </p:nvGrpSpPr>
          <p:grpSpPr>
            <a:xfrm>
              <a:off x="261" y="1870"/>
              <a:ext cx="465" cy="299"/>
              <a:chOff x="912" y="2640"/>
              <a:chExt cx="672" cy="432"/>
            </a:xfrm>
          </p:grpSpPr>
          <p:sp>
            <p:nvSpPr>
              <p:cNvPr id="129031" name="矩形 129030"/>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129032" name="矩形 129031"/>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129033" name="矩形 129032"/>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129034" name="矩形 129033"/>
            <p:cNvSpPr/>
            <p:nvPr/>
          </p:nvSpPr>
          <p:spPr>
            <a:xfrm>
              <a:off x="400" y="1536"/>
              <a:ext cx="20" cy="663"/>
            </a:xfrm>
            <a:prstGeom prst="rect">
              <a:avLst/>
            </a:prstGeom>
            <a:solidFill>
              <a:schemeClr val="bg2"/>
            </a:solidFill>
            <a:ln w="9525">
              <a:noFill/>
            </a:ln>
          </p:spPr>
          <p:txBody>
            <a:bodyPr/>
            <a:lstStyle/>
            <a:p>
              <a:endParaRPr lang="zh-CN" altLang="en-US"/>
            </a:p>
          </p:txBody>
        </p:sp>
        <p:sp>
          <p:nvSpPr>
            <p:cNvPr id="129035" name="矩形 129034"/>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129036" name="标题 129035"/>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dirty="0"/>
              <a:t>单击此处编辑母版标题样式</a:t>
            </a:r>
          </a:p>
        </p:txBody>
      </p:sp>
      <p:sp>
        <p:nvSpPr>
          <p:cNvPr id="129037" name="副标题 129036"/>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p>
        </p:txBody>
      </p:sp>
      <p:sp>
        <p:nvSpPr>
          <p:cNvPr id="129038" name="日期占位符 129037"/>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endParaRPr lang="zh-CN" altLang="en-US" dirty="0">
              <a:latin typeface="Times New Roman" panose="02020603050405020304" pitchFamily="18" charset="0"/>
            </a:endParaRPr>
          </a:p>
        </p:txBody>
      </p:sp>
      <p:sp>
        <p:nvSpPr>
          <p:cNvPr id="129039" name="页脚占位符 129038"/>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129040" name="灯片编号占位符 129039"/>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t>2023/4/25</a:t>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6612"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矩形 128001"/>
          <p:cNvSpPr/>
          <p:nvPr/>
        </p:nvSpPr>
        <p:spPr>
          <a:xfrm>
            <a:off x="417513" y="1098550"/>
            <a:ext cx="438150" cy="474663"/>
          </a:xfrm>
          <a:prstGeom prst="rect">
            <a:avLst/>
          </a:prstGeom>
          <a:solidFill>
            <a:schemeClr val="accent2"/>
          </a:solidFill>
          <a:ln w="9525">
            <a:noFill/>
          </a:ln>
        </p:spPr>
        <p:txBody>
          <a:bodyPr wrap="none" anchor="ctr"/>
          <a:lstStyle/>
          <a:p>
            <a:pPr lvl="0" algn="ctr"/>
            <a:endParaRPr dirty="0">
              <a:latin typeface="Tahoma" panose="020B0604030504040204" pitchFamily="34" charset="0"/>
            </a:endParaRPr>
          </a:p>
        </p:txBody>
      </p:sp>
      <p:sp>
        <p:nvSpPr>
          <p:cNvPr id="128003" name="矩形 128002"/>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128004" name="矩形 128003"/>
          <p:cNvSpPr/>
          <p:nvPr/>
        </p:nvSpPr>
        <p:spPr>
          <a:xfrm>
            <a:off x="541338" y="1520825"/>
            <a:ext cx="422275" cy="474663"/>
          </a:xfrm>
          <a:prstGeom prst="rect">
            <a:avLst/>
          </a:prstGeom>
          <a:solidFill>
            <a:schemeClr val="folHlink"/>
          </a:solidFill>
          <a:ln w="9525">
            <a:noFill/>
          </a:ln>
        </p:spPr>
        <p:txBody>
          <a:bodyPr wrap="none" anchor="ctr"/>
          <a:lstStyle/>
          <a:p>
            <a:pPr lvl="0" algn="ctr"/>
            <a:endParaRPr dirty="0">
              <a:latin typeface="Tahoma" panose="020B0604030504040204" pitchFamily="34" charset="0"/>
            </a:endParaRPr>
          </a:p>
        </p:txBody>
      </p:sp>
      <p:sp>
        <p:nvSpPr>
          <p:cNvPr id="128005" name="矩形 128004"/>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128006" name="矩形 128005"/>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dirty="0">
              <a:latin typeface="Tahoma" panose="020B0604030504040204" pitchFamily="34" charset="0"/>
            </a:endParaRPr>
          </a:p>
        </p:txBody>
      </p:sp>
      <p:sp>
        <p:nvSpPr>
          <p:cNvPr id="128007" name="矩形 128006"/>
          <p:cNvSpPr/>
          <p:nvPr/>
        </p:nvSpPr>
        <p:spPr>
          <a:xfrm>
            <a:off x="762000" y="990600"/>
            <a:ext cx="31750" cy="1052513"/>
          </a:xfrm>
          <a:prstGeom prst="rect">
            <a:avLst/>
          </a:prstGeom>
          <a:solidFill>
            <a:schemeClr val="bg2"/>
          </a:solidFill>
          <a:ln w="9525">
            <a:noFill/>
          </a:ln>
        </p:spPr>
        <p:txBody>
          <a:bodyPr wrap="none" anchor="ctr"/>
          <a:lstStyle/>
          <a:p>
            <a:pPr lvl="0" algn="ctr"/>
            <a:endParaRPr dirty="0">
              <a:latin typeface="Tahoma" panose="020B0604030504040204" pitchFamily="34" charset="0"/>
            </a:endParaRPr>
          </a:p>
        </p:txBody>
      </p:sp>
      <p:sp>
        <p:nvSpPr>
          <p:cNvPr id="128008" name="矩形 128007"/>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128009" name="标题 128008"/>
          <p:cNvSpPr>
            <a:spLocks noGrp="1"/>
          </p:cNvSpPr>
          <p:nvPr>
            <p:ph type="title"/>
          </p:nvPr>
        </p:nvSpPr>
        <p:spPr>
          <a:xfrm>
            <a:off x="1150938" y="617538"/>
            <a:ext cx="7793037" cy="1143000"/>
          </a:xfrm>
          <a:prstGeom prst="rect">
            <a:avLst/>
          </a:prstGeom>
          <a:noFill/>
          <a:ln w="9525">
            <a:noFill/>
          </a:ln>
        </p:spPr>
        <p:txBody>
          <a:bodyPr anchor="b"/>
          <a:lstStyle/>
          <a:p>
            <a:pPr lvl="0"/>
            <a:r>
              <a:rPr lang="zh-CN" altLang="en-US" dirty="0"/>
              <a:t>单击此处编辑母版标题样式</a:t>
            </a:r>
          </a:p>
        </p:txBody>
      </p:sp>
      <p:sp>
        <p:nvSpPr>
          <p:cNvPr id="128010" name="文本占位符 128009"/>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8011" name="日期占位符 128010"/>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a:fld id="{BB962C8B-B14F-4D97-AF65-F5344CB8AC3E}" type="datetime1">
              <a:rPr lang="zh-CN" altLang="en-US" dirty="0"/>
              <a:t>2023/4/25</a:t>
            </a:fld>
            <a:endParaRPr lang="zh-CN" altLang="en-US" dirty="0">
              <a:latin typeface="Times New Roman" panose="02020603050405020304" pitchFamily="18" charset="0"/>
            </a:endParaRPr>
          </a:p>
        </p:txBody>
      </p:sp>
      <p:sp>
        <p:nvSpPr>
          <p:cNvPr id="128012" name="页脚占位符 128011"/>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128013" name="灯片编号占位符 128012"/>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8913"/>
          <p:cNvSpPr>
            <a:spLocks noGrp="1"/>
          </p:cNvSpPr>
          <p:nvPr>
            <p:ph type="title"/>
          </p:nvPr>
        </p:nvSpPr>
        <p:spPr>
          <a:ln/>
        </p:spPr>
        <p:txBody>
          <a:bodyPr anchor="b"/>
          <a:lstStyle/>
          <a:p>
            <a:r>
              <a:rPr lang="zh-CN" altLang="en-US" b="1" dirty="0"/>
              <a:t>第五章 死锁与饥饿</a:t>
            </a:r>
            <a:endParaRPr lang="zh-CN" altLang="en-US" b="1"/>
          </a:p>
        </p:txBody>
      </p:sp>
      <p:sp>
        <p:nvSpPr>
          <p:cNvPr id="38919" name="文本占位符 38918"/>
          <p:cNvSpPr>
            <a:spLocks noGrp="1"/>
          </p:cNvSpPr>
          <p:nvPr>
            <p:ph type="body" idx="1"/>
          </p:nvPr>
        </p:nvSpPr>
        <p:spPr>
          <a:ln/>
        </p:spPr>
        <p:txBody>
          <a:bodyPr/>
          <a:lstStyle/>
          <a:p>
            <a:r>
              <a:rPr lang="zh-CN" altLang="en-US" b="1" dirty="0"/>
              <a:t>死锁与饥饿</a:t>
            </a:r>
            <a:endParaRPr lang="zh-CN" altLang="en-US" b="1"/>
          </a:p>
          <a:p>
            <a:pPr lvl="1"/>
            <a:r>
              <a:rPr lang="zh-CN" altLang="en-US" b="1" dirty="0"/>
              <a:t>死锁</a:t>
            </a:r>
            <a:r>
              <a:rPr lang="en-US" altLang="zh-CN" b="1">
                <a:latin typeface="Comic Sans MS" panose="030F0702030302020204" pitchFamily="66" charset="0"/>
              </a:rPr>
              <a:t>: indefinite wait.</a:t>
            </a:r>
          </a:p>
          <a:p>
            <a:pPr lvl="2"/>
            <a:r>
              <a:rPr lang="zh-CN" altLang="en-US" b="1" dirty="0">
                <a:latin typeface="Comic Sans MS" panose="030F0702030302020204" pitchFamily="66" charset="0"/>
              </a:rPr>
              <a:t>可察觉</a:t>
            </a:r>
          </a:p>
          <a:p>
            <a:pPr lvl="1"/>
            <a:r>
              <a:rPr lang="zh-CN" altLang="en-US" b="1" dirty="0"/>
              <a:t>饥饿</a:t>
            </a:r>
            <a:r>
              <a:rPr lang="en-US" altLang="zh-CN" b="1">
                <a:latin typeface="Comic Sans MS" panose="030F0702030302020204" pitchFamily="66" charset="0"/>
              </a:rPr>
              <a:t>: not necessarily in wait state.</a:t>
            </a:r>
          </a:p>
          <a:p>
            <a:pPr lvl="2"/>
            <a:r>
              <a:rPr lang="en-US" altLang="zh-CN" b="1">
                <a:latin typeface="Comic Sans MS" panose="030F0702030302020204" pitchFamily="66" charset="0"/>
              </a:rPr>
              <a:t>?</a:t>
            </a:r>
          </a:p>
          <a:p>
            <a:r>
              <a:rPr lang="zh-CN" altLang="en-US" b="1" dirty="0"/>
              <a:t>死锁和饥饿都是由于进程竞争资源而引起的</a:t>
            </a:r>
            <a:r>
              <a:rPr lang="en-US" altLang="zh-CN" b="1">
                <a:latin typeface="Comic Sans MS" panose="030F0702030302020204" pitchFamily="66"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ln/>
        </p:spPr>
        <p:txBody>
          <a:bodyPr anchor="b"/>
          <a:lstStyle/>
          <a:p>
            <a:r>
              <a:rPr lang="en-US" altLang="zh-CN" b="1" dirty="0"/>
              <a:t>5.3 </a:t>
            </a:r>
            <a:r>
              <a:rPr lang="zh-CN" altLang="en-US" b="1" dirty="0"/>
              <a:t>死锁的条件</a:t>
            </a:r>
            <a:endParaRPr lang="zh-CN" altLang="en-US" b="1"/>
          </a:p>
        </p:txBody>
      </p:sp>
      <p:sp>
        <p:nvSpPr>
          <p:cNvPr id="57347" name="文本占位符 57346"/>
          <p:cNvSpPr>
            <a:spLocks noGrp="1"/>
          </p:cNvSpPr>
          <p:nvPr>
            <p:ph type="body" idx="1"/>
          </p:nvPr>
        </p:nvSpPr>
        <p:spPr>
          <a:ln/>
        </p:spPr>
        <p:txBody>
          <a:bodyPr/>
          <a:lstStyle/>
          <a:p>
            <a:r>
              <a:rPr lang="en-US" altLang="zh-CN" b="1">
                <a:latin typeface="Comic Sans MS" panose="030F0702030302020204" pitchFamily="66" charset="0"/>
              </a:rPr>
              <a:t>Coffman</a:t>
            </a:r>
            <a:r>
              <a:rPr lang="zh-CN" altLang="en-US" b="1" dirty="0"/>
              <a:t>条件（必要条件）</a:t>
            </a:r>
          </a:p>
          <a:p>
            <a:pPr lvl="1"/>
            <a:r>
              <a:rPr lang="zh-CN" altLang="en-US" b="1" dirty="0"/>
              <a:t>资源独占（</a:t>
            </a:r>
            <a:r>
              <a:rPr lang="en-US" altLang="zh-CN" b="1">
                <a:latin typeface="Comic Sans MS" panose="030F0702030302020204" pitchFamily="66" charset="0"/>
              </a:rPr>
              <a:t>mutual exclusion</a:t>
            </a:r>
            <a:r>
              <a:rPr lang="zh-CN" altLang="en-US" b="1"/>
              <a:t>）</a:t>
            </a:r>
          </a:p>
          <a:p>
            <a:pPr lvl="1"/>
            <a:r>
              <a:rPr lang="zh-CN" altLang="en-US" b="1" dirty="0"/>
              <a:t>不可抢占（</a:t>
            </a:r>
            <a:r>
              <a:rPr lang="en-US" altLang="zh-CN" b="1">
                <a:latin typeface="Comic Sans MS" panose="030F0702030302020204" pitchFamily="66" charset="0"/>
              </a:rPr>
              <a:t>non preemption</a:t>
            </a:r>
            <a:r>
              <a:rPr lang="zh-CN" altLang="en-US" b="1"/>
              <a:t>）</a:t>
            </a:r>
          </a:p>
          <a:p>
            <a:pPr lvl="1"/>
            <a:r>
              <a:rPr lang="zh-CN" altLang="en-US" b="1" dirty="0"/>
              <a:t>保持申请（</a:t>
            </a:r>
            <a:r>
              <a:rPr lang="en-US" altLang="zh-CN" b="1">
                <a:latin typeface="Comic Sans MS" panose="030F0702030302020204" pitchFamily="66" charset="0"/>
              </a:rPr>
              <a:t>hold-while-applying</a:t>
            </a:r>
            <a:r>
              <a:rPr lang="zh-CN" altLang="en-US" b="1"/>
              <a:t>）</a:t>
            </a:r>
          </a:p>
          <a:p>
            <a:pPr lvl="1"/>
            <a:r>
              <a:rPr lang="zh-CN" altLang="en-US" b="1" dirty="0"/>
              <a:t>循环等待（</a:t>
            </a:r>
            <a:r>
              <a:rPr lang="en-US" altLang="zh-CN" b="1">
                <a:latin typeface="Comic Sans MS" panose="030F0702030302020204" pitchFamily="66" charset="0"/>
              </a:rPr>
              <a:t>circular wait</a:t>
            </a:r>
            <a:r>
              <a:rPr lang="zh-CN" altLang="en-US" b="1"/>
              <a:t>）</a:t>
            </a:r>
          </a:p>
          <a:p>
            <a:r>
              <a:rPr lang="zh-CN" altLang="en-US" b="1" dirty="0"/>
              <a:t>当每类资源只有一个实例时，充要条件。</a:t>
            </a:r>
          </a:p>
          <a:p>
            <a:r>
              <a:rPr lang="zh-CN" altLang="en-US" b="1" dirty="0"/>
              <a:t>破坏上述任意一个条件可以消除死锁。</a:t>
            </a:r>
          </a:p>
          <a:p>
            <a:endParaRPr lang="zh-C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title"/>
          </p:nvPr>
        </p:nvSpPr>
        <p:spPr>
          <a:xfrm>
            <a:off x="728663" y="617538"/>
            <a:ext cx="8215312" cy="1143000"/>
          </a:xfrm>
          <a:ln/>
        </p:spPr>
        <p:txBody>
          <a:bodyPr anchor="b"/>
          <a:lstStyle/>
          <a:p>
            <a:r>
              <a:rPr lang="en-US" altLang="zh-CN" b="1" dirty="0"/>
              <a:t>5.4 </a:t>
            </a:r>
            <a:r>
              <a:rPr lang="zh-CN" altLang="en-US" b="1" dirty="0"/>
              <a:t>死锁的处理</a:t>
            </a:r>
            <a:endParaRPr lang="zh-CN" altLang="en-US" b="1"/>
          </a:p>
        </p:txBody>
      </p:sp>
      <p:sp>
        <p:nvSpPr>
          <p:cNvPr id="59395" name="文本占位符 59394"/>
          <p:cNvSpPr>
            <a:spLocks noGrp="1"/>
          </p:cNvSpPr>
          <p:nvPr>
            <p:ph type="body" idx="1"/>
          </p:nvPr>
        </p:nvSpPr>
        <p:spPr>
          <a:xfrm>
            <a:off x="762000" y="2017713"/>
            <a:ext cx="8193088" cy="4114800"/>
          </a:xfrm>
          <a:ln/>
        </p:spPr>
        <p:txBody>
          <a:bodyPr/>
          <a:lstStyle/>
          <a:p>
            <a:r>
              <a:rPr lang="zh-CN" altLang="en-US" b="1" dirty="0"/>
              <a:t>死锁预防（</a:t>
            </a:r>
            <a:r>
              <a:rPr lang="en-US" altLang="zh-CN" b="1" dirty="0">
                <a:latin typeface="Comic Sans MS" panose="030F0702030302020204" pitchFamily="66" charset="0"/>
              </a:rPr>
              <a:t>deadlock prevention</a:t>
            </a:r>
            <a:r>
              <a:rPr lang="zh-CN" altLang="en-US" b="1" dirty="0">
                <a:latin typeface="Comic Sans MS" panose="030F0702030302020204" pitchFamily="66" charset="0"/>
              </a:rPr>
              <a:t>）</a:t>
            </a:r>
            <a:r>
              <a:rPr lang="en-US" altLang="zh-CN" b="1" dirty="0">
                <a:latin typeface="Comic Sans MS" panose="030F0702030302020204" pitchFamily="66" charset="0"/>
              </a:rPr>
              <a:t>-</a:t>
            </a:r>
            <a:r>
              <a:rPr lang="zh-CN" altLang="en-US" b="1" dirty="0">
                <a:latin typeface="Comic Sans MS" panose="030F0702030302020204" pitchFamily="66" charset="0"/>
              </a:rPr>
              <a:t>静态</a:t>
            </a:r>
            <a:endParaRPr lang="zh-CN" altLang="en-US" b="1">
              <a:latin typeface="Comic Sans MS" panose="030F0702030302020204" pitchFamily="66" charset="0"/>
            </a:endParaRPr>
          </a:p>
          <a:p>
            <a:r>
              <a:rPr lang="zh-CN" altLang="en-US" b="1" dirty="0">
                <a:latin typeface="Comic Sans MS" panose="030F0702030302020204" pitchFamily="66" charset="0"/>
              </a:rPr>
              <a:t>死锁避免（</a:t>
            </a:r>
            <a:r>
              <a:rPr lang="en-US" altLang="zh-CN" b="1" dirty="0">
                <a:latin typeface="Comic Sans MS" panose="030F0702030302020204" pitchFamily="66" charset="0"/>
              </a:rPr>
              <a:t>deadlock avoidance</a:t>
            </a:r>
            <a:r>
              <a:rPr lang="zh-CN" altLang="en-US" b="1" dirty="0">
                <a:latin typeface="Comic Sans MS" panose="030F0702030302020204" pitchFamily="66" charset="0"/>
              </a:rPr>
              <a:t>）</a:t>
            </a:r>
            <a:r>
              <a:rPr lang="en-US" altLang="zh-CN" b="1" dirty="0">
                <a:latin typeface="Comic Sans MS" panose="030F0702030302020204" pitchFamily="66" charset="0"/>
              </a:rPr>
              <a:t>--</a:t>
            </a:r>
            <a:r>
              <a:rPr lang="zh-CN" altLang="en-US" b="1" dirty="0">
                <a:latin typeface="Comic Sans MS" panose="030F0702030302020204" pitchFamily="66" charset="0"/>
              </a:rPr>
              <a:t>动态</a:t>
            </a:r>
            <a:endParaRPr lang="zh-CN" altLang="en-US" b="1">
              <a:latin typeface="Comic Sans MS" panose="030F0702030302020204" pitchFamily="66" charset="0"/>
            </a:endParaRPr>
          </a:p>
          <a:p>
            <a:r>
              <a:rPr lang="zh-CN" altLang="en-US" b="1" dirty="0">
                <a:latin typeface="Comic Sans MS" panose="030F0702030302020204" pitchFamily="66" charset="0"/>
              </a:rPr>
              <a:t>死锁检测（</a:t>
            </a:r>
            <a:r>
              <a:rPr lang="en-US" altLang="zh-CN" b="1">
                <a:latin typeface="Comic Sans MS" panose="030F0702030302020204" pitchFamily="66" charset="0"/>
              </a:rPr>
              <a:t>deadlock detection</a:t>
            </a:r>
            <a:r>
              <a:rPr lang="zh-CN" altLang="en-US" b="1">
                <a:latin typeface="Comic Sans MS" panose="030F0702030302020204" pitchFamily="66" charset="0"/>
              </a:rPr>
              <a:t>）</a:t>
            </a:r>
          </a:p>
          <a:p>
            <a:r>
              <a:rPr lang="zh-CN" altLang="en-US" b="1" dirty="0">
                <a:latin typeface="Comic Sans MS" panose="030F0702030302020204" pitchFamily="66" charset="0"/>
              </a:rPr>
              <a:t>死锁恢复（</a:t>
            </a:r>
            <a:r>
              <a:rPr lang="en-US" altLang="zh-CN" b="1">
                <a:latin typeface="Comic Sans MS" panose="030F0702030302020204" pitchFamily="66" charset="0"/>
              </a:rPr>
              <a:t>deadlock recovery</a:t>
            </a:r>
            <a:r>
              <a:rPr lang="zh-CN" altLang="en-US" b="1"/>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60417"/>
          <p:cNvSpPr>
            <a:spLocks noGrp="1"/>
          </p:cNvSpPr>
          <p:nvPr>
            <p:ph type="title"/>
          </p:nvPr>
        </p:nvSpPr>
        <p:spPr>
          <a:xfrm>
            <a:off x="685800" y="457200"/>
            <a:ext cx="7772400" cy="1143000"/>
          </a:xfrm>
          <a:ln/>
        </p:spPr>
        <p:txBody>
          <a:bodyPr anchor="b"/>
          <a:lstStyle/>
          <a:p>
            <a:r>
              <a:rPr lang="en-US" altLang="zh-CN" b="1" dirty="0"/>
              <a:t>5.5 </a:t>
            </a:r>
            <a:r>
              <a:rPr lang="zh-CN" altLang="en-US" b="1" dirty="0"/>
              <a:t>资源分配图</a:t>
            </a:r>
            <a:endParaRPr lang="zh-CN" altLang="en-US" b="1"/>
          </a:p>
        </p:txBody>
      </p:sp>
      <p:sp>
        <p:nvSpPr>
          <p:cNvPr id="60419" name="文本框 60418"/>
          <p:cNvSpPr txBox="1"/>
          <p:nvPr/>
        </p:nvSpPr>
        <p:spPr>
          <a:xfrm>
            <a:off x="838200" y="1828800"/>
            <a:ext cx="7848600" cy="5021263"/>
          </a:xfrm>
          <a:prstGeom prst="rect">
            <a:avLst/>
          </a:prstGeom>
          <a:noFill/>
          <a:ln w="9525">
            <a:noFill/>
          </a:ln>
        </p:spPr>
        <p:txBody>
          <a:bodyPr>
            <a:spAutoFit/>
          </a:bodyPr>
          <a:lstStyle/>
          <a:p>
            <a:pPr>
              <a:spcBef>
                <a:spcPct val="50000"/>
              </a:spcBef>
            </a:pPr>
            <a:r>
              <a:rPr lang="zh-CN" altLang="en-US" b="1" dirty="0">
                <a:latin typeface="Comic Sans MS" panose="030F0702030302020204" pitchFamily="66" charset="0"/>
              </a:rPr>
              <a:t>定义</a:t>
            </a:r>
            <a:r>
              <a:rPr lang="en-US" altLang="zh-CN" b="1">
                <a:latin typeface="Comic Sans MS" panose="030F0702030302020204" pitchFamily="66" charset="0"/>
              </a:rPr>
              <a:t>: G=(V,E), V=P</a:t>
            </a:r>
            <a:r>
              <a:rPr lang="en-US" altLang="zh-CN" b="1" err="1">
                <a:latin typeface="Comic Sans MS" panose="030F0702030302020204" pitchFamily="66" charset="0"/>
                <a:sym typeface="Symbol" panose="05050102010706020507" pitchFamily="18" charset="2"/>
              </a:rPr>
              <a:t>R, P={p1,p2,…,pn}, R={r1,r2,…,rm</a:t>
            </a:r>
            <a:r>
              <a:rPr lang="en-US" altLang="zh-CN" b="1">
                <a:latin typeface="Comic Sans MS" panose="030F0702030302020204" pitchFamily="66" charset="0"/>
                <a:sym typeface="Symbol" panose="05050102010706020507" pitchFamily="18" charset="2"/>
              </a:rPr>
              <a:t>},</a:t>
            </a:r>
          </a:p>
          <a:p>
            <a:pPr>
              <a:spcBef>
                <a:spcPct val="50000"/>
              </a:spcBef>
            </a:pPr>
            <a:r>
              <a:rPr lang="en-US" altLang="zh-CN" b="1" err="1">
                <a:latin typeface="Comic Sans MS" panose="030F0702030302020204" pitchFamily="66" charset="0"/>
                <a:sym typeface="Symbol" panose="05050102010706020507" pitchFamily="18" charset="2"/>
              </a:rPr>
              <a:t>          E={(pi,rj)}{(rj,pi)}, piP, rjR</a:t>
            </a:r>
            <a:r>
              <a:rPr lang="en-US" altLang="zh-CN" b="1">
                <a:latin typeface="Comic Sans MS" panose="030F0702030302020204" pitchFamily="66" charset="0"/>
                <a:sym typeface="Symbol" panose="05050102010706020507" pitchFamily="18" charset="2"/>
              </a:rPr>
              <a:t>.</a:t>
            </a:r>
          </a:p>
          <a:p>
            <a:pPr>
              <a:spcBef>
                <a:spcPct val="50000"/>
              </a:spcBef>
            </a:pPr>
            <a:r>
              <a:rPr lang="en-US" altLang="zh-CN" b="1" dirty="0">
                <a:latin typeface="Comic Sans MS" panose="030F0702030302020204" pitchFamily="66" charset="0"/>
                <a:sym typeface="Symbol" panose="05050102010706020507" pitchFamily="18" charset="2"/>
              </a:rPr>
              <a:t>          </a:t>
            </a:r>
            <a:r>
              <a:rPr lang="zh-CN" altLang="en-US" b="1" dirty="0">
                <a:latin typeface="Comic Sans MS" panose="030F0702030302020204" pitchFamily="66" charset="0"/>
                <a:sym typeface="Symbol" panose="05050102010706020507" pitchFamily="18" charset="2"/>
              </a:rPr>
              <a:t>申请边</a:t>
            </a:r>
            <a:r>
              <a:rPr lang="en-US" altLang="zh-CN" b="1" err="1">
                <a:latin typeface="Comic Sans MS" panose="030F0702030302020204" pitchFamily="66" charset="0"/>
                <a:sym typeface="Symbol" panose="05050102010706020507" pitchFamily="18" charset="2"/>
              </a:rPr>
              <a:t>(pi,rj</a:t>
            </a:r>
            <a:r>
              <a:rPr lang="zh-CN" altLang="zh-CN" b="1" dirty="0">
                <a:latin typeface="Comic Sans MS" panose="030F0702030302020204" pitchFamily="66" charset="0"/>
                <a:sym typeface="Symbol" panose="05050102010706020507" pitchFamily="18" charset="2"/>
              </a:rPr>
              <a:t>): pi申请</a:t>
            </a:r>
            <a:r>
              <a:rPr lang="en-US" altLang="zh-CN" b="1" err="1">
                <a:latin typeface="Comic Sans MS" panose="030F0702030302020204" pitchFamily="66" charset="0"/>
                <a:sym typeface="Symbol" panose="05050102010706020507" pitchFamily="18" charset="2"/>
              </a:rPr>
              <a:t>rj</a:t>
            </a:r>
            <a:r>
              <a:rPr lang="zh-CN" altLang="en-US" b="1">
                <a:latin typeface="Comic Sans MS" panose="030F0702030302020204" pitchFamily="66" charset="0"/>
                <a:sym typeface="Symbol" panose="05050102010706020507" pitchFamily="18" charset="2"/>
              </a:rPr>
              <a:t>；</a:t>
            </a:r>
          </a:p>
          <a:p>
            <a:pPr>
              <a:spcBef>
                <a:spcPct val="50000"/>
              </a:spcBef>
            </a:pPr>
            <a:r>
              <a:rPr lang="zh-CN" altLang="en-US" b="1" dirty="0">
                <a:latin typeface="Comic Sans MS" panose="030F0702030302020204" pitchFamily="66" charset="0"/>
                <a:sym typeface="Symbol" panose="05050102010706020507" pitchFamily="18" charset="2"/>
              </a:rPr>
              <a:t>          分配边</a:t>
            </a:r>
            <a:r>
              <a:rPr lang="en-US" altLang="zh-CN" b="1" err="1">
                <a:latin typeface="Comic Sans MS" panose="030F0702030302020204" pitchFamily="66" charset="0"/>
                <a:sym typeface="Symbol" panose="05050102010706020507" pitchFamily="18" charset="2"/>
              </a:rPr>
              <a:t>(rj,pi): rj</a:t>
            </a:r>
            <a:r>
              <a:rPr lang="zh-CN" altLang="zh-CN" b="1" dirty="0">
                <a:latin typeface="Comic Sans MS" panose="030F0702030302020204" pitchFamily="66" charset="0"/>
                <a:sym typeface="Symbol" panose="05050102010706020507" pitchFamily="18" charset="2"/>
              </a:rPr>
              <a:t>分配</a:t>
            </a:r>
            <a:r>
              <a:rPr lang="en-US" altLang="zh-CN" b="1">
                <a:latin typeface="Comic Sans MS" panose="030F0702030302020204" pitchFamily="66" charset="0"/>
                <a:sym typeface="Symbol" panose="05050102010706020507" pitchFamily="18" charset="2"/>
              </a:rPr>
              <a:t>pi;</a:t>
            </a:r>
          </a:p>
          <a:p>
            <a:pPr>
              <a:lnSpc>
                <a:spcPct val="90000"/>
              </a:lnSpc>
              <a:spcBef>
                <a:spcPct val="50000"/>
              </a:spcBef>
            </a:pPr>
            <a:r>
              <a:rPr lang="zh-CN" altLang="en-US" b="1" dirty="0">
                <a:latin typeface="Comic Sans MS" panose="030F0702030302020204" pitchFamily="66" charset="0"/>
                <a:sym typeface="Symbol" panose="05050102010706020507" pitchFamily="18" charset="2"/>
              </a:rPr>
              <a:t>图示：进程：</a:t>
            </a:r>
          </a:p>
          <a:p>
            <a:pPr>
              <a:lnSpc>
                <a:spcPct val="90000"/>
              </a:lnSpc>
              <a:spcBef>
                <a:spcPct val="50000"/>
              </a:spcBef>
            </a:pPr>
            <a:r>
              <a:rPr lang="zh-CN" altLang="en-US" b="1" dirty="0">
                <a:latin typeface="Comic Sans MS" panose="030F0702030302020204" pitchFamily="66" charset="0"/>
                <a:sym typeface="Symbol" panose="05050102010706020507" pitchFamily="18" charset="2"/>
              </a:rPr>
              <a:t>          资源：</a:t>
            </a:r>
          </a:p>
          <a:p>
            <a:pPr>
              <a:lnSpc>
                <a:spcPct val="90000"/>
              </a:lnSpc>
              <a:spcBef>
                <a:spcPct val="50000"/>
              </a:spcBef>
            </a:pPr>
            <a:r>
              <a:rPr lang="zh-CN" altLang="en-US" b="1" dirty="0">
                <a:latin typeface="Comic Sans MS" panose="030F0702030302020204" pitchFamily="66" charset="0"/>
                <a:sym typeface="Symbol" panose="05050102010706020507" pitchFamily="18" charset="2"/>
              </a:rPr>
              <a:t>          申请边：由进程到资源类；</a:t>
            </a:r>
          </a:p>
          <a:p>
            <a:pPr>
              <a:lnSpc>
                <a:spcPct val="90000"/>
              </a:lnSpc>
              <a:spcBef>
                <a:spcPct val="50000"/>
              </a:spcBef>
            </a:pPr>
            <a:r>
              <a:rPr lang="zh-CN" altLang="en-US" b="1" dirty="0">
                <a:latin typeface="Comic Sans MS" panose="030F0702030302020204" pitchFamily="66" charset="0"/>
                <a:sym typeface="Symbol" panose="05050102010706020507" pitchFamily="18" charset="2"/>
              </a:rPr>
              <a:t>          分配边：由资源实例到进程。</a:t>
            </a:r>
          </a:p>
          <a:p>
            <a:pPr>
              <a:lnSpc>
                <a:spcPct val="90000"/>
              </a:lnSpc>
              <a:spcBef>
                <a:spcPct val="50000"/>
              </a:spcBef>
            </a:pPr>
            <a:endParaRPr lang="zh-CN" altLang="en-US" b="1">
              <a:latin typeface="Comic Sans MS" panose="030F0702030302020204" pitchFamily="66" charset="0"/>
              <a:sym typeface="Symbol" panose="05050102010706020507" pitchFamily="18" charset="2"/>
            </a:endParaRPr>
          </a:p>
        </p:txBody>
      </p:sp>
      <p:sp>
        <p:nvSpPr>
          <p:cNvPr id="60420" name="椭圆 60419"/>
          <p:cNvSpPr/>
          <p:nvPr/>
        </p:nvSpPr>
        <p:spPr>
          <a:xfrm>
            <a:off x="3233738" y="4368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grpSp>
        <p:nvGrpSpPr>
          <p:cNvPr id="60424" name="组合 60423"/>
          <p:cNvGrpSpPr/>
          <p:nvPr/>
        </p:nvGrpSpPr>
        <p:grpSpPr>
          <a:xfrm>
            <a:off x="3157538" y="4902200"/>
            <a:ext cx="576262" cy="431800"/>
            <a:chOff x="2016" y="3120"/>
            <a:chExt cx="363" cy="272"/>
          </a:xfrm>
        </p:grpSpPr>
        <p:sp>
          <p:nvSpPr>
            <p:cNvPr id="60421" name="矩形 60420"/>
            <p:cNvSpPr/>
            <p:nvPr/>
          </p:nvSpPr>
          <p:spPr>
            <a:xfrm>
              <a:off x="2016" y="3120"/>
              <a:ext cx="363" cy="272"/>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0422" name="椭圆 60421"/>
            <p:cNvSpPr/>
            <p:nvPr/>
          </p:nvSpPr>
          <p:spPr>
            <a:xfrm>
              <a:off x="2064" y="3168"/>
              <a:ext cx="96" cy="96"/>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0423" name="椭圆 60422"/>
            <p:cNvSpPr/>
            <p:nvPr/>
          </p:nvSpPr>
          <p:spPr>
            <a:xfrm>
              <a:off x="2256" y="3216"/>
              <a:ext cx="96" cy="96"/>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20833"/>
          <p:cNvSpPr>
            <a:spLocks noGrp="1"/>
          </p:cNvSpPr>
          <p:nvPr>
            <p:ph type="title"/>
          </p:nvPr>
        </p:nvSpPr>
        <p:spPr>
          <a:ln/>
        </p:spPr>
        <p:txBody>
          <a:bodyPr anchor="b"/>
          <a:lstStyle/>
          <a:p>
            <a:r>
              <a:rPr lang="en-US" altLang="zh-CN" b="1" dirty="0"/>
              <a:t>5.5 </a:t>
            </a:r>
            <a:r>
              <a:rPr lang="zh-CN" altLang="en-US" b="1" dirty="0"/>
              <a:t>资源分配图</a:t>
            </a:r>
            <a:endParaRPr lang="zh-CN" altLang="en-US" b="1"/>
          </a:p>
        </p:txBody>
      </p:sp>
      <p:sp>
        <p:nvSpPr>
          <p:cNvPr id="120838" name="文本占位符 120837"/>
          <p:cNvSpPr>
            <a:spLocks noGrp="1"/>
          </p:cNvSpPr>
          <p:nvPr>
            <p:ph type="body" idx="1"/>
          </p:nvPr>
        </p:nvSpPr>
        <p:spPr>
          <a:ln/>
        </p:spPr>
        <p:txBody>
          <a:bodyPr/>
          <a:lstStyle/>
          <a:p>
            <a:r>
              <a:rPr lang="zh-CN" altLang="en-US" b="1" dirty="0">
                <a:sym typeface="Symbol" panose="05050102010706020507" pitchFamily="18" charset="2"/>
              </a:rPr>
              <a:t>申请：</a:t>
            </a:r>
            <a:r>
              <a:rPr lang="en-US" altLang="zh-CN" b="1" dirty="0">
                <a:sym typeface="Symbol" panose="05050102010706020507" pitchFamily="18" charset="2"/>
              </a:rPr>
              <a:t>pi</a:t>
            </a:r>
            <a:r>
              <a:rPr lang="zh-CN" altLang="en-US" b="1" dirty="0">
                <a:sym typeface="Symbol" panose="05050102010706020507" pitchFamily="18" charset="2"/>
              </a:rPr>
              <a:t>申请</a:t>
            </a:r>
            <a:r>
              <a:rPr lang="en-US" altLang="zh-CN" b="1" err="1">
                <a:sym typeface="Symbol" panose="05050102010706020507" pitchFamily="18" charset="2"/>
              </a:rPr>
              <a:t>rj</a:t>
            </a:r>
            <a:r>
              <a:rPr lang="zh-CN" altLang="en-US" b="1" dirty="0">
                <a:sym typeface="Symbol" panose="05050102010706020507" pitchFamily="18" charset="2"/>
              </a:rPr>
              <a:t>中的一个资源实例，由</a:t>
            </a:r>
            <a:r>
              <a:rPr lang="en-US" altLang="zh-CN" b="1" dirty="0">
                <a:sym typeface="Symbol" panose="05050102010706020507" pitchFamily="18" charset="2"/>
              </a:rPr>
              <a:t>pi</a:t>
            </a:r>
            <a:r>
              <a:rPr lang="zh-CN" altLang="en-US" b="1" dirty="0">
                <a:sym typeface="Symbol" panose="05050102010706020507" pitchFamily="18" charset="2"/>
              </a:rPr>
              <a:t>向</a:t>
            </a:r>
            <a:r>
              <a:rPr lang="en-US" altLang="zh-CN" b="1" err="1">
                <a:sym typeface="Symbol" panose="05050102010706020507" pitchFamily="18" charset="2"/>
              </a:rPr>
              <a:t>rj</a:t>
            </a:r>
            <a:r>
              <a:rPr lang="zh-CN" altLang="en-US" b="1" dirty="0">
                <a:sym typeface="Symbol" panose="05050102010706020507" pitchFamily="18" charset="2"/>
              </a:rPr>
              <a:t>画一条申请边，如可满足，改为分配边。</a:t>
            </a:r>
          </a:p>
          <a:p>
            <a:r>
              <a:rPr lang="zh-CN" altLang="en-US" b="1" dirty="0">
                <a:sym typeface="Symbol" panose="05050102010706020507" pitchFamily="18" charset="2"/>
              </a:rPr>
              <a:t>释放：去掉分配边。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a:xfrm>
            <a:off x="685800" y="381000"/>
            <a:ext cx="7772400" cy="1143000"/>
          </a:xfrm>
          <a:ln/>
        </p:spPr>
        <p:txBody>
          <a:bodyPr anchor="b"/>
          <a:lstStyle/>
          <a:p>
            <a:r>
              <a:rPr lang="zh-CN" altLang="en-US" b="1" dirty="0"/>
              <a:t>例子（无环路，无死锁）</a:t>
            </a:r>
            <a:endParaRPr lang="zh-CN" altLang="en-US" b="1"/>
          </a:p>
        </p:txBody>
      </p:sp>
      <p:grpSp>
        <p:nvGrpSpPr>
          <p:cNvPr id="61506" name="组合 61505"/>
          <p:cNvGrpSpPr/>
          <p:nvPr/>
        </p:nvGrpSpPr>
        <p:grpSpPr>
          <a:xfrm>
            <a:off x="762000" y="1828800"/>
            <a:ext cx="7696200" cy="4419600"/>
            <a:chOff x="768" y="1344"/>
            <a:chExt cx="4848" cy="2784"/>
          </a:xfrm>
        </p:grpSpPr>
        <p:sp>
          <p:nvSpPr>
            <p:cNvPr id="61443" name="文本框 61442"/>
            <p:cNvSpPr txBox="1"/>
            <p:nvPr/>
          </p:nvSpPr>
          <p:spPr>
            <a:xfrm>
              <a:off x="768" y="1344"/>
              <a:ext cx="4848" cy="1093"/>
            </a:xfrm>
            <a:prstGeom prst="rect">
              <a:avLst/>
            </a:prstGeom>
            <a:noFill/>
            <a:ln w="9525">
              <a:noFill/>
            </a:ln>
          </p:spPr>
          <p:txBody>
            <a:bodyPr>
              <a:spAutoFit/>
            </a:bodyPr>
            <a:lstStyle/>
            <a:p>
              <a:pPr>
                <a:spcBef>
                  <a:spcPct val="50000"/>
                </a:spcBef>
              </a:pPr>
              <a:r>
                <a:rPr lang="zh-CN" altLang="en-US" b="1">
                  <a:latin typeface="Comic Sans MS" panose="030F0702030302020204" pitchFamily="66" charset="0"/>
                </a:rPr>
                <a:t>例</a:t>
              </a:r>
              <a:r>
                <a:rPr lang="en-US" altLang="zh-CN" b="1">
                  <a:latin typeface="Comic Sans MS" panose="030F0702030302020204" pitchFamily="66" charset="0"/>
                </a:rPr>
                <a:t>1. P={p1,p2,p3}, R={r1(1),r2(2),r3(1),r4(3)}</a:t>
              </a:r>
            </a:p>
            <a:p>
              <a:pPr>
                <a:spcBef>
                  <a:spcPct val="50000"/>
                </a:spcBef>
              </a:pPr>
              <a:r>
                <a:rPr lang="en-US" altLang="zh-CN" b="1">
                  <a:latin typeface="Comic Sans MS" panose="030F0702030302020204" pitchFamily="66" charset="0"/>
                </a:rPr>
                <a:t> E={(p1,r1),(p2,r3),(r1,p2),(r2,p1),(r2,p2),(r3,p3), (r4,P3)}</a:t>
              </a:r>
            </a:p>
          </p:txBody>
        </p:sp>
        <p:grpSp>
          <p:nvGrpSpPr>
            <p:cNvPr id="61505" name="组合 61504"/>
            <p:cNvGrpSpPr/>
            <p:nvPr/>
          </p:nvGrpSpPr>
          <p:grpSpPr>
            <a:xfrm>
              <a:off x="912" y="2112"/>
              <a:ext cx="4080" cy="2016"/>
              <a:chOff x="912" y="2112"/>
              <a:chExt cx="4080" cy="2016"/>
            </a:xfrm>
          </p:grpSpPr>
          <p:grpSp>
            <p:nvGrpSpPr>
              <p:cNvPr id="61447" name="组合 61446"/>
              <p:cNvGrpSpPr/>
              <p:nvPr/>
            </p:nvGrpSpPr>
            <p:grpSpPr>
              <a:xfrm>
                <a:off x="1680" y="2304"/>
                <a:ext cx="567" cy="340"/>
                <a:chOff x="1680" y="2304"/>
                <a:chExt cx="567" cy="340"/>
              </a:xfrm>
            </p:grpSpPr>
            <p:sp>
              <p:nvSpPr>
                <p:cNvPr id="61445" name="矩形 61444"/>
                <p:cNvSpPr/>
                <p:nvPr/>
              </p:nvSpPr>
              <p:spPr>
                <a:xfrm>
                  <a:off x="1680"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1446" name="椭圆 61445"/>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sp>
            <p:nvSpPr>
              <p:cNvPr id="61449" name="矩形 61448"/>
              <p:cNvSpPr/>
              <p:nvPr/>
            </p:nvSpPr>
            <p:spPr>
              <a:xfrm>
                <a:off x="3321"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1450" name="椭圆 61449"/>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52" name="矩形 61451"/>
              <p:cNvSpPr/>
              <p:nvPr/>
            </p:nvSpPr>
            <p:spPr>
              <a:xfrm>
                <a:off x="1689" y="3452"/>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1453" name="椭圆 61452"/>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54" name="椭圆 61453"/>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56" name="矩形 61455"/>
              <p:cNvSpPr/>
              <p:nvPr/>
            </p:nvSpPr>
            <p:spPr>
              <a:xfrm>
                <a:off x="3369" y="3456"/>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1457" name="椭圆 61456"/>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58" name="椭圆 61457"/>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59" name="椭圆 61458"/>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60" name="椭圆 61459"/>
              <p:cNvSpPr/>
              <p:nvPr/>
            </p:nvSpPr>
            <p:spPr>
              <a:xfrm>
                <a:off x="1248"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1461" name="椭圆 61460"/>
              <p:cNvSpPr/>
              <p:nvPr/>
            </p:nvSpPr>
            <p:spPr>
              <a:xfrm>
                <a:off x="2640"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1462" name="椭圆 61461"/>
              <p:cNvSpPr/>
              <p:nvPr/>
            </p:nvSpPr>
            <p:spPr>
              <a:xfrm>
                <a:off x="4272"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1464" name="文本框 61463"/>
              <p:cNvSpPr txBox="1"/>
              <p:nvPr/>
            </p:nvSpPr>
            <p:spPr>
              <a:xfrm>
                <a:off x="912" y="2880"/>
                <a:ext cx="384"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a:t>
                </a:r>
                <a:endParaRPr lang="en-US" altLang="zh-CN" b="1">
                  <a:latin typeface="Times New Roman" panose="02020603050405020304" pitchFamily="18" charset="0"/>
                </a:endParaRPr>
              </a:p>
            </p:txBody>
          </p:sp>
          <p:sp>
            <p:nvSpPr>
              <p:cNvPr id="61465" name="文本框 61464"/>
              <p:cNvSpPr txBox="1"/>
              <p:nvPr/>
            </p:nvSpPr>
            <p:spPr>
              <a:xfrm>
                <a:off x="2304" y="2928"/>
                <a:ext cx="384"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61466" name="文本框 61465"/>
              <p:cNvSpPr txBox="1"/>
              <p:nvPr/>
            </p:nvSpPr>
            <p:spPr>
              <a:xfrm>
                <a:off x="4608" y="2880"/>
                <a:ext cx="384"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a:t>
                </a:r>
                <a:endParaRPr lang="en-US" altLang="zh-CN" b="1">
                  <a:latin typeface="Times New Roman" panose="02020603050405020304" pitchFamily="18" charset="0"/>
                </a:endParaRPr>
              </a:p>
            </p:txBody>
          </p:sp>
          <p:sp>
            <p:nvSpPr>
              <p:cNvPr id="61467" name="文本框 61466"/>
              <p:cNvSpPr txBox="1"/>
              <p:nvPr/>
            </p:nvSpPr>
            <p:spPr>
              <a:xfrm>
                <a:off x="1440" y="2112"/>
                <a:ext cx="33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r1</a:t>
                </a:r>
                <a:endParaRPr lang="en-US" altLang="zh-CN" b="1">
                  <a:latin typeface="Times New Roman" panose="02020603050405020304" pitchFamily="18" charset="0"/>
                </a:endParaRPr>
              </a:p>
            </p:txBody>
          </p:sp>
          <p:sp>
            <p:nvSpPr>
              <p:cNvPr id="61468" name="文本框 61467"/>
              <p:cNvSpPr txBox="1"/>
              <p:nvPr/>
            </p:nvSpPr>
            <p:spPr>
              <a:xfrm>
                <a:off x="3936" y="2112"/>
                <a:ext cx="33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r3</a:t>
                </a:r>
                <a:endParaRPr lang="en-US" altLang="zh-CN" b="1">
                  <a:latin typeface="Times New Roman" panose="02020603050405020304" pitchFamily="18" charset="0"/>
                </a:endParaRPr>
              </a:p>
            </p:txBody>
          </p:sp>
          <p:sp>
            <p:nvSpPr>
              <p:cNvPr id="61469" name="文本框 61468"/>
              <p:cNvSpPr txBox="1"/>
              <p:nvPr/>
            </p:nvSpPr>
            <p:spPr>
              <a:xfrm>
                <a:off x="1824" y="3840"/>
                <a:ext cx="33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
            <p:nvSpPr>
              <p:cNvPr id="61470" name="文本框 61469"/>
              <p:cNvSpPr txBox="1"/>
              <p:nvPr/>
            </p:nvSpPr>
            <p:spPr>
              <a:xfrm>
                <a:off x="3552" y="3840"/>
                <a:ext cx="528"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r4</a:t>
                </a:r>
                <a:endParaRPr lang="en-US" altLang="zh-CN" b="1">
                  <a:latin typeface="Times New Roman" panose="02020603050405020304" pitchFamily="18" charset="0"/>
                </a:endParaRPr>
              </a:p>
            </p:txBody>
          </p:sp>
          <p:sp>
            <p:nvSpPr>
              <p:cNvPr id="61471" name="直接连接符 61470"/>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61472" name="直接连接符 61471"/>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61473" name="直接连接符 61472"/>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61474" name="直接连接符 61473"/>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61475" name="直接连接符 61474"/>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61476" name="直接连接符 61475"/>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grpSp>
      <p:sp>
        <p:nvSpPr>
          <p:cNvPr id="61507" name="直接连接符 61506"/>
          <p:cNvSpPr/>
          <p:nvPr/>
        </p:nvSpPr>
        <p:spPr>
          <a:xfrm flipV="1">
            <a:off x="5638800" y="4648200"/>
            <a:ext cx="838200" cy="685800"/>
          </a:xfrm>
          <a:prstGeom prst="line">
            <a:avLst/>
          </a:prstGeom>
          <a:ln w="25400" cap="flat" cmpd="sng">
            <a:solidFill>
              <a:schemeClr val="tx1"/>
            </a:solidFill>
            <a:prstDash val="solid"/>
            <a:headEnd type="none" w="med" len="med"/>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a:xfrm>
            <a:off x="685800" y="533400"/>
            <a:ext cx="7772400" cy="1143000"/>
          </a:xfrm>
          <a:ln/>
        </p:spPr>
        <p:txBody>
          <a:bodyPr anchor="b"/>
          <a:lstStyle/>
          <a:p>
            <a:r>
              <a:rPr lang="zh-CN" altLang="en-US" b="1" dirty="0"/>
              <a:t>例子（有环路，有死锁）</a:t>
            </a:r>
            <a:endParaRPr lang="zh-CN" altLang="en-US" b="1"/>
          </a:p>
        </p:txBody>
      </p:sp>
      <p:grpSp>
        <p:nvGrpSpPr>
          <p:cNvPr id="63524" name="组合 63523"/>
          <p:cNvGrpSpPr/>
          <p:nvPr/>
        </p:nvGrpSpPr>
        <p:grpSpPr>
          <a:xfrm>
            <a:off x="1371600" y="1981200"/>
            <a:ext cx="6553200" cy="4343400"/>
            <a:chOff x="864" y="1392"/>
            <a:chExt cx="4128" cy="2736"/>
          </a:xfrm>
        </p:grpSpPr>
        <p:sp>
          <p:nvSpPr>
            <p:cNvPr id="63521" name="任意多边形 63520"/>
            <p:cNvSpPr/>
            <p:nvPr/>
          </p:nvSpPr>
          <p:spPr>
            <a:xfrm>
              <a:off x="2256" y="3120"/>
              <a:ext cx="2016" cy="576"/>
            </a:xfrm>
            <a:custGeom>
              <a:avLst/>
              <a:gdLst/>
              <a:ahLst/>
              <a:cxnLst/>
              <a:rect l="0" t="0" r="0" b="0"/>
              <a:pathLst>
                <a:path w="2016" h="576">
                  <a:moveTo>
                    <a:pt x="2016" y="0"/>
                  </a:moveTo>
                  <a:lnTo>
                    <a:pt x="960" y="144"/>
                  </a:lnTo>
                  <a:lnTo>
                    <a:pt x="0" y="576"/>
                  </a:lnTo>
                </a:path>
              </a:pathLst>
            </a:custGeom>
            <a:noFill/>
            <a:ln w="28575" cap="flat" cmpd="sng">
              <a:solidFill>
                <a:schemeClr val="tx1"/>
              </a:solidFill>
              <a:prstDash val="solid"/>
              <a:headEnd type="none" w="med" len="med"/>
              <a:tailEnd type="triangle" w="med" len="med"/>
            </a:ln>
          </p:spPr>
          <p:txBody>
            <a:bodyPr/>
            <a:lstStyle/>
            <a:p>
              <a:endParaRPr lang="zh-CN" altLang="en-US"/>
            </a:p>
          </p:txBody>
        </p:sp>
        <p:grpSp>
          <p:nvGrpSpPr>
            <p:cNvPr id="63523" name="组合 63522"/>
            <p:cNvGrpSpPr/>
            <p:nvPr/>
          </p:nvGrpSpPr>
          <p:grpSpPr>
            <a:xfrm>
              <a:off x="864" y="1392"/>
              <a:ext cx="4128" cy="2736"/>
              <a:chOff x="864" y="1392"/>
              <a:chExt cx="4128" cy="2736"/>
            </a:xfrm>
          </p:grpSpPr>
          <p:grpSp>
            <p:nvGrpSpPr>
              <p:cNvPr id="63491" name="组合 63490"/>
              <p:cNvGrpSpPr/>
              <p:nvPr/>
            </p:nvGrpSpPr>
            <p:grpSpPr>
              <a:xfrm>
                <a:off x="912" y="2112"/>
                <a:ext cx="4080" cy="2016"/>
                <a:chOff x="912" y="2112"/>
                <a:chExt cx="4080" cy="2016"/>
              </a:xfrm>
            </p:grpSpPr>
            <p:grpSp>
              <p:nvGrpSpPr>
                <p:cNvPr id="63492" name="组合 63491"/>
                <p:cNvGrpSpPr/>
                <p:nvPr/>
              </p:nvGrpSpPr>
              <p:grpSpPr>
                <a:xfrm>
                  <a:off x="1680" y="2304"/>
                  <a:ext cx="567" cy="340"/>
                  <a:chOff x="1680" y="2304"/>
                  <a:chExt cx="567" cy="340"/>
                </a:xfrm>
              </p:grpSpPr>
              <p:sp>
                <p:nvSpPr>
                  <p:cNvPr id="63493" name="矩形 63492"/>
                  <p:cNvSpPr/>
                  <p:nvPr/>
                </p:nvSpPr>
                <p:spPr>
                  <a:xfrm>
                    <a:off x="1680"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3494" name="椭圆 63493"/>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sp>
              <p:nvSpPr>
                <p:cNvPr id="63495" name="矩形 63494"/>
                <p:cNvSpPr/>
                <p:nvPr/>
              </p:nvSpPr>
              <p:spPr>
                <a:xfrm>
                  <a:off x="3321"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3496" name="椭圆 63495"/>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3497" name="矩形 63496"/>
                <p:cNvSpPr/>
                <p:nvPr/>
              </p:nvSpPr>
              <p:spPr>
                <a:xfrm>
                  <a:off x="1689" y="3452"/>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3498" name="椭圆 63497"/>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3499" name="椭圆 63498"/>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3500" name="矩形 63499"/>
                <p:cNvSpPr/>
                <p:nvPr/>
              </p:nvSpPr>
              <p:spPr>
                <a:xfrm>
                  <a:off x="3369" y="3456"/>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3501" name="椭圆 63500"/>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3502" name="椭圆 63501"/>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3503" name="椭圆 63502"/>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3504" name="椭圆 63503"/>
                <p:cNvSpPr/>
                <p:nvPr/>
              </p:nvSpPr>
              <p:spPr>
                <a:xfrm>
                  <a:off x="1248"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3505" name="椭圆 63504"/>
                <p:cNvSpPr/>
                <p:nvPr/>
              </p:nvSpPr>
              <p:spPr>
                <a:xfrm>
                  <a:off x="2640"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3506" name="椭圆 63505"/>
                <p:cNvSpPr/>
                <p:nvPr/>
              </p:nvSpPr>
              <p:spPr>
                <a:xfrm>
                  <a:off x="4272"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3507" name="文本框 63506"/>
                <p:cNvSpPr txBox="1"/>
                <p:nvPr/>
              </p:nvSpPr>
              <p:spPr>
                <a:xfrm>
                  <a:off x="912" y="2880"/>
                  <a:ext cx="384"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a:t>
                  </a:r>
                  <a:endParaRPr lang="en-US" altLang="zh-CN" b="1">
                    <a:latin typeface="Times New Roman" panose="02020603050405020304" pitchFamily="18" charset="0"/>
                  </a:endParaRPr>
                </a:p>
              </p:txBody>
            </p:sp>
            <p:sp>
              <p:nvSpPr>
                <p:cNvPr id="63508" name="文本框 63507"/>
                <p:cNvSpPr txBox="1"/>
                <p:nvPr/>
              </p:nvSpPr>
              <p:spPr>
                <a:xfrm>
                  <a:off x="2304" y="2928"/>
                  <a:ext cx="384"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63509" name="文本框 63508"/>
                <p:cNvSpPr txBox="1"/>
                <p:nvPr/>
              </p:nvSpPr>
              <p:spPr>
                <a:xfrm>
                  <a:off x="4608" y="2880"/>
                  <a:ext cx="384"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a:t>
                  </a:r>
                  <a:endParaRPr lang="en-US" altLang="zh-CN" b="1">
                    <a:latin typeface="Times New Roman" panose="02020603050405020304" pitchFamily="18" charset="0"/>
                  </a:endParaRPr>
                </a:p>
              </p:txBody>
            </p:sp>
            <p:sp>
              <p:nvSpPr>
                <p:cNvPr id="63510" name="文本框 63509"/>
                <p:cNvSpPr txBox="1"/>
                <p:nvPr/>
              </p:nvSpPr>
              <p:spPr>
                <a:xfrm>
                  <a:off x="1440" y="2112"/>
                  <a:ext cx="33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r1</a:t>
                  </a:r>
                  <a:endParaRPr lang="en-US" altLang="zh-CN" b="1">
                    <a:latin typeface="Times New Roman" panose="02020603050405020304" pitchFamily="18" charset="0"/>
                  </a:endParaRPr>
                </a:p>
              </p:txBody>
            </p:sp>
            <p:sp>
              <p:nvSpPr>
                <p:cNvPr id="63511" name="文本框 63510"/>
                <p:cNvSpPr txBox="1"/>
                <p:nvPr/>
              </p:nvSpPr>
              <p:spPr>
                <a:xfrm>
                  <a:off x="3936" y="2112"/>
                  <a:ext cx="33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r3</a:t>
                  </a:r>
                  <a:endParaRPr lang="en-US" altLang="zh-CN" b="1">
                    <a:latin typeface="Times New Roman" panose="02020603050405020304" pitchFamily="18" charset="0"/>
                  </a:endParaRPr>
                </a:p>
              </p:txBody>
            </p:sp>
            <p:sp>
              <p:nvSpPr>
                <p:cNvPr id="63512" name="文本框 63511"/>
                <p:cNvSpPr txBox="1"/>
                <p:nvPr/>
              </p:nvSpPr>
              <p:spPr>
                <a:xfrm>
                  <a:off x="1824" y="3840"/>
                  <a:ext cx="33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
              <p:nvSpPr>
                <p:cNvPr id="63513" name="文本框 63512"/>
                <p:cNvSpPr txBox="1"/>
                <p:nvPr/>
              </p:nvSpPr>
              <p:spPr>
                <a:xfrm>
                  <a:off x="3552" y="3840"/>
                  <a:ext cx="528"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r4</a:t>
                  </a:r>
                  <a:endParaRPr lang="en-US" altLang="zh-CN" b="1">
                    <a:latin typeface="Times New Roman" panose="02020603050405020304" pitchFamily="18" charset="0"/>
                  </a:endParaRPr>
                </a:p>
              </p:txBody>
            </p:sp>
            <p:sp>
              <p:nvSpPr>
                <p:cNvPr id="63514" name="直接连接符 63513"/>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63515" name="直接连接符 63514"/>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63516" name="直接连接符 63515"/>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63517" name="直接连接符 63516"/>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63518" name="直接连接符 63517"/>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63519" name="直接连接符 63518"/>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sp>
            <p:nvSpPr>
              <p:cNvPr id="63522" name="文本框 63521"/>
              <p:cNvSpPr txBox="1"/>
              <p:nvPr/>
            </p:nvSpPr>
            <p:spPr>
              <a:xfrm>
                <a:off x="864" y="1392"/>
                <a:ext cx="3360" cy="2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增加边</a:t>
                </a:r>
                <a:r>
                  <a:rPr lang="zh-CN" altLang="en-US" b="1" dirty="0">
                    <a:latin typeface="Comic Sans MS" panose="030F0702030302020204" pitchFamily="66" charset="0"/>
                  </a:rPr>
                  <a:t>（</a:t>
                </a:r>
                <a:r>
                  <a:rPr lang="en-US" altLang="zh-CN" b="1">
                    <a:latin typeface="Comic Sans MS" panose="030F0702030302020204" pitchFamily="66" charset="0"/>
                  </a:rPr>
                  <a:t>p3,r2)</a:t>
                </a:r>
                <a:endParaRPr lang="en-US" altLang="zh-CN" b="1">
                  <a:latin typeface="Times New Roman" panose="02020603050405020304" pitchFamily="18" charset="0"/>
                </a:endParaRPr>
              </a:p>
            </p:txBody>
          </p:sp>
        </p:grpSp>
      </p:grpSp>
      <p:sp>
        <p:nvSpPr>
          <p:cNvPr id="63525" name="直接连接符 63524"/>
          <p:cNvSpPr/>
          <p:nvPr/>
        </p:nvSpPr>
        <p:spPr>
          <a:xfrm flipV="1">
            <a:off x="6096000" y="4800600"/>
            <a:ext cx="827088" cy="669925"/>
          </a:xfrm>
          <a:prstGeom prst="line">
            <a:avLst/>
          </a:prstGeom>
          <a:ln w="25400" cap="flat" cmpd="sng">
            <a:solidFill>
              <a:schemeClr val="tx1"/>
            </a:solidFill>
            <a:prstDash val="solid"/>
            <a:headEnd type="none" w="med" len="med"/>
            <a:tailEnd type="triangl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a:ln/>
        </p:spPr>
        <p:txBody>
          <a:bodyPr anchor="b"/>
          <a:lstStyle/>
          <a:p>
            <a:r>
              <a:rPr lang="zh-CN" altLang="en-US" b="1" dirty="0"/>
              <a:t>例子（有环路，无死锁）</a:t>
            </a:r>
            <a:endParaRPr lang="zh-CN" altLang="en-US" b="1"/>
          </a:p>
        </p:txBody>
      </p:sp>
      <p:grpSp>
        <p:nvGrpSpPr>
          <p:cNvPr id="64518" name="组合 64517"/>
          <p:cNvGrpSpPr/>
          <p:nvPr/>
        </p:nvGrpSpPr>
        <p:grpSpPr>
          <a:xfrm>
            <a:off x="2209800" y="3581400"/>
            <a:ext cx="609600" cy="1066800"/>
            <a:chOff x="1200" y="2256"/>
            <a:chExt cx="384" cy="672"/>
          </a:xfrm>
        </p:grpSpPr>
        <p:sp>
          <p:nvSpPr>
            <p:cNvPr id="64515" name="矩形 64514"/>
            <p:cNvSpPr/>
            <p:nvPr/>
          </p:nvSpPr>
          <p:spPr>
            <a:xfrm>
              <a:off x="1200" y="2256"/>
              <a:ext cx="384" cy="672"/>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4516" name="椭圆 64515"/>
            <p:cNvSpPr/>
            <p:nvPr/>
          </p:nvSpPr>
          <p:spPr>
            <a:xfrm>
              <a:off x="134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4517" name="椭圆 64516"/>
            <p:cNvSpPr/>
            <p:nvPr/>
          </p:nvSpPr>
          <p:spPr>
            <a:xfrm>
              <a:off x="1296" y="2688"/>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sp>
        <p:nvSpPr>
          <p:cNvPr id="64520" name="矩形 64519"/>
          <p:cNvSpPr/>
          <p:nvPr/>
        </p:nvSpPr>
        <p:spPr>
          <a:xfrm>
            <a:off x="6400800" y="3581400"/>
            <a:ext cx="609600" cy="10668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4521" name="椭圆 64520"/>
          <p:cNvSpPr/>
          <p:nvPr/>
        </p:nvSpPr>
        <p:spPr>
          <a:xfrm>
            <a:off x="6629400" y="3810000"/>
            <a:ext cx="228600" cy="2286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4523" name="椭圆 64522"/>
          <p:cNvSpPr/>
          <p:nvPr/>
        </p:nvSpPr>
        <p:spPr>
          <a:xfrm>
            <a:off x="4343400" y="25146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4524" name="椭圆 64523"/>
          <p:cNvSpPr/>
          <p:nvPr/>
        </p:nvSpPr>
        <p:spPr>
          <a:xfrm>
            <a:off x="4343400" y="3581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4525" name="椭圆 64524"/>
          <p:cNvSpPr/>
          <p:nvPr/>
        </p:nvSpPr>
        <p:spPr>
          <a:xfrm>
            <a:off x="4419600" y="4724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4526" name="椭圆 64525"/>
          <p:cNvSpPr/>
          <p:nvPr/>
        </p:nvSpPr>
        <p:spPr>
          <a:xfrm>
            <a:off x="4495800" y="5638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4527" name="文本框 64526"/>
          <p:cNvSpPr txBox="1"/>
          <p:nvPr/>
        </p:nvSpPr>
        <p:spPr>
          <a:xfrm>
            <a:off x="3810000" y="23622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a:t>
            </a:r>
          </a:p>
        </p:txBody>
      </p:sp>
      <p:sp>
        <p:nvSpPr>
          <p:cNvPr id="64528" name="文本框 64527"/>
          <p:cNvSpPr txBox="1"/>
          <p:nvPr/>
        </p:nvSpPr>
        <p:spPr>
          <a:xfrm>
            <a:off x="4800600" y="32766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64529" name="文本框 64528"/>
          <p:cNvSpPr txBox="1"/>
          <p:nvPr/>
        </p:nvSpPr>
        <p:spPr>
          <a:xfrm>
            <a:off x="4191000" y="42672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a:t>
            </a:r>
          </a:p>
        </p:txBody>
      </p:sp>
      <p:sp>
        <p:nvSpPr>
          <p:cNvPr id="64530" name="文本框 64529"/>
          <p:cNvSpPr txBox="1"/>
          <p:nvPr/>
        </p:nvSpPr>
        <p:spPr>
          <a:xfrm>
            <a:off x="3962400" y="57150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p4</a:t>
            </a:r>
          </a:p>
        </p:txBody>
      </p:sp>
      <p:sp>
        <p:nvSpPr>
          <p:cNvPr id="64531" name="直接连接符 64530"/>
          <p:cNvSpPr/>
          <p:nvPr/>
        </p:nvSpPr>
        <p:spPr>
          <a:xfrm flipH="1" flipV="1">
            <a:off x="4724400" y="2743200"/>
            <a:ext cx="1905000" cy="1143000"/>
          </a:xfrm>
          <a:prstGeom prst="line">
            <a:avLst/>
          </a:prstGeom>
          <a:ln w="28575" cap="flat" cmpd="sng">
            <a:solidFill>
              <a:schemeClr val="tx1"/>
            </a:solidFill>
            <a:prstDash val="solid"/>
            <a:headEnd type="none" w="med" len="med"/>
            <a:tailEnd type="triangle" w="med" len="med"/>
          </a:ln>
        </p:spPr>
      </p:sp>
      <p:sp>
        <p:nvSpPr>
          <p:cNvPr id="64533" name="直接连接符 64532"/>
          <p:cNvSpPr/>
          <p:nvPr/>
        </p:nvSpPr>
        <p:spPr>
          <a:xfrm>
            <a:off x="2590800" y="4419600"/>
            <a:ext cx="1828800" cy="457200"/>
          </a:xfrm>
          <a:prstGeom prst="line">
            <a:avLst/>
          </a:prstGeom>
          <a:ln w="28575" cap="flat" cmpd="sng">
            <a:solidFill>
              <a:schemeClr val="tx1"/>
            </a:solidFill>
            <a:prstDash val="solid"/>
            <a:headEnd type="none" w="med" len="med"/>
            <a:tailEnd type="triangle" w="med" len="med"/>
          </a:ln>
        </p:spPr>
      </p:sp>
      <p:sp>
        <p:nvSpPr>
          <p:cNvPr id="64534" name="直接连接符 64533"/>
          <p:cNvSpPr/>
          <p:nvPr/>
        </p:nvSpPr>
        <p:spPr>
          <a:xfrm flipV="1">
            <a:off x="2667000" y="3810000"/>
            <a:ext cx="1676400" cy="152400"/>
          </a:xfrm>
          <a:prstGeom prst="line">
            <a:avLst/>
          </a:prstGeom>
          <a:ln w="28575" cap="flat" cmpd="sng">
            <a:solidFill>
              <a:schemeClr val="tx1"/>
            </a:solidFill>
            <a:prstDash val="solid"/>
            <a:headEnd type="none" w="med" len="med"/>
            <a:tailEnd type="triangle" w="med" len="med"/>
          </a:ln>
        </p:spPr>
      </p:sp>
      <p:sp>
        <p:nvSpPr>
          <p:cNvPr id="64535" name="直接连接符 64534"/>
          <p:cNvSpPr/>
          <p:nvPr/>
        </p:nvSpPr>
        <p:spPr>
          <a:xfrm flipH="1">
            <a:off x="2819400" y="2819400"/>
            <a:ext cx="1524000" cy="762000"/>
          </a:xfrm>
          <a:prstGeom prst="line">
            <a:avLst/>
          </a:prstGeom>
          <a:ln w="28575" cap="flat" cmpd="sng">
            <a:solidFill>
              <a:schemeClr val="tx1"/>
            </a:solidFill>
            <a:prstDash val="solid"/>
            <a:headEnd type="none" w="med" len="med"/>
            <a:tailEnd type="triangle" w="med" len="med"/>
          </a:ln>
        </p:spPr>
      </p:sp>
      <p:sp>
        <p:nvSpPr>
          <p:cNvPr id="64536" name="直接连接符 64535"/>
          <p:cNvSpPr/>
          <p:nvPr/>
        </p:nvSpPr>
        <p:spPr>
          <a:xfrm flipV="1">
            <a:off x="4800600" y="4114800"/>
            <a:ext cx="1600200" cy="762000"/>
          </a:xfrm>
          <a:prstGeom prst="line">
            <a:avLst/>
          </a:prstGeom>
          <a:ln w="28575" cap="flat" cmpd="sng">
            <a:solidFill>
              <a:schemeClr val="tx1"/>
            </a:solidFill>
            <a:prstDash val="solid"/>
            <a:headEnd type="none" w="med" len="med"/>
            <a:tailEnd type="triangle" w="med" len="med"/>
          </a:ln>
        </p:spPr>
      </p:sp>
      <p:sp>
        <p:nvSpPr>
          <p:cNvPr id="64537" name="文本框 64536"/>
          <p:cNvSpPr txBox="1"/>
          <p:nvPr/>
        </p:nvSpPr>
        <p:spPr>
          <a:xfrm>
            <a:off x="1676400" y="39624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r1</a:t>
            </a:r>
          </a:p>
        </p:txBody>
      </p:sp>
      <p:sp>
        <p:nvSpPr>
          <p:cNvPr id="64538" name="文本框 64537"/>
          <p:cNvSpPr txBox="1"/>
          <p:nvPr/>
        </p:nvSpPr>
        <p:spPr>
          <a:xfrm>
            <a:off x="7086600" y="38862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标题 130051"/>
          <p:cNvSpPr>
            <a:spLocks noGrp="1"/>
          </p:cNvSpPr>
          <p:nvPr>
            <p:ph type="title"/>
          </p:nvPr>
        </p:nvSpPr>
        <p:spPr>
          <a:ln/>
        </p:spPr>
        <p:txBody>
          <a:bodyPr anchor="b"/>
          <a:lstStyle/>
          <a:p>
            <a:r>
              <a:rPr lang="zh-CN" altLang="en-US" b="1" dirty="0"/>
              <a:t>例子（有环路，无死锁）</a:t>
            </a:r>
            <a:endParaRPr lang="zh-CN" altLang="en-US" b="1"/>
          </a:p>
        </p:txBody>
      </p:sp>
      <p:grpSp>
        <p:nvGrpSpPr>
          <p:cNvPr id="130053" name="组合 130052"/>
          <p:cNvGrpSpPr/>
          <p:nvPr/>
        </p:nvGrpSpPr>
        <p:grpSpPr>
          <a:xfrm>
            <a:off x="2209800" y="3581400"/>
            <a:ext cx="609600" cy="1066800"/>
            <a:chOff x="1200" y="2256"/>
            <a:chExt cx="384" cy="672"/>
          </a:xfrm>
        </p:grpSpPr>
        <p:sp>
          <p:nvSpPr>
            <p:cNvPr id="130054" name="矩形 130053"/>
            <p:cNvSpPr/>
            <p:nvPr/>
          </p:nvSpPr>
          <p:spPr>
            <a:xfrm>
              <a:off x="1200" y="2256"/>
              <a:ext cx="384" cy="672"/>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30055" name="椭圆 130054"/>
            <p:cNvSpPr/>
            <p:nvPr/>
          </p:nvSpPr>
          <p:spPr>
            <a:xfrm>
              <a:off x="134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130056" name="椭圆 130055"/>
            <p:cNvSpPr/>
            <p:nvPr/>
          </p:nvSpPr>
          <p:spPr>
            <a:xfrm>
              <a:off x="1296" y="2688"/>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sp>
        <p:nvSpPr>
          <p:cNvPr id="130057" name="矩形 130056"/>
          <p:cNvSpPr/>
          <p:nvPr/>
        </p:nvSpPr>
        <p:spPr>
          <a:xfrm>
            <a:off x="6400800" y="3581400"/>
            <a:ext cx="609600" cy="106680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30058" name="椭圆 130057"/>
          <p:cNvSpPr/>
          <p:nvPr/>
        </p:nvSpPr>
        <p:spPr>
          <a:xfrm>
            <a:off x="6629400" y="3810000"/>
            <a:ext cx="228600" cy="2286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130059" name="椭圆 130058"/>
          <p:cNvSpPr/>
          <p:nvPr/>
        </p:nvSpPr>
        <p:spPr>
          <a:xfrm>
            <a:off x="4343400" y="25146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130060" name="椭圆 130059"/>
          <p:cNvSpPr/>
          <p:nvPr/>
        </p:nvSpPr>
        <p:spPr>
          <a:xfrm>
            <a:off x="4343400" y="3581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130061" name="椭圆 130060"/>
          <p:cNvSpPr/>
          <p:nvPr/>
        </p:nvSpPr>
        <p:spPr>
          <a:xfrm>
            <a:off x="4419600" y="4724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130062" name="椭圆 130061"/>
          <p:cNvSpPr/>
          <p:nvPr/>
        </p:nvSpPr>
        <p:spPr>
          <a:xfrm>
            <a:off x="4495800" y="5638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130063" name="文本框 130062"/>
          <p:cNvSpPr txBox="1"/>
          <p:nvPr/>
        </p:nvSpPr>
        <p:spPr>
          <a:xfrm>
            <a:off x="3810000" y="23622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a:t>
            </a:r>
          </a:p>
        </p:txBody>
      </p:sp>
      <p:sp>
        <p:nvSpPr>
          <p:cNvPr id="130064" name="文本框 130063"/>
          <p:cNvSpPr txBox="1"/>
          <p:nvPr/>
        </p:nvSpPr>
        <p:spPr>
          <a:xfrm>
            <a:off x="4800600" y="32766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130065" name="文本框 130064"/>
          <p:cNvSpPr txBox="1"/>
          <p:nvPr/>
        </p:nvSpPr>
        <p:spPr>
          <a:xfrm>
            <a:off x="4191000" y="42672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a:t>
            </a:r>
          </a:p>
        </p:txBody>
      </p:sp>
      <p:sp>
        <p:nvSpPr>
          <p:cNvPr id="130066" name="文本框 130065"/>
          <p:cNvSpPr txBox="1"/>
          <p:nvPr/>
        </p:nvSpPr>
        <p:spPr>
          <a:xfrm>
            <a:off x="3962400" y="57150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p4</a:t>
            </a:r>
          </a:p>
        </p:txBody>
      </p:sp>
      <p:sp>
        <p:nvSpPr>
          <p:cNvPr id="130067" name="直接连接符 130066"/>
          <p:cNvSpPr/>
          <p:nvPr/>
        </p:nvSpPr>
        <p:spPr>
          <a:xfrm flipH="1" flipV="1">
            <a:off x="4724400" y="2743200"/>
            <a:ext cx="1905000" cy="1143000"/>
          </a:xfrm>
          <a:prstGeom prst="line">
            <a:avLst/>
          </a:prstGeom>
          <a:ln w="28575" cap="flat" cmpd="sng">
            <a:solidFill>
              <a:schemeClr val="tx1"/>
            </a:solidFill>
            <a:prstDash val="solid"/>
            <a:headEnd type="none" w="med" len="med"/>
            <a:tailEnd type="triangle" w="med" len="med"/>
          </a:ln>
        </p:spPr>
      </p:sp>
      <p:sp>
        <p:nvSpPr>
          <p:cNvPr id="130068" name="直接连接符 130067"/>
          <p:cNvSpPr/>
          <p:nvPr/>
        </p:nvSpPr>
        <p:spPr>
          <a:xfrm>
            <a:off x="2590800" y="4419600"/>
            <a:ext cx="1828800" cy="457200"/>
          </a:xfrm>
          <a:prstGeom prst="line">
            <a:avLst/>
          </a:prstGeom>
          <a:ln w="28575" cap="flat" cmpd="sng">
            <a:solidFill>
              <a:schemeClr val="tx1"/>
            </a:solidFill>
            <a:prstDash val="solid"/>
            <a:headEnd type="none" w="med" len="med"/>
            <a:tailEnd type="triangle" w="med" len="med"/>
          </a:ln>
        </p:spPr>
      </p:sp>
      <p:sp>
        <p:nvSpPr>
          <p:cNvPr id="130070" name="直接连接符 130069"/>
          <p:cNvSpPr/>
          <p:nvPr/>
        </p:nvSpPr>
        <p:spPr>
          <a:xfrm flipH="1">
            <a:off x="2627313" y="2852738"/>
            <a:ext cx="1727200" cy="1008062"/>
          </a:xfrm>
          <a:prstGeom prst="line">
            <a:avLst/>
          </a:prstGeom>
          <a:ln w="28575" cap="flat" cmpd="sng">
            <a:solidFill>
              <a:schemeClr val="tx1"/>
            </a:solidFill>
            <a:prstDash val="solid"/>
            <a:headEnd type="triangle" w="med" len="med"/>
            <a:tailEnd type="none" w="med" len="med"/>
          </a:ln>
        </p:spPr>
      </p:sp>
      <p:sp>
        <p:nvSpPr>
          <p:cNvPr id="130071" name="直接连接符 130070"/>
          <p:cNvSpPr/>
          <p:nvPr/>
        </p:nvSpPr>
        <p:spPr>
          <a:xfrm flipV="1">
            <a:off x="4800600" y="4114800"/>
            <a:ext cx="1600200" cy="762000"/>
          </a:xfrm>
          <a:prstGeom prst="line">
            <a:avLst/>
          </a:prstGeom>
          <a:ln w="28575" cap="flat" cmpd="sng">
            <a:solidFill>
              <a:schemeClr val="tx1"/>
            </a:solidFill>
            <a:prstDash val="solid"/>
            <a:headEnd type="none" w="med" len="med"/>
            <a:tailEnd type="triangle" w="med" len="med"/>
          </a:ln>
        </p:spPr>
      </p:sp>
      <p:sp>
        <p:nvSpPr>
          <p:cNvPr id="130072" name="文本框 130071"/>
          <p:cNvSpPr txBox="1"/>
          <p:nvPr/>
        </p:nvSpPr>
        <p:spPr>
          <a:xfrm>
            <a:off x="1676400" y="39624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r1</a:t>
            </a:r>
          </a:p>
        </p:txBody>
      </p:sp>
      <p:sp>
        <p:nvSpPr>
          <p:cNvPr id="130073" name="文本框 130072"/>
          <p:cNvSpPr txBox="1"/>
          <p:nvPr/>
        </p:nvSpPr>
        <p:spPr>
          <a:xfrm>
            <a:off x="7086600" y="38862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
        <p:nvSpPr>
          <p:cNvPr id="130074" name="文本框 130073"/>
          <p:cNvSpPr txBox="1"/>
          <p:nvPr/>
        </p:nvSpPr>
        <p:spPr>
          <a:xfrm>
            <a:off x="755650" y="6237288"/>
            <a:ext cx="7632700" cy="457200"/>
          </a:xfrm>
          <a:prstGeom prst="rect">
            <a:avLst/>
          </a:prstGeom>
          <a:noFill/>
          <a:ln w="9525">
            <a:noFill/>
          </a:ln>
        </p:spPr>
        <p:txBody>
          <a:bodyPr>
            <a:spAutoFit/>
          </a:bodyPr>
          <a:lstStyle/>
          <a:p>
            <a:pPr>
              <a:spcBef>
                <a:spcPct val="50000"/>
              </a:spcBef>
            </a:pPr>
            <a:r>
              <a:rPr lang="en-US" altLang="zh-CN" dirty="0">
                <a:latin typeface="Tahoma" panose="020B0604030504040204" pitchFamily="34" charset="0"/>
              </a:rPr>
              <a:t>P2</a:t>
            </a:r>
            <a:r>
              <a:rPr lang="zh-CN" altLang="en-US" dirty="0">
                <a:latin typeface="Tahoma" panose="020B0604030504040204" pitchFamily="34" charset="0"/>
              </a:rPr>
              <a:t>释放占有资源</a:t>
            </a:r>
            <a:r>
              <a:rPr lang="en-US" altLang="zh-CN" dirty="0">
                <a:latin typeface="Tahoma" panose="020B0604030504040204" pitchFamily="34" charset="0"/>
              </a:rPr>
              <a:t>r1, </a:t>
            </a:r>
            <a:r>
              <a:rPr lang="zh-CN" altLang="en-US" dirty="0">
                <a:latin typeface="Tahoma" panose="020B0604030504040204" pitchFamily="34" charset="0"/>
              </a:rPr>
              <a:t>分给</a:t>
            </a:r>
            <a:r>
              <a:rPr lang="en-US" altLang="zh-CN" dirty="0">
                <a:latin typeface="Tahoma" panose="020B0604030504040204" pitchFamily="34" charset="0"/>
              </a:rPr>
              <a:t>P1, (p1,r1)</a:t>
            </a:r>
            <a:r>
              <a:rPr lang="zh-CN" altLang="en-US" dirty="0">
                <a:latin typeface="Tahoma" panose="020B0604030504040204" pitchFamily="34" charset="0"/>
              </a:rPr>
              <a:t>改为</a:t>
            </a:r>
            <a:r>
              <a:rPr lang="en-US" altLang="zh-CN">
                <a:latin typeface="Tahoma" panose="020B0604030504040204" pitchFamily="34" charset="0"/>
              </a:rPr>
              <a:t>(r1,p1)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41313"/>
          <p:cNvSpPr>
            <a:spLocks noGrp="1"/>
          </p:cNvSpPr>
          <p:nvPr>
            <p:ph type="title"/>
          </p:nvPr>
        </p:nvSpPr>
        <p:spPr>
          <a:ln/>
        </p:spPr>
        <p:txBody>
          <a:bodyPr anchor="b"/>
          <a:lstStyle/>
          <a:p>
            <a:r>
              <a:rPr lang="en-US" altLang="zh-CN" b="1" dirty="0"/>
              <a:t>5.5.2 </a:t>
            </a:r>
            <a:r>
              <a:rPr lang="zh-CN" altLang="en-US" b="1" dirty="0"/>
              <a:t>资源分配图的约简</a:t>
            </a:r>
          </a:p>
        </p:txBody>
      </p:sp>
      <p:sp>
        <p:nvSpPr>
          <p:cNvPr id="141315" name="文本占位符 141314"/>
          <p:cNvSpPr>
            <a:spLocks noGrp="1"/>
          </p:cNvSpPr>
          <p:nvPr>
            <p:ph type="body" idx="1"/>
          </p:nvPr>
        </p:nvSpPr>
        <p:spPr>
          <a:ln/>
        </p:spPr>
        <p:txBody>
          <a:bodyPr/>
          <a:lstStyle/>
          <a:p>
            <a:pPr marL="609600" indent="-609600">
              <a:buFont typeface="Wingdings" panose="05000000000000000000" pitchFamily="2" charset="2"/>
              <a:buAutoNum type="arabicPeriod"/>
            </a:pPr>
            <a:r>
              <a:rPr lang="zh-CN" altLang="en-US" b="1" dirty="0"/>
              <a:t>寻找一个非孤立且没有请求边的节点</a:t>
            </a:r>
            <a:r>
              <a:rPr lang="en-US" altLang="zh-CN" b="1" dirty="0"/>
              <a:t>pi, </a:t>
            </a:r>
            <a:r>
              <a:rPr lang="zh-CN" altLang="en-US" b="1" dirty="0"/>
              <a:t>若无算法结束</a:t>
            </a:r>
          </a:p>
          <a:p>
            <a:pPr marL="609600" indent="-609600">
              <a:buFont typeface="Wingdings" panose="05000000000000000000" pitchFamily="2" charset="2"/>
              <a:buAutoNum type="arabicPeriod"/>
            </a:pPr>
            <a:r>
              <a:rPr lang="zh-CN" altLang="en-US" b="1" dirty="0"/>
              <a:t>去除</a:t>
            </a:r>
            <a:r>
              <a:rPr lang="en-US" altLang="zh-CN" b="1" dirty="0"/>
              <a:t>pi</a:t>
            </a:r>
            <a:r>
              <a:rPr lang="zh-CN" altLang="en-US" b="1" dirty="0"/>
              <a:t>的所有分配边使其成为一个孤立节点</a:t>
            </a:r>
            <a:r>
              <a:rPr lang="en-US" altLang="zh-CN" b="1"/>
              <a:t>;</a:t>
            </a:r>
          </a:p>
          <a:p>
            <a:pPr marL="609600" indent="-609600">
              <a:buFont typeface="Wingdings" panose="05000000000000000000" pitchFamily="2" charset="2"/>
              <a:buAutoNum type="arabicPeriod"/>
            </a:pPr>
            <a:r>
              <a:rPr lang="zh-CN" altLang="en-US" b="1" dirty="0"/>
              <a:t>寻找所有请求边都可满足的进程</a:t>
            </a:r>
            <a:r>
              <a:rPr lang="en-US" altLang="zh-CN" b="1" err="1"/>
              <a:t>pj</a:t>
            </a:r>
            <a:r>
              <a:rPr lang="en-US" altLang="zh-CN" b="1" dirty="0"/>
              <a:t>, </a:t>
            </a:r>
            <a:r>
              <a:rPr lang="zh-CN" altLang="en-US" b="1" dirty="0"/>
              <a:t>将</a:t>
            </a:r>
            <a:r>
              <a:rPr lang="en-US" altLang="zh-CN" b="1" err="1"/>
              <a:t>pj</a:t>
            </a:r>
            <a:r>
              <a:rPr lang="zh-CN" altLang="en-US" b="1" dirty="0"/>
              <a:t>的所有请求边全部改为分配边</a:t>
            </a:r>
            <a:r>
              <a:rPr lang="en-US" altLang="zh-CN" b="1"/>
              <a:t>;</a:t>
            </a:r>
          </a:p>
          <a:p>
            <a:pPr marL="609600" indent="-609600">
              <a:buFont typeface="Wingdings" panose="05000000000000000000" pitchFamily="2" charset="2"/>
              <a:buAutoNum type="arabicPeriod"/>
            </a:pPr>
            <a:r>
              <a:rPr lang="zh-CN" altLang="en-US" b="1" dirty="0"/>
              <a:t>转步骤</a:t>
            </a:r>
            <a:r>
              <a:rPr lang="en-US" altLang="zh-CN" b="1"/>
              <a:t>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42337"/>
          <p:cNvSpPr>
            <a:spLocks noGrp="1"/>
          </p:cNvSpPr>
          <p:nvPr>
            <p:ph type="title"/>
          </p:nvPr>
        </p:nvSpPr>
        <p:spPr>
          <a:ln/>
        </p:spPr>
        <p:txBody>
          <a:bodyPr anchor="b"/>
          <a:lstStyle/>
          <a:p>
            <a:r>
              <a:rPr lang="zh-CN" altLang="en-US" b="1" dirty="0"/>
              <a:t>死锁定理</a:t>
            </a:r>
          </a:p>
        </p:txBody>
      </p:sp>
      <p:sp>
        <p:nvSpPr>
          <p:cNvPr id="142339" name="文本占位符 142338"/>
          <p:cNvSpPr>
            <a:spLocks noGrp="1"/>
          </p:cNvSpPr>
          <p:nvPr>
            <p:ph type="body" idx="1"/>
          </p:nvPr>
        </p:nvSpPr>
        <p:spPr>
          <a:ln/>
        </p:spPr>
        <p:txBody>
          <a:bodyPr/>
          <a:lstStyle/>
          <a:p>
            <a:r>
              <a:rPr lang="zh-CN" altLang="en-US" b="1" dirty="0"/>
              <a:t>若算法结束时</a:t>
            </a:r>
            <a:r>
              <a:rPr lang="en-US" altLang="zh-CN" b="1" dirty="0"/>
              <a:t>,</a:t>
            </a:r>
            <a:r>
              <a:rPr lang="zh-CN" altLang="en-US" b="1" dirty="0"/>
              <a:t>所有节点均为孤点</a:t>
            </a:r>
            <a:r>
              <a:rPr lang="en-US" altLang="zh-CN" b="1" dirty="0"/>
              <a:t>,</a:t>
            </a:r>
            <a:r>
              <a:rPr lang="zh-CN" altLang="en-US" b="1" dirty="0"/>
              <a:t>则称资源分配图是完全可约简的</a:t>
            </a:r>
            <a:r>
              <a:rPr lang="en-US" altLang="zh-CN" b="1" dirty="0"/>
              <a:t>,</a:t>
            </a:r>
            <a:r>
              <a:rPr lang="zh-CN" altLang="en-US" b="1" dirty="0"/>
              <a:t>否则称为不可完全约简的</a:t>
            </a:r>
            <a:r>
              <a:rPr lang="en-US" altLang="zh-CN" b="1"/>
              <a:t>.</a:t>
            </a:r>
          </a:p>
          <a:p>
            <a:r>
              <a:rPr lang="zh-CN" altLang="en-US" b="1" dirty="0"/>
              <a:t>死锁定理</a:t>
            </a:r>
            <a:r>
              <a:rPr lang="en-US" altLang="zh-CN" b="1"/>
              <a:t>:</a:t>
            </a:r>
          </a:p>
          <a:p>
            <a:pPr lvl="1"/>
            <a:r>
              <a:rPr lang="en-US" altLang="zh-CN" b="1" dirty="0"/>
              <a:t>S</a:t>
            </a:r>
            <a:r>
              <a:rPr lang="zh-CN" altLang="en-US" b="1" dirty="0"/>
              <a:t>为死锁状态的充分必要条件是</a:t>
            </a:r>
            <a:r>
              <a:rPr lang="en-US" altLang="zh-CN" b="1" dirty="0"/>
              <a:t>S</a:t>
            </a:r>
            <a:r>
              <a:rPr lang="zh-CN" altLang="en-US" b="1" dirty="0"/>
              <a:t>的资源分配图不可完全约简</a:t>
            </a:r>
            <a:r>
              <a:rPr lang="en-US" altLang="zh-CN" b="1"/>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48129"/>
          <p:cNvSpPr>
            <a:spLocks noGrp="1"/>
          </p:cNvSpPr>
          <p:nvPr>
            <p:ph type="title"/>
          </p:nvPr>
        </p:nvSpPr>
        <p:spPr>
          <a:ln/>
        </p:spPr>
        <p:txBody>
          <a:bodyPr anchor="b"/>
          <a:lstStyle/>
          <a:p>
            <a:r>
              <a:rPr lang="en-US" altLang="zh-CN" b="1" dirty="0"/>
              <a:t>5.1 </a:t>
            </a:r>
            <a:r>
              <a:rPr lang="zh-CN" altLang="en-US" b="1" dirty="0"/>
              <a:t>死锁的概念</a:t>
            </a:r>
            <a:endParaRPr lang="zh-CN" altLang="en-US" b="1"/>
          </a:p>
        </p:txBody>
      </p:sp>
      <p:grpSp>
        <p:nvGrpSpPr>
          <p:cNvPr id="48140" name="组合 48139"/>
          <p:cNvGrpSpPr/>
          <p:nvPr/>
        </p:nvGrpSpPr>
        <p:grpSpPr>
          <a:xfrm>
            <a:off x="1066800" y="1828800"/>
            <a:ext cx="7543800" cy="4429125"/>
            <a:chOff x="768" y="1344"/>
            <a:chExt cx="4752" cy="2790"/>
          </a:xfrm>
        </p:grpSpPr>
        <p:sp>
          <p:nvSpPr>
            <p:cNvPr id="48131" name="文本框 48130"/>
            <p:cNvSpPr txBox="1"/>
            <p:nvPr/>
          </p:nvSpPr>
          <p:spPr>
            <a:xfrm>
              <a:off x="768" y="1344"/>
              <a:ext cx="4752" cy="2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例子：</a:t>
              </a:r>
              <a:r>
                <a:rPr lang="zh-CN" altLang="en-US" b="1" dirty="0">
                  <a:latin typeface="Comic Sans MS" panose="030F0702030302020204" pitchFamily="66" charset="0"/>
                </a:rPr>
                <a:t> </a:t>
              </a:r>
              <a:r>
                <a:rPr lang="en-US" altLang="zh-CN" b="1" dirty="0">
                  <a:latin typeface="Comic Sans MS" panose="030F0702030302020204" pitchFamily="66" charset="0"/>
                </a:rPr>
                <a:t>r1 </a:t>
              </a:r>
              <a:r>
                <a:rPr lang="zh-CN" altLang="en-US" b="1" dirty="0">
                  <a:latin typeface="Comic Sans MS" panose="030F0702030302020204" pitchFamily="66" charset="0"/>
                </a:rPr>
                <a:t>和 </a:t>
              </a:r>
              <a:r>
                <a:rPr lang="en-US" altLang="zh-CN" b="1" dirty="0">
                  <a:latin typeface="Comic Sans MS" panose="030F0702030302020204" pitchFamily="66" charset="0"/>
                </a:rPr>
                <a:t>r2</a:t>
              </a:r>
              <a:r>
                <a:rPr lang="zh-CN" altLang="en-US" b="1" dirty="0">
                  <a:latin typeface="Comic Sans MS" panose="030F0702030302020204" pitchFamily="66" charset="0"/>
                </a:rPr>
                <a:t>为可再用资源</a:t>
              </a:r>
              <a:r>
                <a:rPr lang="en-US" altLang="zh-CN" b="1">
                  <a:latin typeface="Comic Sans MS" panose="030F0702030302020204" pitchFamily="66" charset="0"/>
                </a:rPr>
                <a:t>;</a:t>
              </a:r>
            </a:p>
          </p:txBody>
        </p:sp>
        <p:sp>
          <p:nvSpPr>
            <p:cNvPr id="48132" name="文本框 48131"/>
            <p:cNvSpPr txBox="1"/>
            <p:nvPr/>
          </p:nvSpPr>
          <p:spPr>
            <a:xfrm>
              <a:off x="864" y="1776"/>
              <a:ext cx="2016" cy="235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 apply for r1; </a:t>
              </a:r>
            </a:p>
            <a:p>
              <a:pPr>
                <a:spcBef>
                  <a:spcPct val="50000"/>
                </a:spcBef>
              </a:pPr>
              <a:r>
                <a:rPr lang="en-US" altLang="zh-CN" b="1">
                  <a:latin typeface="Comic Sans MS" panose="030F0702030302020204" pitchFamily="66" charset="0"/>
                </a:rPr>
                <a:t>      ...</a:t>
              </a:r>
            </a:p>
            <a:p>
              <a:pPr>
                <a:spcBef>
                  <a:spcPct val="50000"/>
                </a:spcBef>
              </a:pPr>
              <a:r>
                <a:rPr lang="en-US" altLang="zh-CN" b="1">
                  <a:latin typeface="Comic Sans MS" panose="030F0702030302020204" pitchFamily="66" charset="0"/>
                </a:rPr>
                <a:t>      apply for r2;</a:t>
              </a:r>
            </a:p>
            <a:p>
              <a:pPr>
                <a:spcBef>
                  <a:spcPct val="50000"/>
                </a:spcBef>
              </a:pPr>
              <a:r>
                <a:rPr lang="en-US" altLang="zh-CN" b="1">
                  <a:latin typeface="Comic Sans MS" panose="030F0702030302020204" pitchFamily="66" charset="0"/>
                </a:rPr>
                <a:t>      ...</a:t>
              </a:r>
            </a:p>
            <a:p>
              <a:pPr>
                <a:spcBef>
                  <a:spcPct val="50000"/>
                </a:spcBef>
              </a:pPr>
              <a:r>
                <a:rPr lang="en-US" altLang="zh-CN" b="1">
                  <a:latin typeface="Comic Sans MS" panose="030F0702030302020204" pitchFamily="66" charset="0"/>
                </a:rPr>
                <a:t>      return r1;</a:t>
              </a:r>
            </a:p>
            <a:p>
              <a:pPr>
                <a:spcBef>
                  <a:spcPct val="50000"/>
                </a:spcBef>
              </a:pPr>
              <a:r>
                <a:rPr lang="en-US" altLang="zh-CN" b="1">
                  <a:latin typeface="Comic Sans MS" panose="030F0702030302020204" pitchFamily="66" charset="0"/>
                </a:rPr>
                <a:t>      ...</a:t>
              </a:r>
            </a:p>
            <a:p>
              <a:pPr>
                <a:spcBef>
                  <a:spcPct val="50000"/>
                </a:spcBef>
              </a:pPr>
              <a:r>
                <a:rPr lang="en-US" altLang="zh-CN" b="1">
                  <a:latin typeface="Comic Sans MS" panose="030F0702030302020204" pitchFamily="66" charset="0"/>
                </a:rPr>
                <a:t>      return r2;</a:t>
              </a:r>
            </a:p>
          </p:txBody>
        </p:sp>
        <p:sp>
          <p:nvSpPr>
            <p:cNvPr id="48133" name="文本框 48132"/>
            <p:cNvSpPr txBox="1"/>
            <p:nvPr/>
          </p:nvSpPr>
          <p:spPr>
            <a:xfrm>
              <a:off x="3216" y="1776"/>
              <a:ext cx="2016" cy="235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 apply for r2;</a:t>
              </a:r>
            </a:p>
            <a:p>
              <a:pPr>
                <a:spcBef>
                  <a:spcPct val="50000"/>
                </a:spcBef>
              </a:pPr>
              <a:r>
                <a:rPr lang="en-US" altLang="zh-CN" b="1">
                  <a:latin typeface="Comic Sans MS" panose="030F0702030302020204" pitchFamily="66" charset="0"/>
                </a:rPr>
                <a:t>      ... </a:t>
              </a:r>
            </a:p>
            <a:p>
              <a:pPr>
                <a:spcBef>
                  <a:spcPct val="50000"/>
                </a:spcBef>
              </a:pPr>
              <a:r>
                <a:rPr lang="en-US" altLang="zh-CN" b="1">
                  <a:latin typeface="Comic Sans MS" panose="030F0702030302020204" pitchFamily="66" charset="0"/>
                </a:rPr>
                <a:t>      apply for r1;</a:t>
              </a:r>
            </a:p>
            <a:p>
              <a:pPr>
                <a:spcBef>
                  <a:spcPct val="50000"/>
                </a:spcBef>
              </a:pPr>
              <a:r>
                <a:rPr lang="en-US" altLang="zh-CN" b="1">
                  <a:latin typeface="Comic Sans MS" panose="030F0702030302020204" pitchFamily="66" charset="0"/>
                </a:rPr>
                <a:t>      ...</a:t>
              </a:r>
            </a:p>
            <a:p>
              <a:pPr>
                <a:spcBef>
                  <a:spcPct val="50000"/>
                </a:spcBef>
              </a:pPr>
              <a:r>
                <a:rPr lang="en-US" altLang="zh-CN" b="1">
                  <a:latin typeface="Comic Sans MS" panose="030F0702030302020204" pitchFamily="66" charset="0"/>
                </a:rPr>
                <a:t>      return r1;</a:t>
              </a:r>
            </a:p>
            <a:p>
              <a:pPr>
                <a:spcBef>
                  <a:spcPct val="50000"/>
                </a:spcBef>
              </a:pPr>
              <a:r>
                <a:rPr lang="en-US" altLang="zh-CN" b="1">
                  <a:latin typeface="Comic Sans MS" panose="030F0702030302020204" pitchFamily="66" charset="0"/>
                </a:rPr>
                <a:t>      ...</a:t>
              </a:r>
            </a:p>
            <a:p>
              <a:pPr>
                <a:spcBef>
                  <a:spcPct val="50000"/>
                </a:spcBef>
              </a:pPr>
              <a:r>
                <a:rPr lang="en-US" altLang="zh-CN" b="1">
                  <a:latin typeface="Comic Sans MS" panose="030F0702030302020204" pitchFamily="66" charset="0"/>
                </a:rPr>
                <a:t>      return r2;</a:t>
              </a:r>
            </a:p>
          </p:txBody>
        </p:sp>
        <p:grpSp>
          <p:nvGrpSpPr>
            <p:cNvPr id="48138" name="组合 48137"/>
            <p:cNvGrpSpPr/>
            <p:nvPr/>
          </p:nvGrpSpPr>
          <p:grpSpPr>
            <a:xfrm>
              <a:off x="816" y="2400"/>
              <a:ext cx="419" cy="240"/>
              <a:chOff x="816" y="2784"/>
              <a:chExt cx="419" cy="240"/>
            </a:xfrm>
          </p:grpSpPr>
          <p:sp>
            <p:nvSpPr>
              <p:cNvPr id="48134" name="椭圆 48133"/>
              <p:cNvSpPr/>
              <p:nvPr/>
            </p:nvSpPr>
            <p:spPr>
              <a:xfrm>
                <a:off x="816" y="2784"/>
                <a:ext cx="192"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b="1">
                    <a:solidFill>
                      <a:schemeClr val="bg2"/>
                    </a:solidFill>
                    <a:latin typeface="Times New Roman" panose="02020603050405020304" pitchFamily="18" charset="0"/>
                  </a:rPr>
                  <a:t>1</a:t>
                </a:r>
              </a:p>
            </p:txBody>
          </p:sp>
          <p:sp>
            <p:nvSpPr>
              <p:cNvPr id="48136" name="直接连接符 48135"/>
              <p:cNvSpPr/>
              <p:nvPr/>
            </p:nvSpPr>
            <p:spPr>
              <a:xfrm>
                <a:off x="1008" y="2928"/>
                <a:ext cx="227" cy="0"/>
              </a:xfrm>
              <a:prstGeom prst="line">
                <a:avLst/>
              </a:prstGeom>
              <a:ln w="9525" cap="flat" cmpd="sng">
                <a:solidFill>
                  <a:schemeClr val="tx1"/>
                </a:solidFill>
                <a:prstDash val="solid"/>
                <a:headEnd type="none" w="med" len="med"/>
                <a:tailEnd type="triangle" w="med" len="med"/>
              </a:ln>
            </p:spPr>
          </p:sp>
        </p:grpSp>
        <p:grpSp>
          <p:nvGrpSpPr>
            <p:cNvPr id="48139" name="组合 48138"/>
            <p:cNvGrpSpPr/>
            <p:nvPr/>
          </p:nvGrpSpPr>
          <p:grpSpPr>
            <a:xfrm>
              <a:off x="3264" y="2400"/>
              <a:ext cx="371" cy="240"/>
              <a:chOff x="3264" y="2784"/>
              <a:chExt cx="371" cy="240"/>
            </a:xfrm>
          </p:grpSpPr>
          <p:sp>
            <p:nvSpPr>
              <p:cNvPr id="48135" name="椭圆 48134"/>
              <p:cNvSpPr/>
              <p:nvPr/>
            </p:nvSpPr>
            <p:spPr>
              <a:xfrm>
                <a:off x="3264" y="2784"/>
                <a:ext cx="192"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b="1">
                    <a:solidFill>
                      <a:schemeClr val="bg2"/>
                    </a:solidFill>
                    <a:latin typeface="Times New Roman" panose="02020603050405020304" pitchFamily="18" charset="0"/>
                  </a:rPr>
                  <a:t>2</a:t>
                </a:r>
              </a:p>
            </p:txBody>
          </p:sp>
          <p:sp>
            <p:nvSpPr>
              <p:cNvPr id="48137" name="直接连接符 48136"/>
              <p:cNvSpPr/>
              <p:nvPr/>
            </p:nvSpPr>
            <p:spPr>
              <a:xfrm>
                <a:off x="3408" y="2880"/>
                <a:ext cx="227" cy="0"/>
              </a:xfrm>
              <a:prstGeom prst="line">
                <a:avLst/>
              </a:prstGeom>
              <a:ln w="9525" cap="flat" cmpd="sng">
                <a:solidFill>
                  <a:schemeClr val="tx1"/>
                </a:solidFill>
                <a:prstDash val="solid"/>
                <a:headEnd type="none" w="med" len="med"/>
                <a:tailEnd type="triangle" w="med" len="med"/>
              </a:ln>
            </p:spPr>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ln/>
        </p:spPr>
        <p:txBody>
          <a:bodyPr anchor="b"/>
          <a:lstStyle/>
          <a:p>
            <a:r>
              <a:rPr lang="en-US" altLang="zh-CN" b="1" dirty="0"/>
              <a:t>5.6 </a:t>
            </a:r>
            <a:r>
              <a:rPr lang="zh-CN" altLang="en-US" b="1" dirty="0"/>
              <a:t>死锁预防</a:t>
            </a:r>
            <a:endParaRPr lang="zh-CN" altLang="en-US" b="1"/>
          </a:p>
        </p:txBody>
      </p:sp>
      <p:sp>
        <p:nvSpPr>
          <p:cNvPr id="67587" name="文本框 67586"/>
          <p:cNvSpPr txBox="1"/>
          <p:nvPr/>
        </p:nvSpPr>
        <p:spPr>
          <a:xfrm>
            <a:off x="1219200" y="2057400"/>
            <a:ext cx="7696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p>
        </p:txBody>
      </p:sp>
      <p:sp>
        <p:nvSpPr>
          <p:cNvPr id="67588" name="文本占位符 67587"/>
          <p:cNvSpPr>
            <a:spLocks noGrp="1"/>
          </p:cNvSpPr>
          <p:nvPr>
            <p:ph type="body" idx="1"/>
          </p:nvPr>
        </p:nvSpPr>
        <p:spPr>
          <a:ln/>
        </p:spPr>
        <p:txBody>
          <a:bodyPr/>
          <a:lstStyle/>
          <a:p>
            <a:pPr>
              <a:lnSpc>
                <a:spcPct val="90000"/>
              </a:lnSpc>
              <a:spcBef>
                <a:spcPct val="50000"/>
              </a:spcBef>
            </a:pPr>
            <a:r>
              <a:rPr lang="zh-CN" altLang="en-US" b="1" dirty="0"/>
              <a:t>对进程有关资源的活动加限制，所有进程遵循这种限制，即可保证没有死锁发生。</a:t>
            </a:r>
          </a:p>
          <a:p>
            <a:pPr lvl="1">
              <a:lnSpc>
                <a:spcPct val="60000"/>
              </a:lnSpc>
              <a:spcBef>
                <a:spcPct val="50000"/>
              </a:spcBef>
            </a:pPr>
            <a:r>
              <a:rPr lang="zh-CN" altLang="en-US" b="1" dirty="0"/>
              <a:t>优点：简单，系统不需要做什么。</a:t>
            </a:r>
          </a:p>
          <a:p>
            <a:pPr lvl="1">
              <a:lnSpc>
                <a:spcPct val="60000"/>
              </a:lnSpc>
              <a:spcBef>
                <a:spcPct val="50000"/>
              </a:spcBef>
            </a:pPr>
            <a:r>
              <a:rPr lang="zh-CN" altLang="en-US" b="1" dirty="0"/>
              <a:t>缺点：对进程的约束，违反约束仍可能死锁。</a:t>
            </a:r>
          </a:p>
          <a:p>
            <a:pPr>
              <a:lnSpc>
                <a:spcPct val="80000"/>
              </a:lnSpc>
              <a:spcBef>
                <a:spcPct val="50000"/>
              </a:spcBef>
            </a:pPr>
            <a:r>
              <a:rPr lang="zh-CN" altLang="en-US" b="1" dirty="0"/>
              <a:t>预防方法：</a:t>
            </a:r>
          </a:p>
          <a:p>
            <a:pPr lvl="1">
              <a:lnSpc>
                <a:spcPct val="80000"/>
              </a:lnSpc>
              <a:spcBef>
                <a:spcPct val="50000"/>
              </a:spcBef>
            </a:pPr>
            <a:r>
              <a:rPr lang="zh-CN" altLang="en-US" b="1" dirty="0"/>
              <a:t>预先分配法；</a:t>
            </a:r>
          </a:p>
          <a:p>
            <a:pPr lvl="1">
              <a:lnSpc>
                <a:spcPct val="80000"/>
              </a:lnSpc>
              <a:spcBef>
                <a:spcPct val="50000"/>
              </a:spcBef>
            </a:pPr>
            <a:r>
              <a:rPr lang="zh-CN" altLang="en-US" b="1" dirty="0"/>
              <a:t>有序分配法。</a:t>
            </a:r>
          </a:p>
          <a:p>
            <a:pPr>
              <a:lnSpc>
                <a:spcPct val="90000"/>
              </a:lnSpc>
            </a:pPr>
            <a:endParaRPr lang="zh-CN" alt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69633"/>
          <p:cNvSpPr>
            <a:spLocks noGrp="1"/>
          </p:cNvSpPr>
          <p:nvPr>
            <p:ph type="title"/>
          </p:nvPr>
        </p:nvSpPr>
        <p:spPr>
          <a:xfrm>
            <a:off x="685800" y="457200"/>
            <a:ext cx="7772400" cy="1143000"/>
          </a:xfrm>
          <a:ln/>
        </p:spPr>
        <p:txBody>
          <a:bodyPr anchor="b"/>
          <a:lstStyle/>
          <a:p>
            <a:r>
              <a:rPr lang="en-US" altLang="zh-CN" b="1" dirty="0"/>
              <a:t>5.6.1 </a:t>
            </a:r>
            <a:r>
              <a:rPr lang="zh-CN" altLang="en-US" b="1" dirty="0"/>
              <a:t>预先分配法</a:t>
            </a:r>
          </a:p>
        </p:txBody>
      </p:sp>
      <p:sp>
        <p:nvSpPr>
          <p:cNvPr id="69635" name="文本占位符 69634"/>
          <p:cNvSpPr>
            <a:spLocks noGrp="1"/>
          </p:cNvSpPr>
          <p:nvPr>
            <p:ph type="body" idx="1"/>
          </p:nvPr>
        </p:nvSpPr>
        <p:spPr>
          <a:xfrm>
            <a:off x="838200" y="1905000"/>
            <a:ext cx="7772400" cy="4432300"/>
          </a:xfrm>
          <a:ln/>
        </p:spPr>
        <p:txBody>
          <a:bodyPr/>
          <a:lstStyle/>
          <a:p>
            <a:r>
              <a:rPr lang="zh-CN" altLang="en-US" b="1" dirty="0"/>
              <a:t>进程：运行前申请所需全部资源；</a:t>
            </a:r>
          </a:p>
          <a:p>
            <a:r>
              <a:rPr lang="zh-CN" altLang="en-US" b="1" dirty="0"/>
              <a:t>系统：</a:t>
            </a:r>
          </a:p>
          <a:p>
            <a:pPr lvl="1"/>
            <a:r>
              <a:rPr lang="zh-CN" altLang="en-US" b="1" dirty="0"/>
              <a:t>能够满足，全部分配，</a:t>
            </a:r>
          </a:p>
          <a:p>
            <a:pPr lvl="1"/>
            <a:r>
              <a:rPr lang="zh-CN" altLang="en-US" b="1" dirty="0"/>
              <a:t>否则，一个也不分配。</a:t>
            </a:r>
          </a:p>
          <a:p>
            <a:r>
              <a:rPr lang="zh-CN" altLang="en-US" b="1" dirty="0"/>
              <a:t>破坏“</a:t>
            </a:r>
            <a:r>
              <a:rPr lang="en-US" altLang="zh-CN" b="1" dirty="0">
                <a:latin typeface="Comic Sans MS" panose="030F0702030302020204" pitchFamily="66" charset="0"/>
              </a:rPr>
              <a:t>hold-and-wait</a:t>
            </a:r>
            <a:r>
              <a:rPr lang="en-US" altLang="zh-CN" b="1" dirty="0"/>
              <a:t>”</a:t>
            </a:r>
            <a:r>
              <a:rPr lang="zh-CN" altLang="en-US" b="1" dirty="0"/>
              <a:t>条件</a:t>
            </a:r>
          </a:p>
          <a:p>
            <a:r>
              <a:rPr lang="zh-CN" altLang="en-US" b="1" dirty="0"/>
              <a:t>缺点：</a:t>
            </a:r>
          </a:p>
          <a:p>
            <a:pPr lvl="1"/>
            <a:r>
              <a:rPr lang="zh-CN" altLang="en-US" b="1" dirty="0"/>
              <a:t>资源利用效率低；</a:t>
            </a:r>
          </a:p>
          <a:p>
            <a:pPr lvl="1"/>
            <a:r>
              <a:rPr lang="zh-CN" altLang="en-US" b="1" dirty="0"/>
              <a:t>一次提出申请困难。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70657"/>
          <p:cNvSpPr>
            <a:spLocks noGrp="1"/>
          </p:cNvSpPr>
          <p:nvPr>
            <p:ph type="title"/>
          </p:nvPr>
        </p:nvSpPr>
        <p:spPr>
          <a:xfrm>
            <a:off x="685800" y="457200"/>
            <a:ext cx="7772400" cy="1143000"/>
          </a:xfrm>
          <a:ln/>
        </p:spPr>
        <p:txBody>
          <a:bodyPr anchor="b"/>
          <a:lstStyle/>
          <a:p>
            <a:r>
              <a:rPr lang="en-US" altLang="zh-CN" b="1" dirty="0"/>
              <a:t>5.6.2 </a:t>
            </a:r>
            <a:r>
              <a:rPr lang="zh-CN" altLang="en-US" b="1" dirty="0"/>
              <a:t>有序分配法</a:t>
            </a:r>
            <a:endParaRPr lang="zh-CN" altLang="en-US" b="1"/>
          </a:p>
        </p:txBody>
      </p:sp>
      <p:sp>
        <p:nvSpPr>
          <p:cNvPr id="70659" name="文本框 70658"/>
          <p:cNvSpPr txBox="1"/>
          <p:nvPr/>
        </p:nvSpPr>
        <p:spPr>
          <a:xfrm>
            <a:off x="990600" y="1905000"/>
            <a:ext cx="7467600" cy="1844675"/>
          </a:xfrm>
          <a:prstGeom prst="rect">
            <a:avLst/>
          </a:prstGeom>
          <a:noFill/>
          <a:ln w="9525">
            <a:noFill/>
          </a:ln>
        </p:spPr>
        <p:txBody>
          <a:bodyPr>
            <a:spAutoFit/>
          </a:bodyPr>
          <a:lstStyle/>
          <a:p>
            <a:pPr>
              <a:lnSpc>
                <a:spcPct val="90000"/>
              </a:lnSpc>
              <a:spcBef>
                <a:spcPct val="50000"/>
              </a:spcBef>
            </a:pPr>
            <a:r>
              <a:rPr lang="zh-CN" altLang="en-US" b="1" dirty="0">
                <a:latin typeface="Comic Sans MS" panose="030F0702030302020204" pitchFamily="66" charset="0"/>
              </a:rPr>
              <a:t>资源集：</a:t>
            </a:r>
            <a:r>
              <a:rPr lang="en-US" altLang="zh-CN" b="1" err="1">
                <a:latin typeface="Comic Sans MS" panose="030F0702030302020204" pitchFamily="66" charset="0"/>
              </a:rPr>
              <a:t>R={r1,r2,…,rn</a:t>
            </a:r>
            <a:r>
              <a:rPr lang="en-US" altLang="zh-CN" b="1">
                <a:latin typeface="Comic Sans MS" panose="030F0702030302020204" pitchFamily="66" charset="0"/>
              </a:rPr>
              <a:t>}</a:t>
            </a:r>
          </a:p>
          <a:p>
            <a:pPr>
              <a:lnSpc>
                <a:spcPct val="8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函数：</a:t>
            </a:r>
            <a:r>
              <a:rPr lang="en-US" altLang="zh-CN" b="1">
                <a:latin typeface="Comic Sans MS" panose="030F0702030302020204" pitchFamily="66" charset="0"/>
              </a:rPr>
              <a:t>F</a:t>
            </a:r>
            <a:r>
              <a:rPr lang="zh-CN" altLang="en-US" b="1">
                <a:latin typeface="Comic Sans MS" panose="030F0702030302020204" pitchFamily="66" charset="0"/>
              </a:rPr>
              <a:t>：</a:t>
            </a:r>
            <a:r>
              <a:rPr lang="en-US" altLang="zh-CN" b="1">
                <a:latin typeface="Comic Sans MS" panose="030F0702030302020204" pitchFamily="66" charset="0"/>
              </a:rPr>
              <a:t>R</a:t>
            </a:r>
            <a:r>
              <a:rPr lang="en-US" altLang="zh-CN" b="1">
                <a:latin typeface="Comic Sans MS" panose="030F0702030302020204" pitchFamily="66" charset="0"/>
                <a:sym typeface="Symbol" panose="05050102010706020507" pitchFamily="18" charset="2"/>
              </a:rPr>
              <a:t></a:t>
            </a:r>
            <a:r>
              <a:rPr lang="en-US" altLang="zh-CN" b="1">
                <a:latin typeface="Comic Sans MS" panose="030F0702030302020204" pitchFamily="66" charset="0"/>
              </a:rPr>
              <a:t>N</a:t>
            </a:r>
          </a:p>
          <a:p>
            <a:pPr>
              <a:lnSpc>
                <a:spcPct val="80000"/>
              </a:lnSpc>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例如：</a:t>
            </a:r>
            <a:r>
              <a:rPr lang="en-US" altLang="zh-CN" b="1">
                <a:latin typeface="Comic Sans MS" panose="030F0702030302020204" pitchFamily="66" charset="0"/>
              </a:rPr>
              <a:t>R={scanner,tape,printer}</a:t>
            </a:r>
          </a:p>
          <a:p>
            <a:pPr>
              <a:lnSpc>
                <a:spcPct val="80000"/>
              </a:lnSpc>
              <a:spcBef>
                <a:spcPct val="50000"/>
              </a:spcBef>
            </a:pPr>
            <a:r>
              <a:rPr lang="en-US" altLang="zh-CN" b="1" err="1">
                <a:latin typeface="Comic Sans MS" panose="030F0702030302020204" pitchFamily="66" charset="0"/>
              </a:rPr>
              <a:t>         F(scanner</a:t>
            </a:r>
            <a:r>
              <a:rPr lang="en-US" altLang="zh-CN" b="1">
                <a:latin typeface="Comic Sans MS" panose="030F0702030302020204" pitchFamily="66" charset="0"/>
              </a:rPr>
              <a:t>)=1; F(tape)=2; F(printer)=3;</a:t>
            </a:r>
            <a:endParaRPr lang="en-US" altLang="zh-CN" b="1">
              <a:latin typeface="Times New Roman" panose="02020603050405020304" pitchFamily="18" charset="0"/>
            </a:endParaRPr>
          </a:p>
        </p:txBody>
      </p:sp>
      <p:sp>
        <p:nvSpPr>
          <p:cNvPr id="70666" name="文本框 70665"/>
          <p:cNvSpPr txBox="1"/>
          <p:nvPr/>
        </p:nvSpPr>
        <p:spPr>
          <a:xfrm>
            <a:off x="1219200" y="5578475"/>
            <a:ext cx="7239000" cy="822325"/>
          </a:xfrm>
          <a:prstGeom prst="rect">
            <a:avLst/>
          </a:prstGeom>
          <a:noFill/>
          <a:ln w="9525">
            <a:noFill/>
          </a:ln>
        </p:spPr>
        <p:txBody>
          <a:bodyPr>
            <a:spAutoFit/>
          </a:bodyPr>
          <a:lstStyle/>
          <a:p>
            <a:pPr>
              <a:spcBef>
                <a:spcPct val="50000"/>
              </a:spcBef>
            </a:pPr>
            <a:r>
              <a:rPr lang="zh-CN" altLang="en-US" b="1" dirty="0">
                <a:latin typeface="Comic Sans MS" panose="030F0702030302020204" pitchFamily="66" charset="0"/>
              </a:rPr>
              <a:t>进程</a:t>
            </a:r>
            <a:r>
              <a:rPr lang="en-US" altLang="zh-CN" b="1" dirty="0">
                <a:latin typeface="Comic Sans MS" panose="030F0702030302020204" pitchFamily="66" charset="0"/>
              </a:rPr>
              <a:t>pi</a:t>
            </a:r>
            <a:r>
              <a:rPr lang="zh-CN" altLang="en-US" b="1" dirty="0">
                <a:latin typeface="Comic Sans MS" panose="030F0702030302020204" pitchFamily="66" charset="0"/>
              </a:rPr>
              <a:t>可以申请资源</a:t>
            </a:r>
            <a:r>
              <a:rPr lang="en-US" altLang="zh-CN" b="1" err="1">
                <a:latin typeface="Comic Sans MS" panose="030F0702030302020204" pitchFamily="66" charset="0"/>
              </a:rPr>
              <a:t>rj</a:t>
            </a:r>
            <a:r>
              <a:rPr lang="zh-CN" altLang="en-US" b="1" dirty="0">
                <a:latin typeface="Comic Sans MS" panose="030F0702030302020204" pitchFamily="66" charset="0"/>
              </a:rPr>
              <a:t>中的实例</a:t>
            </a:r>
            <a:r>
              <a:rPr lang="en-US" altLang="zh-CN" b="1" dirty="0">
                <a:latin typeface="Comic Sans MS" panose="030F0702030302020204" pitchFamily="66" charset="0"/>
                <a:sym typeface="Symbol" panose="05050102010706020507" pitchFamily="18" charset="2"/>
              </a:rPr>
              <a:t></a:t>
            </a:r>
            <a:r>
              <a:rPr lang="en-US" altLang="zh-CN" b="1" err="1">
                <a:latin typeface="Comic Sans MS" panose="030F0702030302020204" pitchFamily="66" charset="0"/>
                <a:sym typeface="Symbol" panose="05050102010706020507" pitchFamily="18" charset="2"/>
              </a:rPr>
              <a:t>rl,pi</a:t>
            </a:r>
            <a:r>
              <a:rPr lang="zh-CN" altLang="en-US" b="1" dirty="0">
                <a:latin typeface="Comic Sans MS" panose="030F0702030302020204" pitchFamily="66" charset="0"/>
                <a:sym typeface="Symbol" panose="05050102010706020507" pitchFamily="18" charset="2"/>
              </a:rPr>
              <a:t>当前占有</a:t>
            </a:r>
            <a:r>
              <a:rPr lang="en-US" altLang="zh-CN" b="1" err="1">
                <a:latin typeface="Comic Sans MS" panose="030F0702030302020204" pitchFamily="66" charset="0"/>
                <a:sym typeface="Symbol" panose="05050102010706020507" pitchFamily="18" charset="2"/>
              </a:rPr>
              <a:t>rl, F(rl)F(rj</a:t>
            </a:r>
            <a:r>
              <a:rPr lang="en-US" altLang="zh-CN" b="1">
                <a:latin typeface="Comic Sans MS" panose="030F0702030302020204" pitchFamily="66" charset="0"/>
                <a:sym typeface="Symbol" panose="05050102010706020507" pitchFamily="18" charset="2"/>
              </a:rPr>
              <a:t>)</a:t>
            </a:r>
          </a:p>
        </p:txBody>
      </p:sp>
      <p:grpSp>
        <p:nvGrpSpPr>
          <p:cNvPr id="70669" name="组合 70668"/>
          <p:cNvGrpSpPr/>
          <p:nvPr/>
        </p:nvGrpSpPr>
        <p:grpSpPr>
          <a:xfrm>
            <a:off x="1828800" y="4138613"/>
            <a:ext cx="5181600" cy="1235075"/>
            <a:chOff x="1392" y="2582"/>
            <a:chExt cx="3264" cy="778"/>
          </a:xfrm>
        </p:grpSpPr>
        <p:sp>
          <p:nvSpPr>
            <p:cNvPr id="70660" name="矩形 70659"/>
            <p:cNvSpPr/>
            <p:nvPr/>
          </p:nvSpPr>
          <p:spPr>
            <a:xfrm>
              <a:off x="1436"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Comic Sans MS" panose="030F0702030302020204" pitchFamily="66" charset="0"/>
                </a:rPr>
                <a:t>r1</a:t>
              </a:r>
            </a:p>
          </p:txBody>
        </p:sp>
        <p:sp>
          <p:nvSpPr>
            <p:cNvPr id="70661" name="矩形 70660"/>
            <p:cNvSpPr/>
            <p:nvPr/>
          </p:nvSpPr>
          <p:spPr>
            <a:xfrm>
              <a:off x="1920"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Comic Sans MS" panose="030F0702030302020204" pitchFamily="66" charset="0"/>
                </a:rPr>
                <a:t>r2</a:t>
              </a:r>
            </a:p>
          </p:txBody>
        </p:sp>
        <p:sp>
          <p:nvSpPr>
            <p:cNvPr id="70662" name="矩形 70661"/>
            <p:cNvSpPr/>
            <p:nvPr/>
          </p:nvSpPr>
          <p:spPr>
            <a:xfrm>
              <a:off x="3116"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err="1">
                  <a:latin typeface="Comic Sans MS" panose="030F0702030302020204" pitchFamily="66" charset="0"/>
                </a:rPr>
                <a:t>rk</a:t>
              </a:r>
              <a:endParaRPr lang="en-US" altLang="zh-CN" b="1">
                <a:latin typeface="Comic Sans MS" panose="030F0702030302020204" pitchFamily="66" charset="0"/>
              </a:endParaRPr>
            </a:p>
          </p:txBody>
        </p:sp>
        <p:sp>
          <p:nvSpPr>
            <p:cNvPr id="70663" name="矩形 70662"/>
            <p:cNvSpPr/>
            <p:nvPr/>
          </p:nvSpPr>
          <p:spPr>
            <a:xfrm>
              <a:off x="4272"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err="1">
                  <a:latin typeface="Comic Sans MS" panose="030F0702030302020204" pitchFamily="66" charset="0"/>
                </a:rPr>
                <a:t>rm</a:t>
              </a:r>
              <a:endParaRPr lang="en-US" altLang="zh-CN" b="1">
                <a:latin typeface="Comic Sans MS" panose="030F0702030302020204" pitchFamily="66" charset="0"/>
              </a:endParaRPr>
            </a:p>
          </p:txBody>
        </p:sp>
        <p:sp>
          <p:nvSpPr>
            <p:cNvPr id="70664" name="文本框 70663"/>
            <p:cNvSpPr txBox="1"/>
            <p:nvPr/>
          </p:nvSpPr>
          <p:spPr>
            <a:xfrm>
              <a:off x="2544" y="3024"/>
              <a:ext cx="336" cy="288"/>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70665" name="文本框 70664"/>
            <p:cNvSpPr txBox="1"/>
            <p:nvPr/>
          </p:nvSpPr>
          <p:spPr>
            <a:xfrm>
              <a:off x="3744" y="3024"/>
              <a:ext cx="336" cy="288"/>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70667" name="直接连接符 70666"/>
            <p:cNvSpPr/>
            <p:nvPr/>
          </p:nvSpPr>
          <p:spPr>
            <a:xfrm>
              <a:off x="1392" y="2832"/>
              <a:ext cx="3264" cy="0"/>
            </a:xfrm>
            <a:prstGeom prst="line">
              <a:avLst/>
            </a:prstGeom>
            <a:ln w="28575" cap="flat" cmpd="sng">
              <a:solidFill>
                <a:schemeClr val="tx1"/>
              </a:solidFill>
              <a:prstDash val="solid"/>
              <a:headEnd type="none" w="med" len="med"/>
              <a:tailEnd type="triangle" w="med" len="med"/>
            </a:ln>
          </p:spPr>
        </p:sp>
        <p:sp>
          <p:nvSpPr>
            <p:cNvPr id="70668" name="文本框 70667"/>
            <p:cNvSpPr txBox="1"/>
            <p:nvPr/>
          </p:nvSpPr>
          <p:spPr>
            <a:xfrm>
              <a:off x="2640" y="2582"/>
              <a:ext cx="816" cy="250"/>
            </a:xfrm>
            <a:prstGeom prst="rect">
              <a:avLst/>
            </a:prstGeom>
            <a:solidFill>
              <a:schemeClr val="bg1"/>
            </a:solidFill>
            <a:ln w="9525">
              <a:noFill/>
            </a:ln>
          </p:spPr>
          <p:txBody>
            <a:bodyPr>
              <a:spAutoFit/>
            </a:bodyPr>
            <a:lstStyle/>
            <a:p>
              <a:pPr>
                <a:spcBef>
                  <a:spcPct val="50000"/>
                </a:spcBef>
              </a:pPr>
              <a:r>
                <a:rPr lang="zh-CN" altLang="en-US" sz="2000" b="1" dirty="0">
                  <a:latin typeface="Times New Roman" panose="02020603050405020304" pitchFamily="18" charset="0"/>
                </a:rPr>
                <a:t>申请次序</a:t>
              </a:r>
              <a:endParaRPr lang="zh-CN" altLang="en-US" b="1">
                <a:latin typeface="Times New Roman" panose="02020603050405020304"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p:cNvSpPr>
          <p:nvPr>
            <p:ph type="title"/>
          </p:nvPr>
        </p:nvSpPr>
        <p:spPr>
          <a:xfrm>
            <a:off x="685800" y="381000"/>
            <a:ext cx="7772400" cy="1143000"/>
          </a:xfrm>
          <a:ln/>
        </p:spPr>
        <p:txBody>
          <a:bodyPr anchor="b"/>
          <a:lstStyle/>
          <a:p>
            <a:r>
              <a:rPr lang="en-US" altLang="zh-CN" b="1" dirty="0"/>
              <a:t>5.6.2 </a:t>
            </a:r>
            <a:r>
              <a:rPr lang="zh-CN" altLang="en-US" b="1" dirty="0"/>
              <a:t>有序分配法</a:t>
            </a:r>
            <a:endParaRPr lang="zh-CN" altLang="en-US" b="1"/>
          </a:p>
        </p:txBody>
      </p:sp>
      <p:sp>
        <p:nvSpPr>
          <p:cNvPr id="71683" name="文本框 71682"/>
          <p:cNvSpPr txBox="1"/>
          <p:nvPr/>
        </p:nvSpPr>
        <p:spPr>
          <a:xfrm>
            <a:off x="914400" y="1828800"/>
            <a:ext cx="7696200" cy="45466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证明无死锁</a:t>
            </a:r>
            <a:r>
              <a:rPr lang="zh-CN" altLang="en-US" b="1" dirty="0">
                <a:latin typeface="Comic Sans MS" panose="030F0702030302020204" pitchFamily="66" charset="0"/>
              </a:rPr>
              <a:t>（</a:t>
            </a:r>
            <a:r>
              <a:rPr lang="en-US" altLang="zh-CN" b="1">
                <a:latin typeface="Comic Sans MS" panose="030F0702030302020204" pitchFamily="66" charset="0"/>
              </a:rPr>
              <a:t>deadlock free)</a:t>
            </a:r>
            <a:r>
              <a:rPr lang="zh-CN" altLang="en-US" b="1">
                <a:latin typeface="Comic Sans MS" panose="030F0702030302020204" pitchFamily="66" charset="0"/>
              </a:rPr>
              <a:t>：</a:t>
            </a:r>
          </a:p>
          <a:p>
            <a:pPr>
              <a:lnSpc>
                <a:spcPct val="90000"/>
              </a:lnSpc>
              <a:spcBef>
                <a:spcPct val="50000"/>
              </a:spcBef>
            </a:pPr>
            <a:r>
              <a:rPr lang="zh-CN" altLang="en-US" b="1" dirty="0">
                <a:latin typeface="Comic Sans MS" panose="030F0702030302020204" pitchFamily="66" charset="0"/>
              </a:rPr>
              <a:t>反证，假定死锁</a:t>
            </a:r>
          </a:p>
          <a:p>
            <a:pPr>
              <a:lnSpc>
                <a:spcPct val="90000"/>
              </a:lnSpc>
              <a:spcBef>
                <a:spcPct val="50000"/>
              </a:spcBef>
            </a:pPr>
            <a:r>
              <a:rPr lang="zh-CN" altLang="en-US" b="1" dirty="0">
                <a:latin typeface="Comic Sans MS" panose="030F0702030302020204" pitchFamily="66" charset="0"/>
              </a:rPr>
              <a:t>   时刻</a:t>
            </a:r>
            <a:r>
              <a:rPr lang="en-US" altLang="zh-CN" b="1" dirty="0">
                <a:latin typeface="Comic Sans MS" panose="030F0702030302020204" pitchFamily="66" charset="0"/>
              </a:rPr>
              <a:t>t1: p1</a:t>
            </a:r>
            <a:r>
              <a:rPr lang="zh-CN" altLang="en-US" b="1" dirty="0">
                <a:latin typeface="Comic Sans MS" panose="030F0702030302020204" pitchFamily="66" charset="0"/>
              </a:rPr>
              <a:t>无限等待</a:t>
            </a:r>
            <a:r>
              <a:rPr lang="en-US" altLang="zh-CN" b="1">
                <a:latin typeface="Comic Sans MS" panose="030F0702030302020204" pitchFamily="66" charset="0"/>
              </a:rPr>
              <a:t>r</a:t>
            </a:r>
            <a:r>
              <a:rPr lang="en-US" altLang="zh-CN" b="1" baseline="-25000">
                <a:latin typeface="Comic Sans MS" panose="030F0702030302020204" pitchFamily="66" charset="0"/>
              </a:rPr>
              <a:t>k1</a:t>
            </a:r>
            <a:r>
              <a:rPr lang="zh-CN" altLang="en-US" b="1" dirty="0">
                <a:latin typeface="Comic Sans MS" panose="030F0702030302020204" pitchFamily="66" charset="0"/>
              </a:rPr>
              <a:t>中的资源实例，被</a:t>
            </a:r>
            <a:r>
              <a:rPr lang="en-US" altLang="zh-CN" b="1" dirty="0">
                <a:latin typeface="Comic Sans MS" panose="030F0702030302020204" pitchFamily="66" charset="0"/>
              </a:rPr>
              <a:t>p2</a:t>
            </a:r>
            <a:r>
              <a:rPr lang="zh-CN" altLang="en-US" b="1" dirty="0">
                <a:latin typeface="Comic Sans MS" panose="030F0702030302020204" pitchFamily="66" charset="0"/>
              </a:rPr>
              <a:t>占有；</a:t>
            </a:r>
          </a:p>
          <a:p>
            <a:pPr>
              <a:lnSpc>
                <a:spcPct val="90000"/>
              </a:lnSpc>
              <a:spcBef>
                <a:spcPct val="50000"/>
              </a:spcBef>
            </a:pPr>
            <a:r>
              <a:rPr lang="zh-CN" altLang="en-US" b="1" dirty="0">
                <a:latin typeface="Comic Sans MS" panose="030F0702030302020204" pitchFamily="66" charset="0"/>
              </a:rPr>
              <a:t>        </a:t>
            </a:r>
            <a:r>
              <a:rPr lang="en-US" altLang="zh-CN" b="1" dirty="0">
                <a:latin typeface="Comic Sans MS" panose="030F0702030302020204" pitchFamily="66" charset="0"/>
              </a:rPr>
              <a:t>t2: p2</a:t>
            </a:r>
            <a:r>
              <a:rPr lang="zh-CN" altLang="en-US" b="1" dirty="0">
                <a:latin typeface="Comic Sans MS" panose="030F0702030302020204" pitchFamily="66" charset="0"/>
              </a:rPr>
              <a:t>无限等待</a:t>
            </a:r>
            <a:r>
              <a:rPr lang="en-US" altLang="zh-CN" b="1">
                <a:latin typeface="Comic Sans MS" panose="030F0702030302020204" pitchFamily="66" charset="0"/>
              </a:rPr>
              <a:t>r</a:t>
            </a:r>
            <a:r>
              <a:rPr lang="en-US" altLang="zh-CN" b="1" baseline="-25000">
                <a:latin typeface="Comic Sans MS" panose="030F0702030302020204" pitchFamily="66" charset="0"/>
              </a:rPr>
              <a:t>k2</a:t>
            </a:r>
            <a:r>
              <a:rPr lang="zh-CN" altLang="en-US" b="1" dirty="0">
                <a:latin typeface="Comic Sans MS" panose="030F0702030302020204" pitchFamily="66" charset="0"/>
              </a:rPr>
              <a:t>中的资源实例，被</a:t>
            </a:r>
            <a:r>
              <a:rPr lang="en-US" altLang="zh-CN" b="1" dirty="0">
                <a:latin typeface="Comic Sans MS" panose="030F0702030302020204" pitchFamily="66" charset="0"/>
              </a:rPr>
              <a:t>p3</a:t>
            </a:r>
            <a:r>
              <a:rPr lang="zh-CN" altLang="en-US" b="1" dirty="0">
                <a:latin typeface="Comic Sans MS" panose="030F0702030302020204" pitchFamily="66" charset="0"/>
              </a:rPr>
              <a:t>占有；</a:t>
            </a:r>
          </a:p>
          <a:p>
            <a:pPr>
              <a:lnSpc>
                <a:spcPct val="9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p>
          <a:p>
            <a:pPr>
              <a:lnSpc>
                <a:spcPct val="90000"/>
              </a:lnSpc>
              <a:spcBef>
                <a:spcPct val="50000"/>
              </a:spcBef>
            </a:pPr>
            <a:r>
              <a:rPr lang="en-US" altLang="zh-CN" b="1" err="1">
                <a:latin typeface="Comic Sans MS" panose="030F0702030302020204" pitchFamily="66" charset="0"/>
              </a:rPr>
              <a:t>        tn: pn</a:t>
            </a:r>
            <a:r>
              <a:rPr lang="zh-CN" altLang="zh-CN" b="1" dirty="0">
                <a:latin typeface="Comic Sans MS" panose="030F0702030302020204" pitchFamily="66" charset="0"/>
              </a:rPr>
              <a:t>无限等待</a:t>
            </a:r>
            <a:r>
              <a:rPr lang="en-US" altLang="zh-CN" b="1" err="1">
                <a:latin typeface="Comic Sans MS" panose="030F0702030302020204" pitchFamily="66" charset="0"/>
              </a:rPr>
              <a:t>r</a:t>
            </a:r>
            <a:r>
              <a:rPr lang="en-US" altLang="zh-CN" b="1" baseline="-25000" err="1">
                <a:latin typeface="Comic Sans MS" panose="030F0702030302020204" pitchFamily="66" charset="0"/>
              </a:rPr>
              <a:t>kn</a:t>
            </a:r>
            <a:r>
              <a:rPr lang="zh-CN" altLang="en-US" b="1" dirty="0">
                <a:latin typeface="Comic Sans MS" panose="030F0702030302020204" pitchFamily="66" charset="0"/>
              </a:rPr>
              <a:t>中的资源实例，被</a:t>
            </a:r>
            <a:r>
              <a:rPr lang="en-US" altLang="zh-CN" b="1" dirty="0">
                <a:latin typeface="Comic Sans MS" panose="030F0702030302020204" pitchFamily="66" charset="0"/>
              </a:rPr>
              <a:t>p1</a:t>
            </a:r>
            <a:r>
              <a:rPr lang="zh-CN" altLang="en-US" b="1" dirty="0">
                <a:latin typeface="Comic Sans MS" panose="030F0702030302020204" pitchFamily="66" charset="0"/>
              </a:rPr>
              <a:t>占有</a:t>
            </a:r>
            <a:r>
              <a:rPr lang="en-US" altLang="zh-CN" b="1">
                <a:latin typeface="Comic Sans MS" panose="030F0702030302020204" pitchFamily="66" charset="0"/>
              </a:rPr>
              <a:t>;</a:t>
            </a:r>
          </a:p>
          <a:p>
            <a:pPr>
              <a:lnSpc>
                <a:spcPct val="9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根据有序申请假设：</a:t>
            </a:r>
          </a:p>
          <a:p>
            <a:pPr>
              <a:lnSpc>
                <a:spcPct val="9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F(r</a:t>
            </a:r>
            <a:r>
              <a:rPr lang="en-US" altLang="zh-CN" b="1" baseline="-25000">
                <a:latin typeface="Comic Sans MS" panose="030F0702030302020204" pitchFamily="66" charset="0"/>
              </a:rPr>
              <a:t>k1</a:t>
            </a:r>
            <a:r>
              <a:rPr lang="en-US" altLang="zh-CN" b="1">
                <a:latin typeface="Comic Sans MS" panose="030F0702030302020204" pitchFamily="66" charset="0"/>
              </a:rPr>
              <a:t>)&lt;F(r</a:t>
            </a:r>
            <a:r>
              <a:rPr lang="en-US" altLang="zh-CN" b="1" baseline="-25000">
                <a:latin typeface="Comic Sans MS" panose="030F0702030302020204" pitchFamily="66" charset="0"/>
              </a:rPr>
              <a:t>k2</a:t>
            </a:r>
            <a:r>
              <a:rPr lang="en-US" altLang="zh-CN" b="1">
                <a:latin typeface="Comic Sans MS" panose="030F0702030302020204" pitchFamily="66" charset="0"/>
              </a:rPr>
              <a:t>)&lt;…&lt;F(r</a:t>
            </a:r>
            <a:r>
              <a:rPr lang="en-US" altLang="zh-CN" b="1" baseline="-25000">
                <a:latin typeface="Comic Sans MS" panose="030F0702030302020204" pitchFamily="66" charset="0"/>
              </a:rPr>
              <a:t>kn</a:t>
            </a:r>
            <a:r>
              <a:rPr lang="en-US" altLang="zh-CN" b="1">
                <a:latin typeface="Comic Sans MS" panose="030F0702030302020204" pitchFamily="66" charset="0"/>
              </a:rPr>
              <a:t>)&lt;F(r</a:t>
            </a:r>
            <a:r>
              <a:rPr lang="en-US" altLang="zh-CN" b="1" baseline="-25000">
                <a:latin typeface="Comic Sans MS" panose="030F0702030302020204" pitchFamily="66" charset="0"/>
              </a:rPr>
              <a:t>k1</a:t>
            </a:r>
            <a:r>
              <a:rPr lang="en-US" altLang="zh-CN" b="1">
                <a:latin typeface="Comic Sans MS" panose="030F0702030302020204" pitchFamily="66" charset="0"/>
              </a:rPr>
              <a:t>)</a:t>
            </a:r>
          </a:p>
          <a:p>
            <a:pPr>
              <a:lnSpc>
                <a:spcPct val="90000"/>
              </a:lnSpc>
              <a:spcBef>
                <a:spcPct val="50000"/>
              </a:spcBef>
            </a:pPr>
            <a:r>
              <a:rPr lang="zh-CN" altLang="en-US" b="1" dirty="0">
                <a:latin typeface="Comic Sans MS" panose="030F0702030302020204" pitchFamily="66" charset="0"/>
              </a:rPr>
              <a:t>矛盾。</a:t>
            </a:r>
            <a:endParaRPr lang="zh-CN" altLang="en-US" b="1">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40289"/>
          <p:cNvSpPr>
            <a:spLocks noGrp="1"/>
          </p:cNvSpPr>
          <p:nvPr>
            <p:ph type="title"/>
          </p:nvPr>
        </p:nvSpPr>
        <p:spPr>
          <a:ln/>
        </p:spPr>
        <p:txBody>
          <a:bodyPr anchor="b"/>
          <a:lstStyle/>
          <a:p>
            <a:r>
              <a:rPr lang="en-US" altLang="zh-CN" b="1" dirty="0"/>
              <a:t>5.6.2 </a:t>
            </a:r>
            <a:r>
              <a:rPr lang="zh-CN" altLang="en-US" b="1" dirty="0"/>
              <a:t>有序分配法</a:t>
            </a:r>
          </a:p>
        </p:txBody>
      </p:sp>
      <p:sp>
        <p:nvSpPr>
          <p:cNvPr id="140291" name="文本占位符 140290"/>
          <p:cNvSpPr>
            <a:spLocks noGrp="1"/>
          </p:cNvSpPr>
          <p:nvPr>
            <p:ph type="body" idx="1"/>
          </p:nvPr>
        </p:nvSpPr>
        <p:spPr>
          <a:ln/>
        </p:spPr>
        <p:txBody>
          <a:bodyPr/>
          <a:lstStyle/>
          <a:p>
            <a:r>
              <a:rPr lang="zh-CN" altLang="en-US" b="1" dirty="0"/>
              <a:t>优点</a:t>
            </a:r>
          </a:p>
          <a:p>
            <a:pPr lvl="1"/>
            <a:r>
              <a:rPr lang="zh-CN" altLang="en-US" b="1" dirty="0"/>
              <a:t>与预先分配相比</a:t>
            </a:r>
            <a:r>
              <a:rPr lang="en-US" altLang="zh-CN" b="1" dirty="0"/>
              <a:t>,</a:t>
            </a:r>
            <a:r>
              <a:rPr lang="zh-CN" altLang="en-US" b="1" dirty="0"/>
              <a:t>资源利用率提高</a:t>
            </a:r>
            <a:r>
              <a:rPr lang="en-US" altLang="zh-CN" b="1"/>
              <a:t>.</a:t>
            </a:r>
          </a:p>
          <a:p>
            <a:r>
              <a:rPr lang="zh-CN" altLang="en-US" b="1" dirty="0"/>
              <a:t>缺点</a:t>
            </a:r>
          </a:p>
          <a:p>
            <a:pPr lvl="1"/>
            <a:r>
              <a:rPr lang="zh-CN" altLang="en-US" b="1" dirty="0"/>
              <a:t>资源编号困难</a:t>
            </a:r>
            <a:r>
              <a:rPr lang="en-US" altLang="zh-CN" b="1"/>
              <a:t>;</a:t>
            </a:r>
          </a:p>
          <a:p>
            <a:pPr lvl="1"/>
            <a:r>
              <a:rPr lang="zh-CN" altLang="en-US" b="1" dirty="0"/>
              <a:t>为保持按序申请</a:t>
            </a:r>
            <a:r>
              <a:rPr lang="en-US" altLang="zh-CN" b="1" dirty="0"/>
              <a:t>,</a:t>
            </a:r>
            <a:r>
              <a:rPr lang="zh-CN" altLang="en-US" b="1" dirty="0"/>
              <a:t>某些暂时不用的资源也需提前申请</a:t>
            </a:r>
            <a:r>
              <a:rPr lang="en-US" altLang="zh-CN" b="1" dirty="0"/>
              <a:t>, </a:t>
            </a:r>
            <a:r>
              <a:rPr lang="zh-CN" altLang="en-US" b="1" dirty="0"/>
              <a:t>牺牲资源利用率</a:t>
            </a:r>
            <a:r>
              <a:rPr lang="en-US" altLang="zh-CN" b="1"/>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a:xfrm>
            <a:off x="685800" y="381000"/>
            <a:ext cx="7772400" cy="1143000"/>
          </a:xfrm>
          <a:ln/>
        </p:spPr>
        <p:txBody>
          <a:bodyPr anchor="b"/>
          <a:lstStyle/>
          <a:p>
            <a:r>
              <a:rPr lang="zh-CN" altLang="en-US" b="1" dirty="0"/>
              <a:t>例子</a:t>
            </a:r>
            <a:endParaRPr lang="zh-CN" altLang="en-US" b="1"/>
          </a:p>
        </p:txBody>
      </p:sp>
      <p:grpSp>
        <p:nvGrpSpPr>
          <p:cNvPr id="72707" name="组合 72706"/>
          <p:cNvGrpSpPr/>
          <p:nvPr/>
        </p:nvGrpSpPr>
        <p:grpSpPr>
          <a:xfrm>
            <a:off x="1143000" y="1752600"/>
            <a:ext cx="5257800" cy="2590800"/>
            <a:chOff x="2448" y="1728"/>
            <a:chExt cx="3312" cy="1632"/>
          </a:xfrm>
        </p:grpSpPr>
        <p:sp>
          <p:nvSpPr>
            <p:cNvPr id="72708" name="直接连接符 72707"/>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72709" name="任意多边形 72708"/>
            <p:cNvSpPr/>
            <p:nvPr/>
          </p:nvSpPr>
          <p:spPr>
            <a:xfrm>
              <a:off x="321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72710" name="任意多边形 72709"/>
            <p:cNvSpPr/>
            <p:nvPr/>
          </p:nvSpPr>
          <p:spPr>
            <a:xfrm flipH="1">
              <a:off x="465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72711" name="直接连接符 72710"/>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72712" name="直接连接符 72711"/>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72713" name="文本框 72712"/>
            <p:cNvSpPr txBox="1"/>
            <p:nvPr/>
          </p:nvSpPr>
          <p:spPr>
            <a:xfrm>
              <a:off x="4368" y="2160"/>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D</a:t>
              </a:r>
            </a:p>
          </p:txBody>
        </p:sp>
        <p:sp>
          <p:nvSpPr>
            <p:cNvPr id="72714" name="文本框 72713"/>
            <p:cNvSpPr txBox="1"/>
            <p:nvPr/>
          </p:nvSpPr>
          <p:spPr>
            <a:xfrm>
              <a:off x="4368" y="177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72715" name="文本框 72714"/>
            <p:cNvSpPr txBox="1"/>
            <p:nvPr/>
          </p:nvSpPr>
          <p:spPr>
            <a:xfrm>
              <a:off x="3936" y="177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A</a:t>
              </a:r>
            </a:p>
          </p:txBody>
        </p:sp>
        <p:sp>
          <p:nvSpPr>
            <p:cNvPr id="72716" name="文本框 72715"/>
            <p:cNvSpPr txBox="1"/>
            <p:nvPr/>
          </p:nvSpPr>
          <p:spPr>
            <a:xfrm>
              <a:off x="3984" y="2160"/>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C</a:t>
              </a:r>
            </a:p>
          </p:txBody>
        </p:sp>
        <p:sp>
          <p:nvSpPr>
            <p:cNvPr id="72717" name="直接连接符 72716"/>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72718" name="文本框 72717"/>
            <p:cNvSpPr txBox="1"/>
            <p:nvPr/>
          </p:nvSpPr>
          <p:spPr>
            <a:xfrm>
              <a:off x="2448" y="2160"/>
              <a:ext cx="768" cy="288"/>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72719" name="直接连接符 72718"/>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72720" name="文本框 72719"/>
            <p:cNvSpPr txBox="1"/>
            <p:nvPr/>
          </p:nvSpPr>
          <p:spPr>
            <a:xfrm>
              <a:off x="4896" y="1776"/>
              <a:ext cx="864"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72721" name="直接连接符 72720"/>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72722" name="文本框 72721"/>
            <p:cNvSpPr txBox="1"/>
            <p:nvPr/>
          </p:nvSpPr>
          <p:spPr>
            <a:xfrm>
              <a:off x="4368" y="3072"/>
              <a:ext cx="816"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sp>
        <p:nvSpPr>
          <p:cNvPr id="72723" name="文本框 72722"/>
          <p:cNvSpPr txBox="1"/>
          <p:nvPr/>
        </p:nvSpPr>
        <p:spPr>
          <a:xfrm>
            <a:off x="1219200" y="4724400"/>
            <a:ext cx="7162800" cy="1552575"/>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死锁的可能性：情形</a:t>
            </a:r>
            <a:r>
              <a:rPr lang="en-US" altLang="zh-CN" b="1" dirty="0">
                <a:latin typeface="Times New Roman" panose="02020603050405020304" pitchFamily="18" charset="0"/>
              </a:rPr>
              <a:t>1</a:t>
            </a:r>
            <a:r>
              <a:rPr lang="zh-CN" altLang="en-US" b="1" dirty="0">
                <a:latin typeface="Times New Roman" panose="02020603050405020304" pitchFamily="18" charset="0"/>
              </a:rPr>
              <a:t>，情形</a:t>
            </a:r>
            <a:r>
              <a:rPr lang="en-US" altLang="zh-CN" b="1">
                <a:latin typeface="Times New Roman" panose="02020603050405020304" pitchFamily="18" charset="0"/>
              </a:rPr>
              <a:t>2</a:t>
            </a:r>
          </a:p>
          <a:p>
            <a:pPr>
              <a:spcBef>
                <a:spcPct val="50000"/>
              </a:spcBef>
            </a:pPr>
            <a:r>
              <a:rPr lang="zh-CN" altLang="en-US" b="1" dirty="0">
                <a:latin typeface="Times New Roman" panose="02020603050405020304" pitchFamily="18" charset="0"/>
              </a:rPr>
              <a:t>资源编号</a:t>
            </a:r>
            <a:r>
              <a:rPr lang="zh-CN" altLang="en-US" b="1" dirty="0">
                <a:latin typeface="Comic Sans MS" panose="030F0702030302020204" pitchFamily="66" charset="0"/>
              </a:rPr>
              <a:t>：</a:t>
            </a:r>
            <a:r>
              <a:rPr lang="en-US" altLang="zh-CN" b="1">
                <a:latin typeface="Comic Sans MS" panose="030F0702030302020204" pitchFamily="66" charset="0"/>
              </a:rPr>
              <a:t>F(D)=1; F(B)=2; F(A)=3; F(C)=4;</a:t>
            </a:r>
          </a:p>
          <a:p>
            <a:pPr>
              <a:spcBef>
                <a:spcPct val="50000"/>
              </a:spcBef>
            </a:pPr>
            <a:r>
              <a:rPr lang="en-US" altLang="zh-CN" b="1" err="1">
                <a:latin typeface="Comic Sans MS" panose="030F0702030302020204" pitchFamily="66" charset="0"/>
              </a:rPr>
              <a:t>Var</a:t>
            </a:r>
            <a:r>
              <a:rPr lang="en-US" altLang="zh-CN" b="1">
                <a:latin typeface="Comic Sans MS" panose="030F0702030302020204" pitchFamily="66" charset="0"/>
              </a:rPr>
              <a:t> S1,S2,S3,S4:semaphore; (1,1,1,1)</a:t>
            </a:r>
            <a:endParaRPr lang="en-US" altLang="zh-CN" b="1">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3729"/>
          <p:cNvSpPr>
            <a:spLocks noGrp="1"/>
          </p:cNvSpPr>
          <p:nvPr>
            <p:ph type="title"/>
          </p:nvPr>
        </p:nvSpPr>
        <p:spPr>
          <a:xfrm>
            <a:off x="685800" y="381000"/>
            <a:ext cx="7772400" cy="1143000"/>
          </a:xfrm>
          <a:ln/>
        </p:spPr>
        <p:txBody>
          <a:bodyPr anchor="b"/>
          <a:lstStyle/>
          <a:p>
            <a:r>
              <a:rPr lang="zh-CN" altLang="en-US" b="1" dirty="0"/>
              <a:t>例子</a:t>
            </a:r>
            <a:endParaRPr lang="zh-CN" altLang="en-US" b="1"/>
          </a:p>
        </p:txBody>
      </p:sp>
      <p:grpSp>
        <p:nvGrpSpPr>
          <p:cNvPr id="73735" name="组合 73734"/>
          <p:cNvGrpSpPr/>
          <p:nvPr/>
        </p:nvGrpSpPr>
        <p:grpSpPr>
          <a:xfrm>
            <a:off x="1066800" y="1828800"/>
            <a:ext cx="7162800" cy="4473575"/>
            <a:chOff x="768" y="1392"/>
            <a:chExt cx="4512" cy="2818"/>
          </a:xfrm>
        </p:grpSpPr>
        <p:sp>
          <p:nvSpPr>
            <p:cNvPr id="73731" name="文本框 73730"/>
            <p:cNvSpPr txBox="1"/>
            <p:nvPr/>
          </p:nvSpPr>
          <p:spPr>
            <a:xfrm>
              <a:off x="768" y="1392"/>
              <a:ext cx="1344" cy="281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Procedure S:</a:t>
              </a:r>
            </a:p>
            <a:p>
              <a:pPr>
                <a:lnSpc>
                  <a:spcPct val="60000"/>
                </a:lnSpc>
                <a:spcBef>
                  <a:spcPct val="50000"/>
                </a:spcBef>
              </a:pPr>
              <a:r>
                <a:rPr lang="en-US" altLang="zh-CN" b="1">
                  <a:latin typeface="Comic Sans MS" panose="030F0702030302020204" pitchFamily="66" charset="0"/>
                </a:rPr>
                <a:t>    P(S1);</a:t>
              </a: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D</a:t>
              </a:r>
              <a:r>
                <a:rPr lang="zh-CN" altLang="en-US" b="1">
                  <a:latin typeface="Comic Sans MS" panose="030F0702030302020204" pitchFamily="66" charset="0"/>
                </a:rPr>
                <a:t>；</a:t>
              </a: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P(S2);</a:t>
              </a: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B;</a:t>
              </a:r>
            </a:p>
            <a:p>
              <a:pPr>
                <a:lnSpc>
                  <a:spcPct val="60000"/>
                </a:lnSpc>
                <a:spcBef>
                  <a:spcPct val="50000"/>
                </a:spcBef>
              </a:pPr>
              <a:r>
                <a:rPr lang="en-US" altLang="zh-CN" b="1">
                  <a:latin typeface="Comic Sans MS" panose="030F0702030302020204" pitchFamily="66" charset="0"/>
                </a:rPr>
                <a:t>    V(S1);</a:t>
              </a:r>
            </a:p>
            <a:p>
              <a:pPr>
                <a:lnSpc>
                  <a:spcPct val="60000"/>
                </a:lnSpc>
                <a:spcBef>
                  <a:spcPct val="50000"/>
                </a:spcBef>
              </a:pPr>
              <a:r>
                <a:rPr lang="en-US" altLang="zh-CN" b="1">
                  <a:latin typeface="Comic Sans MS" panose="030F0702030302020204" pitchFamily="66" charset="0"/>
                </a:rPr>
                <a:t>    P(S3);</a:t>
              </a: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A</a:t>
              </a:r>
              <a:r>
                <a:rPr lang="zh-CN" altLang="en-US" b="1">
                  <a:latin typeface="Comic Sans MS" panose="030F0702030302020204" pitchFamily="66" charset="0"/>
                </a:rPr>
                <a:t>；</a:t>
              </a: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V(S2);</a:t>
              </a:r>
            </a:p>
            <a:p>
              <a:pPr>
                <a:lnSpc>
                  <a:spcPct val="6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驶出</a:t>
              </a:r>
              <a:r>
                <a:rPr lang="en-US" altLang="zh-CN" b="1">
                  <a:latin typeface="Comic Sans MS" panose="030F0702030302020204" pitchFamily="66" charset="0"/>
                </a:rPr>
                <a:t>A;</a:t>
              </a:r>
            </a:p>
            <a:p>
              <a:pPr>
                <a:lnSpc>
                  <a:spcPct val="60000"/>
                </a:lnSpc>
                <a:spcBef>
                  <a:spcPct val="50000"/>
                </a:spcBef>
              </a:pPr>
              <a:r>
                <a:rPr lang="en-US" altLang="zh-CN" b="1">
                  <a:latin typeface="Comic Sans MS" panose="030F0702030302020204" pitchFamily="66" charset="0"/>
                </a:rPr>
                <a:t>    V(S3)</a:t>
              </a:r>
            </a:p>
          </p:txBody>
        </p:sp>
        <p:sp>
          <p:nvSpPr>
            <p:cNvPr id="73733" name="文本框 73732"/>
            <p:cNvSpPr txBox="1"/>
            <p:nvPr/>
          </p:nvSpPr>
          <p:spPr>
            <a:xfrm>
              <a:off x="2304" y="1392"/>
              <a:ext cx="1344" cy="281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Procedure E:</a:t>
              </a:r>
            </a:p>
            <a:p>
              <a:pPr>
                <a:lnSpc>
                  <a:spcPct val="60000"/>
                </a:lnSpc>
                <a:spcBef>
                  <a:spcPct val="50000"/>
                </a:spcBef>
              </a:pPr>
              <a:r>
                <a:rPr lang="en-US" altLang="zh-CN" b="1">
                  <a:latin typeface="Comic Sans MS" panose="030F0702030302020204" pitchFamily="66" charset="0"/>
                </a:rPr>
                <a:t>    P(S2);</a:t>
              </a: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B</a:t>
              </a:r>
              <a:r>
                <a:rPr lang="zh-CN" altLang="en-US" b="1">
                  <a:latin typeface="Comic Sans MS" panose="030F0702030302020204" pitchFamily="66" charset="0"/>
                </a:rPr>
                <a:t>；</a:t>
              </a: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P(S3);</a:t>
              </a: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A;</a:t>
              </a:r>
            </a:p>
            <a:p>
              <a:pPr>
                <a:lnSpc>
                  <a:spcPct val="60000"/>
                </a:lnSpc>
                <a:spcBef>
                  <a:spcPct val="50000"/>
                </a:spcBef>
              </a:pPr>
              <a:r>
                <a:rPr lang="en-US" altLang="zh-CN" b="1">
                  <a:latin typeface="Comic Sans MS" panose="030F0702030302020204" pitchFamily="66" charset="0"/>
                </a:rPr>
                <a:t>    V(S2);</a:t>
              </a:r>
            </a:p>
            <a:p>
              <a:pPr>
                <a:lnSpc>
                  <a:spcPct val="60000"/>
                </a:lnSpc>
                <a:spcBef>
                  <a:spcPct val="50000"/>
                </a:spcBef>
              </a:pPr>
              <a:r>
                <a:rPr lang="en-US" altLang="zh-CN" b="1">
                  <a:latin typeface="Comic Sans MS" panose="030F0702030302020204" pitchFamily="66" charset="0"/>
                </a:rPr>
                <a:t>    P(S4);</a:t>
              </a: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C</a:t>
              </a:r>
              <a:r>
                <a:rPr lang="zh-CN" altLang="en-US" b="1">
                  <a:latin typeface="Comic Sans MS" panose="030F0702030302020204" pitchFamily="66" charset="0"/>
                </a:rPr>
                <a:t>；</a:t>
              </a: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V(S3);</a:t>
              </a:r>
            </a:p>
            <a:p>
              <a:pPr>
                <a:lnSpc>
                  <a:spcPct val="6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驶出</a:t>
              </a:r>
              <a:r>
                <a:rPr lang="en-US" altLang="zh-CN" b="1">
                  <a:latin typeface="Comic Sans MS" panose="030F0702030302020204" pitchFamily="66" charset="0"/>
                </a:rPr>
                <a:t>C;</a:t>
              </a:r>
            </a:p>
            <a:p>
              <a:pPr>
                <a:lnSpc>
                  <a:spcPct val="60000"/>
                </a:lnSpc>
                <a:spcBef>
                  <a:spcPct val="50000"/>
                </a:spcBef>
              </a:pPr>
              <a:r>
                <a:rPr lang="en-US" altLang="zh-CN" b="1">
                  <a:latin typeface="Comic Sans MS" panose="030F0702030302020204" pitchFamily="66" charset="0"/>
                </a:rPr>
                <a:t>    V(S4);</a:t>
              </a:r>
            </a:p>
          </p:txBody>
        </p:sp>
        <p:sp>
          <p:nvSpPr>
            <p:cNvPr id="73734" name="文本框 73733"/>
            <p:cNvSpPr txBox="1"/>
            <p:nvPr/>
          </p:nvSpPr>
          <p:spPr>
            <a:xfrm>
              <a:off x="3936" y="1392"/>
              <a:ext cx="1344" cy="222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Procedure W:</a:t>
              </a:r>
            </a:p>
            <a:p>
              <a:pPr>
                <a:lnSpc>
                  <a:spcPct val="70000"/>
                </a:lnSpc>
                <a:spcBef>
                  <a:spcPct val="50000"/>
                </a:spcBef>
              </a:pPr>
              <a:r>
                <a:rPr lang="en-US" altLang="zh-CN" b="1">
                  <a:latin typeface="Comic Sans MS" panose="030F0702030302020204" pitchFamily="66" charset="0"/>
                </a:rPr>
                <a:t>    P(S1);</a:t>
              </a:r>
            </a:p>
            <a:p>
              <a:pPr>
                <a:lnSpc>
                  <a:spcPct val="70000"/>
                </a:lnSpc>
                <a:spcBef>
                  <a:spcPct val="50000"/>
                </a:spcBef>
              </a:pPr>
              <a:r>
                <a:rPr lang="en-US" altLang="zh-CN" b="1">
                  <a:latin typeface="Comic Sans MS" panose="030F0702030302020204" pitchFamily="66" charset="0"/>
                </a:rPr>
                <a:t>    P(S4);</a:t>
              </a:r>
            </a:p>
            <a:p>
              <a:pPr>
                <a:lnSpc>
                  <a:spcPct val="7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C;</a:t>
              </a:r>
            </a:p>
            <a:p>
              <a:pPr>
                <a:lnSpc>
                  <a:spcPct val="7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D</a:t>
              </a:r>
              <a:r>
                <a:rPr lang="zh-CN" altLang="en-US" b="1">
                  <a:latin typeface="Comic Sans MS" panose="030F0702030302020204" pitchFamily="66" charset="0"/>
                </a:rPr>
                <a:t>；</a:t>
              </a:r>
            </a:p>
            <a:p>
              <a:pPr>
                <a:lnSpc>
                  <a:spcPct val="7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V(S4);</a:t>
              </a:r>
            </a:p>
            <a:p>
              <a:pPr>
                <a:lnSpc>
                  <a:spcPct val="70000"/>
                </a:lnSpc>
                <a:spcBef>
                  <a:spcPct val="50000"/>
                </a:spcBef>
              </a:pPr>
              <a:r>
                <a:rPr lang="zh-CN" altLang="zh-CN" b="1" dirty="0">
                  <a:latin typeface="Comic Sans MS" panose="030F0702030302020204" pitchFamily="66" charset="0"/>
                </a:rPr>
                <a:t>    驶出</a:t>
              </a:r>
              <a:r>
                <a:rPr lang="en-US" altLang="zh-CN" b="1">
                  <a:latin typeface="Comic Sans MS" panose="030F0702030302020204" pitchFamily="66" charset="0"/>
                </a:rPr>
                <a:t>D</a:t>
              </a:r>
              <a:r>
                <a:rPr lang="zh-CN" altLang="en-US" b="1">
                  <a:latin typeface="Comic Sans MS" panose="030F0702030302020204" pitchFamily="66" charset="0"/>
                </a:rPr>
                <a:t>；</a:t>
              </a:r>
            </a:p>
            <a:p>
              <a:pPr>
                <a:lnSpc>
                  <a:spcPct val="7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V(S1);</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标题 74755"/>
          <p:cNvSpPr>
            <a:spLocks noGrp="1"/>
          </p:cNvSpPr>
          <p:nvPr>
            <p:ph type="title"/>
          </p:nvPr>
        </p:nvSpPr>
        <p:spPr>
          <a:xfrm>
            <a:off x="685800" y="381000"/>
            <a:ext cx="7772400" cy="1143000"/>
          </a:xfrm>
          <a:ln/>
        </p:spPr>
        <p:txBody>
          <a:bodyPr anchor="b"/>
          <a:lstStyle/>
          <a:p>
            <a:r>
              <a:rPr lang="zh-CN" altLang="en-US" b="1" dirty="0"/>
              <a:t>例子</a:t>
            </a:r>
            <a:endParaRPr lang="zh-CN" altLang="en-US" b="1"/>
          </a:p>
        </p:txBody>
      </p:sp>
      <p:sp>
        <p:nvSpPr>
          <p:cNvPr id="74757" name="文本框 74756"/>
          <p:cNvSpPr txBox="1"/>
          <p:nvPr/>
        </p:nvSpPr>
        <p:spPr>
          <a:xfrm>
            <a:off x="914400" y="1905000"/>
            <a:ext cx="7696200" cy="264795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COBEGIN</a:t>
            </a:r>
          </a:p>
          <a:p>
            <a:pPr>
              <a:spcBef>
                <a:spcPct val="50000"/>
              </a:spcBef>
            </a:pPr>
            <a:r>
              <a:rPr lang="en-US" altLang="zh-CN" b="1" err="1">
                <a:latin typeface="Comic Sans MS" panose="030F0702030302020204" pitchFamily="66" charset="0"/>
              </a:rPr>
              <a:t>        S1:S;  …  ; Sm:S</a:t>
            </a:r>
            <a:r>
              <a:rPr lang="en-US" altLang="zh-CN" b="1">
                <a:latin typeface="Comic Sans MS" panose="030F0702030302020204" pitchFamily="66" charset="0"/>
              </a:rPr>
              <a:t>;</a:t>
            </a:r>
          </a:p>
          <a:p>
            <a:pPr>
              <a:spcBef>
                <a:spcPct val="50000"/>
              </a:spcBef>
            </a:pPr>
            <a:r>
              <a:rPr lang="en-US" altLang="zh-CN" b="1">
                <a:latin typeface="Comic Sans MS" panose="030F0702030302020204" pitchFamily="66" charset="0"/>
              </a:rPr>
              <a:t>        E1:E; … ; En:E;</a:t>
            </a:r>
          </a:p>
          <a:p>
            <a:pPr>
              <a:spcBef>
                <a:spcPct val="50000"/>
              </a:spcBef>
            </a:pPr>
            <a:r>
              <a:rPr lang="en-US" altLang="zh-CN" b="1" err="1">
                <a:latin typeface="Comic Sans MS" panose="030F0702030302020204" pitchFamily="66" charset="0"/>
              </a:rPr>
              <a:t>        W1:W; ... ; Wo:W</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COEND;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75777"/>
          <p:cNvSpPr>
            <a:spLocks noGrp="1"/>
          </p:cNvSpPr>
          <p:nvPr>
            <p:ph type="title"/>
          </p:nvPr>
        </p:nvSpPr>
        <p:spPr>
          <a:ln/>
        </p:spPr>
        <p:txBody>
          <a:bodyPr anchor="b"/>
          <a:lstStyle/>
          <a:p>
            <a:r>
              <a:rPr lang="en-US" altLang="zh-CN" b="1" dirty="0"/>
              <a:t>5.7 </a:t>
            </a:r>
            <a:r>
              <a:rPr lang="zh-CN" altLang="en-US" b="1" dirty="0"/>
              <a:t>死锁避免</a:t>
            </a:r>
            <a:endParaRPr lang="zh-CN" altLang="en-US" b="1"/>
          </a:p>
        </p:txBody>
      </p:sp>
      <p:sp>
        <p:nvSpPr>
          <p:cNvPr id="75780" name="直接连接符 75779"/>
          <p:cNvSpPr/>
          <p:nvPr/>
        </p:nvSpPr>
        <p:spPr>
          <a:xfrm>
            <a:off x="3348038" y="2590800"/>
            <a:ext cx="533400" cy="0"/>
          </a:xfrm>
          <a:prstGeom prst="line">
            <a:avLst/>
          </a:prstGeom>
          <a:ln w="28575" cap="flat" cmpd="sng">
            <a:solidFill>
              <a:schemeClr val="tx1"/>
            </a:solidFill>
            <a:prstDash val="solid"/>
            <a:headEnd type="none" w="med" len="med"/>
            <a:tailEnd type="triangle" w="med" len="med"/>
          </a:ln>
        </p:spPr>
      </p:sp>
      <p:sp>
        <p:nvSpPr>
          <p:cNvPr id="75781" name="文本框 75780"/>
          <p:cNvSpPr txBox="1"/>
          <p:nvPr/>
        </p:nvSpPr>
        <p:spPr>
          <a:xfrm>
            <a:off x="1752600" y="2362200"/>
            <a:ext cx="18288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可满足请求</a:t>
            </a:r>
            <a:endParaRPr lang="zh-CN" altLang="en-US" b="1">
              <a:latin typeface="Times New Roman" panose="02020603050405020304" pitchFamily="18" charset="0"/>
            </a:endParaRPr>
          </a:p>
        </p:txBody>
      </p:sp>
      <p:sp>
        <p:nvSpPr>
          <p:cNvPr id="75783" name="文本框 75782"/>
          <p:cNvSpPr txBox="1"/>
          <p:nvPr/>
        </p:nvSpPr>
        <p:spPr>
          <a:xfrm>
            <a:off x="5715000" y="2057400"/>
            <a:ext cx="990600" cy="457200"/>
          </a:xfrm>
          <a:prstGeom prst="rect">
            <a:avLst/>
          </a:prstGeom>
          <a:solidFill>
            <a:schemeClr val="bg1"/>
          </a:solidFill>
          <a:ln w="9525">
            <a:noFill/>
          </a:ln>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分配</a:t>
            </a:r>
            <a:endParaRPr lang="zh-CN" altLang="en-US" b="1">
              <a:latin typeface="Times New Roman" panose="02020603050405020304" pitchFamily="18" charset="0"/>
            </a:endParaRPr>
          </a:p>
        </p:txBody>
      </p:sp>
      <p:sp>
        <p:nvSpPr>
          <p:cNvPr id="75784" name="文本框 75783"/>
          <p:cNvSpPr txBox="1"/>
          <p:nvPr/>
        </p:nvSpPr>
        <p:spPr>
          <a:xfrm>
            <a:off x="5562600" y="2667000"/>
            <a:ext cx="1524000" cy="457200"/>
          </a:xfrm>
          <a:prstGeom prst="rect">
            <a:avLst/>
          </a:prstGeom>
          <a:solidFill>
            <a:schemeClr val="bg1"/>
          </a:solidFill>
          <a:ln w="9525">
            <a:noFill/>
          </a:ln>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不分配</a:t>
            </a:r>
            <a:endParaRPr lang="zh-CN" altLang="en-US" b="1">
              <a:latin typeface="Times New Roman" panose="02020603050405020304" pitchFamily="18" charset="0"/>
            </a:endParaRPr>
          </a:p>
        </p:txBody>
      </p:sp>
      <p:sp>
        <p:nvSpPr>
          <p:cNvPr id="75785" name="直接连接符 75784"/>
          <p:cNvSpPr/>
          <p:nvPr/>
        </p:nvSpPr>
        <p:spPr>
          <a:xfrm>
            <a:off x="5003800" y="2781300"/>
            <a:ext cx="827088" cy="0"/>
          </a:xfrm>
          <a:prstGeom prst="line">
            <a:avLst/>
          </a:prstGeom>
          <a:ln w="28575" cap="flat" cmpd="sng">
            <a:solidFill>
              <a:schemeClr val="tx1"/>
            </a:solidFill>
            <a:prstDash val="solid"/>
            <a:headEnd type="none" w="med" len="med"/>
            <a:tailEnd type="triangle" w="med" len="med"/>
          </a:ln>
        </p:spPr>
      </p:sp>
      <p:sp>
        <p:nvSpPr>
          <p:cNvPr id="75786" name="文本框 75785"/>
          <p:cNvSpPr txBox="1"/>
          <p:nvPr/>
        </p:nvSpPr>
        <p:spPr>
          <a:xfrm>
            <a:off x="5105400" y="1828800"/>
            <a:ext cx="990600" cy="366713"/>
          </a:xfrm>
          <a:prstGeom prst="rect">
            <a:avLst/>
          </a:prstGeom>
          <a:solidFill>
            <a:schemeClr val="bg1"/>
          </a:solidFill>
          <a:ln w="9525">
            <a:noFill/>
          </a:ln>
        </p:spPr>
        <p:txBody>
          <a:bodyPr>
            <a:spAutoFit/>
          </a:bodyPr>
          <a:lstStyle/>
          <a:p>
            <a:pPr>
              <a:spcBef>
                <a:spcPct val="50000"/>
              </a:spcBef>
            </a:pPr>
            <a:r>
              <a:rPr lang="zh-CN" altLang="en-US" sz="1800" b="1" dirty="0">
                <a:latin typeface="Times New Roman" panose="02020603050405020304" pitchFamily="18" charset="0"/>
              </a:rPr>
              <a:t>安全</a:t>
            </a:r>
            <a:endParaRPr lang="zh-CN" altLang="en-US" b="1">
              <a:latin typeface="Times New Roman" panose="02020603050405020304" pitchFamily="18" charset="0"/>
            </a:endParaRPr>
          </a:p>
        </p:txBody>
      </p:sp>
      <p:sp>
        <p:nvSpPr>
          <p:cNvPr id="75787" name="文本框 75786"/>
          <p:cNvSpPr txBox="1"/>
          <p:nvPr/>
        </p:nvSpPr>
        <p:spPr>
          <a:xfrm>
            <a:off x="5029200" y="2833688"/>
            <a:ext cx="990600" cy="366712"/>
          </a:xfrm>
          <a:prstGeom prst="rect">
            <a:avLst/>
          </a:prstGeom>
          <a:solidFill>
            <a:schemeClr val="bg1"/>
          </a:solidFill>
          <a:ln w="9525">
            <a:noFill/>
          </a:ln>
        </p:spPr>
        <p:txBody>
          <a:bodyPr>
            <a:spAutoFit/>
          </a:bodyPr>
          <a:lstStyle/>
          <a:p>
            <a:pPr>
              <a:spcBef>
                <a:spcPct val="50000"/>
              </a:spcBef>
            </a:pPr>
            <a:r>
              <a:rPr lang="zh-CN" altLang="en-US" sz="1800" b="1" dirty="0">
                <a:latin typeface="Times New Roman" panose="02020603050405020304" pitchFamily="18" charset="0"/>
              </a:rPr>
              <a:t>不安全</a:t>
            </a:r>
            <a:endParaRPr lang="zh-CN" altLang="en-US" sz="1800" b="1">
              <a:latin typeface="Times New Roman" panose="02020603050405020304" pitchFamily="18" charset="0"/>
            </a:endParaRPr>
          </a:p>
        </p:txBody>
      </p:sp>
      <p:sp>
        <p:nvSpPr>
          <p:cNvPr id="75788" name="文本框 75787"/>
          <p:cNvSpPr txBox="1"/>
          <p:nvPr/>
        </p:nvSpPr>
        <p:spPr>
          <a:xfrm>
            <a:off x="914400" y="3567113"/>
            <a:ext cx="7467600" cy="1370012"/>
          </a:xfrm>
          <a:prstGeom prst="rect">
            <a:avLst/>
          </a:prstGeom>
          <a:noFill/>
          <a:ln w="9525">
            <a:noFill/>
          </a:ln>
        </p:spPr>
        <p:txBody>
          <a:bodyPr>
            <a:spAutoFit/>
          </a:bodyPr>
          <a:lstStyle/>
          <a:p>
            <a:pPr>
              <a:spcBef>
                <a:spcPct val="50000"/>
              </a:spcBef>
            </a:pPr>
            <a:r>
              <a:rPr lang="zh-CN" altLang="en-US" b="1" u="sng" dirty="0">
                <a:latin typeface="Comic Sans MS" panose="030F0702030302020204" pitchFamily="66" charset="0"/>
              </a:rPr>
              <a:t>系统处于安全状态</a:t>
            </a:r>
            <a:r>
              <a:rPr lang="zh-CN" altLang="en-US" b="1" dirty="0">
                <a:latin typeface="Comic Sans MS" panose="030F0702030302020204" pitchFamily="66" charset="0"/>
              </a:rPr>
              <a:t>：存在安全进程序列</a:t>
            </a:r>
            <a:r>
              <a:rPr lang="en-US" altLang="zh-CN" b="1" err="1">
                <a:latin typeface="Comic Sans MS" panose="030F0702030302020204" pitchFamily="66" charset="0"/>
              </a:rPr>
              <a:t>&lt;p1,p2,…,pn</a:t>
            </a:r>
            <a:r>
              <a:rPr lang="en-US" altLang="zh-CN" b="1">
                <a:latin typeface="Comic Sans MS" panose="030F0702030302020204" pitchFamily="66" charset="0"/>
              </a:rPr>
              <a:t>&gt;</a:t>
            </a:r>
          </a:p>
          <a:p>
            <a:pPr>
              <a:spcBef>
                <a:spcPct val="50000"/>
              </a:spcBef>
            </a:pPr>
            <a:r>
              <a:rPr lang="zh-CN" altLang="en-US" b="1" u="sng" dirty="0">
                <a:latin typeface="Comic Sans MS" panose="030F0702030302020204" pitchFamily="66" charset="0"/>
              </a:rPr>
              <a:t>进程序列</a:t>
            </a:r>
            <a:r>
              <a:rPr lang="en-US" altLang="zh-CN" b="1" u="sng" err="1">
                <a:latin typeface="Comic Sans MS" panose="030F0702030302020204" pitchFamily="66" charset="0"/>
              </a:rPr>
              <a:t>&lt;p1,p2,…,pn</a:t>
            </a:r>
            <a:r>
              <a:rPr lang="zh-CN" altLang="zh-CN" b="1" u="sng" dirty="0">
                <a:latin typeface="Comic Sans MS" panose="030F0702030302020204" pitchFamily="66" charset="0"/>
              </a:rPr>
              <a:t>&gt;安全</a:t>
            </a:r>
            <a:r>
              <a:rPr lang="zh-CN" altLang="zh-CN" b="1" dirty="0">
                <a:latin typeface="Comic Sans MS" panose="030F0702030302020204" pitchFamily="66" charset="0"/>
              </a:rPr>
              <a:t>，</a:t>
            </a:r>
            <a:r>
              <a:rPr lang="en-US" altLang="zh-CN" b="1" err="1">
                <a:latin typeface="Comic Sans MS" panose="030F0702030302020204" pitchFamily="66" charset="0"/>
              </a:rPr>
              <a:t>p1,p2,…,pn</a:t>
            </a:r>
            <a:r>
              <a:rPr lang="zh-CN" altLang="zh-CN" b="1" dirty="0">
                <a:latin typeface="Comic Sans MS" panose="030F0702030302020204" pitchFamily="66" charset="0"/>
              </a:rPr>
              <a:t>可依次进行完。</a:t>
            </a:r>
            <a:endParaRPr lang="en-US" altLang="zh-CN" b="1">
              <a:latin typeface="Times New Roman" panose="02020603050405020304" pitchFamily="18" charset="0"/>
            </a:endParaRPr>
          </a:p>
        </p:txBody>
      </p:sp>
      <p:grpSp>
        <p:nvGrpSpPr>
          <p:cNvPr id="75796" name="组合 75795"/>
          <p:cNvGrpSpPr/>
          <p:nvPr/>
        </p:nvGrpSpPr>
        <p:grpSpPr>
          <a:xfrm>
            <a:off x="2743200" y="5029200"/>
            <a:ext cx="3733800" cy="1447800"/>
            <a:chOff x="1824" y="3168"/>
            <a:chExt cx="2352" cy="912"/>
          </a:xfrm>
        </p:grpSpPr>
        <p:sp>
          <p:nvSpPr>
            <p:cNvPr id="75789" name="矩形 75788"/>
            <p:cNvSpPr/>
            <p:nvPr/>
          </p:nvSpPr>
          <p:spPr>
            <a:xfrm>
              <a:off x="1824" y="3168"/>
              <a:ext cx="2352" cy="912"/>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75790" name="直接连接符 75789"/>
            <p:cNvSpPr/>
            <p:nvPr/>
          </p:nvSpPr>
          <p:spPr>
            <a:xfrm flipH="1">
              <a:off x="2640" y="3168"/>
              <a:ext cx="432" cy="912"/>
            </a:xfrm>
            <a:prstGeom prst="line">
              <a:avLst/>
            </a:prstGeom>
            <a:ln w="9525" cap="flat" cmpd="sng">
              <a:solidFill>
                <a:schemeClr val="tx1"/>
              </a:solidFill>
              <a:prstDash val="solid"/>
              <a:headEnd type="none" w="med" len="med"/>
              <a:tailEnd type="none" w="med" len="med"/>
            </a:ln>
          </p:spPr>
        </p:sp>
        <p:sp>
          <p:nvSpPr>
            <p:cNvPr id="75791" name="文本框 75790"/>
            <p:cNvSpPr txBox="1"/>
            <p:nvPr/>
          </p:nvSpPr>
          <p:spPr>
            <a:xfrm>
              <a:off x="1968" y="3456"/>
              <a:ext cx="576" cy="288"/>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安全</a:t>
              </a:r>
              <a:endParaRPr lang="zh-CN" altLang="en-US" b="1">
                <a:latin typeface="Times New Roman" panose="02020603050405020304" pitchFamily="18" charset="0"/>
              </a:endParaRPr>
            </a:p>
          </p:txBody>
        </p:sp>
        <p:sp>
          <p:nvSpPr>
            <p:cNvPr id="75792" name="文本框 75791"/>
            <p:cNvSpPr txBox="1"/>
            <p:nvPr/>
          </p:nvSpPr>
          <p:spPr>
            <a:xfrm>
              <a:off x="3168" y="3696"/>
              <a:ext cx="768" cy="288"/>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不安全</a:t>
              </a:r>
              <a:endParaRPr lang="zh-CN" altLang="en-US" b="1">
                <a:latin typeface="Times New Roman" panose="02020603050405020304" pitchFamily="18" charset="0"/>
              </a:endParaRPr>
            </a:p>
          </p:txBody>
        </p:sp>
        <p:sp>
          <p:nvSpPr>
            <p:cNvPr id="75793" name="矩形 75792"/>
            <p:cNvSpPr/>
            <p:nvPr/>
          </p:nvSpPr>
          <p:spPr>
            <a:xfrm>
              <a:off x="3216" y="3264"/>
              <a:ext cx="657" cy="30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Times New Roman" panose="02020603050405020304" pitchFamily="18" charset="0"/>
                </a:rPr>
                <a:t>死锁</a:t>
              </a:r>
              <a:endParaRPr lang="zh-CN" altLang="en-US" b="1">
                <a:latin typeface="Times New Roman" panose="02020603050405020304" pitchFamily="18" charset="0"/>
              </a:endParaRPr>
            </a:p>
          </p:txBody>
        </p:sp>
      </p:grpSp>
      <p:sp>
        <p:nvSpPr>
          <p:cNvPr id="75797" name="矩形 75796"/>
          <p:cNvSpPr/>
          <p:nvPr/>
        </p:nvSpPr>
        <p:spPr>
          <a:xfrm>
            <a:off x="3851275" y="2205038"/>
            <a:ext cx="1152525" cy="719137"/>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检测</a:t>
            </a:r>
          </a:p>
        </p:txBody>
      </p:sp>
      <p:sp>
        <p:nvSpPr>
          <p:cNvPr id="75798" name="直接连接符 75797"/>
          <p:cNvSpPr/>
          <p:nvPr/>
        </p:nvSpPr>
        <p:spPr>
          <a:xfrm>
            <a:off x="5003800" y="2349500"/>
            <a:ext cx="792163" cy="0"/>
          </a:xfrm>
          <a:prstGeom prst="line">
            <a:avLst/>
          </a:prstGeom>
          <a:ln w="19050" cap="flat" cmpd="sng">
            <a:solidFill>
              <a:schemeClr val="tx1"/>
            </a:solidFill>
            <a:prstDash val="solid"/>
            <a:miter/>
            <a:headEnd type="none" w="med" len="med"/>
            <a:tailEnd type="triangl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76801"/>
          <p:cNvSpPr>
            <a:spLocks noGrp="1"/>
          </p:cNvSpPr>
          <p:nvPr>
            <p:ph type="title"/>
          </p:nvPr>
        </p:nvSpPr>
        <p:spPr>
          <a:ln/>
        </p:spPr>
        <p:txBody>
          <a:bodyPr anchor="b"/>
          <a:lstStyle/>
          <a:p>
            <a:r>
              <a:rPr lang="zh-CN" altLang="en-US" b="1" dirty="0"/>
              <a:t>银行家算法</a:t>
            </a:r>
            <a:r>
              <a:rPr lang="en-US" altLang="zh-CN" b="1"/>
              <a:t>(Cont.)</a:t>
            </a:r>
          </a:p>
        </p:txBody>
      </p:sp>
      <p:sp>
        <p:nvSpPr>
          <p:cNvPr id="76803" name="文本框 76802"/>
          <p:cNvSpPr txBox="1"/>
          <p:nvPr/>
        </p:nvSpPr>
        <p:spPr>
          <a:xfrm>
            <a:off x="762000" y="2133600"/>
            <a:ext cx="7848600" cy="4291013"/>
          </a:xfrm>
          <a:prstGeom prst="rect">
            <a:avLst/>
          </a:prstGeom>
          <a:noFill/>
          <a:ln w="9525">
            <a:noFill/>
          </a:ln>
        </p:spPr>
        <p:txBody>
          <a:bodyPr>
            <a:spAutoFit/>
          </a:bodyPr>
          <a:lstStyle/>
          <a:p>
            <a:pPr>
              <a:spcBef>
                <a:spcPct val="50000"/>
              </a:spcBef>
            </a:pPr>
            <a:r>
              <a:rPr lang="en-US" altLang="zh-CN" b="1" err="1">
                <a:latin typeface="Comic Sans MS" panose="030F0702030302020204" pitchFamily="66" charset="0"/>
              </a:rPr>
              <a:t>Banker’s algorithm, E.W. Dijkstra</a:t>
            </a:r>
            <a:r>
              <a:rPr lang="en-US" altLang="zh-CN" b="1">
                <a:latin typeface="Comic Sans MS" panose="030F0702030302020204" pitchFamily="66" charset="0"/>
              </a:rPr>
              <a:t>.</a:t>
            </a:r>
          </a:p>
          <a:p>
            <a:pPr>
              <a:spcBef>
                <a:spcPct val="50000"/>
              </a:spcBef>
            </a:pPr>
            <a:r>
              <a:rPr lang="zh-CN" altLang="en-US" b="1" dirty="0">
                <a:latin typeface="Comic Sans MS" panose="030F0702030302020204" pitchFamily="66" charset="0"/>
              </a:rPr>
              <a:t>进程：事先申明所需资源最大量（并不分配）</a:t>
            </a: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Claim=Max</a:t>
            </a:r>
          </a:p>
          <a:p>
            <a:pPr>
              <a:spcBef>
                <a:spcPct val="50000"/>
              </a:spcBef>
            </a:pPr>
            <a:r>
              <a:rPr lang="zh-CN" altLang="en-US" b="1" dirty="0">
                <a:latin typeface="Comic Sans MS" panose="030F0702030302020204" pitchFamily="66" charset="0"/>
              </a:rPr>
              <a:t>系统：对每个可满足的资源申请命令进行安全性检查。</a:t>
            </a:r>
          </a:p>
          <a:p>
            <a:pPr>
              <a:spcBef>
                <a:spcPct val="50000"/>
              </a:spcBef>
            </a:pPr>
            <a:r>
              <a:rPr lang="zh-CN" altLang="en-US" b="1" dirty="0">
                <a:latin typeface="Comic Sans MS" panose="030F0702030302020204" pitchFamily="66" charset="0"/>
              </a:rPr>
              <a:t>        安全</a:t>
            </a:r>
            <a:r>
              <a:rPr lang="en-US" altLang="zh-CN" b="1" dirty="0">
                <a:latin typeface="Comic Sans MS" panose="030F0702030302020204" pitchFamily="66" charset="0"/>
              </a:rPr>
              <a:t>,</a:t>
            </a:r>
            <a:r>
              <a:rPr lang="zh-CN" altLang="en-US" b="1" dirty="0">
                <a:latin typeface="Comic Sans MS" panose="030F0702030302020204" pitchFamily="66" charset="0"/>
              </a:rPr>
              <a:t>分配</a:t>
            </a:r>
            <a:r>
              <a:rPr lang="en-US" altLang="zh-CN" b="1" dirty="0">
                <a:latin typeface="Comic Sans MS" panose="030F0702030302020204" pitchFamily="66" charset="0"/>
              </a:rPr>
              <a:t>;</a:t>
            </a:r>
            <a:r>
              <a:rPr lang="zh-CN" altLang="en-US" b="1" dirty="0">
                <a:latin typeface="Comic Sans MS" panose="030F0702030302020204" pitchFamily="66" charset="0"/>
              </a:rPr>
              <a:t>不安全</a:t>
            </a:r>
            <a:r>
              <a:rPr lang="en-US" altLang="zh-CN" b="1" dirty="0">
                <a:latin typeface="Comic Sans MS" panose="030F0702030302020204" pitchFamily="66" charset="0"/>
              </a:rPr>
              <a:t>:</a:t>
            </a:r>
            <a:r>
              <a:rPr lang="zh-CN" altLang="en-US" b="1" dirty="0">
                <a:latin typeface="Comic Sans MS" panose="030F0702030302020204" pitchFamily="66" charset="0"/>
              </a:rPr>
              <a:t>不分配</a:t>
            </a:r>
          </a:p>
          <a:p>
            <a:pPr>
              <a:spcBef>
                <a:spcPct val="50000"/>
              </a:spcBef>
            </a:pPr>
            <a:r>
              <a:rPr lang="zh-CN" altLang="en-US" b="1" dirty="0">
                <a:latin typeface="Comic Sans MS" panose="030F0702030302020204" pitchFamily="66" charset="0"/>
              </a:rPr>
              <a:t>          </a:t>
            </a:r>
            <a:r>
              <a:rPr lang="en-US" altLang="zh-CN" b="1" err="1">
                <a:latin typeface="Comic Sans MS" panose="030F0702030302020204" pitchFamily="66" charset="0"/>
              </a:rPr>
              <a:t>P={p1,p2,…,pn</a:t>
            </a:r>
            <a:r>
              <a:rPr lang="en-US" altLang="zh-CN" b="1">
                <a:latin typeface="Comic Sans MS" panose="030F0702030302020204" pitchFamily="66" charset="0"/>
              </a:rPr>
              <a:t>};</a:t>
            </a:r>
          </a:p>
          <a:p>
            <a:pPr>
              <a:spcBef>
                <a:spcPct val="50000"/>
              </a:spcBef>
            </a:pPr>
            <a:r>
              <a:rPr lang="en-US" altLang="zh-CN" b="1" err="1">
                <a:latin typeface="Comic Sans MS" panose="030F0702030302020204" pitchFamily="66" charset="0"/>
              </a:rPr>
              <a:t>          R={r1,r2,…,rm</a:t>
            </a:r>
            <a:r>
              <a:rPr lang="en-US" altLang="zh-CN" b="1">
                <a:latin typeface="Comic Sans MS" panose="030F0702030302020204" pitchFamily="66" charset="0"/>
              </a:rPr>
              <a:t>};</a:t>
            </a:r>
          </a:p>
          <a:p>
            <a:pPr>
              <a:spcBef>
                <a:spcPct val="50000"/>
              </a:spcBef>
            </a:pPr>
            <a:endParaRPr lang="en-US" altLang="zh-CN" b="1">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a:ln/>
        </p:spPr>
        <p:txBody>
          <a:bodyPr anchor="b"/>
          <a:lstStyle/>
          <a:p>
            <a:r>
              <a:rPr lang="zh-CN" altLang="en-US" b="1" dirty="0"/>
              <a:t>死锁定义</a:t>
            </a:r>
            <a:endParaRPr lang="zh-CN" altLang="en-US" b="1"/>
          </a:p>
        </p:txBody>
      </p:sp>
      <p:sp>
        <p:nvSpPr>
          <p:cNvPr id="49155" name="文本占位符 49154"/>
          <p:cNvSpPr>
            <a:spLocks noGrp="1"/>
          </p:cNvSpPr>
          <p:nvPr>
            <p:ph type="body" idx="1"/>
          </p:nvPr>
        </p:nvSpPr>
        <p:spPr>
          <a:ln/>
        </p:spPr>
        <p:txBody>
          <a:bodyPr/>
          <a:lstStyle/>
          <a:p>
            <a:pPr>
              <a:lnSpc>
                <a:spcPct val="140000"/>
              </a:lnSpc>
            </a:pPr>
            <a:r>
              <a:rPr lang="zh-CN" altLang="en-US" sz="2800" b="1" dirty="0"/>
              <a:t>一组进程中的每一个进程，均无限期地等待此组进程中某个其他进程占有的，因而永远无法得到的资源，这种现象称为进程死锁。</a:t>
            </a:r>
          </a:p>
          <a:p>
            <a:pPr>
              <a:lnSpc>
                <a:spcPct val="140000"/>
              </a:lnSpc>
            </a:pPr>
            <a:r>
              <a:rPr lang="zh-CN" altLang="en-US" sz="2800" b="1" dirty="0"/>
              <a:t>定义死锁时刻：</a:t>
            </a:r>
          </a:p>
          <a:p>
            <a:pPr lvl="1">
              <a:lnSpc>
                <a:spcPct val="140000"/>
              </a:lnSpc>
            </a:pPr>
            <a:r>
              <a:rPr lang="zh-CN" altLang="en-US" sz="2400" b="1" dirty="0"/>
              <a:t>无限等待发生时；</a:t>
            </a:r>
          </a:p>
          <a:p>
            <a:pPr lvl="1">
              <a:lnSpc>
                <a:spcPct val="140000"/>
              </a:lnSpc>
            </a:pPr>
            <a:r>
              <a:rPr lang="zh-CN" altLang="en-US" sz="2400" b="1" dirty="0"/>
              <a:t>等待发生前（已注定死锁）。</a:t>
            </a:r>
          </a:p>
          <a:p>
            <a:pPr lvl="1"/>
            <a:endParaRPr lang="zh-CN" alt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p:cNvSpPr>
          <p:nvPr>
            <p:ph type="title"/>
          </p:nvPr>
        </p:nvSpPr>
        <p:spPr>
          <a:xfrm>
            <a:off x="687388" y="617538"/>
            <a:ext cx="8642350" cy="1143000"/>
          </a:xfrm>
          <a:ln/>
        </p:spPr>
        <p:txBody>
          <a:bodyPr anchor="b"/>
          <a:lstStyle/>
          <a:p>
            <a:r>
              <a:rPr lang="zh-CN" altLang="en-US" b="1" dirty="0"/>
              <a:t>银行家算法</a:t>
            </a:r>
            <a:r>
              <a:rPr lang="en-US" altLang="zh-CN" b="1"/>
              <a:t>(Cont.)</a:t>
            </a:r>
          </a:p>
        </p:txBody>
      </p:sp>
      <p:sp>
        <p:nvSpPr>
          <p:cNvPr id="77827" name="文本框 77826"/>
          <p:cNvSpPr txBox="1"/>
          <p:nvPr/>
        </p:nvSpPr>
        <p:spPr>
          <a:xfrm>
            <a:off x="381000" y="1981200"/>
            <a:ext cx="8534400" cy="42545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数据结构：</a:t>
            </a:r>
            <a:endParaRPr lang="zh-CN" altLang="en-US" b="1" dirty="0">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    </a:t>
            </a:r>
            <a:r>
              <a:rPr lang="en-US" altLang="zh-CN" b="1" dirty="0">
                <a:latin typeface="Comic Sans MS" panose="030F0702030302020204" pitchFamily="66" charset="0"/>
              </a:rPr>
              <a:t>Available: array[1..m]of integer;   //</a:t>
            </a:r>
            <a:r>
              <a:rPr lang="zh-CN" altLang="en-US" b="1" dirty="0">
                <a:latin typeface="Comic Sans MS" panose="030F0702030302020204" pitchFamily="66" charset="0"/>
              </a:rPr>
              <a:t>系统可用资源</a:t>
            </a:r>
            <a:endParaRPr lang="en-US" altLang="en-US" b="1" dirty="0">
              <a:latin typeface="Comic Sans MS" panose="030F0702030302020204" pitchFamily="66" charset="0"/>
            </a:endParaRPr>
          </a:p>
          <a:p>
            <a:pPr>
              <a:lnSpc>
                <a:spcPct val="80000"/>
              </a:lnSpc>
              <a:spcBef>
                <a:spcPct val="50000"/>
              </a:spcBef>
            </a:pPr>
            <a:r>
              <a:rPr lang="en-US" altLang="en-US" b="1" dirty="0">
                <a:latin typeface="Comic Sans MS" panose="030F0702030302020204" pitchFamily="66" charset="0"/>
              </a:rPr>
              <a:t>    </a:t>
            </a:r>
            <a:r>
              <a:rPr lang="en-US" altLang="zh-CN" b="1" dirty="0">
                <a:latin typeface="Comic Sans MS" panose="030F0702030302020204" pitchFamily="66" charset="0"/>
              </a:rPr>
              <a:t>Claim: array[1..n,1..m]of integer;   //</a:t>
            </a:r>
            <a:r>
              <a:rPr lang="zh-CN" altLang="en-US" b="1" dirty="0">
                <a:latin typeface="Comic Sans MS" panose="030F0702030302020204" pitchFamily="66" charset="0"/>
              </a:rPr>
              <a:t>进程最大需求</a:t>
            </a:r>
            <a:endParaRPr lang="en-US" altLang="en-US" b="1" dirty="0">
              <a:latin typeface="Comic Sans MS" panose="030F0702030302020204" pitchFamily="66" charset="0"/>
            </a:endParaRPr>
          </a:p>
          <a:p>
            <a:pPr>
              <a:lnSpc>
                <a:spcPct val="80000"/>
              </a:lnSpc>
              <a:spcBef>
                <a:spcPct val="50000"/>
              </a:spcBef>
            </a:pPr>
            <a:r>
              <a:rPr lang="en-US" altLang="en-US" b="1" dirty="0">
                <a:latin typeface="Comic Sans MS" panose="030F0702030302020204" pitchFamily="66" charset="0"/>
              </a:rPr>
              <a:t>    </a:t>
            </a:r>
            <a:r>
              <a:rPr lang="en-US" altLang="zh-CN" b="1" dirty="0">
                <a:latin typeface="Comic Sans MS" panose="030F0702030302020204" pitchFamily="66" charset="0"/>
              </a:rPr>
              <a:t>Allocation: array[1..n,1..m]of integer;   //</a:t>
            </a:r>
            <a:r>
              <a:rPr lang="zh-CN" altLang="en-US" b="1" dirty="0">
                <a:latin typeface="Comic Sans MS" panose="030F0702030302020204" pitchFamily="66" charset="0"/>
              </a:rPr>
              <a:t>当前分配</a:t>
            </a:r>
            <a:endParaRPr lang="en-US" altLang="en-US" b="1" dirty="0">
              <a:latin typeface="Comic Sans MS" panose="030F0702030302020204" pitchFamily="66" charset="0"/>
            </a:endParaRPr>
          </a:p>
          <a:p>
            <a:pPr>
              <a:lnSpc>
                <a:spcPct val="80000"/>
              </a:lnSpc>
              <a:spcBef>
                <a:spcPct val="50000"/>
              </a:spcBef>
            </a:pPr>
            <a:r>
              <a:rPr lang="en-US" altLang="en-US" b="1" dirty="0">
                <a:latin typeface="Comic Sans MS" panose="030F0702030302020204" pitchFamily="66" charset="0"/>
              </a:rPr>
              <a:t>    </a:t>
            </a:r>
            <a:r>
              <a:rPr lang="en-US" altLang="zh-CN" b="1" dirty="0">
                <a:latin typeface="Comic Sans MS" panose="030F0702030302020204" pitchFamily="66" charset="0"/>
              </a:rPr>
              <a:t>Need: array[1..n,1..m]of integer;   //</a:t>
            </a:r>
            <a:r>
              <a:rPr lang="zh-CN" altLang="en-US" b="1" dirty="0">
                <a:latin typeface="Comic Sans MS" panose="030F0702030302020204" pitchFamily="66" charset="0"/>
              </a:rPr>
              <a:t>尚需资源</a:t>
            </a:r>
            <a:endParaRPr lang="en-US" altLang="en-US" b="1" dirty="0">
              <a:latin typeface="Comic Sans MS" panose="030F0702030302020204" pitchFamily="66" charset="0"/>
            </a:endParaRPr>
          </a:p>
          <a:p>
            <a:pPr>
              <a:lnSpc>
                <a:spcPct val="80000"/>
              </a:lnSpc>
              <a:spcBef>
                <a:spcPct val="50000"/>
              </a:spcBef>
            </a:pPr>
            <a:r>
              <a:rPr lang="en-US" altLang="en-US" b="1" dirty="0">
                <a:latin typeface="Comic Sans MS" panose="030F0702030302020204" pitchFamily="66" charset="0"/>
              </a:rPr>
              <a:t>    </a:t>
            </a:r>
            <a:r>
              <a:rPr lang="en-US" altLang="zh-CN" b="1" dirty="0">
                <a:latin typeface="Comic Sans MS" panose="030F0702030302020204" pitchFamily="66" charset="0"/>
              </a:rPr>
              <a:t>Request: array[1..n,1..m]of integer;   //</a:t>
            </a:r>
            <a:r>
              <a:rPr lang="zh-CN" altLang="en-US" b="1" dirty="0">
                <a:latin typeface="Comic Sans MS" panose="030F0702030302020204" pitchFamily="66" charset="0"/>
              </a:rPr>
              <a:t>当前请求</a:t>
            </a:r>
            <a:endParaRPr lang="en-US" altLang="en-US" b="1" dirty="0">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临时变量：</a:t>
            </a:r>
          </a:p>
          <a:p>
            <a:pPr>
              <a:lnSpc>
                <a:spcPct val="80000"/>
              </a:lnSpc>
              <a:spcBef>
                <a:spcPct val="50000"/>
              </a:spcBef>
            </a:pPr>
            <a:r>
              <a:rPr lang="zh-CN" altLang="en-US" b="1" dirty="0">
                <a:latin typeface="Comic Sans MS" panose="030F0702030302020204" pitchFamily="66" charset="0"/>
              </a:rPr>
              <a:t>    </a:t>
            </a:r>
            <a:r>
              <a:rPr lang="en-US" altLang="zh-CN" b="1" dirty="0">
                <a:latin typeface="Comic Sans MS" panose="030F0702030302020204" pitchFamily="66" charset="0"/>
              </a:rPr>
              <a:t>Work: array[1..m]of integer;</a:t>
            </a:r>
          </a:p>
          <a:p>
            <a:pPr>
              <a:lnSpc>
                <a:spcPct val="80000"/>
              </a:lnSpc>
              <a:spcBef>
                <a:spcPct val="50000"/>
              </a:spcBef>
            </a:pPr>
            <a:r>
              <a:rPr lang="en-US" altLang="zh-CN" b="1" dirty="0">
                <a:latin typeface="Comic Sans MS" panose="030F0702030302020204" pitchFamily="66" charset="0"/>
              </a:rPr>
              <a:t>    Finish: array[1..n]of </a:t>
            </a:r>
            <a:r>
              <a:rPr lang="en-US" altLang="zh-CN" b="1" dirty="0" err="1">
                <a:latin typeface="Comic Sans MS" panose="030F0702030302020204" pitchFamily="66" charset="0"/>
              </a:rPr>
              <a:t>boolean</a:t>
            </a:r>
            <a:r>
              <a:rPr lang="en-US" altLang="zh-CN" b="1" dirty="0">
                <a:latin typeface="Comic Sans MS" panose="030F0702030302020204" pitchFamily="66" charset="0"/>
              </a:rPr>
              <a:t>;</a:t>
            </a:r>
            <a:endParaRPr lang="en-US" altLang="zh-CN" b="1"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78849"/>
          <p:cNvSpPr>
            <a:spLocks noGrp="1"/>
          </p:cNvSpPr>
          <p:nvPr>
            <p:ph type="title"/>
          </p:nvPr>
        </p:nvSpPr>
        <p:spPr>
          <a:ln/>
        </p:spPr>
        <p:txBody>
          <a:bodyPr anchor="b"/>
          <a:lstStyle/>
          <a:p>
            <a:r>
              <a:rPr lang="zh-CN" altLang="en-US" b="1" dirty="0"/>
              <a:t>银行家算法</a:t>
            </a:r>
            <a:r>
              <a:rPr lang="en-US" altLang="zh-CN" b="1"/>
              <a:t>(Cont.)</a:t>
            </a:r>
          </a:p>
        </p:txBody>
      </p:sp>
      <p:sp>
        <p:nvSpPr>
          <p:cNvPr id="78851" name="文本框 78850"/>
          <p:cNvSpPr txBox="1"/>
          <p:nvPr/>
        </p:nvSpPr>
        <p:spPr>
          <a:xfrm>
            <a:off x="838200" y="2133600"/>
            <a:ext cx="7772400" cy="264795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设</a:t>
            </a:r>
            <a:r>
              <a:rPr lang="en-US" altLang="zh-CN" b="1" dirty="0">
                <a:latin typeface="Times New Roman" panose="02020603050405020304" pitchFamily="18" charset="0"/>
              </a:rPr>
              <a:t>X,Y</a:t>
            </a:r>
            <a:r>
              <a:rPr lang="zh-CN" altLang="en-US" b="1" dirty="0">
                <a:latin typeface="Times New Roman" panose="02020603050405020304" pitchFamily="18" charset="0"/>
              </a:rPr>
              <a:t>为下标</a:t>
            </a:r>
            <a:r>
              <a:rPr lang="en-US" altLang="zh-CN" b="1">
                <a:latin typeface="Times New Roman" panose="02020603050405020304" pitchFamily="18" charset="0"/>
              </a:rPr>
              <a:t>1..</a:t>
            </a:r>
            <a:r>
              <a:rPr lang="en-US" altLang="zh-CN" b="1" i="1">
                <a:latin typeface="Times New Roman" panose="02020603050405020304" pitchFamily="18" charset="0"/>
              </a:rPr>
              <a:t>l</a:t>
            </a:r>
            <a:r>
              <a:rPr lang="zh-CN" altLang="zh-CN" b="1" dirty="0">
                <a:latin typeface="Times New Roman" panose="02020603050405020304" pitchFamily="18" charset="0"/>
              </a:rPr>
              <a:t>的一维数组：</a:t>
            </a:r>
          </a:p>
          <a:p>
            <a:pPr>
              <a:spcBef>
                <a:spcPct val="50000"/>
              </a:spcBef>
            </a:pPr>
            <a:r>
              <a:rPr lang="en-US" altLang="zh-CN" b="1">
                <a:latin typeface="Times New Roman" panose="02020603050405020304" pitchFamily="18" charset="0"/>
              </a:rPr>
              <a:t>        X</a:t>
            </a:r>
            <a:r>
              <a:rPr lang="en-US" altLang="zh-CN" b="1">
                <a:latin typeface="Times New Roman" panose="02020603050405020304" pitchFamily="18" charset="0"/>
                <a:sym typeface="Symbol" panose="05050102010706020507" pitchFamily="18" charset="2"/>
              </a:rPr>
              <a:t>Y  j (1jl), X[j]Y[j]</a:t>
            </a:r>
          </a:p>
          <a:p>
            <a:pPr>
              <a:spcBef>
                <a:spcPct val="50000"/>
              </a:spcBef>
            </a:pPr>
            <a:r>
              <a:rPr lang="en-US" altLang="zh-CN" b="1">
                <a:latin typeface="Times New Roman" panose="02020603050405020304" pitchFamily="18" charset="0"/>
                <a:sym typeface="Symbol" panose="05050102010706020507" pitchFamily="18" charset="2"/>
              </a:rPr>
              <a:t>        X:=Y  j (1jl), X[j]:=Y[j]</a:t>
            </a:r>
          </a:p>
          <a:p>
            <a:pPr>
              <a:spcBef>
                <a:spcPct val="50000"/>
              </a:spcBef>
            </a:pPr>
            <a:r>
              <a:rPr lang="en-US" altLang="zh-CN" b="1">
                <a:latin typeface="Times New Roman" panose="02020603050405020304" pitchFamily="18" charset="0"/>
                <a:sym typeface="Symbol" panose="05050102010706020507" pitchFamily="18" charset="2"/>
              </a:rPr>
              <a:t>        X:=c  j (1jl), X[j]:=c</a:t>
            </a:r>
          </a:p>
          <a:p>
            <a:pPr>
              <a:spcBef>
                <a:spcPct val="50000"/>
              </a:spcBef>
            </a:pPr>
            <a:r>
              <a:rPr lang="en-US" altLang="zh-CN" b="1">
                <a:latin typeface="Times New Roman" panose="02020603050405020304" pitchFamily="18" charset="0"/>
                <a:sym typeface="Symbol" panose="05050102010706020507" pitchFamily="18" charset="2"/>
              </a:rPr>
              <a:t>        X±Y  j (1jl), X[j]±Y[j]</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79873"/>
          <p:cNvSpPr>
            <a:spLocks noGrp="1"/>
          </p:cNvSpPr>
          <p:nvPr>
            <p:ph type="title"/>
          </p:nvPr>
        </p:nvSpPr>
        <p:spPr>
          <a:xfrm>
            <a:off x="685800" y="381000"/>
            <a:ext cx="7772400" cy="1143000"/>
          </a:xfrm>
          <a:ln/>
        </p:spPr>
        <p:txBody>
          <a:bodyPr anchor="b"/>
          <a:lstStyle/>
          <a:p>
            <a:r>
              <a:rPr lang="zh-CN" altLang="en-US" b="1" dirty="0"/>
              <a:t>资源分配</a:t>
            </a:r>
            <a:endParaRPr lang="zh-CN" altLang="en-US" b="1"/>
          </a:p>
        </p:txBody>
      </p:sp>
      <p:sp>
        <p:nvSpPr>
          <p:cNvPr id="79875" name="文本框 79874"/>
          <p:cNvSpPr txBox="1"/>
          <p:nvPr/>
        </p:nvSpPr>
        <p:spPr>
          <a:xfrm>
            <a:off x="3810000" y="1143000"/>
            <a:ext cx="1905000" cy="457200"/>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Pi请求资源</a:t>
            </a:r>
            <a:endParaRPr lang="en-US" altLang="zh-CN" b="1">
              <a:latin typeface="Times New Roman" panose="02020603050405020304" pitchFamily="18" charset="0"/>
            </a:endParaRPr>
          </a:p>
        </p:txBody>
      </p:sp>
      <p:sp>
        <p:nvSpPr>
          <p:cNvPr id="79876" name="文本框 79875"/>
          <p:cNvSpPr txBox="1"/>
          <p:nvPr/>
        </p:nvSpPr>
        <p:spPr>
          <a:xfrm>
            <a:off x="3352800" y="1905000"/>
            <a:ext cx="2667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Request[I]</a:t>
            </a:r>
            <a:r>
              <a:rPr lang="en-US" altLang="zh-CN" b="1" dirty="0">
                <a:latin typeface="Times New Roman" panose="02020603050405020304" pitchFamily="18" charset="0"/>
                <a:sym typeface="Symbol" panose="05050102010706020507" pitchFamily="18" charset="2"/>
              </a:rPr>
              <a:t>Need[I]</a:t>
            </a:r>
            <a:endParaRPr lang="en-US" altLang="zh-CN" b="1" dirty="0">
              <a:latin typeface="Comic Sans MS" panose="030F0702030302020204" pitchFamily="66" charset="0"/>
            </a:endParaRPr>
          </a:p>
        </p:txBody>
      </p:sp>
      <p:sp>
        <p:nvSpPr>
          <p:cNvPr id="79877" name="文本框 79876"/>
          <p:cNvSpPr txBox="1"/>
          <p:nvPr/>
        </p:nvSpPr>
        <p:spPr>
          <a:xfrm>
            <a:off x="6019800" y="2514600"/>
            <a:ext cx="25146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请求超量，错返</a:t>
            </a:r>
            <a:endParaRPr lang="zh-CN" altLang="en-US" b="1">
              <a:latin typeface="Times New Roman" panose="02020603050405020304" pitchFamily="18" charset="0"/>
            </a:endParaRPr>
          </a:p>
        </p:txBody>
      </p:sp>
      <p:sp>
        <p:nvSpPr>
          <p:cNvPr id="79878" name="文本框 79877"/>
          <p:cNvSpPr txBox="1"/>
          <p:nvPr/>
        </p:nvSpPr>
        <p:spPr>
          <a:xfrm>
            <a:off x="1447800" y="2438400"/>
            <a:ext cx="3200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Request[I]</a:t>
            </a:r>
            <a:r>
              <a:rPr lang="en-US" altLang="zh-CN" b="1" dirty="0">
                <a:latin typeface="Times New Roman" panose="02020603050405020304" pitchFamily="18" charset="0"/>
                <a:sym typeface="Symbol" panose="05050102010706020507" pitchFamily="18" charset="2"/>
              </a:rPr>
              <a:t>Available</a:t>
            </a:r>
          </a:p>
        </p:txBody>
      </p:sp>
      <p:sp>
        <p:nvSpPr>
          <p:cNvPr id="79879" name="文本框 79878"/>
          <p:cNvSpPr txBox="1"/>
          <p:nvPr/>
        </p:nvSpPr>
        <p:spPr>
          <a:xfrm>
            <a:off x="457200" y="3276600"/>
            <a:ext cx="21336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不满足，等待</a:t>
            </a:r>
          </a:p>
        </p:txBody>
      </p:sp>
      <p:sp>
        <p:nvSpPr>
          <p:cNvPr id="79880" name="文本框 79879"/>
          <p:cNvSpPr txBox="1"/>
          <p:nvPr/>
        </p:nvSpPr>
        <p:spPr>
          <a:xfrm>
            <a:off x="2971800" y="3124200"/>
            <a:ext cx="5791200" cy="1187450"/>
          </a:xfrm>
          <a:prstGeom prst="rect">
            <a:avLst/>
          </a:prstGeom>
          <a:noFill/>
          <a:ln w="9525">
            <a:noFill/>
          </a:ln>
        </p:spPr>
        <p:txBody>
          <a:bodyPr>
            <a:spAutoFit/>
          </a:bodyPr>
          <a:lstStyle/>
          <a:p>
            <a:pPr>
              <a:lnSpc>
                <a:spcPct val="80000"/>
              </a:lnSpc>
              <a:spcBef>
                <a:spcPct val="50000"/>
              </a:spcBef>
            </a:pPr>
            <a:r>
              <a:rPr lang="en-US" altLang="zh-CN" b="1" dirty="0">
                <a:latin typeface="Times New Roman" panose="02020603050405020304" pitchFamily="18" charset="0"/>
              </a:rPr>
              <a:t>Available:=Available-Request[I]</a:t>
            </a:r>
          </a:p>
          <a:p>
            <a:pPr>
              <a:lnSpc>
                <a:spcPct val="60000"/>
              </a:lnSpc>
              <a:spcBef>
                <a:spcPct val="50000"/>
              </a:spcBef>
            </a:pPr>
            <a:r>
              <a:rPr lang="en-US" altLang="zh-CN" b="1" dirty="0">
                <a:latin typeface="Times New Roman" panose="02020603050405020304" pitchFamily="18" charset="0"/>
              </a:rPr>
              <a:t>Allocation[I]:=Allocation[I]+Request[I]</a:t>
            </a:r>
          </a:p>
          <a:p>
            <a:pPr>
              <a:lnSpc>
                <a:spcPct val="60000"/>
              </a:lnSpc>
              <a:spcBef>
                <a:spcPct val="50000"/>
              </a:spcBef>
            </a:pPr>
            <a:r>
              <a:rPr lang="en-US" altLang="zh-CN" b="1" dirty="0">
                <a:latin typeface="Times New Roman" panose="02020603050405020304" pitchFamily="18" charset="0"/>
              </a:rPr>
              <a:t>Need[I]:=Need[I]-Request[I]</a:t>
            </a:r>
          </a:p>
        </p:txBody>
      </p:sp>
      <p:sp>
        <p:nvSpPr>
          <p:cNvPr id="79881" name="文本框 79880"/>
          <p:cNvSpPr txBox="1"/>
          <p:nvPr/>
        </p:nvSpPr>
        <p:spPr>
          <a:xfrm>
            <a:off x="3733800" y="4495800"/>
            <a:ext cx="8382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安全</a:t>
            </a:r>
          </a:p>
        </p:txBody>
      </p:sp>
      <p:sp>
        <p:nvSpPr>
          <p:cNvPr id="79882" name="文本框 79881"/>
          <p:cNvSpPr txBox="1"/>
          <p:nvPr/>
        </p:nvSpPr>
        <p:spPr>
          <a:xfrm>
            <a:off x="1143000" y="5181600"/>
            <a:ext cx="2209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确认，</a:t>
            </a:r>
            <a:r>
              <a:rPr lang="en-US" altLang="zh-CN" b="1" dirty="0">
                <a:latin typeface="Times New Roman" panose="02020603050405020304" pitchFamily="18" charset="0"/>
              </a:rPr>
              <a:t>pi</a:t>
            </a:r>
            <a:r>
              <a:rPr lang="zh-CN" altLang="en-US" b="1" dirty="0">
                <a:latin typeface="Times New Roman" panose="02020603050405020304" pitchFamily="18" charset="0"/>
              </a:rPr>
              <a:t>继续</a:t>
            </a:r>
            <a:endParaRPr lang="zh-CN" altLang="en-US" b="1">
              <a:latin typeface="Times New Roman" panose="02020603050405020304" pitchFamily="18" charset="0"/>
            </a:endParaRPr>
          </a:p>
        </p:txBody>
      </p:sp>
      <p:sp>
        <p:nvSpPr>
          <p:cNvPr id="79883" name="文本框 79882"/>
          <p:cNvSpPr txBox="1"/>
          <p:nvPr/>
        </p:nvSpPr>
        <p:spPr>
          <a:xfrm>
            <a:off x="3810000" y="5105400"/>
            <a:ext cx="5181600" cy="1662113"/>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Available:=</a:t>
            </a:r>
            <a:r>
              <a:rPr lang="en-US" altLang="zh-CN" b="1" dirty="0" err="1">
                <a:latin typeface="Times New Roman" panose="02020603050405020304" pitchFamily="18" charset="0"/>
              </a:rPr>
              <a:t>Available+Request</a:t>
            </a:r>
            <a:r>
              <a:rPr lang="en-US" altLang="zh-CN" b="1" dirty="0">
                <a:latin typeface="Times New Roman" panose="02020603050405020304" pitchFamily="18" charset="0"/>
              </a:rPr>
              <a:t>[I]</a:t>
            </a:r>
          </a:p>
          <a:p>
            <a:pPr>
              <a:lnSpc>
                <a:spcPct val="60000"/>
              </a:lnSpc>
              <a:spcBef>
                <a:spcPct val="50000"/>
              </a:spcBef>
            </a:pPr>
            <a:r>
              <a:rPr lang="en-US" altLang="zh-CN" b="1" dirty="0">
                <a:latin typeface="Times New Roman" panose="02020603050405020304" pitchFamily="18" charset="0"/>
              </a:rPr>
              <a:t>Allocation[I]:=Allocation[I]-Request[I]</a:t>
            </a:r>
          </a:p>
          <a:p>
            <a:pPr>
              <a:lnSpc>
                <a:spcPct val="60000"/>
              </a:lnSpc>
              <a:spcBef>
                <a:spcPct val="50000"/>
              </a:spcBef>
            </a:pPr>
            <a:r>
              <a:rPr lang="en-US" altLang="zh-CN" b="1" dirty="0">
                <a:latin typeface="Times New Roman" panose="02020603050405020304" pitchFamily="18" charset="0"/>
              </a:rPr>
              <a:t>Need[I]:=Need[I]+Request[I]</a:t>
            </a:r>
          </a:p>
          <a:p>
            <a:pPr>
              <a:lnSpc>
                <a:spcPct val="60000"/>
              </a:lnSpc>
              <a:spcBef>
                <a:spcPct val="50000"/>
              </a:spcBef>
            </a:pPr>
            <a:r>
              <a:rPr lang="en-US" altLang="zh-CN" b="1" dirty="0">
                <a:latin typeface="Times New Roman" panose="02020603050405020304" pitchFamily="18" charset="0"/>
              </a:rPr>
              <a:t>pi</a:t>
            </a:r>
            <a:r>
              <a:rPr lang="zh-CN" altLang="en-US" b="1" dirty="0">
                <a:latin typeface="Times New Roman" panose="02020603050405020304" pitchFamily="18" charset="0"/>
              </a:rPr>
              <a:t>等待</a:t>
            </a:r>
          </a:p>
        </p:txBody>
      </p:sp>
      <p:sp>
        <p:nvSpPr>
          <p:cNvPr id="79884" name="任意多边形 79883"/>
          <p:cNvSpPr/>
          <p:nvPr/>
        </p:nvSpPr>
        <p:spPr>
          <a:xfrm>
            <a:off x="5943600" y="2133600"/>
            <a:ext cx="1066800" cy="304800"/>
          </a:xfrm>
          <a:custGeom>
            <a:avLst/>
            <a:gdLst/>
            <a:ahLst/>
            <a:cxnLst/>
            <a:rect l="0" t="0" r="0" b="0"/>
            <a:pathLst>
              <a:path w="672" h="192">
                <a:moveTo>
                  <a:pt x="0" y="0"/>
                </a:moveTo>
                <a:lnTo>
                  <a:pt x="672" y="0"/>
                </a:lnTo>
                <a:lnTo>
                  <a:pt x="672" y="192"/>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79885" name="任意多边形 79884"/>
          <p:cNvSpPr/>
          <p:nvPr/>
        </p:nvSpPr>
        <p:spPr>
          <a:xfrm>
            <a:off x="2514600" y="2133600"/>
            <a:ext cx="914400" cy="304800"/>
          </a:xfrm>
          <a:custGeom>
            <a:avLst/>
            <a:gdLst/>
            <a:ahLst/>
            <a:cxnLst/>
            <a:rect l="0" t="0" r="0" b="0"/>
            <a:pathLst>
              <a:path w="576" h="192">
                <a:moveTo>
                  <a:pt x="576" y="0"/>
                </a:moveTo>
                <a:lnTo>
                  <a:pt x="0" y="0"/>
                </a:lnTo>
                <a:lnTo>
                  <a:pt x="0" y="192"/>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79886" name="任意多边形 79885"/>
          <p:cNvSpPr/>
          <p:nvPr/>
        </p:nvSpPr>
        <p:spPr>
          <a:xfrm>
            <a:off x="1219200" y="2667000"/>
            <a:ext cx="304800" cy="533400"/>
          </a:xfrm>
          <a:custGeom>
            <a:avLst/>
            <a:gdLst/>
            <a:ahLst/>
            <a:cxnLst/>
            <a:rect l="0" t="0" r="0" b="0"/>
            <a:pathLst>
              <a:path w="192" h="336">
                <a:moveTo>
                  <a:pt x="192" y="0"/>
                </a:moveTo>
                <a:lnTo>
                  <a:pt x="0" y="0"/>
                </a:lnTo>
                <a:lnTo>
                  <a:pt x="0" y="336"/>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79887" name="任意多边形 79886"/>
          <p:cNvSpPr/>
          <p:nvPr/>
        </p:nvSpPr>
        <p:spPr>
          <a:xfrm>
            <a:off x="4318000" y="2743200"/>
            <a:ext cx="685800" cy="381000"/>
          </a:xfrm>
          <a:custGeom>
            <a:avLst/>
            <a:gdLst/>
            <a:ahLst/>
            <a:cxnLst/>
            <a:rect l="0" t="0" r="0" b="0"/>
            <a:pathLst>
              <a:path w="432" h="240">
                <a:moveTo>
                  <a:pt x="0" y="0"/>
                </a:moveTo>
                <a:lnTo>
                  <a:pt x="432" y="0"/>
                </a:lnTo>
                <a:lnTo>
                  <a:pt x="432" y="24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79888" name="直接连接符 79887"/>
          <p:cNvSpPr/>
          <p:nvPr/>
        </p:nvSpPr>
        <p:spPr>
          <a:xfrm>
            <a:off x="4114800" y="4267200"/>
            <a:ext cx="0" cy="304800"/>
          </a:xfrm>
          <a:prstGeom prst="line">
            <a:avLst/>
          </a:prstGeom>
          <a:ln w="28575" cap="flat" cmpd="sng">
            <a:solidFill>
              <a:schemeClr val="tx1"/>
            </a:solidFill>
            <a:prstDash val="solid"/>
            <a:headEnd type="none" w="med" len="med"/>
            <a:tailEnd type="triangle" w="med" len="med"/>
          </a:ln>
        </p:spPr>
      </p:sp>
      <p:sp>
        <p:nvSpPr>
          <p:cNvPr id="79889" name="任意多边形 79888"/>
          <p:cNvSpPr/>
          <p:nvPr/>
        </p:nvSpPr>
        <p:spPr>
          <a:xfrm>
            <a:off x="2133600" y="4800600"/>
            <a:ext cx="1524000" cy="304800"/>
          </a:xfrm>
          <a:custGeom>
            <a:avLst/>
            <a:gdLst/>
            <a:ahLst/>
            <a:cxnLst/>
            <a:rect l="0" t="0" r="0" b="0"/>
            <a:pathLst>
              <a:path w="960" h="192">
                <a:moveTo>
                  <a:pt x="960" y="0"/>
                </a:moveTo>
                <a:lnTo>
                  <a:pt x="0" y="0"/>
                </a:lnTo>
                <a:lnTo>
                  <a:pt x="0" y="192"/>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79890" name="任意多边形 79889"/>
          <p:cNvSpPr/>
          <p:nvPr/>
        </p:nvSpPr>
        <p:spPr>
          <a:xfrm>
            <a:off x="4495800" y="4800600"/>
            <a:ext cx="1600200" cy="304800"/>
          </a:xfrm>
          <a:custGeom>
            <a:avLst/>
            <a:gdLst/>
            <a:ahLst/>
            <a:cxnLst/>
            <a:rect l="0" t="0" r="0" b="0"/>
            <a:pathLst>
              <a:path w="1008" h="192">
                <a:moveTo>
                  <a:pt x="0" y="0"/>
                </a:moveTo>
                <a:lnTo>
                  <a:pt x="1008" y="0"/>
                </a:lnTo>
                <a:lnTo>
                  <a:pt x="1008" y="192"/>
                </a:lnTo>
              </a:path>
            </a:pathLst>
          </a:custGeom>
          <a:noFill/>
          <a:ln w="28575" cap="flat" cmpd="sng">
            <a:solidFill>
              <a:schemeClr val="tx1"/>
            </a:solidFill>
            <a:prstDash val="solid"/>
            <a:headEnd type="none" w="med" len="med"/>
            <a:tailEnd type="arrow" w="med" len="med"/>
          </a:ln>
        </p:spPr>
        <p:txBody>
          <a:bodyPr/>
          <a:lstStyle/>
          <a:p>
            <a:endParaRPr lang="zh-CN" altLang="en-US"/>
          </a:p>
        </p:txBody>
      </p:sp>
      <p:sp>
        <p:nvSpPr>
          <p:cNvPr id="79891" name="文本框 79890"/>
          <p:cNvSpPr txBox="1"/>
          <p:nvPr/>
        </p:nvSpPr>
        <p:spPr>
          <a:xfrm>
            <a:off x="6248400" y="16002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p>
        </p:txBody>
      </p:sp>
      <p:sp>
        <p:nvSpPr>
          <p:cNvPr id="79892" name="文本框 79891"/>
          <p:cNvSpPr txBox="1"/>
          <p:nvPr/>
        </p:nvSpPr>
        <p:spPr>
          <a:xfrm>
            <a:off x="2743200" y="1676400"/>
            <a:ext cx="609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T</a:t>
            </a:r>
          </a:p>
        </p:txBody>
      </p:sp>
      <p:sp>
        <p:nvSpPr>
          <p:cNvPr id="79893" name="文本框 79892"/>
          <p:cNvSpPr txBox="1"/>
          <p:nvPr/>
        </p:nvSpPr>
        <p:spPr>
          <a:xfrm>
            <a:off x="762000" y="2362200"/>
            <a:ext cx="381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p>
        </p:txBody>
      </p:sp>
      <p:sp>
        <p:nvSpPr>
          <p:cNvPr id="79894" name="文本框 79893"/>
          <p:cNvSpPr txBox="1"/>
          <p:nvPr/>
        </p:nvSpPr>
        <p:spPr>
          <a:xfrm>
            <a:off x="4876800" y="2438400"/>
            <a:ext cx="457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T</a:t>
            </a:r>
          </a:p>
        </p:txBody>
      </p:sp>
      <p:sp>
        <p:nvSpPr>
          <p:cNvPr id="79895" name="文本框 79894"/>
          <p:cNvSpPr txBox="1"/>
          <p:nvPr/>
        </p:nvSpPr>
        <p:spPr>
          <a:xfrm>
            <a:off x="2209800" y="4267200"/>
            <a:ext cx="457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T</a:t>
            </a:r>
          </a:p>
        </p:txBody>
      </p:sp>
      <p:sp>
        <p:nvSpPr>
          <p:cNvPr id="79896" name="文本框 79895"/>
          <p:cNvSpPr txBox="1"/>
          <p:nvPr/>
        </p:nvSpPr>
        <p:spPr>
          <a:xfrm>
            <a:off x="6096000" y="4495800"/>
            <a:ext cx="381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p>
        </p:txBody>
      </p:sp>
      <p:sp>
        <p:nvSpPr>
          <p:cNvPr id="79897" name="直接连接符 79896"/>
          <p:cNvSpPr/>
          <p:nvPr/>
        </p:nvSpPr>
        <p:spPr>
          <a:xfrm>
            <a:off x="4648200" y="1676400"/>
            <a:ext cx="0" cy="228600"/>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84993"/>
          <p:cNvSpPr>
            <a:spLocks noGrp="1"/>
          </p:cNvSpPr>
          <p:nvPr>
            <p:ph type="title"/>
          </p:nvPr>
        </p:nvSpPr>
        <p:spPr>
          <a:ln/>
        </p:spPr>
        <p:txBody>
          <a:bodyPr anchor="b"/>
          <a:lstStyle/>
          <a:p>
            <a:r>
              <a:rPr lang="zh-CN" altLang="en-US" b="1" dirty="0"/>
              <a:t>安全性检测算法</a:t>
            </a:r>
            <a:endParaRPr lang="zh-CN" altLang="en-US" b="1"/>
          </a:p>
        </p:txBody>
      </p:sp>
      <p:sp>
        <p:nvSpPr>
          <p:cNvPr id="85009" name="文本框 85008"/>
          <p:cNvSpPr txBox="1"/>
          <p:nvPr/>
        </p:nvSpPr>
        <p:spPr>
          <a:xfrm>
            <a:off x="5791200" y="3124200"/>
            <a:ext cx="609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p>
        </p:txBody>
      </p:sp>
      <p:grpSp>
        <p:nvGrpSpPr>
          <p:cNvPr id="85013" name="组合 85012"/>
          <p:cNvGrpSpPr/>
          <p:nvPr/>
        </p:nvGrpSpPr>
        <p:grpSpPr>
          <a:xfrm>
            <a:off x="595313" y="1844675"/>
            <a:ext cx="8153400" cy="4114800"/>
            <a:chOff x="480" y="1104"/>
            <a:chExt cx="5136" cy="2592"/>
          </a:xfrm>
        </p:grpSpPr>
        <p:sp>
          <p:nvSpPr>
            <p:cNvPr id="84995" name="文本框 84994"/>
            <p:cNvSpPr txBox="1"/>
            <p:nvPr/>
          </p:nvSpPr>
          <p:spPr>
            <a:xfrm>
              <a:off x="1824" y="1104"/>
              <a:ext cx="1680" cy="495"/>
            </a:xfrm>
            <a:prstGeom prst="rect">
              <a:avLst/>
            </a:prstGeom>
            <a:noFill/>
            <a:ln w="9525">
              <a:noFill/>
            </a:ln>
          </p:spPr>
          <p:txBody>
            <a:bodyPr>
              <a:spAutoFit/>
            </a:bodyPr>
            <a:lstStyle/>
            <a:p>
              <a:pPr>
                <a:lnSpc>
                  <a:spcPct val="80000"/>
                </a:lnSpc>
                <a:spcBef>
                  <a:spcPct val="50000"/>
                </a:spcBef>
              </a:pPr>
              <a:r>
                <a:rPr lang="en-US" altLang="zh-CN" b="1" dirty="0">
                  <a:latin typeface="Times New Roman" panose="02020603050405020304" pitchFamily="18" charset="0"/>
                </a:rPr>
                <a:t>Work:=Available;</a:t>
              </a:r>
            </a:p>
            <a:p>
              <a:pPr>
                <a:lnSpc>
                  <a:spcPct val="60000"/>
                </a:lnSpc>
                <a:spcBef>
                  <a:spcPct val="50000"/>
                </a:spcBef>
              </a:pPr>
              <a:r>
                <a:rPr lang="en-US" altLang="zh-CN" b="1" dirty="0">
                  <a:latin typeface="Times New Roman" panose="02020603050405020304" pitchFamily="18" charset="0"/>
                </a:rPr>
                <a:t>Finish:=false; </a:t>
              </a:r>
            </a:p>
          </p:txBody>
        </p:sp>
        <p:sp>
          <p:nvSpPr>
            <p:cNvPr id="84996" name="文本框 84995"/>
            <p:cNvSpPr txBox="1"/>
            <p:nvPr/>
          </p:nvSpPr>
          <p:spPr>
            <a:xfrm>
              <a:off x="1872" y="1988"/>
              <a:ext cx="1872" cy="748"/>
            </a:xfrm>
            <a:prstGeom prst="rect">
              <a:avLst/>
            </a:prstGeom>
            <a:noFill/>
            <a:ln w="9525">
              <a:noFill/>
            </a:ln>
          </p:spPr>
          <p:txBody>
            <a:bodyPr>
              <a:spAutoFit/>
            </a:bodyPr>
            <a:lstStyle/>
            <a:p>
              <a:pPr>
                <a:lnSpc>
                  <a:spcPct val="80000"/>
                </a:lnSpc>
                <a:spcBef>
                  <a:spcPct val="50000"/>
                </a:spcBef>
              </a:pPr>
              <a:r>
                <a:rPr lang="zh-CN" altLang="en-US" b="1" dirty="0">
                  <a:latin typeface="Times New Roman" panose="02020603050405020304" pitchFamily="18" charset="0"/>
                </a:rPr>
                <a:t>有满足条件的</a:t>
              </a:r>
              <a:r>
                <a:rPr lang="en-US" altLang="zh-CN" b="1" dirty="0">
                  <a:latin typeface="Times New Roman" panose="02020603050405020304" pitchFamily="18" charset="0"/>
                </a:rPr>
                <a:t>j:</a:t>
              </a:r>
            </a:p>
            <a:p>
              <a:pPr>
                <a:lnSpc>
                  <a:spcPct val="60000"/>
                </a:lnSpc>
                <a:spcBef>
                  <a:spcPct val="50000"/>
                </a:spcBef>
              </a:pPr>
              <a:r>
                <a:rPr lang="en-US" altLang="zh-CN" b="1" dirty="0">
                  <a:latin typeface="Times New Roman" panose="02020603050405020304" pitchFamily="18" charset="0"/>
                </a:rPr>
                <a:t>Finish[j]=false</a:t>
              </a:r>
            </a:p>
            <a:p>
              <a:pPr>
                <a:lnSpc>
                  <a:spcPct val="60000"/>
                </a:lnSpc>
                <a:spcBef>
                  <a:spcPct val="50000"/>
                </a:spcBef>
              </a:pPr>
              <a:r>
                <a:rPr lang="en-US" altLang="zh-CN" b="1" dirty="0">
                  <a:latin typeface="Times New Roman" panose="02020603050405020304" pitchFamily="18" charset="0"/>
                </a:rPr>
                <a:t>Need[j]</a:t>
              </a:r>
              <a:r>
                <a:rPr lang="en-US" altLang="zh-CN" b="1" dirty="0">
                  <a:latin typeface="Times New Roman" panose="02020603050405020304" pitchFamily="18" charset="0"/>
                  <a:sym typeface="Symbol" panose="05050102010706020507" pitchFamily="18" charset="2"/>
                </a:rPr>
                <a:t>Work</a:t>
              </a:r>
            </a:p>
          </p:txBody>
        </p:sp>
        <p:sp>
          <p:nvSpPr>
            <p:cNvPr id="84997" name="文本框 84996"/>
            <p:cNvSpPr txBox="1"/>
            <p:nvPr/>
          </p:nvSpPr>
          <p:spPr>
            <a:xfrm>
              <a:off x="624" y="2784"/>
              <a:ext cx="2256" cy="863"/>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Finish[j]=true;</a:t>
              </a:r>
            </a:p>
            <a:p>
              <a:pPr>
                <a:spcBef>
                  <a:spcPct val="50000"/>
                </a:spcBef>
              </a:pPr>
              <a:r>
                <a:rPr lang="en-US" altLang="zh-CN" b="1">
                  <a:latin typeface="Times New Roman" panose="02020603050405020304" pitchFamily="18" charset="0"/>
                </a:rPr>
                <a:t>Work:=Work+Allocation[j]</a:t>
              </a:r>
            </a:p>
          </p:txBody>
        </p:sp>
        <p:sp>
          <p:nvSpPr>
            <p:cNvPr id="84998" name="任意多边形 84997"/>
            <p:cNvSpPr/>
            <p:nvPr/>
          </p:nvSpPr>
          <p:spPr>
            <a:xfrm>
              <a:off x="1296" y="2304"/>
              <a:ext cx="576" cy="480"/>
            </a:xfrm>
            <a:custGeom>
              <a:avLst/>
              <a:gdLst/>
              <a:ahLst/>
              <a:cxnLst/>
              <a:rect l="0" t="0" r="0" b="0"/>
              <a:pathLst>
                <a:path w="576" h="480">
                  <a:moveTo>
                    <a:pt x="576" y="0"/>
                  </a:moveTo>
                  <a:lnTo>
                    <a:pt x="0" y="0"/>
                  </a:lnTo>
                  <a:lnTo>
                    <a:pt x="0" y="48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85000" name="任意多边形 84999"/>
            <p:cNvSpPr/>
            <p:nvPr/>
          </p:nvSpPr>
          <p:spPr>
            <a:xfrm>
              <a:off x="480" y="1824"/>
              <a:ext cx="1968" cy="1872"/>
            </a:xfrm>
            <a:custGeom>
              <a:avLst/>
              <a:gdLst/>
              <a:ahLst/>
              <a:cxnLst/>
              <a:rect l="0" t="0" r="0" b="0"/>
              <a:pathLst>
                <a:path w="1968" h="1872">
                  <a:moveTo>
                    <a:pt x="864" y="1584"/>
                  </a:moveTo>
                  <a:lnTo>
                    <a:pt x="864" y="1872"/>
                  </a:lnTo>
                  <a:lnTo>
                    <a:pt x="0" y="1872"/>
                  </a:lnTo>
                  <a:lnTo>
                    <a:pt x="0" y="0"/>
                  </a:lnTo>
                  <a:lnTo>
                    <a:pt x="1968" y="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85001" name="直接连接符 85000"/>
            <p:cNvSpPr/>
            <p:nvPr/>
          </p:nvSpPr>
          <p:spPr>
            <a:xfrm>
              <a:off x="2496" y="1632"/>
              <a:ext cx="0" cy="336"/>
            </a:xfrm>
            <a:prstGeom prst="line">
              <a:avLst/>
            </a:prstGeom>
            <a:ln w="28575" cap="flat" cmpd="sng">
              <a:solidFill>
                <a:schemeClr val="tx1"/>
              </a:solidFill>
              <a:prstDash val="solid"/>
              <a:headEnd type="none" w="med" len="med"/>
              <a:tailEnd type="triangle" w="med" len="med"/>
            </a:ln>
          </p:spPr>
        </p:sp>
        <p:sp>
          <p:nvSpPr>
            <p:cNvPr id="85002" name="文本框 85001"/>
            <p:cNvSpPr txBox="1"/>
            <p:nvPr/>
          </p:nvSpPr>
          <p:spPr>
            <a:xfrm>
              <a:off x="1440" y="1968"/>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T</a:t>
              </a:r>
            </a:p>
          </p:txBody>
        </p:sp>
        <p:sp>
          <p:nvSpPr>
            <p:cNvPr id="85003" name="文本框 85002"/>
            <p:cNvSpPr txBox="1"/>
            <p:nvPr/>
          </p:nvSpPr>
          <p:spPr>
            <a:xfrm>
              <a:off x="3648" y="2640"/>
              <a:ext cx="163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sym typeface="Symbol" panose="05050102010706020507" pitchFamily="18" charset="2"/>
                </a:rPr>
                <a:t>j</a:t>
              </a:r>
              <a:r>
                <a:rPr lang="en-US" altLang="zh-CN" b="1">
                  <a:latin typeface="Times New Roman" panose="02020603050405020304" pitchFamily="18" charset="0"/>
                </a:rPr>
                <a:t> ,finish[j]=true</a:t>
              </a:r>
            </a:p>
          </p:txBody>
        </p:sp>
        <p:sp>
          <p:nvSpPr>
            <p:cNvPr id="85004" name="任意多边形 85003"/>
            <p:cNvSpPr/>
            <p:nvPr/>
          </p:nvSpPr>
          <p:spPr>
            <a:xfrm>
              <a:off x="3216" y="2352"/>
              <a:ext cx="1248" cy="288"/>
            </a:xfrm>
            <a:custGeom>
              <a:avLst/>
              <a:gdLst/>
              <a:ahLst/>
              <a:cxnLst/>
              <a:rect l="0" t="0" r="0" b="0"/>
              <a:pathLst>
                <a:path w="1248" h="288">
                  <a:moveTo>
                    <a:pt x="0" y="0"/>
                  </a:moveTo>
                  <a:lnTo>
                    <a:pt x="1248" y="0"/>
                  </a:lnTo>
                  <a:lnTo>
                    <a:pt x="1248" y="288"/>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85005" name="任意多边形 85004"/>
            <p:cNvSpPr/>
            <p:nvPr/>
          </p:nvSpPr>
          <p:spPr>
            <a:xfrm>
              <a:off x="3456" y="2784"/>
              <a:ext cx="192" cy="480"/>
            </a:xfrm>
            <a:custGeom>
              <a:avLst/>
              <a:gdLst/>
              <a:ahLst/>
              <a:cxnLst/>
              <a:rect l="0" t="0" r="0" b="0"/>
              <a:pathLst>
                <a:path w="192" h="480">
                  <a:moveTo>
                    <a:pt x="192" y="0"/>
                  </a:moveTo>
                  <a:lnTo>
                    <a:pt x="0" y="0"/>
                  </a:lnTo>
                  <a:lnTo>
                    <a:pt x="0" y="48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85006" name="任意多边形 85005"/>
            <p:cNvSpPr/>
            <p:nvPr/>
          </p:nvSpPr>
          <p:spPr>
            <a:xfrm>
              <a:off x="5040" y="2784"/>
              <a:ext cx="240" cy="384"/>
            </a:xfrm>
            <a:custGeom>
              <a:avLst/>
              <a:gdLst/>
              <a:ahLst/>
              <a:cxnLst/>
              <a:rect l="0" t="0" r="0" b="0"/>
              <a:pathLst>
                <a:path w="240" h="384">
                  <a:moveTo>
                    <a:pt x="0" y="0"/>
                  </a:moveTo>
                  <a:lnTo>
                    <a:pt x="240" y="0"/>
                  </a:lnTo>
                  <a:lnTo>
                    <a:pt x="240" y="384"/>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85007" name="文本框 85006"/>
            <p:cNvSpPr txBox="1"/>
            <p:nvPr/>
          </p:nvSpPr>
          <p:spPr>
            <a:xfrm>
              <a:off x="3360" y="2448"/>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T</a:t>
              </a:r>
            </a:p>
          </p:txBody>
        </p:sp>
        <p:sp>
          <p:nvSpPr>
            <p:cNvPr id="85008" name="文本框 85007"/>
            <p:cNvSpPr txBox="1"/>
            <p:nvPr/>
          </p:nvSpPr>
          <p:spPr>
            <a:xfrm>
              <a:off x="5040" y="2448"/>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p>
          </p:txBody>
        </p:sp>
        <p:sp>
          <p:nvSpPr>
            <p:cNvPr id="85010" name="文本框 85009"/>
            <p:cNvSpPr txBox="1"/>
            <p:nvPr/>
          </p:nvSpPr>
          <p:spPr>
            <a:xfrm>
              <a:off x="3216" y="3360"/>
              <a:ext cx="528" cy="2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安全</a:t>
              </a:r>
              <a:endParaRPr lang="zh-CN" altLang="en-US" b="1">
                <a:latin typeface="Times New Roman" panose="02020603050405020304" pitchFamily="18" charset="0"/>
              </a:endParaRPr>
            </a:p>
          </p:txBody>
        </p:sp>
        <p:sp>
          <p:nvSpPr>
            <p:cNvPr id="85011" name="文本框 85010"/>
            <p:cNvSpPr txBox="1"/>
            <p:nvPr/>
          </p:nvSpPr>
          <p:spPr>
            <a:xfrm>
              <a:off x="4896" y="3312"/>
              <a:ext cx="720" cy="2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不安全</a:t>
              </a:r>
              <a:endParaRPr lang="zh-CN" altLang="en-US" b="1">
                <a:latin typeface="Times New Roman" panose="02020603050405020304" pitchFamily="18"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86017"/>
          <p:cNvSpPr>
            <a:spLocks noGrp="1"/>
          </p:cNvSpPr>
          <p:nvPr>
            <p:ph type="title"/>
          </p:nvPr>
        </p:nvSpPr>
        <p:spPr>
          <a:xfrm>
            <a:off x="685800" y="381000"/>
            <a:ext cx="7772400" cy="1143000"/>
          </a:xfrm>
          <a:ln/>
        </p:spPr>
        <p:txBody>
          <a:bodyPr anchor="b"/>
          <a:lstStyle/>
          <a:p>
            <a:r>
              <a:rPr lang="zh-CN" altLang="en-US" b="1" dirty="0"/>
              <a:t>银行家算法例子</a:t>
            </a:r>
            <a:endParaRPr lang="zh-CN" altLang="en-US" b="1"/>
          </a:p>
        </p:txBody>
      </p:sp>
      <p:sp>
        <p:nvSpPr>
          <p:cNvPr id="86019" name="文本框 86018"/>
          <p:cNvSpPr txBox="1"/>
          <p:nvPr/>
        </p:nvSpPr>
        <p:spPr>
          <a:xfrm>
            <a:off x="1295400" y="1981200"/>
            <a:ext cx="7162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R={A(10),B(5),C(7)}    P={p0,p1,p2,p3,p4}</a:t>
            </a:r>
            <a:endParaRPr lang="en-US" altLang="zh-CN" b="1">
              <a:latin typeface="Times New Roman" panose="02020603050405020304" pitchFamily="18" charset="0"/>
            </a:endParaRPr>
          </a:p>
        </p:txBody>
      </p:sp>
      <p:sp>
        <p:nvSpPr>
          <p:cNvPr id="86020" name="文本框 86019"/>
          <p:cNvSpPr txBox="1"/>
          <p:nvPr/>
        </p:nvSpPr>
        <p:spPr>
          <a:xfrm>
            <a:off x="838200" y="2667000"/>
            <a:ext cx="8077200" cy="2647950"/>
          </a:xfrm>
          <a:prstGeom prst="rect">
            <a:avLst/>
          </a:prstGeom>
          <a:noFill/>
          <a:ln w="9525">
            <a:noFill/>
          </a:ln>
        </p:spPr>
        <p:txBody>
          <a:bodyPr>
            <a:spAutoFit/>
          </a:bodyPr>
          <a:lstStyle/>
          <a:p>
            <a:pPr>
              <a:spcBef>
                <a:spcPct val="50000"/>
              </a:spcBef>
            </a:pPr>
            <a:r>
              <a:rPr lang="en-US" altLang="zh-CN" b="1" u="sng">
                <a:latin typeface="Times New Roman" panose="02020603050405020304" pitchFamily="18" charset="0"/>
              </a:rPr>
              <a:t>  Claim  </a:t>
            </a: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  Need </a:t>
            </a:r>
            <a:r>
              <a:rPr lang="en-US" altLang="zh-CN" b="1">
                <a:latin typeface="Times New Roman" panose="02020603050405020304" pitchFamily="18" charset="0"/>
              </a:rPr>
              <a:t>     </a:t>
            </a:r>
            <a:r>
              <a:rPr lang="en-US" altLang="zh-CN" b="1" u="sng">
                <a:latin typeface="Times New Roman" panose="02020603050405020304" pitchFamily="18" charset="0"/>
              </a:rPr>
              <a:t> Available</a:t>
            </a:r>
            <a:r>
              <a:rPr lang="en-US" altLang="zh-CN" b="1">
                <a:latin typeface="Times New Roman" panose="02020603050405020304" pitchFamily="18" charset="0"/>
              </a:rPr>
              <a:t>     </a:t>
            </a:r>
            <a:r>
              <a:rPr lang="en-US" altLang="zh-CN" b="1" u="sng">
                <a:latin typeface="Times New Roman" panose="02020603050405020304" pitchFamily="18" charset="0"/>
              </a:rPr>
              <a:t> Work  </a:t>
            </a:r>
            <a:r>
              <a:rPr lang="en-US" altLang="zh-CN" b="1">
                <a:latin typeface="Times New Roman" panose="02020603050405020304" pitchFamily="18" charset="0"/>
              </a:rPr>
              <a:t>  </a:t>
            </a:r>
            <a:r>
              <a:rPr lang="en-US" altLang="zh-CN" b="1" u="sng">
                <a:latin typeface="Times New Roman" panose="02020603050405020304" pitchFamily="18" charset="0"/>
              </a:rPr>
              <a:t>Finish</a:t>
            </a:r>
          </a:p>
          <a:p>
            <a:pPr>
              <a:lnSpc>
                <a:spcPct val="50000"/>
              </a:lnSpc>
              <a:spcBef>
                <a:spcPct val="50000"/>
              </a:spcBef>
            </a:pPr>
            <a:r>
              <a:rPr lang="en-US" altLang="zh-CN" b="1">
                <a:latin typeface="Times New Roman" panose="02020603050405020304" pitchFamily="18" charset="0"/>
              </a:rPr>
              <a:t>A  B  C      A  B  C        A  B  C       A  B  C       A  B  C      </a:t>
            </a:r>
          </a:p>
          <a:p>
            <a:pPr>
              <a:lnSpc>
                <a:spcPct val="50000"/>
              </a:lnSpc>
              <a:spcBef>
                <a:spcPct val="50000"/>
              </a:spcBef>
            </a:pPr>
            <a:r>
              <a:rPr lang="en-US" altLang="zh-CN" b="1">
                <a:latin typeface="Times New Roman" panose="02020603050405020304" pitchFamily="18" charset="0"/>
              </a:rPr>
              <a:t>7   5   3       0   1   1        7   4   2        3   3   3</a:t>
            </a:r>
          </a:p>
          <a:p>
            <a:pPr>
              <a:lnSpc>
                <a:spcPct val="50000"/>
              </a:lnSpc>
              <a:spcBef>
                <a:spcPct val="50000"/>
              </a:spcBef>
            </a:pPr>
            <a:r>
              <a:rPr lang="en-US" altLang="zh-CN" b="1">
                <a:latin typeface="Times New Roman" panose="02020603050405020304" pitchFamily="18" charset="0"/>
              </a:rPr>
              <a:t>3   2   2       2   0   0        1   2   2</a:t>
            </a:r>
          </a:p>
          <a:p>
            <a:pPr>
              <a:lnSpc>
                <a:spcPct val="50000"/>
              </a:lnSpc>
              <a:spcBef>
                <a:spcPct val="50000"/>
              </a:spcBef>
            </a:pPr>
            <a:r>
              <a:rPr lang="en-US" altLang="zh-CN" b="1">
                <a:latin typeface="Times New Roman" panose="02020603050405020304" pitchFamily="18" charset="0"/>
              </a:rPr>
              <a:t>9   0   2       3   0   0        6   0   2</a:t>
            </a:r>
          </a:p>
          <a:p>
            <a:pPr>
              <a:lnSpc>
                <a:spcPct val="50000"/>
              </a:lnSpc>
              <a:spcBef>
                <a:spcPct val="50000"/>
              </a:spcBef>
            </a:pPr>
            <a:r>
              <a:rPr lang="en-US" altLang="zh-CN" b="1">
                <a:latin typeface="Times New Roman" panose="02020603050405020304" pitchFamily="18" charset="0"/>
              </a:rPr>
              <a:t>2   2   2       2   1   1        0   1   1</a:t>
            </a:r>
          </a:p>
          <a:p>
            <a:pPr>
              <a:lnSpc>
                <a:spcPct val="50000"/>
              </a:lnSpc>
              <a:spcBef>
                <a:spcPct val="50000"/>
              </a:spcBef>
            </a:pPr>
            <a:r>
              <a:rPr lang="en-US" altLang="zh-CN" b="1">
                <a:latin typeface="Times New Roman" panose="02020603050405020304" pitchFamily="18" charset="0"/>
              </a:rPr>
              <a:t>4   3   3       0   0   2        4   3   1    </a:t>
            </a:r>
          </a:p>
        </p:txBody>
      </p:sp>
      <p:sp>
        <p:nvSpPr>
          <p:cNvPr id="86021" name="直接连接符 86020"/>
          <p:cNvSpPr/>
          <p:nvPr/>
        </p:nvSpPr>
        <p:spPr>
          <a:xfrm>
            <a:off x="6629400" y="3048000"/>
            <a:ext cx="0" cy="2667000"/>
          </a:xfrm>
          <a:prstGeom prst="line">
            <a:avLst/>
          </a:prstGeom>
          <a:ln w="9525" cap="flat" cmpd="sng">
            <a:solidFill>
              <a:schemeClr val="tx1"/>
            </a:solidFill>
            <a:prstDash val="dash"/>
            <a:headEnd type="none" w="med" len="med"/>
            <a:tailEnd type="none" w="med" len="med"/>
          </a:ln>
        </p:spPr>
      </p:sp>
      <p:sp>
        <p:nvSpPr>
          <p:cNvPr id="86022" name="文本框 86021"/>
          <p:cNvSpPr txBox="1"/>
          <p:nvPr/>
        </p:nvSpPr>
        <p:spPr>
          <a:xfrm>
            <a:off x="228600" y="3565525"/>
            <a:ext cx="685800" cy="1735138"/>
          </a:xfrm>
          <a:prstGeom prst="rect">
            <a:avLst/>
          </a:prstGeom>
          <a:noFill/>
          <a:ln w="9525">
            <a:noFill/>
          </a:ln>
        </p:spPr>
        <p:txBody>
          <a:bodyPr>
            <a:spAutoFit/>
          </a:bodyPr>
          <a:lstStyle/>
          <a:p>
            <a:pPr>
              <a:lnSpc>
                <a:spcPct val="50000"/>
              </a:lnSpc>
              <a:spcBef>
                <a:spcPct val="50000"/>
              </a:spcBef>
            </a:pPr>
            <a:r>
              <a:rPr lang="en-US" altLang="zh-CN" b="1">
                <a:latin typeface="Times New Roman" panose="02020603050405020304" pitchFamily="18" charset="0"/>
              </a:rPr>
              <a:t>P0:</a:t>
            </a:r>
          </a:p>
          <a:p>
            <a:pPr>
              <a:lnSpc>
                <a:spcPct val="50000"/>
              </a:lnSpc>
              <a:spcBef>
                <a:spcPct val="50000"/>
              </a:spcBef>
            </a:pPr>
            <a:r>
              <a:rPr lang="en-US" altLang="zh-CN" b="1">
                <a:latin typeface="Times New Roman" panose="02020603050405020304" pitchFamily="18" charset="0"/>
              </a:rPr>
              <a:t>p1:</a:t>
            </a:r>
          </a:p>
          <a:p>
            <a:pPr>
              <a:lnSpc>
                <a:spcPct val="50000"/>
              </a:lnSpc>
              <a:spcBef>
                <a:spcPct val="50000"/>
              </a:spcBef>
            </a:pPr>
            <a:r>
              <a:rPr lang="en-US" altLang="zh-CN" b="1">
                <a:latin typeface="Times New Roman" panose="02020603050405020304" pitchFamily="18" charset="0"/>
              </a:rPr>
              <a:t>p2:</a:t>
            </a:r>
          </a:p>
          <a:p>
            <a:pPr>
              <a:lnSpc>
                <a:spcPct val="50000"/>
              </a:lnSpc>
              <a:spcBef>
                <a:spcPct val="50000"/>
              </a:spcBef>
            </a:pPr>
            <a:r>
              <a:rPr lang="en-US" altLang="zh-CN" b="1">
                <a:latin typeface="Times New Roman" panose="02020603050405020304" pitchFamily="18" charset="0"/>
              </a:rPr>
              <a:t>p3:</a:t>
            </a:r>
          </a:p>
          <a:p>
            <a:pPr>
              <a:lnSpc>
                <a:spcPct val="50000"/>
              </a:lnSpc>
              <a:spcBef>
                <a:spcPct val="50000"/>
              </a:spcBef>
            </a:pPr>
            <a:r>
              <a:rPr lang="en-US" altLang="zh-CN" b="1">
                <a:latin typeface="Times New Roman" panose="02020603050405020304" pitchFamily="18" charset="0"/>
              </a:rPr>
              <a:t>p4:</a:t>
            </a:r>
          </a:p>
        </p:txBody>
      </p:sp>
      <p:sp>
        <p:nvSpPr>
          <p:cNvPr id="86023" name="文本框 86022"/>
          <p:cNvSpPr txBox="1"/>
          <p:nvPr/>
        </p:nvSpPr>
        <p:spPr>
          <a:xfrm>
            <a:off x="838200" y="5638800"/>
            <a:ext cx="6553200" cy="89535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安全进程序列：</a:t>
            </a:r>
            <a:r>
              <a:rPr lang="en-US" altLang="zh-CN" b="1">
                <a:latin typeface="Times New Roman" panose="02020603050405020304" pitchFamily="18" charset="0"/>
              </a:rPr>
              <a:t>&lt;p1,p3,p4,p2,p0&gt;</a:t>
            </a:r>
          </a:p>
          <a:p>
            <a:pPr>
              <a:lnSpc>
                <a:spcPct val="70000"/>
              </a:lnSpc>
              <a:spcBef>
                <a:spcPct val="50000"/>
              </a:spcBef>
            </a:pPr>
            <a:r>
              <a:rPr lang="zh-CN" altLang="zh-CN" b="1" dirty="0">
                <a:latin typeface="Times New Roman" panose="02020603050405020304" pitchFamily="18" charset="0"/>
              </a:rPr>
              <a:t>p2请求：</a:t>
            </a:r>
            <a:r>
              <a:rPr lang="en-US" altLang="zh-CN" b="1">
                <a:latin typeface="Times New Roman" panose="02020603050405020304" pitchFamily="18" charset="0"/>
              </a:rPr>
              <a:t>Request[2]=(1,0,2)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3">
                                            <p:txEl>
                                              <p:pRg st="0" end="0"/>
                                            </p:txEl>
                                          </p:spTgt>
                                        </p:tgtEl>
                                        <p:attrNameLst>
                                          <p:attrName>style.visibility</p:attrName>
                                        </p:attrNameLst>
                                      </p:cBhvr>
                                      <p:to>
                                        <p:strVal val="visible"/>
                                      </p:to>
                                    </p:set>
                                    <p:animEffect transition="in" filter="wipe(left)">
                                      <p:cBhvr>
                                        <p:cTn id="7" dur="500"/>
                                        <p:tgtEl>
                                          <p:spTgt spid="860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3">
                                            <p:txEl>
                                              <p:pRg st="1" end="1"/>
                                            </p:txEl>
                                          </p:spTgt>
                                        </p:tgtEl>
                                        <p:attrNameLst>
                                          <p:attrName>style.visibility</p:attrName>
                                        </p:attrNameLst>
                                      </p:cBhvr>
                                      <p:to>
                                        <p:strVal val="visible"/>
                                      </p:to>
                                    </p:set>
                                    <p:animEffect transition="in" filter="wipe(left)">
                                      <p:cBhvr>
                                        <p:cTn id="12" dur="500"/>
                                        <p:tgtEl>
                                          <p:spTgt spid="860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87041"/>
          <p:cNvSpPr>
            <a:spLocks noGrp="1"/>
          </p:cNvSpPr>
          <p:nvPr>
            <p:ph type="title"/>
          </p:nvPr>
        </p:nvSpPr>
        <p:spPr>
          <a:xfrm>
            <a:off x="685800" y="381000"/>
            <a:ext cx="7772400" cy="1143000"/>
          </a:xfrm>
          <a:ln/>
        </p:spPr>
        <p:txBody>
          <a:bodyPr anchor="b"/>
          <a:lstStyle/>
          <a:p>
            <a:r>
              <a:rPr lang="zh-CN" altLang="en-US" b="1" dirty="0"/>
              <a:t>银行家算法例子</a:t>
            </a:r>
          </a:p>
        </p:txBody>
      </p:sp>
      <p:sp>
        <p:nvSpPr>
          <p:cNvPr id="87043" name="文本框 87042"/>
          <p:cNvSpPr txBox="1"/>
          <p:nvPr/>
        </p:nvSpPr>
        <p:spPr>
          <a:xfrm>
            <a:off x="838200" y="2133600"/>
            <a:ext cx="8077200" cy="2647950"/>
          </a:xfrm>
          <a:prstGeom prst="rect">
            <a:avLst/>
          </a:prstGeom>
          <a:noFill/>
          <a:ln w="9525">
            <a:noFill/>
          </a:ln>
        </p:spPr>
        <p:txBody>
          <a:bodyPr>
            <a:spAutoFit/>
          </a:bodyPr>
          <a:lstStyle/>
          <a:p>
            <a:pPr>
              <a:spcBef>
                <a:spcPct val="50000"/>
              </a:spcBef>
            </a:pPr>
            <a:r>
              <a:rPr lang="en-US" altLang="zh-CN" b="1" u="sng" dirty="0">
                <a:latin typeface="Times New Roman" panose="02020603050405020304" pitchFamily="18" charset="0"/>
              </a:rPr>
              <a:t>   Claim   </a:t>
            </a:r>
            <a:r>
              <a:rPr lang="en-US" altLang="zh-CN" b="1" dirty="0">
                <a:latin typeface="Times New Roman" panose="02020603050405020304" pitchFamily="18" charset="0"/>
              </a:rPr>
              <a:t>  </a:t>
            </a:r>
            <a:r>
              <a:rPr lang="en-US" altLang="zh-CN" b="1" u="sng" dirty="0">
                <a:latin typeface="Times New Roman" panose="02020603050405020304" pitchFamily="18" charset="0"/>
              </a:rPr>
              <a:t>Allocation</a:t>
            </a:r>
            <a:r>
              <a:rPr lang="en-US" altLang="zh-CN" b="1" dirty="0">
                <a:latin typeface="Times New Roman" panose="02020603050405020304" pitchFamily="18" charset="0"/>
              </a:rPr>
              <a:t>     </a:t>
            </a:r>
            <a:r>
              <a:rPr lang="en-US" altLang="zh-CN" b="1" u="sng" dirty="0">
                <a:latin typeface="Times New Roman" panose="02020603050405020304" pitchFamily="18" charset="0"/>
              </a:rPr>
              <a:t>  Need </a:t>
            </a:r>
            <a:r>
              <a:rPr lang="en-US" altLang="zh-CN" b="1" dirty="0">
                <a:latin typeface="Times New Roman" panose="02020603050405020304" pitchFamily="18" charset="0"/>
              </a:rPr>
              <a:t>     </a:t>
            </a:r>
            <a:r>
              <a:rPr lang="en-US" altLang="zh-CN" b="1" u="sng" dirty="0">
                <a:latin typeface="Times New Roman" panose="02020603050405020304" pitchFamily="18" charset="0"/>
              </a:rPr>
              <a:t> Available</a:t>
            </a:r>
            <a:r>
              <a:rPr lang="en-US" altLang="zh-CN" b="1" dirty="0">
                <a:latin typeface="Times New Roman" panose="02020603050405020304" pitchFamily="18" charset="0"/>
              </a:rPr>
              <a:t>    </a:t>
            </a:r>
            <a:r>
              <a:rPr lang="en-US" altLang="zh-CN" b="1" u="sng" dirty="0">
                <a:latin typeface="Times New Roman" panose="02020603050405020304" pitchFamily="18" charset="0"/>
              </a:rPr>
              <a:t> Work   Finish</a:t>
            </a:r>
          </a:p>
          <a:p>
            <a:pPr>
              <a:lnSpc>
                <a:spcPct val="50000"/>
              </a:lnSpc>
              <a:spcBef>
                <a:spcPct val="50000"/>
              </a:spcBef>
            </a:pPr>
            <a:r>
              <a:rPr lang="en-US" altLang="zh-CN" b="1" dirty="0">
                <a:latin typeface="Times New Roman" panose="02020603050405020304" pitchFamily="18" charset="0"/>
              </a:rPr>
              <a:t>A  B  C      A  B  C        A  B  C        A  B  C       A  B  C      </a:t>
            </a:r>
          </a:p>
          <a:p>
            <a:pPr>
              <a:lnSpc>
                <a:spcPct val="50000"/>
              </a:lnSpc>
              <a:spcBef>
                <a:spcPct val="50000"/>
              </a:spcBef>
            </a:pPr>
            <a:r>
              <a:rPr lang="en-US" altLang="zh-CN" b="1" dirty="0">
                <a:latin typeface="Times New Roman" panose="02020603050405020304" pitchFamily="18" charset="0"/>
              </a:rPr>
              <a:t>7   5   3       0   1   0        7   4   3        </a:t>
            </a:r>
            <a:r>
              <a:rPr lang="en-US" altLang="zh-CN" b="1" dirty="0">
                <a:solidFill>
                  <a:schemeClr val="tx2"/>
                </a:solidFill>
                <a:latin typeface="Times New Roman" panose="02020603050405020304" pitchFamily="18" charset="0"/>
              </a:rPr>
              <a:t>2   3   1</a:t>
            </a:r>
            <a:endParaRPr lang="en-US" altLang="zh-CN" b="1" dirty="0">
              <a:latin typeface="Times New Roman" panose="02020603050405020304" pitchFamily="18" charset="0"/>
            </a:endParaRPr>
          </a:p>
          <a:p>
            <a:pPr>
              <a:lnSpc>
                <a:spcPct val="50000"/>
              </a:lnSpc>
              <a:spcBef>
                <a:spcPct val="50000"/>
              </a:spcBef>
            </a:pPr>
            <a:r>
              <a:rPr lang="en-US" altLang="zh-CN" b="1" dirty="0">
                <a:latin typeface="Times New Roman" panose="02020603050405020304" pitchFamily="18" charset="0"/>
              </a:rPr>
              <a:t>3   2   2       2   0   0        1   2   2</a:t>
            </a:r>
          </a:p>
          <a:p>
            <a:pPr>
              <a:lnSpc>
                <a:spcPct val="50000"/>
              </a:lnSpc>
              <a:spcBef>
                <a:spcPct val="50000"/>
              </a:spcBef>
            </a:pPr>
            <a:r>
              <a:rPr lang="en-US" altLang="zh-CN" b="1" dirty="0">
                <a:latin typeface="Times New Roman" panose="02020603050405020304" pitchFamily="18" charset="0"/>
              </a:rPr>
              <a:t>9   0   2       4   0   2        5   0   0</a:t>
            </a:r>
          </a:p>
          <a:p>
            <a:pPr>
              <a:lnSpc>
                <a:spcPct val="50000"/>
              </a:lnSpc>
              <a:spcBef>
                <a:spcPct val="50000"/>
              </a:spcBef>
            </a:pPr>
            <a:r>
              <a:rPr lang="en-US" altLang="zh-CN" b="1" dirty="0">
                <a:latin typeface="Times New Roman" panose="02020603050405020304" pitchFamily="18" charset="0"/>
              </a:rPr>
              <a:t>2   2   2       2   1   1        0   1   1</a:t>
            </a:r>
          </a:p>
          <a:p>
            <a:pPr>
              <a:lnSpc>
                <a:spcPct val="50000"/>
              </a:lnSpc>
              <a:spcBef>
                <a:spcPct val="50000"/>
              </a:spcBef>
            </a:pPr>
            <a:r>
              <a:rPr lang="en-US" altLang="zh-CN" b="1" dirty="0">
                <a:latin typeface="Times New Roman" panose="02020603050405020304" pitchFamily="18" charset="0"/>
              </a:rPr>
              <a:t>4   3   3       0   0   2        4   3   1    </a:t>
            </a:r>
          </a:p>
        </p:txBody>
      </p:sp>
      <p:sp>
        <p:nvSpPr>
          <p:cNvPr id="87044" name="文本框 87043"/>
          <p:cNvSpPr txBox="1"/>
          <p:nvPr/>
        </p:nvSpPr>
        <p:spPr>
          <a:xfrm>
            <a:off x="228600" y="2971800"/>
            <a:ext cx="685800" cy="1808163"/>
          </a:xfrm>
          <a:prstGeom prst="rect">
            <a:avLst/>
          </a:prstGeom>
          <a:noFill/>
          <a:ln w="9525">
            <a:noFill/>
          </a:ln>
        </p:spPr>
        <p:txBody>
          <a:bodyPr>
            <a:spAutoFit/>
          </a:bodyPr>
          <a:lstStyle/>
          <a:p>
            <a:pPr>
              <a:lnSpc>
                <a:spcPct val="70000"/>
              </a:lnSpc>
              <a:spcBef>
                <a:spcPct val="50000"/>
              </a:spcBef>
            </a:pPr>
            <a:r>
              <a:rPr lang="en-US" altLang="zh-CN" b="1">
                <a:latin typeface="Times New Roman" panose="02020603050405020304" pitchFamily="18" charset="0"/>
              </a:rPr>
              <a:t>P0:</a:t>
            </a:r>
          </a:p>
          <a:p>
            <a:pPr>
              <a:lnSpc>
                <a:spcPct val="50000"/>
              </a:lnSpc>
              <a:spcBef>
                <a:spcPct val="50000"/>
              </a:spcBef>
            </a:pPr>
            <a:r>
              <a:rPr lang="en-US" altLang="zh-CN" b="1">
                <a:latin typeface="Times New Roman" panose="02020603050405020304" pitchFamily="18" charset="0"/>
              </a:rPr>
              <a:t>p1:</a:t>
            </a:r>
          </a:p>
          <a:p>
            <a:pPr>
              <a:lnSpc>
                <a:spcPct val="50000"/>
              </a:lnSpc>
              <a:spcBef>
                <a:spcPct val="50000"/>
              </a:spcBef>
            </a:pPr>
            <a:r>
              <a:rPr lang="en-US" altLang="zh-CN" b="1">
                <a:latin typeface="Times New Roman" panose="02020603050405020304" pitchFamily="18" charset="0"/>
              </a:rPr>
              <a:t>p2:</a:t>
            </a:r>
          </a:p>
          <a:p>
            <a:pPr>
              <a:lnSpc>
                <a:spcPct val="50000"/>
              </a:lnSpc>
              <a:spcBef>
                <a:spcPct val="50000"/>
              </a:spcBef>
            </a:pPr>
            <a:r>
              <a:rPr lang="en-US" altLang="zh-CN" b="1">
                <a:latin typeface="Times New Roman" panose="02020603050405020304" pitchFamily="18" charset="0"/>
              </a:rPr>
              <a:t>p3:</a:t>
            </a:r>
          </a:p>
          <a:p>
            <a:pPr>
              <a:lnSpc>
                <a:spcPct val="50000"/>
              </a:lnSpc>
              <a:spcBef>
                <a:spcPct val="50000"/>
              </a:spcBef>
            </a:pPr>
            <a:r>
              <a:rPr lang="en-US" altLang="zh-CN" b="1">
                <a:latin typeface="Times New Roman" panose="02020603050405020304" pitchFamily="18" charset="0"/>
              </a:rPr>
              <a:t>p4:</a:t>
            </a:r>
          </a:p>
        </p:txBody>
      </p:sp>
      <p:sp>
        <p:nvSpPr>
          <p:cNvPr id="87045" name="文本框 87044"/>
          <p:cNvSpPr txBox="1"/>
          <p:nvPr/>
        </p:nvSpPr>
        <p:spPr>
          <a:xfrm>
            <a:off x="838200" y="1600200"/>
            <a:ext cx="16002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假定分配：</a:t>
            </a:r>
            <a:endParaRPr lang="zh-CN" altLang="en-US" b="1">
              <a:latin typeface="Times New Roman" panose="02020603050405020304" pitchFamily="18" charset="0"/>
            </a:endParaRPr>
          </a:p>
        </p:txBody>
      </p:sp>
      <p:sp>
        <p:nvSpPr>
          <p:cNvPr id="87046" name="文本框 87045"/>
          <p:cNvSpPr txBox="1"/>
          <p:nvPr/>
        </p:nvSpPr>
        <p:spPr>
          <a:xfrm>
            <a:off x="838200" y="5105400"/>
            <a:ext cx="7550150" cy="1296988"/>
          </a:xfrm>
          <a:prstGeom prst="rect">
            <a:avLst/>
          </a:prstGeom>
          <a:noFill/>
          <a:ln w="9525">
            <a:noFill/>
          </a:ln>
        </p:spPr>
        <p:txBody>
          <a:bodyPr>
            <a:spAutoFit/>
          </a:bodyPr>
          <a:lstStyle/>
          <a:p>
            <a:pPr>
              <a:lnSpc>
                <a:spcPct val="90000"/>
              </a:lnSpc>
              <a:spcBef>
                <a:spcPct val="50000"/>
              </a:spcBef>
            </a:pPr>
            <a:r>
              <a:rPr lang="zh-CN" altLang="en-US" b="1" dirty="0">
                <a:latin typeface="Times New Roman" panose="02020603050405020304" pitchFamily="18" charset="0"/>
              </a:rPr>
              <a:t>安全进程序列：</a:t>
            </a:r>
            <a:r>
              <a:rPr lang="en-US" altLang="zh-CN" b="1">
                <a:latin typeface="Times New Roman" panose="02020603050405020304" pitchFamily="18" charset="0"/>
              </a:rPr>
              <a:t>&lt;p3,p1,p4,p0,p2&gt;</a:t>
            </a:r>
          </a:p>
          <a:p>
            <a:pPr>
              <a:lnSpc>
                <a:spcPct val="70000"/>
              </a:lnSpc>
              <a:spcBef>
                <a:spcPct val="50000"/>
              </a:spcBef>
            </a:pPr>
            <a:r>
              <a:rPr lang="en-US" altLang="zh-CN" b="1" dirty="0">
                <a:latin typeface="Times New Roman" panose="02020603050405020304" pitchFamily="18" charset="0"/>
              </a:rPr>
              <a:t>p4</a:t>
            </a:r>
            <a:r>
              <a:rPr lang="zh-CN" altLang="en-US" b="1" dirty="0">
                <a:latin typeface="Times New Roman" panose="02020603050405020304" pitchFamily="18" charset="0"/>
              </a:rPr>
              <a:t>请求：</a:t>
            </a:r>
            <a:r>
              <a:rPr lang="en-US" altLang="zh-CN" b="1" dirty="0">
                <a:latin typeface="Times New Roman" panose="02020603050405020304" pitchFamily="18" charset="0"/>
              </a:rPr>
              <a:t>Request[4]=(3,3,0), </a:t>
            </a:r>
            <a:r>
              <a:rPr lang="zh-CN" altLang="en-US" b="1" dirty="0">
                <a:latin typeface="Times New Roman" panose="02020603050405020304" pitchFamily="18" charset="0"/>
              </a:rPr>
              <a:t>不能满足，等待；</a:t>
            </a:r>
            <a:endParaRPr lang="zh-CN" altLang="zh-CN" b="1">
              <a:latin typeface="Times New Roman" panose="02020603050405020304" pitchFamily="18" charset="0"/>
            </a:endParaRPr>
          </a:p>
          <a:p>
            <a:pPr>
              <a:lnSpc>
                <a:spcPct val="70000"/>
              </a:lnSpc>
              <a:spcBef>
                <a:spcPct val="50000"/>
              </a:spcBef>
            </a:pPr>
            <a:r>
              <a:rPr lang="zh-CN" altLang="zh-CN" b="1" dirty="0">
                <a:latin typeface="Times New Roman" panose="02020603050405020304" pitchFamily="18" charset="0"/>
              </a:rPr>
              <a:t>p0请求：</a:t>
            </a:r>
            <a:r>
              <a:rPr lang="en-US" altLang="zh-CN" b="1" dirty="0">
                <a:latin typeface="Times New Roman" panose="02020603050405020304" pitchFamily="18" charset="0"/>
              </a:rPr>
              <a:t>Request[0]=(0,2,0), </a:t>
            </a:r>
            <a:r>
              <a:rPr lang="zh-CN" altLang="en-US" b="1" dirty="0">
                <a:latin typeface="Times New Roman" panose="02020603050405020304" pitchFamily="18" charset="0"/>
              </a:rPr>
              <a:t>不安全，取消分配，等待。</a:t>
            </a:r>
            <a:endParaRPr lang="zh-CN" altLang="en-US" b="1">
              <a:latin typeface="Times New Roman" panose="02020603050405020304" pitchFamily="18" charset="0"/>
            </a:endParaRPr>
          </a:p>
        </p:txBody>
      </p:sp>
      <p:sp>
        <p:nvSpPr>
          <p:cNvPr id="87047" name="直接连接符 87046"/>
          <p:cNvSpPr/>
          <p:nvPr/>
        </p:nvSpPr>
        <p:spPr>
          <a:xfrm>
            <a:off x="6629400" y="2667000"/>
            <a:ext cx="0" cy="26670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框 88066"/>
          <p:cNvSpPr txBox="1"/>
          <p:nvPr/>
        </p:nvSpPr>
        <p:spPr>
          <a:xfrm>
            <a:off x="611188" y="1981200"/>
            <a:ext cx="7848600" cy="10048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例子：</a:t>
            </a:r>
            <a:r>
              <a:rPr lang="en-US" altLang="zh-CN" b="1" dirty="0">
                <a:latin typeface="Times New Roman" panose="02020603050405020304" pitchFamily="18" charset="0"/>
              </a:rPr>
              <a:t>R={A,B}, </a:t>
            </a:r>
            <a:r>
              <a:rPr lang="zh-CN" altLang="en-US" b="1" dirty="0">
                <a:latin typeface="Times New Roman" panose="02020603050405020304" pitchFamily="18" charset="0"/>
              </a:rPr>
              <a:t>申请</a:t>
            </a:r>
            <a:r>
              <a:rPr lang="en-US" altLang="zh-CN" b="1" dirty="0">
                <a:latin typeface="Times New Roman" panose="02020603050405020304" pitchFamily="18" charset="0"/>
              </a:rPr>
              <a:t>a, b; </a:t>
            </a:r>
            <a:r>
              <a:rPr lang="zh-CN" altLang="en-US" b="1" dirty="0">
                <a:latin typeface="Times New Roman" panose="02020603050405020304" pitchFamily="18" charset="0"/>
              </a:rPr>
              <a:t>释放</a:t>
            </a:r>
            <a:r>
              <a:rPr lang="en-US" altLang="zh-CN" b="1">
                <a:latin typeface="Times New Roman" panose="02020603050405020304" pitchFamily="18" charset="0"/>
              </a:rPr>
              <a:t>a, b</a:t>
            </a:r>
          </a:p>
          <a:p>
            <a:pPr>
              <a:spcBef>
                <a:spcPct val="50000"/>
              </a:spcBef>
            </a:pPr>
            <a:r>
              <a:rPr lang="en-US" altLang="zh-CN" b="1">
                <a:latin typeface="Times New Roman" panose="02020603050405020304" pitchFamily="18" charset="0"/>
              </a:rPr>
              <a:t>            P={p1,p2}, p1: a b a b;  p2:b b b a a b</a:t>
            </a:r>
          </a:p>
        </p:txBody>
      </p:sp>
      <p:sp>
        <p:nvSpPr>
          <p:cNvPr id="88068" name="直接连接符 88067"/>
          <p:cNvSpPr/>
          <p:nvPr/>
        </p:nvSpPr>
        <p:spPr>
          <a:xfrm>
            <a:off x="4787900" y="2057400"/>
            <a:ext cx="152400" cy="0"/>
          </a:xfrm>
          <a:prstGeom prst="line">
            <a:avLst/>
          </a:prstGeom>
          <a:ln w="19050" cap="flat" cmpd="sng">
            <a:solidFill>
              <a:schemeClr val="tx1"/>
            </a:solidFill>
            <a:prstDash val="solid"/>
            <a:headEnd type="none" w="med" len="med"/>
            <a:tailEnd type="none" w="med" len="med"/>
          </a:ln>
        </p:spPr>
      </p:sp>
      <p:sp>
        <p:nvSpPr>
          <p:cNvPr id="88069" name="直接连接符 88068"/>
          <p:cNvSpPr/>
          <p:nvPr/>
        </p:nvSpPr>
        <p:spPr>
          <a:xfrm>
            <a:off x="5076825" y="2057400"/>
            <a:ext cx="187325" cy="0"/>
          </a:xfrm>
          <a:prstGeom prst="line">
            <a:avLst/>
          </a:prstGeom>
          <a:ln w="15875" cap="flat" cmpd="sng">
            <a:solidFill>
              <a:schemeClr val="tx1"/>
            </a:solidFill>
            <a:prstDash val="solid"/>
            <a:headEnd type="none" w="med" len="med"/>
            <a:tailEnd type="none" w="med" len="med"/>
          </a:ln>
        </p:spPr>
      </p:sp>
      <p:sp>
        <p:nvSpPr>
          <p:cNvPr id="88072" name="直接连接符 88071"/>
          <p:cNvSpPr/>
          <p:nvPr/>
        </p:nvSpPr>
        <p:spPr>
          <a:xfrm>
            <a:off x="5365750" y="2636838"/>
            <a:ext cx="152400" cy="0"/>
          </a:xfrm>
          <a:prstGeom prst="line">
            <a:avLst/>
          </a:prstGeom>
          <a:ln w="15875" cap="flat" cmpd="sng">
            <a:solidFill>
              <a:schemeClr val="tx1"/>
            </a:solidFill>
            <a:prstDash val="solid"/>
            <a:headEnd type="none" w="med" len="med"/>
            <a:tailEnd type="none" w="med" len="med"/>
          </a:ln>
        </p:spPr>
      </p:sp>
      <p:sp>
        <p:nvSpPr>
          <p:cNvPr id="88075" name="文本框 88074"/>
          <p:cNvSpPr txBox="1"/>
          <p:nvPr/>
        </p:nvSpPr>
        <p:spPr>
          <a:xfrm>
            <a:off x="685800" y="3567113"/>
            <a:ext cx="7924800" cy="1662112"/>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u="sng">
                <a:latin typeface="Times New Roman" panose="02020603050405020304" pitchFamily="18" charset="0"/>
              </a:rPr>
              <a:t> Claim </a:t>
            </a: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Need</a:t>
            </a:r>
            <a:r>
              <a:rPr lang="en-US" altLang="zh-CN" b="1">
                <a:latin typeface="Times New Roman" panose="02020603050405020304" pitchFamily="18" charset="0"/>
              </a:rPr>
              <a:t>    </a:t>
            </a:r>
            <a:r>
              <a:rPr lang="en-US" altLang="zh-CN" b="1" u="sng">
                <a:latin typeface="Times New Roman" panose="02020603050405020304" pitchFamily="18" charset="0"/>
              </a:rPr>
              <a:t>Available</a:t>
            </a:r>
            <a:r>
              <a:rPr lang="en-US" altLang="zh-CN" b="1">
                <a:latin typeface="Times New Roman" panose="02020603050405020304" pitchFamily="18" charset="0"/>
              </a:rPr>
              <a:t>   </a:t>
            </a:r>
            <a:r>
              <a:rPr lang="en-US" altLang="zh-CN" b="1" u="sng">
                <a:latin typeface="Times New Roman" panose="02020603050405020304" pitchFamily="18" charset="0"/>
              </a:rPr>
              <a:t> Work</a:t>
            </a:r>
            <a:r>
              <a:rPr lang="en-US" altLang="zh-CN" b="1">
                <a:latin typeface="Times New Roman" panose="02020603050405020304" pitchFamily="18" charset="0"/>
              </a:rPr>
              <a:t>    </a:t>
            </a:r>
            <a:r>
              <a:rPr lang="en-US" altLang="zh-CN" b="1" u="sng">
                <a:latin typeface="Times New Roman" panose="02020603050405020304" pitchFamily="18" charset="0"/>
              </a:rPr>
              <a:t>Finish</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A  B         A  B           A  B        A   B          A  B   </a:t>
            </a:r>
          </a:p>
          <a:p>
            <a:pPr>
              <a:lnSpc>
                <a:spcPct val="60000"/>
              </a:lnSpc>
              <a:spcBef>
                <a:spcPct val="50000"/>
              </a:spcBef>
            </a:pPr>
            <a:r>
              <a:rPr lang="en-US" altLang="zh-CN" b="1">
                <a:latin typeface="Times New Roman" panose="02020603050405020304" pitchFamily="18" charset="0"/>
              </a:rPr>
              <a:t>p1</a:t>
            </a:r>
            <a:r>
              <a:rPr lang="zh-CN" altLang="en-US" b="1">
                <a:latin typeface="Times New Roman" panose="02020603050405020304" pitchFamily="18" charset="0"/>
              </a:rPr>
              <a:t>：</a:t>
            </a:r>
            <a:r>
              <a:rPr lang="en-US" altLang="zh-CN" b="1">
                <a:latin typeface="Times New Roman" panose="02020603050405020304" pitchFamily="18" charset="0"/>
              </a:rPr>
              <a:t>1  1         0   0            1   1        1    1</a:t>
            </a:r>
          </a:p>
          <a:p>
            <a:pPr>
              <a:lnSpc>
                <a:spcPct val="60000"/>
              </a:lnSpc>
              <a:spcBef>
                <a:spcPct val="50000"/>
              </a:spcBef>
            </a:pPr>
            <a:r>
              <a:rPr lang="en-US" altLang="zh-CN" b="1">
                <a:latin typeface="Times New Roman" panose="02020603050405020304" pitchFamily="18" charset="0"/>
              </a:rPr>
              <a:t>p2</a:t>
            </a:r>
            <a:r>
              <a:rPr lang="zh-CN" altLang="en-US" b="1">
                <a:latin typeface="Times New Roman" panose="02020603050405020304" pitchFamily="18" charset="0"/>
              </a:rPr>
              <a:t>：</a:t>
            </a:r>
            <a:r>
              <a:rPr lang="en-US" altLang="zh-CN" b="1">
                <a:latin typeface="Times New Roman" panose="02020603050405020304" pitchFamily="18" charset="0"/>
              </a:rPr>
              <a:t>1  1         0   0            1   1</a:t>
            </a:r>
          </a:p>
        </p:txBody>
      </p:sp>
      <p:sp>
        <p:nvSpPr>
          <p:cNvPr id="88076" name="直接连接符 88075"/>
          <p:cNvSpPr/>
          <p:nvPr/>
        </p:nvSpPr>
        <p:spPr>
          <a:xfrm>
            <a:off x="6324600" y="3505200"/>
            <a:ext cx="0" cy="1676400"/>
          </a:xfrm>
          <a:prstGeom prst="line">
            <a:avLst/>
          </a:prstGeom>
          <a:ln w="9525" cap="flat" cmpd="sng">
            <a:solidFill>
              <a:schemeClr val="tx1"/>
            </a:solidFill>
            <a:prstDash val="dash"/>
            <a:headEnd type="none" w="med" len="med"/>
            <a:tailEnd type="none" w="med" len="med"/>
          </a:ln>
        </p:spPr>
      </p:sp>
      <p:sp>
        <p:nvSpPr>
          <p:cNvPr id="88077" name="文本框 88076"/>
          <p:cNvSpPr txBox="1"/>
          <p:nvPr/>
        </p:nvSpPr>
        <p:spPr>
          <a:xfrm>
            <a:off x="1066800" y="5410200"/>
            <a:ext cx="7620000" cy="1004888"/>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Request[1]=(1,0), 安全，分配。</a:t>
            </a:r>
          </a:p>
          <a:p>
            <a:pPr>
              <a:spcBef>
                <a:spcPct val="50000"/>
              </a:spcBef>
            </a:pPr>
            <a:endParaRPr lang="en-US" altLang="zh-CN" b="1">
              <a:latin typeface="Times New Roman" panose="02020603050405020304" pitchFamily="18" charset="0"/>
            </a:endParaRPr>
          </a:p>
        </p:txBody>
      </p:sp>
      <p:sp>
        <p:nvSpPr>
          <p:cNvPr id="88081" name="直接连接符 88080"/>
          <p:cNvSpPr/>
          <p:nvPr/>
        </p:nvSpPr>
        <p:spPr>
          <a:xfrm>
            <a:off x="4024313" y="2636838"/>
            <a:ext cx="152400" cy="0"/>
          </a:xfrm>
          <a:prstGeom prst="line">
            <a:avLst/>
          </a:prstGeom>
          <a:ln w="19050" cap="flat" cmpd="sng">
            <a:solidFill>
              <a:schemeClr val="tx1"/>
            </a:solidFill>
            <a:prstDash val="solid"/>
            <a:headEnd type="none" w="med" len="med"/>
            <a:tailEnd type="none" w="med" len="med"/>
          </a:ln>
        </p:spPr>
      </p:sp>
      <p:sp>
        <p:nvSpPr>
          <p:cNvPr id="88082" name="直接连接符 88081"/>
          <p:cNvSpPr/>
          <p:nvPr/>
        </p:nvSpPr>
        <p:spPr>
          <a:xfrm>
            <a:off x="4313238" y="2636838"/>
            <a:ext cx="187325" cy="0"/>
          </a:xfrm>
          <a:prstGeom prst="line">
            <a:avLst/>
          </a:prstGeom>
          <a:ln w="15875" cap="flat" cmpd="sng">
            <a:solidFill>
              <a:schemeClr val="tx1"/>
            </a:solidFill>
            <a:prstDash val="solid"/>
            <a:headEnd type="none" w="med" len="med"/>
            <a:tailEnd type="none" w="med" len="med"/>
          </a:ln>
        </p:spPr>
      </p:sp>
      <p:sp>
        <p:nvSpPr>
          <p:cNvPr id="88083" name="直接连接符 88082"/>
          <p:cNvSpPr/>
          <p:nvPr/>
        </p:nvSpPr>
        <p:spPr>
          <a:xfrm>
            <a:off x="6040438" y="2636838"/>
            <a:ext cx="152400" cy="0"/>
          </a:xfrm>
          <a:prstGeom prst="line">
            <a:avLst/>
          </a:prstGeom>
          <a:ln w="19050" cap="flat" cmpd="sng">
            <a:solidFill>
              <a:schemeClr val="tx1"/>
            </a:solidFill>
            <a:prstDash val="solid"/>
            <a:headEnd type="none" w="med" len="med"/>
            <a:tailEnd type="none" w="med" len="med"/>
          </a:ln>
        </p:spPr>
      </p:sp>
      <p:sp>
        <p:nvSpPr>
          <p:cNvPr id="88084" name="直接连接符 88083"/>
          <p:cNvSpPr/>
          <p:nvPr/>
        </p:nvSpPr>
        <p:spPr>
          <a:xfrm>
            <a:off x="6329363" y="2636838"/>
            <a:ext cx="187325" cy="0"/>
          </a:xfrm>
          <a:prstGeom prst="line">
            <a:avLst/>
          </a:prstGeom>
          <a:ln w="15875" cap="flat" cmpd="sng">
            <a:solidFill>
              <a:schemeClr val="tx1"/>
            </a:solidFill>
            <a:prstDash val="solid"/>
            <a:headEnd type="none" w="med" len="med"/>
            <a:tailEnd type="none" w="med" len="med"/>
          </a:ln>
        </p:spPr>
      </p:sp>
      <p:sp>
        <p:nvSpPr>
          <p:cNvPr id="88085" name="标题 88084"/>
          <p:cNvSpPr>
            <a:spLocks noGrp="1"/>
          </p:cNvSpPr>
          <p:nvPr>
            <p:ph type="title"/>
          </p:nvPr>
        </p:nvSpPr>
        <p:spPr>
          <a:ln/>
        </p:spPr>
        <p:txBody>
          <a:bodyPr anchor="b"/>
          <a:lstStyle/>
          <a:p>
            <a:r>
              <a:rPr lang="zh-CN" altLang="en-US" b="1" dirty="0"/>
              <a:t>银行家算法的保守性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03425"/>
          <p:cNvSpPr>
            <a:spLocks noGrp="1"/>
          </p:cNvSpPr>
          <p:nvPr>
            <p:ph type="title"/>
          </p:nvPr>
        </p:nvSpPr>
        <p:spPr>
          <a:ln/>
        </p:spPr>
        <p:txBody>
          <a:bodyPr anchor="b"/>
          <a:lstStyle/>
          <a:p>
            <a:r>
              <a:rPr lang="zh-CN" altLang="en-US" b="1" dirty="0"/>
              <a:t>银行家算法的保守性</a:t>
            </a:r>
            <a:endParaRPr lang="zh-CN" altLang="en-US" b="1"/>
          </a:p>
        </p:txBody>
      </p:sp>
      <p:sp>
        <p:nvSpPr>
          <p:cNvPr id="103427" name="矩形 103426"/>
          <p:cNvSpPr/>
          <p:nvPr/>
        </p:nvSpPr>
        <p:spPr>
          <a:xfrm>
            <a:off x="771525" y="5791200"/>
            <a:ext cx="7681913" cy="457200"/>
          </a:xfrm>
          <a:prstGeom prst="rect">
            <a:avLst/>
          </a:prstGeom>
          <a:noFill/>
          <a:ln w="9525">
            <a:noFill/>
          </a:ln>
        </p:spPr>
        <p:txBody>
          <a:bodyPr wrap="none" anchor="t">
            <a:spAutoFit/>
          </a:bodyPr>
          <a:lstStyle/>
          <a:p>
            <a:r>
              <a:rPr lang="zh-CN" altLang="zh-CN" b="1" dirty="0">
                <a:latin typeface="Times New Roman" panose="02020603050405020304" pitchFamily="18" charset="0"/>
              </a:rPr>
              <a:t>Request[2]=(0,1), 不安全，不分配，（分配不导致死锁）</a:t>
            </a:r>
            <a:endParaRPr lang="en-US" altLang="zh-CN" b="1">
              <a:latin typeface="Times New Roman" panose="02020603050405020304" pitchFamily="18" charset="0"/>
            </a:endParaRPr>
          </a:p>
        </p:txBody>
      </p:sp>
      <p:sp>
        <p:nvSpPr>
          <p:cNvPr id="103428" name="文本框 103427"/>
          <p:cNvSpPr txBox="1"/>
          <p:nvPr/>
        </p:nvSpPr>
        <p:spPr>
          <a:xfrm>
            <a:off x="914400" y="3214688"/>
            <a:ext cx="7391400" cy="1662112"/>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u="sng">
                <a:latin typeface="Times New Roman" panose="02020603050405020304" pitchFamily="18" charset="0"/>
              </a:rPr>
              <a:t>Claim</a:t>
            </a: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Need</a:t>
            </a:r>
            <a:r>
              <a:rPr lang="en-US" altLang="zh-CN" b="1">
                <a:latin typeface="Times New Roman" panose="02020603050405020304" pitchFamily="18" charset="0"/>
              </a:rPr>
              <a:t>    </a:t>
            </a:r>
            <a:r>
              <a:rPr lang="en-US" altLang="zh-CN" b="1" u="sng">
                <a:latin typeface="Times New Roman" panose="02020603050405020304" pitchFamily="18" charset="0"/>
              </a:rPr>
              <a:t>Available</a:t>
            </a:r>
            <a:r>
              <a:rPr lang="en-US" altLang="zh-CN" b="1">
                <a:latin typeface="Times New Roman" panose="02020603050405020304" pitchFamily="18" charset="0"/>
              </a:rPr>
              <a:t>   </a:t>
            </a:r>
            <a:r>
              <a:rPr lang="en-US" altLang="zh-CN" b="1" u="sng">
                <a:latin typeface="Times New Roman" panose="02020603050405020304" pitchFamily="18" charset="0"/>
              </a:rPr>
              <a:t> Work</a:t>
            </a:r>
            <a:r>
              <a:rPr lang="en-US" altLang="zh-CN" b="1">
                <a:latin typeface="Times New Roman" panose="02020603050405020304" pitchFamily="18" charset="0"/>
              </a:rPr>
              <a:t> </a:t>
            </a:r>
            <a:r>
              <a:rPr lang="en-US" altLang="zh-CN" b="1" u="sng">
                <a:latin typeface="Times New Roman" panose="02020603050405020304" pitchFamily="18" charset="0"/>
              </a:rPr>
              <a:t>Finish</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A  B        A  B          A  B       A   B         A  B   </a:t>
            </a:r>
          </a:p>
          <a:p>
            <a:pPr>
              <a:lnSpc>
                <a:spcPct val="60000"/>
              </a:lnSpc>
              <a:spcBef>
                <a:spcPct val="50000"/>
              </a:spcBef>
            </a:pPr>
            <a:r>
              <a:rPr lang="en-US" altLang="zh-CN" b="1">
                <a:latin typeface="Times New Roman" panose="02020603050405020304" pitchFamily="18" charset="0"/>
              </a:rPr>
              <a:t>p1</a:t>
            </a:r>
            <a:r>
              <a:rPr lang="zh-CN" altLang="en-US" b="1">
                <a:latin typeface="Times New Roman" panose="02020603050405020304" pitchFamily="18" charset="0"/>
              </a:rPr>
              <a:t>：</a:t>
            </a:r>
            <a:r>
              <a:rPr lang="en-US" altLang="zh-CN" b="1">
                <a:latin typeface="Times New Roman" panose="02020603050405020304" pitchFamily="18" charset="0"/>
              </a:rPr>
              <a:t>1  1         1   0           0   1       0    1</a:t>
            </a:r>
          </a:p>
          <a:p>
            <a:pPr>
              <a:lnSpc>
                <a:spcPct val="60000"/>
              </a:lnSpc>
              <a:spcBef>
                <a:spcPct val="50000"/>
              </a:spcBef>
            </a:pPr>
            <a:r>
              <a:rPr lang="en-US" altLang="zh-CN" b="1">
                <a:latin typeface="Times New Roman" panose="02020603050405020304" pitchFamily="18" charset="0"/>
              </a:rPr>
              <a:t>p2</a:t>
            </a:r>
            <a:r>
              <a:rPr lang="zh-CN" altLang="en-US" b="1">
                <a:latin typeface="Times New Roman" panose="02020603050405020304" pitchFamily="18" charset="0"/>
              </a:rPr>
              <a:t>：</a:t>
            </a:r>
            <a:r>
              <a:rPr lang="en-US" altLang="zh-CN" b="1">
                <a:latin typeface="Times New Roman" panose="02020603050405020304" pitchFamily="18" charset="0"/>
              </a:rPr>
              <a:t>1  1         0   0           1   1</a:t>
            </a:r>
          </a:p>
        </p:txBody>
      </p:sp>
      <p:sp>
        <p:nvSpPr>
          <p:cNvPr id="103429" name="文本框 103428"/>
          <p:cNvSpPr txBox="1"/>
          <p:nvPr/>
        </p:nvSpPr>
        <p:spPr>
          <a:xfrm>
            <a:off x="762000" y="2209800"/>
            <a:ext cx="76962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分配后：</a:t>
            </a:r>
            <a:endParaRPr lang="zh-CN" altLang="en-US" b="1">
              <a:latin typeface="Times New Roman" panose="02020603050405020304" pitchFamily="18" charset="0"/>
            </a:endParaRPr>
          </a:p>
        </p:txBody>
      </p:sp>
      <p:sp>
        <p:nvSpPr>
          <p:cNvPr id="103430" name="直接连接符 103429"/>
          <p:cNvSpPr/>
          <p:nvPr/>
        </p:nvSpPr>
        <p:spPr>
          <a:xfrm>
            <a:off x="6248400" y="3276600"/>
            <a:ext cx="0" cy="16764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89089"/>
          <p:cNvSpPr>
            <a:spLocks noGrp="1"/>
          </p:cNvSpPr>
          <p:nvPr>
            <p:ph type="title"/>
          </p:nvPr>
        </p:nvSpPr>
        <p:spPr>
          <a:xfrm>
            <a:off x="685800" y="457200"/>
            <a:ext cx="7772400" cy="1143000"/>
          </a:xfrm>
          <a:ln/>
        </p:spPr>
        <p:txBody>
          <a:bodyPr anchor="b"/>
          <a:lstStyle/>
          <a:p>
            <a:r>
              <a:rPr lang="zh-CN" altLang="en-US" b="1" dirty="0"/>
              <a:t>讨论</a:t>
            </a:r>
            <a:endParaRPr lang="zh-CN" altLang="en-US" b="1"/>
          </a:p>
        </p:txBody>
      </p:sp>
      <p:sp>
        <p:nvSpPr>
          <p:cNvPr id="89091" name="文本框 89090"/>
          <p:cNvSpPr txBox="1"/>
          <p:nvPr/>
        </p:nvSpPr>
        <p:spPr>
          <a:xfrm>
            <a:off x="609600" y="1828800"/>
            <a:ext cx="7924800" cy="4291013"/>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Remarks1:</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银行家算法要求条件：进程所需资源最大量</a:t>
            </a:r>
            <a:r>
              <a:rPr lang="en-US" altLang="zh-CN" b="1" dirty="0">
                <a:latin typeface="Times New Roman" panose="02020603050405020304" pitchFamily="18" charset="0"/>
              </a:rPr>
              <a:t>, </a:t>
            </a:r>
            <a:r>
              <a:rPr lang="zh-CN" altLang="en-US" b="1" dirty="0">
                <a:latin typeface="Times New Roman" panose="02020603050405020304" pitchFamily="18" charset="0"/>
              </a:rPr>
              <a:t>这个信息对于充要性分析是不够的。</a:t>
            </a:r>
          </a:p>
          <a:p>
            <a:pPr>
              <a:spcBef>
                <a:spcPct val="50000"/>
              </a:spcBef>
            </a:pPr>
            <a:r>
              <a:rPr lang="en-US" altLang="zh-CN" b="1">
                <a:latin typeface="Times New Roman" panose="02020603050405020304" pitchFamily="18" charset="0"/>
              </a:rPr>
              <a:t>Remarks2:</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假设：进程预先给出有关资源的命令序列，则可以给出死锁避免的充要性算法，复杂度（</a:t>
            </a:r>
            <a:r>
              <a:rPr lang="en-US" altLang="zh-CN" b="1">
                <a:latin typeface="Times New Roman" panose="02020603050405020304" pitchFamily="18" charset="0"/>
              </a:rPr>
              <a:t>NP Complete)</a:t>
            </a:r>
            <a:r>
              <a:rPr lang="zh-CN" altLang="en-US" b="1">
                <a:latin typeface="Times New Roman" panose="02020603050405020304" pitchFamily="18" charset="0"/>
              </a:rPr>
              <a:t>。</a:t>
            </a:r>
          </a:p>
          <a:p>
            <a:pPr>
              <a:spcBef>
                <a:spcPct val="50000"/>
              </a:spcBef>
            </a:pPr>
            <a:r>
              <a:rPr lang="en-US" altLang="zh-CN" b="1">
                <a:latin typeface="Times New Roman" panose="02020603050405020304" pitchFamily="18" charset="0"/>
              </a:rPr>
              <a:t>Remarks3:</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预先给出进程有关资源的命令序列是困难的</a:t>
            </a:r>
            <a:r>
              <a:rPr lang="en-US" altLang="zh-CN" b="1" dirty="0">
                <a:latin typeface="Times New Roman" panose="02020603050405020304" pitchFamily="18" charset="0"/>
              </a:rPr>
              <a:t>(</a:t>
            </a:r>
            <a:r>
              <a:rPr lang="zh-CN" altLang="en-US" b="1" dirty="0">
                <a:latin typeface="Times New Roman" panose="02020603050405020304" pitchFamily="18" charset="0"/>
              </a:rPr>
              <a:t>程序的分枝和循环）。</a:t>
            </a:r>
            <a:endParaRPr lang="zh-CN" altLang="en-US" b="1">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90113"/>
          <p:cNvSpPr>
            <a:spLocks noGrp="1"/>
          </p:cNvSpPr>
          <p:nvPr>
            <p:ph type="title"/>
          </p:nvPr>
        </p:nvSpPr>
        <p:spPr>
          <a:ln/>
        </p:spPr>
        <p:txBody>
          <a:bodyPr anchor="b"/>
          <a:lstStyle/>
          <a:p>
            <a:r>
              <a:rPr lang="en-US" altLang="zh-CN" b="1" dirty="0"/>
              <a:t>5.8 </a:t>
            </a:r>
            <a:r>
              <a:rPr lang="zh-CN" altLang="en-US" b="1" dirty="0"/>
              <a:t>死锁的检测</a:t>
            </a:r>
            <a:endParaRPr lang="zh-CN" altLang="en-US" b="1"/>
          </a:p>
        </p:txBody>
      </p:sp>
      <p:sp>
        <p:nvSpPr>
          <p:cNvPr id="90115" name="文本框 90114"/>
          <p:cNvSpPr txBox="1"/>
          <p:nvPr/>
        </p:nvSpPr>
        <p:spPr>
          <a:xfrm>
            <a:off x="762000" y="2057400"/>
            <a:ext cx="7772400" cy="385286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数据结构：</a:t>
            </a:r>
            <a:endParaRPr lang="zh-CN" altLang="en-US" b="1" dirty="0">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Available:  array[1..m]of integer;</a:t>
            </a:r>
          </a:p>
          <a:p>
            <a:pPr>
              <a:lnSpc>
                <a:spcPct val="80000"/>
              </a:lnSpc>
              <a:spcBef>
                <a:spcPct val="50000"/>
              </a:spcBef>
            </a:pPr>
            <a:r>
              <a:rPr lang="en-US" altLang="zh-CN" b="1">
                <a:latin typeface="Comic Sans MS" panose="030F0702030302020204" pitchFamily="66" charset="0"/>
              </a:rPr>
              <a:t>    Allocation:  array[1..n,1..m]of integer;</a:t>
            </a:r>
          </a:p>
          <a:p>
            <a:pPr>
              <a:lnSpc>
                <a:spcPct val="80000"/>
              </a:lnSpc>
              <a:spcBef>
                <a:spcPct val="50000"/>
              </a:spcBef>
            </a:pPr>
            <a:r>
              <a:rPr lang="en-US" altLang="zh-CN" b="1">
                <a:latin typeface="Comic Sans MS" panose="030F0702030302020204" pitchFamily="66" charset="0"/>
              </a:rPr>
              <a:t>    Request:  array[1..n,1..m]of integer;</a:t>
            </a:r>
          </a:p>
          <a:p>
            <a:pPr>
              <a:lnSpc>
                <a:spcPct val="80000"/>
              </a:lnSpc>
              <a:spcBef>
                <a:spcPct val="50000"/>
              </a:spcBef>
            </a:pPr>
            <a:r>
              <a:rPr lang="zh-CN" altLang="en-US" b="1" dirty="0">
                <a:latin typeface="Comic Sans MS" panose="030F0702030302020204" pitchFamily="66" charset="0"/>
              </a:rPr>
              <a:t>临时变量：</a:t>
            </a:r>
          </a:p>
          <a:p>
            <a:pPr>
              <a:lnSpc>
                <a:spcPct val="8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Work:  array[1..m]of integer;</a:t>
            </a:r>
          </a:p>
          <a:p>
            <a:pPr>
              <a:lnSpc>
                <a:spcPct val="80000"/>
              </a:lnSpc>
              <a:spcBef>
                <a:spcPct val="50000"/>
              </a:spcBef>
            </a:pPr>
            <a:r>
              <a:rPr lang="en-US" altLang="zh-CN" b="1">
                <a:latin typeface="Comic Sans MS" panose="030F0702030302020204" pitchFamily="66" charset="0"/>
              </a:rPr>
              <a:t>    Finish:  array[1..n]of Boolean;</a:t>
            </a:r>
            <a:endParaRPr lang="en-US" altLang="zh-CN" b="1">
              <a:latin typeface="Times New Roman" panose="02020603050405020304" pitchFamily="18" charset="0"/>
            </a:endParaRPr>
          </a:p>
          <a:p>
            <a:pPr>
              <a:spcBef>
                <a:spcPct val="50000"/>
              </a:spcBef>
            </a:pPr>
            <a:endParaRPr lang="en-US" altLang="zh-CN" b="1">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3249"/>
          <p:cNvSpPr>
            <a:spLocks noGrp="1"/>
          </p:cNvSpPr>
          <p:nvPr>
            <p:ph type="title"/>
          </p:nvPr>
        </p:nvSpPr>
        <p:spPr>
          <a:ln/>
        </p:spPr>
        <p:txBody>
          <a:bodyPr anchor="b"/>
          <a:lstStyle/>
          <a:p>
            <a:r>
              <a:rPr lang="zh-CN" altLang="en-US" b="1" dirty="0"/>
              <a:t>由定义得到的结论</a:t>
            </a:r>
            <a:endParaRPr lang="zh-CN" altLang="en-US" b="1"/>
          </a:p>
        </p:txBody>
      </p:sp>
      <p:sp>
        <p:nvSpPr>
          <p:cNvPr id="53251" name="文本框 53250"/>
          <p:cNvSpPr txBox="1"/>
          <p:nvPr/>
        </p:nvSpPr>
        <p:spPr>
          <a:xfrm>
            <a:off x="1371600" y="2286000"/>
            <a:ext cx="73914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53252" name="文本占位符 53251"/>
          <p:cNvSpPr>
            <a:spLocks noGrp="1"/>
          </p:cNvSpPr>
          <p:nvPr>
            <p:ph type="body" idx="1"/>
          </p:nvPr>
        </p:nvSpPr>
        <p:spPr>
          <a:ln/>
        </p:spPr>
        <p:txBody>
          <a:bodyPr/>
          <a:lstStyle/>
          <a:p>
            <a:r>
              <a:rPr lang="zh-CN" altLang="en-US" b="1" dirty="0"/>
              <a:t>几个有用的结论：</a:t>
            </a:r>
          </a:p>
          <a:p>
            <a:pPr lvl="1"/>
            <a:r>
              <a:rPr lang="zh-CN" altLang="en-US" b="1" dirty="0"/>
              <a:t>参与死琐的进程至少有二个；</a:t>
            </a:r>
          </a:p>
          <a:p>
            <a:pPr lvl="1"/>
            <a:r>
              <a:rPr lang="zh-CN" altLang="en-US" b="1" dirty="0"/>
              <a:t>每个参与死锁的进程均等待资源；</a:t>
            </a:r>
          </a:p>
          <a:p>
            <a:pPr lvl="1"/>
            <a:r>
              <a:rPr lang="zh-CN" altLang="en-US" b="1" dirty="0"/>
              <a:t>参与死锁的进程中至少有两个进程占有资源；</a:t>
            </a:r>
          </a:p>
          <a:p>
            <a:pPr lvl="1"/>
            <a:r>
              <a:rPr lang="zh-CN" altLang="en-US" b="1" dirty="0"/>
              <a:t>死锁进程是系统中当前进程集合的一个子集。</a:t>
            </a:r>
            <a:endParaRPr lang="zh-CN" alt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91137"/>
          <p:cNvSpPr>
            <a:spLocks noGrp="1"/>
          </p:cNvSpPr>
          <p:nvPr>
            <p:ph type="title"/>
          </p:nvPr>
        </p:nvSpPr>
        <p:spPr>
          <a:ln/>
        </p:spPr>
        <p:txBody>
          <a:bodyPr anchor="b"/>
          <a:lstStyle/>
          <a:p>
            <a:r>
              <a:rPr lang="en-US" altLang="zh-CN" b="1" dirty="0"/>
              <a:t>5.8.1 </a:t>
            </a:r>
            <a:r>
              <a:rPr lang="zh-CN" altLang="en-US" b="1" dirty="0"/>
              <a:t>死锁检测算法</a:t>
            </a:r>
            <a:endParaRPr lang="zh-CN" altLang="en-US" b="1"/>
          </a:p>
        </p:txBody>
      </p:sp>
      <p:grpSp>
        <p:nvGrpSpPr>
          <p:cNvPr id="91159" name="组合 91158"/>
          <p:cNvGrpSpPr/>
          <p:nvPr/>
        </p:nvGrpSpPr>
        <p:grpSpPr>
          <a:xfrm>
            <a:off x="914400" y="1905000"/>
            <a:ext cx="7772400" cy="4038600"/>
            <a:chOff x="576" y="1200"/>
            <a:chExt cx="4896" cy="2544"/>
          </a:xfrm>
        </p:grpSpPr>
        <p:sp>
          <p:nvSpPr>
            <p:cNvPr id="91141" name="文本框 91140"/>
            <p:cNvSpPr txBox="1"/>
            <p:nvPr/>
          </p:nvSpPr>
          <p:spPr>
            <a:xfrm>
              <a:off x="1968" y="1200"/>
              <a:ext cx="1632" cy="495"/>
            </a:xfrm>
            <a:prstGeom prst="rect">
              <a:avLst/>
            </a:prstGeom>
            <a:noFill/>
            <a:ln w="9525">
              <a:noFill/>
            </a:ln>
          </p:spPr>
          <p:txBody>
            <a:bodyPr>
              <a:spAutoFit/>
            </a:bodyPr>
            <a:lstStyle/>
            <a:p>
              <a:pPr>
                <a:lnSpc>
                  <a:spcPct val="80000"/>
                </a:lnSpc>
                <a:spcBef>
                  <a:spcPct val="50000"/>
                </a:spcBef>
              </a:pPr>
              <a:r>
                <a:rPr lang="en-US" altLang="zh-CN" b="1">
                  <a:latin typeface="Times New Roman" panose="02020603050405020304" pitchFamily="18" charset="0"/>
                </a:rPr>
                <a:t>Work:=Available;</a:t>
              </a:r>
            </a:p>
            <a:p>
              <a:pPr>
                <a:lnSpc>
                  <a:spcPct val="60000"/>
                </a:lnSpc>
                <a:spcBef>
                  <a:spcPct val="50000"/>
                </a:spcBef>
              </a:pPr>
              <a:r>
                <a:rPr lang="en-US" altLang="zh-CN" b="1">
                  <a:latin typeface="Times New Roman" panose="02020603050405020304" pitchFamily="18" charset="0"/>
                </a:rPr>
                <a:t>Finish:=false;</a:t>
              </a:r>
            </a:p>
          </p:txBody>
        </p:sp>
        <p:sp>
          <p:nvSpPr>
            <p:cNvPr id="91142" name="文本框 91141"/>
            <p:cNvSpPr txBox="1"/>
            <p:nvPr/>
          </p:nvSpPr>
          <p:spPr>
            <a:xfrm>
              <a:off x="1968" y="2036"/>
              <a:ext cx="1872" cy="771"/>
            </a:xfrm>
            <a:prstGeom prst="rect">
              <a:avLst/>
            </a:prstGeom>
            <a:noFill/>
            <a:ln w="9525">
              <a:noFill/>
            </a:ln>
          </p:spPr>
          <p:txBody>
            <a:bodyPr>
              <a:spAutoFit/>
            </a:bodyPr>
            <a:lstStyle/>
            <a:p>
              <a:pPr>
                <a:lnSpc>
                  <a:spcPct val="80000"/>
                </a:lnSpc>
                <a:spcBef>
                  <a:spcPct val="50000"/>
                </a:spcBef>
              </a:pPr>
              <a:r>
                <a:rPr lang="zh-CN" altLang="en-US" b="1" dirty="0">
                  <a:latin typeface="Times New Roman" panose="02020603050405020304" pitchFamily="18" charset="0"/>
                </a:rPr>
                <a:t>有满足条件的</a:t>
              </a:r>
              <a:r>
                <a:rPr lang="en-US" altLang="zh-CN" b="1">
                  <a:latin typeface="Times New Roman" panose="02020603050405020304" pitchFamily="18" charset="0"/>
                </a:rPr>
                <a:t>i:</a:t>
              </a:r>
            </a:p>
            <a:p>
              <a:pPr>
                <a:lnSpc>
                  <a:spcPct val="60000"/>
                </a:lnSpc>
                <a:spcBef>
                  <a:spcPct val="50000"/>
                </a:spcBef>
              </a:pPr>
              <a:r>
                <a:rPr lang="en-US" altLang="zh-CN" b="1">
                  <a:latin typeface="Times New Roman" panose="02020603050405020304" pitchFamily="18" charset="0"/>
                </a:rPr>
                <a:t>Finish[i]=false</a:t>
              </a:r>
            </a:p>
            <a:p>
              <a:pPr>
                <a:lnSpc>
                  <a:spcPct val="70000"/>
                </a:lnSpc>
                <a:spcBef>
                  <a:spcPct val="50000"/>
                </a:spcBef>
              </a:pPr>
              <a:r>
                <a:rPr lang="en-US" altLang="zh-CN" b="1">
                  <a:solidFill>
                    <a:schemeClr val="tx2"/>
                  </a:solidFill>
                  <a:latin typeface="Times New Roman" panose="02020603050405020304" pitchFamily="18" charset="0"/>
                </a:rPr>
                <a:t>Request[i]</a:t>
              </a:r>
              <a:r>
                <a:rPr lang="en-US" altLang="zh-CN" b="1">
                  <a:latin typeface="Times New Roman" panose="02020603050405020304" pitchFamily="18" charset="0"/>
                  <a:sym typeface="Symbol" panose="05050102010706020507" pitchFamily="18" charset="2"/>
                </a:rPr>
                <a:t>Work</a:t>
              </a:r>
            </a:p>
          </p:txBody>
        </p:sp>
        <p:sp>
          <p:nvSpPr>
            <p:cNvPr id="91143" name="文本框 91142"/>
            <p:cNvSpPr txBox="1"/>
            <p:nvPr/>
          </p:nvSpPr>
          <p:spPr>
            <a:xfrm>
              <a:off x="720" y="2832"/>
              <a:ext cx="2341" cy="633"/>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Finish[i]=true;</a:t>
              </a:r>
            </a:p>
            <a:p>
              <a:pPr>
                <a:spcBef>
                  <a:spcPct val="50000"/>
                </a:spcBef>
              </a:pPr>
              <a:r>
                <a:rPr lang="en-US" altLang="zh-CN" b="1">
                  <a:latin typeface="Times New Roman" panose="02020603050405020304" pitchFamily="18" charset="0"/>
                </a:rPr>
                <a:t>Work:=Work+Allocation[i]</a:t>
              </a:r>
            </a:p>
          </p:txBody>
        </p:sp>
        <p:sp>
          <p:nvSpPr>
            <p:cNvPr id="91144" name="任意多边形 91143"/>
            <p:cNvSpPr/>
            <p:nvPr/>
          </p:nvSpPr>
          <p:spPr>
            <a:xfrm>
              <a:off x="1392" y="2352"/>
              <a:ext cx="576" cy="480"/>
            </a:xfrm>
            <a:custGeom>
              <a:avLst/>
              <a:gdLst/>
              <a:ahLst/>
              <a:cxnLst/>
              <a:rect l="0" t="0" r="0" b="0"/>
              <a:pathLst>
                <a:path w="576" h="480">
                  <a:moveTo>
                    <a:pt x="576" y="0"/>
                  </a:moveTo>
                  <a:lnTo>
                    <a:pt x="0" y="0"/>
                  </a:lnTo>
                  <a:lnTo>
                    <a:pt x="0" y="48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1145" name="任意多边形 91144"/>
            <p:cNvSpPr/>
            <p:nvPr/>
          </p:nvSpPr>
          <p:spPr>
            <a:xfrm>
              <a:off x="576" y="1872"/>
              <a:ext cx="1968" cy="1872"/>
            </a:xfrm>
            <a:custGeom>
              <a:avLst/>
              <a:gdLst/>
              <a:ahLst/>
              <a:cxnLst/>
              <a:rect l="0" t="0" r="0" b="0"/>
              <a:pathLst>
                <a:path w="1968" h="1872">
                  <a:moveTo>
                    <a:pt x="864" y="1584"/>
                  </a:moveTo>
                  <a:lnTo>
                    <a:pt x="864" y="1872"/>
                  </a:lnTo>
                  <a:lnTo>
                    <a:pt x="0" y="1872"/>
                  </a:lnTo>
                  <a:lnTo>
                    <a:pt x="0" y="0"/>
                  </a:lnTo>
                  <a:lnTo>
                    <a:pt x="1968" y="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1146" name="直接连接符 91145"/>
            <p:cNvSpPr/>
            <p:nvPr/>
          </p:nvSpPr>
          <p:spPr>
            <a:xfrm>
              <a:off x="2592" y="1680"/>
              <a:ext cx="0" cy="336"/>
            </a:xfrm>
            <a:prstGeom prst="line">
              <a:avLst/>
            </a:prstGeom>
            <a:ln w="28575" cap="flat" cmpd="sng">
              <a:solidFill>
                <a:schemeClr val="tx1"/>
              </a:solidFill>
              <a:prstDash val="solid"/>
              <a:headEnd type="none" w="med" len="med"/>
              <a:tailEnd type="triangle" w="med" len="med"/>
            </a:ln>
          </p:spPr>
        </p:sp>
        <p:sp>
          <p:nvSpPr>
            <p:cNvPr id="91147" name="文本框 91146"/>
            <p:cNvSpPr txBox="1"/>
            <p:nvPr/>
          </p:nvSpPr>
          <p:spPr>
            <a:xfrm>
              <a:off x="1536" y="201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T</a:t>
              </a:r>
            </a:p>
          </p:txBody>
        </p:sp>
        <p:sp>
          <p:nvSpPr>
            <p:cNvPr id="91148" name="文本框 91147"/>
            <p:cNvSpPr txBox="1"/>
            <p:nvPr/>
          </p:nvSpPr>
          <p:spPr>
            <a:xfrm>
              <a:off x="3744" y="2688"/>
              <a:ext cx="163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rPr>
                <a:t> ,finish[i]=true</a:t>
              </a:r>
            </a:p>
          </p:txBody>
        </p:sp>
        <p:sp>
          <p:nvSpPr>
            <p:cNvPr id="91149" name="任意多边形 91148"/>
            <p:cNvSpPr/>
            <p:nvPr/>
          </p:nvSpPr>
          <p:spPr>
            <a:xfrm>
              <a:off x="3312" y="2400"/>
              <a:ext cx="1248" cy="288"/>
            </a:xfrm>
            <a:custGeom>
              <a:avLst/>
              <a:gdLst/>
              <a:ahLst/>
              <a:cxnLst/>
              <a:rect l="0" t="0" r="0" b="0"/>
              <a:pathLst>
                <a:path w="1248" h="288">
                  <a:moveTo>
                    <a:pt x="0" y="0"/>
                  </a:moveTo>
                  <a:lnTo>
                    <a:pt x="1248" y="0"/>
                  </a:lnTo>
                  <a:lnTo>
                    <a:pt x="1248" y="288"/>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1150" name="任意多边形 91149"/>
            <p:cNvSpPr/>
            <p:nvPr/>
          </p:nvSpPr>
          <p:spPr>
            <a:xfrm>
              <a:off x="3552" y="2832"/>
              <a:ext cx="192" cy="480"/>
            </a:xfrm>
            <a:custGeom>
              <a:avLst/>
              <a:gdLst/>
              <a:ahLst/>
              <a:cxnLst/>
              <a:rect l="0" t="0" r="0" b="0"/>
              <a:pathLst>
                <a:path w="192" h="480">
                  <a:moveTo>
                    <a:pt x="192" y="0"/>
                  </a:moveTo>
                  <a:lnTo>
                    <a:pt x="0" y="0"/>
                  </a:lnTo>
                  <a:lnTo>
                    <a:pt x="0" y="48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1151" name="任意多边形 91150"/>
            <p:cNvSpPr/>
            <p:nvPr/>
          </p:nvSpPr>
          <p:spPr>
            <a:xfrm>
              <a:off x="5136" y="2832"/>
              <a:ext cx="240" cy="384"/>
            </a:xfrm>
            <a:custGeom>
              <a:avLst/>
              <a:gdLst/>
              <a:ahLst/>
              <a:cxnLst/>
              <a:rect l="0" t="0" r="0" b="0"/>
              <a:pathLst>
                <a:path w="240" h="384">
                  <a:moveTo>
                    <a:pt x="0" y="0"/>
                  </a:moveTo>
                  <a:lnTo>
                    <a:pt x="240" y="0"/>
                  </a:lnTo>
                  <a:lnTo>
                    <a:pt x="240" y="384"/>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1152" name="文本框 91151"/>
            <p:cNvSpPr txBox="1"/>
            <p:nvPr/>
          </p:nvSpPr>
          <p:spPr>
            <a:xfrm>
              <a:off x="3456" y="2496"/>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T</a:t>
              </a:r>
            </a:p>
          </p:txBody>
        </p:sp>
        <p:sp>
          <p:nvSpPr>
            <p:cNvPr id="91153" name="文本框 91152"/>
            <p:cNvSpPr txBox="1"/>
            <p:nvPr/>
          </p:nvSpPr>
          <p:spPr>
            <a:xfrm>
              <a:off x="5136" y="2496"/>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p>
          </p:txBody>
        </p:sp>
        <p:sp>
          <p:nvSpPr>
            <p:cNvPr id="91154" name="文本框 91153"/>
            <p:cNvSpPr txBox="1"/>
            <p:nvPr/>
          </p:nvSpPr>
          <p:spPr>
            <a:xfrm>
              <a:off x="3744" y="2016"/>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p>
          </p:txBody>
        </p:sp>
        <p:sp>
          <p:nvSpPr>
            <p:cNvPr id="91155" name="文本框 91154"/>
            <p:cNvSpPr txBox="1"/>
            <p:nvPr/>
          </p:nvSpPr>
          <p:spPr>
            <a:xfrm>
              <a:off x="3216" y="3408"/>
              <a:ext cx="768" cy="2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无死锁</a:t>
              </a:r>
              <a:endParaRPr lang="zh-CN" altLang="en-US" b="1">
                <a:latin typeface="Times New Roman" panose="02020603050405020304" pitchFamily="18" charset="0"/>
              </a:endParaRPr>
            </a:p>
          </p:txBody>
        </p:sp>
      </p:grpSp>
      <p:sp>
        <p:nvSpPr>
          <p:cNvPr id="91156" name="文本框 91155"/>
          <p:cNvSpPr txBox="1"/>
          <p:nvPr/>
        </p:nvSpPr>
        <p:spPr>
          <a:xfrm>
            <a:off x="8153400" y="5334000"/>
            <a:ext cx="9144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死锁</a:t>
            </a:r>
            <a:endParaRPr lang="zh-CN" altLang="en-US" b="1">
              <a:latin typeface="Times New Roman" panose="02020603050405020304" pitchFamily="18" charset="0"/>
            </a:endParaRPr>
          </a:p>
        </p:txBody>
      </p:sp>
      <p:sp>
        <p:nvSpPr>
          <p:cNvPr id="91158" name="云形标注 91157"/>
          <p:cNvSpPr/>
          <p:nvPr/>
        </p:nvSpPr>
        <p:spPr>
          <a:xfrm>
            <a:off x="5791200" y="1676400"/>
            <a:ext cx="3124200" cy="1219200"/>
          </a:xfrm>
          <a:prstGeom prst="cloudCallout">
            <a:avLst>
              <a:gd name="adj1" fmla="val -43750"/>
              <a:gd name="adj2" fmla="val 66278"/>
            </a:avLst>
          </a:prstGeom>
          <a:solidFill>
            <a:schemeClr val="bg1"/>
          </a:solidFill>
          <a:ln w="9525" cap="flat" cmpd="sng">
            <a:solidFill>
              <a:schemeClr val="tx1"/>
            </a:solidFill>
            <a:prstDash val="solid"/>
            <a:headEnd type="none" w="med" len="med"/>
            <a:tailEnd type="none" w="med" len="med"/>
          </a:ln>
        </p:spPr>
        <p:txBody>
          <a:bodyPr wrap="none" anchor="ctr"/>
          <a:lstStyle/>
          <a:p>
            <a:pPr algn="ctr"/>
            <a:r>
              <a:rPr lang="en-US" altLang="zh-CN" b="1">
                <a:latin typeface="Times New Roman" panose="02020603050405020304" pitchFamily="18" charset="0"/>
              </a:rPr>
              <a:t>Finish[I]=true</a:t>
            </a:r>
          </a:p>
          <a:p>
            <a:pPr algn="ctr"/>
            <a:r>
              <a:rPr lang="en-US" altLang="zh-CN" b="1">
                <a:latin typeface="Times New Roman" panose="02020603050405020304" pitchFamily="18" charset="0"/>
              </a:rPr>
              <a:t>for allocation[I]=0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58"/>
                                        </p:tgtEl>
                                        <p:attrNameLst>
                                          <p:attrName>style.visibility</p:attrName>
                                        </p:attrNameLst>
                                      </p:cBhvr>
                                      <p:to>
                                        <p:strVal val="visible"/>
                                      </p:to>
                                    </p:set>
                                    <p:animEffect transition="in" filter="dissolve">
                                      <p:cBhvr>
                                        <p:cTn id="7" dur="500"/>
                                        <p:tgtEl>
                                          <p:spTgt spid="91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a:ln/>
        </p:spPr>
        <p:txBody>
          <a:bodyPr anchor="b"/>
          <a:lstStyle/>
          <a:p>
            <a:r>
              <a:rPr lang="en-US" altLang="zh-CN" b="1"/>
              <a:t>Remarks</a:t>
            </a:r>
          </a:p>
        </p:txBody>
      </p:sp>
      <p:sp>
        <p:nvSpPr>
          <p:cNvPr id="105475" name="文本框 105474"/>
          <p:cNvSpPr txBox="1"/>
          <p:nvPr/>
        </p:nvSpPr>
        <p:spPr>
          <a:xfrm>
            <a:off x="685800" y="2209800"/>
            <a:ext cx="78486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105476" name="文本框 105475"/>
          <p:cNvSpPr txBox="1"/>
          <p:nvPr/>
        </p:nvSpPr>
        <p:spPr>
          <a:xfrm>
            <a:off x="609600" y="2166938"/>
            <a:ext cx="8077200" cy="2100262"/>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上述算法可以检测到参与死锁的全部进程，包括占有资</a:t>
            </a:r>
          </a:p>
          <a:p>
            <a:pPr>
              <a:spcBef>
                <a:spcPct val="50000"/>
              </a:spcBef>
            </a:pPr>
            <a:r>
              <a:rPr lang="zh-CN" altLang="en-US" b="1" dirty="0">
                <a:latin typeface="Times New Roman" panose="02020603050405020304" pitchFamily="18" charset="0"/>
              </a:rPr>
              <a:t>     源和不占有资源的进程。</a:t>
            </a:r>
          </a:p>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如果希望只检测占有资源的进程，初始化时：</a:t>
            </a: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Finish[i]=true, for Allocation[I]=0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45409"/>
          <p:cNvSpPr>
            <a:spLocks noGrp="1"/>
          </p:cNvSpPr>
          <p:nvPr>
            <p:ph type="title"/>
          </p:nvPr>
        </p:nvSpPr>
        <p:spPr>
          <a:ln/>
        </p:spPr>
        <p:txBody>
          <a:bodyPr anchor="b"/>
          <a:lstStyle/>
          <a:p>
            <a:r>
              <a:rPr lang="en-US" altLang="zh-CN" b="1"/>
              <a:t>Remarks</a:t>
            </a:r>
          </a:p>
        </p:txBody>
      </p:sp>
      <p:sp>
        <p:nvSpPr>
          <p:cNvPr id="145411" name="文本占位符 145410"/>
          <p:cNvSpPr>
            <a:spLocks noGrp="1"/>
          </p:cNvSpPr>
          <p:nvPr>
            <p:ph type="body" idx="1"/>
          </p:nvPr>
        </p:nvSpPr>
        <p:spPr>
          <a:ln/>
        </p:spPr>
        <p:txBody>
          <a:bodyPr/>
          <a:lstStyle/>
          <a:p>
            <a:r>
              <a:rPr lang="zh-CN" altLang="en-US" b="1" dirty="0"/>
              <a:t>令</a:t>
            </a:r>
            <a:r>
              <a:rPr lang="en-US" altLang="zh-CN" b="1" dirty="0"/>
              <a:t>P</a:t>
            </a:r>
            <a:r>
              <a:rPr lang="zh-CN" altLang="en-US" b="1" dirty="0"/>
              <a:t>是所有进程的集合，</a:t>
            </a:r>
            <a:r>
              <a:rPr lang="en-US" altLang="zh-CN" b="1" dirty="0"/>
              <a:t>P’</a:t>
            </a:r>
            <a:r>
              <a:rPr lang="zh-CN" altLang="en-US" b="1" dirty="0"/>
              <a:t>包含于</a:t>
            </a:r>
            <a:r>
              <a:rPr lang="en-US" altLang="zh-CN" b="1" dirty="0"/>
              <a:t>P</a:t>
            </a:r>
            <a:r>
              <a:rPr lang="zh-CN" altLang="en-US" b="1" dirty="0"/>
              <a:t>是所有占有资源的进程集合，则</a:t>
            </a:r>
            <a:r>
              <a:rPr lang="en-US" altLang="zh-CN" b="1"/>
              <a:t>:</a:t>
            </a:r>
          </a:p>
          <a:p>
            <a:pPr lvl="1"/>
            <a:r>
              <a:rPr lang="en-US" altLang="zh-CN" b="1" dirty="0"/>
              <a:t>P</a:t>
            </a:r>
            <a:r>
              <a:rPr lang="zh-CN" altLang="en-US" b="1" dirty="0"/>
              <a:t>死锁</a:t>
            </a:r>
            <a:r>
              <a:rPr lang="en-US" altLang="zh-CN" b="1" dirty="0">
                <a:sym typeface="Wingdings" panose="05000000000000000000" pitchFamily="2" charset="2"/>
              </a:rPr>
              <a:t>P’</a:t>
            </a:r>
            <a:r>
              <a:rPr lang="zh-CN" altLang="en-US" b="1" dirty="0">
                <a:sym typeface="Wingdings" panose="05000000000000000000" pitchFamily="2" charset="2"/>
              </a:rPr>
              <a:t>死锁。</a:t>
            </a:r>
          </a:p>
          <a:p>
            <a:r>
              <a:rPr lang="zh-CN" altLang="en-US" b="1" dirty="0">
                <a:sym typeface="Wingdings" panose="05000000000000000000" pitchFamily="2" charset="2"/>
              </a:rPr>
              <a:t>死锁检测之后是恢复，只考虑</a:t>
            </a:r>
            <a:r>
              <a:rPr lang="en-US" altLang="zh-CN" b="1" dirty="0">
                <a:sym typeface="Wingdings" panose="05000000000000000000" pitchFamily="2" charset="2"/>
              </a:rPr>
              <a:t>P’</a:t>
            </a:r>
            <a:r>
              <a:rPr lang="zh-CN" altLang="en-US" b="1" dirty="0">
                <a:sym typeface="Wingdings" panose="05000000000000000000" pitchFamily="2" charset="2"/>
              </a:rPr>
              <a:t>中的进程。</a:t>
            </a:r>
          </a:p>
          <a:p>
            <a:r>
              <a:rPr lang="zh-CN" altLang="en-US" b="1" dirty="0">
                <a:sym typeface="Wingdings" panose="05000000000000000000" pitchFamily="2" charset="2"/>
              </a:rPr>
              <a:t>死锁检测不考虑</a:t>
            </a:r>
            <a:r>
              <a:rPr lang="en-US" altLang="zh-CN" b="1" dirty="0">
                <a:sym typeface="Wingdings" panose="05000000000000000000" pitchFamily="2" charset="2"/>
              </a:rPr>
              <a:t>P-P’</a:t>
            </a:r>
            <a:r>
              <a:rPr lang="zh-CN" altLang="en-US" b="1" dirty="0">
                <a:sym typeface="Wingdings" panose="05000000000000000000" pitchFamily="2" charset="2"/>
              </a:rPr>
              <a:t>中的进程，缩小了检测范围，降低了系统开销。</a:t>
            </a:r>
          </a:p>
          <a:p>
            <a:pPr lvl="1"/>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92161"/>
          <p:cNvSpPr>
            <a:spLocks noGrp="1"/>
          </p:cNvSpPr>
          <p:nvPr>
            <p:ph type="title"/>
          </p:nvPr>
        </p:nvSpPr>
        <p:spPr>
          <a:ln/>
        </p:spPr>
        <p:txBody>
          <a:bodyPr anchor="b"/>
          <a:lstStyle/>
          <a:p>
            <a:r>
              <a:rPr lang="zh-CN" altLang="en-US" b="1" dirty="0"/>
              <a:t>死锁例子</a:t>
            </a:r>
            <a:endParaRPr lang="zh-CN" altLang="en-US" b="1"/>
          </a:p>
        </p:txBody>
      </p:sp>
      <p:sp>
        <p:nvSpPr>
          <p:cNvPr id="92163" name="文本框 92162"/>
          <p:cNvSpPr txBox="1"/>
          <p:nvPr/>
        </p:nvSpPr>
        <p:spPr>
          <a:xfrm>
            <a:off x="762000" y="1981200"/>
            <a:ext cx="7620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例子：</a:t>
            </a:r>
            <a:r>
              <a:rPr lang="en-US" altLang="zh-CN" b="1">
                <a:latin typeface="Times New Roman" panose="02020603050405020304" pitchFamily="18" charset="0"/>
              </a:rPr>
              <a:t>R={A(7),B(3),C(6)};  P={p0,p1,p2,p3,p4}</a:t>
            </a:r>
          </a:p>
        </p:txBody>
      </p:sp>
      <p:sp>
        <p:nvSpPr>
          <p:cNvPr id="92164" name="文本框 92163"/>
          <p:cNvSpPr txBox="1"/>
          <p:nvPr/>
        </p:nvSpPr>
        <p:spPr>
          <a:xfrm>
            <a:off x="838200" y="2590800"/>
            <a:ext cx="7924800" cy="2538413"/>
          </a:xfrm>
          <a:prstGeom prst="rect">
            <a:avLst/>
          </a:prstGeom>
          <a:noFill/>
          <a:ln w="9525">
            <a:noFill/>
          </a:ln>
        </p:spPr>
        <p:txBody>
          <a:bodyPr>
            <a:spAutoFit/>
          </a:bodyPr>
          <a:lstStyle/>
          <a:p>
            <a:pPr>
              <a:lnSpc>
                <a:spcPct val="70000"/>
              </a:lnSpc>
              <a:spcBef>
                <a:spcPct val="50000"/>
              </a:spcBef>
            </a:pP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Request</a:t>
            </a:r>
            <a:r>
              <a:rPr lang="en-US" altLang="zh-CN" b="1">
                <a:latin typeface="Times New Roman" panose="02020603050405020304" pitchFamily="18" charset="0"/>
              </a:rPr>
              <a:t>       </a:t>
            </a:r>
            <a:r>
              <a:rPr lang="en-US" altLang="zh-CN" b="1" u="sng">
                <a:latin typeface="Times New Roman" panose="02020603050405020304" pitchFamily="18" charset="0"/>
              </a:rPr>
              <a:t>Available</a:t>
            </a:r>
            <a:r>
              <a:rPr lang="en-US" altLang="zh-CN" b="1">
                <a:latin typeface="Times New Roman" panose="02020603050405020304" pitchFamily="18" charset="0"/>
              </a:rPr>
              <a:t>    </a:t>
            </a:r>
            <a:r>
              <a:rPr lang="en-US" altLang="zh-CN" b="1" u="sng">
                <a:latin typeface="Times New Roman" panose="02020603050405020304" pitchFamily="18" charset="0"/>
              </a:rPr>
              <a:t>  Work</a:t>
            </a:r>
            <a:r>
              <a:rPr lang="en-US" altLang="zh-CN" b="1">
                <a:latin typeface="Times New Roman" panose="02020603050405020304" pitchFamily="18" charset="0"/>
              </a:rPr>
              <a:t>     </a:t>
            </a:r>
            <a:r>
              <a:rPr lang="en-US" altLang="zh-CN" b="1" u="sng">
                <a:latin typeface="Times New Roman" panose="02020603050405020304" pitchFamily="18" charset="0"/>
              </a:rPr>
              <a:t> Finish</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A  B  C           A  B  C          A  B  C        A  B  C  </a:t>
            </a:r>
          </a:p>
          <a:p>
            <a:pPr>
              <a:lnSpc>
                <a:spcPct val="50000"/>
              </a:lnSpc>
              <a:spcBef>
                <a:spcPct val="50000"/>
              </a:spcBef>
            </a:pPr>
            <a:r>
              <a:rPr lang="en-US" altLang="zh-CN" b="1">
                <a:latin typeface="Times New Roman" panose="02020603050405020304" pitchFamily="18" charset="0"/>
              </a:rPr>
              <a:t>p0:   0  1  0             0   0   0          0   1   0</a:t>
            </a:r>
          </a:p>
          <a:p>
            <a:pPr>
              <a:lnSpc>
                <a:spcPct val="50000"/>
              </a:lnSpc>
              <a:spcBef>
                <a:spcPct val="50000"/>
              </a:spcBef>
            </a:pPr>
            <a:r>
              <a:rPr lang="en-US" altLang="zh-CN" b="1">
                <a:latin typeface="Times New Roman" panose="02020603050405020304" pitchFamily="18" charset="0"/>
              </a:rPr>
              <a:t>p1:   2  0  0             2   0   2 </a:t>
            </a:r>
          </a:p>
          <a:p>
            <a:pPr>
              <a:lnSpc>
                <a:spcPct val="50000"/>
              </a:lnSpc>
              <a:spcBef>
                <a:spcPct val="50000"/>
              </a:spcBef>
            </a:pPr>
            <a:r>
              <a:rPr lang="en-US" altLang="zh-CN" b="1">
                <a:latin typeface="Times New Roman" panose="02020603050405020304" pitchFamily="18" charset="0"/>
              </a:rPr>
              <a:t>p2:   3  0  3             0   0   0</a:t>
            </a:r>
          </a:p>
          <a:p>
            <a:pPr>
              <a:lnSpc>
                <a:spcPct val="50000"/>
              </a:lnSpc>
              <a:spcBef>
                <a:spcPct val="50000"/>
              </a:spcBef>
            </a:pPr>
            <a:r>
              <a:rPr lang="en-US" altLang="zh-CN" b="1">
                <a:latin typeface="Times New Roman" panose="02020603050405020304" pitchFamily="18" charset="0"/>
              </a:rPr>
              <a:t>p3:   2  1  1             1   0   0</a:t>
            </a:r>
          </a:p>
          <a:p>
            <a:pPr>
              <a:lnSpc>
                <a:spcPct val="50000"/>
              </a:lnSpc>
              <a:spcBef>
                <a:spcPct val="50000"/>
              </a:spcBef>
            </a:pPr>
            <a:r>
              <a:rPr lang="en-US" altLang="zh-CN" b="1">
                <a:latin typeface="Times New Roman" panose="02020603050405020304" pitchFamily="18" charset="0"/>
              </a:rPr>
              <a:t>p4:   0  0  2             0   0   2          </a:t>
            </a:r>
          </a:p>
        </p:txBody>
      </p:sp>
      <p:sp>
        <p:nvSpPr>
          <p:cNvPr id="92165" name="文本框 92164"/>
          <p:cNvSpPr txBox="1"/>
          <p:nvPr/>
        </p:nvSpPr>
        <p:spPr>
          <a:xfrm>
            <a:off x="838200" y="5334000"/>
            <a:ext cx="8077200" cy="10048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未死锁。</a:t>
            </a:r>
          </a:p>
          <a:p>
            <a:pPr>
              <a:spcBef>
                <a:spcPct val="50000"/>
              </a:spcBef>
            </a:pPr>
            <a:r>
              <a:rPr lang="zh-CN" altLang="en-US" b="1" dirty="0">
                <a:latin typeface="Times New Roman" panose="02020603050405020304" pitchFamily="18" charset="0"/>
              </a:rPr>
              <a:t>此时，</a:t>
            </a:r>
            <a:r>
              <a:rPr lang="en-US" altLang="zh-CN" b="1" dirty="0">
                <a:latin typeface="Times New Roman" panose="02020603050405020304" pitchFamily="18" charset="0"/>
              </a:rPr>
              <a:t>Request[2]=(0,0,1), </a:t>
            </a:r>
            <a:r>
              <a:rPr lang="zh-CN" altLang="en-US" b="1" dirty="0">
                <a:latin typeface="Times New Roman" panose="02020603050405020304" pitchFamily="18" charset="0"/>
              </a:rPr>
              <a:t>死锁，参与死锁进程</a:t>
            </a:r>
            <a:r>
              <a:rPr lang="en-US" altLang="zh-CN" b="1">
                <a:latin typeface="Times New Roman" panose="02020603050405020304" pitchFamily="18" charset="0"/>
              </a:rPr>
              <a:t>{p1,p2,p3,p4}</a:t>
            </a:r>
          </a:p>
        </p:txBody>
      </p:sp>
      <p:sp>
        <p:nvSpPr>
          <p:cNvPr id="92166" name="直接连接符 92165"/>
          <p:cNvSpPr/>
          <p:nvPr/>
        </p:nvSpPr>
        <p:spPr>
          <a:xfrm>
            <a:off x="6172200" y="2590800"/>
            <a:ext cx="0" cy="27432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93185"/>
          <p:cNvSpPr>
            <a:spLocks noGrp="1"/>
          </p:cNvSpPr>
          <p:nvPr>
            <p:ph type="title"/>
          </p:nvPr>
        </p:nvSpPr>
        <p:spPr>
          <a:ln/>
        </p:spPr>
        <p:txBody>
          <a:bodyPr anchor="b"/>
          <a:lstStyle/>
          <a:p>
            <a:r>
              <a:rPr lang="en-US" altLang="zh-CN" b="1" dirty="0"/>
              <a:t>5.8.2 </a:t>
            </a:r>
            <a:r>
              <a:rPr lang="zh-CN" altLang="en-US" b="1" dirty="0"/>
              <a:t>死锁检测时刻</a:t>
            </a:r>
            <a:endParaRPr lang="zh-CN" altLang="en-US" b="1"/>
          </a:p>
        </p:txBody>
      </p:sp>
      <p:sp>
        <p:nvSpPr>
          <p:cNvPr id="93187" name="文本框 93186"/>
          <p:cNvSpPr txBox="1"/>
          <p:nvPr/>
        </p:nvSpPr>
        <p:spPr>
          <a:xfrm>
            <a:off x="762000" y="2133600"/>
            <a:ext cx="7924800" cy="3743325"/>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考虑因素：</a:t>
            </a:r>
          </a:p>
          <a:p>
            <a:pPr>
              <a:spcBef>
                <a:spcPct val="50000"/>
              </a:spcBef>
            </a:pPr>
            <a:r>
              <a:rPr lang="zh-CN" altLang="en-US" b="1" dirty="0">
                <a:latin typeface="Times New Roman" panose="02020603050405020304" pitchFamily="18" charset="0"/>
              </a:rPr>
              <a:t>    死锁发生频度；</a:t>
            </a:r>
          </a:p>
          <a:p>
            <a:pPr>
              <a:spcBef>
                <a:spcPct val="50000"/>
              </a:spcBef>
            </a:pPr>
            <a:r>
              <a:rPr lang="zh-CN" altLang="en-US" b="1" dirty="0">
                <a:latin typeface="Times New Roman" panose="02020603050405020304" pitchFamily="18" charset="0"/>
              </a:rPr>
              <a:t>    死锁影响进程。</a:t>
            </a:r>
          </a:p>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等待时检测：</a:t>
            </a:r>
          </a:p>
          <a:p>
            <a:pPr>
              <a:spcBef>
                <a:spcPct val="50000"/>
              </a:spcBef>
            </a:pPr>
            <a:r>
              <a:rPr lang="zh-CN" altLang="en-US" b="1" dirty="0">
                <a:latin typeface="Times New Roman" panose="02020603050405020304" pitchFamily="18" charset="0"/>
              </a:rPr>
              <a:t>    发现早，恢复代价小，开销大（</a:t>
            </a:r>
            <a:r>
              <a:rPr lang="en-US" altLang="en-US" b="1">
                <a:latin typeface="Times New Roman" panose="02020603050405020304" pitchFamily="18" charset="0"/>
              </a:rPr>
              <a:t>overhead)</a:t>
            </a:r>
            <a:r>
              <a:rPr lang="zh-CN" altLang="en-US" b="1">
                <a:latin typeface="Times New Roman" panose="02020603050405020304" pitchFamily="18" charset="0"/>
              </a:rPr>
              <a:t>。</a:t>
            </a:r>
          </a:p>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定时检测：</a:t>
            </a:r>
          </a:p>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资源（</a:t>
            </a:r>
            <a:r>
              <a:rPr lang="en-US" altLang="en-US" b="1" err="1">
                <a:latin typeface="Times New Roman" panose="02020603050405020304" pitchFamily="18" charset="0"/>
              </a:rPr>
              <a:t>eg</a:t>
            </a:r>
            <a:r>
              <a:rPr lang="en-US" altLang="en-US" b="1">
                <a:latin typeface="Times New Roman" panose="02020603050405020304" pitchFamily="18" charset="0"/>
              </a:rPr>
              <a:t>. CPU</a:t>
            </a:r>
            <a:r>
              <a:rPr lang="zh-CN" altLang="en-US" b="1" dirty="0">
                <a:latin typeface="Times New Roman" panose="02020603050405020304" pitchFamily="18" charset="0"/>
              </a:rPr>
              <a:t>）利用率下降时检测</a:t>
            </a:r>
            <a:r>
              <a:rPr lang="zh-CN" altLang="en-US" b="1">
                <a:latin typeface="Times New Roman" panose="02020603050405020304" pitchFamily="18"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94209"/>
          <p:cNvSpPr>
            <a:spLocks noGrp="1"/>
          </p:cNvSpPr>
          <p:nvPr>
            <p:ph type="title"/>
          </p:nvPr>
        </p:nvSpPr>
        <p:spPr>
          <a:xfrm>
            <a:off x="685800" y="381000"/>
            <a:ext cx="7772400" cy="1143000"/>
          </a:xfrm>
          <a:ln/>
        </p:spPr>
        <p:txBody>
          <a:bodyPr anchor="b"/>
          <a:lstStyle/>
          <a:p>
            <a:r>
              <a:rPr lang="en-US" altLang="zh-CN" b="1" dirty="0"/>
              <a:t>5.9 </a:t>
            </a:r>
            <a:r>
              <a:rPr lang="zh-CN" altLang="en-US" b="1" dirty="0"/>
              <a:t>死锁的恢复</a:t>
            </a:r>
            <a:endParaRPr lang="zh-CN" altLang="en-US" b="1"/>
          </a:p>
        </p:txBody>
      </p:sp>
      <p:sp>
        <p:nvSpPr>
          <p:cNvPr id="94211" name="文本框 94210"/>
          <p:cNvSpPr txBox="1"/>
          <p:nvPr/>
        </p:nvSpPr>
        <p:spPr>
          <a:xfrm>
            <a:off x="609600" y="1905000"/>
            <a:ext cx="8001000" cy="48387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重新启动</a:t>
            </a:r>
            <a:endParaRPr lang="zh-CN" altLang="en-US" b="1">
              <a:latin typeface="Times New Roman" panose="02020603050405020304" pitchFamily="18" charset="0"/>
            </a:endParaRPr>
          </a:p>
          <a:p>
            <a:pPr>
              <a:spcBef>
                <a:spcPct val="50000"/>
              </a:spcBef>
            </a:pPr>
            <a:r>
              <a:rPr lang="zh-CN" altLang="en-US" b="1" dirty="0">
                <a:latin typeface="Times New Roman" panose="02020603050405020304" pitchFamily="18" charset="0"/>
              </a:rPr>
              <a:t>    简单，代价大，涉及未参与死锁的进程。</a:t>
            </a:r>
          </a:p>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终止进程</a:t>
            </a:r>
            <a:r>
              <a:rPr lang="en-US" altLang="zh-CN" b="1">
                <a:latin typeface="Times New Roman" panose="02020603050405020304" pitchFamily="18" charset="0"/>
              </a:rPr>
              <a:t>(process termination)</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环路上占有资源的进程。</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一次性全部终止；</a:t>
            </a:r>
            <a:r>
              <a:rPr lang="en-US" altLang="zh-CN" b="1" dirty="0">
                <a:latin typeface="Times New Roman" panose="02020603050405020304" pitchFamily="18" charset="0"/>
              </a:rPr>
              <a:t>(2) </a:t>
            </a:r>
            <a:r>
              <a:rPr lang="zh-CN" altLang="en-US" b="1" dirty="0">
                <a:latin typeface="Times New Roman" panose="02020603050405020304" pitchFamily="18" charset="0"/>
              </a:rPr>
              <a:t>逐步终止（优先级，代价函数）</a:t>
            </a:r>
          </a:p>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剥夺资源</a:t>
            </a:r>
            <a:r>
              <a:rPr lang="en-US" altLang="zh-CN" b="1" dirty="0">
                <a:latin typeface="Times New Roman" panose="02020603050405020304" pitchFamily="18" charset="0"/>
              </a:rPr>
              <a:t>(resource preemption)+</a:t>
            </a:r>
            <a:r>
              <a:rPr lang="zh-CN" altLang="en-US" b="1" dirty="0">
                <a:latin typeface="Times New Roman" panose="02020603050405020304" pitchFamily="18" charset="0"/>
              </a:rPr>
              <a:t>进程回退</a:t>
            </a:r>
            <a:r>
              <a:rPr lang="en-US" altLang="zh-CN" b="1">
                <a:latin typeface="Times New Roman" panose="02020603050405020304" pitchFamily="18" charset="0"/>
              </a:rPr>
              <a:t>(rollback)</a:t>
            </a:r>
          </a:p>
          <a:p>
            <a:pPr>
              <a:spcBef>
                <a:spcPct val="50000"/>
              </a:spcBef>
            </a:pPr>
            <a:r>
              <a:rPr lang="zh-CN" altLang="zh-CN" b="1">
                <a:latin typeface="Times New Roman" panose="02020603050405020304" pitchFamily="18" charset="0"/>
              </a:rPr>
              <a:t>    (1) select a victim；</a:t>
            </a:r>
            <a:r>
              <a:rPr lang="en-US" altLang="zh-CN" b="1">
                <a:latin typeface="Times New Roman" panose="02020603050405020304" pitchFamily="18" charset="0"/>
              </a:rPr>
              <a:t>(2) rollback.</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问题</a:t>
            </a:r>
            <a:r>
              <a:rPr lang="en-US" altLang="zh-CN" b="1" dirty="0">
                <a:latin typeface="Times New Roman" panose="02020603050405020304" pitchFamily="18" charset="0"/>
              </a:rPr>
              <a:t>: (1) </a:t>
            </a:r>
            <a:r>
              <a:rPr lang="zh-CN" altLang="en-US" b="1" dirty="0">
                <a:latin typeface="Times New Roman" panose="02020603050405020304" pitchFamily="18" charset="0"/>
              </a:rPr>
              <a:t>保存</a:t>
            </a:r>
            <a:r>
              <a:rPr lang="en-US" altLang="en-US" b="1">
                <a:latin typeface="Times New Roman" panose="02020603050405020304" pitchFamily="18" charset="0"/>
              </a:rPr>
              <a:t>snapshot</a:t>
            </a:r>
            <a:r>
              <a:rPr lang="zh-CN" altLang="en-US" b="1" dirty="0">
                <a:latin typeface="Times New Roman" panose="02020603050405020304" pitchFamily="18" charset="0"/>
              </a:rPr>
              <a:t>代价大；</a:t>
            </a:r>
            <a:r>
              <a:rPr lang="en-US" altLang="zh-CN" b="1" dirty="0">
                <a:latin typeface="Times New Roman" panose="02020603050405020304" pitchFamily="18" charset="0"/>
              </a:rPr>
              <a:t>(2) </a:t>
            </a:r>
            <a:r>
              <a:rPr lang="zh-CN" altLang="en-US" b="1" dirty="0">
                <a:latin typeface="Times New Roman" panose="02020603050405020304" pitchFamily="18" charset="0"/>
              </a:rPr>
              <a:t>消除影响困难</a:t>
            </a:r>
            <a:r>
              <a:rPr lang="en-US" altLang="zh-CN" b="1">
                <a:latin typeface="Times New Roman" panose="02020603050405020304" pitchFamily="18" charset="0"/>
              </a:rPr>
              <a:t>;</a:t>
            </a:r>
          </a:p>
          <a:p>
            <a:pPr>
              <a:spcBef>
                <a:spcPct val="50000"/>
              </a:spcBef>
            </a:pPr>
            <a:r>
              <a:rPr lang="en-US" altLang="zh-CN" b="1">
                <a:latin typeface="Times New Roman" panose="02020603050405020304" pitchFamily="18" charset="0"/>
              </a:rPr>
              <a:t>              (3) starvation.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13665"/>
          <p:cNvSpPr>
            <a:spLocks noGrp="1"/>
          </p:cNvSpPr>
          <p:nvPr>
            <p:ph type="title"/>
          </p:nvPr>
        </p:nvSpPr>
        <p:spPr>
          <a:ln/>
        </p:spPr>
        <p:txBody>
          <a:bodyPr anchor="b"/>
          <a:lstStyle/>
          <a:p>
            <a:r>
              <a:rPr lang="en-US" altLang="zh-CN" b="1" dirty="0"/>
              <a:t>5.10 </a:t>
            </a:r>
            <a:r>
              <a:rPr lang="zh-CN" altLang="en-US" b="1" dirty="0"/>
              <a:t>鸵鸟算法</a:t>
            </a:r>
            <a:endParaRPr lang="zh-CN" altLang="en-US" b="1"/>
          </a:p>
        </p:txBody>
      </p:sp>
      <p:sp>
        <p:nvSpPr>
          <p:cNvPr id="113668" name="文本占位符 113667"/>
          <p:cNvSpPr>
            <a:spLocks noGrp="1"/>
          </p:cNvSpPr>
          <p:nvPr>
            <p:ph type="body" idx="1"/>
          </p:nvPr>
        </p:nvSpPr>
        <p:spPr>
          <a:xfrm>
            <a:off x="762000" y="2057400"/>
            <a:ext cx="7772400" cy="4114800"/>
          </a:xfrm>
          <a:ln/>
        </p:spPr>
        <p:txBody>
          <a:bodyPr/>
          <a:lstStyle/>
          <a:p>
            <a:r>
              <a:rPr lang="zh-CN" altLang="en-US" sz="2800" b="1" dirty="0"/>
              <a:t>视而不见</a:t>
            </a:r>
          </a:p>
          <a:p>
            <a:pPr lvl="1"/>
            <a:r>
              <a:rPr lang="en-US" altLang="zh-CN" sz="2400" b="1"/>
              <a:t>Pro:</a:t>
            </a:r>
          </a:p>
          <a:p>
            <a:pPr lvl="2"/>
            <a:r>
              <a:rPr lang="zh-CN" altLang="en-US" sz="2000" b="1" dirty="0"/>
              <a:t>工程师观点</a:t>
            </a:r>
            <a:r>
              <a:rPr lang="en-US" altLang="zh-CN" sz="2000" b="1" dirty="0"/>
              <a:t>(</a:t>
            </a:r>
            <a:r>
              <a:rPr lang="zh-CN" altLang="en-US" sz="2000" b="1" dirty="0"/>
              <a:t>考虑死锁发生的频率</a:t>
            </a:r>
            <a:r>
              <a:rPr lang="en-US" altLang="zh-CN" sz="2000" b="1" dirty="0"/>
              <a:t>,</a:t>
            </a:r>
            <a:r>
              <a:rPr lang="zh-CN" altLang="en-US" sz="2000" b="1" dirty="0"/>
              <a:t>危害</a:t>
            </a:r>
            <a:r>
              <a:rPr lang="en-US" altLang="zh-CN" sz="2000" b="1" dirty="0"/>
              <a:t>,</a:t>
            </a:r>
            <a:r>
              <a:rPr lang="zh-CN" altLang="en-US" sz="2000" b="1" dirty="0"/>
              <a:t>处理代价</a:t>
            </a:r>
            <a:r>
              <a:rPr lang="en-US" altLang="zh-CN" sz="2000" b="1"/>
              <a:t>)</a:t>
            </a:r>
          </a:p>
          <a:p>
            <a:pPr lvl="3"/>
            <a:r>
              <a:rPr lang="zh-CN" altLang="en-US" sz="1800" b="1" dirty="0"/>
              <a:t>死锁发生频率</a:t>
            </a:r>
            <a:r>
              <a:rPr lang="en-US" altLang="zh-CN" sz="1800" b="1" dirty="0"/>
              <a:t>&lt;</a:t>
            </a:r>
            <a:r>
              <a:rPr lang="zh-CN" altLang="en-US" sz="1800" b="1" dirty="0"/>
              <a:t>其它故障引起的系统瘫痪的频率</a:t>
            </a:r>
          </a:p>
          <a:p>
            <a:pPr lvl="3"/>
            <a:r>
              <a:rPr lang="zh-CN" altLang="en-US" sz="1800" b="1" dirty="0"/>
              <a:t>死锁处理</a:t>
            </a:r>
            <a:r>
              <a:rPr lang="en-US" altLang="zh-CN" sz="1800" b="1" dirty="0"/>
              <a:t>constant overhead &gt; </a:t>
            </a:r>
            <a:r>
              <a:rPr lang="zh-CN" altLang="en-US" sz="1800" b="1" dirty="0"/>
              <a:t>危害</a:t>
            </a:r>
          </a:p>
          <a:p>
            <a:pPr lvl="1"/>
            <a:r>
              <a:rPr lang="en-US" altLang="zh-CN" sz="2400" b="1"/>
              <a:t>Cont:</a:t>
            </a:r>
          </a:p>
          <a:p>
            <a:pPr lvl="2"/>
            <a:r>
              <a:rPr lang="zh-CN" altLang="en-US" sz="2000" b="1" dirty="0"/>
              <a:t>数学家观点</a:t>
            </a:r>
          </a:p>
          <a:p>
            <a:pPr lvl="3"/>
            <a:r>
              <a:rPr lang="zh-CN" altLang="en-US" sz="1800" b="1" dirty="0"/>
              <a:t>必须处理</a:t>
            </a:r>
            <a:r>
              <a:rPr lang="en-US" altLang="zh-CN" sz="1800" b="1" dirty="0"/>
              <a:t>,</a:t>
            </a:r>
            <a:r>
              <a:rPr lang="zh-CN" altLang="en-US" sz="1800" b="1" dirty="0"/>
              <a:t>无论代价如何</a:t>
            </a:r>
          </a:p>
          <a:p>
            <a:r>
              <a:rPr lang="zh-CN" altLang="en-US" sz="2800" b="1" dirty="0"/>
              <a:t>目前系统实际如此</a:t>
            </a:r>
          </a:p>
          <a:p>
            <a:pPr lvl="1"/>
            <a:r>
              <a:rPr lang="en-US" altLang="zh-CN" sz="2400" b="1" err="1"/>
              <a:t>Eg</a:t>
            </a:r>
            <a:r>
              <a:rPr lang="en-US" altLang="zh-CN" sz="2400" b="1" dirty="0"/>
              <a:t>. UNIX proc</a:t>
            </a:r>
            <a:r>
              <a:rPr lang="zh-CN" altLang="en-US" sz="2400" b="1" dirty="0"/>
              <a:t>结构</a:t>
            </a:r>
            <a:r>
              <a:rPr lang="en-US" altLang="zh-CN" sz="2400" b="1"/>
              <a:t>(50 and up)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14689"/>
          <p:cNvSpPr>
            <a:spLocks noGrp="1"/>
          </p:cNvSpPr>
          <p:nvPr>
            <p:ph type="title"/>
          </p:nvPr>
        </p:nvSpPr>
        <p:spPr>
          <a:ln/>
        </p:spPr>
        <p:txBody>
          <a:bodyPr anchor="b"/>
          <a:lstStyle/>
          <a:p>
            <a:r>
              <a:rPr lang="en-US" altLang="zh-CN" b="1" dirty="0"/>
              <a:t>5.11 </a:t>
            </a:r>
            <a:r>
              <a:rPr lang="zh-CN" altLang="en-US" b="1" dirty="0"/>
              <a:t>有关问题的讨论</a:t>
            </a:r>
            <a:endParaRPr lang="zh-CN" altLang="en-US" b="1"/>
          </a:p>
        </p:txBody>
      </p:sp>
      <p:sp>
        <p:nvSpPr>
          <p:cNvPr id="114691" name="文本占位符 114690"/>
          <p:cNvSpPr>
            <a:spLocks noGrp="1"/>
          </p:cNvSpPr>
          <p:nvPr>
            <p:ph type="body" idx="1"/>
          </p:nvPr>
        </p:nvSpPr>
        <p:spPr>
          <a:ln/>
        </p:spPr>
        <p:txBody>
          <a:bodyPr/>
          <a:lstStyle/>
          <a:p>
            <a:r>
              <a:rPr lang="zh-CN" altLang="en-US" sz="2800" b="1" dirty="0"/>
              <a:t>关于充要性算法</a:t>
            </a:r>
          </a:p>
          <a:p>
            <a:pPr lvl="1"/>
            <a:r>
              <a:rPr lang="zh-CN" altLang="en-US" sz="2400" b="1" dirty="0"/>
              <a:t>已知进程关于资源活动序列</a:t>
            </a:r>
          </a:p>
          <a:p>
            <a:pPr lvl="2"/>
            <a:r>
              <a:rPr lang="zh-CN" altLang="en-US" sz="2000" b="1" dirty="0"/>
              <a:t>困难</a:t>
            </a:r>
            <a:r>
              <a:rPr lang="en-US" altLang="zh-CN" sz="2000" b="1" dirty="0"/>
              <a:t>: </a:t>
            </a:r>
            <a:r>
              <a:rPr lang="zh-CN" altLang="en-US" sz="2000" b="1" dirty="0"/>
              <a:t>程序中的分枝与循环</a:t>
            </a:r>
          </a:p>
          <a:p>
            <a:pPr lvl="1"/>
            <a:r>
              <a:rPr lang="zh-CN" altLang="en-US" sz="2400" b="1" dirty="0"/>
              <a:t>复杂度高</a:t>
            </a:r>
            <a:r>
              <a:rPr lang="en-US" altLang="zh-CN" sz="2400" b="1"/>
              <a:t>(NP Complete)</a:t>
            </a:r>
          </a:p>
          <a:p>
            <a:r>
              <a:rPr lang="zh-CN" altLang="en-US" sz="2800" b="1" dirty="0"/>
              <a:t>生灭资源问题</a:t>
            </a:r>
          </a:p>
          <a:p>
            <a:pPr lvl="1"/>
            <a:r>
              <a:rPr lang="zh-CN" altLang="en-US" sz="2400" b="1" dirty="0"/>
              <a:t>消息</a:t>
            </a:r>
          </a:p>
          <a:p>
            <a:pPr lvl="1"/>
            <a:r>
              <a:rPr lang="zh-CN" altLang="en-US" sz="2400" b="1" dirty="0"/>
              <a:t>消耗性资源与可重用资源并存</a:t>
            </a:r>
          </a:p>
          <a:p>
            <a:r>
              <a:rPr lang="zh-CN" altLang="en-US" sz="2800" b="1" dirty="0"/>
              <a:t>关于两阶段封锁</a:t>
            </a:r>
          </a:p>
          <a:p>
            <a:pPr lvl="1"/>
            <a:r>
              <a:rPr lang="zh-CN" altLang="en-US" sz="2400" b="1" dirty="0"/>
              <a:t>增长阶段有可能死锁</a:t>
            </a:r>
          </a:p>
          <a:p>
            <a:endParaRPr lang="zh-CN" altLang="en-US" sz="28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15713"/>
          <p:cNvSpPr>
            <a:spLocks noGrp="1"/>
          </p:cNvSpPr>
          <p:nvPr>
            <p:ph type="title"/>
          </p:nvPr>
        </p:nvSpPr>
        <p:spPr>
          <a:ln/>
        </p:spPr>
        <p:txBody>
          <a:bodyPr anchor="b"/>
          <a:lstStyle/>
          <a:p>
            <a:r>
              <a:rPr lang="en-US" altLang="zh-CN" b="1" dirty="0"/>
              <a:t>5.12 </a:t>
            </a:r>
            <a:r>
              <a:rPr lang="zh-CN" altLang="en-US" b="1" dirty="0"/>
              <a:t>饥饿与活锁</a:t>
            </a:r>
            <a:endParaRPr lang="zh-CN" altLang="en-US" b="1"/>
          </a:p>
        </p:txBody>
      </p:sp>
      <p:sp>
        <p:nvSpPr>
          <p:cNvPr id="115715" name="文本占位符 115714"/>
          <p:cNvSpPr>
            <a:spLocks noGrp="1"/>
          </p:cNvSpPr>
          <p:nvPr>
            <p:ph type="body" idx="1"/>
          </p:nvPr>
        </p:nvSpPr>
        <p:spPr>
          <a:ln/>
        </p:spPr>
        <p:txBody>
          <a:bodyPr/>
          <a:lstStyle/>
          <a:p>
            <a:pPr>
              <a:lnSpc>
                <a:spcPct val="80000"/>
              </a:lnSpc>
            </a:pPr>
            <a:r>
              <a:rPr lang="zh-CN" altLang="en-US" sz="2800" b="1" dirty="0"/>
              <a:t>饥饿</a:t>
            </a:r>
            <a:r>
              <a:rPr lang="en-US" altLang="zh-CN" sz="2800" b="1" dirty="0"/>
              <a:t>(starvation)</a:t>
            </a:r>
            <a:r>
              <a:rPr lang="zh-CN" altLang="en-US" sz="2800" b="1" dirty="0"/>
              <a:t>：当等待时间给进程推进和响应带来明显影响时</a:t>
            </a:r>
            <a:r>
              <a:rPr lang="en-US" altLang="zh-CN" sz="2800" b="1" dirty="0"/>
              <a:t>,</a:t>
            </a:r>
            <a:r>
              <a:rPr lang="zh-CN" altLang="en-US" sz="2800" b="1" dirty="0"/>
              <a:t>称发生了进程饥饿</a:t>
            </a:r>
            <a:r>
              <a:rPr lang="en-US" altLang="zh-CN" sz="2800" b="1" dirty="0"/>
              <a:t>.</a:t>
            </a:r>
            <a:r>
              <a:rPr lang="zh-CN" altLang="en-US" sz="2800" b="1" dirty="0"/>
              <a:t>饥饿到一定程度的进程所赋予的使命即使完成也不再具有实际意义时称该进程被饿死</a:t>
            </a:r>
            <a:r>
              <a:rPr lang="en-US" altLang="zh-CN" sz="2800" b="1"/>
              <a:t>(starved to death).</a:t>
            </a:r>
          </a:p>
          <a:p>
            <a:pPr>
              <a:lnSpc>
                <a:spcPct val="80000"/>
              </a:lnSpc>
            </a:pPr>
            <a:r>
              <a:rPr lang="zh-CN" altLang="en-US" sz="2800" b="1" dirty="0"/>
              <a:t>没有时间上界的等待</a:t>
            </a:r>
          </a:p>
          <a:p>
            <a:pPr lvl="1">
              <a:lnSpc>
                <a:spcPct val="80000"/>
              </a:lnSpc>
            </a:pPr>
            <a:r>
              <a:rPr lang="zh-CN" altLang="en-US" sz="2400" b="1" dirty="0"/>
              <a:t>排队等待</a:t>
            </a:r>
          </a:p>
          <a:p>
            <a:pPr lvl="1">
              <a:lnSpc>
                <a:spcPct val="80000"/>
              </a:lnSpc>
            </a:pPr>
            <a:r>
              <a:rPr lang="zh-CN" altLang="en-US" sz="2400" b="1" dirty="0"/>
              <a:t>忙式等待</a:t>
            </a:r>
          </a:p>
          <a:p>
            <a:pPr>
              <a:lnSpc>
                <a:spcPct val="80000"/>
              </a:lnSpc>
            </a:pPr>
            <a:r>
              <a:rPr lang="zh-CN" altLang="en-US" sz="2800" b="1" dirty="0"/>
              <a:t>忙式等待条件下发生的饥饿</a:t>
            </a:r>
            <a:r>
              <a:rPr lang="en-US" altLang="zh-CN" sz="2800" b="1" dirty="0"/>
              <a:t>,</a:t>
            </a:r>
            <a:r>
              <a:rPr lang="zh-CN" altLang="en-US" sz="2800" b="1" dirty="0"/>
              <a:t>称为活锁</a:t>
            </a:r>
            <a:r>
              <a:rPr lang="en-US" altLang="zh-CN" sz="2800" b="1"/>
              <a:t>(live lock).</a:t>
            </a:r>
          </a:p>
          <a:p>
            <a:pPr>
              <a:lnSpc>
                <a:spcPct val="80000"/>
              </a:lnSpc>
            </a:pPr>
            <a:endParaRPr lang="en-US" altLang="zh-CN" sz="2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39265"/>
          <p:cNvSpPr>
            <a:spLocks noGrp="1"/>
          </p:cNvSpPr>
          <p:nvPr>
            <p:ph type="title"/>
          </p:nvPr>
        </p:nvSpPr>
        <p:spPr>
          <a:ln/>
        </p:spPr>
        <p:txBody>
          <a:bodyPr anchor="b"/>
          <a:lstStyle/>
          <a:p>
            <a:r>
              <a:rPr lang="zh-CN" altLang="en-US" b="1" dirty="0"/>
              <a:t>死锁与饥饿</a:t>
            </a:r>
          </a:p>
        </p:txBody>
      </p:sp>
      <p:sp>
        <p:nvSpPr>
          <p:cNvPr id="139267" name="文本占位符 139266"/>
          <p:cNvSpPr>
            <a:spLocks noGrp="1"/>
          </p:cNvSpPr>
          <p:nvPr>
            <p:ph type="body" idx="1"/>
          </p:nvPr>
        </p:nvSpPr>
        <p:spPr>
          <a:ln/>
        </p:spPr>
        <p:txBody>
          <a:bodyPr/>
          <a:lstStyle/>
          <a:p>
            <a:pPr>
              <a:lnSpc>
                <a:spcPct val="90000"/>
              </a:lnSpc>
            </a:pPr>
            <a:r>
              <a:rPr lang="zh-CN" altLang="en-US" b="1" dirty="0"/>
              <a:t>饥饿 </a:t>
            </a:r>
            <a:r>
              <a:rPr lang="en-US" altLang="zh-CN" b="1" err="1"/>
              <a:t>vs</a:t>
            </a:r>
            <a:r>
              <a:rPr lang="en-US" altLang="zh-CN" b="1" dirty="0"/>
              <a:t> </a:t>
            </a:r>
            <a:r>
              <a:rPr lang="zh-CN" altLang="en-US" b="1" dirty="0"/>
              <a:t>死锁</a:t>
            </a:r>
          </a:p>
          <a:p>
            <a:pPr lvl="1">
              <a:lnSpc>
                <a:spcPct val="90000"/>
              </a:lnSpc>
            </a:pPr>
            <a:r>
              <a:rPr lang="zh-CN" altLang="en-US" b="1" dirty="0"/>
              <a:t>死锁进程处于等待状态，忙式等待的进程并非处于等待状态</a:t>
            </a:r>
            <a:r>
              <a:rPr lang="en-US" altLang="zh-CN" b="1" dirty="0"/>
              <a:t>, </a:t>
            </a:r>
            <a:r>
              <a:rPr lang="zh-CN" altLang="en-US" b="1" dirty="0"/>
              <a:t>但却可能被饿死</a:t>
            </a:r>
            <a:r>
              <a:rPr lang="en-US" altLang="zh-CN" b="1"/>
              <a:t>;</a:t>
            </a:r>
          </a:p>
          <a:p>
            <a:pPr lvl="1">
              <a:lnSpc>
                <a:spcPct val="90000"/>
              </a:lnSpc>
            </a:pPr>
            <a:r>
              <a:rPr lang="zh-CN" altLang="en-US" b="1" dirty="0"/>
              <a:t>死锁进程等待永远不会释放的资源</a:t>
            </a:r>
            <a:r>
              <a:rPr lang="en-US" altLang="zh-CN" b="1" dirty="0"/>
              <a:t>, </a:t>
            </a:r>
            <a:r>
              <a:rPr lang="zh-CN" altLang="en-US" b="1" dirty="0"/>
              <a:t>饿死进程等待可能被释放</a:t>
            </a:r>
            <a:r>
              <a:rPr lang="en-US" altLang="zh-CN" b="1" dirty="0"/>
              <a:t>,</a:t>
            </a:r>
            <a:r>
              <a:rPr lang="zh-CN" altLang="en-US" b="1" dirty="0"/>
              <a:t>但却不会分给自己的资源</a:t>
            </a:r>
            <a:r>
              <a:rPr lang="en-US" altLang="zh-CN" b="1" dirty="0"/>
              <a:t>,</a:t>
            </a:r>
            <a:r>
              <a:rPr lang="zh-CN" altLang="en-US" b="1" dirty="0"/>
              <a:t>其等待时间没有上界</a:t>
            </a:r>
            <a:r>
              <a:rPr lang="en-US" altLang="zh-CN" b="1"/>
              <a:t>;</a:t>
            </a:r>
          </a:p>
          <a:p>
            <a:pPr lvl="1">
              <a:lnSpc>
                <a:spcPct val="90000"/>
              </a:lnSpc>
            </a:pPr>
            <a:r>
              <a:rPr lang="zh-CN" altLang="en-US" b="1" dirty="0"/>
              <a:t>死锁一定发生了循环等待</a:t>
            </a:r>
            <a:r>
              <a:rPr lang="en-US" altLang="zh-CN" b="1" dirty="0"/>
              <a:t>,</a:t>
            </a:r>
            <a:r>
              <a:rPr lang="zh-CN" altLang="en-US" b="1" dirty="0"/>
              <a:t>饿死不然</a:t>
            </a:r>
            <a:r>
              <a:rPr lang="en-US" altLang="zh-CN" b="1"/>
              <a:t>;</a:t>
            </a:r>
          </a:p>
          <a:p>
            <a:pPr lvl="1">
              <a:lnSpc>
                <a:spcPct val="90000"/>
              </a:lnSpc>
            </a:pPr>
            <a:r>
              <a:rPr lang="zh-CN" altLang="en-US" b="1" dirty="0"/>
              <a:t>死锁至少涉及两个进程</a:t>
            </a:r>
            <a:r>
              <a:rPr lang="en-US" altLang="zh-CN" b="1" dirty="0"/>
              <a:t>, </a:t>
            </a:r>
            <a:r>
              <a:rPr lang="zh-CN" altLang="en-US" b="1" dirty="0"/>
              <a:t>饿死进程可能只有一个</a:t>
            </a:r>
            <a:r>
              <a:rPr lang="en-US" altLang="zh-CN" b="1"/>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55297"/>
          <p:cNvSpPr>
            <a:spLocks noGrp="1"/>
          </p:cNvSpPr>
          <p:nvPr>
            <p:ph type="title"/>
          </p:nvPr>
        </p:nvSpPr>
        <p:spPr>
          <a:ln/>
        </p:spPr>
        <p:txBody>
          <a:bodyPr anchor="b"/>
          <a:lstStyle/>
          <a:p>
            <a:r>
              <a:rPr lang="en-US" altLang="zh-CN" b="1" dirty="0"/>
              <a:t>5.2 </a:t>
            </a:r>
            <a:r>
              <a:rPr lang="zh-CN" altLang="en-US" b="1" dirty="0"/>
              <a:t>死锁类型</a:t>
            </a:r>
            <a:endParaRPr lang="zh-CN" altLang="en-US" b="1"/>
          </a:p>
        </p:txBody>
      </p:sp>
      <p:grpSp>
        <p:nvGrpSpPr>
          <p:cNvPr id="55326" name="组合 55325"/>
          <p:cNvGrpSpPr/>
          <p:nvPr/>
        </p:nvGrpSpPr>
        <p:grpSpPr>
          <a:xfrm>
            <a:off x="762000" y="1981200"/>
            <a:ext cx="7848600" cy="3200400"/>
            <a:chOff x="816" y="1344"/>
            <a:chExt cx="4944" cy="2016"/>
          </a:xfrm>
        </p:grpSpPr>
        <p:sp>
          <p:nvSpPr>
            <p:cNvPr id="55299" name="文本框 55298"/>
            <p:cNvSpPr txBox="1"/>
            <p:nvPr/>
          </p:nvSpPr>
          <p:spPr>
            <a:xfrm>
              <a:off x="816" y="1344"/>
              <a:ext cx="4752" cy="1921"/>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竞争资源引起的死锁</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）不同种资源</a:t>
              </a: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grpSp>
          <p:nvGrpSpPr>
            <p:cNvPr id="55325" name="组合 55324"/>
            <p:cNvGrpSpPr/>
            <p:nvPr/>
          </p:nvGrpSpPr>
          <p:grpSpPr>
            <a:xfrm>
              <a:off x="2448" y="1728"/>
              <a:ext cx="3312" cy="1632"/>
              <a:chOff x="2448" y="1728"/>
              <a:chExt cx="3312" cy="1632"/>
            </a:xfrm>
          </p:grpSpPr>
          <p:sp>
            <p:nvSpPr>
              <p:cNvPr id="55304" name="直接连接符 55303"/>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55305" name="任意多边形 55304"/>
              <p:cNvSpPr/>
              <p:nvPr/>
            </p:nvSpPr>
            <p:spPr>
              <a:xfrm>
                <a:off x="321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55306" name="任意多边形 55305"/>
              <p:cNvSpPr/>
              <p:nvPr/>
            </p:nvSpPr>
            <p:spPr>
              <a:xfrm flipH="1">
                <a:off x="465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55307" name="直接连接符 55306"/>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55308" name="直接连接符 55307"/>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55309" name="文本框 55308"/>
              <p:cNvSpPr txBox="1"/>
              <p:nvPr/>
            </p:nvSpPr>
            <p:spPr>
              <a:xfrm>
                <a:off x="4368" y="2160"/>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D</a:t>
                </a:r>
              </a:p>
            </p:txBody>
          </p:sp>
          <p:sp>
            <p:nvSpPr>
              <p:cNvPr id="55310" name="文本框 55309"/>
              <p:cNvSpPr txBox="1"/>
              <p:nvPr/>
            </p:nvSpPr>
            <p:spPr>
              <a:xfrm>
                <a:off x="4368" y="177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55311" name="文本框 55310"/>
              <p:cNvSpPr txBox="1"/>
              <p:nvPr/>
            </p:nvSpPr>
            <p:spPr>
              <a:xfrm>
                <a:off x="3936" y="177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A</a:t>
                </a:r>
              </a:p>
            </p:txBody>
          </p:sp>
          <p:sp>
            <p:nvSpPr>
              <p:cNvPr id="55312" name="文本框 55311"/>
              <p:cNvSpPr txBox="1"/>
              <p:nvPr/>
            </p:nvSpPr>
            <p:spPr>
              <a:xfrm>
                <a:off x="3984" y="2160"/>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C</a:t>
                </a:r>
              </a:p>
            </p:txBody>
          </p:sp>
          <p:sp>
            <p:nvSpPr>
              <p:cNvPr id="55313" name="直接连接符 55312"/>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55314" name="文本框 55313"/>
              <p:cNvSpPr txBox="1"/>
              <p:nvPr/>
            </p:nvSpPr>
            <p:spPr>
              <a:xfrm>
                <a:off x="2448" y="2160"/>
                <a:ext cx="768" cy="288"/>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55315" name="直接连接符 55314"/>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55316" name="文本框 55315"/>
              <p:cNvSpPr txBox="1"/>
              <p:nvPr/>
            </p:nvSpPr>
            <p:spPr>
              <a:xfrm>
                <a:off x="4896" y="1776"/>
                <a:ext cx="864"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55317" name="直接连接符 55316"/>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55318" name="文本框 55317"/>
              <p:cNvSpPr txBox="1"/>
              <p:nvPr/>
            </p:nvSpPr>
            <p:spPr>
              <a:xfrm>
                <a:off x="4368" y="3072"/>
                <a:ext cx="816"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95233"/>
          <p:cNvSpPr>
            <a:spLocks noGrp="1"/>
          </p:cNvSpPr>
          <p:nvPr>
            <p:ph type="title"/>
          </p:nvPr>
        </p:nvSpPr>
        <p:spPr>
          <a:xfrm>
            <a:off x="685800" y="381000"/>
            <a:ext cx="7772400" cy="1143000"/>
          </a:xfrm>
          <a:ln/>
        </p:spPr>
        <p:txBody>
          <a:bodyPr anchor="b"/>
          <a:lstStyle/>
          <a:p>
            <a:r>
              <a:rPr lang="en-US" altLang="zh-CN" b="1" dirty="0"/>
              <a:t>5.13 </a:t>
            </a:r>
            <a:r>
              <a:rPr lang="zh-CN" altLang="en-US" b="1" dirty="0"/>
              <a:t>死锁的例子</a:t>
            </a:r>
            <a:endParaRPr lang="zh-CN" altLang="en-US" b="1"/>
          </a:p>
        </p:txBody>
      </p:sp>
      <p:sp>
        <p:nvSpPr>
          <p:cNvPr id="95236" name="文本框 95235"/>
          <p:cNvSpPr txBox="1"/>
          <p:nvPr/>
        </p:nvSpPr>
        <p:spPr>
          <a:xfrm>
            <a:off x="762000" y="1828800"/>
            <a:ext cx="4572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过河问题：</a:t>
            </a:r>
            <a:endParaRPr lang="zh-CN" altLang="en-US" b="1">
              <a:latin typeface="Times New Roman" panose="02020603050405020304" pitchFamily="18" charset="0"/>
            </a:endParaRPr>
          </a:p>
        </p:txBody>
      </p:sp>
      <p:sp>
        <p:nvSpPr>
          <p:cNvPr id="95240" name="任意多边形 95239"/>
          <p:cNvSpPr/>
          <p:nvPr/>
        </p:nvSpPr>
        <p:spPr>
          <a:xfrm>
            <a:off x="6248400" y="2133600"/>
            <a:ext cx="381000" cy="3454400"/>
          </a:xfrm>
          <a:custGeom>
            <a:avLst/>
            <a:gdLst/>
            <a:ahLst/>
            <a:cxnLst/>
            <a:rect l="0" t="0" r="0" b="0"/>
            <a:pathLst>
              <a:path w="240" h="2208">
                <a:moveTo>
                  <a:pt x="48" y="0"/>
                </a:moveTo>
                <a:lnTo>
                  <a:pt x="0" y="96"/>
                </a:lnTo>
                <a:lnTo>
                  <a:pt x="0" y="192"/>
                </a:lnTo>
                <a:lnTo>
                  <a:pt x="0" y="336"/>
                </a:lnTo>
                <a:lnTo>
                  <a:pt x="48" y="528"/>
                </a:lnTo>
                <a:lnTo>
                  <a:pt x="96" y="720"/>
                </a:lnTo>
                <a:lnTo>
                  <a:pt x="96" y="864"/>
                </a:lnTo>
                <a:lnTo>
                  <a:pt x="96" y="1008"/>
                </a:lnTo>
                <a:lnTo>
                  <a:pt x="144" y="1152"/>
                </a:lnTo>
                <a:lnTo>
                  <a:pt x="240" y="1392"/>
                </a:lnTo>
                <a:lnTo>
                  <a:pt x="192" y="1536"/>
                </a:lnTo>
                <a:lnTo>
                  <a:pt x="192" y="1728"/>
                </a:lnTo>
                <a:lnTo>
                  <a:pt x="192" y="1872"/>
                </a:lnTo>
                <a:lnTo>
                  <a:pt x="96" y="220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95242" name="任意多边形 95241"/>
          <p:cNvSpPr/>
          <p:nvPr/>
        </p:nvSpPr>
        <p:spPr>
          <a:xfrm rot="5400000" flipV="1">
            <a:off x="4205288" y="2751138"/>
            <a:ext cx="1079500" cy="719137"/>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cap="flat" cmpd="sng">
            <a:solidFill>
              <a:schemeClr val="tx1"/>
            </a:solidFill>
            <a:prstDash val="solid"/>
            <a:miter/>
            <a:headEnd type="none" w="med" len="med"/>
            <a:tailEnd type="none" w="med" len="med"/>
          </a:ln>
        </p:spPr>
        <p:txBody>
          <a:bodyPr rot="0" vert="eaVert" wrap="none" anchor="ctr"/>
          <a:lstStyle/>
          <a:p>
            <a:pPr algn="ctr"/>
            <a:r>
              <a:rPr lang="zh-CN" altLang="en-US" sz="2800" b="1" dirty="0">
                <a:solidFill>
                  <a:srgbClr val="333399"/>
                </a:solidFill>
                <a:latin typeface="Comic Sans MS" panose="030F0702030302020204" pitchFamily="66" charset="0"/>
              </a:rPr>
              <a:t>水</a:t>
            </a:r>
          </a:p>
          <a:p>
            <a:pPr algn="ctr"/>
            <a:r>
              <a:rPr lang="zh-CN" altLang="en-US" sz="2800" b="1" dirty="0">
                <a:solidFill>
                  <a:srgbClr val="333399"/>
                </a:solidFill>
                <a:latin typeface="Comic Sans MS" panose="030F0702030302020204" pitchFamily="66" charset="0"/>
              </a:rPr>
              <a:t>流</a:t>
            </a:r>
            <a:endParaRPr lang="zh-CN" altLang="en-US" b="1" dirty="0">
              <a:solidFill>
                <a:srgbClr val="333399"/>
              </a:solidFill>
              <a:latin typeface="Times New Roman" panose="02020603050405020304" pitchFamily="18" charset="0"/>
            </a:endParaRPr>
          </a:p>
          <a:p>
            <a:pPr algn="ctr"/>
            <a:endParaRPr lang="zh-CN" altLang="en-US" b="1">
              <a:solidFill>
                <a:srgbClr val="333399"/>
              </a:solidFill>
              <a:latin typeface="Times New Roman" panose="02020603050405020304" pitchFamily="18" charset="0"/>
            </a:endParaRPr>
          </a:p>
        </p:txBody>
      </p:sp>
      <p:sp>
        <p:nvSpPr>
          <p:cNvPr id="95243" name="矩形 95242"/>
          <p:cNvSpPr/>
          <p:nvPr/>
        </p:nvSpPr>
        <p:spPr>
          <a:xfrm>
            <a:off x="34290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1</a:t>
            </a:r>
          </a:p>
        </p:txBody>
      </p:sp>
      <p:sp>
        <p:nvSpPr>
          <p:cNvPr id="95244" name="矩形 95243"/>
          <p:cNvSpPr/>
          <p:nvPr/>
        </p:nvSpPr>
        <p:spPr>
          <a:xfrm>
            <a:off x="40386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2</a:t>
            </a:r>
          </a:p>
        </p:txBody>
      </p:sp>
      <p:sp>
        <p:nvSpPr>
          <p:cNvPr id="95245" name="矩形 95244"/>
          <p:cNvSpPr/>
          <p:nvPr/>
        </p:nvSpPr>
        <p:spPr>
          <a:xfrm>
            <a:off x="51816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 n-1</a:t>
            </a:r>
          </a:p>
        </p:txBody>
      </p:sp>
      <p:sp>
        <p:nvSpPr>
          <p:cNvPr id="95246" name="矩形 95245"/>
          <p:cNvSpPr/>
          <p:nvPr/>
        </p:nvSpPr>
        <p:spPr>
          <a:xfrm>
            <a:off x="58166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n</a:t>
            </a:r>
          </a:p>
        </p:txBody>
      </p:sp>
      <p:sp>
        <p:nvSpPr>
          <p:cNvPr id="95247" name="任意多边形 95246"/>
          <p:cNvSpPr/>
          <p:nvPr/>
        </p:nvSpPr>
        <p:spPr>
          <a:xfrm>
            <a:off x="3048000" y="2184400"/>
            <a:ext cx="228600" cy="3454400"/>
          </a:xfrm>
          <a:custGeom>
            <a:avLst/>
            <a:gdLst/>
            <a:ahLst/>
            <a:cxnLst/>
            <a:rect l="0" t="0" r="0" b="0"/>
            <a:pathLst>
              <a:path w="144" h="2304">
                <a:moveTo>
                  <a:pt x="48" y="0"/>
                </a:moveTo>
                <a:lnTo>
                  <a:pt x="0" y="288"/>
                </a:lnTo>
                <a:lnTo>
                  <a:pt x="0" y="432"/>
                </a:lnTo>
                <a:lnTo>
                  <a:pt x="48" y="528"/>
                </a:lnTo>
                <a:lnTo>
                  <a:pt x="48" y="720"/>
                </a:lnTo>
                <a:lnTo>
                  <a:pt x="96" y="816"/>
                </a:lnTo>
                <a:lnTo>
                  <a:pt x="96" y="1008"/>
                </a:lnTo>
                <a:lnTo>
                  <a:pt x="96" y="1152"/>
                </a:lnTo>
                <a:lnTo>
                  <a:pt x="144" y="1248"/>
                </a:lnTo>
                <a:lnTo>
                  <a:pt x="144" y="1536"/>
                </a:lnTo>
                <a:lnTo>
                  <a:pt x="96" y="1632"/>
                </a:lnTo>
                <a:lnTo>
                  <a:pt x="96" y="1776"/>
                </a:lnTo>
                <a:lnTo>
                  <a:pt x="48" y="1920"/>
                </a:lnTo>
                <a:lnTo>
                  <a:pt x="48" y="2208"/>
                </a:lnTo>
                <a:lnTo>
                  <a:pt x="48" y="2304"/>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95248" name="文本框 95247"/>
          <p:cNvSpPr txBox="1"/>
          <p:nvPr/>
        </p:nvSpPr>
        <p:spPr>
          <a:xfrm>
            <a:off x="4648200" y="41148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95249" name="文本框 95248"/>
          <p:cNvSpPr txBox="1"/>
          <p:nvPr/>
        </p:nvSpPr>
        <p:spPr>
          <a:xfrm>
            <a:off x="1219200" y="3048000"/>
            <a:ext cx="1143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West</a:t>
            </a:r>
          </a:p>
        </p:txBody>
      </p:sp>
      <p:sp>
        <p:nvSpPr>
          <p:cNvPr id="95250" name="文本框 95249"/>
          <p:cNvSpPr txBox="1"/>
          <p:nvPr/>
        </p:nvSpPr>
        <p:spPr>
          <a:xfrm>
            <a:off x="7162800" y="2971800"/>
            <a:ext cx="1447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East</a:t>
            </a:r>
          </a:p>
        </p:txBody>
      </p:sp>
      <p:sp>
        <p:nvSpPr>
          <p:cNvPr id="95252" name="右箭头 95251"/>
          <p:cNvSpPr/>
          <p:nvPr/>
        </p:nvSpPr>
        <p:spPr>
          <a:xfrm>
            <a:off x="1905000" y="4114800"/>
            <a:ext cx="741363" cy="684213"/>
          </a:xfrm>
          <a:prstGeom prst="rightArrow">
            <a:avLst>
              <a:gd name="adj1" fmla="val 50000"/>
              <a:gd name="adj2" fmla="val 27088"/>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W-E</a:t>
            </a:r>
          </a:p>
        </p:txBody>
      </p:sp>
      <p:sp>
        <p:nvSpPr>
          <p:cNvPr id="95253" name="右箭头 95252"/>
          <p:cNvSpPr/>
          <p:nvPr/>
        </p:nvSpPr>
        <p:spPr>
          <a:xfrm flipH="1">
            <a:off x="7107238" y="4114800"/>
            <a:ext cx="741362" cy="684213"/>
          </a:xfrm>
          <a:prstGeom prst="rightArrow">
            <a:avLst>
              <a:gd name="adj1" fmla="val 50000"/>
              <a:gd name="adj2" fmla="val 27088"/>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E-W</a:t>
            </a:r>
          </a:p>
        </p:txBody>
      </p:sp>
      <p:sp>
        <p:nvSpPr>
          <p:cNvPr id="95254" name="文本框 95253"/>
          <p:cNvSpPr txBox="1"/>
          <p:nvPr/>
        </p:nvSpPr>
        <p:spPr>
          <a:xfrm>
            <a:off x="914400" y="5943600"/>
            <a:ext cx="7086600" cy="822325"/>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Deadlock prevention: one direction at any time.</a:t>
            </a:r>
            <a:endParaRPr lang="en-US" altLang="zh-CN" b="1">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96257"/>
          <p:cNvSpPr>
            <a:spLocks noGrp="1"/>
          </p:cNvSpPr>
          <p:nvPr>
            <p:ph type="title"/>
          </p:nvPr>
        </p:nvSpPr>
        <p:spPr>
          <a:xfrm>
            <a:off x="685800" y="228600"/>
            <a:ext cx="7772400" cy="990600"/>
          </a:xfrm>
          <a:ln/>
        </p:spPr>
        <p:txBody>
          <a:bodyPr anchor="b"/>
          <a:lstStyle/>
          <a:p>
            <a:r>
              <a:rPr lang="zh-CN" altLang="en-US" b="1" dirty="0"/>
              <a:t>过河问题</a:t>
            </a:r>
            <a:endParaRPr lang="zh-CN" altLang="en-US" b="1"/>
          </a:p>
        </p:txBody>
      </p:sp>
      <p:sp>
        <p:nvSpPr>
          <p:cNvPr id="96259" name="文本框 96258"/>
          <p:cNvSpPr txBox="1"/>
          <p:nvPr/>
        </p:nvSpPr>
        <p:spPr>
          <a:xfrm>
            <a:off x="685800" y="1295400"/>
            <a:ext cx="8077200" cy="5276850"/>
          </a:xfrm>
          <a:prstGeom prst="rect">
            <a:avLst/>
          </a:prstGeom>
          <a:noFill/>
          <a:ln w="9525">
            <a:noFill/>
          </a:ln>
        </p:spPr>
        <p:txBody>
          <a:bodyPr>
            <a:spAutoFit/>
          </a:bodyPr>
          <a:lstStyle/>
          <a:p>
            <a:pPr>
              <a:spcBef>
                <a:spcPct val="50000"/>
              </a:spcBef>
            </a:pPr>
            <a:r>
              <a:rPr lang="en-US" altLang="zh-CN" b="1" err="1">
                <a:latin typeface="Times New Roman" panose="02020603050405020304" pitchFamily="18" charset="0"/>
              </a:rPr>
              <a:t>Var</a:t>
            </a:r>
            <a:r>
              <a:rPr lang="en-US" altLang="zh-CN" b="1">
                <a:latin typeface="Times New Roman" panose="02020603050405020304" pitchFamily="18" charset="0"/>
              </a:rPr>
              <a:t> west_crossing,east_crossing:integer; (0,0)</a:t>
            </a:r>
          </a:p>
          <a:p>
            <a:pPr>
              <a:lnSpc>
                <a:spcPct val="50000"/>
              </a:lnSpc>
              <a:spcBef>
                <a:spcPct val="50000"/>
              </a:spcBef>
            </a:pPr>
            <a:r>
              <a:rPr lang="en-US" altLang="zh-CN" b="1">
                <a:latin typeface="Times New Roman" panose="02020603050405020304" pitchFamily="18" charset="0"/>
              </a:rPr>
              <a:t>       west_wait, east_wait:integer; (0,0);</a:t>
            </a:r>
          </a:p>
          <a:p>
            <a:pPr>
              <a:lnSpc>
                <a:spcPct val="50000"/>
              </a:lnSpc>
              <a:spcBef>
                <a:spcPct val="50000"/>
              </a:spcBef>
            </a:pPr>
            <a:r>
              <a:rPr lang="en-US" altLang="zh-CN" b="1" err="1">
                <a:latin typeface="Times New Roman" panose="02020603050405020304" pitchFamily="18" charset="0"/>
              </a:rPr>
              <a:t>       wq, eq</a:t>
            </a:r>
            <a:r>
              <a:rPr lang="en-US" altLang="zh-CN" b="1">
                <a:latin typeface="Times New Roman" panose="02020603050405020304" pitchFamily="18" charset="0"/>
              </a:rPr>
              <a:t>: semaphore;</a:t>
            </a:r>
          </a:p>
          <a:p>
            <a:pPr>
              <a:lnSpc>
                <a:spcPct val="50000"/>
              </a:lnSpc>
              <a:spcBef>
                <a:spcPct val="50000"/>
              </a:spcBef>
            </a:pPr>
            <a:r>
              <a:rPr lang="en-US" altLang="zh-CN" b="1" err="1">
                <a:latin typeface="Times New Roman" panose="02020603050405020304" pitchFamily="18" charset="0"/>
              </a:rPr>
              <a:t>       mutex:semaphore</a:t>
            </a:r>
            <a:r>
              <a:rPr lang="en-US" altLang="zh-CN" b="1">
                <a:latin typeface="Times New Roman" panose="02020603050405020304" pitchFamily="18" charset="0"/>
              </a:rPr>
              <a:t>;</a:t>
            </a:r>
          </a:p>
          <a:p>
            <a:pPr>
              <a:lnSpc>
                <a:spcPct val="70000"/>
              </a:lnSpc>
              <a:spcBef>
                <a:spcPct val="50000"/>
              </a:spcBef>
            </a:pPr>
            <a:r>
              <a:rPr lang="zh-CN" altLang="en-US" b="1" dirty="0">
                <a:latin typeface="Times New Roman" panose="02020603050405020304" pitchFamily="18" charset="0"/>
              </a:rPr>
              <a:t>西面过河者活动：</a:t>
            </a:r>
          </a:p>
          <a:p>
            <a:pPr>
              <a:lnSpc>
                <a:spcPct val="50000"/>
              </a:lnSpc>
              <a:spcBef>
                <a:spcPct val="50000"/>
              </a:spcBef>
            </a:pPr>
            <a:r>
              <a:rPr lang="zh-CN" altLang="en-US" b="1" dirty="0">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p>
          <a:p>
            <a:pPr>
              <a:lnSpc>
                <a:spcPct val="50000"/>
              </a:lnSpc>
              <a:spcBef>
                <a:spcPct val="50000"/>
              </a:spcBef>
            </a:pPr>
            <a:r>
              <a:rPr lang="en-US" altLang="zh-CN" b="1">
                <a:latin typeface="Times New Roman" panose="02020603050405020304" pitchFamily="18" charset="0"/>
              </a:rPr>
              <a:t>    If east_crossing&gt;0 Then</a:t>
            </a:r>
          </a:p>
          <a:p>
            <a:pPr>
              <a:lnSpc>
                <a:spcPct val="50000"/>
              </a:lnSpc>
              <a:spcBef>
                <a:spcPct val="50000"/>
              </a:spcBef>
            </a:pPr>
            <a:r>
              <a:rPr lang="en-US" altLang="zh-CN" b="1">
                <a:latin typeface="Times New Roman" panose="02020603050405020304" pitchFamily="18" charset="0"/>
              </a:rPr>
              <a:t>        Begin</a:t>
            </a:r>
          </a:p>
          <a:p>
            <a:pPr>
              <a:lnSpc>
                <a:spcPct val="50000"/>
              </a:lnSpc>
              <a:spcBef>
                <a:spcPct val="50000"/>
              </a:spcBef>
            </a:pPr>
            <a:r>
              <a:rPr lang="en-US" altLang="zh-CN" b="1">
                <a:latin typeface="Times New Roman" panose="02020603050405020304" pitchFamily="18" charset="0"/>
              </a:rPr>
              <a:t>             west_wait:=west_wait+1;</a:t>
            </a:r>
          </a:p>
          <a:p>
            <a:pPr>
              <a:lnSpc>
                <a:spcPct val="5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p>
          <a:p>
            <a:pPr>
              <a:lnSpc>
                <a:spcPct val="50000"/>
              </a:lnSpc>
              <a:spcBef>
                <a:spcPct val="50000"/>
              </a:spcBef>
            </a:pPr>
            <a:r>
              <a:rPr lang="en-US" altLang="zh-CN" b="1" err="1">
                <a:latin typeface="Times New Roman" panose="02020603050405020304" pitchFamily="18" charset="0"/>
              </a:rPr>
              <a:t>             P(wq</a:t>
            </a:r>
            <a:r>
              <a:rPr lang="en-US" altLang="zh-CN" b="1">
                <a:latin typeface="Times New Roman" panose="02020603050405020304" pitchFamily="18" charset="0"/>
              </a:rPr>
              <a:t>)</a:t>
            </a:r>
          </a:p>
          <a:p>
            <a:pPr>
              <a:lnSpc>
                <a:spcPct val="50000"/>
              </a:lnSpc>
              <a:spcBef>
                <a:spcPct val="50000"/>
              </a:spcBef>
            </a:pPr>
            <a:r>
              <a:rPr lang="en-US" altLang="zh-CN" b="1">
                <a:latin typeface="Times New Roman" panose="02020603050405020304" pitchFamily="18" charset="0"/>
              </a:rPr>
              <a:t>         End;</a:t>
            </a:r>
          </a:p>
          <a:p>
            <a:pPr>
              <a:lnSpc>
                <a:spcPct val="50000"/>
              </a:lnSpc>
              <a:spcBef>
                <a:spcPct val="50000"/>
              </a:spcBef>
            </a:pPr>
            <a:r>
              <a:rPr lang="en-US" altLang="zh-CN" b="1">
                <a:latin typeface="Times New Roman" panose="02020603050405020304" pitchFamily="18" charset="0"/>
              </a:rPr>
              <a:t>    Else Begin</a:t>
            </a:r>
          </a:p>
          <a:p>
            <a:pPr>
              <a:lnSpc>
                <a:spcPct val="50000"/>
              </a:lnSpc>
              <a:spcBef>
                <a:spcPct val="50000"/>
              </a:spcBef>
            </a:pPr>
            <a:r>
              <a:rPr lang="en-US" altLang="zh-CN" b="1">
                <a:latin typeface="Times New Roman" panose="02020603050405020304" pitchFamily="18" charset="0"/>
              </a:rPr>
              <a:t>                west_crossing:=west_crossing+1;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文本框 97282"/>
          <p:cNvSpPr txBox="1"/>
          <p:nvPr/>
        </p:nvSpPr>
        <p:spPr>
          <a:xfrm>
            <a:off x="762000" y="1981200"/>
            <a:ext cx="78486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97284" name="文本框 97283"/>
          <p:cNvSpPr txBox="1"/>
          <p:nvPr/>
        </p:nvSpPr>
        <p:spPr>
          <a:xfrm>
            <a:off x="762000" y="1600200"/>
            <a:ext cx="7848600" cy="5167313"/>
          </a:xfrm>
          <a:prstGeom prst="rect">
            <a:avLst/>
          </a:prstGeom>
          <a:noFill/>
          <a:ln w="9525">
            <a:noFill/>
          </a:ln>
        </p:spPr>
        <p:txBody>
          <a:bodyPr>
            <a:spAutoFit/>
          </a:bodyPr>
          <a:lstStyle/>
          <a:p>
            <a:pPr>
              <a:lnSpc>
                <a:spcPct val="9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p>
          <a:p>
            <a:pPr>
              <a:lnSpc>
                <a:spcPct val="40000"/>
              </a:lnSpc>
              <a:spcBef>
                <a:spcPct val="50000"/>
              </a:spcBef>
            </a:pPr>
            <a:r>
              <a:rPr lang="en-US" altLang="zh-CN" b="1">
                <a:latin typeface="Times New Roman" panose="02020603050405020304" pitchFamily="18" charset="0"/>
              </a:rPr>
              <a:t>                End;</a:t>
            </a:r>
          </a:p>
          <a:p>
            <a:pPr>
              <a:lnSpc>
                <a:spcPct val="60000"/>
              </a:lnSpc>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过河；</a:t>
            </a:r>
          </a:p>
          <a:p>
            <a:pPr>
              <a:lnSpc>
                <a:spcPct val="60000"/>
              </a:lnSpc>
              <a:spcBef>
                <a:spcPct val="50000"/>
              </a:spcBef>
            </a:pPr>
            <a:r>
              <a:rPr lang="zh-CN" altLang="en-US" b="1" dirty="0">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p>
          <a:p>
            <a:pPr>
              <a:lnSpc>
                <a:spcPct val="60000"/>
              </a:lnSpc>
              <a:spcBef>
                <a:spcPct val="50000"/>
              </a:spcBef>
            </a:pPr>
            <a:r>
              <a:rPr lang="en-US" altLang="zh-CN" b="1">
                <a:latin typeface="Times New Roman" panose="02020603050405020304" pitchFamily="18" charset="0"/>
              </a:rPr>
              <a:t>    west_crossing:=west_crossing-1;</a:t>
            </a:r>
          </a:p>
          <a:p>
            <a:pPr>
              <a:lnSpc>
                <a:spcPct val="60000"/>
              </a:lnSpc>
              <a:spcBef>
                <a:spcPct val="50000"/>
              </a:spcBef>
            </a:pPr>
            <a:r>
              <a:rPr lang="en-US" altLang="zh-CN" b="1">
                <a:latin typeface="Times New Roman" panose="02020603050405020304" pitchFamily="18" charset="0"/>
              </a:rPr>
              <a:t>    If west_crossing=0 Then</a:t>
            </a:r>
          </a:p>
          <a:p>
            <a:pPr>
              <a:lnSpc>
                <a:spcPct val="60000"/>
              </a:lnSpc>
              <a:spcBef>
                <a:spcPct val="50000"/>
              </a:spcBef>
            </a:pPr>
            <a:r>
              <a:rPr lang="en-US" altLang="zh-CN" b="1">
                <a:latin typeface="Times New Roman" panose="02020603050405020304" pitchFamily="18" charset="0"/>
              </a:rPr>
              <a:t>        While east_wait &gt;0 Do</a:t>
            </a:r>
          </a:p>
          <a:p>
            <a:pPr>
              <a:lnSpc>
                <a:spcPct val="60000"/>
              </a:lnSpc>
              <a:spcBef>
                <a:spcPct val="50000"/>
              </a:spcBef>
            </a:pPr>
            <a:r>
              <a:rPr lang="en-US" altLang="zh-CN" b="1">
                <a:latin typeface="Times New Roman" panose="02020603050405020304" pitchFamily="18" charset="0"/>
              </a:rPr>
              <a:t>             Begin</a:t>
            </a:r>
          </a:p>
          <a:p>
            <a:pPr>
              <a:lnSpc>
                <a:spcPct val="60000"/>
              </a:lnSpc>
              <a:spcBef>
                <a:spcPct val="50000"/>
              </a:spcBef>
            </a:pPr>
            <a:r>
              <a:rPr lang="en-US" altLang="zh-CN" b="1">
                <a:latin typeface="Times New Roman" panose="02020603050405020304" pitchFamily="18" charset="0"/>
              </a:rPr>
              <a:t>                  east_wait:=east_wait-1;</a:t>
            </a:r>
          </a:p>
          <a:p>
            <a:pPr>
              <a:lnSpc>
                <a:spcPct val="60000"/>
              </a:lnSpc>
              <a:spcBef>
                <a:spcPct val="50000"/>
              </a:spcBef>
            </a:pPr>
            <a:r>
              <a:rPr lang="en-US" altLang="zh-CN" b="1">
                <a:latin typeface="Times New Roman" panose="02020603050405020304" pitchFamily="18" charset="0"/>
              </a:rPr>
              <a:t>                  east_crossing:=east_crossing+1;</a:t>
            </a:r>
          </a:p>
          <a:p>
            <a:pPr>
              <a:lnSpc>
                <a:spcPct val="60000"/>
              </a:lnSpc>
              <a:spcBef>
                <a:spcPct val="50000"/>
              </a:spcBef>
            </a:pPr>
            <a:r>
              <a:rPr lang="en-US" altLang="zh-CN" b="1" err="1">
                <a:latin typeface="Times New Roman" panose="02020603050405020304" pitchFamily="18" charset="0"/>
              </a:rPr>
              <a:t>                  V(eq</a:t>
            </a:r>
            <a:r>
              <a:rPr lang="en-US" altLang="zh-CN" b="1">
                <a:latin typeface="Times New Roman" panose="02020603050405020304" pitchFamily="18" charset="0"/>
              </a:rPr>
              <a:t>);</a:t>
            </a:r>
          </a:p>
          <a:p>
            <a:pPr>
              <a:lnSpc>
                <a:spcPct val="60000"/>
              </a:lnSpc>
              <a:spcBef>
                <a:spcPct val="50000"/>
              </a:spcBef>
            </a:pPr>
            <a:r>
              <a:rPr lang="en-US" altLang="zh-CN" b="1">
                <a:latin typeface="Times New Roman" panose="02020603050405020304" pitchFamily="18" charset="0"/>
              </a:rPr>
              <a:t>             End;</a:t>
            </a:r>
          </a:p>
          <a:p>
            <a:pPr>
              <a:lnSpc>
                <a:spcPct val="6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p>
        </p:txBody>
      </p:sp>
      <p:sp>
        <p:nvSpPr>
          <p:cNvPr id="97285" name="标题 97284"/>
          <p:cNvSpPr>
            <a:spLocks noGrp="1"/>
          </p:cNvSpPr>
          <p:nvPr>
            <p:ph type="title"/>
          </p:nvPr>
        </p:nvSpPr>
        <p:spPr>
          <a:xfrm>
            <a:off x="685800" y="381000"/>
            <a:ext cx="7772400" cy="990600"/>
          </a:xfrm>
          <a:ln/>
        </p:spPr>
        <p:txBody>
          <a:bodyPr vert="horz" wrap="square" lIns="91440" tIns="45720" rIns="91440" bIns="45720" anchor="ctr"/>
          <a:lstStyle/>
          <a:p>
            <a:r>
              <a:rPr lang="zh-CN" altLang="en-US" b="1" dirty="0"/>
              <a:t>过河问题</a:t>
            </a:r>
            <a:endParaRPr lang="zh-CN" altLang="en-US"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06497"/>
          <p:cNvSpPr>
            <a:spLocks noGrp="1"/>
          </p:cNvSpPr>
          <p:nvPr>
            <p:ph type="title"/>
          </p:nvPr>
        </p:nvSpPr>
        <p:spPr>
          <a:xfrm>
            <a:off x="685800" y="381000"/>
            <a:ext cx="7772400" cy="1143000"/>
          </a:xfrm>
          <a:ln/>
        </p:spPr>
        <p:txBody>
          <a:bodyPr anchor="b"/>
          <a:lstStyle/>
          <a:p>
            <a:r>
              <a:rPr lang="zh-CN" altLang="en-US" b="1" dirty="0"/>
              <a:t>过河问题</a:t>
            </a:r>
            <a:endParaRPr lang="zh-CN" altLang="en-US" b="1"/>
          </a:p>
        </p:txBody>
      </p:sp>
      <p:sp>
        <p:nvSpPr>
          <p:cNvPr id="106499" name="文本框 106498"/>
          <p:cNvSpPr txBox="1"/>
          <p:nvPr/>
        </p:nvSpPr>
        <p:spPr>
          <a:xfrm>
            <a:off x="685800" y="1676400"/>
            <a:ext cx="8001000" cy="472916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东面过河者活动：</a:t>
            </a:r>
          </a:p>
          <a:p>
            <a:pPr>
              <a:lnSpc>
                <a:spcPct val="5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p>
          <a:p>
            <a:pPr>
              <a:lnSpc>
                <a:spcPct val="70000"/>
              </a:lnSpc>
              <a:spcBef>
                <a:spcPct val="50000"/>
              </a:spcBef>
            </a:pPr>
            <a:r>
              <a:rPr lang="en-US" altLang="zh-CN" b="1">
                <a:latin typeface="Times New Roman" panose="02020603050405020304" pitchFamily="18" charset="0"/>
              </a:rPr>
              <a:t>    If west_crossing&gt;0 Then</a:t>
            </a:r>
          </a:p>
          <a:p>
            <a:pPr>
              <a:lnSpc>
                <a:spcPct val="50000"/>
              </a:lnSpc>
              <a:spcBef>
                <a:spcPct val="50000"/>
              </a:spcBef>
            </a:pPr>
            <a:r>
              <a:rPr lang="en-US" altLang="zh-CN" b="1">
                <a:latin typeface="Times New Roman" panose="02020603050405020304" pitchFamily="18" charset="0"/>
              </a:rPr>
              <a:t>        Begin</a:t>
            </a:r>
          </a:p>
          <a:p>
            <a:pPr>
              <a:lnSpc>
                <a:spcPct val="70000"/>
              </a:lnSpc>
              <a:spcBef>
                <a:spcPct val="50000"/>
              </a:spcBef>
            </a:pPr>
            <a:r>
              <a:rPr lang="en-US" altLang="zh-CN" b="1">
                <a:latin typeface="Times New Roman" panose="02020603050405020304" pitchFamily="18" charset="0"/>
              </a:rPr>
              <a:t>             east_wait:=east_wait+1;</a:t>
            </a:r>
          </a:p>
          <a:p>
            <a:pPr>
              <a:lnSpc>
                <a:spcPct val="5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p>
          <a:p>
            <a:pPr>
              <a:lnSpc>
                <a:spcPct val="50000"/>
              </a:lnSpc>
              <a:spcBef>
                <a:spcPct val="50000"/>
              </a:spcBef>
            </a:pPr>
            <a:r>
              <a:rPr lang="en-US" altLang="zh-CN" b="1" err="1">
                <a:latin typeface="Times New Roman" panose="02020603050405020304" pitchFamily="18" charset="0"/>
              </a:rPr>
              <a:t>             P(eq</a:t>
            </a:r>
            <a:r>
              <a:rPr lang="en-US" altLang="zh-CN" b="1">
                <a:latin typeface="Times New Roman" panose="02020603050405020304" pitchFamily="18" charset="0"/>
              </a:rPr>
              <a:t>)</a:t>
            </a:r>
          </a:p>
          <a:p>
            <a:pPr>
              <a:lnSpc>
                <a:spcPct val="50000"/>
              </a:lnSpc>
              <a:spcBef>
                <a:spcPct val="50000"/>
              </a:spcBef>
            </a:pPr>
            <a:r>
              <a:rPr lang="en-US" altLang="zh-CN" b="1">
                <a:latin typeface="Times New Roman" panose="02020603050405020304" pitchFamily="18" charset="0"/>
              </a:rPr>
              <a:t>         End</a:t>
            </a:r>
          </a:p>
          <a:p>
            <a:pPr>
              <a:lnSpc>
                <a:spcPct val="50000"/>
              </a:lnSpc>
              <a:spcBef>
                <a:spcPct val="50000"/>
              </a:spcBef>
            </a:pPr>
            <a:r>
              <a:rPr lang="en-US" altLang="zh-CN" b="1">
                <a:latin typeface="Times New Roman" panose="02020603050405020304" pitchFamily="18" charset="0"/>
              </a:rPr>
              <a:t>    Else Begin</a:t>
            </a:r>
          </a:p>
          <a:p>
            <a:pPr>
              <a:lnSpc>
                <a:spcPct val="60000"/>
              </a:lnSpc>
              <a:spcBef>
                <a:spcPct val="50000"/>
              </a:spcBef>
            </a:pPr>
            <a:r>
              <a:rPr lang="en-US" altLang="zh-CN" b="1">
                <a:latin typeface="Times New Roman" panose="02020603050405020304" pitchFamily="18" charset="0"/>
              </a:rPr>
              <a:t>                east_crossing:=east_crossing+1;</a:t>
            </a:r>
          </a:p>
          <a:p>
            <a:pPr>
              <a:lnSpc>
                <a:spcPct val="6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p>
          <a:p>
            <a:pPr>
              <a:lnSpc>
                <a:spcPct val="60000"/>
              </a:lnSpc>
              <a:spcBef>
                <a:spcPct val="50000"/>
              </a:spcBef>
            </a:pPr>
            <a:r>
              <a:rPr lang="en-US" altLang="zh-CN" b="1">
                <a:latin typeface="Times New Roman" panose="02020603050405020304" pitchFamily="18" charset="0"/>
              </a:rPr>
              <a:t>             End;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07521"/>
          <p:cNvSpPr>
            <a:spLocks noGrp="1"/>
          </p:cNvSpPr>
          <p:nvPr>
            <p:ph type="title"/>
          </p:nvPr>
        </p:nvSpPr>
        <p:spPr>
          <a:xfrm>
            <a:off x="685800" y="228600"/>
            <a:ext cx="7772400" cy="1143000"/>
          </a:xfrm>
          <a:ln/>
        </p:spPr>
        <p:txBody>
          <a:bodyPr anchor="b"/>
          <a:lstStyle/>
          <a:p>
            <a:r>
              <a:rPr lang="zh-CN" altLang="en-US" b="1" dirty="0"/>
              <a:t>过河问题</a:t>
            </a:r>
            <a:endParaRPr lang="zh-CN" altLang="en-US" b="1"/>
          </a:p>
        </p:txBody>
      </p:sp>
      <p:sp>
        <p:nvSpPr>
          <p:cNvPr id="107523" name="文本框 107522"/>
          <p:cNvSpPr txBox="1"/>
          <p:nvPr/>
        </p:nvSpPr>
        <p:spPr>
          <a:xfrm>
            <a:off x="838200" y="1447800"/>
            <a:ext cx="7620000" cy="48021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过河；</a:t>
            </a:r>
          </a:p>
          <a:p>
            <a:pPr>
              <a:lnSpc>
                <a:spcPct val="7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p>
          <a:p>
            <a:pPr>
              <a:lnSpc>
                <a:spcPct val="70000"/>
              </a:lnSpc>
              <a:spcBef>
                <a:spcPct val="50000"/>
              </a:spcBef>
            </a:pPr>
            <a:r>
              <a:rPr lang="en-US" altLang="zh-CN" b="1">
                <a:latin typeface="Times New Roman" panose="02020603050405020304" pitchFamily="18" charset="0"/>
              </a:rPr>
              <a:t>    east_crossing:=east_crossing-1;</a:t>
            </a:r>
          </a:p>
          <a:p>
            <a:pPr>
              <a:lnSpc>
                <a:spcPct val="70000"/>
              </a:lnSpc>
              <a:spcBef>
                <a:spcPct val="50000"/>
              </a:spcBef>
            </a:pPr>
            <a:r>
              <a:rPr lang="en-US" altLang="zh-CN" b="1">
                <a:latin typeface="Times New Roman" panose="02020603050405020304" pitchFamily="18" charset="0"/>
              </a:rPr>
              <a:t>    If east_crossing=0 Then</a:t>
            </a:r>
          </a:p>
          <a:p>
            <a:pPr>
              <a:lnSpc>
                <a:spcPct val="70000"/>
              </a:lnSpc>
              <a:spcBef>
                <a:spcPct val="50000"/>
              </a:spcBef>
            </a:pPr>
            <a:r>
              <a:rPr lang="en-US" altLang="zh-CN" b="1">
                <a:latin typeface="Times New Roman" panose="02020603050405020304" pitchFamily="18" charset="0"/>
              </a:rPr>
              <a:t>    While west_wait &gt;0 Do</a:t>
            </a:r>
          </a:p>
          <a:p>
            <a:pPr>
              <a:lnSpc>
                <a:spcPct val="70000"/>
              </a:lnSpc>
              <a:spcBef>
                <a:spcPct val="50000"/>
              </a:spcBef>
            </a:pPr>
            <a:r>
              <a:rPr lang="en-US" altLang="zh-CN" b="1">
                <a:latin typeface="Times New Roman" panose="02020603050405020304" pitchFamily="18" charset="0"/>
              </a:rPr>
              <a:t>             Begin</a:t>
            </a:r>
          </a:p>
          <a:p>
            <a:pPr>
              <a:lnSpc>
                <a:spcPct val="70000"/>
              </a:lnSpc>
              <a:spcBef>
                <a:spcPct val="50000"/>
              </a:spcBef>
            </a:pPr>
            <a:r>
              <a:rPr lang="en-US" altLang="zh-CN" b="1">
                <a:latin typeface="Times New Roman" panose="02020603050405020304" pitchFamily="18" charset="0"/>
              </a:rPr>
              <a:t>                  west_wait:=west_wait-1;</a:t>
            </a:r>
          </a:p>
          <a:p>
            <a:pPr>
              <a:lnSpc>
                <a:spcPct val="70000"/>
              </a:lnSpc>
              <a:spcBef>
                <a:spcPct val="50000"/>
              </a:spcBef>
            </a:pPr>
            <a:r>
              <a:rPr lang="en-US" altLang="zh-CN" b="1">
                <a:latin typeface="Times New Roman" panose="02020603050405020304" pitchFamily="18" charset="0"/>
              </a:rPr>
              <a:t>                  west_crossing:=west_crossing+1;</a:t>
            </a:r>
          </a:p>
          <a:p>
            <a:pPr>
              <a:lnSpc>
                <a:spcPct val="70000"/>
              </a:lnSpc>
              <a:spcBef>
                <a:spcPct val="50000"/>
              </a:spcBef>
            </a:pPr>
            <a:r>
              <a:rPr lang="en-US" altLang="zh-CN" b="1" err="1">
                <a:latin typeface="Times New Roman" panose="02020603050405020304" pitchFamily="18" charset="0"/>
              </a:rPr>
              <a:t>                  V(wq</a:t>
            </a:r>
            <a:r>
              <a:rPr lang="en-US" altLang="zh-CN" b="1">
                <a:latin typeface="Times New Roman" panose="02020603050405020304" pitchFamily="18" charset="0"/>
              </a:rPr>
              <a:t>);</a:t>
            </a:r>
          </a:p>
          <a:p>
            <a:pPr>
              <a:lnSpc>
                <a:spcPct val="70000"/>
              </a:lnSpc>
              <a:spcBef>
                <a:spcPct val="50000"/>
              </a:spcBef>
            </a:pPr>
            <a:r>
              <a:rPr lang="en-US" altLang="zh-CN" b="1">
                <a:latin typeface="Times New Roman" panose="02020603050405020304" pitchFamily="18" charset="0"/>
              </a:rPr>
              <a:t>             End;</a:t>
            </a:r>
          </a:p>
          <a:p>
            <a:pPr>
              <a:lnSpc>
                <a:spcPct val="6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10593"/>
          <p:cNvSpPr>
            <a:spLocks noGrp="1"/>
          </p:cNvSpPr>
          <p:nvPr>
            <p:ph type="title"/>
          </p:nvPr>
        </p:nvSpPr>
        <p:spPr>
          <a:ln/>
        </p:spPr>
        <p:txBody>
          <a:bodyPr anchor="b"/>
          <a:lstStyle/>
          <a:p>
            <a:r>
              <a:rPr lang="zh-CN" altLang="en-US" b="1" dirty="0"/>
              <a:t>思考问题</a:t>
            </a:r>
            <a:endParaRPr lang="zh-CN" altLang="en-US" b="1"/>
          </a:p>
        </p:txBody>
      </p:sp>
      <p:sp>
        <p:nvSpPr>
          <p:cNvPr id="110595" name="文本占位符 110594"/>
          <p:cNvSpPr>
            <a:spLocks noGrp="1"/>
          </p:cNvSpPr>
          <p:nvPr>
            <p:ph type="body" idx="1"/>
          </p:nvPr>
        </p:nvSpPr>
        <p:spPr>
          <a:ln/>
        </p:spPr>
        <p:txBody>
          <a:bodyPr/>
          <a:lstStyle/>
          <a:p>
            <a:r>
              <a:rPr lang="zh-CN" altLang="en-US" b="1" dirty="0"/>
              <a:t>对于过河问题，考虑一个没有饿死情况的解法。</a:t>
            </a:r>
            <a:endParaRPr lang="zh-CN" altLang="en-US"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11617"/>
          <p:cNvSpPr>
            <a:spLocks noGrp="1"/>
          </p:cNvSpPr>
          <p:nvPr>
            <p:ph type="title"/>
          </p:nvPr>
        </p:nvSpPr>
        <p:spPr>
          <a:xfrm>
            <a:off x="685800" y="457200"/>
            <a:ext cx="7772400" cy="1143000"/>
          </a:xfrm>
          <a:ln/>
        </p:spPr>
        <p:txBody>
          <a:bodyPr anchor="b"/>
          <a:lstStyle/>
          <a:p>
            <a:r>
              <a:rPr lang="zh-CN" altLang="en-US" b="1" dirty="0"/>
              <a:t>例</a:t>
            </a:r>
            <a:r>
              <a:rPr lang="en-US" altLang="zh-CN" b="1" dirty="0"/>
              <a:t>2. </a:t>
            </a:r>
            <a:r>
              <a:rPr lang="zh-CN" altLang="en-US" b="1" dirty="0"/>
              <a:t>过河问题</a:t>
            </a:r>
            <a:r>
              <a:rPr lang="en-US" altLang="zh-CN" b="1"/>
              <a:t>(2)</a:t>
            </a:r>
          </a:p>
        </p:txBody>
      </p:sp>
      <p:sp>
        <p:nvSpPr>
          <p:cNvPr id="111620" name="任意多边形 111619"/>
          <p:cNvSpPr/>
          <p:nvPr/>
        </p:nvSpPr>
        <p:spPr>
          <a:xfrm>
            <a:off x="6553200" y="1879600"/>
            <a:ext cx="381000" cy="3454400"/>
          </a:xfrm>
          <a:custGeom>
            <a:avLst/>
            <a:gdLst/>
            <a:ahLst/>
            <a:cxnLst/>
            <a:rect l="0" t="0" r="0" b="0"/>
            <a:pathLst>
              <a:path w="240" h="2208">
                <a:moveTo>
                  <a:pt x="48" y="0"/>
                </a:moveTo>
                <a:lnTo>
                  <a:pt x="0" y="96"/>
                </a:lnTo>
                <a:lnTo>
                  <a:pt x="0" y="192"/>
                </a:lnTo>
                <a:lnTo>
                  <a:pt x="0" y="336"/>
                </a:lnTo>
                <a:lnTo>
                  <a:pt x="48" y="528"/>
                </a:lnTo>
                <a:lnTo>
                  <a:pt x="96" y="720"/>
                </a:lnTo>
                <a:lnTo>
                  <a:pt x="96" y="864"/>
                </a:lnTo>
                <a:lnTo>
                  <a:pt x="96" y="1008"/>
                </a:lnTo>
                <a:lnTo>
                  <a:pt x="144" y="1152"/>
                </a:lnTo>
                <a:lnTo>
                  <a:pt x="240" y="1392"/>
                </a:lnTo>
                <a:lnTo>
                  <a:pt x="192" y="1536"/>
                </a:lnTo>
                <a:lnTo>
                  <a:pt x="192" y="1728"/>
                </a:lnTo>
                <a:lnTo>
                  <a:pt x="192" y="1872"/>
                </a:lnTo>
                <a:lnTo>
                  <a:pt x="96" y="220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11621" name="任意多边形 111620"/>
          <p:cNvSpPr/>
          <p:nvPr/>
        </p:nvSpPr>
        <p:spPr>
          <a:xfrm rot="5400000" flipV="1">
            <a:off x="4205288" y="2135188"/>
            <a:ext cx="1079500" cy="719137"/>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cap="flat" cmpd="sng">
            <a:solidFill>
              <a:schemeClr val="tx1"/>
            </a:solidFill>
            <a:prstDash val="solid"/>
            <a:miter/>
            <a:headEnd type="none" w="med" len="med"/>
            <a:tailEnd type="none" w="med" len="med"/>
          </a:ln>
        </p:spPr>
        <p:txBody>
          <a:bodyPr rot="0" vert="eaVert" wrap="none" anchor="ctr"/>
          <a:lstStyle/>
          <a:p>
            <a:pPr algn="ctr"/>
            <a:r>
              <a:rPr lang="zh-CN" altLang="en-US" sz="2800" dirty="0">
                <a:solidFill>
                  <a:srgbClr val="333399"/>
                </a:solidFill>
                <a:latin typeface="Comic Sans MS" panose="030F0702030302020204" pitchFamily="66" charset="0"/>
              </a:rPr>
              <a:t>水</a:t>
            </a:r>
          </a:p>
          <a:p>
            <a:pPr algn="ctr"/>
            <a:r>
              <a:rPr lang="zh-CN" altLang="en-US" sz="2800" dirty="0">
                <a:solidFill>
                  <a:srgbClr val="333399"/>
                </a:solidFill>
                <a:latin typeface="Comic Sans MS" panose="030F0702030302020204" pitchFamily="66" charset="0"/>
              </a:rPr>
              <a:t>流</a:t>
            </a:r>
            <a:endParaRPr lang="zh-CN" altLang="en-US" dirty="0">
              <a:solidFill>
                <a:srgbClr val="333399"/>
              </a:solidFill>
              <a:latin typeface="Times New Roman" panose="02020603050405020304" pitchFamily="18" charset="0"/>
            </a:endParaRPr>
          </a:p>
          <a:p>
            <a:pPr algn="ctr"/>
            <a:endParaRPr lang="zh-CN" altLang="en-US">
              <a:solidFill>
                <a:srgbClr val="333399"/>
              </a:solidFill>
              <a:latin typeface="Times New Roman" panose="02020603050405020304" pitchFamily="18" charset="0"/>
            </a:endParaRPr>
          </a:p>
        </p:txBody>
      </p:sp>
      <p:sp>
        <p:nvSpPr>
          <p:cNvPr id="111626" name="任意多边形 111625"/>
          <p:cNvSpPr/>
          <p:nvPr/>
        </p:nvSpPr>
        <p:spPr>
          <a:xfrm>
            <a:off x="2438400" y="1879600"/>
            <a:ext cx="228600" cy="3454400"/>
          </a:xfrm>
          <a:custGeom>
            <a:avLst/>
            <a:gdLst/>
            <a:ahLst/>
            <a:cxnLst/>
            <a:rect l="0" t="0" r="0" b="0"/>
            <a:pathLst>
              <a:path w="144" h="2304">
                <a:moveTo>
                  <a:pt x="48" y="0"/>
                </a:moveTo>
                <a:lnTo>
                  <a:pt x="0" y="288"/>
                </a:lnTo>
                <a:lnTo>
                  <a:pt x="0" y="432"/>
                </a:lnTo>
                <a:lnTo>
                  <a:pt x="48" y="528"/>
                </a:lnTo>
                <a:lnTo>
                  <a:pt x="48" y="720"/>
                </a:lnTo>
                <a:lnTo>
                  <a:pt x="96" y="816"/>
                </a:lnTo>
                <a:lnTo>
                  <a:pt x="96" y="1008"/>
                </a:lnTo>
                <a:lnTo>
                  <a:pt x="96" y="1152"/>
                </a:lnTo>
                <a:lnTo>
                  <a:pt x="144" y="1248"/>
                </a:lnTo>
                <a:lnTo>
                  <a:pt x="144" y="1536"/>
                </a:lnTo>
                <a:lnTo>
                  <a:pt x="96" y="1632"/>
                </a:lnTo>
                <a:lnTo>
                  <a:pt x="96" y="1776"/>
                </a:lnTo>
                <a:lnTo>
                  <a:pt x="48" y="1920"/>
                </a:lnTo>
                <a:lnTo>
                  <a:pt x="48" y="2208"/>
                </a:lnTo>
                <a:lnTo>
                  <a:pt x="48" y="2304"/>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11628" name="文本框 111627"/>
          <p:cNvSpPr txBox="1"/>
          <p:nvPr/>
        </p:nvSpPr>
        <p:spPr>
          <a:xfrm>
            <a:off x="1219200" y="3098800"/>
            <a:ext cx="1143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rPr>
              <a:t>West</a:t>
            </a:r>
          </a:p>
        </p:txBody>
      </p:sp>
      <p:sp>
        <p:nvSpPr>
          <p:cNvPr id="111629" name="文本框 111628"/>
          <p:cNvSpPr txBox="1"/>
          <p:nvPr/>
        </p:nvSpPr>
        <p:spPr>
          <a:xfrm>
            <a:off x="7239000" y="3022600"/>
            <a:ext cx="14478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rPr>
              <a:t>East</a:t>
            </a:r>
          </a:p>
        </p:txBody>
      </p:sp>
      <p:grpSp>
        <p:nvGrpSpPr>
          <p:cNvPr id="111639" name="组合 111638"/>
          <p:cNvGrpSpPr/>
          <p:nvPr/>
        </p:nvGrpSpPr>
        <p:grpSpPr>
          <a:xfrm>
            <a:off x="2819400" y="3632200"/>
            <a:ext cx="3810000" cy="1371600"/>
            <a:chOff x="1824" y="2592"/>
            <a:chExt cx="2400" cy="864"/>
          </a:xfrm>
        </p:grpSpPr>
        <p:sp>
          <p:nvSpPr>
            <p:cNvPr id="111622" name="矩形 111621"/>
            <p:cNvSpPr/>
            <p:nvPr/>
          </p:nvSpPr>
          <p:spPr>
            <a:xfrm>
              <a:off x="1824"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1</a:t>
              </a:r>
            </a:p>
          </p:txBody>
        </p:sp>
        <p:sp>
          <p:nvSpPr>
            <p:cNvPr id="111623" name="矩形 111622"/>
            <p:cNvSpPr/>
            <p:nvPr/>
          </p:nvSpPr>
          <p:spPr>
            <a:xfrm>
              <a:off x="2256"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2</a:t>
              </a:r>
            </a:p>
          </p:txBody>
        </p:sp>
        <p:sp>
          <p:nvSpPr>
            <p:cNvPr id="111624" name="矩形 111623"/>
            <p:cNvSpPr/>
            <p:nvPr/>
          </p:nvSpPr>
          <p:spPr>
            <a:xfrm>
              <a:off x="3520"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 6</a:t>
              </a:r>
            </a:p>
          </p:txBody>
        </p:sp>
        <p:sp>
          <p:nvSpPr>
            <p:cNvPr id="111625" name="矩形 111624"/>
            <p:cNvSpPr/>
            <p:nvPr/>
          </p:nvSpPr>
          <p:spPr>
            <a:xfrm>
              <a:off x="3952"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5</a:t>
              </a:r>
            </a:p>
          </p:txBody>
        </p:sp>
        <p:sp>
          <p:nvSpPr>
            <p:cNvPr id="111632" name="矩形 111631"/>
            <p:cNvSpPr/>
            <p:nvPr/>
          </p:nvSpPr>
          <p:spPr>
            <a:xfrm>
              <a:off x="2688" y="259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8</a:t>
              </a:r>
            </a:p>
          </p:txBody>
        </p:sp>
        <p:sp>
          <p:nvSpPr>
            <p:cNvPr id="111633" name="矩形 111632"/>
            <p:cNvSpPr/>
            <p:nvPr/>
          </p:nvSpPr>
          <p:spPr>
            <a:xfrm>
              <a:off x="3088" y="259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7</a:t>
              </a:r>
            </a:p>
          </p:txBody>
        </p:sp>
        <p:sp>
          <p:nvSpPr>
            <p:cNvPr id="111634" name="矩形 111633"/>
            <p:cNvSpPr/>
            <p:nvPr/>
          </p:nvSpPr>
          <p:spPr>
            <a:xfrm>
              <a:off x="2688" y="3120"/>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3</a:t>
              </a:r>
            </a:p>
          </p:txBody>
        </p:sp>
        <p:sp>
          <p:nvSpPr>
            <p:cNvPr id="111635" name="矩形 111634"/>
            <p:cNvSpPr/>
            <p:nvPr/>
          </p:nvSpPr>
          <p:spPr>
            <a:xfrm>
              <a:off x="3120" y="3120"/>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rPr>
                <a:t>4</a:t>
              </a:r>
            </a:p>
          </p:txBody>
        </p:sp>
      </p:grpSp>
      <p:sp>
        <p:nvSpPr>
          <p:cNvPr id="111636" name="文本框 111635"/>
          <p:cNvSpPr txBox="1"/>
          <p:nvPr/>
        </p:nvSpPr>
        <p:spPr>
          <a:xfrm>
            <a:off x="685800" y="4089400"/>
            <a:ext cx="17526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rPr>
              <a:t>1-2-3-4-6-5</a:t>
            </a:r>
          </a:p>
        </p:txBody>
      </p:sp>
      <p:sp>
        <p:nvSpPr>
          <p:cNvPr id="111637" name="文本框 111636"/>
          <p:cNvSpPr txBox="1"/>
          <p:nvPr/>
        </p:nvSpPr>
        <p:spPr>
          <a:xfrm>
            <a:off x="7086600" y="4089400"/>
            <a:ext cx="17526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rPr>
              <a:t>5-6-7-8-2-1</a:t>
            </a:r>
          </a:p>
        </p:txBody>
      </p:sp>
      <p:sp>
        <p:nvSpPr>
          <p:cNvPr id="111638" name="文本框 111637"/>
          <p:cNvSpPr txBox="1"/>
          <p:nvPr/>
        </p:nvSpPr>
        <p:spPr>
          <a:xfrm>
            <a:off x="762000" y="5791200"/>
            <a:ext cx="7162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要求</a:t>
            </a:r>
            <a:r>
              <a:rPr lang="en-US" altLang="zh-CN" b="1" dirty="0">
                <a:latin typeface="Times New Roman" panose="02020603050405020304" pitchFamily="18" charset="0"/>
              </a:rPr>
              <a:t>:  </a:t>
            </a:r>
            <a:r>
              <a:rPr lang="en-US" altLang="zh-CN" b="1" dirty="0">
                <a:latin typeface="Times New Roman" panose="02020603050405020304" pitchFamily="18" charset="0"/>
                <a:sym typeface="Wingdings" panose="05000000000000000000" pitchFamily="2" charset="2"/>
              </a:rPr>
              <a:t>(1)</a:t>
            </a:r>
            <a:r>
              <a:rPr lang="zh-CN" altLang="en-US" b="1" dirty="0">
                <a:latin typeface="Times New Roman" panose="02020603050405020304" pitchFamily="18" charset="0"/>
              </a:rPr>
              <a:t>无死锁</a:t>
            </a:r>
            <a:r>
              <a:rPr lang="en-US" altLang="zh-CN" b="1" dirty="0">
                <a:latin typeface="Times New Roman" panose="02020603050405020304" pitchFamily="18" charset="0"/>
              </a:rPr>
              <a:t>;  (2)</a:t>
            </a:r>
            <a:r>
              <a:rPr lang="zh-CN" altLang="en-US" b="1" dirty="0">
                <a:latin typeface="Times New Roman" panose="02020603050405020304" pitchFamily="18" charset="0"/>
              </a:rPr>
              <a:t>无饿死</a:t>
            </a:r>
            <a:r>
              <a:rPr lang="en-US" altLang="zh-CN" b="1" dirty="0">
                <a:latin typeface="Times New Roman" panose="02020603050405020304" pitchFamily="18" charset="0"/>
              </a:rPr>
              <a:t>;  (3)</a:t>
            </a:r>
            <a:r>
              <a:rPr lang="zh-CN" altLang="en-US" b="1" dirty="0">
                <a:latin typeface="Times New Roman" panose="02020603050405020304" pitchFamily="18" charset="0"/>
              </a:rPr>
              <a:t>并行度高。</a:t>
            </a:r>
          </a:p>
        </p:txBody>
      </p:sp>
      <p:sp>
        <p:nvSpPr>
          <p:cNvPr id="111640" name="直接连接符 111639"/>
          <p:cNvSpPr/>
          <p:nvPr/>
        </p:nvSpPr>
        <p:spPr>
          <a:xfrm>
            <a:off x="2057400" y="3352800"/>
            <a:ext cx="360363" cy="0"/>
          </a:xfrm>
          <a:prstGeom prst="line">
            <a:avLst/>
          </a:prstGeom>
          <a:ln w="15875" cap="flat" cmpd="sng">
            <a:solidFill>
              <a:schemeClr val="tx1"/>
            </a:solidFill>
            <a:prstDash val="solid"/>
            <a:headEnd type="none" w="med" len="med"/>
            <a:tailEnd type="triangle" w="med" len="med"/>
          </a:ln>
        </p:spPr>
      </p:sp>
      <p:sp>
        <p:nvSpPr>
          <p:cNvPr id="111641" name="直接连接符 111640"/>
          <p:cNvSpPr/>
          <p:nvPr/>
        </p:nvSpPr>
        <p:spPr>
          <a:xfrm flipH="1">
            <a:off x="6858000" y="3276600"/>
            <a:ext cx="381000" cy="0"/>
          </a:xfrm>
          <a:prstGeom prst="line">
            <a:avLst/>
          </a:prstGeom>
          <a:ln w="15875" cap="flat" cmpd="sng">
            <a:solidFill>
              <a:schemeClr val="tx1"/>
            </a:solidFill>
            <a:prstDash val="solid"/>
            <a:headEnd type="none" w="med" len="med"/>
            <a:tailEnd type="triangle" w="med" len="med"/>
          </a:ln>
        </p:spPr>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框 124929"/>
          <p:cNvSpPr txBox="1"/>
          <p:nvPr/>
        </p:nvSpPr>
        <p:spPr>
          <a:xfrm>
            <a:off x="762000" y="1320800"/>
            <a:ext cx="1676400" cy="5276850"/>
          </a:xfrm>
          <a:prstGeom prst="rect">
            <a:avLst/>
          </a:prstGeom>
          <a:noFill/>
          <a:ln w="9525">
            <a:noFill/>
          </a:ln>
        </p:spPr>
        <p:txBody>
          <a:bodyPr>
            <a:spAutoFit/>
          </a:bodyPr>
          <a:lstStyle/>
          <a:p>
            <a:pPr>
              <a:spcBef>
                <a:spcPct val="50000"/>
              </a:spcBef>
            </a:pPr>
            <a:r>
              <a:rPr lang="en-US" altLang="zh-CN" b="1">
                <a:solidFill>
                  <a:schemeClr val="tx2"/>
                </a:solidFill>
                <a:latin typeface="Times New Roman" panose="02020603050405020304" pitchFamily="18" charset="0"/>
              </a:rPr>
              <a:t>W</a:t>
            </a:r>
            <a:r>
              <a:rPr lang="en-US" altLang="zh-CN" b="1">
                <a:solidFill>
                  <a:schemeClr val="tx2"/>
                </a:solidFill>
                <a:latin typeface="Times New Roman" panose="02020603050405020304" pitchFamily="18" charset="0"/>
                <a:sym typeface="Symbol" panose="05050102010706020507" pitchFamily="18" charset="2"/>
              </a:rPr>
              <a:t></a:t>
            </a:r>
            <a:r>
              <a:rPr lang="en-US" altLang="zh-CN" b="1">
                <a:solidFill>
                  <a:schemeClr val="tx2"/>
                </a:solidFill>
                <a:latin typeface="Times New Roman" panose="02020603050405020304" pitchFamily="18" charset="0"/>
              </a:rPr>
              <a:t>E:</a:t>
            </a:r>
          </a:p>
          <a:p>
            <a:pPr>
              <a:lnSpc>
                <a:spcPct val="70000"/>
              </a:lnSpc>
              <a:spcBef>
                <a:spcPct val="50000"/>
              </a:spcBef>
            </a:pPr>
            <a:r>
              <a:rPr lang="en-US" altLang="zh-CN" b="1">
                <a:latin typeface="Times New Roman" panose="02020603050405020304" pitchFamily="18" charset="0"/>
              </a:rPr>
              <a:t>P(S);</a:t>
            </a:r>
          </a:p>
          <a:p>
            <a:pPr>
              <a:lnSpc>
                <a:spcPct val="70000"/>
              </a:lnSpc>
              <a:spcBef>
                <a:spcPct val="50000"/>
              </a:spcBef>
            </a:pPr>
            <a:r>
              <a:rPr lang="en-US" altLang="zh-CN" b="1">
                <a:latin typeface="Times New Roman" panose="02020603050405020304" pitchFamily="18" charset="0"/>
              </a:rPr>
              <a:t>P(s1);</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1;</a:t>
            </a:r>
          </a:p>
          <a:p>
            <a:pPr>
              <a:lnSpc>
                <a:spcPct val="70000"/>
              </a:lnSpc>
              <a:spcBef>
                <a:spcPct val="50000"/>
              </a:spcBef>
            </a:pPr>
            <a:r>
              <a:rPr lang="en-US" altLang="zh-CN" b="1">
                <a:latin typeface="Times New Roman" panose="02020603050405020304" pitchFamily="18" charset="0"/>
              </a:rPr>
              <a:t>P(s2);</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2;</a:t>
            </a:r>
          </a:p>
          <a:p>
            <a:pPr>
              <a:lnSpc>
                <a:spcPct val="70000"/>
              </a:lnSpc>
              <a:spcBef>
                <a:spcPct val="50000"/>
              </a:spcBef>
            </a:pPr>
            <a:r>
              <a:rPr lang="en-US" altLang="zh-CN" b="1">
                <a:latin typeface="Times New Roman" panose="02020603050405020304" pitchFamily="18" charset="0"/>
              </a:rPr>
              <a:t>V(s1);</a:t>
            </a:r>
          </a:p>
          <a:p>
            <a:pPr>
              <a:lnSpc>
                <a:spcPct val="70000"/>
              </a:lnSpc>
              <a:spcBef>
                <a:spcPct val="50000"/>
              </a:spcBef>
            </a:pPr>
            <a:r>
              <a:rPr lang="en-US" altLang="zh-CN" b="1">
                <a:latin typeface="Times New Roman" panose="02020603050405020304" pitchFamily="18" charset="0"/>
              </a:rPr>
              <a:t>P(s3);</a:t>
            </a: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3</a:t>
            </a:r>
            <a:r>
              <a:rPr lang="zh-CN" altLang="en-US" b="1" dirty="0">
                <a:latin typeface="Times New Roman" panose="02020603050405020304" pitchFamily="18" charset="0"/>
              </a:rPr>
              <a:t>；</a:t>
            </a:r>
          </a:p>
          <a:p>
            <a:pPr>
              <a:lnSpc>
                <a:spcPct val="70000"/>
              </a:lnSpc>
              <a:spcBef>
                <a:spcPct val="50000"/>
              </a:spcBef>
            </a:pPr>
            <a:r>
              <a:rPr lang="en-US" altLang="zh-CN" b="1">
                <a:latin typeface="Times New Roman" panose="02020603050405020304" pitchFamily="18" charset="0"/>
              </a:rPr>
              <a:t>V(s2);</a:t>
            </a:r>
          </a:p>
          <a:p>
            <a:pPr>
              <a:lnSpc>
                <a:spcPct val="70000"/>
              </a:lnSpc>
              <a:spcBef>
                <a:spcPct val="50000"/>
              </a:spcBef>
            </a:pPr>
            <a:r>
              <a:rPr lang="en-US" altLang="zh-CN" b="1">
                <a:latin typeface="Times New Roman" panose="02020603050405020304" pitchFamily="18" charset="0"/>
              </a:rPr>
              <a:t>P(s4);</a:t>
            </a: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4</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124931" name="文本框 124930"/>
          <p:cNvSpPr txBox="1"/>
          <p:nvPr/>
        </p:nvSpPr>
        <p:spPr>
          <a:xfrm>
            <a:off x="5105400" y="1243013"/>
            <a:ext cx="1752600" cy="5715000"/>
          </a:xfrm>
          <a:prstGeom prst="rect">
            <a:avLst/>
          </a:prstGeom>
          <a:noFill/>
          <a:ln w="9525">
            <a:noFill/>
          </a:ln>
        </p:spPr>
        <p:txBody>
          <a:bodyPr>
            <a:spAutoFit/>
          </a:bodyPr>
          <a:lstStyle/>
          <a:p>
            <a:pPr>
              <a:spcBef>
                <a:spcPct val="50000"/>
              </a:spcBef>
            </a:pPr>
            <a:r>
              <a:rPr lang="en-US" altLang="zh-CN" b="1">
                <a:solidFill>
                  <a:schemeClr val="tx2"/>
                </a:solidFill>
                <a:latin typeface="Times New Roman" panose="02020603050405020304" pitchFamily="18" charset="0"/>
              </a:rPr>
              <a:t>E</a:t>
            </a:r>
            <a:r>
              <a:rPr lang="en-US" altLang="zh-CN" b="1">
                <a:solidFill>
                  <a:schemeClr val="tx2"/>
                </a:solidFill>
                <a:latin typeface="Times New Roman" panose="02020603050405020304" pitchFamily="18" charset="0"/>
                <a:sym typeface="Symbol" panose="05050102010706020507" pitchFamily="18" charset="2"/>
              </a:rPr>
              <a:t></a:t>
            </a:r>
            <a:r>
              <a:rPr lang="en-US" altLang="zh-CN" b="1">
                <a:solidFill>
                  <a:schemeClr val="tx2"/>
                </a:solidFill>
                <a:latin typeface="Times New Roman" panose="02020603050405020304" pitchFamily="18" charset="0"/>
              </a:rPr>
              <a:t>W:</a:t>
            </a:r>
          </a:p>
          <a:p>
            <a:pPr>
              <a:lnSpc>
                <a:spcPct val="70000"/>
              </a:lnSpc>
              <a:spcBef>
                <a:spcPct val="50000"/>
              </a:spcBef>
            </a:pPr>
            <a:r>
              <a:rPr lang="en-US" altLang="zh-CN" b="1">
                <a:latin typeface="Times New Roman" panose="02020603050405020304" pitchFamily="18" charset="0"/>
              </a:rPr>
              <a:t>P(S);</a:t>
            </a:r>
          </a:p>
          <a:p>
            <a:pPr>
              <a:lnSpc>
                <a:spcPct val="70000"/>
              </a:lnSpc>
              <a:spcBef>
                <a:spcPct val="50000"/>
              </a:spcBef>
            </a:pPr>
            <a:r>
              <a:rPr lang="en-US" altLang="zh-CN" b="1">
                <a:latin typeface="Times New Roman" panose="02020603050405020304" pitchFamily="18" charset="0"/>
              </a:rPr>
              <a:t>P(s5);</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5;</a:t>
            </a:r>
          </a:p>
          <a:p>
            <a:pPr>
              <a:lnSpc>
                <a:spcPct val="70000"/>
              </a:lnSpc>
              <a:spcBef>
                <a:spcPct val="50000"/>
              </a:spcBef>
            </a:pPr>
            <a:r>
              <a:rPr lang="en-US" altLang="zh-CN" b="1">
                <a:latin typeface="Times New Roman" panose="02020603050405020304" pitchFamily="18" charset="0"/>
              </a:rPr>
              <a:t>P(s6);</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6;</a:t>
            </a:r>
          </a:p>
          <a:p>
            <a:pPr>
              <a:lnSpc>
                <a:spcPct val="70000"/>
              </a:lnSpc>
              <a:spcBef>
                <a:spcPct val="50000"/>
              </a:spcBef>
            </a:pPr>
            <a:r>
              <a:rPr lang="en-US" altLang="zh-CN" b="1">
                <a:latin typeface="Times New Roman" panose="02020603050405020304" pitchFamily="18" charset="0"/>
              </a:rPr>
              <a:t>V(s5);</a:t>
            </a:r>
          </a:p>
          <a:p>
            <a:pPr>
              <a:lnSpc>
                <a:spcPct val="70000"/>
              </a:lnSpc>
              <a:spcBef>
                <a:spcPct val="50000"/>
              </a:spcBef>
            </a:pPr>
            <a:r>
              <a:rPr lang="en-US" altLang="zh-CN" b="1">
                <a:latin typeface="Times New Roman" panose="02020603050405020304" pitchFamily="18" charset="0"/>
              </a:rPr>
              <a:t>P(s7);</a:t>
            </a: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7</a:t>
            </a:r>
            <a:r>
              <a:rPr lang="zh-CN" altLang="en-US" b="1" dirty="0">
                <a:latin typeface="Times New Roman" panose="02020603050405020304" pitchFamily="18" charset="0"/>
              </a:rPr>
              <a:t>；</a:t>
            </a:r>
          </a:p>
          <a:p>
            <a:pPr>
              <a:lnSpc>
                <a:spcPct val="70000"/>
              </a:lnSpc>
              <a:spcBef>
                <a:spcPct val="50000"/>
              </a:spcBef>
            </a:pPr>
            <a:r>
              <a:rPr lang="en-US" altLang="zh-CN" b="1">
                <a:latin typeface="Times New Roman" panose="02020603050405020304" pitchFamily="18" charset="0"/>
              </a:rPr>
              <a:t>V(s6);</a:t>
            </a:r>
          </a:p>
          <a:p>
            <a:pPr>
              <a:lnSpc>
                <a:spcPct val="70000"/>
              </a:lnSpc>
              <a:spcBef>
                <a:spcPct val="50000"/>
              </a:spcBef>
            </a:pPr>
            <a:r>
              <a:rPr lang="en-US" altLang="zh-CN" b="1">
                <a:latin typeface="Times New Roman" panose="02020603050405020304" pitchFamily="18" charset="0"/>
              </a:rPr>
              <a:t>P(s8);</a:t>
            </a: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8</a:t>
            </a:r>
            <a:r>
              <a:rPr lang="zh-CN" altLang="en-US" b="1" dirty="0">
                <a:latin typeface="Times New Roman" panose="02020603050405020304" pitchFamily="18" charset="0"/>
              </a:rPr>
              <a:t>；</a:t>
            </a:r>
          </a:p>
          <a:p>
            <a:pPr>
              <a:lnSpc>
                <a:spcPct val="70000"/>
              </a:lnSpc>
              <a:spcBef>
                <a:spcPct val="50000"/>
              </a:spcBef>
            </a:pPr>
            <a:endParaRPr lang="zh-CN" altLang="en-US" b="1">
              <a:latin typeface="Times New Roman" panose="02020603050405020304" pitchFamily="18" charset="0"/>
            </a:endParaRPr>
          </a:p>
        </p:txBody>
      </p:sp>
      <p:sp>
        <p:nvSpPr>
          <p:cNvPr id="124932" name="文本框 124931"/>
          <p:cNvSpPr txBox="1"/>
          <p:nvPr/>
        </p:nvSpPr>
        <p:spPr>
          <a:xfrm>
            <a:off x="2286000" y="1946275"/>
            <a:ext cx="1676400" cy="4291013"/>
          </a:xfrm>
          <a:prstGeom prst="rect">
            <a:avLst/>
          </a:prstGeom>
          <a:noFill/>
          <a:ln w="9525">
            <a:noFill/>
          </a:ln>
        </p:spPr>
        <p:txBody>
          <a:bodyPr>
            <a:spAutoFit/>
          </a:bodyPr>
          <a:lstStyle/>
          <a:p>
            <a:pPr>
              <a:lnSpc>
                <a:spcPct val="70000"/>
              </a:lnSpc>
              <a:spcBef>
                <a:spcPct val="50000"/>
              </a:spcBef>
            </a:pPr>
            <a:r>
              <a:rPr lang="en-US" altLang="zh-CN" b="1">
                <a:latin typeface="Times New Roman" panose="02020603050405020304" pitchFamily="18" charset="0"/>
              </a:rPr>
              <a:t>V(s3);</a:t>
            </a:r>
          </a:p>
          <a:p>
            <a:pPr>
              <a:lnSpc>
                <a:spcPct val="70000"/>
              </a:lnSpc>
              <a:spcBef>
                <a:spcPct val="50000"/>
              </a:spcBef>
            </a:pPr>
            <a:r>
              <a:rPr lang="en-US" altLang="zh-CN" b="1">
                <a:latin typeface="Times New Roman" panose="02020603050405020304" pitchFamily="18" charset="0"/>
              </a:rPr>
              <a:t>P(s5); </a:t>
            </a:r>
          </a:p>
          <a:p>
            <a:pPr>
              <a:lnSpc>
                <a:spcPct val="70000"/>
              </a:lnSpc>
              <a:spcBef>
                <a:spcPct val="50000"/>
              </a:spcBef>
            </a:pPr>
            <a:r>
              <a:rPr lang="en-US" altLang="zh-CN" b="1">
                <a:latin typeface="Times New Roman" panose="02020603050405020304" pitchFamily="18" charset="0"/>
              </a:rPr>
              <a:t>P(s6);</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6;</a:t>
            </a:r>
          </a:p>
          <a:p>
            <a:pPr>
              <a:lnSpc>
                <a:spcPct val="70000"/>
              </a:lnSpc>
              <a:spcBef>
                <a:spcPct val="50000"/>
              </a:spcBef>
            </a:pPr>
            <a:r>
              <a:rPr lang="en-US" altLang="zh-CN" b="1">
                <a:latin typeface="Times New Roman" panose="02020603050405020304" pitchFamily="18" charset="0"/>
              </a:rPr>
              <a:t>V(s4);</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5;</a:t>
            </a:r>
          </a:p>
          <a:p>
            <a:pPr>
              <a:lnSpc>
                <a:spcPct val="70000"/>
              </a:lnSpc>
              <a:spcBef>
                <a:spcPct val="50000"/>
              </a:spcBef>
            </a:pPr>
            <a:r>
              <a:rPr lang="en-US" altLang="zh-CN" b="1">
                <a:latin typeface="Times New Roman" panose="02020603050405020304" pitchFamily="18" charset="0"/>
              </a:rPr>
              <a:t>V(s6);</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E;</a:t>
            </a:r>
          </a:p>
          <a:p>
            <a:pPr>
              <a:lnSpc>
                <a:spcPct val="70000"/>
              </a:lnSpc>
              <a:spcBef>
                <a:spcPct val="50000"/>
              </a:spcBef>
            </a:pPr>
            <a:r>
              <a:rPr lang="en-US" altLang="zh-CN" b="1">
                <a:latin typeface="Times New Roman" panose="02020603050405020304" pitchFamily="18" charset="0"/>
              </a:rPr>
              <a:t>V(s5);</a:t>
            </a:r>
          </a:p>
          <a:p>
            <a:pPr>
              <a:lnSpc>
                <a:spcPct val="70000"/>
              </a:lnSpc>
              <a:spcBef>
                <a:spcPct val="50000"/>
              </a:spcBef>
            </a:pPr>
            <a:r>
              <a:rPr lang="en-US" altLang="zh-CN" b="1">
                <a:latin typeface="Times New Roman" panose="02020603050405020304" pitchFamily="18" charset="0"/>
              </a:rPr>
              <a:t>V(S);</a:t>
            </a:r>
          </a:p>
        </p:txBody>
      </p:sp>
      <p:sp>
        <p:nvSpPr>
          <p:cNvPr id="124933" name="文本框 124932"/>
          <p:cNvSpPr txBox="1"/>
          <p:nvPr/>
        </p:nvSpPr>
        <p:spPr>
          <a:xfrm>
            <a:off x="6732588" y="1844675"/>
            <a:ext cx="1676400" cy="4838700"/>
          </a:xfrm>
          <a:prstGeom prst="rect">
            <a:avLst/>
          </a:prstGeom>
          <a:noFill/>
          <a:ln w="9525">
            <a:noFill/>
          </a:ln>
        </p:spPr>
        <p:txBody>
          <a:bodyPr>
            <a:spAutoFit/>
          </a:bodyPr>
          <a:lstStyle/>
          <a:p>
            <a:pPr>
              <a:lnSpc>
                <a:spcPct val="70000"/>
              </a:lnSpc>
              <a:spcBef>
                <a:spcPct val="50000"/>
              </a:spcBef>
            </a:pPr>
            <a:r>
              <a:rPr lang="en-US" altLang="zh-CN" b="1">
                <a:latin typeface="Times New Roman" panose="02020603050405020304" pitchFamily="18" charset="0"/>
              </a:rPr>
              <a:t>V(s7);</a:t>
            </a:r>
          </a:p>
          <a:p>
            <a:pPr>
              <a:lnSpc>
                <a:spcPct val="70000"/>
              </a:lnSpc>
              <a:spcBef>
                <a:spcPct val="50000"/>
              </a:spcBef>
            </a:pPr>
            <a:r>
              <a:rPr lang="en-US" altLang="zh-CN" b="1">
                <a:latin typeface="Times New Roman" panose="02020603050405020304" pitchFamily="18" charset="0"/>
              </a:rPr>
              <a:t>P(s1); </a:t>
            </a:r>
          </a:p>
          <a:p>
            <a:pPr>
              <a:lnSpc>
                <a:spcPct val="70000"/>
              </a:lnSpc>
              <a:spcBef>
                <a:spcPct val="50000"/>
              </a:spcBef>
            </a:pPr>
            <a:r>
              <a:rPr lang="en-US" altLang="zh-CN" b="1">
                <a:latin typeface="Times New Roman" panose="02020603050405020304" pitchFamily="18" charset="0"/>
              </a:rPr>
              <a:t>P(s2);</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2;</a:t>
            </a:r>
          </a:p>
          <a:p>
            <a:pPr>
              <a:lnSpc>
                <a:spcPct val="70000"/>
              </a:lnSpc>
              <a:spcBef>
                <a:spcPct val="50000"/>
              </a:spcBef>
            </a:pPr>
            <a:r>
              <a:rPr lang="en-US" altLang="zh-CN" b="1">
                <a:latin typeface="Times New Roman" panose="02020603050405020304" pitchFamily="18" charset="0"/>
              </a:rPr>
              <a:t>V(s8);</a:t>
            </a: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1;</a:t>
            </a:r>
          </a:p>
          <a:p>
            <a:pPr>
              <a:lnSpc>
                <a:spcPct val="70000"/>
              </a:lnSpc>
              <a:spcBef>
                <a:spcPct val="50000"/>
              </a:spcBef>
            </a:pPr>
            <a:r>
              <a:rPr lang="en-US" altLang="zh-CN" b="1">
                <a:latin typeface="Times New Roman" panose="02020603050405020304" pitchFamily="18" charset="0"/>
              </a:rPr>
              <a:t>V(s2);</a:t>
            </a:r>
          </a:p>
          <a:p>
            <a:pPr>
              <a:lnSpc>
                <a:spcPct val="70000"/>
              </a:lnSpc>
              <a:spcBef>
                <a:spcPct val="50000"/>
              </a:spcBef>
            </a:pPr>
            <a:r>
              <a:rPr lang="zh-CN" altLang="zh-CN" b="1" dirty="0">
                <a:latin typeface="Times New Roman" panose="02020603050405020304" pitchFamily="18" charset="0"/>
              </a:rPr>
              <a:t>走到</a:t>
            </a:r>
            <a:r>
              <a:rPr lang="en-US" altLang="zh-CN" b="1">
                <a:latin typeface="Times New Roman" panose="02020603050405020304" pitchFamily="18" charset="0"/>
              </a:rPr>
              <a:t>W;</a:t>
            </a:r>
          </a:p>
          <a:p>
            <a:pPr>
              <a:lnSpc>
                <a:spcPct val="70000"/>
              </a:lnSpc>
              <a:spcBef>
                <a:spcPct val="50000"/>
              </a:spcBef>
            </a:pPr>
            <a:r>
              <a:rPr lang="en-US" altLang="zh-CN" b="1">
                <a:latin typeface="Times New Roman" panose="02020603050405020304" pitchFamily="18" charset="0"/>
              </a:rPr>
              <a:t>V(s1);</a:t>
            </a:r>
          </a:p>
          <a:p>
            <a:pPr>
              <a:lnSpc>
                <a:spcPct val="70000"/>
              </a:lnSpc>
              <a:spcBef>
                <a:spcPct val="50000"/>
              </a:spcBef>
            </a:pPr>
            <a:r>
              <a:rPr lang="en-US" altLang="zh-CN" b="1">
                <a:latin typeface="Times New Roman" panose="02020603050405020304" pitchFamily="18" charset="0"/>
              </a:rPr>
              <a:t>V(S);</a:t>
            </a:r>
          </a:p>
          <a:p>
            <a:pPr>
              <a:spcBef>
                <a:spcPct val="50000"/>
              </a:spcBef>
            </a:pPr>
            <a:endParaRPr lang="en-US" altLang="zh-CN" b="1">
              <a:latin typeface="Times New Roman" panose="02020603050405020304" pitchFamily="18" charset="0"/>
            </a:endParaRPr>
          </a:p>
        </p:txBody>
      </p:sp>
      <p:sp>
        <p:nvSpPr>
          <p:cNvPr id="124934" name="文本框 124933"/>
          <p:cNvSpPr txBox="1"/>
          <p:nvPr/>
        </p:nvSpPr>
        <p:spPr>
          <a:xfrm>
            <a:off x="762000" y="457200"/>
            <a:ext cx="7543800" cy="822325"/>
          </a:xfrm>
          <a:prstGeom prst="rect">
            <a:avLst/>
          </a:prstGeom>
          <a:noFill/>
          <a:ln w="9525">
            <a:noFill/>
          </a:ln>
        </p:spPr>
        <p:txBody>
          <a:bodyPr>
            <a:spAutoFit/>
          </a:bodyPr>
          <a:lstStyle/>
          <a:p>
            <a:pPr>
              <a:spcBef>
                <a:spcPct val="50000"/>
              </a:spcBef>
            </a:pPr>
            <a:r>
              <a:rPr lang="en-US" altLang="zh-CN" b="1" err="1">
                <a:latin typeface="Times New Roman" panose="02020603050405020304" pitchFamily="18" charset="0"/>
              </a:rPr>
              <a:t>Var</a:t>
            </a:r>
            <a:r>
              <a:rPr lang="en-US" altLang="zh-CN" b="1">
                <a:latin typeface="Times New Roman" panose="02020603050405020304" pitchFamily="18" charset="0"/>
              </a:rPr>
              <a:t> S, s1,s2,s3,s4,s5,s6,s7,s8:semaphore; (5,1,1,1,1,1,1,1,1)</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569CF907-CCB7-B421-1E6E-A80022DA2461}"/>
                  </a:ext>
                </a:extLst>
              </p14:cNvPr>
              <p14:cNvContentPartPr/>
              <p14:nvPr/>
            </p14:nvContentPartPr>
            <p14:xfrm>
              <a:off x="5945499" y="400694"/>
              <a:ext cx="620640" cy="607320"/>
            </p14:xfrm>
          </p:contentPart>
        </mc:Choice>
        <mc:Fallback xmlns="">
          <p:pic>
            <p:nvPicPr>
              <p:cNvPr id="4" name="墨迹 3">
                <a:extLst>
                  <a:ext uri="{FF2B5EF4-FFF2-40B4-BE49-F238E27FC236}">
                    <a16:creationId xmlns:a16="http://schemas.microsoft.com/office/drawing/2014/main" id="{569CF907-CCB7-B421-1E6E-A80022DA2461}"/>
                  </a:ext>
                </a:extLst>
              </p:cNvPr>
              <p:cNvPicPr/>
              <p:nvPr/>
            </p:nvPicPr>
            <p:blipFill>
              <a:blip r:embed="rId3"/>
              <a:stretch>
                <a:fillRect/>
              </a:stretch>
            </p:blipFill>
            <p:spPr>
              <a:xfrm>
                <a:off x="5936859" y="391694"/>
                <a:ext cx="638280" cy="62496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98305"/>
          <p:cNvSpPr>
            <a:spLocks noGrp="1"/>
          </p:cNvSpPr>
          <p:nvPr>
            <p:ph type="title"/>
          </p:nvPr>
        </p:nvSpPr>
        <p:spPr>
          <a:xfrm>
            <a:off x="685800" y="228600"/>
            <a:ext cx="7772400" cy="1143000"/>
          </a:xfrm>
          <a:ln/>
        </p:spPr>
        <p:txBody>
          <a:bodyPr anchor="b"/>
          <a:lstStyle/>
          <a:p>
            <a:r>
              <a:rPr lang="en-US" altLang="zh-CN" sz="3600" b="1" dirty="0"/>
              <a:t>5.14 </a:t>
            </a:r>
            <a:r>
              <a:rPr lang="zh-CN" altLang="en-US" sz="3600" b="1" dirty="0"/>
              <a:t>简单组合资源死锁的静态分析</a:t>
            </a:r>
            <a:endParaRPr lang="zh-CN" altLang="en-US" sz="3600" b="1"/>
          </a:p>
        </p:txBody>
      </p:sp>
      <p:sp>
        <p:nvSpPr>
          <p:cNvPr id="98307" name="文本框 98306"/>
          <p:cNvSpPr txBox="1"/>
          <p:nvPr/>
        </p:nvSpPr>
        <p:spPr>
          <a:xfrm>
            <a:off x="609600" y="1447800"/>
            <a:ext cx="8001000" cy="516731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条件：已知各个进程有关资源的活动序列；</a:t>
            </a:r>
          </a:p>
          <a:p>
            <a:pPr>
              <a:lnSpc>
                <a:spcPct val="60000"/>
              </a:lnSpc>
              <a:spcBef>
                <a:spcPct val="50000"/>
              </a:spcBef>
            </a:pPr>
            <a:r>
              <a:rPr lang="zh-CN" altLang="en-US" b="1" dirty="0">
                <a:latin typeface="Times New Roman" panose="02020603050405020304" pitchFamily="18" charset="0"/>
              </a:rPr>
              <a:t>判断：有无死锁可能性。</a:t>
            </a:r>
          </a:p>
          <a:p>
            <a:pPr>
              <a:lnSpc>
                <a:spcPct val="13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1</a:t>
            </a:r>
            <a:r>
              <a:rPr lang="zh-CN" altLang="en-US" b="1" dirty="0">
                <a:latin typeface="Times New Roman" panose="02020603050405020304" pitchFamily="18" charset="0"/>
              </a:rPr>
              <a:t>：以每个进程占有资源，申请资源作为一个状态，</a:t>
            </a:r>
          </a:p>
          <a:p>
            <a:pPr>
              <a:lnSpc>
                <a:spcPct val="60000"/>
              </a:lnSpc>
              <a:spcBef>
                <a:spcPct val="50000"/>
              </a:spcBef>
            </a:pPr>
            <a:r>
              <a:rPr lang="zh-CN" altLang="en-US" b="1" dirty="0">
                <a:latin typeface="Times New Roman" panose="02020603050405020304" pitchFamily="18" charset="0"/>
              </a:rPr>
              <a:t>              记作：</a:t>
            </a:r>
            <a:r>
              <a:rPr lang="en-US" altLang="zh-CN" b="1" err="1">
                <a:latin typeface="Times New Roman" panose="02020603050405020304" pitchFamily="18" charset="0"/>
              </a:rPr>
              <a:t>(pi</a:t>
            </a:r>
            <a:r>
              <a:rPr lang="zh-CN" altLang="en-US" b="1" err="1">
                <a:latin typeface="Times New Roman" panose="02020603050405020304" pitchFamily="18" charset="0"/>
              </a:rPr>
              <a:t>：</a:t>
            </a:r>
            <a:r>
              <a:rPr lang="en-US" altLang="zh-CN" b="1" err="1">
                <a:latin typeface="Times New Roman" panose="02020603050405020304" pitchFamily="18" charset="0"/>
              </a:rPr>
              <a:t>aj</a:t>
            </a:r>
            <a:r>
              <a:rPr lang="zh-CN" altLang="en-US" b="1">
                <a:latin typeface="Times New Roman" panose="02020603050405020304" pitchFamily="18" charset="0"/>
              </a:rPr>
              <a:t>：</a:t>
            </a:r>
            <a:r>
              <a:rPr lang="en-US" altLang="zh-CN" b="1">
                <a:latin typeface="Times New Roman" panose="02020603050405020304" pitchFamily="18" charset="0"/>
              </a:rPr>
              <a:t>ak1,…</a:t>
            </a:r>
            <a:r>
              <a:rPr lang="en-US" altLang="zh-CN" b="1" err="1">
                <a:latin typeface="Times New Roman" panose="02020603050405020304" pitchFamily="18" charset="0"/>
              </a:rPr>
              <a:t>,akn</a:t>
            </a:r>
            <a:r>
              <a:rPr lang="zh-CN" altLang="zh-CN" b="1" dirty="0">
                <a:latin typeface="Times New Roman" panose="02020603050405020304" pitchFamily="18" charset="0"/>
              </a:rPr>
              <a:t>)=(进程</a:t>
            </a:r>
            <a:r>
              <a:rPr lang="zh-CN" altLang="en-US" b="1" dirty="0">
                <a:latin typeface="Times New Roman" panose="02020603050405020304" pitchFamily="18" charset="0"/>
              </a:rPr>
              <a:t>：请求：占有</a:t>
            </a:r>
            <a:r>
              <a:rPr lang="en-US" altLang="zh-CN" b="1">
                <a:latin typeface="Times New Roman" panose="02020603050405020304" pitchFamily="18" charset="0"/>
              </a:rPr>
              <a:t>);</a:t>
            </a:r>
          </a:p>
          <a:p>
            <a:pPr>
              <a:lnSpc>
                <a:spcPct val="7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2</a:t>
            </a:r>
            <a:r>
              <a:rPr lang="zh-CN" altLang="en-US" b="1" dirty="0">
                <a:latin typeface="Times New Roman" panose="02020603050405020304" pitchFamily="18" charset="0"/>
              </a:rPr>
              <a:t>：以每个状态为一个节点；</a:t>
            </a:r>
            <a:endParaRPr lang="zh-CN" altLang="en-US" b="1">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3</a:t>
            </a:r>
            <a:r>
              <a:rPr lang="zh-CN" altLang="en-US" b="1" dirty="0">
                <a:latin typeface="Times New Roman" panose="02020603050405020304" pitchFamily="18" charset="0"/>
              </a:rPr>
              <a:t>：如</a:t>
            </a:r>
            <a:r>
              <a:rPr lang="en-US" altLang="zh-CN" b="1" dirty="0">
                <a:latin typeface="Times New Roman" panose="02020603050405020304" pitchFamily="18" charset="0"/>
              </a:rPr>
              <a:t>s1</a:t>
            </a:r>
            <a:r>
              <a:rPr lang="zh-CN" altLang="en-US" b="1" dirty="0">
                <a:latin typeface="Times New Roman" panose="02020603050405020304" pitchFamily="18" charset="0"/>
              </a:rPr>
              <a:t>所申请资源为</a:t>
            </a:r>
            <a:r>
              <a:rPr lang="en-US" altLang="zh-CN" b="1" dirty="0">
                <a:latin typeface="Times New Roman" panose="02020603050405020304" pitchFamily="18" charset="0"/>
              </a:rPr>
              <a:t>s2</a:t>
            </a:r>
            <a:r>
              <a:rPr lang="zh-CN" altLang="en-US" b="1" dirty="0">
                <a:latin typeface="Times New Roman" panose="02020603050405020304" pitchFamily="18" charset="0"/>
              </a:rPr>
              <a:t>所占有，则由</a:t>
            </a:r>
            <a:r>
              <a:rPr lang="en-US" altLang="zh-CN" b="1" dirty="0">
                <a:latin typeface="Times New Roman" panose="02020603050405020304" pitchFamily="18" charset="0"/>
              </a:rPr>
              <a:t>s1</a:t>
            </a:r>
            <a:r>
              <a:rPr lang="zh-CN" altLang="en-US" b="1" dirty="0">
                <a:latin typeface="Times New Roman" panose="02020603050405020304" pitchFamily="18" charset="0"/>
              </a:rPr>
              <a:t>向</a:t>
            </a:r>
            <a:r>
              <a:rPr lang="en-US" altLang="zh-CN" b="1" dirty="0">
                <a:latin typeface="Times New Roman" panose="02020603050405020304" pitchFamily="18" charset="0"/>
              </a:rPr>
              <a:t>s2</a:t>
            </a:r>
            <a:r>
              <a:rPr lang="zh-CN" altLang="en-US" b="1" dirty="0">
                <a:latin typeface="Times New Roman" panose="02020603050405020304" pitchFamily="18" charset="0"/>
              </a:rPr>
              <a:t>画一有向</a:t>
            </a:r>
          </a:p>
          <a:p>
            <a:pPr>
              <a:lnSpc>
                <a:spcPct val="60000"/>
              </a:lnSpc>
              <a:spcBef>
                <a:spcPct val="50000"/>
              </a:spcBef>
            </a:pPr>
            <a:r>
              <a:rPr lang="zh-CN" altLang="en-US" b="1" dirty="0">
                <a:latin typeface="Times New Roman" panose="02020603050405020304" pitchFamily="18" charset="0"/>
              </a:rPr>
              <a:t>              弧（相同进程间不画）；</a:t>
            </a:r>
            <a:endParaRPr lang="zh-CN" altLang="en-US" b="1">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4</a:t>
            </a:r>
            <a:r>
              <a:rPr lang="zh-CN" altLang="en-US" b="1" dirty="0">
                <a:latin typeface="Times New Roman" panose="02020603050405020304" pitchFamily="18" charset="0"/>
              </a:rPr>
              <a:t>：找出所有环路；</a:t>
            </a:r>
          </a:p>
          <a:p>
            <a:pPr>
              <a:lnSpc>
                <a:spcPct val="6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5</a:t>
            </a:r>
            <a:r>
              <a:rPr lang="zh-CN" altLang="en-US" b="1" dirty="0">
                <a:latin typeface="Times New Roman" panose="02020603050405020304" pitchFamily="18" charset="0"/>
              </a:rPr>
              <a:t>：判断环路上状态是否能同时到达，如是有死锁可能</a:t>
            </a:r>
          </a:p>
          <a:p>
            <a:pPr>
              <a:lnSpc>
                <a:spcPct val="60000"/>
              </a:lnSpc>
              <a:spcBef>
                <a:spcPct val="50000"/>
              </a:spcBef>
            </a:pPr>
            <a:r>
              <a:rPr lang="zh-CN" altLang="en-US" b="1" dirty="0">
                <a:latin typeface="Times New Roman" panose="02020603050405020304" pitchFamily="18" charset="0"/>
              </a:rPr>
              <a:t>              性，否则无死锁可能性。</a:t>
            </a:r>
          </a:p>
          <a:p>
            <a:pPr>
              <a:lnSpc>
                <a:spcPct val="6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环路中有相同进程，不能到达；</a:t>
            </a:r>
          </a:p>
          <a:p>
            <a:pPr>
              <a:lnSpc>
                <a:spcPct val="6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环路中有相同被占有资源，不能到达。</a:t>
            </a:r>
            <a:endParaRPr lang="zh-CN" altLang="en-US" b="1">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12641"/>
          <p:cNvSpPr>
            <a:spLocks noGrp="1"/>
          </p:cNvSpPr>
          <p:nvPr>
            <p:ph type="title"/>
          </p:nvPr>
        </p:nvSpPr>
        <p:spPr>
          <a:xfrm>
            <a:off x="685800" y="304800"/>
            <a:ext cx="7772400" cy="1143000"/>
          </a:xfrm>
          <a:ln/>
        </p:spPr>
        <p:txBody>
          <a:bodyPr anchor="b"/>
          <a:lstStyle/>
          <a:p>
            <a:r>
              <a:rPr lang="zh-CN" altLang="en-US" b="1" dirty="0"/>
              <a:t>死锁分析例子</a:t>
            </a:r>
            <a:endParaRPr lang="zh-CN" altLang="en-US" b="1"/>
          </a:p>
        </p:txBody>
      </p:sp>
      <p:sp>
        <p:nvSpPr>
          <p:cNvPr id="112643" name="文本框 112642"/>
          <p:cNvSpPr txBox="1"/>
          <p:nvPr/>
        </p:nvSpPr>
        <p:spPr>
          <a:xfrm>
            <a:off x="685800" y="1874838"/>
            <a:ext cx="7924800" cy="2392362"/>
          </a:xfrm>
          <a:prstGeom prst="rect">
            <a:avLst/>
          </a:prstGeom>
          <a:noFill/>
          <a:ln w="9525">
            <a:noFill/>
          </a:ln>
        </p:spPr>
        <p:txBody>
          <a:bodyPr>
            <a:spAutoFit/>
          </a:bodyPr>
          <a:lstStyle/>
          <a:p>
            <a:pPr>
              <a:lnSpc>
                <a:spcPct val="90000"/>
              </a:lnSpc>
              <a:spcBef>
                <a:spcPct val="50000"/>
              </a:spcBef>
            </a:pPr>
            <a:r>
              <a:rPr lang="en-US" altLang="zh-CN">
                <a:latin typeface="Comic Sans MS" panose="030F0702030302020204" pitchFamily="66" charset="0"/>
              </a:rPr>
              <a:t>R={A</a:t>
            </a:r>
            <a:r>
              <a:rPr lang="zh-CN" altLang="en-US">
                <a:latin typeface="Comic Sans MS" panose="030F0702030302020204" pitchFamily="66" charset="0"/>
              </a:rPr>
              <a:t>，</a:t>
            </a:r>
            <a:r>
              <a:rPr lang="en-US" altLang="zh-CN">
                <a:latin typeface="Comic Sans MS" panose="030F0702030302020204" pitchFamily="66" charset="0"/>
              </a:rPr>
              <a:t>B</a:t>
            </a:r>
            <a:r>
              <a:rPr lang="zh-CN" altLang="en-US">
                <a:latin typeface="Comic Sans MS" panose="030F0702030302020204" pitchFamily="66" charset="0"/>
              </a:rPr>
              <a:t>，</a:t>
            </a:r>
            <a:r>
              <a:rPr lang="en-US" altLang="zh-CN">
                <a:latin typeface="Comic Sans MS" panose="030F0702030302020204" pitchFamily="66" charset="0"/>
              </a:rPr>
              <a:t>C</a:t>
            </a:r>
            <a:r>
              <a:rPr lang="zh-CN" altLang="en-US">
                <a:latin typeface="Comic Sans MS" panose="030F0702030302020204" pitchFamily="66" charset="0"/>
              </a:rPr>
              <a:t>，</a:t>
            </a:r>
            <a:r>
              <a:rPr lang="en-US" altLang="zh-CN">
                <a:latin typeface="Comic Sans MS" panose="030F0702030302020204" pitchFamily="66" charset="0"/>
              </a:rPr>
              <a:t>D</a:t>
            </a:r>
            <a:r>
              <a:rPr lang="zh-CN" altLang="en-US">
                <a:latin typeface="Comic Sans MS" panose="030F0702030302020204" pitchFamily="66" charset="0"/>
              </a:rPr>
              <a:t>，</a:t>
            </a:r>
            <a:r>
              <a:rPr lang="en-US" altLang="zh-CN">
                <a:latin typeface="Comic Sans MS" panose="030F0702030302020204" pitchFamily="66" charset="0"/>
              </a:rPr>
              <a:t>E</a:t>
            </a:r>
            <a:r>
              <a:rPr lang="zh-CN" altLang="en-US">
                <a:latin typeface="Comic Sans MS" panose="030F0702030302020204" pitchFamily="66" charset="0"/>
              </a:rPr>
              <a:t>，</a:t>
            </a:r>
            <a:r>
              <a:rPr lang="en-US" altLang="zh-CN">
                <a:latin typeface="Comic Sans MS" panose="030F0702030302020204" pitchFamily="66" charset="0"/>
              </a:rPr>
              <a:t>F</a:t>
            </a:r>
            <a:r>
              <a:rPr lang="zh-CN" altLang="en-US">
                <a:latin typeface="Comic Sans MS" panose="030F0702030302020204" pitchFamily="66" charset="0"/>
              </a:rPr>
              <a:t>，</a:t>
            </a:r>
            <a:r>
              <a:rPr lang="en-US" altLang="zh-CN">
                <a:latin typeface="Comic Sans MS" panose="030F0702030302020204" pitchFamily="66" charset="0"/>
              </a:rPr>
              <a:t>G}</a:t>
            </a:r>
          </a:p>
          <a:p>
            <a:pPr>
              <a:lnSpc>
                <a:spcPct val="80000"/>
              </a:lnSpc>
              <a:spcBef>
                <a:spcPct val="50000"/>
              </a:spcBef>
            </a:pPr>
            <a:r>
              <a:rPr lang="en-US" altLang="zh-CN">
                <a:latin typeface="Comic Sans MS" panose="030F0702030302020204" pitchFamily="66" charset="0"/>
              </a:rPr>
              <a:t>p1:c  d  c a b d  a  b</a:t>
            </a:r>
          </a:p>
          <a:p>
            <a:pPr>
              <a:lnSpc>
                <a:spcPct val="80000"/>
              </a:lnSpc>
              <a:spcBef>
                <a:spcPct val="50000"/>
              </a:spcBef>
            </a:pPr>
            <a:r>
              <a:rPr lang="en-US" altLang="zh-CN">
                <a:latin typeface="Comic Sans MS" panose="030F0702030302020204" pitchFamily="66" charset="0"/>
              </a:rPr>
              <a:t>P2:d  e  d b f  e  b  f  </a:t>
            </a:r>
          </a:p>
          <a:p>
            <a:pPr>
              <a:lnSpc>
                <a:spcPct val="80000"/>
              </a:lnSpc>
              <a:spcBef>
                <a:spcPct val="50000"/>
              </a:spcBef>
            </a:pPr>
            <a:r>
              <a:rPr lang="en-US" altLang="zh-CN">
                <a:latin typeface="Comic Sans MS" panose="030F0702030302020204" pitchFamily="66" charset="0"/>
              </a:rPr>
              <a:t>P3:c  e  e  f a e f  a</a:t>
            </a:r>
            <a:endParaRPr lang="en-US" altLang="zh-CN">
              <a:latin typeface="Times New Roman" panose="02020603050405020304" pitchFamily="18" charset="0"/>
            </a:endParaRPr>
          </a:p>
          <a:p>
            <a:pPr>
              <a:spcBef>
                <a:spcPct val="50000"/>
              </a:spcBef>
            </a:pPr>
            <a:endParaRPr lang="en-US" altLang="zh-CN">
              <a:latin typeface="Times New Roman" panose="02020603050405020304" pitchFamily="18" charset="0"/>
            </a:endParaRPr>
          </a:p>
        </p:txBody>
      </p:sp>
      <p:grpSp>
        <p:nvGrpSpPr>
          <p:cNvPr id="112644" name="组合 112643"/>
          <p:cNvGrpSpPr/>
          <p:nvPr/>
        </p:nvGrpSpPr>
        <p:grpSpPr>
          <a:xfrm>
            <a:off x="1908175" y="3860800"/>
            <a:ext cx="6096000" cy="2286000"/>
            <a:chOff x="1152" y="2352"/>
            <a:chExt cx="3840" cy="1440"/>
          </a:xfrm>
        </p:grpSpPr>
        <p:sp>
          <p:nvSpPr>
            <p:cNvPr id="112645" name="文本框 112644"/>
            <p:cNvSpPr txBox="1"/>
            <p:nvPr/>
          </p:nvSpPr>
          <p:spPr>
            <a:xfrm>
              <a:off x="1152" y="2352"/>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(p1:d:c)</a:t>
              </a:r>
            </a:p>
          </p:txBody>
        </p:sp>
        <p:sp>
          <p:nvSpPr>
            <p:cNvPr id="112646" name="文本框 112645"/>
            <p:cNvSpPr txBox="1"/>
            <p:nvPr/>
          </p:nvSpPr>
          <p:spPr>
            <a:xfrm>
              <a:off x="1152" y="2928"/>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(p1:a:d)</a:t>
              </a:r>
            </a:p>
          </p:txBody>
        </p:sp>
        <p:sp>
          <p:nvSpPr>
            <p:cNvPr id="112647" name="文本框 112646"/>
            <p:cNvSpPr txBox="1"/>
            <p:nvPr/>
          </p:nvSpPr>
          <p:spPr>
            <a:xfrm>
              <a:off x="1152" y="3504"/>
              <a:ext cx="912"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(p1:b:da)</a:t>
              </a:r>
            </a:p>
          </p:txBody>
        </p:sp>
        <p:sp>
          <p:nvSpPr>
            <p:cNvPr id="112648" name="文本框 112647"/>
            <p:cNvSpPr txBox="1"/>
            <p:nvPr/>
          </p:nvSpPr>
          <p:spPr>
            <a:xfrm>
              <a:off x="2592" y="2352"/>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(p2:e:d)</a:t>
              </a:r>
            </a:p>
          </p:txBody>
        </p:sp>
        <p:sp>
          <p:nvSpPr>
            <p:cNvPr id="112649" name="文本框 112648"/>
            <p:cNvSpPr txBox="1"/>
            <p:nvPr/>
          </p:nvSpPr>
          <p:spPr>
            <a:xfrm>
              <a:off x="2592" y="2880"/>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(p2:b:e)</a:t>
              </a:r>
            </a:p>
          </p:txBody>
        </p:sp>
        <p:sp>
          <p:nvSpPr>
            <p:cNvPr id="112650" name="文本框 112649"/>
            <p:cNvSpPr txBox="1"/>
            <p:nvPr/>
          </p:nvSpPr>
          <p:spPr>
            <a:xfrm>
              <a:off x="2640" y="3504"/>
              <a:ext cx="960"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(p2:f:eb)</a:t>
              </a:r>
            </a:p>
          </p:txBody>
        </p:sp>
        <p:sp>
          <p:nvSpPr>
            <p:cNvPr id="112651" name="文本框 112650"/>
            <p:cNvSpPr txBox="1"/>
            <p:nvPr/>
          </p:nvSpPr>
          <p:spPr>
            <a:xfrm>
              <a:off x="3936" y="2352"/>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(p3:e:c)</a:t>
              </a:r>
            </a:p>
          </p:txBody>
        </p:sp>
        <p:sp>
          <p:nvSpPr>
            <p:cNvPr id="112652" name="文本框 112651"/>
            <p:cNvSpPr txBox="1"/>
            <p:nvPr/>
          </p:nvSpPr>
          <p:spPr>
            <a:xfrm>
              <a:off x="3936" y="2928"/>
              <a:ext cx="960"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(p3:f:c)</a:t>
              </a:r>
            </a:p>
          </p:txBody>
        </p:sp>
        <p:sp>
          <p:nvSpPr>
            <p:cNvPr id="112653" name="文本框 112652"/>
            <p:cNvSpPr txBox="1"/>
            <p:nvPr/>
          </p:nvSpPr>
          <p:spPr>
            <a:xfrm>
              <a:off x="3936" y="3504"/>
              <a:ext cx="105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(p3:a:cf)</a:t>
              </a:r>
            </a:p>
          </p:txBody>
        </p:sp>
      </p:grpSp>
      <p:grpSp>
        <p:nvGrpSpPr>
          <p:cNvPr id="112654" name="组合 112653"/>
          <p:cNvGrpSpPr/>
          <p:nvPr/>
        </p:nvGrpSpPr>
        <p:grpSpPr>
          <a:xfrm>
            <a:off x="2057400" y="2362200"/>
            <a:ext cx="2008188" cy="914400"/>
            <a:chOff x="1296" y="1344"/>
            <a:chExt cx="1265" cy="576"/>
          </a:xfrm>
        </p:grpSpPr>
        <p:sp>
          <p:nvSpPr>
            <p:cNvPr id="112655" name="直接连接符 112654"/>
            <p:cNvSpPr/>
            <p:nvPr/>
          </p:nvSpPr>
          <p:spPr>
            <a:xfrm>
              <a:off x="1296" y="1344"/>
              <a:ext cx="144" cy="0"/>
            </a:xfrm>
            <a:prstGeom prst="line">
              <a:avLst/>
            </a:prstGeom>
            <a:ln w="38100" cap="flat" cmpd="sng">
              <a:solidFill>
                <a:schemeClr val="tx1"/>
              </a:solidFill>
              <a:prstDash val="solid"/>
              <a:headEnd type="none" w="med" len="med"/>
              <a:tailEnd type="none" w="med" len="med"/>
            </a:ln>
          </p:spPr>
        </p:sp>
        <p:sp>
          <p:nvSpPr>
            <p:cNvPr id="112656" name="直接连接符 112655"/>
            <p:cNvSpPr/>
            <p:nvPr/>
          </p:nvSpPr>
          <p:spPr>
            <a:xfrm>
              <a:off x="1968" y="1344"/>
              <a:ext cx="113" cy="0"/>
            </a:xfrm>
            <a:prstGeom prst="line">
              <a:avLst/>
            </a:prstGeom>
            <a:ln w="38100" cap="flat" cmpd="sng">
              <a:solidFill>
                <a:schemeClr val="tx1"/>
              </a:solidFill>
              <a:prstDash val="solid"/>
              <a:headEnd type="none" w="med" len="med"/>
              <a:tailEnd type="none" w="med" len="med"/>
            </a:ln>
          </p:spPr>
        </p:sp>
        <p:grpSp>
          <p:nvGrpSpPr>
            <p:cNvPr id="112657" name="组合 112656"/>
            <p:cNvGrpSpPr/>
            <p:nvPr/>
          </p:nvGrpSpPr>
          <p:grpSpPr>
            <a:xfrm>
              <a:off x="2191" y="1344"/>
              <a:ext cx="305" cy="0"/>
              <a:chOff x="2191" y="1344"/>
              <a:chExt cx="305" cy="0"/>
            </a:xfrm>
          </p:grpSpPr>
          <p:sp>
            <p:nvSpPr>
              <p:cNvPr id="112658" name="直接连接符 112657"/>
              <p:cNvSpPr/>
              <p:nvPr/>
            </p:nvSpPr>
            <p:spPr>
              <a:xfrm>
                <a:off x="2191" y="1344"/>
                <a:ext cx="113" cy="0"/>
              </a:xfrm>
              <a:prstGeom prst="line">
                <a:avLst/>
              </a:prstGeom>
              <a:ln w="38100" cap="flat" cmpd="sng">
                <a:solidFill>
                  <a:schemeClr val="tx1"/>
                </a:solidFill>
                <a:prstDash val="solid"/>
                <a:headEnd type="none" w="med" len="med"/>
                <a:tailEnd type="none" w="med" len="med"/>
              </a:ln>
            </p:spPr>
          </p:sp>
          <p:sp>
            <p:nvSpPr>
              <p:cNvPr id="112659" name="直接连接符 112658"/>
              <p:cNvSpPr/>
              <p:nvPr/>
            </p:nvSpPr>
            <p:spPr>
              <a:xfrm>
                <a:off x="2383" y="1344"/>
                <a:ext cx="113" cy="0"/>
              </a:xfrm>
              <a:prstGeom prst="line">
                <a:avLst/>
              </a:prstGeom>
              <a:ln w="38100" cap="flat" cmpd="sng">
                <a:solidFill>
                  <a:schemeClr val="tx1"/>
                </a:solidFill>
                <a:prstDash val="solid"/>
                <a:headEnd type="none" w="med" len="med"/>
                <a:tailEnd type="none" w="med" len="med"/>
              </a:ln>
            </p:spPr>
          </p:sp>
        </p:grpSp>
        <p:grpSp>
          <p:nvGrpSpPr>
            <p:cNvPr id="112660" name="组合 112659"/>
            <p:cNvGrpSpPr/>
            <p:nvPr/>
          </p:nvGrpSpPr>
          <p:grpSpPr>
            <a:xfrm>
              <a:off x="1296" y="1632"/>
              <a:ext cx="1265" cy="288"/>
              <a:chOff x="1296" y="1632"/>
              <a:chExt cx="1265" cy="288"/>
            </a:xfrm>
          </p:grpSpPr>
          <p:sp>
            <p:nvSpPr>
              <p:cNvPr id="112661" name="直接连接符 112660"/>
              <p:cNvSpPr/>
              <p:nvPr/>
            </p:nvSpPr>
            <p:spPr>
              <a:xfrm>
                <a:off x="1375" y="1632"/>
                <a:ext cx="113" cy="0"/>
              </a:xfrm>
              <a:prstGeom prst="line">
                <a:avLst/>
              </a:prstGeom>
              <a:ln w="38100" cap="flat" cmpd="sng">
                <a:solidFill>
                  <a:schemeClr val="tx1"/>
                </a:solidFill>
                <a:prstDash val="solid"/>
                <a:headEnd type="none" w="med" len="med"/>
                <a:tailEnd type="none" w="med" len="med"/>
              </a:ln>
            </p:spPr>
          </p:sp>
          <p:sp>
            <p:nvSpPr>
              <p:cNvPr id="112662" name="直接连接符 112661"/>
              <p:cNvSpPr/>
              <p:nvPr/>
            </p:nvSpPr>
            <p:spPr>
              <a:xfrm>
                <a:off x="1999" y="1632"/>
                <a:ext cx="113" cy="0"/>
              </a:xfrm>
              <a:prstGeom prst="line">
                <a:avLst/>
              </a:prstGeom>
              <a:ln w="38100" cap="flat" cmpd="sng">
                <a:solidFill>
                  <a:schemeClr val="tx1"/>
                </a:solidFill>
                <a:prstDash val="solid"/>
                <a:headEnd type="none" w="med" len="med"/>
                <a:tailEnd type="none" w="med" len="med"/>
              </a:ln>
            </p:spPr>
          </p:sp>
          <p:sp>
            <p:nvSpPr>
              <p:cNvPr id="112663" name="直接连接符 112662"/>
              <p:cNvSpPr/>
              <p:nvPr/>
            </p:nvSpPr>
            <p:spPr>
              <a:xfrm>
                <a:off x="2191" y="1632"/>
                <a:ext cx="113" cy="0"/>
              </a:xfrm>
              <a:prstGeom prst="line">
                <a:avLst/>
              </a:prstGeom>
              <a:ln w="38100" cap="flat" cmpd="sng">
                <a:solidFill>
                  <a:schemeClr val="tx1"/>
                </a:solidFill>
                <a:prstDash val="solid"/>
                <a:headEnd type="none" w="med" len="med"/>
                <a:tailEnd type="none" w="med" len="med"/>
              </a:ln>
            </p:spPr>
          </p:sp>
          <p:sp>
            <p:nvSpPr>
              <p:cNvPr id="112664" name="直接连接符 112663"/>
              <p:cNvSpPr/>
              <p:nvPr/>
            </p:nvSpPr>
            <p:spPr>
              <a:xfrm>
                <a:off x="2448" y="1632"/>
                <a:ext cx="113" cy="0"/>
              </a:xfrm>
              <a:prstGeom prst="line">
                <a:avLst/>
              </a:prstGeom>
              <a:ln w="38100" cap="flat" cmpd="sng">
                <a:solidFill>
                  <a:schemeClr val="tx1"/>
                </a:solidFill>
                <a:prstDash val="solid"/>
                <a:headEnd type="none" w="med" len="med"/>
                <a:tailEnd type="none" w="med" len="med"/>
              </a:ln>
            </p:spPr>
          </p:sp>
          <p:sp>
            <p:nvSpPr>
              <p:cNvPr id="112665" name="直接连接符 112664"/>
              <p:cNvSpPr/>
              <p:nvPr/>
            </p:nvSpPr>
            <p:spPr>
              <a:xfrm>
                <a:off x="1296" y="1920"/>
                <a:ext cx="96" cy="0"/>
              </a:xfrm>
              <a:prstGeom prst="line">
                <a:avLst/>
              </a:prstGeom>
              <a:ln w="38100" cap="flat" cmpd="sng">
                <a:solidFill>
                  <a:schemeClr val="tx1"/>
                </a:solidFill>
                <a:prstDash val="solid"/>
                <a:headEnd type="none" w="med" len="med"/>
                <a:tailEnd type="none" w="med" len="med"/>
              </a:ln>
            </p:spPr>
          </p:sp>
          <p:sp>
            <p:nvSpPr>
              <p:cNvPr id="112666" name="直接连接符 112665"/>
              <p:cNvSpPr/>
              <p:nvPr/>
            </p:nvSpPr>
            <p:spPr>
              <a:xfrm>
                <a:off x="1951" y="1920"/>
                <a:ext cx="113" cy="0"/>
              </a:xfrm>
              <a:prstGeom prst="line">
                <a:avLst/>
              </a:prstGeom>
              <a:ln w="38100" cap="flat" cmpd="sng">
                <a:solidFill>
                  <a:schemeClr val="tx1"/>
                </a:solidFill>
                <a:prstDash val="solid"/>
                <a:headEnd type="none" w="med" len="med"/>
                <a:tailEnd type="none" w="med" len="med"/>
              </a:ln>
            </p:spPr>
          </p:sp>
          <p:sp>
            <p:nvSpPr>
              <p:cNvPr id="112667" name="直接连接符 112666"/>
              <p:cNvSpPr/>
              <p:nvPr/>
            </p:nvSpPr>
            <p:spPr>
              <a:xfrm>
                <a:off x="2191" y="1920"/>
                <a:ext cx="113" cy="0"/>
              </a:xfrm>
              <a:prstGeom prst="line">
                <a:avLst/>
              </a:prstGeom>
              <a:ln w="38100" cap="flat" cmpd="sng">
                <a:solidFill>
                  <a:schemeClr val="tx1"/>
                </a:solidFill>
                <a:prstDash val="solid"/>
                <a:headEnd type="none" w="med" len="med"/>
                <a:tailEnd type="none" w="med" len="med"/>
              </a:ln>
            </p:spPr>
          </p:sp>
          <p:sp>
            <p:nvSpPr>
              <p:cNvPr id="112668" name="直接连接符 112667"/>
              <p:cNvSpPr/>
              <p:nvPr/>
            </p:nvSpPr>
            <p:spPr>
              <a:xfrm>
                <a:off x="2400" y="1920"/>
                <a:ext cx="113" cy="0"/>
              </a:xfrm>
              <a:prstGeom prst="line">
                <a:avLst/>
              </a:prstGeom>
              <a:ln w="38100" cap="flat" cmpd="sng">
                <a:solidFill>
                  <a:schemeClr val="tx1"/>
                </a:solidFill>
                <a:prstDash val="solid"/>
                <a:headEnd type="none" w="med" len="med"/>
                <a:tailEnd type="none" w="med" len="med"/>
              </a:ln>
            </p:spPr>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35169"/>
          <p:cNvSpPr>
            <a:spLocks noGrp="1"/>
          </p:cNvSpPr>
          <p:nvPr>
            <p:ph type="title"/>
          </p:nvPr>
        </p:nvSpPr>
        <p:spPr>
          <a:ln/>
        </p:spPr>
        <p:txBody>
          <a:bodyPr anchor="b"/>
          <a:lstStyle/>
          <a:p>
            <a:r>
              <a:rPr lang="en-US" altLang="zh-CN" b="1" dirty="0"/>
              <a:t>5.2 </a:t>
            </a:r>
            <a:r>
              <a:rPr lang="zh-CN" altLang="en-US" b="1" dirty="0"/>
              <a:t>死锁类型</a:t>
            </a:r>
          </a:p>
        </p:txBody>
      </p:sp>
      <p:grpSp>
        <p:nvGrpSpPr>
          <p:cNvPr id="135172" name="组合 135171"/>
          <p:cNvGrpSpPr/>
          <p:nvPr/>
        </p:nvGrpSpPr>
        <p:grpSpPr>
          <a:xfrm>
            <a:off x="762000" y="1981200"/>
            <a:ext cx="7848600" cy="3200400"/>
            <a:chOff x="816" y="1344"/>
            <a:chExt cx="4944" cy="2016"/>
          </a:xfrm>
        </p:grpSpPr>
        <p:sp>
          <p:nvSpPr>
            <p:cNvPr id="135173" name="文本框 135172"/>
            <p:cNvSpPr txBox="1"/>
            <p:nvPr/>
          </p:nvSpPr>
          <p:spPr>
            <a:xfrm>
              <a:off x="816" y="1344"/>
              <a:ext cx="4752" cy="1921"/>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竞争资源引起的死锁</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）不同种资源</a:t>
              </a: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grpSp>
          <p:nvGrpSpPr>
            <p:cNvPr id="135174" name="组合 135173"/>
            <p:cNvGrpSpPr/>
            <p:nvPr/>
          </p:nvGrpSpPr>
          <p:grpSpPr>
            <a:xfrm>
              <a:off x="2448" y="1728"/>
              <a:ext cx="3312" cy="1632"/>
              <a:chOff x="2448" y="1728"/>
              <a:chExt cx="3312" cy="1632"/>
            </a:xfrm>
          </p:grpSpPr>
          <p:sp>
            <p:nvSpPr>
              <p:cNvPr id="135175" name="直接连接符 135174"/>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135176" name="任意多边形 135175"/>
              <p:cNvSpPr/>
              <p:nvPr/>
            </p:nvSpPr>
            <p:spPr>
              <a:xfrm>
                <a:off x="321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35177" name="任意多边形 135176"/>
              <p:cNvSpPr/>
              <p:nvPr/>
            </p:nvSpPr>
            <p:spPr>
              <a:xfrm flipH="1">
                <a:off x="465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35178" name="直接连接符 135177"/>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135179" name="直接连接符 135178"/>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135180" name="文本框 135179"/>
              <p:cNvSpPr txBox="1"/>
              <p:nvPr/>
            </p:nvSpPr>
            <p:spPr>
              <a:xfrm>
                <a:off x="4368" y="2160"/>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S</a:t>
                </a:r>
              </a:p>
            </p:txBody>
          </p:sp>
          <p:sp>
            <p:nvSpPr>
              <p:cNvPr id="135181" name="文本框 135180"/>
              <p:cNvSpPr txBox="1"/>
              <p:nvPr/>
            </p:nvSpPr>
            <p:spPr>
              <a:xfrm>
                <a:off x="4368" y="1776"/>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S</a:t>
                </a:r>
              </a:p>
            </p:txBody>
          </p:sp>
          <p:sp>
            <p:nvSpPr>
              <p:cNvPr id="135182" name="文本框 135181"/>
              <p:cNvSpPr txBox="1"/>
              <p:nvPr/>
            </p:nvSpPr>
            <p:spPr>
              <a:xfrm>
                <a:off x="3936" y="1776"/>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E</a:t>
                </a:r>
              </a:p>
            </p:txBody>
          </p:sp>
          <p:sp>
            <p:nvSpPr>
              <p:cNvPr id="135183" name="文本框 135182"/>
              <p:cNvSpPr txBox="1"/>
              <p:nvPr/>
            </p:nvSpPr>
            <p:spPr>
              <a:xfrm>
                <a:off x="3984" y="2160"/>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W</a:t>
                </a:r>
              </a:p>
            </p:txBody>
          </p:sp>
          <p:sp>
            <p:nvSpPr>
              <p:cNvPr id="135184" name="直接连接符 135183"/>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135185" name="文本框 135184"/>
              <p:cNvSpPr txBox="1"/>
              <p:nvPr/>
            </p:nvSpPr>
            <p:spPr>
              <a:xfrm>
                <a:off x="2448" y="2160"/>
                <a:ext cx="768" cy="288"/>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135186" name="直接连接符 135185"/>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135187" name="文本框 135186"/>
              <p:cNvSpPr txBox="1"/>
              <p:nvPr/>
            </p:nvSpPr>
            <p:spPr>
              <a:xfrm>
                <a:off x="4896" y="1776"/>
                <a:ext cx="864"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135188" name="直接连接符 135187"/>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135189" name="文本框 135188"/>
              <p:cNvSpPr txBox="1"/>
              <p:nvPr/>
            </p:nvSpPr>
            <p:spPr>
              <a:xfrm>
                <a:off x="4368" y="3072"/>
                <a:ext cx="816"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99329"/>
          <p:cNvSpPr>
            <a:spLocks noGrp="1"/>
          </p:cNvSpPr>
          <p:nvPr>
            <p:ph type="title"/>
          </p:nvPr>
        </p:nvSpPr>
        <p:spPr>
          <a:xfrm>
            <a:off x="685800" y="304800"/>
            <a:ext cx="7772400" cy="1143000"/>
          </a:xfrm>
          <a:ln/>
        </p:spPr>
        <p:txBody>
          <a:bodyPr anchor="b"/>
          <a:lstStyle/>
          <a:p>
            <a:r>
              <a:rPr lang="zh-CN" altLang="en-US" b="1" dirty="0"/>
              <a:t>死锁分析例子</a:t>
            </a:r>
            <a:endParaRPr lang="zh-CN" altLang="en-US" b="1"/>
          </a:p>
        </p:txBody>
      </p:sp>
      <p:sp>
        <p:nvSpPr>
          <p:cNvPr id="99331" name="文本框 99330"/>
          <p:cNvSpPr txBox="1"/>
          <p:nvPr/>
        </p:nvSpPr>
        <p:spPr>
          <a:xfrm>
            <a:off x="685800" y="1570038"/>
            <a:ext cx="7924800" cy="2392362"/>
          </a:xfrm>
          <a:prstGeom prst="rect">
            <a:avLst/>
          </a:prstGeom>
          <a:noFill/>
          <a:ln w="9525">
            <a:noFill/>
          </a:ln>
        </p:spPr>
        <p:txBody>
          <a:bodyPr>
            <a:spAutoFit/>
          </a:bodyPr>
          <a:lstStyle/>
          <a:p>
            <a:pPr>
              <a:lnSpc>
                <a:spcPct val="90000"/>
              </a:lnSpc>
              <a:spcBef>
                <a:spcPct val="50000"/>
              </a:spcBef>
            </a:pPr>
            <a:r>
              <a:rPr lang="en-US" altLang="zh-CN">
                <a:latin typeface="Comic Sans MS" panose="030F0702030302020204" pitchFamily="66" charset="0"/>
              </a:rPr>
              <a:t>R={A</a:t>
            </a:r>
            <a:r>
              <a:rPr lang="zh-CN" altLang="en-US">
                <a:latin typeface="Comic Sans MS" panose="030F0702030302020204" pitchFamily="66" charset="0"/>
              </a:rPr>
              <a:t>，</a:t>
            </a:r>
            <a:r>
              <a:rPr lang="en-US" altLang="zh-CN">
                <a:latin typeface="Comic Sans MS" panose="030F0702030302020204" pitchFamily="66" charset="0"/>
              </a:rPr>
              <a:t>B</a:t>
            </a:r>
            <a:r>
              <a:rPr lang="zh-CN" altLang="en-US">
                <a:latin typeface="Comic Sans MS" panose="030F0702030302020204" pitchFamily="66" charset="0"/>
              </a:rPr>
              <a:t>，</a:t>
            </a:r>
            <a:r>
              <a:rPr lang="en-US" altLang="zh-CN">
                <a:latin typeface="Comic Sans MS" panose="030F0702030302020204" pitchFamily="66" charset="0"/>
              </a:rPr>
              <a:t>C</a:t>
            </a:r>
            <a:r>
              <a:rPr lang="zh-CN" altLang="en-US">
                <a:latin typeface="Comic Sans MS" panose="030F0702030302020204" pitchFamily="66" charset="0"/>
              </a:rPr>
              <a:t>，</a:t>
            </a:r>
            <a:r>
              <a:rPr lang="en-US" altLang="zh-CN">
                <a:latin typeface="Comic Sans MS" panose="030F0702030302020204" pitchFamily="66" charset="0"/>
              </a:rPr>
              <a:t>D</a:t>
            </a:r>
            <a:r>
              <a:rPr lang="zh-CN" altLang="en-US">
                <a:latin typeface="Comic Sans MS" panose="030F0702030302020204" pitchFamily="66" charset="0"/>
              </a:rPr>
              <a:t>，</a:t>
            </a:r>
            <a:r>
              <a:rPr lang="en-US" altLang="zh-CN">
                <a:latin typeface="Comic Sans MS" panose="030F0702030302020204" pitchFamily="66" charset="0"/>
              </a:rPr>
              <a:t>E</a:t>
            </a:r>
            <a:r>
              <a:rPr lang="zh-CN" altLang="en-US">
                <a:latin typeface="Comic Sans MS" panose="030F0702030302020204" pitchFamily="66" charset="0"/>
              </a:rPr>
              <a:t>，</a:t>
            </a:r>
            <a:r>
              <a:rPr lang="en-US" altLang="zh-CN">
                <a:latin typeface="Comic Sans MS" panose="030F0702030302020204" pitchFamily="66" charset="0"/>
              </a:rPr>
              <a:t>F</a:t>
            </a:r>
            <a:r>
              <a:rPr lang="zh-CN" altLang="en-US">
                <a:latin typeface="Comic Sans MS" panose="030F0702030302020204" pitchFamily="66" charset="0"/>
              </a:rPr>
              <a:t>，</a:t>
            </a:r>
            <a:r>
              <a:rPr lang="en-US" altLang="zh-CN">
                <a:latin typeface="Comic Sans MS" panose="030F0702030302020204" pitchFamily="66" charset="0"/>
              </a:rPr>
              <a:t>G}</a:t>
            </a:r>
          </a:p>
          <a:p>
            <a:pPr>
              <a:lnSpc>
                <a:spcPct val="80000"/>
              </a:lnSpc>
              <a:spcBef>
                <a:spcPct val="50000"/>
              </a:spcBef>
            </a:pPr>
            <a:r>
              <a:rPr lang="en-US" altLang="zh-CN">
                <a:latin typeface="Comic Sans MS" panose="030F0702030302020204" pitchFamily="66" charset="0"/>
              </a:rPr>
              <a:t>p1</a:t>
            </a:r>
            <a:r>
              <a:rPr lang="zh-CN" altLang="en-US">
                <a:latin typeface="Comic Sans MS" panose="030F0702030302020204" pitchFamily="66" charset="0"/>
              </a:rPr>
              <a:t>：</a:t>
            </a:r>
            <a:r>
              <a:rPr lang="en-US" altLang="zh-CN">
                <a:latin typeface="Comic Sans MS" panose="030F0702030302020204" pitchFamily="66" charset="0"/>
              </a:rPr>
              <a:t>c  d  c  a  b  d  a  b</a:t>
            </a:r>
          </a:p>
          <a:p>
            <a:pPr>
              <a:lnSpc>
                <a:spcPct val="80000"/>
              </a:lnSpc>
              <a:spcBef>
                <a:spcPct val="50000"/>
              </a:spcBef>
            </a:pPr>
            <a:r>
              <a:rPr lang="en-US" altLang="zh-CN">
                <a:latin typeface="Comic Sans MS" panose="030F0702030302020204" pitchFamily="66" charset="0"/>
              </a:rPr>
              <a:t>p2</a:t>
            </a:r>
            <a:r>
              <a:rPr lang="zh-CN" altLang="en-US">
                <a:latin typeface="Comic Sans MS" panose="030F0702030302020204" pitchFamily="66" charset="0"/>
              </a:rPr>
              <a:t>：</a:t>
            </a:r>
            <a:r>
              <a:rPr lang="en-US" altLang="zh-CN">
                <a:latin typeface="Comic Sans MS" panose="030F0702030302020204" pitchFamily="66" charset="0"/>
              </a:rPr>
              <a:t>d  e  d  b  f  e  b  f  </a:t>
            </a:r>
          </a:p>
          <a:p>
            <a:pPr>
              <a:lnSpc>
                <a:spcPct val="80000"/>
              </a:lnSpc>
              <a:spcBef>
                <a:spcPct val="50000"/>
              </a:spcBef>
            </a:pPr>
            <a:r>
              <a:rPr lang="en-US" altLang="zh-CN">
                <a:latin typeface="Comic Sans MS" panose="030F0702030302020204" pitchFamily="66" charset="0"/>
              </a:rPr>
              <a:t>p3</a:t>
            </a:r>
            <a:r>
              <a:rPr lang="zh-CN" altLang="en-US">
                <a:latin typeface="Comic Sans MS" panose="030F0702030302020204" pitchFamily="66" charset="0"/>
              </a:rPr>
              <a:t>：</a:t>
            </a:r>
            <a:r>
              <a:rPr lang="en-US" altLang="zh-CN">
                <a:latin typeface="Comic Sans MS" panose="030F0702030302020204" pitchFamily="66" charset="0"/>
              </a:rPr>
              <a:t>c  e  e  f  a  e  f  a</a:t>
            </a:r>
            <a:endParaRPr lang="en-US" altLang="zh-CN">
              <a:latin typeface="Times New Roman" panose="02020603050405020304" pitchFamily="18" charset="0"/>
            </a:endParaRPr>
          </a:p>
          <a:p>
            <a:pPr>
              <a:spcBef>
                <a:spcPct val="50000"/>
              </a:spcBef>
            </a:pPr>
            <a:endParaRPr lang="en-US" altLang="zh-CN">
              <a:latin typeface="Times New Roman" panose="02020603050405020304" pitchFamily="18" charset="0"/>
            </a:endParaRPr>
          </a:p>
        </p:txBody>
      </p:sp>
      <p:grpSp>
        <p:nvGrpSpPr>
          <p:cNvPr id="99362" name="组合 99361"/>
          <p:cNvGrpSpPr/>
          <p:nvPr/>
        </p:nvGrpSpPr>
        <p:grpSpPr>
          <a:xfrm>
            <a:off x="2057400" y="2057400"/>
            <a:ext cx="2008188" cy="914400"/>
            <a:chOff x="1296" y="1344"/>
            <a:chExt cx="1265" cy="576"/>
          </a:xfrm>
        </p:grpSpPr>
        <p:sp>
          <p:nvSpPr>
            <p:cNvPr id="99332" name="直接连接符 99331"/>
            <p:cNvSpPr/>
            <p:nvPr/>
          </p:nvSpPr>
          <p:spPr>
            <a:xfrm>
              <a:off x="1296" y="1344"/>
              <a:ext cx="144" cy="0"/>
            </a:xfrm>
            <a:prstGeom prst="line">
              <a:avLst/>
            </a:prstGeom>
            <a:ln w="38100" cap="flat" cmpd="sng">
              <a:solidFill>
                <a:schemeClr val="tx1"/>
              </a:solidFill>
              <a:prstDash val="solid"/>
              <a:headEnd type="none" w="med" len="med"/>
              <a:tailEnd type="none" w="med" len="med"/>
            </a:ln>
          </p:spPr>
        </p:sp>
        <p:sp>
          <p:nvSpPr>
            <p:cNvPr id="99333" name="直接连接符 99332"/>
            <p:cNvSpPr/>
            <p:nvPr/>
          </p:nvSpPr>
          <p:spPr>
            <a:xfrm>
              <a:off x="1968" y="1344"/>
              <a:ext cx="113" cy="0"/>
            </a:xfrm>
            <a:prstGeom prst="line">
              <a:avLst/>
            </a:prstGeom>
            <a:ln w="38100" cap="flat" cmpd="sng">
              <a:solidFill>
                <a:schemeClr val="tx1"/>
              </a:solidFill>
              <a:prstDash val="solid"/>
              <a:headEnd type="none" w="med" len="med"/>
              <a:tailEnd type="none" w="med" len="med"/>
            </a:ln>
          </p:spPr>
        </p:sp>
        <p:grpSp>
          <p:nvGrpSpPr>
            <p:cNvPr id="99360" name="组合 99359"/>
            <p:cNvGrpSpPr/>
            <p:nvPr/>
          </p:nvGrpSpPr>
          <p:grpSpPr>
            <a:xfrm>
              <a:off x="2191" y="1344"/>
              <a:ext cx="305" cy="0"/>
              <a:chOff x="2191" y="1344"/>
              <a:chExt cx="305" cy="0"/>
            </a:xfrm>
          </p:grpSpPr>
          <p:sp>
            <p:nvSpPr>
              <p:cNvPr id="99334" name="直接连接符 99333"/>
              <p:cNvSpPr/>
              <p:nvPr/>
            </p:nvSpPr>
            <p:spPr>
              <a:xfrm>
                <a:off x="2191" y="1344"/>
                <a:ext cx="113" cy="0"/>
              </a:xfrm>
              <a:prstGeom prst="line">
                <a:avLst/>
              </a:prstGeom>
              <a:ln w="38100" cap="flat" cmpd="sng">
                <a:solidFill>
                  <a:schemeClr val="tx1"/>
                </a:solidFill>
                <a:prstDash val="solid"/>
                <a:headEnd type="none" w="med" len="med"/>
                <a:tailEnd type="none" w="med" len="med"/>
              </a:ln>
            </p:spPr>
          </p:sp>
          <p:sp>
            <p:nvSpPr>
              <p:cNvPr id="99335" name="直接连接符 99334"/>
              <p:cNvSpPr/>
              <p:nvPr/>
            </p:nvSpPr>
            <p:spPr>
              <a:xfrm>
                <a:off x="2383" y="1344"/>
                <a:ext cx="113" cy="0"/>
              </a:xfrm>
              <a:prstGeom prst="line">
                <a:avLst/>
              </a:prstGeom>
              <a:ln w="38100" cap="flat" cmpd="sng">
                <a:solidFill>
                  <a:schemeClr val="tx1"/>
                </a:solidFill>
                <a:prstDash val="solid"/>
                <a:headEnd type="none" w="med" len="med"/>
                <a:tailEnd type="none" w="med" len="med"/>
              </a:ln>
            </p:spPr>
          </p:sp>
        </p:grpSp>
        <p:grpSp>
          <p:nvGrpSpPr>
            <p:cNvPr id="99361" name="组合 99360"/>
            <p:cNvGrpSpPr/>
            <p:nvPr/>
          </p:nvGrpSpPr>
          <p:grpSpPr>
            <a:xfrm>
              <a:off x="1296" y="1632"/>
              <a:ext cx="1265" cy="288"/>
              <a:chOff x="1296" y="1632"/>
              <a:chExt cx="1265" cy="288"/>
            </a:xfrm>
          </p:grpSpPr>
          <p:sp>
            <p:nvSpPr>
              <p:cNvPr id="99336" name="直接连接符 99335"/>
              <p:cNvSpPr/>
              <p:nvPr/>
            </p:nvSpPr>
            <p:spPr>
              <a:xfrm>
                <a:off x="1375" y="1632"/>
                <a:ext cx="113" cy="0"/>
              </a:xfrm>
              <a:prstGeom prst="line">
                <a:avLst/>
              </a:prstGeom>
              <a:ln w="38100" cap="flat" cmpd="sng">
                <a:solidFill>
                  <a:schemeClr val="tx1"/>
                </a:solidFill>
                <a:prstDash val="solid"/>
                <a:headEnd type="none" w="med" len="med"/>
                <a:tailEnd type="none" w="med" len="med"/>
              </a:ln>
            </p:spPr>
          </p:sp>
          <p:sp>
            <p:nvSpPr>
              <p:cNvPr id="99337" name="直接连接符 99336"/>
              <p:cNvSpPr/>
              <p:nvPr/>
            </p:nvSpPr>
            <p:spPr>
              <a:xfrm>
                <a:off x="1999" y="1632"/>
                <a:ext cx="113" cy="0"/>
              </a:xfrm>
              <a:prstGeom prst="line">
                <a:avLst/>
              </a:prstGeom>
              <a:ln w="38100" cap="flat" cmpd="sng">
                <a:solidFill>
                  <a:schemeClr val="tx1"/>
                </a:solidFill>
                <a:prstDash val="solid"/>
                <a:headEnd type="none" w="med" len="med"/>
                <a:tailEnd type="none" w="med" len="med"/>
              </a:ln>
            </p:spPr>
          </p:sp>
          <p:sp>
            <p:nvSpPr>
              <p:cNvPr id="99338" name="直接连接符 99337"/>
              <p:cNvSpPr/>
              <p:nvPr/>
            </p:nvSpPr>
            <p:spPr>
              <a:xfrm>
                <a:off x="2191" y="1632"/>
                <a:ext cx="113" cy="0"/>
              </a:xfrm>
              <a:prstGeom prst="line">
                <a:avLst/>
              </a:prstGeom>
              <a:ln w="38100" cap="flat" cmpd="sng">
                <a:solidFill>
                  <a:schemeClr val="tx1"/>
                </a:solidFill>
                <a:prstDash val="solid"/>
                <a:headEnd type="none" w="med" len="med"/>
                <a:tailEnd type="none" w="med" len="med"/>
              </a:ln>
            </p:spPr>
          </p:sp>
          <p:sp>
            <p:nvSpPr>
              <p:cNvPr id="99339" name="直接连接符 99338"/>
              <p:cNvSpPr/>
              <p:nvPr/>
            </p:nvSpPr>
            <p:spPr>
              <a:xfrm>
                <a:off x="2448" y="1632"/>
                <a:ext cx="113" cy="0"/>
              </a:xfrm>
              <a:prstGeom prst="line">
                <a:avLst/>
              </a:prstGeom>
              <a:ln w="38100" cap="flat" cmpd="sng">
                <a:solidFill>
                  <a:schemeClr val="tx1"/>
                </a:solidFill>
                <a:prstDash val="solid"/>
                <a:headEnd type="none" w="med" len="med"/>
                <a:tailEnd type="none" w="med" len="med"/>
              </a:ln>
            </p:spPr>
          </p:sp>
          <p:sp>
            <p:nvSpPr>
              <p:cNvPr id="99340" name="直接连接符 99339"/>
              <p:cNvSpPr/>
              <p:nvPr/>
            </p:nvSpPr>
            <p:spPr>
              <a:xfrm>
                <a:off x="1296" y="1920"/>
                <a:ext cx="96" cy="0"/>
              </a:xfrm>
              <a:prstGeom prst="line">
                <a:avLst/>
              </a:prstGeom>
              <a:ln w="38100" cap="flat" cmpd="sng">
                <a:solidFill>
                  <a:schemeClr val="tx1"/>
                </a:solidFill>
                <a:prstDash val="solid"/>
                <a:headEnd type="none" w="med" len="med"/>
                <a:tailEnd type="none" w="med" len="med"/>
              </a:ln>
            </p:spPr>
          </p:sp>
          <p:sp>
            <p:nvSpPr>
              <p:cNvPr id="99341" name="直接连接符 99340"/>
              <p:cNvSpPr/>
              <p:nvPr/>
            </p:nvSpPr>
            <p:spPr>
              <a:xfrm>
                <a:off x="1951" y="1920"/>
                <a:ext cx="113" cy="0"/>
              </a:xfrm>
              <a:prstGeom prst="line">
                <a:avLst/>
              </a:prstGeom>
              <a:ln w="38100" cap="flat" cmpd="sng">
                <a:solidFill>
                  <a:schemeClr val="tx1"/>
                </a:solidFill>
                <a:prstDash val="solid"/>
                <a:headEnd type="none" w="med" len="med"/>
                <a:tailEnd type="none" w="med" len="med"/>
              </a:ln>
            </p:spPr>
          </p:sp>
          <p:sp>
            <p:nvSpPr>
              <p:cNvPr id="99342" name="直接连接符 99341"/>
              <p:cNvSpPr/>
              <p:nvPr/>
            </p:nvSpPr>
            <p:spPr>
              <a:xfrm>
                <a:off x="2191" y="1920"/>
                <a:ext cx="113" cy="0"/>
              </a:xfrm>
              <a:prstGeom prst="line">
                <a:avLst/>
              </a:prstGeom>
              <a:ln w="38100" cap="flat" cmpd="sng">
                <a:solidFill>
                  <a:schemeClr val="tx1"/>
                </a:solidFill>
                <a:prstDash val="solid"/>
                <a:headEnd type="none" w="med" len="med"/>
                <a:tailEnd type="none" w="med" len="med"/>
              </a:ln>
            </p:spPr>
          </p:sp>
          <p:sp>
            <p:nvSpPr>
              <p:cNvPr id="99343" name="直接连接符 99342"/>
              <p:cNvSpPr/>
              <p:nvPr/>
            </p:nvSpPr>
            <p:spPr>
              <a:xfrm>
                <a:off x="2400" y="1920"/>
                <a:ext cx="113" cy="0"/>
              </a:xfrm>
              <a:prstGeom prst="line">
                <a:avLst/>
              </a:prstGeom>
              <a:ln w="38100" cap="flat" cmpd="sng">
                <a:solidFill>
                  <a:schemeClr val="tx1"/>
                </a:solidFill>
                <a:prstDash val="solid"/>
                <a:headEnd type="none" w="med" len="med"/>
                <a:tailEnd type="none" w="med" len="med"/>
              </a:ln>
            </p:spPr>
          </p:sp>
        </p:grpSp>
      </p:grpSp>
      <p:grpSp>
        <p:nvGrpSpPr>
          <p:cNvPr id="99371" name="组合 99370"/>
          <p:cNvGrpSpPr/>
          <p:nvPr/>
        </p:nvGrpSpPr>
        <p:grpSpPr>
          <a:xfrm>
            <a:off x="1828800" y="3733800"/>
            <a:ext cx="6096000" cy="2286000"/>
            <a:chOff x="1152" y="2352"/>
            <a:chExt cx="3840" cy="1440"/>
          </a:xfrm>
        </p:grpSpPr>
        <p:sp>
          <p:nvSpPr>
            <p:cNvPr id="99344" name="文本框 99343"/>
            <p:cNvSpPr txBox="1"/>
            <p:nvPr/>
          </p:nvSpPr>
          <p:spPr>
            <a:xfrm>
              <a:off x="1152" y="2352"/>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(p1:d:c)</a:t>
              </a:r>
            </a:p>
          </p:txBody>
        </p:sp>
        <p:sp>
          <p:nvSpPr>
            <p:cNvPr id="99345" name="文本框 99344"/>
            <p:cNvSpPr txBox="1"/>
            <p:nvPr/>
          </p:nvSpPr>
          <p:spPr>
            <a:xfrm>
              <a:off x="1152" y="2928"/>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(p1:a:d)</a:t>
              </a:r>
            </a:p>
          </p:txBody>
        </p:sp>
        <p:sp>
          <p:nvSpPr>
            <p:cNvPr id="99346" name="文本框 99345"/>
            <p:cNvSpPr txBox="1"/>
            <p:nvPr/>
          </p:nvSpPr>
          <p:spPr>
            <a:xfrm>
              <a:off x="1152" y="3504"/>
              <a:ext cx="912"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(p1:b:da)</a:t>
              </a:r>
            </a:p>
          </p:txBody>
        </p:sp>
        <p:sp>
          <p:nvSpPr>
            <p:cNvPr id="99347" name="文本框 99346"/>
            <p:cNvSpPr txBox="1"/>
            <p:nvPr/>
          </p:nvSpPr>
          <p:spPr>
            <a:xfrm>
              <a:off x="2592" y="2352"/>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(p2:e:d)</a:t>
              </a:r>
            </a:p>
          </p:txBody>
        </p:sp>
        <p:sp>
          <p:nvSpPr>
            <p:cNvPr id="99348" name="文本框 99347"/>
            <p:cNvSpPr txBox="1"/>
            <p:nvPr/>
          </p:nvSpPr>
          <p:spPr>
            <a:xfrm>
              <a:off x="2592" y="2880"/>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(p2:b:e)</a:t>
              </a:r>
            </a:p>
          </p:txBody>
        </p:sp>
        <p:sp>
          <p:nvSpPr>
            <p:cNvPr id="99349" name="文本框 99348"/>
            <p:cNvSpPr txBox="1"/>
            <p:nvPr/>
          </p:nvSpPr>
          <p:spPr>
            <a:xfrm>
              <a:off x="2640" y="3504"/>
              <a:ext cx="960"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(p2:f:eb)</a:t>
              </a:r>
            </a:p>
          </p:txBody>
        </p:sp>
        <p:sp>
          <p:nvSpPr>
            <p:cNvPr id="99350" name="文本框 99349"/>
            <p:cNvSpPr txBox="1"/>
            <p:nvPr/>
          </p:nvSpPr>
          <p:spPr>
            <a:xfrm>
              <a:off x="3936" y="2352"/>
              <a:ext cx="81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(p3:e:c)</a:t>
              </a:r>
            </a:p>
          </p:txBody>
        </p:sp>
        <p:sp>
          <p:nvSpPr>
            <p:cNvPr id="99351" name="文本框 99350"/>
            <p:cNvSpPr txBox="1"/>
            <p:nvPr/>
          </p:nvSpPr>
          <p:spPr>
            <a:xfrm>
              <a:off x="3936" y="2928"/>
              <a:ext cx="960"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(p3:f:c)</a:t>
              </a:r>
            </a:p>
          </p:txBody>
        </p:sp>
        <p:sp>
          <p:nvSpPr>
            <p:cNvPr id="99352" name="文本框 99351"/>
            <p:cNvSpPr txBox="1"/>
            <p:nvPr/>
          </p:nvSpPr>
          <p:spPr>
            <a:xfrm>
              <a:off x="3936" y="3504"/>
              <a:ext cx="1056" cy="288"/>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(p3:a:cf)</a:t>
              </a:r>
            </a:p>
          </p:txBody>
        </p:sp>
      </p:grpSp>
      <p:sp>
        <p:nvSpPr>
          <p:cNvPr id="99363" name="任意多边形 99362"/>
          <p:cNvSpPr/>
          <p:nvPr/>
        </p:nvSpPr>
        <p:spPr>
          <a:xfrm>
            <a:off x="2590800" y="3581400"/>
            <a:ext cx="2362200" cy="228600"/>
          </a:xfrm>
          <a:custGeom>
            <a:avLst/>
            <a:gdLst/>
            <a:ahLst/>
            <a:cxnLst/>
            <a:rect l="0" t="0" r="0" b="0"/>
            <a:pathLst>
              <a:path w="1488" h="144">
                <a:moveTo>
                  <a:pt x="0" y="144"/>
                </a:moveTo>
                <a:lnTo>
                  <a:pt x="288" y="48"/>
                </a:lnTo>
                <a:lnTo>
                  <a:pt x="576" y="0"/>
                </a:lnTo>
                <a:lnTo>
                  <a:pt x="960" y="0"/>
                </a:lnTo>
                <a:lnTo>
                  <a:pt x="1296" y="48"/>
                </a:lnTo>
                <a:lnTo>
                  <a:pt x="1488" y="96"/>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9364" name="任意多边形 99363"/>
          <p:cNvSpPr/>
          <p:nvPr/>
        </p:nvSpPr>
        <p:spPr>
          <a:xfrm>
            <a:off x="2438400" y="5410200"/>
            <a:ext cx="2590800" cy="228600"/>
          </a:xfrm>
          <a:custGeom>
            <a:avLst/>
            <a:gdLst/>
            <a:ahLst/>
            <a:cxnLst/>
            <a:rect l="0" t="0" r="0" b="0"/>
            <a:pathLst>
              <a:path w="1632" h="144">
                <a:moveTo>
                  <a:pt x="0" y="144"/>
                </a:moveTo>
                <a:lnTo>
                  <a:pt x="240" y="48"/>
                </a:lnTo>
                <a:lnTo>
                  <a:pt x="576" y="0"/>
                </a:lnTo>
                <a:lnTo>
                  <a:pt x="816" y="0"/>
                </a:lnTo>
                <a:lnTo>
                  <a:pt x="1008" y="0"/>
                </a:lnTo>
                <a:lnTo>
                  <a:pt x="1440" y="48"/>
                </a:lnTo>
                <a:lnTo>
                  <a:pt x="1632" y="96"/>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9366" name="任意多边形 99365"/>
          <p:cNvSpPr/>
          <p:nvPr/>
        </p:nvSpPr>
        <p:spPr>
          <a:xfrm>
            <a:off x="5105400" y="5410200"/>
            <a:ext cx="1981200" cy="228600"/>
          </a:xfrm>
          <a:custGeom>
            <a:avLst/>
            <a:gdLst/>
            <a:ahLst/>
            <a:cxnLst/>
            <a:rect l="0" t="0" r="0" b="0"/>
            <a:pathLst>
              <a:path w="1248" h="144">
                <a:moveTo>
                  <a:pt x="0" y="144"/>
                </a:moveTo>
                <a:lnTo>
                  <a:pt x="240" y="48"/>
                </a:lnTo>
                <a:lnTo>
                  <a:pt x="480" y="0"/>
                </a:lnTo>
                <a:lnTo>
                  <a:pt x="768" y="0"/>
                </a:lnTo>
                <a:lnTo>
                  <a:pt x="960" y="0"/>
                </a:lnTo>
                <a:lnTo>
                  <a:pt x="1104" y="48"/>
                </a:lnTo>
                <a:lnTo>
                  <a:pt x="1248" y="144"/>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9367" name="任意多边形 99366"/>
          <p:cNvSpPr/>
          <p:nvPr/>
        </p:nvSpPr>
        <p:spPr>
          <a:xfrm>
            <a:off x="4953000" y="3505200"/>
            <a:ext cx="1981200" cy="1066800"/>
          </a:xfrm>
          <a:custGeom>
            <a:avLst/>
            <a:gdLst/>
            <a:ahLst/>
            <a:cxnLst/>
            <a:rect l="0" t="0" r="0" b="0"/>
            <a:pathLst>
              <a:path w="1248" h="672">
                <a:moveTo>
                  <a:pt x="1248" y="192"/>
                </a:moveTo>
                <a:lnTo>
                  <a:pt x="1152" y="96"/>
                </a:lnTo>
                <a:lnTo>
                  <a:pt x="912" y="0"/>
                </a:lnTo>
                <a:lnTo>
                  <a:pt x="720" y="0"/>
                </a:lnTo>
                <a:lnTo>
                  <a:pt x="576" y="96"/>
                </a:lnTo>
                <a:lnTo>
                  <a:pt x="288" y="480"/>
                </a:lnTo>
                <a:lnTo>
                  <a:pt x="0" y="672"/>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9368" name="任意多边形 99367"/>
          <p:cNvSpPr/>
          <p:nvPr/>
        </p:nvSpPr>
        <p:spPr>
          <a:xfrm>
            <a:off x="5105400" y="4191000"/>
            <a:ext cx="1828800" cy="1371600"/>
          </a:xfrm>
          <a:custGeom>
            <a:avLst/>
            <a:gdLst/>
            <a:ahLst/>
            <a:cxnLst/>
            <a:rect l="0" t="0" r="0" b="0"/>
            <a:pathLst>
              <a:path w="1152" h="864">
                <a:moveTo>
                  <a:pt x="1152" y="0"/>
                </a:moveTo>
                <a:lnTo>
                  <a:pt x="672" y="192"/>
                </a:lnTo>
                <a:lnTo>
                  <a:pt x="240" y="432"/>
                </a:lnTo>
                <a:lnTo>
                  <a:pt x="0" y="864"/>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99370" name="任意多边形 99369"/>
          <p:cNvSpPr/>
          <p:nvPr/>
        </p:nvSpPr>
        <p:spPr>
          <a:xfrm>
            <a:off x="2590800" y="6019800"/>
            <a:ext cx="4267200" cy="381000"/>
          </a:xfrm>
          <a:custGeom>
            <a:avLst/>
            <a:gdLst/>
            <a:ahLst/>
            <a:cxnLst/>
            <a:rect l="0" t="0" r="0" b="0"/>
            <a:pathLst>
              <a:path w="2688" h="240">
                <a:moveTo>
                  <a:pt x="2688" y="0"/>
                </a:moveTo>
                <a:lnTo>
                  <a:pt x="2304" y="192"/>
                </a:lnTo>
                <a:lnTo>
                  <a:pt x="1776" y="240"/>
                </a:lnTo>
                <a:lnTo>
                  <a:pt x="1248" y="240"/>
                </a:lnTo>
                <a:lnTo>
                  <a:pt x="576" y="192"/>
                </a:lnTo>
                <a:lnTo>
                  <a:pt x="0" y="48"/>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00353"/>
          <p:cNvSpPr>
            <a:spLocks noGrp="1"/>
          </p:cNvSpPr>
          <p:nvPr>
            <p:ph type="title"/>
          </p:nvPr>
        </p:nvSpPr>
        <p:spPr>
          <a:xfrm>
            <a:off x="685800" y="381000"/>
            <a:ext cx="7772400" cy="1143000"/>
          </a:xfrm>
          <a:ln/>
        </p:spPr>
        <p:txBody>
          <a:bodyPr anchor="b"/>
          <a:lstStyle/>
          <a:p>
            <a:r>
              <a:rPr lang="zh-CN" altLang="en-US" b="1" dirty="0"/>
              <a:t>死锁分析例子</a:t>
            </a:r>
            <a:endParaRPr lang="zh-CN" altLang="en-US" b="1"/>
          </a:p>
        </p:txBody>
      </p:sp>
      <p:sp>
        <p:nvSpPr>
          <p:cNvPr id="100355" name="文本框 100354"/>
          <p:cNvSpPr txBox="1"/>
          <p:nvPr/>
        </p:nvSpPr>
        <p:spPr>
          <a:xfrm>
            <a:off x="685800" y="1874838"/>
            <a:ext cx="7773988" cy="2392362"/>
          </a:xfrm>
          <a:prstGeom prst="rect">
            <a:avLst/>
          </a:prstGeom>
          <a:noFill/>
          <a:ln w="9525">
            <a:noFill/>
          </a:ln>
        </p:spPr>
        <p:txBody>
          <a:bodyPr>
            <a:spAutoFit/>
          </a:bodyPr>
          <a:lstStyle/>
          <a:p>
            <a:pPr>
              <a:lnSpc>
                <a:spcPct val="90000"/>
              </a:lnSpc>
              <a:spcBef>
                <a:spcPct val="50000"/>
              </a:spcBef>
            </a:pP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p1</a:t>
            </a:r>
            <a:r>
              <a:rPr lang="zh-CN" altLang="en-US">
                <a:latin typeface="Comic Sans MS" panose="030F0702030302020204" pitchFamily="66" charset="0"/>
              </a:rPr>
              <a:t>：</a:t>
            </a:r>
            <a:r>
              <a:rPr lang="en-US" altLang="zh-CN">
                <a:latin typeface="Comic Sans MS" panose="030F0702030302020204" pitchFamily="66" charset="0"/>
              </a:rPr>
              <a:t>c d c  a  b  d  a  b</a:t>
            </a:r>
          </a:p>
          <a:p>
            <a:pPr>
              <a:lnSpc>
                <a:spcPct val="80000"/>
              </a:lnSpc>
              <a:spcBef>
                <a:spcPct val="50000"/>
              </a:spcBef>
            </a:pPr>
            <a:r>
              <a:rPr lang="en-US" altLang="zh-CN">
                <a:latin typeface="Comic Sans MS" panose="030F0702030302020204" pitchFamily="66" charset="0"/>
              </a:rPr>
              <a:t>p2</a:t>
            </a:r>
            <a:r>
              <a:rPr lang="zh-CN" altLang="en-US">
                <a:latin typeface="Comic Sans MS" panose="030F0702030302020204" pitchFamily="66" charset="0"/>
              </a:rPr>
              <a:t>：</a:t>
            </a:r>
            <a:r>
              <a:rPr lang="en-US" altLang="zh-CN">
                <a:latin typeface="Comic Sans MS" panose="030F0702030302020204" pitchFamily="66" charset="0"/>
              </a:rPr>
              <a:t>d e d  b  f  e  b  f  </a:t>
            </a:r>
          </a:p>
          <a:p>
            <a:pPr>
              <a:lnSpc>
                <a:spcPct val="80000"/>
              </a:lnSpc>
              <a:spcBef>
                <a:spcPct val="50000"/>
              </a:spcBef>
            </a:pPr>
            <a:r>
              <a:rPr lang="en-US" altLang="zh-CN">
                <a:latin typeface="Comic Sans MS" panose="030F0702030302020204" pitchFamily="66" charset="0"/>
              </a:rPr>
              <a:t>p3</a:t>
            </a:r>
            <a:r>
              <a:rPr lang="zh-CN" altLang="en-US">
                <a:latin typeface="Comic Sans MS" panose="030F0702030302020204" pitchFamily="66" charset="0"/>
              </a:rPr>
              <a:t>：</a:t>
            </a:r>
            <a:r>
              <a:rPr lang="en-US" altLang="zh-CN">
                <a:latin typeface="Comic Sans MS" panose="030F0702030302020204" pitchFamily="66" charset="0"/>
              </a:rPr>
              <a:t>c e e  f  a  e  f  a</a:t>
            </a:r>
            <a:endParaRPr lang="en-US" altLang="zh-CN">
              <a:latin typeface="Times New Roman" panose="02020603050405020304" pitchFamily="18" charset="0"/>
            </a:endParaRPr>
          </a:p>
          <a:p>
            <a:pPr>
              <a:spcBef>
                <a:spcPct val="50000"/>
              </a:spcBef>
            </a:pPr>
            <a:endParaRPr lang="en-US" altLang="zh-CN">
              <a:latin typeface="Times New Roman" panose="02020603050405020304" pitchFamily="18" charset="0"/>
            </a:endParaRPr>
          </a:p>
        </p:txBody>
      </p:sp>
      <p:grpSp>
        <p:nvGrpSpPr>
          <p:cNvPr id="100356" name="组合 100355"/>
          <p:cNvGrpSpPr/>
          <p:nvPr/>
        </p:nvGrpSpPr>
        <p:grpSpPr>
          <a:xfrm>
            <a:off x="2051050" y="2438400"/>
            <a:ext cx="2008188" cy="914400"/>
            <a:chOff x="1296" y="1344"/>
            <a:chExt cx="1265" cy="576"/>
          </a:xfrm>
        </p:grpSpPr>
        <p:sp>
          <p:nvSpPr>
            <p:cNvPr id="100357" name="直接连接符 100356"/>
            <p:cNvSpPr/>
            <p:nvPr/>
          </p:nvSpPr>
          <p:spPr>
            <a:xfrm>
              <a:off x="1296" y="1344"/>
              <a:ext cx="144" cy="0"/>
            </a:xfrm>
            <a:prstGeom prst="line">
              <a:avLst/>
            </a:prstGeom>
            <a:ln w="38100" cap="flat" cmpd="sng">
              <a:solidFill>
                <a:schemeClr val="tx1"/>
              </a:solidFill>
              <a:prstDash val="solid"/>
              <a:headEnd type="none" w="med" len="med"/>
              <a:tailEnd type="none" w="med" len="med"/>
            </a:ln>
          </p:spPr>
        </p:sp>
        <p:sp>
          <p:nvSpPr>
            <p:cNvPr id="100358" name="直接连接符 100357"/>
            <p:cNvSpPr/>
            <p:nvPr/>
          </p:nvSpPr>
          <p:spPr>
            <a:xfrm>
              <a:off x="1968" y="1344"/>
              <a:ext cx="113" cy="0"/>
            </a:xfrm>
            <a:prstGeom prst="line">
              <a:avLst/>
            </a:prstGeom>
            <a:ln w="38100" cap="flat" cmpd="sng">
              <a:solidFill>
                <a:schemeClr val="tx1"/>
              </a:solidFill>
              <a:prstDash val="solid"/>
              <a:headEnd type="none" w="med" len="med"/>
              <a:tailEnd type="none" w="med" len="med"/>
            </a:ln>
          </p:spPr>
        </p:sp>
        <p:grpSp>
          <p:nvGrpSpPr>
            <p:cNvPr id="100359" name="组合 100358"/>
            <p:cNvGrpSpPr/>
            <p:nvPr/>
          </p:nvGrpSpPr>
          <p:grpSpPr>
            <a:xfrm>
              <a:off x="2191" y="1344"/>
              <a:ext cx="305" cy="0"/>
              <a:chOff x="2191" y="1344"/>
              <a:chExt cx="305" cy="0"/>
            </a:xfrm>
          </p:grpSpPr>
          <p:sp>
            <p:nvSpPr>
              <p:cNvPr id="100360" name="直接连接符 100359"/>
              <p:cNvSpPr/>
              <p:nvPr/>
            </p:nvSpPr>
            <p:spPr>
              <a:xfrm>
                <a:off x="2191" y="1344"/>
                <a:ext cx="113" cy="0"/>
              </a:xfrm>
              <a:prstGeom prst="line">
                <a:avLst/>
              </a:prstGeom>
              <a:ln w="38100" cap="flat" cmpd="sng">
                <a:solidFill>
                  <a:schemeClr val="tx1"/>
                </a:solidFill>
                <a:prstDash val="solid"/>
                <a:headEnd type="none" w="med" len="med"/>
                <a:tailEnd type="none" w="med" len="med"/>
              </a:ln>
            </p:spPr>
          </p:sp>
          <p:sp>
            <p:nvSpPr>
              <p:cNvPr id="100361" name="直接连接符 100360"/>
              <p:cNvSpPr/>
              <p:nvPr/>
            </p:nvSpPr>
            <p:spPr>
              <a:xfrm>
                <a:off x="2383" y="1344"/>
                <a:ext cx="113" cy="0"/>
              </a:xfrm>
              <a:prstGeom prst="line">
                <a:avLst/>
              </a:prstGeom>
              <a:ln w="38100" cap="flat" cmpd="sng">
                <a:solidFill>
                  <a:schemeClr val="tx1"/>
                </a:solidFill>
                <a:prstDash val="solid"/>
                <a:headEnd type="none" w="med" len="med"/>
                <a:tailEnd type="none" w="med" len="med"/>
              </a:ln>
            </p:spPr>
          </p:sp>
        </p:grpSp>
        <p:grpSp>
          <p:nvGrpSpPr>
            <p:cNvPr id="100362" name="组合 100361"/>
            <p:cNvGrpSpPr/>
            <p:nvPr/>
          </p:nvGrpSpPr>
          <p:grpSpPr>
            <a:xfrm>
              <a:off x="1296" y="1632"/>
              <a:ext cx="1265" cy="288"/>
              <a:chOff x="1296" y="1632"/>
              <a:chExt cx="1265" cy="288"/>
            </a:xfrm>
          </p:grpSpPr>
          <p:sp>
            <p:nvSpPr>
              <p:cNvPr id="100363" name="直接连接符 100362"/>
              <p:cNvSpPr/>
              <p:nvPr/>
            </p:nvSpPr>
            <p:spPr>
              <a:xfrm>
                <a:off x="1375" y="1632"/>
                <a:ext cx="113" cy="0"/>
              </a:xfrm>
              <a:prstGeom prst="line">
                <a:avLst/>
              </a:prstGeom>
              <a:ln w="38100" cap="flat" cmpd="sng">
                <a:solidFill>
                  <a:schemeClr val="tx1"/>
                </a:solidFill>
                <a:prstDash val="solid"/>
                <a:headEnd type="none" w="med" len="med"/>
                <a:tailEnd type="none" w="med" len="med"/>
              </a:ln>
            </p:spPr>
          </p:sp>
          <p:sp>
            <p:nvSpPr>
              <p:cNvPr id="100364" name="直接连接符 100363"/>
              <p:cNvSpPr/>
              <p:nvPr/>
            </p:nvSpPr>
            <p:spPr>
              <a:xfrm>
                <a:off x="1999" y="1632"/>
                <a:ext cx="113" cy="0"/>
              </a:xfrm>
              <a:prstGeom prst="line">
                <a:avLst/>
              </a:prstGeom>
              <a:ln w="38100" cap="flat" cmpd="sng">
                <a:solidFill>
                  <a:schemeClr val="tx1"/>
                </a:solidFill>
                <a:prstDash val="solid"/>
                <a:headEnd type="none" w="med" len="med"/>
                <a:tailEnd type="none" w="med" len="med"/>
              </a:ln>
            </p:spPr>
          </p:sp>
          <p:sp>
            <p:nvSpPr>
              <p:cNvPr id="100365" name="直接连接符 100364"/>
              <p:cNvSpPr/>
              <p:nvPr/>
            </p:nvSpPr>
            <p:spPr>
              <a:xfrm>
                <a:off x="2191" y="1632"/>
                <a:ext cx="113" cy="0"/>
              </a:xfrm>
              <a:prstGeom prst="line">
                <a:avLst/>
              </a:prstGeom>
              <a:ln w="38100" cap="flat" cmpd="sng">
                <a:solidFill>
                  <a:schemeClr val="tx1"/>
                </a:solidFill>
                <a:prstDash val="solid"/>
                <a:headEnd type="none" w="med" len="med"/>
                <a:tailEnd type="none" w="med" len="med"/>
              </a:ln>
            </p:spPr>
          </p:sp>
          <p:sp>
            <p:nvSpPr>
              <p:cNvPr id="100366" name="直接连接符 100365"/>
              <p:cNvSpPr/>
              <p:nvPr/>
            </p:nvSpPr>
            <p:spPr>
              <a:xfrm>
                <a:off x="2448" y="1632"/>
                <a:ext cx="113" cy="0"/>
              </a:xfrm>
              <a:prstGeom prst="line">
                <a:avLst/>
              </a:prstGeom>
              <a:ln w="38100" cap="flat" cmpd="sng">
                <a:solidFill>
                  <a:schemeClr val="tx1"/>
                </a:solidFill>
                <a:prstDash val="solid"/>
                <a:headEnd type="none" w="med" len="med"/>
                <a:tailEnd type="none" w="med" len="med"/>
              </a:ln>
            </p:spPr>
          </p:sp>
          <p:sp>
            <p:nvSpPr>
              <p:cNvPr id="100367" name="直接连接符 100366"/>
              <p:cNvSpPr/>
              <p:nvPr/>
            </p:nvSpPr>
            <p:spPr>
              <a:xfrm>
                <a:off x="1296" y="1920"/>
                <a:ext cx="96" cy="0"/>
              </a:xfrm>
              <a:prstGeom prst="line">
                <a:avLst/>
              </a:prstGeom>
              <a:ln w="38100" cap="flat" cmpd="sng">
                <a:solidFill>
                  <a:schemeClr val="tx1"/>
                </a:solidFill>
                <a:prstDash val="solid"/>
                <a:headEnd type="none" w="med" len="med"/>
                <a:tailEnd type="none" w="med" len="med"/>
              </a:ln>
            </p:spPr>
          </p:sp>
          <p:sp>
            <p:nvSpPr>
              <p:cNvPr id="100368" name="直接连接符 100367"/>
              <p:cNvSpPr/>
              <p:nvPr/>
            </p:nvSpPr>
            <p:spPr>
              <a:xfrm>
                <a:off x="1951" y="1920"/>
                <a:ext cx="113" cy="0"/>
              </a:xfrm>
              <a:prstGeom prst="line">
                <a:avLst/>
              </a:prstGeom>
              <a:ln w="38100" cap="flat" cmpd="sng">
                <a:solidFill>
                  <a:schemeClr val="tx1"/>
                </a:solidFill>
                <a:prstDash val="solid"/>
                <a:headEnd type="none" w="med" len="med"/>
                <a:tailEnd type="none" w="med" len="med"/>
              </a:ln>
            </p:spPr>
          </p:sp>
          <p:sp>
            <p:nvSpPr>
              <p:cNvPr id="100369" name="直接连接符 100368"/>
              <p:cNvSpPr/>
              <p:nvPr/>
            </p:nvSpPr>
            <p:spPr>
              <a:xfrm>
                <a:off x="2191" y="1920"/>
                <a:ext cx="113" cy="0"/>
              </a:xfrm>
              <a:prstGeom prst="line">
                <a:avLst/>
              </a:prstGeom>
              <a:ln w="38100" cap="flat" cmpd="sng">
                <a:solidFill>
                  <a:schemeClr val="tx1"/>
                </a:solidFill>
                <a:prstDash val="solid"/>
                <a:headEnd type="none" w="med" len="med"/>
                <a:tailEnd type="none" w="med" len="med"/>
              </a:ln>
            </p:spPr>
          </p:sp>
          <p:sp>
            <p:nvSpPr>
              <p:cNvPr id="100370" name="直接连接符 100369"/>
              <p:cNvSpPr/>
              <p:nvPr/>
            </p:nvSpPr>
            <p:spPr>
              <a:xfrm>
                <a:off x="2400" y="1920"/>
                <a:ext cx="113" cy="0"/>
              </a:xfrm>
              <a:prstGeom prst="line">
                <a:avLst/>
              </a:prstGeom>
              <a:ln w="38100" cap="flat" cmpd="sng">
                <a:solidFill>
                  <a:schemeClr val="tx1"/>
                </a:solidFill>
                <a:prstDash val="solid"/>
                <a:headEnd type="none" w="med" len="med"/>
                <a:tailEnd type="none" w="med" len="med"/>
              </a:ln>
            </p:spPr>
          </p:sp>
        </p:grpSp>
      </p:grpSp>
      <p:sp>
        <p:nvSpPr>
          <p:cNvPr id="100371" name="直接连接符 100370"/>
          <p:cNvSpPr/>
          <p:nvPr/>
        </p:nvSpPr>
        <p:spPr>
          <a:xfrm>
            <a:off x="2743200" y="2133600"/>
            <a:ext cx="0" cy="1905000"/>
          </a:xfrm>
          <a:prstGeom prst="line">
            <a:avLst/>
          </a:prstGeom>
          <a:ln w="9525" cap="flat" cmpd="sng">
            <a:solidFill>
              <a:schemeClr val="tx1"/>
            </a:solidFill>
            <a:prstDash val="dash"/>
            <a:headEnd type="none" w="med" len="med"/>
            <a:tailEnd type="none" w="med" len="med"/>
          </a:ln>
        </p:spPr>
      </p:sp>
      <p:sp>
        <p:nvSpPr>
          <p:cNvPr id="100373" name="直接连接符 100372"/>
          <p:cNvSpPr/>
          <p:nvPr/>
        </p:nvSpPr>
        <p:spPr>
          <a:xfrm>
            <a:off x="2362200" y="2133600"/>
            <a:ext cx="0" cy="1905000"/>
          </a:xfrm>
          <a:prstGeom prst="line">
            <a:avLst/>
          </a:prstGeom>
          <a:ln w="9525" cap="flat" cmpd="sng">
            <a:solidFill>
              <a:schemeClr val="tx1"/>
            </a:solidFill>
            <a:prstDash val="dash"/>
            <a:headEnd type="none" w="med" len="med"/>
            <a:tailEnd type="none" w="med" len="med"/>
          </a:ln>
        </p:spPr>
      </p:sp>
      <p:sp>
        <p:nvSpPr>
          <p:cNvPr id="100374" name="椭圆 100373"/>
          <p:cNvSpPr/>
          <p:nvPr/>
        </p:nvSpPr>
        <p:spPr>
          <a:xfrm>
            <a:off x="2667000" y="4114800"/>
            <a:ext cx="3048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a:latin typeface="Times New Roman" panose="02020603050405020304" pitchFamily="18" charset="0"/>
              </a:rPr>
              <a:t>1</a:t>
            </a:r>
          </a:p>
        </p:txBody>
      </p:sp>
      <p:sp>
        <p:nvSpPr>
          <p:cNvPr id="100375" name="椭圆 100374"/>
          <p:cNvSpPr/>
          <p:nvPr/>
        </p:nvSpPr>
        <p:spPr>
          <a:xfrm>
            <a:off x="2133600" y="4114800"/>
            <a:ext cx="3048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a:latin typeface="Times New Roman" panose="02020603050405020304" pitchFamily="18" charset="0"/>
              </a:rPr>
              <a:t>2</a:t>
            </a:r>
          </a:p>
        </p:txBody>
      </p:sp>
      <p:sp>
        <p:nvSpPr>
          <p:cNvPr id="100376" name="文本框 100375"/>
          <p:cNvSpPr txBox="1"/>
          <p:nvPr/>
        </p:nvSpPr>
        <p:spPr>
          <a:xfrm>
            <a:off x="685800" y="4953000"/>
            <a:ext cx="7391400" cy="1552575"/>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证明：线</a:t>
            </a:r>
            <a:r>
              <a:rPr lang="en-US" altLang="zh-CN" b="1" dirty="0">
                <a:latin typeface="Times New Roman" panose="02020603050405020304" pitchFamily="18" charset="0"/>
              </a:rPr>
              <a:t>1</a:t>
            </a:r>
            <a:r>
              <a:rPr lang="zh-CN" altLang="en-US" b="1" dirty="0">
                <a:latin typeface="Times New Roman" panose="02020603050405020304" pitchFamily="18" charset="0"/>
              </a:rPr>
              <a:t>不可达；</a:t>
            </a:r>
          </a:p>
          <a:p>
            <a:pPr>
              <a:spcBef>
                <a:spcPct val="50000"/>
              </a:spcBef>
            </a:pPr>
            <a:r>
              <a:rPr lang="zh-CN" altLang="en-US" b="1" dirty="0">
                <a:latin typeface="Times New Roman" panose="02020603050405020304" pitchFamily="18" charset="0"/>
              </a:rPr>
              <a:t>反证：假定线</a:t>
            </a:r>
            <a:r>
              <a:rPr lang="en-US" altLang="zh-CN" b="1" dirty="0">
                <a:latin typeface="Times New Roman" panose="02020603050405020304" pitchFamily="18" charset="0"/>
              </a:rPr>
              <a:t>1</a:t>
            </a:r>
            <a:r>
              <a:rPr lang="zh-CN" altLang="en-US" b="1" dirty="0">
                <a:latin typeface="Times New Roman" panose="02020603050405020304" pitchFamily="18" charset="0"/>
              </a:rPr>
              <a:t>可达，则线</a:t>
            </a:r>
            <a:r>
              <a:rPr lang="en-US" altLang="zh-CN" b="1" dirty="0">
                <a:latin typeface="Times New Roman" panose="02020603050405020304" pitchFamily="18" charset="0"/>
              </a:rPr>
              <a:t>2</a:t>
            </a:r>
            <a:r>
              <a:rPr lang="zh-CN" altLang="en-US" b="1" dirty="0">
                <a:latin typeface="Times New Roman" panose="02020603050405020304" pitchFamily="18" charset="0"/>
              </a:rPr>
              <a:t>可达。</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p2</a:t>
            </a:r>
            <a:r>
              <a:rPr lang="zh-CN" altLang="en-US" b="1" dirty="0">
                <a:latin typeface="Times New Roman" panose="02020603050405020304" pitchFamily="18" charset="0"/>
              </a:rPr>
              <a:t>先于</a:t>
            </a:r>
            <a:r>
              <a:rPr lang="en-US" altLang="zh-CN" b="1" dirty="0">
                <a:latin typeface="Times New Roman" panose="02020603050405020304" pitchFamily="18" charset="0"/>
              </a:rPr>
              <a:t>p1; p3</a:t>
            </a:r>
            <a:r>
              <a:rPr lang="zh-CN" altLang="en-US" b="1" dirty="0">
                <a:latin typeface="Times New Roman" panose="02020603050405020304" pitchFamily="18" charset="0"/>
              </a:rPr>
              <a:t>先于</a:t>
            </a:r>
            <a:r>
              <a:rPr lang="en-US" altLang="zh-CN" b="1" dirty="0">
                <a:latin typeface="Times New Roman" panose="02020603050405020304" pitchFamily="18" charset="0"/>
              </a:rPr>
              <a:t>p2; p1</a:t>
            </a:r>
            <a:r>
              <a:rPr lang="zh-CN" altLang="en-US" b="1" dirty="0">
                <a:latin typeface="Times New Roman" panose="02020603050405020304" pitchFamily="18" charset="0"/>
              </a:rPr>
              <a:t>先于</a:t>
            </a:r>
            <a:r>
              <a:rPr lang="en-US" altLang="zh-CN" b="1" dirty="0">
                <a:latin typeface="Times New Roman" panose="02020603050405020304" pitchFamily="18" charset="0"/>
              </a:rPr>
              <a:t>p3, </a:t>
            </a:r>
            <a:r>
              <a:rPr lang="zh-CN" altLang="en-US" b="1" dirty="0">
                <a:latin typeface="Times New Roman" panose="02020603050405020304" pitchFamily="18" charset="0"/>
              </a:rPr>
              <a:t>矛盾。</a:t>
            </a:r>
            <a:endParaRPr lang="zh-CN" altLang="en-US" b="1">
              <a:latin typeface="Times New Roman" panose="02020603050405020304" pitchFamily="18" charset="0"/>
            </a:endParaRPr>
          </a:p>
        </p:txBody>
      </p:sp>
      <p:sp>
        <p:nvSpPr>
          <p:cNvPr id="100377" name="直接连接符 100376"/>
          <p:cNvSpPr/>
          <p:nvPr/>
        </p:nvSpPr>
        <p:spPr>
          <a:xfrm>
            <a:off x="5943600" y="2514600"/>
            <a:ext cx="2438400" cy="0"/>
          </a:xfrm>
          <a:prstGeom prst="line">
            <a:avLst/>
          </a:prstGeom>
          <a:ln w="28575" cap="flat" cmpd="sng">
            <a:solidFill>
              <a:schemeClr val="tx1"/>
            </a:solidFill>
            <a:prstDash val="solid"/>
            <a:headEnd type="none" w="med" len="med"/>
            <a:tailEnd type="triangle" w="med" len="med"/>
          </a:ln>
        </p:spPr>
      </p:sp>
      <p:sp>
        <p:nvSpPr>
          <p:cNvPr id="100378" name="直接连接符 100377"/>
          <p:cNvSpPr/>
          <p:nvPr/>
        </p:nvSpPr>
        <p:spPr>
          <a:xfrm>
            <a:off x="5943600" y="2971800"/>
            <a:ext cx="2438400" cy="0"/>
          </a:xfrm>
          <a:prstGeom prst="line">
            <a:avLst/>
          </a:prstGeom>
          <a:ln w="28575" cap="flat" cmpd="sng">
            <a:solidFill>
              <a:schemeClr val="tx1"/>
            </a:solidFill>
            <a:prstDash val="solid"/>
            <a:headEnd type="none" w="med" len="med"/>
            <a:tailEnd type="triangle" w="med" len="med"/>
          </a:ln>
        </p:spPr>
      </p:sp>
      <p:sp>
        <p:nvSpPr>
          <p:cNvPr id="100379" name="直接连接符 100378"/>
          <p:cNvSpPr/>
          <p:nvPr/>
        </p:nvSpPr>
        <p:spPr>
          <a:xfrm>
            <a:off x="5943600" y="3733800"/>
            <a:ext cx="2438400" cy="0"/>
          </a:xfrm>
          <a:prstGeom prst="line">
            <a:avLst/>
          </a:prstGeom>
          <a:ln w="28575" cap="flat" cmpd="sng">
            <a:solidFill>
              <a:schemeClr val="tx1"/>
            </a:solidFill>
            <a:prstDash val="solid"/>
            <a:headEnd type="none" w="med" len="med"/>
            <a:tailEnd type="triangle" w="med" len="med"/>
          </a:ln>
        </p:spPr>
      </p:sp>
      <p:sp>
        <p:nvSpPr>
          <p:cNvPr id="100380" name="文本框 100379"/>
          <p:cNvSpPr txBox="1"/>
          <p:nvPr/>
        </p:nvSpPr>
        <p:spPr>
          <a:xfrm>
            <a:off x="6934200" y="3048000"/>
            <a:ext cx="685800" cy="457200"/>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a:t>
            </a:r>
          </a:p>
        </p:txBody>
      </p:sp>
      <p:sp>
        <p:nvSpPr>
          <p:cNvPr id="100381" name="文本框 100380"/>
          <p:cNvSpPr txBox="1"/>
          <p:nvPr/>
        </p:nvSpPr>
        <p:spPr>
          <a:xfrm>
            <a:off x="5181600" y="2209800"/>
            <a:ext cx="6096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rPr>
              <a:t>p1:</a:t>
            </a:r>
          </a:p>
        </p:txBody>
      </p:sp>
      <p:sp>
        <p:nvSpPr>
          <p:cNvPr id="100382" name="文本框 100381"/>
          <p:cNvSpPr txBox="1"/>
          <p:nvPr/>
        </p:nvSpPr>
        <p:spPr>
          <a:xfrm>
            <a:off x="5181600" y="2743200"/>
            <a:ext cx="6096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rPr>
              <a:t>p2:</a:t>
            </a:r>
          </a:p>
        </p:txBody>
      </p:sp>
      <p:sp>
        <p:nvSpPr>
          <p:cNvPr id="100383" name="文本框 100382"/>
          <p:cNvSpPr txBox="1"/>
          <p:nvPr/>
        </p:nvSpPr>
        <p:spPr>
          <a:xfrm>
            <a:off x="5181600" y="3505200"/>
            <a:ext cx="609600" cy="457200"/>
          </a:xfrm>
          <a:prstGeom prst="rect">
            <a:avLst/>
          </a:prstGeom>
          <a:noFill/>
          <a:ln w="9525">
            <a:noFill/>
          </a:ln>
        </p:spPr>
        <p:txBody>
          <a:bodyPr>
            <a:spAutoFit/>
          </a:bodyPr>
          <a:lstStyle/>
          <a:p>
            <a:pPr>
              <a:spcBef>
                <a:spcPct val="50000"/>
              </a:spcBef>
            </a:pPr>
            <a:r>
              <a:rPr lang="en-US" altLang="zh-CN" err="1">
                <a:latin typeface="Times New Roman" panose="02020603050405020304" pitchFamily="18" charset="0"/>
              </a:rPr>
              <a:t>pn</a:t>
            </a:r>
            <a:r>
              <a:rPr lang="en-US" altLang="zh-CN">
                <a:latin typeface="Times New Roman" panose="02020603050405020304" pitchFamily="18" charset="0"/>
              </a:rPr>
              <a:t>:</a:t>
            </a:r>
          </a:p>
        </p:txBody>
      </p:sp>
      <p:sp>
        <p:nvSpPr>
          <p:cNvPr id="100384" name="直接连接符 100383"/>
          <p:cNvSpPr/>
          <p:nvPr/>
        </p:nvSpPr>
        <p:spPr>
          <a:xfrm>
            <a:off x="7467600" y="2438400"/>
            <a:ext cx="0" cy="215900"/>
          </a:xfrm>
          <a:prstGeom prst="line">
            <a:avLst/>
          </a:prstGeom>
          <a:ln w="28575" cap="flat" cmpd="sng">
            <a:solidFill>
              <a:schemeClr val="tx1"/>
            </a:solidFill>
            <a:prstDash val="solid"/>
            <a:headEnd type="none" w="med" len="med"/>
            <a:tailEnd type="none" w="med" len="med"/>
          </a:ln>
        </p:spPr>
      </p:sp>
      <p:sp>
        <p:nvSpPr>
          <p:cNvPr id="100385" name="直接连接符 100384"/>
          <p:cNvSpPr/>
          <p:nvPr/>
        </p:nvSpPr>
        <p:spPr>
          <a:xfrm>
            <a:off x="7010400" y="2832100"/>
            <a:ext cx="0" cy="215900"/>
          </a:xfrm>
          <a:prstGeom prst="line">
            <a:avLst/>
          </a:prstGeom>
          <a:ln w="28575" cap="flat" cmpd="sng">
            <a:solidFill>
              <a:schemeClr val="tx1"/>
            </a:solidFill>
            <a:prstDash val="solid"/>
            <a:headEnd type="none" w="med" len="med"/>
            <a:tailEnd type="none" w="med" len="med"/>
          </a:ln>
        </p:spPr>
      </p:sp>
      <p:sp>
        <p:nvSpPr>
          <p:cNvPr id="100386" name="直接连接符 100385"/>
          <p:cNvSpPr/>
          <p:nvPr/>
        </p:nvSpPr>
        <p:spPr>
          <a:xfrm>
            <a:off x="6705600" y="2832100"/>
            <a:ext cx="0" cy="215900"/>
          </a:xfrm>
          <a:prstGeom prst="line">
            <a:avLst/>
          </a:prstGeom>
          <a:ln w="28575" cap="flat" cmpd="sng">
            <a:solidFill>
              <a:schemeClr val="tx1"/>
            </a:solidFill>
            <a:prstDash val="solid"/>
            <a:headEnd type="none" w="med" len="med"/>
            <a:tailEnd type="none" w="med" len="med"/>
          </a:ln>
        </p:spPr>
      </p:sp>
      <p:sp>
        <p:nvSpPr>
          <p:cNvPr id="100387" name="直接连接符 100386"/>
          <p:cNvSpPr/>
          <p:nvPr/>
        </p:nvSpPr>
        <p:spPr>
          <a:xfrm>
            <a:off x="7162800" y="3594100"/>
            <a:ext cx="0" cy="215900"/>
          </a:xfrm>
          <a:prstGeom prst="line">
            <a:avLst/>
          </a:prstGeom>
          <a:ln w="28575" cap="flat" cmpd="sng">
            <a:solidFill>
              <a:schemeClr val="tx1"/>
            </a:solidFill>
            <a:prstDash val="solid"/>
            <a:headEnd type="none" w="med" len="med"/>
            <a:tailEnd type="none" w="med" len="med"/>
          </a:ln>
        </p:spPr>
      </p:sp>
      <p:sp>
        <p:nvSpPr>
          <p:cNvPr id="100388" name="文本框 100387"/>
          <p:cNvSpPr txBox="1"/>
          <p:nvPr/>
        </p:nvSpPr>
        <p:spPr>
          <a:xfrm>
            <a:off x="6705600" y="2590800"/>
            <a:ext cx="3048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rPr>
              <a:t>a</a:t>
            </a:r>
          </a:p>
        </p:txBody>
      </p:sp>
      <p:sp>
        <p:nvSpPr>
          <p:cNvPr id="100390" name="直接连接符 100389"/>
          <p:cNvSpPr/>
          <p:nvPr/>
        </p:nvSpPr>
        <p:spPr>
          <a:xfrm>
            <a:off x="5943600" y="2514600"/>
            <a:ext cx="1524000" cy="0"/>
          </a:xfrm>
          <a:prstGeom prst="line">
            <a:avLst/>
          </a:prstGeom>
          <a:ln w="9525" cap="flat" cmpd="sng">
            <a:solidFill>
              <a:schemeClr val="accent1"/>
            </a:solidFill>
            <a:prstDash val="solid"/>
            <a:headEnd type="none" w="med" len="med"/>
            <a:tailEnd type="none" w="med" len="med"/>
          </a:ln>
        </p:spPr>
      </p:sp>
      <p:sp>
        <p:nvSpPr>
          <p:cNvPr id="100391" name="直接连接符 100390"/>
          <p:cNvSpPr/>
          <p:nvPr/>
        </p:nvSpPr>
        <p:spPr>
          <a:xfrm>
            <a:off x="5943600" y="2971800"/>
            <a:ext cx="1066800" cy="0"/>
          </a:xfrm>
          <a:prstGeom prst="line">
            <a:avLst/>
          </a:prstGeom>
          <a:ln w="9525" cap="flat" cmpd="sng">
            <a:solidFill>
              <a:schemeClr val="accent1"/>
            </a:solidFill>
            <a:prstDash val="solid"/>
            <a:headEnd type="none" w="med" len="med"/>
            <a:tailEnd type="none" w="med" len="med"/>
          </a:ln>
        </p:spPr>
      </p:sp>
      <p:sp>
        <p:nvSpPr>
          <p:cNvPr id="100392" name="直接连接符 100391"/>
          <p:cNvSpPr/>
          <p:nvPr/>
        </p:nvSpPr>
        <p:spPr>
          <a:xfrm>
            <a:off x="5943600" y="3733800"/>
            <a:ext cx="1219200" cy="0"/>
          </a:xfrm>
          <a:prstGeom prst="line">
            <a:avLst/>
          </a:prstGeom>
          <a:ln w="9525" cap="flat" cmpd="sng">
            <a:solidFill>
              <a:schemeClr val="accent1"/>
            </a:solidFill>
            <a:prstDash val="solid"/>
            <a:headEnd type="none" w="med" len="med"/>
            <a:tailEnd type="none" w="med" len="med"/>
          </a:ln>
        </p:spPr>
      </p:sp>
      <p:sp>
        <p:nvSpPr>
          <p:cNvPr id="100393" name="直接连接符 100392"/>
          <p:cNvSpPr/>
          <p:nvPr/>
        </p:nvSpPr>
        <p:spPr>
          <a:xfrm>
            <a:off x="6705600" y="2971800"/>
            <a:ext cx="0"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76">
                                            <p:txEl>
                                              <p:pRg st="0" end="0"/>
                                            </p:txEl>
                                          </p:spTgt>
                                        </p:tgtEl>
                                        <p:attrNameLst>
                                          <p:attrName>style.visibility</p:attrName>
                                        </p:attrNameLst>
                                      </p:cBhvr>
                                      <p:to>
                                        <p:strVal val="visible"/>
                                      </p:to>
                                    </p:set>
                                    <p:animEffect transition="in" filter="wipe(left)">
                                      <p:cBhvr>
                                        <p:cTn id="7" dur="500"/>
                                        <p:tgtEl>
                                          <p:spTgt spid="100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76">
                                            <p:txEl>
                                              <p:pRg st="1" end="1"/>
                                            </p:txEl>
                                          </p:spTgt>
                                        </p:tgtEl>
                                        <p:attrNameLst>
                                          <p:attrName>style.visibility</p:attrName>
                                        </p:attrNameLst>
                                      </p:cBhvr>
                                      <p:to>
                                        <p:strVal val="visible"/>
                                      </p:to>
                                    </p:set>
                                    <p:animEffect transition="in" filter="wipe(left)">
                                      <p:cBhvr>
                                        <p:cTn id="12" dur="500"/>
                                        <p:tgtEl>
                                          <p:spTgt spid="100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76">
                                            <p:txEl>
                                              <p:pRg st="2" end="2"/>
                                            </p:txEl>
                                          </p:spTgt>
                                        </p:tgtEl>
                                        <p:attrNameLst>
                                          <p:attrName>style.visibility</p:attrName>
                                        </p:attrNameLst>
                                      </p:cBhvr>
                                      <p:to>
                                        <p:strVal val="visible"/>
                                      </p:to>
                                    </p:set>
                                    <p:animEffect transition="in" filter="wipe(left)">
                                      <p:cBhvr>
                                        <p:cTn id="17" dur="500"/>
                                        <p:tgtEl>
                                          <p:spTgt spid="1003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08545"/>
          <p:cNvSpPr>
            <a:spLocks noGrp="1"/>
          </p:cNvSpPr>
          <p:nvPr>
            <p:ph type="title"/>
          </p:nvPr>
        </p:nvSpPr>
        <p:spPr>
          <a:xfrm>
            <a:off x="685800" y="381000"/>
            <a:ext cx="7772400" cy="1143000"/>
          </a:xfrm>
          <a:ln/>
        </p:spPr>
        <p:txBody>
          <a:bodyPr anchor="b"/>
          <a:lstStyle/>
          <a:p>
            <a:r>
              <a:rPr lang="en-US" altLang="zh-CN" sz="3600" b="1" dirty="0"/>
              <a:t>5.15 </a:t>
            </a:r>
            <a:r>
              <a:rPr lang="zh-CN" altLang="en-US" sz="3600" b="1" dirty="0"/>
              <a:t>同种组合资源死锁的必要条件</a:t>
            </a:r>
            <a:endParaRPr lang="zh-CN" altLang="en-US" sz="3600" b="1"/>
          </a:p>
        </p:txBody>
      </p:sp>
      <p:sp>
        <p:nvSpPr>
          <p:cNvPr id="108547" name="文本框 108546"/>
          <p:cNvSpPr txBox="1"/>
          <p:nvPr/>
        </p:nvSpPr>
        <p:spPr>
          <a:xfrm>
            <a:off x="609600" y="1524000"/>
            <a:ext cx="8153400" cy="48387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M</a:t>
            </a:r>
            <a:r>
              <a:rPr lang="zh-CN" altLang="en-US" b="1" dirty="0">
                <a:latin typeface="Times New Roman" panose="02020603050405020304" pitchFamily="18" charset="0"/>
              </a:rPr>
              <a:t>：资源数量</a:t>
            </a:r>
          </a:p>
          <a:p>
            <a:pPr>
              <a:spcBef>
                <a:spcPct val="50000"/>
              </a:spcBef>
            </a:pPr>
            <a:r>
              <a:rPr lang="en-US" altLang="zh-CN" b="1" dirty="0">
                <a:latin typeface="Times New Roman" panose="02020603050405020304" pitchFamily="18" charset="0"/>
              </a:rPr>
              <a:t>N</a:t>
            </a:r>
            <a:r>
              <a:rPr lang="zh-CN" altLang="en-US" b="1" dirty="0">
                <a:latin typeface="Times New Roman" panose="02020603050405020304" pitchFamily="18" charset="0"/>
              </a:rPr>
              <a:t>：使用该类资源进程的数量</a:t>
            </a:r>
          </a:p>
          <a:p>
            <a:pPr>
              <a:spcBef>
                <a:spcPct val="50000"/>
              </a:spcBef>
            </a:pP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：所有进程所需要该类资源的总量</a:t>
            </a:r>
          </a:p>
          <a:p>
            <a:pPr>
              <a:spcBef>
                <a:spcPct val="50000"/>
              </a:spcBef>
            </a:pPr>
            <a:r>
              <a:rPr lang="zh-CN" altLang="en-US" b="1" dirty="0">
                <a:latin typeface="Times New Roman" panose="02020603050405020304" pitchFamily="18" charset="0"/>
                <a:sym typeface="Symbol" panose="05050102010706020507" pitchFamily="18" charset="2"/>
              </a:rPr>
              <a:t>假定死锁，</a:t>
            </a:r>
            <a:r>
              <a:rPr lang="en-US" altLang="zh-CN" b="1" dirty="0">
                <a:latin typeface="Times New Roman" panose="02020603050405020304" pitchFamily="18" charset="0"/>
                <a:sym typeface="Symbol" panose="05050102010706020507" pitchFamily="18" charset="2"/>
              </a:rPr>
              <a:t>n</a:t>
            </a:r>
            <a:r>
              <a:rPr lang="zh-CN" altLang="en-US" b="1" dirty="0">
                <a:latin typeface="Times New Roman" panose="02020603050405020304" pitchFamily="18" charset="0"/>
                <a:sym typeface="Symbol" panose="05050102010706020507" pitchFamily="18" charset="2"/>
              </a:rPr>
              <a:t>个进程参与了死锁</a:t>
            </a:r>
            <a:r>
              <a:rPr lang="en-US" altLang="zh-CN" b="1">
                <a:latin typeface="Times New Roman" panose="02020603050405020304" pitchFamily="18" charset="0"/>
                <a:sym typeface="Symbol" panose="05050102010706020507" pitchFamily="18" charset="2"/>
              </a:rPr>
              <a:t>(2nN)</a:t>
            </a:r>
            <a:endParaRPr lang="en-US" altLang="zh-CN" b="1">
              <a:latin typeface="Times New Roman" panose="02020603050405020304" pitchFamily="18" charset="0"/>
            </a:endParaRPr>
          </a:p>
          <a:p>
            <a:pPr>
              <a:spcBef>
                <a:spcPct val="50000"/>
              </a:spcBef>
            </a:pPr>
            <a:r>
              <a:rPr lang="zh-CN" altLang="en-US" b="1" dirty="0">
                <a:latin typeface="Times New Roman" panose="02020603050405020304" pitchFamily="18" charset="0"/>
              </a:rPr>
              <a:t>参与死锁的进程所需资源的总量</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M+n</a:t>
            </a:r>
          </a:p>
          <a:p>
            <a:pPr>
              <a:spcBef>
                <a:spcPct val="50000"/>
              </a:spcBef>
            </a:pPr>
            <a:r>
              <a:rPr lang="zh-CN" altLang="en-US" b="1" dirty="0">
                <a:latin typeface="Times New Roman" panose="02020603050405020304" pitchFamily="18" charset="0"/>
                <a:sym typeface="Symbol" panose="05050102010706020507" pitchFamily="18" charset="2"/>
              </a:rPr>
              <a:t>未参与死锁进程所需资源的总量</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N-n</a:t>
            </a:r>
          </a:p>
          <a:p>
            <a:pPr>
              <a:spcBef>
                <a:spcPct val="50000"/>
              </a:spcBef>
            </a:pPr>
            <a:r>
              <a:rPr lang="zh-CN" altLang="en-US" b="1" dirty="0">
                <a:latin typeface="Times New Roman" panose="02020603050405020304" pitchFamily="18" charset="0"/>
                <a:sym typeface="Symbol" panose="05050102010706020507" pitchFamily="18" charset="2"/>
              </a:rPr>
              <a:t>所有进程所需资源的总量</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M+n+N-n=M+N</a:t>
            </a:r>
          </a:p>
          <a:p>
            <a:pPr>
              <a:spcBef>
                <a:spcPct val="50000"/>
              </a:spcBef>
            </a:pPr>
            <a:r>
              <a:rPr lang="zh-CN" altLang="en-US" b="1" dirty="0">
                <a:latin typeface="Times New Roman" panose="02020603050405020304" pitchFamily="18" charset="0"/>
                <a:sym typeface="Symbol" panose="05050102010706020507" pitchFamily="18" charset="2"/>
              </a:rPr>
              <a:t>当</a:t>
            </a:r>
            <a:r>
              <a:rPr lang="en-US" altLang="zh-CN" b="1" dirty="0">
                <a:latin typeface="Times New Roman" panose="02020603050405020304" pitchFamily="18" charset="0"/>
                <a:sym typeface="Symbol" panose="05050102010706020507" pitchFamily="18" charset="2"/>
              </a:rPr>
              <a:t>&lt;M+N</a:t>
            </a:r>
            <a:r>
              <a:rPr lang="zh-CN" altLang="en-US" b="1" dirty="0">
                <a:latin typeface="Times New Roman" panose="02020603050405020304" pitchFamily="18" charset="0"/>
                <a:sym typeface="Symbol" panose="05050102010706020507" pitchFamily="18" charset="2"/>
              </a:rPr>
              <a:t>时，一定没有死锁；</a:t>
            </a:r>
          </a:p>
          <a:p>
            <a:pPr>
              <a:spcBef>
                <a:spcPct val="50000"/>
              </a:spcBef>
            </a:pPr>
            <a:r>
              <a:rPr lang="zh-CN" altLang="en-US" b="1" dirty="0">
                <a:latin typeface="Times New Roman" panose="02020603050405020304" pitchFamily="18" charset="0"/>
                <a:sym typeface="Symbol" panose="05050102010706020507" pitchFamily="18" charset="2"/>
              </a:rPr>
              <a:t>当</a:t>
            </a:r>
            <a:r>
              <a:rPr lang="en-US" altLang="zh-CN" b="1" dirty="0">
                <a:latin typeface="Times New Roman" panose="02020603050405020304" pitchFamily="18" charset="0"/>
                <a:sym typeface="Symbol" panose="05050102010706020507" pitchFamily="18" charset="2"/>
              </a:rPr>
              <a:t>M+N</a:t>
            </a:r>
            <a:r>
              <a:rPr lang="zh-CN" altLang="en-US" b="1" dirty="0">
                <a:latin typeface="Times New Roman" panose="02020603050405020304" pitchFamily="18" charset="0"/>
                <a:sym typeface="Symbol" panose="05050102010706020507" pitchFamily="18" charset="2"/>
              </a:rPr>
              <a:t>时，至少有一个交叉有死锁。</a:t>
            </a:r>
            <a:endParaRPr lang="zh-CN" altLang="en-US" b="1">
              <a:latin typeface="Times New Roman" panose="02020603050405020304" pitchFamily="18" charset="0"/>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09569"/>
          <p:cNvSpPr>
            <a:spLocks noGrp="1"/>
          </p:cNvSpPr>
          <p:nvPr>
            <p:ph type="title"/>
          </p:nvPr>
        </p:nvSpPr>
        <p:spPr>
          <a:xfrm>
            <a:off x="685800" y="381000"/>
            <a:ext cx="7772400" cy="1143000"/>
          </a:xfrm>
          <a:ln/>
        </p:spPr>
        <p:txBody>
          <a:bodyPr anchor="b"/>
          <a:lstStyle/>
          <a:p>
            <a:r>
              <a:rPr lang="zh-CN" altLang="en-US" b="1" dirty="0"/>
              <a:t>例子</a:t>
            </a:r>
            <a:endParaRPr lang="zh-CN" altLang="en-US" b="1"/>
          </a:p>
        </p:txBody>
      </p:sp>
      <p:sp>
        <p:nvSpPr>
          <p:cNvPr id="109572" name="文本框 109571"/>
          <p:cNvSpPr txBox="1"/>
          <p:nvPr/>
        </p:nvSpPr>
        <p:spPr>
          <a:xfrm>
            <a:off x="609600" y="1600200"/>
            <a:ext cx="8001000" cy="4875213"/>
          </a:xfrm>
          <a:prstGeom prst="rect">
            <a:avLst/>
          </a:prstGeom>
          <a:noFill/>
          <a:ln w="9525">
            <a:noFill/>
          </a:ln>
        </p:spPr>
        <p:txBody>
          <a:bodyPr>
            <a:spAutoFit/>
          </a:bodyPr>
          <a:lstStyle/>
          <a:p>
            <a:pPr>
              <a:spcBef>
                <a:spcPct val="50000"/>
              </a:spcBef>
            </a:pPr>
            <a:r>
              <a:rPr lang="zh-CN" altLang="en-US" b="1">
                <a:latin typeface="Times New Roman" panose="02020603050405020304" pitchFamily="18" charset="0"/>
              </a:rPr>
              <a:t>例</a:t>
            </a:r>
            <a:r>
              <a:rPr lang="en-US" altLang="zh-CN" b="1">
                <a:latin typeface="Times New Roman" panose="02020603050405020304" pitchFamily="18" charset="0"/>
              </a:rPr>
              <a:t>1. M=15</a:t>
            </a:r>
            <a:r>
              <a:rPr lang="zh-CN" altLang="en-US" b="1">
                <a:latin typeface="Times New Roman" panose="02020603050405020304" pitchFamily="18" charset="0"/>
              </a:rPr>
              <a:t>；</a:t>
            </a:r>
          </a:p>
          <a:p>
            <a:pPr>
              <a:lnSpc>
                <a:spcPct val="60000"/>
              </a:lnSpc>
              <a:spcBef>
                <a:spcPct val="50000"/>
              </a:spcBef>
            </a:pPr>
            <a:r>
              <a:rPr lang="zh-CN" altLang="en-US" b="1">
                <a:latin typeface="Times New Roman" panose="02020603050405020304" pitchFamily="18" charset="0"/>
              </a:rPr>
              <a:t>        </a:t>
            </a:r>
            <a:r>
              <a:rPr lang="en-US" altLang="zh-CN" b="1">
                <a:latin typeface="Times New Roman" panose="02020603050405020304" pitchFamily="18" charset="0"/>
              </a:rPr>
              <a:t>N=4</a:t>
            </a:r>
            <a:r>
              <a:rPr lang="zh-CN" altLang="en-US" b="1">
                <a:latin typeface="Times New Roman" panose="02020603050405020304" pitchFamily="18" charset="0"/>
              </a:rPr>
              <a:t>；</a:t>
            </a:r>
            <a:r>
              <a:rPr lang="en-US" altLang="zh-CN" b="1">
                <a:latin typeface="Times New Roman" panose="02020603050405020304" pitchFamily="18" charset="0"/>
              </a:rPr>
              <a:t>P1(4);  P2(6);  P3(1);  P4(7)</a:t>
            </a:r>
          </a:p>
          <a:p>
            <a:pPr>
              <a:lnSpc>
                <a:spcPct val="60000"/>
              </a:lnSpc>
              <a:spcBef>
                <a:spcPct val="50000"/>
              </a:spcBef>
            </a:pPr>
            <a:r>
              <a:rPr lang="en-US" altLang="zh-CN" b="1">
                <a:latin typeface="Times New Roman" panose="02020603050405020304" pitchFamily="18" charset="0"/>
                <a:sym typeface="Symbol" panose="05050102010706020507" pitchFamily="18" charset="2"/>
              </a:rPr>
              <a:t>        =4+6+1+7=18&lt;M+N=19</a:t>
            </a:r>
          </a:p>
          <a:p>
            <a:pPr>
              <a:lnSpc>
                <a:spcPct val="60000"/>
              </a:lnSpc>
              <a:spcBef>
                <a:spcPct val="50000"/>
              </a:spcBef>
            </a:pP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无死锁可能性。</a:t>
            </a:r>
          </a:p>
          <a:p>
            <a:pPr>
              <a:lnSpc>
                <a:spcPct val="60000"/>
              </a:lnSpc>
              <a:spcBef>
                <a:spcPct val="50000"/>
              </a:spcBef>
            </a:pPr>
            <a:r>
              <a:rPr lang="zh-CN" altLang="en-US" b="1" dirty="0">
                <a:latin typeface="Times New Roman" panose="02020603050405020304" pitchFamily="18" charset="0"/>
                <a:sym typeface="Symbol" panose="05050102010706020507" pitchFamily="18" charset="2"/>
              </a:rPr>
              <a:t>例</a:t>
            </a:r>
            <a:r>
              <a:rPr lang="en-US" altLang="zh-CN" b="1">
                <a:latin typeface="Times New Roman" panose="02020603050405020304" pitchFamily="18" charset="0"/>
                <a:sym typeface="Symbol" panose="05050102010706020507" pitchFamily="18" charset="2"/>
              </a:rPr>
              <a:t>2. M=15;</a:t>
            </a:r>
          </a:p>
          <a:p>
            <a:pPr>
              <a:lnSpc>
                <a:spcPct val="60000"/>
              </a:lnSpc>
              <a:spcBef>
                <a:spcPct val="50000"/>
              </a:spcBef>
            </a:pPr>
            <a:r>
              <a:rPr lang="en-US" altLang="zh-CN" b="1">
                <a:latin typeface="Times New Roman" panose="02020603050405020304" pitchFamily="18" charset="0"/>
              </a:rPr>
              <a:t>        N=4</a:t>
            </a:r>
            <a:r>
              <a:rPr lang="zh-CN" altLang="en-US" b="1">
                <a:latin typeface="Times New Roman" panose="02020603050405020304" pitchFamily="18" charset="0"/>
              </a:rPr>
              <a:t>；</a:t>
            </a:r>
            <a:r>
              <a:rPr lang="en-US" altLang="zh-CN" b="1">
                <a:latin typeface="Times New Roman" panose="02020603050405020304" pitchFamily="18" charset="0"/>
              </a:rPr>
              <a:t>P1(</a:t>
            </a:r>
            <a:r>
              <a:rPr lang="en-US" altLang="zh-CN" b="1">
                <a:solidFill>
                  <a:schemeClr val="tx2"/>
                </a:solidFill>
                <a:latin typeface="Times New Roman" panose="02020603050405020304" pitchFamily="18" charset="0"/>
              </a:rPr>
              <a:t>5</a:t>
            </a:r>
            <a:r>
              <a:rPr lang="en-US" altLang="zh-CN" b="1">
                <a:latin typeface="Times New Roman" panose="02020603050405020304" pitchFamily="18" charset="0"/>
              </a:rPr>
              <a:t>);  P2(6);  P3(1);  P4(7)</a:t>
            </a:r>
          </a:p>
          <a:p>
            <a:pPr>
              <a:lnSpc>
                <a:spcPct val="60000"/>
              </a:lnSpc>
              <a:spcBef>
                <a:spcPct val="50000"/>
              </a:spcBef>
            </a:pPr>
            <a:r>
              <a:rPr lang="en-US" altLang="zh-CN" b="1">
                <a:latin typeface="Times New Roman" panose="02020603050405020304" pitchFamily="18" charset="0"/>
                <a:sym typeface="Symbol" panose="05050102010706020507" pitchFamily="18" charset="2"/>
              </a:rPr>
              <a:t>        =5+6+1+7=19M+N=19</a:t>
            </a:r>
          </a:p>
          <a:p>
            <a:pPr>
              <a:lnSpc>
                <a:spcPct val="60000"/>
              </a:lnSpc>
              <a:spcBef>
                <a:spcPct val="50000"/>
              </a:spcBef>
            </a:pPr>
            <a:r>
              <a:rPr lang="zh-CN" altLang="zh-CN" b="1" dirty="0">
                <a:latin typeface="Times New Roman" panose="02020603050405020304" pitchFamily="18" charset="0"/>
                <a:sym typeface="Symbol" panose="05050102010706020507" pitchFamily="18" charset="2"/>
              </a:rPr>
              <a:t>        有死锁可能性。</a:t>
            </a:r>
            <a:r>
              <a:rPr lang="zh-CN" altLang="en-US" b="1" dirty="0">
                <a:latin typeface="Times New Roman" panose="02020603050405020304" pitchFamily="18" charset="0"/>
                <a:sym typeface="Symbol" panose="05050102010706020507" pitchFamily="18" charset="2"/>
              </a:rPr>
              <a:t>死锁情况：</a:t>
            </a:r>
          </a:p>
          <a:p>
            <a:pPr>
              <a:lnSpc>
                <a:spcPct val="60000"/>
              </a:lnSpc>
              <a:spcBef>
                <a:spcPct val="50000"/>
              </a:spcBef>
            </a:pPr>
            <a:r>
              <a:rPr lang="zh-CN" altLang="en-US" b="1" dirty="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P1</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  a  a  a  a</a:t>
            </a:r>
          </a:p>
          <a:p>
            <a:pPr>
              <a:lnSpc>
                <a:spcPct val="60000"/>
              </a:lnSpc>
              <a:spcBef>
                <a:spcPct val="50000"/>
              </a:spcBef>
            </a:pPr>
            <a:r>
              <a:rPr lang="en-US" altLang="zh-CN" b="1">
                <a:latin typeface="Times New Roman" panose="02020603050405020304" pitchFamily="18" charset="0"/>
                <a:sym typeface="Symbol" panose="05050102010706020507" pitchFamily="18" charset="2"/>
              </a:rPr>
              <a:t>        P2</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  a  a  a  a  a</a:t>
            </a:r>
          </a:p>
          <a:p>
            <a:pPr>
              <a:lnSpc>
                <a:spcPct val="60000"/>
              </a:lnSpc>
              <a:spcBef>
                <a:spcPct val="50000"/>
              </a:spcBef>
            </a:pPr>
            <a:r>
              <a:rPr lang="en-US" altLang="zh-CN" b="1">
                <a:latin typeface="Times New Roman" panose="02020603050405020304" pitchFamily="18" charset="0"/>
                <a:sym typeface="Symbol" panose="05050102010706020507" pitchFamily="18" charset="2"/>
              </a:rPr>
              <a:t>        P3</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a:t>
            </a:r>
          </a:p>
          <a:p>
            <a:pPr>
              <a:lnSpc>
                <a:spcPct val="60000"/>
              </a:lnSpc>
              <a:spcBef>
                <a:spcPct val="50000"/>
              </a:spcBef>
            </a:pPr>
            <a:r>
              <a:rPr lang="en-US" altLang="zh-CN" b="1">
                <a:latin typeface="Times New Roman" panose="02020603050405020304" pitchFamily="18" charset="0"/>
                <a:sym typeface="Symbol" panose="05050102010706020507" pitchFamily="18" charset="2"/>
              </a:rPr>
              <a:t>        P4</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  a  a  a  a  a  a</a:t>
            </a:r>
          </a:p>
        </p:txBody>
      </p:sp>
      <p:sp>
        <p:nvSpPr>
          <p:cNvPr id="109573" name="任意多边形 109572"/>
          <p:cNvSpPr/>
          <p:nvPr/>
        </p:nvSpPr>
        <p:spPr>
          <a:xfrm>
            <a:off x="1908175" y="4953000"/>
            <a:ext cx="1752600" cy="1524000"/>
          </a:xfrm>
          <a:custGeom>
            <a:avLst/>
            <a:gdLst/>
            <a:ahLst/>
            <a:cxnLst/>
            <a:rect l="0" t="0" r="0" b="0"/>
            <a:pathLst>
              <a:path w="1104" h="960">
                <a:moveTo>
                  <a:pt x="768" y="0"/>
                </a:moveTo>
                <a:lnTo>
                  <a:pt x="768" y="192"/>
                </a:lnTo>
                <a:lnTo>
                  <a:pt x="912" y="288"/>
                </a:lnTo>
                <a:lnTo>
                  <a:pt x="912" y="384"/>
                </a:lnTo>
                <a:lnTo>
                  <a:pt x="864" y="528"/>
                </a:lnTo>
                <a:lnTo>
                  <a:pt x="48" y="480"/>
                </a:lnTo>
                <a:lnTo>
                  <a:pt x="0" y="624"/>
                </a:lnTo>
                <a:lnTo>
                  <a:pt x="48" y="720"/>
                </a:lnTo>
                <a:lnTo>
                  <a:pt x="672" y="720"/>
                </a:lnTo>
                <a:lnTo>
                  <a:pt x="1056" y="720"/>
                </a:lnTo>
                <a:lnTo>
                  <a:pt x="1104" y="960"/>
                </a:lnTo>
              </a:path>
            </a:pathLst>
          </a:cu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矩形 123905"/>
          <p:cNvSpPr/>
          <p:nvPr/>
        </p:nvSpPr>
        <p:spPr>
          <a:xfrm>
            <a:off x="381000" y="609600"/>
            <a:ext cx="8458200" cy="7620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3600" b="1" dirty="0">
                <a:latin typeface="Comic Sans MS" panose="030F0702030302020204" pitchFamily="66" charset="0"/>
              </a:rPr>
              <a:t>Assignment #6</a:t>
            </a:r>
            <a:endParaRPr lang="en-US" altLang="zh-CN" b="1">
              <a:latin typeface="Times New Roman" panose="02020603050405020304" pitchFamily="18" charset="0"/>
            </a:endParaRPr>
          </a:p>
        </p:txBody>
      </p:sp>
      <p:sp>
        <p:nvSpPr>
          <p:cNvPr id="123907" name="文本框 123906"/>
          <p:cNvSpPr txBox="1"/>
          <p:nvPr/>
        </p:nvSpPr>
        <p:spPr>
          <a:xfrm>
            <a:off x="457200" y="2417763"/>
            <a:ext cx="8077200" cy="1433512"/>
          </a:xfrm>
          <a:prstGeom prst="rect">
            <a:avLst/>
          </a:prstGeom>
          <a:noFill/>
          <a:ln w="9525">
            <a:noFill/>
          </a:ln>
        </p:spPr>
        <p:txBody>
          <a:bodyPr>
            <a:spAutoFit/>
          </a:bodyPr>
          <a:lstStyle/>
          <a:p>
            <a:pPr marL="457200" indent="-457200">
              <a:spcBef>
                <a:spcPct val="20000"/>
              </a:spcBef>
              <a:buClr>
                <a:schemeClr val="accent2"/>
              </a:buClr>
              <a:buSzPct val="80000"/>
              <a:buFont typeface="Wingdings" panose="05000000000000000000" pitchFamily="2" charset="2"/>
              <a:buAutoNum type="arabicPeriod"/>
            </a:pPr>
            <a:r>
              <a:rPr lang="en-US" altLang="zh-CN" sz="4000" b="1">
                <a:latin typeface="Times New Roman" panose="02020603050405020304" pitchFamily="18" charset="0"/>
              </a:rPr>
              <a:t>P172. 18</a:t>
            </a:r>
          </a:p>
          <a:p>
            <a:pPr marL="457200" indent="-457200">
              <a:spcBef>
                <a:spcPct val="20000"/>
              </a:spcBef>
              <a:buClr>
                <a:schemeClr val="accent2"/>
              </a:buClr>
              <a:buSzPct val="80000"/>
              <a:buFont typeface="Wingdings" panose="05000000000000000000" pitchFamily="2" charset="2"/>
              <a:buNone/>
            </a:pPr>
            <a:endParaRPr lang="en-US" altLang="zh-CN" sz="4000" b="1">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36193"/>
          <p:cNvSpPr>
            <a:spLocks noGrp="1"/>
          </p:cNvSpPr>
          <p:nvPr>
            <p:ph type="title"/>
          </p:nvPr>
        </p:nvSpPr>
        <p:spPr>
          <a:ln/>
        </p:spPr>
        <p:txBody>
          <a:bodyPr anchor="b"/>
          <a:lstStyle/>
          <a:p>
            <a:r>
              <a:rPr lang="en-US" altLang="zh-CN" b="1" dirty="0"/>
              <a:t>5.2 </a:t>
            </a:r>
            <a:r>
              <a:rPr lang="zh-CN" altLang="en-US" b="1" dirty="0"/>
              <a:t>死锁类型</a:t>
            </a:r>
          </a:p>
        </p:txBody>
      </p:sp>
      <p:grpSp>
        <p:nvGrpSpPr>
          <p:cNvPr id="136196" name="组合 136195"/>
          <p:cNvGrpSpPr/>
          <p:nvPr/>
        </p:nvGrpSpPr>
        <p:grpSpPr>
          <a:xfrm>
            <a:off x="762000" y="1981200"/>
            <a:ext cx="7848600" cy="3200400"/>
            <a:chOff x="816" y="1344"/>
            <a:chExt cx="4944" cy="2016"/>
          </a:xfrm>
        </p:grpSpPr>
        <p:sp>
          <p:nvSpPr>
            <p:cNvPr id="136197" name="文本框 136196"/>
            <p:cNvSpPr txBox="1"/>
            <p:nvPr/>
          </p:nvSpPr>
          <p:spPr>
            <a:xfrm>
              <a:off x="816" y="1344"/>
              <a:ext cx="4752" cy="1921"/>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竞争资源引起的死锁</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）不同种资源</a:t>
              </a: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grpSp>
          <p:nvGrpSpPr>
            <p:cNvPr id="136198" name="组合 136197"/>
            <p:cNvGrpSpPr/>
            <p:nvPr/>
          </p:nvGrpSpPr>
          <p:grpSpPr>
            <a:xfrm>
              <a:off x="2448" y="1728"/>
              <a:ext cx="3312" cy="1632"/>
              <a:chOff x="2448" y="1728"/>
              <a:chExt cx="3312" cy="1632"/>
            </a:xfrm>
          </p:grpSpPr>
          <p:sp>
            <p:nvSpPr>
              <p:cNvPr id="136199" name="直接连接符 136198"/>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136200" name="任意多边形 136199"/>
              <p:cNvSpPr/>
              <p:nvPr/>
            </p:nvSpPr>
            <p:spPr>
              <a:xfrm>
                <a:off x="321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36201" name="任意多边形 136200"/>
              <p:cNvSpPr/>
              <p:nvPr/>
            </p:nvSpPr>
            <p:spPr>
              <a:xfrm flipH="1">
                <a:off x="4656" y="2448"/>
                <a:ext cx="768" cy="528"/>
              </a:xfrm>
              <a:custGeom>
                <a:avLst/>
                <a:gdLst/>
                <a:ahLst/>
                <a:cxnLst/>
                <a:rect l="0" t="0" r="0" b="0"/>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36202" name="直接连接符 136201"/>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136203" name="直接连接符 136202"/>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136204" name="文本框 136203"/>
              <p:cNvSpPr txBox="1"/>
              <p:nvPr/>
            </p:nvSpPr>
            <p:spPr>
              <a:xfrm>
                <a:off x="4368" y="2160"/>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S</a:t>
                </a:r>
              </a:p>
            </p:txBody>
          </p:sp>
          <p:sp>
            <p:nvSpPr>
              <p:cNvPr id="136205" name="文本框 136204"/>
              <p:cNvSpPr txBox="1"/>
              <p:nvPr/>
            </p:nvSpPr>
            <p:spPr>
              <a:xfrm>
                <a:off x="4368" y="1776"/>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E</a:t>
                </a:r>
              </a:p>
            </p:txBody>
          </p:sp>
          <p:sp>
            <p:nvSpPr>
              <p:cNvPr id="136206" name="文本框 136205"/>
              <p:cNvSpPr txBox="1"/>
              <p:nvPr/>
            </p:nvSpPr>
            <p:spPr>
              <a:xfrm>
                <a:off x="3936" y="1776"/>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E</a:t>
                </a:r>
              </a:p>
            </p:txBody>
          </p:sp>
          <p:sp>
            <p:nvSpPr>
              <p:cNvPr id="136207" name="文本框 136206"/>
              <p:cNvSpPr txBox="1"/>
              <p:nvPr/>
            </p:nvSpPr>
            <p:spPr>
              <a:xfrm>
                <a:off x="3984" y="2160"/>
                <a:ext cx="288" cy="288"/>
              </a:xfrm>
              <a:prstGeom prst="rect">
                <a:avLst/>
              </a:prstGeom>
              <a:noFill/>
              <a:ln w="9525">
                <a:noFill/>
              </a:ln>
            </p:spPr>
            <p:txBody>
              <a:bodyPr>
                <a:spAutoFit/>
              </a:bodyPr>
              <a:lstStyle/>
              <a:p>
                <a:pPr>
                  <a:spcBef>
                    <a:spcPct val="50000"/>
                  </a:spcBef>
                </a:pPr>
                <a:r>
                  <a:rPr lang="en-US" altLang="zh-CN" b="1">
                    <a:solidFill>
                      <a:srgbClr val="003399"/>
                    </a:solidFill>
                    <a:latin typeface="Times New Roman" panose="02020603050405020304" pitchFamily="18" charset="0"/>
                  </a:rPr>
                  <a:t>W</a:t>
                </a:r>
              </a:p>
            </p:txBody>
          </p:sp>
          <p:sp>
            <p:nvSpPr>
              <p:cNvPr id="136208" name="直接连接符 136207"/>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136209" name="文本框 136208"/>
              <p:cNvSpPr txBox="1"/>
              <p:nvPr/>
            </p:nvSpPr>
            <p:spPr>
              <a:xfrm>
                <a:off x="2448" y="2160"/>
                <a:ext cx="768" cy="288"/>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136210" name="直接连接符 136209"/>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136211" name="文本框 136210"/>
              <p:cNvSpPr txBox="1"/>
              <p:nvPr/>
            </p:nvSpPr>
            <p:spPr>
              <a:xfrm>
                <a:off x="4896" y="1776"/>
                <a:ext cx="864"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136212" name="直接连接符 136211"/>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136213" name="文本框 136212"/>
              <p:cNvSpPr txBox="1"/>
              <p:nvPr/>
            </p:nvSpPr>
            <p:spPr>
              <a:xfrm>
                <a:off x="4368" y="3072"/>
                <a:ext cx="816" cy="2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37217"/>
          <p:cNvSpPr>
            <a:spLocks noGrp="1"/>
          </p:cNvSpPr>
          <p:nvPr>
            <p:ph type="title"/>
          </p:nvPr>
        </p:nvSpPr>
        <p:spPr>
          <a:ln/>
        </p:spPr>
        <p:txBody>
          <a:bodyPr anchor="b"/>
          <a:lstStyle/>
          <a:p>
            <a:r>
              <a:rPr lang="en-US" altLang="zh-CN" b="1" dirty="0"/>
              <a:t>5.2 </a:t>
            </a:r>
            <a:r>
              <a:rPr lang="zh-CN" altLang="en-US" b="1" dirty="0"/>
              <a:t>死锁类型</a:t>
            </a:r>
          </a:p>
        </p:txBody>
      </p:sp>
      <p:sp>
        <p:nvSpPr>
          <p:cNvPr id="137220" name="矩形 137219"/>
          <p:cNvSpPr/>
          <p:nvPr/>
        </p:nvSpPr>
        <p:spPr>
          <a:xfrm>
            <a:off x="1258888" y="2349500"/>
            <a:ext cx="5076825" cy="1917700"/>
          </a:xfrm>
          <a:prstGeom prst="rect">
            <a:avLst/>
          </a:prstGeom>
          <a:noFill/>
          <a:ln w="9525">
            <a:noFill/>
          </a:ln>
        </p:spPr>
        <p:txBody>
          <a:bodyPr>
            <a:spAutoFit/>
          </a:bodyPr>
          <a:lstStyle/>
          <a:p>
            <a:r>
              <a:rPr lang="zh-CN" altLang="en-US" b="1" dirty="0">
                <a:latin typeface="Tahoma" panose="020B0604030504040204" pitchFamily="34" charset="0"/>
              </a:rPr>
              <a:t>（</a:t>
            </a:r>
            <a:r>
              <a:rPr lang="en-US" altLang="zh-CN" b="1" dirty="0">
                <a:latin typeface="Tahoma" panose="020B0604030504040204" pitchFamily="34" charset="0"/>
              </a:rPr>
              <a:t>2</a:t>
            </a:r>
            <a:r>
              <a:rPr lang="zh-CN" altLang="en-US" b="1" dirty="0">
                <a:latin typeface="Tahoma" panose="020B0604030504040204" pitchFamily="34" charset="0"/>
              </a:rPr>
              <a:t>）同种资源</a:t>
            </a:r>
          </a:p>
          <a:p>
            <a:r>
              <a:rPr lang="zh-CN" altLang="en-US" b="1" dirty="0">
                <a:latin typeface="Tahoma" panose="020B0604030504040204" pitchFamily="34" charset="0"/>
              </a:rPr>
              <a:t>        </a:t>
            </a:r>
            <a:r>
              <a:rPr lang="en-US" altLang="zh-CN" b="1" dirty="0">
                <a:latin typeface="Tahoma" panose="020B0604030504040204" pitchFamily="34" charset="0"/>
              </a:rPr>
              <a:t>4</a:t>
            </a:r>
            <a:r>
              <a:rPr lang="zh-CN" altLang="en-US" b="1" dirty="0">
                <a:latin typeface="Tahoma" panose="020B0604030504040204" pitchFamily="34" charset="0"/>
              </a:rPr>
              <a:t>台打印机，申请</a:t>
            </a:r>
            <a:r>
              <a:rPr lang="en-US" altLang="zh-CN" b="1" dirty="0">
                <a:latin typeface="Tahoma" panose="020B0604030504040204" pitchFamily="34" charset="0"/>
              </a:rPr>
              <a:t>:a, </a:t>
            </a:r>
            <a:r>
              <a:rPr lang="zh-CN" altLang="en-US" b="1" dirty="0">
                <a:latin typeface="Tahoma" panose="020B0604030504040204" pitchFamily="34" charset="0"/>
              </a:rPr>
              <a:t>释放 </a:t>
            </a:r>
            <a:r>
              <a:rPr lang="en-US" altLang="zh-CN" b="1">
                <a:latin typeface="Tahoma" panose="020B0604030504040204" pitchFamily="34" charset="0"/>
              </a:rPr>
              <a:t>a</a:t>
            </a:r>
          </a:p>
          <a:p>
            <a:r>
              <a:rPr lang="en-US" altLang="zh-CN" b="1">
                <a:latin typeface="Tahoma" panose="020B0604030504040204" pitchFamily="34" charset="0"/>
              </a:rPr>
              <a:t>       </a:t>
            </a:r>
          </a:p>
          <a:p>
            <a:r>
              <a:rPr lang="en-US" altLang="zh-CN" b="1">
                <a:latin typeface="Tahoma" panose="020B0604030504040204" pitchFamily="34" charset="0"/>
              </a:rPr>
              <a:t>       P1: a a a a a a a a </a:t>
            </a:r>
          </a:p>
          <a:p>
            <a:r>
              <a:rPr lang="en-US" altLang="zh-CN" b="1">
                <a:latin typeface="Tahoma" panose="020B0604030504040204" pitchFamily="34" charset="0"/>
              </a:rPr>
              <a:t>       P2: a a a a</a:t>
            </a:r>
          </a:p>
        </p:txBody>
      </p:sp>
      <p:sp>
        <p:nvSpPr>
          <p:cNvPr id="137221" name="直接连接符 137220"/>
          <p:cNvSpPr/>
          <p:nvPr/>
        </p:nvSpPr>
        <p:spPr>
          <a:xfrm>
            <a:off x="5580063" y="2852738"/>
            <a:ext cx="179387" cy="0"/>
          </a:xfrm>
          <a:prstGeom prst="line">
            <a:avLst/>
          </a:prstGeom>
          <a:ln w="9525" cap="flat" cmpd="sng">
            <a:solidFill>
              <a:schemeClr val="tx1"/>
            </a:solidFill>
            <a:prstDash val="solid"/>
            <a:headEnd type="none" w="med" len="med"/>
            <a:tailEnd type="none" w="med" len="med"/>
          </a:ln>
        </p:spPr>
      </p:sp>
      <p:sp>
        <p:nvSpPr>
          <p:cNvPr id="137222" name="直接连接符 137221"/>
          <p:cNvSpPr/>
          <p:nvPr/>
        </p:nvSpPr>
        <p:spPr>
          <a:xfrm>
            <a:off x="4176713" y="3476625"/>
            <a:ext cx="179387" cy="0"/>
          </a:xfrm>
          <a:prstGeom prst="line">
            <a:avLst/>
          </a:prstGeom>
          <a:ln w="9525" cap="flat" cmpd="sng">
            <a:solidFill>
              <a:schemeClr val="tx1"/>
            </a:solidFill>
            <a:prstDash val="solid"/>
            <a:headEnd type="none" w="med" len="med"/>
            <a:tailEnd type="none" w="med" len="med"/>
          </a:ln>
        </p:spPr>
      </p:sp>
      <p:sp>
        <p:nvSpPr>
          <p:cNvPr id="137223" name="直接连接符 137222"/>
          <p:cNvSpPr/>
          <p:nvPr/>
        </p:nvSpPr>
        <p:spPr>
          <a:xfrm>
            <a:off x="3960813" y="3476625"/>
            <a:ext cx="179387" cy="0"/>
          </a:xfrm>
          <a:prstGeom prst="line">
            <a:avLst/>
          </a:prstGeom>
          <a:ln w="9525" cap="flat" cmpd="sng">
            <a:solidFill>
              <a:schemeClr val="tx1"/>
            </a:solidFill>
            <a:prstDash val="solid"/>
            <a:headEnd type="none" w="med" len="med"/>
            <a:tailEnd type="none" w="med" len="med"/>
          </a:ln>
        </p:spPr>
      </p:sp>
      <p:sp>
        <p:nvSpPr>
          <p:cNvPr id="137224" name="直接连接符 137223"/>
          <p:cNvSpPr/>
          <p:nvPr/>
        </p:nvSpPr>
        <p:spPr>
          <a:xfrm>
            <a:off x="3671888" y="3476625"/>
            <a:ext cx="179387" cy="0"/>
          </a:xfrm>
          <a:prstGeom prst="line">
            <a:avLst/>
          </a:prstGeom>
          <a:ln w="9525" cap="flat" cmpd="sng">
            <a:solidFill>
              <a:schemeClr val="tx1"/>
            </a:solidFill>
            <a:prstDash val="solid"/>
            <a:headEnd type="none" w="med" len="med"/>
            <a:tailEnd type="none" w="med" len="med"/>
          </a:ln>
        </p:spPr>
      </p:sp>
      <p:sp>
        <p:nvSpPr>
          <p:cNvPr id="137225" name="直接连接符 137224"/>
          <p:cNvSpPr/>
          <p:nvPr/>
        </p:nvSpPr>
        <p:spPr>
          <a:xfrm>
            <a:off x="3384550" y="3933825"/>
            <a:ext cx="179388" cy="0"/>
          </a:xfrm>
          <a:prstGeom prst="line">
            <a:avLst/>
          </a:prstGeom>
          <a:ln w="9525" cap="flat" cmpd="sng">
            <a:solidFill>
              <a:schemeClr val="tx1"/>
            </a:solidFill>
            <a:prstDash val="solid"/>
            <a:headEnd type="none" w="med" len="med"/>
            <a:tailEnd type="none" w="med" len="med"/>
          </a:ln>
        </p:spPr>
      </p:sp>
      <p:sp>
        <p:nvSpPr>
          <p:cNvPr id="137226" name="直接连接符 137225"/>
          <p:cNvSpPr/>
          <p:nvPr/>
        </p:nvSpPr>
        <p:spPr>
          <a:xfrm>
            <a:off x="3155950" y="3933825"/>
            <a:ext cx="179388" cy="0"/>
          </a:xfrm>
          <a:prstGeom prst="line">
            <a:avLst/>
          </a:prstGeom>
          <a:ln w="9525" cap="flat" cmpd="sng">
            <a:solidFill>
              <a:schemeClr val="tx1"/>
            </a:solidFill>
            <a:prstDash val="solid"/>
            <a:headEnd type="none" w="med" len="med"/>
            <a:tailEnd type="none" w="med" len="med"/>
          </a:ln>
        </p:spPr>
      </p:sp>
      <p:sp>
        <p:nvSpPr>
          <p:cNvPr id="137227" name="直接连接符 137226"/>
          <p:cNvSpPr/>
          <p:nvPr/>
        </p:nvSpPr>
        <p:spPr>
          <a:xfrm>
            <a:off x="4464050" y="3500438"/>
            <a:ext cx="179388" cy="0"/>
          </a:xfrm>
          <a:prstGeom prst="line">
            <a:avLst/>
          </a:prstGeom>
          <a:ln w="9525" cap="flat" cmpd="sng">
            <a:solidFill>
              <a:schemeClr val="tx1"/>
            </a:solidFill>
            <a:prstDash val="solid"/>
            <a:headEnd type="none" w="med" len="med"/>
            <a:tailEnd type="none" w="med" len="med"/>
          </a:ln>
        </p:spPr>
      </p:sp>
      <p:sp>
        <p:nvSpPr>
          <p:cNvPr id="137228" name="直接连接符 137227"/>
          <p:cNvSpPr/>
          <p:nvPr/>
        </p:nvSpPr>
        <p:spPr>
          <a:xfrm>
            <a:off x="4248150" y="2852738"/>
            <a:ext cx="179388"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56321"/>
          <p:cNvSpPr>
            <a:spLocks noGrp="1"/>
          </p:cNvSpPr>
          <p:nvPr>
            <p:ph type="title"/>
          </p:nvPr>
        </p:nvSpPr>
        <p:spPr>
          <a:xfrm>
            <a:off x="685800" y="533400"/>
            <a:ext cx="7772400" cy="1143000"/>
          </a:xfrm>
          <a:ln/>
        </p:spPr>
        <p:txBody>
          <a:bodyPr anchor="b"/>
          <a:lstStyle/>
          <a:p>
            <a:r>
              <a:rPr lang="en-US" altLang="zh-CN" b="1" dirty="0"/>
              <a:t>5.2 </a:t>
            </a:r>
            <a:r>
              <a:rPr lang="zh-CN" altLang="en-US" b="1" dirty="0"/>
              <a:t>死锁类型</a:t>
            </a:r>
            <a:r>
              <a:rPr lang="en-US" altLang="zh-CN" b="1"/>
              <a:t>(Cont.)</a:t>
            </a:r>
          </a:p>
        </p:txBody>
      </p:sp>
      <p:sp>
        <p:nvSpPr>
          <p:cNvPr id="56323" name="文本框 56322"/>
          <p:cNvSpPr txBox="1"/>
          <p:nvPr/>
        </p:nvSpPr>
        <p:spPr>
          <a:xfrm>
            <a:off x="838200" y="1905000"/>
            <a:ext cx="7620000" cy="4291013"/>
          </a:xfrm>
          <a:prstGeom prst="rect">
            <a:avLst/>
          </a:prstGeom>
          <a:noFill/>
          <a:ln w="9525">
            <a:noFill/>
          </a:ln>
        </p:spPr>
        <p:txBody>
          <a:bodyPr>
            <a:spAutoFit/>
          </a:bodyPr>
          <a:lstStyle/>
          <a:p>
            <a:pPr marL="457200" indent="-457200">
              <a:spcBef>
                <a:spcPct val="50000"/>
              </a:spcBef>
            </a:pPr>
            <a:r>
              <a:rPr lang="en-US" altLang="zh-CN" b="1" dirty="0">
                <a:latin typeface="Comic Sans MS" panose="030F0702030302020204" pitchFamily="66" charset="0"/>
              </a:rPr>
              <a:t>2.  </a:t>
            </a:r>
            <a:r>
              <a:rPr lang="zh-CN" altLang="en-US" b="1" dirty="0">
                <a:latin typeface="Comic Sans MS" panose="030F0702030302020204" pitchFamily="66" charset="0"/>
              </a:rPr>
              <a:t>进程通讯引起的死锁</a:t>
            </a:r>
          </a:p>
          <a:p>
            <a:pPr marL="457200" indent="-457200">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P1</a:t>
            </a:r>
            <a:r>
              <a:rPr lang="zh-CN" altLang="en-US" b="1">
                <a:latin typeface="Comic Sans MS" panose="030F0702030302020204" pitchFamily="66" charset="0"/>
              </a:rPr>
              <a:t>：</a:t>
            </a:r>
            <a:r>
              <a:rPr lang="en-US" altLang="zh-CN" b="1">
                <a:latin typeface="Comic Sans MS" panose="030F0702030302020204" pitchFamily="66" charset="0"/>
              </a:rPr>
              <a:t>receive(P2,M1);</a:t>
            </a:r>
          </a:p>
          <a:p>
            <a:pPr marL="457200" indent="-457200">
              <a:spcBef>
                <a:spcPct val="50000"/>
              </a:spcBef>
            </a:pPr>
            <a:r>
              <a:rPr lang="en-US" altLang="zh-CN" b="1">
                <a:latin typeface="Comic Sans MS" panose="030F0702030302020204" pitchFamily="66" charset="0"/>
              </a:rPr>
              <a:t>      P2:  receive(P3,M2);</a:t>
            </a:r>
          </a:p>
          <a:p>
            <a:pPr marL="457200" indent="-457200">
              <a:spcBef>
                <a:spcPct val="50000"/>
              </a:spcBef>
            </a:pPr>
            <a:r>
              <a:rPr lang="en-US" altLang="zh-CN" b="1">
                <a:latin typeface="Comic Sans MS" panose="030F0702030302020204" pitchFamily="66" charset="0"/>
              </a:rPr>
              <a:t>      P3:  receive(P1,M3);</a:t>
            </a:r>
          </a:p>
          <a:p>
            <a:pPr marL="457200" indent="-457200">
              <a:spcBef>
                <a:spcPct val="50000"/>
              </a:spcBef>
              <a:buAutoNum type="arabicPeriod" startAt="3"/>
            </a:pPr>
            <a:r>
              <a:rPr lang="zh-CN" altLang="zh-CN" b="1" dirty="0">
                <a:latin typeface="Comic Sans MS" panose="030F0702030302020204" pitchFamily="66" charset="0"/>
              </a:rPr>
              <a:t>其它原因引起的死锁</a:t>
            </a:r>
            <a:endParaRPr lang="en-US" altLang="zh-CN" b="1">
              <a:latin typeface="Comic Sans MS" panose="030F0702030302020204" pitchFamily="66" charset="0"/>
            </a:endParaRPr>
          </a:p>
          <a:p>
            <a:pPr marL="914400" lvl="1" indent="-457200">
              <a:spcBef>
                <a:spcPct val="50000"/>
              </a:spcBef>
              <a:buAutoNum type="arabicPeriod"/>
            </a:pPr>
            <a:r>
              <a:rPr lang="zh-CN" altLang="zh-CN" b="1">
                <a:latin typeface="Comic Sans MS" panose="030F0702030302020204" pitchFamily="66" charset="0"/>
              </a:rPr>
              <a:t>After you / after you</a:t>
            </a:r>
          </a:p>
          <a:p>
            <a:pPr marL="457200" indent="-457200">
              <a:spcBef>
                <a:spcPct val="50000"/>
              </a:spcBef>
            </a:pPr>
            <a:endParaRPr lang="en-US" altLang="zh-CN" b="1">
              <a:latin typeface="Times New Roman" panose="02020603050405020304" pitchFamily="18" charset="0"/>
            </a:endParaRPr>
          </a:p>
          <a:p>
            <a:pPr marL="457200" indent="-457200">
              <a:spcBef>
                <a:spcPct val="50000"/>
              </a:spcBef>
            </a:pPr>
            <a:endParaRPr lang="en-US" altLang="zh-CN" b="1">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162</TotalTime>
  <Words>4609</Words>
  <Application>Microsoft Office PowerPoint</Application>
  <PresentationFormat>全屏显示(4:3)</PresentationFormat>
  <Paragraphs>695</Paragraphs>
  <Slides>64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64</vt:i4>
      </vt:variant>
    </vt:vector>
  </HeadingPairs>
  <TitlesOfParts>
    <vt:vector size="69" baseType="lpstr">
      <vt:lpstr>Comic Sans MS</vt:lpstr>
      <vt:lpstr>Tahoma</vt:lpstr>
      <vt:lpstr>Times New Roman</vt:lpstr>
      <vt:lpstr>Wingdings</vt:lpstr>
      <vt:lpstr>Blends</vt:lpstr>
      <vt:lpstr>第五章 死锁与饥饿</vt:lpstr>
      <vt:lpstr>5.1 死锁的概念</vt:lpstr>
      <vt:lpstr>死锁定义</vt:lpstr>
      <vt:lpstr>由定义得到的结论</vt:lpstr>
      <vt:lpstr>5.2 死锁类型</vt:lpstr>
      <vt:lpstr>5.2 死锁类型</vt:lpstr>
      <vt:lpstr>5.2 死锁类型</vt:lpstr>
      <vt:lpstr>5.2 死锁类型</vt:lpstr>
      <vt:lpstr>5.2 死锁类型(Cont.)</vt:lpstr>
      <vt:lpstr>5.3 死锁的条件</vt:lpstr>
      <vt:lpstr>5.4 死锁的处理</vt:lpstr>
      <vt:lpstr>5.5 资源分配图</vt:lpstr>
      <vt:lpstr>5.5 资源分配图</vt:lpstr>
      <vt:lpstr>例子（无环路，无死锁）</vt:lpstr>
      <vt:lpstr>例子（有环路，有死锁）</vt:lpstr>
      <vt:lpstr>例子（有环路，无死锁）</vt:lpstr>
      <vt:lpstr>例子（有环路，无死锁）</vt:lpstr>
      <vt:lpstr>5.5.2 资源分配图的约简</vt:lpstr>
      <vt:lpstr>死锁定理</vt:lpstr>
      <vt:lpstr>5.6 死锁预防</vt:lpstr>
      <vt:lpstr>5.6.1 预先分配法</vt:lpstr>
      <vt:lpstr>5.6.2 有序分配法</vt:lpstr>
      <vt:lpstr>5.6.2 有序分配法</vt:lpstr>
      <vt:lpstr>5.6.2 有序分配法</vt:lpstr>
      <vt:lpstr>例子</vt:lpstr>
      <vt:lpstr>例子</vt:lpstr>
      <vt:lpstr>例子</vt:lpstr>
      <vt:lpstr>5.7 死锁避免</vt:lpstr>
      <vt:lpstr>银行家算法(Cont.)</vt:lpstr>
      <vt:lpstr>银行家算法(Cont.)</vt:lpstr>
      <vt:lpstr>银行家算法(Cont.)</vt:lpstr>
      <vt:lpstr>资源分配</vt:lpstr>
      <vt:lpstr>安全性检测算法</vt:lpstr>
      <vt:lpstr>银行家算法例子</vt:lpstr>
      <vt:lpstr>银行家算法例子</vt:lpstr>
      <vt:lpstr>银行家算法的保守性</vt:lpstr>
      <vt:lpstr>银行家算法的保守性</vt:lpstr>
      <vt:lpstr>讨论</vt:lpstr>
      <vt:lpstr>5.8 死锁的检测</vt:lpstr>
      <vt:lpstr>5.8.1 死锁检测算法</vt:lpstr>
      <vt:lpstr>Remarks</vt:lpstr>
      <vt:lpstr>Remarks</vt:lpstr>
      <vt:lpstr>死锁例子</vt:lpstr>
      <vt:lpstr>5.8.2 死锁检测时刻</vt:lpstr>
      <vt:lpstr>5.9 死锁的恢复</vt:lpstr>
      <vt:lpstr>5.10 鸵鸟算法</vt:lpstr>
      <vt:lpstr>5.11 有关问题的讨论</vt:lpstr>
      <vt:lpstr>5.12 饥饿与活锁</vt:lpstr>
      <vt:lpstr>死锁与饥饿</vt:lpstr>
      <vt:lpstr>5.13 死锁的例子</vt:lpstr>
      <vt:lpstr>过河问题</vt:lpstr>
      <vt:lpstr>过河问题</vt:lpstr>
      <vt:lpstr>过河问题</vt:lpstr>
      <vt:lpstr>过河问题</vt:lpstr>
      <vt:lpstr>思考问题</vt:lpstr>
      <vt:lpstr>例2. 过河问题(2)</vt:lpstr>
      <vt:lpstr>PowerPoint 演示文稿</vt:lpstr>
      <vt:lpstr>5.14 简单组合资源死锁的静态分析</vt:lpstr>
      <vt:lpstr>死锁分析例子</vt:lpstr>
      <vt:lpstr>死锁分析例子</vt:lpstr>
      <vt:lpstr>死锁分析例子</vt:lpstr>
      <vt:lpstr>5.15 同种组合资源死锁的必要条件</vt:lpstr>
      <vt:lpstr>例子</vt:lpstr>
      <vt:lpstr>PowerPoint 演示文稿</vt:lpstr>
    </vt:vector>
  </TitlesOfParts>
  <Company>bt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8.3.5 会合（Rendezvous）</dc:title>
  <dc:creator>左万利</dc:creator>
  <cp:lastModifiedBy>葛 馨木</cp:lastModifiedBy>
  <cp:revision>219</cp:revision>
  <dcterms:created xsi:type="dcterms:W3CDTF">2002-09-17T04:28:45Z</dcterms:created>
  <dcterms:modified xsi:type="dcterms:W3CDTF">2023-04-25T07:54:46Z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