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9"/>
  </p:notesMasterIdLst>
  <p:sldIdLst>
    <p:sldId id="460" r:id="rId3"/>
    <p:sldId id="256" r:id="rId4"/>
    <p:sldId id="257" r:id="rId5"/>
    <p:sldId id="258" r:id="rId6"/>
    <p:sldId id="259" r:id="rId7"/>
    <p:sldId id="331" r:id="rId8"/>
    <p:sldId id="260" r:id="rId9"/>
    <p:sldId id="261" r:id="rId10"/>
    <p:sldId id="262" r:id="rId11"/>
    <p:sldId id="264" r:id="rId12"/>
    <p:sldId id="263" r:id="rId13"/>
    <p:sldId id="265" r:id="rId14"/>
    <p:sldId id="306" r:id="rId15"/>
    <p:sldId id="266" r:id="rId16"/>
    <p:sldId id="314" r:id="rId17"/>
    <p:sldId id="267" r:id="rId18"/>
    <p:sldId id="268" r:id="rId19"/>
    <p:sldId id="315" r:id="rId20"/>
    <p:sldId id="316" r:id="rId21"/>
    <p:sldId id="317" r:id="rId22"/>
    <p:sldId id="323" r:id="rId23"/>
    <p:sldId id="324" r:id="rId24"/>
    <p:sldId id="318" r:id="rId25"/>
    <p:sldId id="319" r:id="rId26"/>
    <p:sldId id="320" r:id="rId27"/>
    <p:sldId id="321" r:id="rId28"/>
    <p:sldId id="335" r:id="rId29"/>
    <p:sldId id="325" r:id="rId30"/>
    <p:sldId id="328" r:id="rId31"/>
    <p:sldId id="322" r:id="rId32"/>
    <p:sldId id="326" r:id="rId33"/>
    <p:sldId id="327" r:id="rId34"/>
    <p:sldId id="329" r:id="rId35"/>
    <p:sldId id="269" r:id="rId36"/>
    <p:sldId id="270" r:id="rId37"/>
    <p:sldId id="271" r:id="rId38"/>
    <p:sldId id="272" r:id="rId39"/>
    <p:sldId id="411" r:id="rId40"/>
    <p:sldId id="273" r:id="rId41"/>
    <p:sldId id="312" r:id="rId42"/>
    <p:sldId id="332" r:id="rId43"/>
    <p:sldId id="275" r:id="rId44"/>
    <p:sldId id="276" r:id="rId45"/>
    <p:sldId id="277" r:id="rId46"/>
    <p:sldId id="278" r:id="rId47"/>
    <p:sldId id="279" r:id="rId48"/>
    <p:sldId id="281" r:id="rId49"/>
    <p:sldId id="330" r:id="rId50"/>
    <p:sldId id="280" r:id="rId51"/>
    <p:sldId id="282" r:id="rId52"/>
    <p:sldId id="283" r:id="rId53"/>
    <p:sldId id="284" r:id="rId54"/>
    <p:sldId id="285" r:id="rId55"/>
    <p:sldId id="286" r:id="rId56"/>
    <p:sldId id="292" r:id="rId57"/>
    <p:sldId id="287" r:id="rId58"/>
    <p:sldId id="288" r:id="rId59"/>
    <p:sldId id="289" r:id="rId60"/>
    <p:sldId id="291" r:id="rId61"/>
    <p:sldId id="336" r:id="rId62"/>
    <p:sldId id="297" r:id="rId63"/>
    <p:sldId id="298" r:id="rId64"/>
    <p:sldId id="313" r:id="rId65"/>
    <p:sldId id="299" r:id="rId66"/>
    <p:sldId id="300" r:id="rId67"/>
    <p:sldId id="353" r:id="rId68"/>
    <p:sldId id="354" r:id="rId69"/>
    <p:sldId id="355" r:id="rId70"/>
    <p:sldId id="356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346" r:id="rId80"/>
    <p:sldId id="347" r:id="rId81"/>
    <p:sldId id="348" r:id="rId82"/>
    <p:sldId id="349" r:id="rId83"/>
    <p:sldId id="350" r:id="rId84"/>
    <p:sldId id="351" r:id="rId85"/>
    <p:sldId id="352" r:id="rId86"/>
    <p:sldId id="458" r:id="rId87"/>
    <p:sldId id="459" r:id="rId8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ahoma" panose="020B06040305040402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ahoma" panose="020B06040305040402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ahoma" panose="020B06040305040402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ahoma" panose="020B06040305040402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ahoma" panose="020B06040305040402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ahoma" panose="020B06040305040402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ahoma" panose="020B06040305040402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ahoma" panose="020B06040305040402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ahoma" panose="020B0604030504040204" pitchFamily="2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869"/>
        <p:guide pos="2160"/>
      </p:guideLst>
    </p:cSldViewPr>
  </p:slideViewPr>
  <p:gridSpacing cx="36003" cy="36003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" Target="slides/slide7.xml"/><Relationship Id="rId89" Type="http://schemas.openxmlformats.org/officeDocument/2006/relationships/notesMaster" Target="notesMasters/notesMaster1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/>
          </a:p>
        </p:txBody>
      </p:sp>
      <p:sp>
        <p:nvSpPr>
          <p:cNvPr id="3076" name="幻灯片图像占位符 3075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单击以编辑母版文本样式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021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zh-CN" altLang="en-US" sz="120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2049"/>
          <p:cNvGrpSpPr/>
          <p:nvPr/>
        </p:nvGrpSpPr>
        <p:grpSpPr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2051" name="组合 2050"/>
            <p:cNvGrpSpPr/>
            <p:nvPr/>
          </p:nvGrpSpPr>
          <p:grpSpPr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052" name="矩形 2051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3" name="矩形 2052"/>
              <p:cNvSpPr/>
              <p:nvPr/>
            </p:nvSpPr>
            <p:spPr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54" name="组合 2053"/>
            <p:cNvGrpSpPr/>
            <p:nvPr/>
          </p:nvGrpSpPr>
          <p:grpSpPr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055" name="矩形 2054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6" name="矩形 2055"/>
              <p:cNvSpPr/>
              <p:nvPr/>
            </p:nvSpPr>
            <p:spPr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57" name="矩形 2056"/>
            <p:cNvSpPr/>
            <p:nvPr/>
          </p:nvSpPr>
          <p:spPr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8" name="矩形 2057"/>
            <p:cNvSpPr/>
            <p:nvPr/>
          </p:nvSpPr>
          <p:spPr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9" name="矩形 2058"/>
            <p:cNvSpPr/>
            <p:nvPr/>
          </p:nvSpPr>
          <p:spPr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60" name="标题 2059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61" name="副标题 206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62" name="日期占位符 2061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2" charset="0"/>
              </a:defRPr>
            </a:lvl1pPr>
          </a:lstStyle>
          <a:p>
            <a:pPr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2063" name="页脚占位符 2062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2" charset="0"/>
              </a:defRPr>
            </a:lvl1pPr>
          </a:lstStyle>
          <a:p>
            <a:pPr eaLnBrk="1" hangingPunct="1"/>
            <a:endParaRPr lang="zh-CN" altLang="en-US"/>
          </a:p>
        </p:txBody>
      </p:sp>
      <p:sp>
        <p:nvSpPr>
          <p:cNvPr id="2064" name="灯片编号占位符 2063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2" charset="0"/>
              </a:defRPr>
            </a:lvl1pPr>
          </a:lstStyle>
          <a:p>
            <a:pPr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40009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 eaLnBrk="1" hangingPunct="1"/>
            <a:endParaRPr>
              <a:latin typeface="Tahoma" panose="020B0604030504040204" pitchFamily="2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>
              <a:latin typeface="Tahoma" panose="020B0604030504040204" pitchFamily="2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 eaLnBrk="1" hangingPunct="1"/>
            <a:endParaRPr>
              <a:latin typeface="Tahoma" panose="020B0604030504040204" pitchFamily="2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>
              <a:latin typeface="Tahoma" panose="020B0604030504040204" pitchFamily="2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>
              <a:latin typeface="Tahoma" panose="020B0604030504040204" pitchFamily="2" charset="0"/>
            </a:endParaRPr>
          </a:p>
        </p:txBody>
      </p:sp>
      <p:sp>
        <p:nvSpPr>
          <p:cNvPr id="1031" name="矩形 1030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 eaLnBrk="1" hangingPunct="1"/>
            <a:endParaRPr>
              <a:latin typeface="Tahoma" panose="020B0604030504040204" pitchFamily="2" charset="0"/>
            </a:endParaRPr>
          </a:p>
        </p:txBody>
      </p:sp>
      <p:sp>
        <p:nvSpPr>
          <p:cNvPr id="1032" name="矩形 1031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>
              <a:latin typeface="Tahoma" panose="020B0604030504040204" pitchFamily="2" charset="0"/>
            </a:endParaRPr>
          </a:p>
        </p:txBody>
      </p:sp>
      <p:sp>
        <p:nvSpPr>
          <p:cNvPr id="1033" name="标题 103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文本占位符 1033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5" name="日期占位符 1034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2" charset="0"/>
              </a:defRPr>
            </a:lvl1pPr>
          </a:lstStyle>
          <a:p>
            <a:pPr lvl="0" eaLnBrk="1" hangingPunct="1"/>
            <a:fld id="{BB962C8B-B14F-4D97-AF65-F5344CB8AC3E}" type="datetime1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1036" name="页脚占位符 1035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2" charset="0"/>
              </a:defRPr>
            </a:lvl1pPr>
          </a:lstStyle>
          <a:p>
            <a:pPr lvl="0" eaLnBrk="1" hangingPunct="1"/>
            <a:endParaRPr lang="zh-CN" altLang="en-US"/>
          </a:p>
        </p:txBody>
      </p:sp>
      <p:sp>
        <p:nvSpPr>
          <p:cNvPr id="1037" name="灯片编号占位符 1036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2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第七章 虚拟存储系统</a:t>
            </a:r>
            <a:endParaRPr lang="zh-CN" altLang="en-US" b="1"/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外存资源管理</a:t>
            </a:r>
            <a:endParaRPr lang="zh-CN" altLang="en-US" b="1" dirty="0"/>
          </a:p>
          <a:p>
            <a:r>
              <a:rPr lang="zh-CN" altLang="en-US" b="1" dirty="0"/>
              <a:t>虚拟存储管理方式</a:t>
            </a:r>
            <a:endParaRPr lang="zh-CN" altLang="en-US" b="1" dirty="0"/>
          </a:p>
          <a:p>
            <a:endParaRPr lang="zh-CN" altLang="en-US" b="1" dirty="0"/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12289"/>
          <p:cNvSpPr txBox="1"/>
          <p:nvPr/>
        </p:nvSpPr>
        <p:spPr>
          <a:xfrm>
            <a:off x="457200" y="2117725"/>
            <a:ext cx="8305800" cy="3635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 </a:t>
            </a:r>
            <a:r>
              <a:rPr lang="zh-CN" altLang="en-US" b="1">
                <a:latin typeface="Times New Roman" panose="02020603050405020304" pitchFamily="2" charset="0"/>
              </a:rPr>
              <a:t>页面调入时机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</a:t>
            </a:r>
            <a:r>
              <a:rPr lang="en-US" altLang="zh-CN" b="1">
                <a:latin typeface="Times New Roman" panose="02020603050405020304" pitchFamily="2" charset="0"/>
              </a:rPr>
              <a:t>1.  </a:t>
            </a:r>
            <a:r>
              <a:rPr lang="zh-CN" altLang="en-US" b="1">
                <a:latin typeface="Times New Roman" panose="02020603050405020304" pitchFamily="2" charset="0"/>
              </a:rPr>
              <a:t>请调</a:t>
            </a:r>
            <a:r>
              <a:rPr lang="en-US" altLang="zh-CN" b="1">
                <a:latin typeface="Times New Roman" panose="02020603050405020304" pitchFamily="2" charset="0"/>
              </a:rPr>
              <a:t>(demand paging)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     upon page fault, </a:t>
            </a:r>
            <a:r>
              <a:rPr lang="zh-CN" altLang="en-US" b="1">
                <a:latin typeface="Times New Roman" panose="02020603050405020304" pitchFamily="2" charset="0"/>
              </a:rPr>
              <a:t>发生缺页中断时调入。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</a:t>
            </a:r>
            <a:r>
              <a:rPr lang="en-US" altLang="zh-CN" b="1">
                <a:latin typeface="Times New Roman" panose="02020603050405020304" pitchFamily="2" charset="0"/>
              </a:rPr>
              <a:t>2.  </a:t>
            </a:r>
            <a:r>
              <a:rPr lang="zh-CN" altLang="en-US" b="1">
                <a:latin typeface="Times New Roman" panose="02020603050405020304" pitchFamily="2" charset="0"/>
              </a:rPr>
              <a:t>预调</a:t>
            </a:r>
            <a:r>
              <a:rPr lang="en-US" altLang="zh-CN" b="1">
                <a:latin typeface="Times New Roman" panose="02020603050405020304" pitchFamily="2" charset="0"/>
              </a:rPr>
              <a:t>(prepaging)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     before page fault, </a:t>
            </a:r>
            <a:r>
              <a:rPr lang="zh-CN" altLang="en-US" b="1">
                <a:latin typeface="Times New Roman" panose="02020603050405020304" pitchFamily="2" charset="0"/>
              </a:rPr>
              <a:t>将要访问时调入</a:t>
            </a:r>
            <a:r>
              <a:rPr lang="en-US" altLang="zh-CN" b="1">
                <a:latin typeface="Times New Roman" panose="02020603050405020304" pitchFamily="2" charset="0"/>
              </a:rPr>
              <a:t>(</a:t>
            </a:r>
            <a:r>
              <a:rPr lang="zh-CN" altLang="en-US" b="1">
                <a:latin typeface="Times New Roman" panose="02020603050405020304" pitchFamily="2" charset="0"/>
              </a:rPr>
              <a:t>根据程序顺序行为，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    不一定准）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    预调必须辅以请调。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3313"/>
          <p:cNvSpPr txBox="1"/>
          <p:nvPr/>
        </p:nvSpPr>
        <p:spPr>
          <a:xfrm>
            <a:off x="539750" y="2019300"/>
            <a:ext cx="8229600" cy="4838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</a:t>
            </a:r>
            <a:r>
              <a:rPr lang="zh-CN" altLang="en-US" b="1">
                <a:latin typeface="Times New Roman" panose="02020603050405020304" pitchFamily="2" charset="0"/>
              </a:rPr>
              <a:t>用于：页淘汰、段淘汰、快表淘汰。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</a:t>
            </a:r>
            <a:r>
              <a:rPr lang="en-US" altLang="zh-CN" b="1">
                <a:latin typeface="Times New Roman" panose="02020603050405020304" pitchFamily="2" charset="0"/>
              </a:rPr>
              <a:t>Objective: lowest page-fault rate.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1. </a:t>
            </a:r>
            <a:r>
              <a:rPr lang="zh-CN" altLang="en-US" b="1">
                <a:latin typeface="Times New Roman" panose="02020603050405020304" pitchFamily="2" charset="0"/>
              </a:rPr>
              <a:t>最佳淘汰算法</a:t>
            </a:r>
            <a:r>
              <a:rPr lang="en-US" altLang="zh-CN" b="1">
                <a:latin typeface="Times New Roman" panose="02020603050405020304" pitchFamily="2" charset="0"/>
              </a:rPr>
              <a:t>(OPT--optimal)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    </a:t>
            </a:r>
            <a:r>
              <a:rPr lang="zh-CN" altLang="en-US" b="1">
                <a:latin typeface="Times New Roman" panose="02020603050405020304" pitchFamily="2" charset="0"/>
              </a:rPr>
              <a:t>淘汰将来最长时间以后才用到的。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   效率最高，</a:t>
            </a:r>
            <a:r>
              <a:rPr lang="en-US" altLang="zh-CN" b="1">
                <a:latin typeface="Times New Roman" panose="02020603050405020304" pitchFamily="2" charset="0"/>
              </a:rPr>
              <a:t>not  feasible</a:t>
            </a:r>
            <a:r>
              <a:rPr lang="zh-CN" altLang="en-US" b="1">
                <a:latin typeface="Times New Roman" panose="02020603050405020304" pitchFamily="2" charset="0"/>
              </a:rPr>
              <a:t>。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   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13315" name="矩形 13314"/>
          <p:cNvSpPr/>
          <p:nvPr/>
        </p:nvSpPr>
        <p:spPr>
          <a:xfrm>
            <a:off x="0" y="24241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>
              <a:latin typeface="Times New Roman" panose="02020603050405020304" pitchFamily="2" charset="0"/>
            </a:endParaRPr>
          </a:p>
        </p:txBody>
      </p:sp>
      <p:sp>
        <p:nvSpPr>
          <p:cNvPr id="13316" name="矩形 13315"/>
          <p:cNvSpPr/>
          <p:nvPr/>
        </p:nvSpPr>
        <p:spPr>
          <a:xfrm>
            <a:off x="0" y="44338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>
              <a:latin typeface="Times New Roman" panose="02020603050405020304" pitchFamily="2" charset="0"/>
            </a:endParaRPr>
          </a:p>
        </p:txBody>
      </p:sp>
      <p:sp>
        <p:nvSpPr>
          <p:cNvPr id="13317" name="矩形 13316"/>
          <p:cNvSpPr/>
          <p:nvPr/>
        </p:nvSpPr>
        <p:spPr>
          <a:xfrm>
            <a:off x="0" y="24241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>
              <a:latin typeface="Times New Roman" panose="02020603050405020304" pitchFamily="2" charset="0"/>
            </a:endParaRPr>
          </a:p>
        </p:txBody>
      </p:sp>
      <p:graphicFrame>
        <p:nvGraphicFramePr>
          <p:cNvPr id="13318" name="表格 13317"/>
          <p:cNvGraphicFramePr/>
          <p:nvPr/>
        </p:nvGraphicFramePr>
        <p:xfrm>
          <a:off x="2016125" y="4760913"/>
          <a:ext cx="4968875" cy="1954213"/>
        </p:xfrm>
        <a:graphic>
          <a:graphicData uri="http://schemas.openxmlformats.org/drawingml/2006/table">
            <a:tbl>
              <a:tblPr/>
              <a:tblGrid>
                <a:gridCol w="249238"/>
                <a:gridCol w="247650"/>
                <a:gridCol w="249237"/>
                <a:gridCol w="247650"/>
                <a:gridCol w="249238"/>
                <a:gridCol w="247650"/>
                <a:gridCol w="249237"/>
                <a:gridCol w="247650"/>
                <a:gridCol w="249238"/>
                <a:gridCol w="247650"/>
                <a:gridCol w="249237"/>
                <a:gridCol w="247650"/>
                <a:gridCol w="249238"/>
                <a:gridCol w="247650"/>
                <a:gridCol w="249237"/>
                <a:gridCol w="247650"/>
                <a:gridCol w="249238"/>
                <a:gridCol w="247650"/>
                <a:gridCol w="249237"/>
                <a:gridCol w="247650"/>
              </a:tblGrid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6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3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4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3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3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6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6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6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6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6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/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4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/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/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3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3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3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</a:t>
                      </a:r>
                      <a:endParaRPr lang="zh-CN" altLang="en-US" sz="1800" b="1">
                        <a:latin typeface="宋体" panose="02010600030101010101" pitchFamily="2" charset="-122"/>
                        <a:ea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</a:txBody>
                  <a:tcPr vert="horz" anchor="t"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</a:t>
                      </a:r>
                      <a:endParaRPr lang="zh-CN" altLang="en-US" sz="1800" b="1">
                        <a:latin typeface="宋体" panose="02010600030101010101" pitchFamily="2" charset="-122"/>
                        <a:ea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</a:t>
                      </a:r>
                      <a:endParaRPr lang="zh-CN" altLang="en-US" sz="1800" b="1">
                        <a:latin typeface="宋体" panose="02010600030101010101" pitchFamily="2" charset="-122"/>
                        <a:ea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</a:t>
                      </a:r>
                      <a:endParaRPr lang="zh-CN" altLang="en-US" sz="1800" b="1">
                        <a:latin typeface="宋体" panose="02010600030101010101" pitchFamily="2" charset="-122"/>
                        <a:ea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</a:t>
                      </a:r>
                      <a:endParaRPr lang="zh-CN" altLang="en-US" sz="1800" b="1">
                        <a:latin typeface="宋体" panose="02010600030101010101" pitchFamily="2" charset="-122"/>
                        <a:ea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</a:t>
                      </a:r>
                      <a:endParaRPr lang="zh-CN" altLang="en-US" sz="1800" b="1">
                        <a:latin typeface="宋体" panose="02010600030101010101" pitchFamily="2" charset="-122"/>
                        <a:ea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</a:t>
                      </a:r>
                      <a:endParaRPr lang="zh-CN" altLang="en-US" sz="1800" b="1">
                        <a:latin typeface="宋体" panose="02010600030101010101" pitchFamily="2" charset="-122"/>
                        <a:ea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</a:t>
                      </a:r>
                      <a:endParaRPr lang="zh-CN" altLang="en-US" sz="1800" b="1">
                        <a:latin typeface="宋体" panose="02010600030101010101" pitchFamily="2" charset="-122"/>
                        <a:ea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</a:t>
                      </a:r>
                      <a:endParaRPr lang="zh-CN" altLang="en-US" sz="1800" b="1">
                        <a:latin typeface="宋体" panose="02010600030101010101" pitchFamily="2" charset="-122"/>
                        <a:ea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50" name="矩形 13449"/>
          <p:cNvSpPr/>
          <p:nvPr/>
        </p:nvSpPr>
        <p:spPr>
          <a:xfrm>
            <a:off x="0" y="44338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>
              <a:latin typeface="Times New Roman" panose="02020603050405020304" pitchFamily="2" charset="0"/>
            </a:endParaRPr>
          </a:p>
        </p:txBody>
      </p:sp>
      <p:sp>
        <p:nvSpPr>
          <p:cNvPr id="13451" name="标题 13450"/>
          <p:cNvSpPr>
            <a:spLocks noGrp="1"/>
          </p:cNvSpPr>
          <p:nvPr>
            <p:ph type="title"/>
          </p:nvPr>
        </p:nvSpPr>
        <p:spPr>
          <a:xfrm>
            <a:off x="757873" y="602933"/>
            <a:ext cx="7793037" cy="1143000"/>
          </a:xfrm>
        </p:spPr>
        <p:txBody>
          <a:bodyPr anchor="b"/>
          <a:p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zh-CN" altLang="en-US" sz="2800" b="1">
                <a:solidFill>
                  <a:schemeClr val="tx1"/>
                </a:solidFill>
              </a:rPr>
              <a:t>置换算法</a:t>
            </a:r>
            <a:r>
              <a:rPr lang="en-US" altLang="zh-CN" sz="2800" b="1">
                <a:solidFill>
                  <a:schemeClr val="tx1"/>
                </a:solidFill>
              </a:rPr>
              <a:t>(replacement algorithm)</a:t>
            </a:r>
            <a:endParaRPr lang="en-US" altLang="zh-CN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4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4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14337"/>
          <p:cNvSpPr txBox="1"/>
          <p:nvPr/>
        </p:nvSpPr>
        <p:spPr>
          <a:xfrm>
            <a:off x="457200" y="739775"/>
            <a:ext cx="8229600" cy="5751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2. </a:t>
            </a:r>
            <a:r>
              <a:rPr lang="zh-CN" altLang="en-US" b="1">
                <a:latin typeface="Times New Roman" panose="02020603050405020304" pitchFamily="2" charset="0"/>
              </a:rPr>
              <a:t>先进先出</a:t>
            </a:r>
            <a:r>
              <a:rPr lang="en-US" altLang="zh-CN" b="1">
                <a:latin typeface="Times New Roman" panose="02020603050405020304" pitchFamily="2" charset="0"/>
              </a:rPr>
              <a:t>(FIFO)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    </a:t>
            </a:r>
            <a:r>
              <a:rPr lang="zh-CN" altLang="en-US" b="1">
                <a:latin typeface="Times New Roman" panose="02020603050405020304" pitchFamily="2" charset="0"/>
              </a:rPr>
              <a:t>淘汰最先调入的。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     依据</a:t>
            </a:r>
            <a:r>
              <a:rPr lang="en-US" altLang="zh-CN" b="1">
                <a:latin typeface="Times New Roman" panose="02020603050405020304" pitchFamily="2" charset="0"/>
              </a:rPr>
              <a:t>: </a:t>
            </a:r>
            <a:r>
              <a:rPr lang="zh-CN" altLang="en-US" b="1">
                <a:latin typeface="Times New Roman" panose="02020603050405020304" pitchFamily="2" charset="0"/>
              </a:rPr>
              <a:t>先进入的可能已经使用完毕。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    实现：队列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    </a:t>
            </a:r>
            <a:r>
              <a:rPr lang="en-US" altLang="zh-CN" b="1">
                <a:latin typeface="Times New Roman" panose="02020603050405020304" pitchFamily="2" charset="0"/>
              </a:rPr>
              <a:t>negative case: </a:t>
            </a:r>
            <a:r>
              <a:rPr lang="zh-CN" altLang="en-US" b="1">
                <a:latin typeface="Times New Roman" panose="02020603050405020304" pitchFamily="2" charset="0"/>
              </a:rPr>
              <a:t>有些代码和数据可能整个程序运行中用到。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   </a:t>
            </a:r>
            <a:r>
              <a:rPr lang="en-US" altLang="zh-CN" b="1">
                <a:latin typeface="Times New Roman" panose="02020603050405020304" pitchFamily="2" charset="0"/>
              </a:rPr>
              <a:t>Belady</a:t>
            </a:r>
            <a:r>
              <a:rPr lang="zh-CN" altLang="en-US" b="1">
                <a:latin typeface="Times New Roman" panose="02020603050405020304" pitchFamily="2" charset="0"/>
              </a:rPr>
              <a:t>异常</a:t>
            </a:r>
            <a:r>
              <a:rPr lang="en-US" altLang="zh-CN" b="1">
                <a:latin typeface="Times New Roman" panose="02020603050405020304" pitchFamily="2" charset="0"/>
              </a:rPr>
              <a:t>: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    </a:t>
            </a:r>
            <a:r>
              <a:rPr lang="zh-CN" altLang="en-US" b="1">
                <a:latin typeface="Times New Roman" panose="02020603050405020304" pitchFamily="2" charset="0"/>
              </a:rPr>
              <a:t>例子：</a:t>
            </a:r>
            <a:r>
              <a:rPr lang="en-US" altLang="zh-CN" b="1">
                <a:latin typeface="Times New Roman" panose="02020603050405020304" pitchFamily="2" charset="0"/>
              </a:rPr>
              <a:t>1</a:t>
            </a:r>
            <a:r>
              <a:rPr lang="zh-CN" altLang="en-US" b="1">
                <a:latin typeface="Times New Roman" panose="02020603050405020304" pitchFamily="2" charset="0"/>
              </a:rPr>
              <a:t>，</a:t>
            </a:r>
            <a:r>
              <a:rPr lang="en-US" altLang="zh-CN" b="1">
                <a:latin typeface="Times New Roman" panose="02020603050405020304" pitchFamily="2" charset="0"/>
              </a:rPr>
              <a:t>2</a:t>
            </a:r>
            <a:r>
              <a:rPr lang="zh-CN" altLang="en-US" b="1">
                <a:latin typeface="Times New Roman" panose="02020603050405020304" pitchFamily="2" charset="0"/>
              </a:rPr>
              <a:t>，</a:t>
            </a:r>
            <a:r>
              <a:rPr lang="en-US" altLang="zh-CN" b="1">
                <a:latin typeface="Times New Roman" panose="02020603050405020304" pitchFamily="2" charset="0"/>
              </a:rPr>
              <a:t>3</a:t>
            </a:r>
            <a:r>
              <a:rPr lang="zh-CN" altLang="en-US" b="1">
                <a:latin typeface="Times New Roman" panose="02020603050405020304" pitchFamily="2" charset="0"/>
              </a:rPr>
              <a:t>，</a:t>
            </a:r>
            <a:r>
              <a:rPr lang="en-US" altLang="zh-CN" b="1">
                <a:latin typeface="Times New Roman" panose="02020603050405020304" pitchFamily="2" charset="0"/>
              </a:rPr>
              <a:t>4</a:t>
            </a:r>
            <a:r>
              <a:rPr lang="zh-CN" altLang="en-US" b="1">
                <a:latin typeface="Times New Roman" panose="02020603050405020304" pitchFamily="2" charset="0"/>
              </a:rPr>
              <a:t>，</a:t>
            </a:r>
            <a:r>
              <a:rPr lang="en-US" altLang="zh-CN" b="1">
                <a:latin typeface="Times New Roman" panose="02020603050405020304" pitchFamily="2" charset="0"/>
              </a:rPr>
              <a:t>1</a:t>
            </a:r>
            <a:r>
              <a:rPr lang="zh-CN" altLang="en-US" b="1">
                <a:latin typeface="Times New Roman" panose="02020603050405020304" pitchFamily="2" charset="0"/>
              </a:rPr>
              <a:t>，</a:t>
            </a:r>
            <a:r>
              <a:rPr lang="en-US" altLang="zh-CN" b="1">
                <a:latin typeface="Times New Roman" panose="02020603050405020304" pitchFamily="2" charset="0"/>
              </a:rPr>
              <a:t>2</a:t>
            </a:r>
            <a:r>
              <a:rPr lang="zh-CN" altLang="en-US" b="1">
                <a:latin typeface="Times New Roman" panose="02020603050405020304" pitchFamily="2" charset="0"/>
              </a:rPr>
              <a:t>，</a:t>
            </a:r>
            <a:r>
              <a:rPr lang="en-US" altLang="zh-CN" b="1">
                <a:latin typeface="Times New Roman" panose="02020603050405020304" pitchFamily="2" charset="0"/>
              </a:rPr>
              <a:t>5</a:t>
            </a:r>
            <a:r>
              <a:rPr lang="zh-CN" altLang="en-US" b="1">
                <a:latin typeface="Times New Roman" panose="02020603050405020304" pitchFamily="2" charset="0"/>
              </a:rPr>
              <a:t>，</a:t>
            </a:r>
            <a:r>
              <a:rPr lang="en-US" altLang="zh-CN" b="1">
                <a:latin typeface="Times New Roman" panose="02020603050405020304" pitchFamily="2" charset="0"/>
              </a:rPr>
              <a:t>1</a:t>
            </a:r>
            <a:r>
              <a:rPr lang="zh-CN" altLang="en-US" b="1">
                <a:latin typeface="Times New Roman" panose="02020603050405020304" pitchFamily="2" charset="0"/>
              </a:rPr>
              <a:t>，</a:t>
            </a:r>
            <a:r>
              <a:rPr lang="en-US" altLang="zh-CN" b="1">
                <a:latin typeface="Times New Roman" panose="02020603050405020304" pitchFamily="2" charset="0"/>
              </a:rPr>
              <a:t>2</a:t>
            </a:r>
            <a:r>
              <a:rPr lang="zh-CN" altLang="en-US" b="1">
                <a:latin typeface="Times New Roman" panose="02020603050405020304" pitchFamily="2" charset="0"/>
              </a:rPr>
              <a:t>，</a:t>
            </a:r>
            <a:r>
              <a:rPr lang="en-US" altLang="zh-CN" b="1">
                <a:latin typeface="Times New Roman" panose="02020603050405020304" pitchFamily="2" charset="0"/>
              </a:rPr>
              <a:t>3</a:t>
            </a:r>
            <a:r>
              <a:rPr lang="zh-CN" altLang="en-US" b="1">
                <a:latin typeface="Times New Roman" panose="02020603050405020304" pitchFamily="2" charset="0"/>
              </a:rPr>
              <a:t>，</a:t>
            </a:r>
            <a:r>
              <a:rPr lang="en-US" altLang="zh-CN" b="1">
                <a:latin typeface="Times New Roman" panose="02020603050405020304" pitchFamily="2" charset="0"/>
              </a:rPr>
              <a:t>4</a:t>
            </a:r>
            <a:r>
              <a:rPr lang="zh-CN" altLang="en-US" b="1">
                <a:latin typeface="Times New Roman" panose="02020603050405020304" pitchFamily="2" charset="0"/>
              </a:rPr>
              <a:t>，</a:t>
            </a:r>
            <a:r>
              <a:rPr lang="en-US" altLang="zh-CN" b="1">
                <a:latin typeface="Times New Roman" panose="02020603050405020304" pitchFamily="2" charset="0"/>
              </a:rPr>
              <a:t>5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     </a:t>
            </a:r>
            <a:r>
              <a:rPr lang="zh-CN" altLang="en-US" b="1">
                <a:latin typeface="Times New Roman" panose="02020603050405020304" pitchFamily="2" charset="0"/>
              </a:rPr>
              <a:t>内存</a:t>
            </a:r>
            <a:r>
              <a:rPr lang="en-US" altLang="zh-CN" b="1">
                <a:latin typeface="Times New Roman" panose="02020603050405020304" pitchFamily="2" charset="0"/>
              </a:rPr>
              <a:t>3</a:t>
            </a:r>
            <a:r>
              <a:rPr lang="zh-CN" altLang="en-US" b="1">
                <a:latin typeface="Times New Roman" panose="02020603050405020304" pitchFamily="2" charset="0"/>
              </a:rPr>
              <a:t>个物理页面：页故障率</a:t>
            </a:r>
            <a:r>
              <a:rPr lang="en-US" altLang="zh-CN" b="1">
                <a:latin typeface="Times New Roman" panose="02020603050405020304" pitchFamily="2" charset="0"/>
              </a:rPr>
              <a:t>=9/12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     </a:t>
            </a:r>
            <a:r>
              <a:rPr lang="zh-CN" altLang="en-US" b="1">
                <a:latin typeface="Times New Roman" panose="02020603050405020304" pitchFamily="2" charset="0"/>
              </a:rPr>
              <a:t>内存</a:t>
            </a:r>
            <a:r>
              <a:rPr lang="en-US" altLang="zh-CN" b="1">
                <a:latin typeface="Times New Roman" panose="02020603050405020304" pitchFamily="2" charset="0"/>
              </a:rPr>
              <a:t>4</a:t>
            </a:r>
            <a:r>
              <a:rPr lang="zh-CN" altLang="en-US" b="1">
                <a:latin typeface="Times New Roman" panose="02020603050405020304" pitchFamily="2" charset="0"/>
              </a:rPr>
              <a:t>个物理页面：页故障率</a:t>
            </a:r>
            <a:r>
              <a:rPr lang="en-US" altLang="zh-CN" b="1">
                <a:latin typeface="Times New Roman" panose="02020603050405020304" pitchFamily="2" charset="0"/>
              </a:rPr>
              <a:t>=10/12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     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/>
              <a:t>FIFO</a:t>
            </a:r>
            <a:r>
              <a:rPr lang="zh-CN" altLang="en-US" b="1"/>
              <a:t>淘汰算法</a:t>
            </a:r>
            <a:r>
              <a:rPr lang="en-US" altLang="zh-CN" b="1"/>
              <a:t>(belady</a:t>
            </a:r>
            <a:r>
              <a:rPr lang="zh-CN" altLang="en-US" b="1"/>
              <a:t>异常</a:t>
            </a:r>
            <a:r>
              <a:rPr lang="en-US" altLang="zh-CN" b="1"/>
              <a:t>)</a:t>
            </a:r>
            <a:endParaRPr lang="en-US" altLang="zh-CN" b="1"/>
          </a:p>
        </p:txBody>
      </p:sp>
      <p:graphicFrame>
        <p:nvGraphicFramePr>
          <p:cNvPr id="15363" name="表格 15362"/>
          <p:cNvGraphicFramePr/>
          <p:nvPr/>
        </p:nvGraphicFramePr>
        <p:xfrm>
          <a:off x="1187450" y="2084388"/>
          <a:ext cx="4621213" cy="1852613"/>
        </p:xfrm>
        <a:graphic>
          <a:graphicData uri="http://schemas.openxmlformats.org/drawingml/2006/table">
            <a:tbl>
              <a:tblPr/>
              <a:tblGrid>
                <a:gridCol w="431800"/>
                <a:gridCol w="338138"/>
                <a:gridCol w="382587"/>
                <a:gridCol w="387350"/>
                <a:gridCol w="385763"/>
                <a:gridCol w="385762"/>
                <a:gridCol w="384175"/>
                <a:gridCol w="373063"/>
                <a:gridCol w="396875"/>
                <a:gridCol w="350837"/>
                <a:gridCol w="419100"/>
                <a:gridCol w="385763"/>
              </a:tblGrid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3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4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5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3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4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5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4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4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4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5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5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5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3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3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3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3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3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4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30" name="矩形 15429"/>
          <p:cNvSpPr/>
          <p:nvPr/>
        </p:nvSpPr>
        <p:spPr>
          <a:xfrm>
            <a:off x="1187450" y="1844675"/>
            <a:ext cx="4752975" cy="3603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5431" name="表格 15430"/>
          <p:cNvGraphicFramePr/>
          <p:nvPr/>
        </p:nvGraphicFramePr>
        <p:xfrm>
          <a:off x="1187450" y="4391025"/>
          <a:ext cx="4621213" cy="2352675"/>
        </p:xfrm>
        <a:graphic>
          <a:graphicData uri="http://schemas.openxmlformats.org/drawingml/2006/table">
            <a:tbl>
              <a:tblPr/>
              <a:tblGrid>
                <a:gridCol w="385763"/>
                <a:gridCol w="384175"/>
                <a:gridCol w="384175"/>
                <a:gridCol w="385762"/>
                <a:gridCol w="385763"/>
                <a:gridCol w="385762"/>
                <a:gridCol w="384175"/>
                <a:gridCol w="373063"/>
                <a:gridCol w="396875"/>
                <a:gridCol w="385762"/>
                <a:gridCol w="384175"/>
                <a:gridCol w="385763"/>
              </a:tblGrid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3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4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5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3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4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5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5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5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5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5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4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4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5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3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3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3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3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4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4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4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4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3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3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3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11" name="矩形 15510"/>
          <p:cNvSpPr/>
          <p:nvPr/>
        </p:nvSpPr>
        <p:spPr>
          <a:xfrm>
            <a:off x="1187450" y="4076700"/>
            <a:ext cx="7705725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512" name="文本框 15511"/>
          <p:cNvSpPr txBox="1"/>
          <p:nvPr/>
        </p:nvSpPr>
        <p:spPr>
          <a:xfrm>
            <a:off x="6084888" y="4652963"/>
            <a:ext cx="28082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2" charset="0"/>
              </a:rPr>
              <a:t>页故障率</a:t>
            </a:r>
            <a:r>
              <a:rPr lang="en-US" altLang="zh-CN" b="1">
                <a:latin typeface="Tahoma" panose="020B0604030504040204" pitchFamily="2" charset="0"/>
              </a:rPr>
              <a:t>=10/12</a:t>
            </a:r>
            <a:endParaRPr lang="en-US" altLang="zh-CN" b="1">
              <a:latin typeface="Tahoma" panose="020B0604030504040204" pitchFamily="2" charset="0"/>
            </a:endParaRPr>
          </a:p>
        </p:txBody>
      </p:sp>
      <p:sp>
        <p:nvSpPr>
          <p:cNvPr id="15513" name="文本框 15512"/>
          <p:cNvSpPr txBox="1"/>
          <p:nvPr/>
        </p:nvSpPr>
        <p:spPr>
          <a:xfrm>
            <a:off x="6227763" y="2565400"/>
            <a:ext cx="25923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2" charset="0"/>
              </a:rPr>
              <a:t>页故障率</a:t>
            </a:r>
            <a:r>
              <a:rPr lang="en-US" altLang="zh-CN" b="1">
                <a:latin typeface="Tahoma" panose="020B0604030504040204" pitchFamily="2" charset="0"/>
              </a:rPr>
              <a:t>=9/12</a:t>
            </a:r>
            <a:endParaRPr lang="en-US" altLang="zh-CN" b="1">
              <a:latin typeface="Tahoma" panose="020B0604030504040204" pitchFamily="2" charset="0"/>
            </a:endParaRPr>
          </a:p>
        </p:txBody>
      </p:sp>
      <p:sp>
        <p:nvSpPr>
          <p:cNvPr id="15514" name="文本框 15513"/>
          <p:cNvSpPr txBox="1"/>
          <p:nvPr/>
        </p:nvSpPr>
        <p:spPr>
          <a:xfrm>
            <a:off x="107950" y="4460875"/>
            <a:ext cx="111601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访问序列</a:t>
            </a:r>
            <a:r>
              <a:rPr lang="en-US" altLang="zh-CN" sz="1600" b="1">
                <a:latin typeface="Tahoma" panose="020B0604030504040204" pitchFamily="2" charset="0"/>
              </a:rPr>
              <a:t>: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15515" name="文本框 15514"/>
          <p:cNvSpPr txBox="1"/>
          <p:nvPr/>
        </p:nvSpPr>
        <p:spPr>
          <a:xfrm>
            <a:off x="107950" y="2187575"/>
            <a:ext cx="10795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访问序列</a:t>
            </a:r>
            <a:r>
              <a:rPr lang="en-US" altLang="zh-CN" sz="1600" b="1">
                <a:latin typeface="Tahoma" panose="020B0604030504040204" pitchFamily="2" charset="0"/>
              </a:rPr>
              <a:t>: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15516" name="文本框 15515"/>
          <p:cNvSpPr txBox="1"/>
          <p:nvPr/>
        </p:nvSpPr>
        <p:spPr>
          <a:xfrm>
            <a:off x="107950" y="2660650"/>
            <a:ext cx="10795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内存页面</a:t>
            </a:r>
            <a:r>
              <a:rPr lang="en-US" altLang="zh-CN" sz="1600" b="1">
                <a:latin typeface="Tahoma" panose="020B0604030504040204" pitchFamily="2" charset="0"/>
              </a:rPr>
              <a:t>: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15517" name="文本框 15516"/>
          <p:cNvSpPr txBox="1"/>
          <p:nvPr/>
        </p:nvSpPr>
        <p:spPr>
          <a:xfrm>
            <a:off x="107950" y="4941888"/>
            <a:ext cx="10795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内存页面</a:t>
            </a:r>
            <a:r>
              <a:rPr lang="en-US" altLang="zh-CN" sz="1600" b="1">
                <a:latin typeface="Tahoma" panose="020B0604030504040204" pitchFamily="2" charset="0"/>
              </a:rPr>
              <a:t>: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文本框 16385"/>
          <p:cNvSpPr txBox="1"/>
          <p:nvPr/>
        </p:nvSpPr>
        <p:spPr>
          <a:xfrm>
            <a:off x="228600" y="695325"/>
            <a:ext cx="8610600" cy="3670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3. </a:t>
            </a:r>
            <a:r>
              <a:rPr lang="zh-CN" altLang="en-US" b="1">
                <a:latin typeface="Times New Roman" panose="02020603050405020304" pitchFamily="2" charset="0"/>
              </a:rPr>
              <a:t>最近最少使用算法（</a:t>
            </a:r>
            <a:r>
              <a:rPr lang="en-US" altLang="zh-CN" b="1">
                <a:latin typeface="Times New Roman" panose="02020603050405020304" pitchFamily="2" charset="0"/>
              </a:rPr>
              <a:t>LRU</a:t>
            </a:r>
            <a:r>
              <a:rPr lang="zh-CN" altLang="en-US" b="1">
                <a:latin typeface="Times New Roman" panose="02020603050405020304" pitchFamily="2" charset="0"/>
              </a:rPr>
              <a:t>）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淘汰最近一次访问距当前时间最长的。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</a:t>
            </a:r>
            <a:r>
              <a:rPr lang="en-US" altLang="zh-CN" b="1">
                <a:latin typeface="Times New Roman" panose="02020603050405020304" pitchFamily="2" charset="0"/>
              </a:rPr>
              <a:t>Replace page that hasn’t been used for the longest period of time.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</a:t>
            </a:r>
            <a:r>
              <a:rPr lang="zh-CN" altLang="en-US" b="1">
                <a:latin typeface="Times New Roman" panose="02020603050405020304" pitchFamily="2" charset="0"/>
              </a:rPr>
              <a:t>实现：</a:t>
            </a:r>
            <a:r>
              <a:rPr lang="en-US" altLang="zh-CN" b="1">
                <a:latin typeface="Times New Roman" panose="02020603050405020304" pitchFamily="2" charset="0"/>
              </a:rPr>
              <a:t>stack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            </a:t>
            </a:r>
            <a:r>
              <a:rPr lang="zh-CN" altLang="en-US" b="1">
                <a:latin typeface="Times New Roman" panose="02020603050405020304" pitchFamily="2" charset="0"/>
              </a:rPr>
              <a:t>当一页面被访问时</a:t>
            </a:r>
            <a:r>
              <a:rPr lang="en-US" altLang="zh-CN" b="1">
                <a:latin typeface="Times New Roman" panose="02020603050405020304" pitchFamily="2" charset="0"/>
              </a:rPr>
              <a:t>, </a:t>
            </a:r>
            <a:r>
              <a:rPr lang="zh-CN" altLang="en-US" b="1">
                <a:latin typeface="Times New Roman" panose="02020603050405020304" pitchFamily="2" charset="0"/>
              </a:rPr>
              <a:t>从栈中取出压到栈顶</a:t>
            </a:r>
            <a:r>
              <a:rPr lang="en-US" altLang="zh-CN" b="1">
                <a:latin typeface="Times New Roman" panose="02020603050405020304" pitchFamily="2" charset="0"/>
              </a:rPr>
              <a:t>,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            </a:t>
            </a:r>
            <a:r>
              <a:rPr lang="zh-CN" altLang="en-US" b="1">
                <a:latin typeface="Times New Roman" panose="02020603050405020304" pitchFamily="2" charset="0"/>
              </a:rPr>
              <a:t>栈底是</a:t>
            </a:r>
            <a:r>
              <a:rPr lang="en-US" altLang="zh-CN" b="1">
                <a:latin typeface="Times New Roman" panose="02020603050405020304" pitchFamily="2" charset="0"/>
              </a:rPr>
              <a:t>: LRU page.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</a:t>
            </a:r>
            <a:r>
              <a:rPr lang="zh-CN" altLang="en-US" b="1">
                <a:latin typeface="Times New Roman" panose="02020603050405020304" pitchFamily="2" charset="0"/>
              </a:rPr>
              <a:t>例子：</a:t>
            </a:r>
            <a:r>
              <a:rPr lang="en-US" altLang="zh-CN" b="1">
                <a:latin typeface="Times New Roman" panose="02020603050405020304" pitchFamily="2" charset="0"/>
              </a:rPr>
              <a:t>reference string: 4, 7, 0, 7, 1, 0, 1, 2, 1, 2, 7, 1, 2 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grpSp>
        <p:nvGrpSpPr>
          <p:cNvPr id="16387" name="组合 16386"/>
          <p:cNvGrpSpPr/>
          <p:nvPr/>
        </p:nvGrpSpPr>
        <p:grpSpPr>
          <a:xfrm>
            <a:off x="2590800" y="4648200"/>
            <a:ext cx="647700" cy="1981200"/>
            <a:chOff x="0" y="0"/>
            <a:chExt cx="408" cy="1248"/>
          </a:xfrm>
        </p:grpSpPr>
        <p:grpSp>
          <p:nvGrpSpPr>
            <p:cNvPr id="16388" name="组合 16387"/>
            <p:cNvGrpSpPr/>
            <p:nvPr/>
          </p:nvGrpSpPr>
          <p:grpSpPr>
            <a:xfrm>
              <a:off x="0" y="0"/>
              <a:ext cx="408" cy="1248"/>
              <a:chOff x="0" y="0"/>
              <a:chExt cx="408" cy="1248"/>
            </a:xfrm>
          </p:grpSpPr>
          <p:sp>
            <p:nvSpPr>
              <p:cNvPr id="16389" name="矩形 16388"/>
              <p:cNvSpPr/>
              <p:nvPr/>
            </p:nvSpPr>
            <p:spPr>
              <a:xfrm>
                <a:off x="0" y="0"/>
                <a:ext cx="408" cy="124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latin typeface="Times New Roman" panose="02020603050405020304" pitchFamily="2" charset="0"/>
                  </a:rPr>
                  <a:t>2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latin typeface="Times New Roman" panose="02020603050405020304" pitchFamily="2" charset="0"/>
                  </a:rPr>
                  <a:t>1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latin typeface="Times New Roman" panose="02020603050405020304" pitchFamily="2" charset="0"/>
                  </a:rPr>
                  <a:t>0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latin typeface="Times New Roman" panose="02020603050405020304" pitchFamily="2" charset="0"/>
                  </a:rPr>
                  <a:t>7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latin typeface="Times New Roman" panose="02020603050405020304" pitchFamily="2" charset="0"/>
                  </a:rPr>
                  <a:t>4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16390" name="直接连接符 16389"/>
              <p:cNvSpPr/>
              <p:nvPr/>
            </p:nvSpPr>
            <p:spPr>
              <a:xfrm>
                <a:off x="0" y="1008"/>
                <a:ext cx="40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391" name="直接连接符 16390"/>
              <p:cNvSpPr/>
              <p:nvPr/>
            </p:nvSpPr>
            <p:spPr>
              <a:xfrm>
                <a:off x="0" y="768"/>
                <a:ext cx="40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392" name="直接连接符 16391"/>
              <p:cNvSpPr/>
              <p:nvPr/>
            </p:nvSpPr>
            <p:spPr>
              <a:xfrm>
                <a:off x="0" y="528"/>
                <a:ext cx="40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393" name="直接连接符 16392"/>
              <p:cNvSpPr/>
              <p:nvPr/>
            </p:nvSpPr>
            <p:spPr>
              <a:xfrm>
                <a:off x="0" y="288"/>
                <a:ext cx="40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394" name="直接连接符 16393"/>
            <p:cNvSpPr/>
            <p:nvPr/>
          </p:nvSpPr>
          <p:spPr>
            <a:xfrm>
              <a:off x="0" y="0"/>
              <a:ext cx="408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395" name="组合 16394"/>
          <p:cNvGrpSpPr/>
          <p:nvPr/>
        </p:nvGrpSpPr>
        <p:grpSpPr>
          <a:xfrm>
            <a:off x="4953000" y="4648200"/>
            <a:ext cx="647700" cy="1981200"/>
            <a:chOff x="0" y="0"/>
            <a:chExt cx="408" cy="1248"/>
          </a:xfrm>
        </p:grpSpPr>
        <p:grpSp>
          <p:nvGrpSpPr>
            <p:cNvPr id="16396" name="组合 16395"/>
            <p:cNvGrpSpPr/>
            <p:nvPr/>
          </p:nvGrpSpPr>
          <p:grpSpPr>
            <a:xfrm>
              <a:off x="0" y="0"/>
              <a:ext cx="408" cy="1248"/>
              <a:chOff x="0" y="0"/>
              <a:chExt cx="408" cy="1248"/>
            </a:xfrm>
          </p:grpSpPr>
          <p:sp>
            <p:nvSpPr>
              <p:cNvPr id="16397" name="矩形 16396"/>
              <p:cNvSpPr/>
              <p:nvPr/>
            </p:nvSpPr>
            <p:spPr>
              <a:xfrm>
                <a:off x="0" y="0"/>
                <a:ext cx="408" cy="124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latin typeface="Times New Roman" panose="02020603050405020304" pitchFamily="2" charset="0"/>
                  </a:rPr>
                  <a:t>7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latin typeface="Times New Roman" panose="02020603050405020304" pitchFamily="2" charset="0"/>
                  </a:rPr>
                  <a:t>2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latin typeface="Times New Roman" panose="02020603050405020304" pitchFamily="2" charset="0"/>
                  </a:rPr>
                  <a:t>1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latin typeface="Times New Roman" panose="02020603050405020304" pitchFamily="2" charset="0"/>
                  </a:rPr>
                  <a:t>0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latin typeface="Times New Roman" panose="02020603050405020304" pitchFamily="2" charset="0"/>
                  </a:rPr>
                  <a:t>4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16398" name="直接连接符 16397"/>
              <p:cNvSpPr/>
              <p:nvPr/>
            </p:nvSpPr>
            <p:spPr>
              <a:xfrm>
                <a:off x="0" y="1008"/>
                <a:ext cx="40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399" name="直接连接符 16398"/>
              <p:cNvSpPr/>
              <p:nvPr/>
            </p:nvSpPr>
            <p:spPr>
              <a:xfrm>
                <a:off x="0" y="768"/>
                <a:ext cx="40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00" name="直接连接符 16399"/>
              <p:cNvSpPr/>
              <p:nvPr/>
            </p:nvSpPr>
            <p:spPr>
              <a:xfrm>
                <a:off x="0" y="528"/>
                <a:ext cx="40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01" name="直接连接符 16400"/>
              <p:cNvSpPr/>
              <p:nvPr/>
            </p:nvSpPr>
            <p:spPr>
              <a:xfrm>
                <a:off x="0" y="288"/>
                <a:ext cx="40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02" name="直接连接符 16401"/>
            <p:cNvSpPr/>
            <p:nvPr/>
          </p:nvSpPr>
          <p:spPr>
            <a:xfrm>
              <a:off x="0" y="0"/>
              <a:ext cx="408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6403" name="文本框 16402"/>
          <p:cNvSpPr txBox="1"/>
          <p:nvPr/>
        </p:nvSpPr>
        <p:spPr>
          <a:xfrm>
            <a:off x="1371600" y="4664075"/>
            <a:ext cx="12192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Stack before a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16404" name="文本框 16403"/>
          <p:cNvSpPr txBox="1"/>
          <p:nvPr/>
        </p:nvSpPr>
        <p:spPr>
          <a:xfrm>
            <a:off x="3657600" y="4648200"/>
            <a:ext cx="12192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Stack before b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16405" name="直接连接符 16404"/>
          <p:cNvSpPr/>
          <p:nvPr/>
        </p:nvSpPr>
        <p:spPr>
          <a:xfrm flipV="1">
            <a:off x="7019925" y="4648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06" name="直接连接符 16405"/>
          <p:cNvSpPr/>
          <p:nvPr/>
        </p:nvSpPr>
        <p:spPr>
          <a:xfrm flipV="1">
            <a:off x="6659563" y="4648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07" name="文本框 16406"/>
          <p:cNvSpPr txBox="1"/>
          <p:nvPr/>
        </p:nvSpPr>
        <p:spPr>
          <a:xfrm>
            <a:off x="6248400" y="50292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a   b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LRU</a:t>
            </a:r>
            <a:r>
              <a:rPr lang="zh-CN" altLang="en-US"/>
              <a:t>算法例子</a:t>
            </a:r>
            <a:endParaRPr lang="zh-CN" altLang="en-US"/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12/20=60%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7412" name="矩形 17411"/>
          <p:cNvSpPr/>
          <p:nvPr/>
        </p:nvSpPr>
        <p:spPr>
          <a:xfrm>
            <a:off x="0" y="24241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>
              <a:latin typeface="Times New Roman" panose="02020603050405020304" pitchFamily="2" charset="0"/>
            </a:endParaRPr>
          </a:p>
        </p:txBody>
      </p:sp>
      <p:graphicFrame>
        <p:nvGraphicFramePr>
          <p:cNvPr id="17413" name="表格 17412"/>
          <p:cNvGraphicFramePr/>
          <p:nvPr/>
        </p:nvGraphicFramePr>
        <p:xfrm>
          <a:off x="1763713" y="2924175"/>
          <a:ext cx="5256213" cy="2233613"/>
        </p:xfrm>
        <a:graphic>
          <a:graphicData uri="http://schemas.openxmlformats.org/drawingml/2006/table">
            <a:tbl>
              <a:tblPr/>
              <a:tblGrid>
                <a:gridCol w="263525"/>
                <a:gridCol w="261938"/>
                <a:gridCol w="263525"/>
                <a:gridCol w="261937"/>
                <a:gridCol w="263525"/>
                <a:gridCol w="261938"/>
                <a:gridCol w="263525"/>
                <a:gridCol w="261937"/>
                <a:gridCol w="263525"/>
                <a:gridCol w="263525"/>
                <a:gridCol w="263525"/>
                <a:gridCol w="261938"/>
                <a:gridCol w="263525"/>
                <a:gridCol w="261937"/>
                <a:gridCol w="263525"/>
                <a:gridCol w="261938"/>
                <a:gridCol w="263525"/>
                <a:gridCol w="261937"/>
                <a:gridCol w="263525"/>
                <a:gridCol w="261938"/>
              </a:tblGrid>
              <a:tr h="4460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6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3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4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3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3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6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6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6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6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4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4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4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/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3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3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3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/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/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3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3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</a:rPr>
                        <a:t>6</a:t>
                      </a: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zh-CN" altLang="en-US" sz="2000" b="1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</a:t>
                      </a:r>
                      <a:endParaRPr lang="zh-CN" altLang="en-US" sz="2000" b="1">
                        <a:latin typeface="宋体" panose="02010600030101010101" pitchFamily="2" charset="-122"/>
                        <a:ea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</a:txBody>
                  <a:tcPr vert="horz" anchor="t">
                    <a:lnL cap="flat"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</a:t>
                      </a:r>
                      <a:endParaRPr lang="zh-CN" altLang="en-US" sz="2000" b="1">
                        <a:latin typeface="宋体" panose="02010600030101010101" pitchFamily="2" charset="-122"/>
                        <a:ea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</a:t>
                      </a:r>
                      <a:endParaRPr lang="zh-CN" altLang="en-US" sz="2000" b="1">
                        <a:latin typeface="宋体" panose="02010600030101010101" pitchFamily="2" charset="-122"/>
                        <a:ea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</a:t>
                      </a:r>
                      <a:endParaRPr lang="zh-CN" altLang="en-US" sz="2000" b="1">
                        <a:latin typeface="宋体" panose="02010600030101010101" pitchFamily="2" charset="-122"/>
                        <a:ea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/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</a:t>
                      </a:r>
                      <a:endParaRPr lang="zh-CN" altLang="en-US" sz="2000" b="1">
                        <a:latin typeface="宋体" panose="02010600030101010101" pitchFamily="2" charset="-122"/>
                        <a:ea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/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</a:t>
                      </a:r>
                      <a:endParaRPr lang="zh-CN" altLang="en-US" sz="2000" b="1">
                        <a:latin typeface="宋体" panose="02010600030101010101" pitchFamily="2" charset="-122"/>
                        <a:ea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</a:t>
                      </a:r>
                      <a:endParaRPr lang="zh-CN" altLang="en-US" sz="2000" b="1">
                        <a:latin typeface="宋体" panose="02010600030101010101" pitchFamily="2" charset="-122"/>
                        <a:ea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</a:t>
                      </a:r>
                      <a:endParaRPr lang="zh-CN" altLang="en-US" sz="2000" b="1">
                        <a:latin typeface="宋体" panose="02010600030101010101" pitchFamily="2" charset="-122"/>
                        <a:ea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</a:t>
                      </a:r>
                      <a:endParaRPr lang="zh-CN" altLang="en-US" sz="2000" b="1">
                        <a:latin typeface="宋体" panose="02010600030101010101" pitchFamily="2" charset="-122"/>
                        <a:ea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/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/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</a:t>
                      </a:r>
                      <a:endParaRPr lang="zh-CN" altLang="en-US" sz="2000" b="1">
                        <a:latin typeface="宋体" panose="02010600030101010101" pitchFamily="2" charset="-122"/>
                        <a:ea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/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</a:t>
                      </a:r>
                      <a:endParaRPr lang="zh-CN" altLang="en-US" sz="2000" b="1">
                        <a:latin typeface="宋体" panose="02010600030101010101" pitchFamily="2" charset="-122"/>
                        <a:ea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/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</a:t>
                      </a:r>
                      <a:endParaRPr lang="zh-CN" altLang="en-US" sz="2000" b="1">
                        <a:latin typeface="宋体" panose="02010600030101010101" pitchFamily="2" charset="-122"/>
                        <a:ea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/>
                    </a:p>
                  </a:txBody>
                  <a:tcPr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/>
                    </a:p>
                  </a:txBody>
                  <a:tcPr vert="horz" anchor="t">
                    <a:lnL>
                      <a:noFill/>
                    </a:lnL>
                    <a:lnR cap="flat">
                      <a:noFill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文本框 18433"/>
          <p:cNvSpPr txBox="1"/>
          <p:nvPr/>
        </p:nvSpPr>
        <p:spPr>
          <a:xfrm>
            <a:off x="323850" y="404813"/>
            <a:ext cx="8153400" cy="374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4. </a:t>
            </a:r>
            <a:r>
              <a:rPr lang="zh-CN" altLang="en-US" b="1">
                <a:latin typeface="Times New Roman" panose="02020603050405020304" pitchFamily="2" charset="0"/>
              </a:rPr>
              <a:t>最近不用的先淘汰</a:t>
            </a:r>
            <a:r>
              <a:rPr lang="en-US" altLang="zh-CN" b="1">
                <a:latin typeface="Times New Roman" panose="02020603050405020304" pitchFamily="2" charset="0"/>
              </a:rPr>
              <a:t>(not used recently)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</a:t>
            </a:r>
            <a:r>
              <a:rPr lang="zh-CN" altLang="en-US" b="1">
                <a:latin typeface="Times New Roman" panose="02020603050405020304" pitchFamily="2" charset="0"/>
              </a:rPr>
              <a:t>淘汰最近一段时间未用到的。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实现：每页增加一个访问标志，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           访问置</a:t>
            </a:r>
            <a:r>
              <a:rPr lang="en-US" altLang="zh-CN" b="1">
                <a:latin typeface="Times New Roman" panose="02020603050405020304" pitchFamily="2" charset="0"/>
              </a:rPr>
              <a:t>1</a:t>
            </a:r>
            <a:r>
              <a:rPr lang="zh-CN" altLang="en-US" b="1">
                <a:latin typeface="Times New Roman" panose="02020603050405020304" pitchFamily="2" charset="0"/>
              </a:rPr>
              <a:t>，定时清</a:t>
            </a:r>
            <a:r>
              <a:rPr lang="en-US" altLang="zh-CN" b="1">
                <a:latin typeface="Times New Roman" panose="02020603050405020304" pitchFamily="2" charset="0"/>
              </a:rPr>
              <a:t>0</a:t>
            </a:r>
            <a:r>
              <a:rPr lang="zh-CN" altLang="en-US" b="1">
                <a:latin typeface="Times New Roman" panose="02020603050405020304" pitchFamily="2" charset="0"/>
              </a:rPr>
              <a:t>，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           淘汰时取标志为</a:t>
            </a:r>
            <a:r>
              <a:rPr lang="en-US" altLang="zh-CN" b="1">
                <a:latin typeface="Times New Roman" panose="02020603050405020304" pitchFamily="2" charset="0"/>
              </a:rPr>
              <a:t>0</a:t>
            </a:r>
            <a:r>
              <a:rPr lang="zh-CN" altLang="en-US" b="1">
                <a:latin typeface="Times New Roman" panose="02020603050405020304" pitchFamily="2" charset="0"/>
              </a:rPr>
              <a:t>的。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</a:t>
            </a:r>
            <a:r>
              <a:rPr lang="en-US" altLang="zh-CN" b="1">
                <a:latin typeface="Times New Roman" panose="02020603050405020304" pitchFamily="2" charset="0"/>
              </a:rPr>
              <a:t>LRU</a:t>
            </a:r>
            <a:r>
              <a:rPr lang="zh-CN" altLang="en-US" b="1">
                <a:latin typeface="Times New Roman" panose="02020603050405020304" pitchFamily="2" charset="0"/>
              </a:rPr>
              <a:t>算法的近似：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</a:t>
            </a:r>
            <a:r>
              <a:rPr lang="en-US" altLang="zh-CN" b="1">
                <a:latin typeface="Times New Roman" panose="02020603050405020304" pitchFamily="2" charset="0"/>
              </a:rPr>
              <a:t>Reference string: 2, 3, 5, 6, 4, 2, 5, 6, 7, 5, 6, 8, 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18435" name="直接连接符 18434"/>
          <p:cNvSpPr/>
          <p:nvPr/>
        </p:nvSpPr>
        <p:spPr>
          <a:xfrm flipV="1">
            <a:off x="4876800" y="4038600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36" name="文本框 18435"/>
          <p:cNvSpPr txBox="1"/>
          <p:nvPr/>
        </p:nvSpPr>
        <p:spPr>
          <a:xfrm>
            <a:off x="4343400" y="46482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标志清</a:t>
            </a:r>
            <a:r>
              <a:rPr lang="en-US" altLang="zh-CN" b="1">
                <a:latin typeface="Times New Roman" panose="02020603050405020304" pitchFamily="2" charset="0"/>
              </a:rPr>
              <a:t>0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18437" name="直接连接符 18436"/>
          <p:cNvSpPr/>
          <p:nvPr/>
        </p:nvSpPr>
        <p:spPr>
          <a:xfrm flipV="1">
            <a:off x="6629400" y="4038600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38" name="文本框 18437"/>
          <p:cNvSpPr txBox="1"/>
          <p:nvPr/>
        </p:nvSpPr>
        <p:spPr>
          <a:xfrm>
            <a:off x="5943600" y="4648200"/>
            <a:ext cx="28956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选择淘汰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LRU</a:t>
            </a:r>
            <a:r>
              <a:rPr lang="zh-CN" altLang="en-US" b="1">
                <a:latin typeface="Times New Roman" panose="02020603050405020304" pitchFamily="2" charset="0"/>
              </a:rPr>
              <a:t>：</a:t>
            </a:r>
            <a:r>
              <a:rPr lang="en-US" altLang="zh-CN" b="1">
                <a:latin typeface="Times New Roman" panose="02020603050405020304" pitchFamily="2" charset="0"/>
              </a:rPr>
              <a:t>3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NUR</a:t>
            </a:r>
            <a:r>
              <a:rPr lang="zh-CN" altLang="en-US" b="1">
                <a:latin typeface="Times New Roman" panose="02020603050405020304" pitchFamily="2" charset="0"/>
              </a:rPr>
              <a:t>：</a:t>
            </a:r>
            <a:r>
              <a:rPr lang="en-US" altLang="zh-CN" b="1">
                <a:latin typeface="Times New Roman" panose="02020603050405020304" pitchFamily="2" charset="0"/>
              </a:rPr>
              <a:t>2</a:t>
            </a:r>
            <a:r>
              <a:rPr lang="zh-CN" altLang="en-US" b="1">
                <a:latin typeface="Times New Roman" panose="02020603050405020304" pitchFamily="2" charset="0"/>
              </a:rPr>
              <a:t>，</a:t>
            </a:r>
            <a:r>
              <a:rPr lang="en-US" altLang="zh-CN" b="1">
                <a:latin typeface="Times New Roman" panose="02020603050405020304" pitchFamily="2" charset="0"/>
              </a:rPr>
              <a:t>3</a:t>
            </a:r>
            <a:r>
              <a:rPr lang="zh-CN" altLang="en-US" b="1">
                <a:latin typeface="Times New Roman" panose="02020603050405020304" pitchFamily="2" charset="0"/>
              </a:rPr>
              <a:t>，</a:t>
            </a:r>
            <a:r>
              <a:rPr lang="en-US" altLang="zh-CN" b="1">
                <a:latin typeface="Times New Roman" panose="02020603050405020304" pitchFamily="2" charset="0"/>
              </a:rPr>
              <a:t>4</a:t>
            </a:r>
            <a:r>
              <a:rPr lang="zh-CN" altLang="en-US" b="1">
                <a:latin typeface="Times New Roman" panose="02020603050405020304" pitchFamily="2" charset="0"/>
              </a:rPr>
              <a:t>任意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文本框 19457"/>
          <p:cNvSpPr txBox="1"/>
          <p:nvPr/>
        </p:nvSpPr>
        <p:spPr>
          <a:xfrm>
            <a:off x="381000" y="381000"/>
            <a:ext cx="8305800" cy="593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5. </a:t>
            </a:r>
            <a:r>
              <a:rPr lang="zh-CN" altLang="en-US" b="1">
                <a:latin typeface="Times New Roman" panose="02020603050405020304" pitchFamily="2" charset="0"/>
              </a:rPr>
              <a:t>最不经常使用的先淘汰</a:t>
            </a:r>
            <a:r>
              <a:rPr lang="en-US" altLang="zh-CN" b="1">
                <a:latin typeface="Times New Roman" panose="02020603050405020304" pitchFamily="2" charset="0"/>
              </a:rPr>
              <a:t>(LFU)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</a:t>
            </a:r>
            <a:r>
              <a:rPr lang="zh-CN" altLang="en-US" b="1">
                <a:latin typeface="Times New Roman" panose="02020603050405020304" pitchFamily="2" charset="0"/>
              </a:rPr>
              <a:t>淘汰使用次数最少的。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依据</a:t>
            </a:r>
            <a:r>
              <a:rPr lang="en-US" altLang="zh-CN" b="1">
                <a:latin typeface="Times New Roman" panose="02020603050405020304" pitchFamily="2" charset="0"/>
              </a:rPr>
              <a:t>: </a:t>
            </a:r>
            <a:r>
              <a:rPr lang="zh-CN" altLang="en-US" b="1">
                <a:latin typeface="Times New Roman" panose="02020603050405020304" pitchFamily="2" charset="0"/>
              </a:rPr>
              <a:t>活跃访问页面应有较大的访问次数</a:t>
            </a:r>
            <a:r>
              <a:rPr lang="en-US" altLang="zh-CN" b="1">
                <a:latin typeface="Times New Roman" panose="02020603050405020304" pitchFamily="2" charset="0"/>
              </a:rPr>
              <a:t>.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Suffer: (1) </a:t>
            </a:r>
            <a:r>
              <a:rPr lang="zh-CN" altLang="en-US" b="1">
                <a:latin typeface="Times New Roman" panose="02020603050405020304" pitchFamily="2" charset="0"/>
              </a:rPr>
              <a:t>前期使用多，但以后不用，难换出；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           </a:t>
            </a:r>
            <a:r>
              <a:rPr lang="en-US" altLang="zh-CN" b="1">
                <a:latin typeface="Times New Roman" panose="02020603050405020304" pitchFamily="2" charset="0"/>
              </a:rPr>
              <a:t>(2) </a:t>
            </a:r>
            <a:r>
              <a:rPr lang="zh-CN" altLang="en-US" b="1">
                <a:latin typeface="Times New Roman" panose="02020603050405020304" pitchFamily="2" charset="0"/>
              </a:rPr>
              <a:t>刚调入的页面，引用少，被换出可能大。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实现：记数器，调入清</a:t>
            </a:r>
            <a:r>
              <a:rPr lang="en-US" altLang="zh-CN" b="1">
                <a:latin typeface="Times New Roman" panose="02020603050405020304" pitchFamily="2" charset="0"/>
              </a:rPr>
              <a:t>0</a:t>
            </a:r>
            <a:r>
              <a:rPr lang="zh-CN" altLang="en-US" b="1">
                <a:latin typeface="Times New Roman" panose="02020603050405020304" pitchFamily="2" charset="0"/>
              </a:rPr>
              <a:t>，访问增</a:t>
            </a:r>
            <a:r>
              <a:rPr lang="en-US" altLang="zh-CN" b="1">
                <a:latin typeface="Times New Roman" panose="02020603050405020304" pitchFamily="2" charset="0"/>
              </a:rPr>
              <a:t>1</a:t>
            </a:r>
            <a:r>
              <a:rPr lang="zh-CN" altLang="en-US" b="1">
                <a:latin typeface="Times New Roman" panose="02020603050405020304" pitchFamily="2" charset="0"/>
              </a:rPr>
              <a:t>，淘汰选取最小者。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6. </a:t>
            </a:r>
            <a:r>
              <a:rPr lang="zh-CN" altLang="en-US" b="1">
                <a:latin typeface="Times New Roman" panose="02020603050405020304" pitchFamily="2" charset="0"/>
              </a:rPr>
              <a:t>最频繁使用算法</a:t>
            </a:r>
            <a:r>
              <a:rPr lang="en-US" altLang="zh-CN" b="1">
                <a:latin typeface="Times New Roman" panose="02020603050405020304" pitchFamily="2" charset="0"/>
              </a:rPr>
              <a:t>(MFU)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</a:t>
            </a:r>
            <a:r>
              <a:rPr lang="zh-CN" altLang="en-US" b="1">
                <a:latin typeface="Times New Roman" panose="02020603050405020304" pitchFamily="2" charset="0"/>
              </a:rPr>
              <a:t>淘汰使用次数最多的。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依据</a:t>
            </a:r>
            <a:r>
              <a:rPr lang="en-US" altLang="zh-CN" b="1">
                <a:latin typeface="Times New Roman" panose="02020603050405020304" pitchFamily="2" charset="0"/>
              </a:rPr>
              <a:t>: </a:t>
            </a:r>
            <a:r>
              <a:rPr lang="zh-CN" altLang="en-US" b="1">
                <a:latin typeface="Times New Roman" panose="02020603050405020304" pitchFamily="2" charset="0"/>
              </a:rPr>
              <a:t>使用多的可能已经用完了。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</a:t>
            </a:r>
            <a:r>
              <a:rPr lang="en-US" altLang="zh-CN" b="1">
                <a:latin typeface="Times New Roman" panose="02020603050405020304" pitchFamily="2" charset="0"/>
              </a:rPr>
              <a:t>Suffer: </a:t>
            </a:r>
            <a:r>
              <a:rPr lang="zh-CN" altLang="en-US" b="1">
                <a:latin typeface="Times New Roman" panose="02020603050405020304" pitchFamily="2" charset="0"/>
              </a:rPr>
              <a:t>程序有些成分是在整个程序运行中都使用的。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/>
              <a:t>7. </a:t>
            </a:r>
            <a:r>
              <a:rPr lang="zh-CN" altLang="en-US" b="1"/>
              <a:t>二次机会</a:t>
            </a:r>
            <a:r>
              <a:rPr lang="en-US" altLang="zh-CN" b="1"/>
              <a:t>(second chance)</a:t>
            </a:r>
            <a:endParaRPr lang="en-US" altLang="zh-CN" b="1"/>
          </a:p>
        </p:txBody>
      </p:sp>
      <p:sp>
        <p:nvSpPr>
          <p:cNvPr id="20483" name="文本占位符 20482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1555750"/>
          </a:xfrm>
        </p:spPr>
        <p:txBody>
          <a:bodyPr/>
          <a:p>
            <a:r>
              <a:rPr lang="zh-CN" altLang="en-US" b="1"/>
              <a:t>淘汰装入最久且最近未被访问的页面。</a:t>
            </a:r>
            <a:endParaRPr lang="zh-CN" altLang="en-US" b="1"/>
          </a:p>
          <a:p>
            <a:r>
              <a:rPr lang="zh-CN" altLang="en-US" b="1"/>
              <a:t>实现时：采用拉链数据结构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0484" name="文本框 20483"/>
          <p:cNvSpPr txBox="1"/>
          <p:nvPr/>
        </p:nvSpPr>
        <p:spPr>
          <a:xfrm>
            <a:off x="1692275" y="4797425"/>
            <a:ext cx="5762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>
              <a:latin typeface="Tahoma" panose="020B0604030504040204" pitchFamily="2" charset="0"/>
            </a:endParaRPr>
          </a:p>
        </p:txBody>
      </p:sp>
      <p:grpSp>
        <p:nvGrpSpPr>
          <p:cNvPr id="20485" name="组合 20484"/>
          <p:cNvGrpSpPr/>
          <p:nvPr/>
        </p:nvGrpSpPr>
        <p:grpSpPr>
          <a:xfrm>
            <a:off x="1006475" y="3463925"/>
            <a:ext cx="7129463" cy="360363"/>
            <a:chOff x="0" y="0"/>
            <a:chExt cx="4491" cy="227"/>
          </a:xfrm>
        </p:grpSpPr>
        <p:sp>
          <p:nvSpPr>
            <p:cNvPr id="20486" name="矩形 20485"/>
            <p:cNvSpPr/>
            <p:nvPr/>
          </p:nvSpPr>
          <p:spPr>
            <a:xfrm>
              <a:off x="227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6/1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487" name="矩形 20486"/>
            <p:cNvSpPr/>
            <p:nvPr/>
          </p:nvSpPr>
          <p:spPr>
            <a:xfrm>
              <a:off x="771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3/1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488" name="矩形 20487"/>
            <p:cNvSpPr/>
            <p:nvPr/>
          </p:nvSpPr>
          <p:spPr>
            <a:xfrm>
              <a:off x="1316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4/0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489" name="矩形 20488"/>
            <p:cNvSpPr/>
            <p:nvPr/>
          </p:nvSpPr>
          <p:spPr>
            <a:xfrm>
              <a:off x="1883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8/0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490" name="矩形 20489"/>
            <p:cNvSpPr/>
            <p:nvPr/>
          </p:nvSpPr>
          <p:spPr>
            <a:xfrm>
              <a:off x="2450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5/1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491" name="矩形 20490"/>
            <p:cNvSpPr/>
            <p:nvPr/>
          </p:nvSpPr>
          <p:spPr>
            <a:xfrm>
              <a:off x="3016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9/0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492" name="矩形 20491"/>
            <p:cNvSpPr/>
            <p:nvPr/>
          </p:nvSpPr>
          <p:spPr>
            <a:xfrm>
              <a:off x="3584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0/0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493" name="矩形 20492"/>
            <p:cNvSpPr/>
            <p:nvPr/>
          </p:nvSpPr>
          <p:spPr>
            <a:xfrm>
              <a:off x="4151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1/1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494" name="直接连接符 20493"/>
            <p:cNvSpPr/>
            <p:nvPr/>
          </p:nvSpPr>
          <p:spPr>
            <a:xfrm>
              <a:off x="0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5" name="直接连接符 20494"/>
            <p:cNvSpPr/>
            <p:nvPr/>
          </p:nvSpPr>
          <p:spPr>
            <a:xfrm>
              <a:off x="545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6" name="直接连接符 20495"/>
            <p:cNvSpPr/>
            <p:nvPr/>
          </p:nvSpPr>
          <p:spPr>
            <a:xfrm>
              <a:off x="1089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7" name="直接连接符 20496"/>
            <p:cNvSpPr/>
            <p:nvPr/>
          </p:nvSpPr>
          <p:spPr>
            <a:xfrm>
              <a:off x="1656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8" name="直接连接符 20497"/>
            <p:cNvSpPr/>
            <p:nvPr/>
          </p:nvSpPr>
          <p:spPr>
            <a:xfrm>
              <a:off x="2223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9" name="直接连接符 20498"/>
            <p:cNvSpPr/>
            <p:nvPr/>
          </p:nvSpPr>
          <p:spPr>
            <a:xfrm>
              <a:off x="3357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00" name="直接连接符 20499"/>
            <p:cNvSpPr/>
            <p:nvPr/>
          </p:nvSpPr>
          <p:spPr>
            <a:xfrm>
              <a:off x="3924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01" name="直接连接符 20500"/>
            <p:cNvSpPr/>
            <p:nvPr/>
          </p:nvSpPr>
          <p:spPr>
            <a:xfrm>
              <a:off x="2790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0502" name="组合 20501"/>
          <p:cNvGrpSpPr/>
          <p:nvPr/>
        </p:nvGrpSpPr>
        <p:grpSpPr>
          <a:xfrm>
            <a:off x="1008063" y="4256088"/>
            <a:ext cx="7129462" cy="360362"/>
            <a:chOff x="0" y="0"/>
            <a:chExt cx="4491" cy="227"/>
          </a:xfrm>
        </p:grpSpPr>
        <p:sp>
          <p:nvSpPr>
            <p:cNvPr id="20503" name="矩形 20502"/>
            <p:cNvSpPr/>
            <p:nvPr/>
          </p:nvSpPr>
          <p:spPr>
            <a:xfrm>
              <a:off x="227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3/1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04" name="矩形 20503"/>
            <p:cNvSpPr/>
            <p:nvPr/>
          </p:nvSpPr>
          <p:spPr>
            <a:xfrm>
              <a:off x="771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4/0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05" name="矩形 20504"/>
            <p:cNvSpPr/>
            <p:nvPr/>
          </p:nvSpPr>
          <p:spPr>
            <a:xfrm>
              <a:off x="1316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8/0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06" name="矩形 20505"/>
            <p:cNvSpPr/>
            <p:nvPr/>
          </p:nvSpPr>
          <p:spPr>
            <a:xfrm>
              <a:off x="1883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5/1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07" name="矩形 20506"/>
            <p:cNvSpPr/>
            <p:nvPr/>
          </p:nvSpPr>
          <p:spPr>
            <a:xfrm>
              <a:off x="2450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9/0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08" name="矩形 20507"/>
            <p:cNvSpPr/>
            <p:nvPr/>
          </p:nvSpPr>
          <p:spPr>
            <a:xfrm>
              <a:off x="3016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0/0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09" name="矩形 20508"/>
            <p:cNvSpPr/>
            <p:nvPr/>
          </p:nvSpPr>
          <p:spPr>
            <a:xfrm>
              <a:off x="3584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1/1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10" name="矩形 20509"/>
            <p:cNvSpPr/>
            <p:nvPr/>
          </p:nvSpPr>
          <p:spPr>
            <a:xfrm>
              <a:off x="4151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6/0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11" name="直接连接符 20510"/>
            <p:cNvSpPr/>
            <p:nvPr/>
          </p:nvSpPr>
          <p:spPr>
            <a:xfrm>
              <a:off x="0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12" name="直接连接符 20511"/>
            <p:cNvSpPr/>
            <p:nvPr/>
          </p:nvSpPr>
          <p:spPr>
            <a:xfrm>
              <a:off x="545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13" name="直接连接符 20512"/>
            <p:cNvSpPr/>
            <p:nvPr/>
          </p:nvSpPr>
          <p:spPr>
            <a:xfrm>
              <a:off x="1089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14" name="直接连接符 20513"/>
            <p:cNvSpPr/>
            <p:nvPr/>
          </p:nvSpPr>
          <p:spPr>
            <a:xfrm>
              <a:off x="1656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15" name="直接连接符 20514"/>
            <p:cNvSpPr/>
            <p:nvPr/>
          </p:nvSpPr>
          <p:spPr>
            <a:xfrm>
              <a:off x="2223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16" name="直接连接符 20515"/>
            <p:cNvSpPr/>
            <p:nvPr/>
          </p:nvSpPr>
          <p:spPr>
            <a:xfrm>
              <a:off x="3357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17" name="直接连接符 20516"/>
            <p:cNvSpPr/>
            <p:nvPr/>
          </p:nvSpPr>
          <p:spPr>
            <a:xfrm>
              <a:off x="3924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18" name="直接连接符 20517"/>
            <p:cNvSpPr/>
            <p:nvPr/>
          </p:nvSpPr>
          <p:spPr>
            <a:xfrm>
              <a:off x="2790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0519" name="组合 20518"/>
          <p:cNvGrpSpPr/>
          <p:nvPr/>
        </p:nvGrpSpPr>
        <p:grpSpPr>
          <a:xfrm>
            <a:off x="1006475" y="5013325"/>
            <a:ext cx="7129463" cy="360363"/>
            <a:chOff x="0" y="0"/>
            <a:chExt cx="4491" cy="227"/>
          </a:xfrm>
        </p:grpSpPr>
        <p:sp>
          <p:nvSpPr>
            <p:cNvPr id="20520" name="矩形 20519"/>
            <p:cNvSpPr/>
            <p:nvPr/>
          </p:nvSpPr>
          <p:spPr>
            <a:xfrm>
              <a:off x="227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4/0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21" name="矩形 20520"/>
            <p:cNvSpPr/>
            <p:nvPr/>
          </p:nvSpPr>
          <p:spPr>
            <a:xfrm>
              <a:off x="771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8/0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22" name="矩形 20521"/>
            <p:cNvSpPr/>
            <p:nvPr/>
          </p:nvSpPr>
          <p:spPr>
            <a:xfrm>
              <a:off x="1316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5/1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23" name="矩形 20522"/>
            <p:cNvSpPr/>
            <p:nvPr/>
          </p:nvSpPr>
          <p:spPr>
            <a:xfrm>
              <a:off x="1883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9/0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24" name="矩形 20523"/>
            <p:cNvSpPr/>
            <p:nvPr/>
          </p:nvSpPr>
          <p:spPr>
            <a:xfrm>
              <a:off x="2450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0/0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25" name="矩形 20524"/>
            <p:cNvSpPr/>
            <p:nvPr/>
          </p:nvSpPr>
          <p:spPr>
            <a:xfrm>
              <a:off x="3016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1/1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26" name="矩形 20525"/>
            <p:cNvSpPr/>
            <p:nvPr/>
          </p:nvSpPr>
          <p:spPr>
            <a:xfrm>
              <a:off x="3584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6/0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27" name="矩形 20526"/>
            <p:cNvSpPr/>
            <p:nvPr/>
          </p:nvSpPr>
          <p:spPr>
            <a:xfrm>
              <a:off x="4151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3/0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28" name="直接连接符 20527"/>
            <p:cNvSpPr/>
            <p:nvPr/>
          </p:nvSpPr>
          <p:spPr>
            <a:xfrm>
              <a:off x="0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29" name="直接连接符 20528"/>
            <p:cNvSpPr/>
            <p:nvPr/>
          </p:nvSpPr>
          <p:spPr>
            <a:xfrm>
              <a:off x="545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30" name="直接连接符 20529"/>
            <p:cNvSpPr/>
            <p:nvPr/>
          </p:nvSpPr>
          <p:spPr>
            <a:xfrm>
              <a:off x="1089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31" name="直接连接符 20530"/>
            <p:cNvSpPr/>
            <p:nvPr/>
          </p:nvSpPr>
          <p:spPr>
            <a:xfrm>
              <a:off x="1656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32" name="直接连接符 20531"/>
            <p:cNvSpPr/>
            <p:nvPr/>
          </p:nvSpPr>
          <p:spPr>
            <a:xfrm>
              <a:off x="2223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33" name="直接连接符 20532"/>
            <p:cNvSpPr/>
            <p:nvPr/>
          </p:nvSpPr>
          <p:spPr>
            <a:xfrm>
              <a:off x="3357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34" name="直接连接符 20533"/>
            <p:cNvSpPr/>
            <p:nvPr/>
          </p:nvSpPr>
          <p:spPr>
            <a:xfrm>
              <a:off x="3924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35" name="直接连接符 20534"/>
            <p:cNvSpPr/>
            <p:nvPr/>
          </p:nvSpPr>
          <p:spPr>
            <a:xfrm>
              <a:off x="2790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0536" name="组合 20535"/>
          <p:cNvGrpSpPr/>
          <p:nvPr/>
        </p:nvGrpSpPr>
        <p:grpSpPr>
          <a:xfrm>
            <a:off x="1008063" y="5768975"/>
            <a:ext cx="7129462" cy="360363"/>
            <a:chOff x="0" y="0"/>
            <a:chExt cx="4491" cy="227"/>
          </a:xfrm>
        </p:grpSpPr>
        <p:sp>
          <p:nvSpPr>
            <p:cNvPr id="20537" name="矩形 20536"/>
            <p:cNvSpPr/>
            <p:nvPr/>
          </p:nvSpPr>
          <p:spPr>
            <a:xfrm>
              <a:off x="227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8/0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38" name="矩形 20537"/>
            <p:cNvSpPr/>
            <p:nvPr/>
          </p:nvSpPr>
          <p:spPr>
            <a:xfrm>
              <a:off x="771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5/1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39" name="矩形 20538"/>
            <p:cNvSpPr/>
            <p:nvPr/>
          </p:nvSpPr>
          <p:spPr>
            <a:xfrm>
              <a:off x="1316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9/0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40" name="矩形 20539"/>
            <p:cNvSpPr/>
            <p:nvPr/>
          </p:nvSpPr>
          <p:spPr>
            <a:xfrm>
              <a:off x="1883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0/0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41" name="矩形 20540"/>
            <p:cNvSpPr/>
            <p:nvPr/>
          </p:nvSpPr>
          <p:spPr>
            <a:xfrm>
              <a:off x="2450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1/1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42" name="矩形 20541"/>
            <p:cNvSpPr/>
            <p:nvPr/>
          </p:nvSpPr>
          <p:spPr>
            <a:xfrm>
              <a:off x="3016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6/0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43" name="矩形 20542"/>
            <p:cNvSpPr/>
            <p:nvPr/>
          </p:nvSpPr>
          <p:spPr>
            <a:xfrm>
              <a:off x="3584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3/0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44" name="矩形 20543"/>
            <p:cNvSpPr/>
            <p:nvPr/>
          </p:nvSpPr>
          <p:spPr>
            <a:xfrm>
              <a:off x="4151" y="0"/>
              <a:ext cx="340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2" charset="0"/>
                </a:rPr>
                <a:t>2/1</a:t>
              </a:r>
              <a:endParaRPr lang="en-US" altLang="zh-CN">
                <a:latin typeface="Tahoma" panose="020B0604030504040204" pitchFamily="2" charset="0"/>
              </a:endParaRPr>
            </a:p>
          </p:txBody>
        </p:sp>
        <p:sp>
          <p:nvSpPr>
            <p:cNvPr id="20545" name="直接连接符 20544"/>
            <p:cNvSpPr/>
            <p:nvPr/>
          </p:nvSpPr>
          <p:spPr>
            <a:xfrm>
              <a:off x="0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46" name="直接连接符 20545"/>
            <p:cNvSpPr/>
            <p:nvPr/>
          </p:nvSpPr>
          <p:spPr>
            <a:xfrm>
              <a:off x="545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47" name="直接连接符 20546"/>
            <p:cNvSpPr/>
            <p:nvPr/>
          </p:nvSpPr>
          <p:spPr>
            <a:xfrm>
              <a:off x="1089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48" name="直接连接符 20547"/>
            <p:cNvSpPr/>
            <p:nvPr/>
          </p:nvSpPr>
          <p:spPr>
            <a:xfrm>
              <a:off x="1656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49" name="直接连接符 20548"/>
            <p:cNvSpPr/>
            <p:nvPr/>
          </p:nvSpPr>
          <p:spPr>
            <a:xfrm>
              <a:off x="2223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50" name="直接连接符 20549"/>
            <p:cNvSpPr/>
            <p:nvPr/>
          </p:nvSpPr>
          <p:spPr>
            <a:xfrm>
              <a:off x="3357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51" name="直接连接符 20550"/>
            <p:cNvSpPr/>
            <p:nvPr/>
          </p:nvSpPr>
          <p:spPr>
            <a:xfrm>
              <a:off x="3924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52" name="直接连接符 20551"/>
            <p:cNvSpPr/>
            <p:nvPr/>
          </p:nvSpPr>
          <p:spPr>
            <a:xfrm>
              <a:off x="2790" y="114"/>
              <a:ext cx="227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/>
              <a:t>8. </a:t>
            </a:r>
            <a:r>
              <a:rPr lang="zh-CN" altLang="en-US" b="1"/>
              <a:t>时钟算法</a:t>
            </a:r>
            <a:r>
              <a:rPr lang="en-US" altLang="zh-CN" b="1"/>
              <a:t>(clock algorithm)</a:t>
            </a:r>
            <a:endParaRPr lang="en-US" altLang="zh-CN" b="1"/>
          </a:p>
        </p:txBody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400" b="1"/>
              <a:t>将页面组织成环形，有一个指针指向当前位置。每次需要淘汰页面时，从指针所指的页面开始检查。如果当前页面的访问位为</a:t>
            </a:r>
            <a:r>
              <a:rPr lang="en-US" altLang="zh-CN" sz="2400" b="1"/>
              <a:t>0</a:t>
            </a:r>
            <a:r>
              <a:rPr lang="zh-CN" altLang="en-US" sz="2400" b="1"/>
              <a:t>，即从上次检测到目前，该页没有访问过，则将该页替换。如果当前页面的访问位为</a:t>
            </a:r>
            <a:r>
              <a:rPr lang="en-US" altLang="zh-CN" sz="2400" b="1"/>
              <a:t>1</a:t>
            </a:r>
            <a:r>
              <a:rPr lang="zh-CN" altLang="en-US" sz="2400" b="1"/>
              <a:t>，则将其清</a:t>
            </a:r>
            <a:r>
              <a:rPr lang="en-US" altLang="zh-CN" sz="2400" b="1"/>
              <a:t>0</a:t>
            </a:r>
            <a:r>
              <a:rPr lang="zh-CN" altLang="en-US" sz="2400" b="1"/>
              <a:t>，并顺时针移动指针到下一个位置。重复上述步骤直至找到一个访问位为</a:t>
            </a:r>
            <a:r>
              <a:rPr lang="en-US" altLang="zh-CN" sz="2400" b="1"/>
              <a:t>0</a:t>
            </a:r>
            <a:r>
              <a:rPr lang="zh-CN" altLang="en-US" sz="2400" b="1"/>
              <a:t>的页面。</a:t>
            </a:r>
            <a:endParaRPr lang="zh-CN" altLang="en-US" sz="2400" b="1"/>
          </a:p>
          <a:p>
            <a:r>
              <a:rPr lang="zh-CN" altLang="en-US" sz="2400" b="1"/>
              <a:t>可以看出，时钟算法与二次机会算法的淘汰效果是基本相同的，差别在于二者所采用的数据结构不同，二次机会使用的是链表，需要额外存储空间，且摘链入链速度很慢。而时钟算法可直接利用页表中的引用位，外加一个指针，速度快且节省空间。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 anchor="b"/>
          <a:p>
            <a:r>
              <a:rPr lang="en-US" altLang="zh-CN" b="1"/>
              <a:t> 7.1</a:t>
            </a:r>
            <a:r>
              <a:rPr lang="zh-CN" altLang="en-US" b="1"/>
              <a:t>外存资源管理</a:t>
            </a:r>
            <a:endParaRPr lang="zh-CN" altLang="en-US" b="1"/>
          </a:p>
        </p:txBody>
      </p:sp>
      <p:sp>
        <p:nvSpPr>
          <p:cNvPr id="4099" name="文本占位符 4098"/>
          <p:cNvSpPr>
            <a:spLocks noGrp="1"/>
          </p:cNvSpPr>
          <p:nvPr>
            <p:ph type="body" idx="1"/>
          </p:nvPr>
        </p:nvSpPr>
        <p:spPr>
          <a:xfrm>
            <a:off x="685800" y="2819400"/>
            <a:ext cx="7772400" cy="3886200"/>
          </a:xfrm>
        </p:spPr>
        <p:txBody>
          <a:bodyPr/>
          <a:p>
            <a:r>
              <a:rPr lang="zh-CN" altLang="en-US" b="1"/>
              <a:t>外存空间划分</a:t>
            </a:r>
            <a:endParaRPr lang="zh-CN" altLang="en-US" b="1"/>
          </a:p>
          <a:p>
            <a:pPr lvl="1"/>
            <a:r>
              <a:rPr lang="zh-CN" altLang="en-US" b="1"/>
              <a:t>静态等长，</a:t>
            </a:r>
            <a:r>
              <a:rPr lang="en-US" altLang="zh-CN" b="1"/>
              <a:t>2</a:t>
            </a:r>
            <a:r>
              <a:rPr lang="en-US" altLang="zh-CN" b="1" baseline="30000"/>
              <a:t>i</a:t>
            </a:r>
            <a:r>
              <a:rPr lang="en-US" altLang="zh-CN" b="1"/>
              <a:t>, </a:t>
            </a:r>
            <a:r>
              <a:rPr lang="zh-CN" altLang="en-US" b="1"/>
              <a:t>称为一块</a:t>
            </a:r>
            <a:r>
              <a:rPr lang="en-US" altLang="zh-CN" b="1"/>
              <a:t>(block)</a:t>
            </a:r>
            <a:r>
              <a:rPr lang="zh-CN" altLang="en-US" b="1"/>
              <a:t>，块是外存分配的基本单位，也是</a:t>
            </a:r>
            <a:r>
              <a:rPr lang="en-US" altLang="zh-CN" b="1"/>
              <a:t>IO</a:t>
            </a:r>
            <a:r>
              <a:rPr lang="zh-CN" altLang="en-US" b="1"/>
              <a:t>传输的基本单位。</a:t>
            </a:r>
            <a:endParaRPr lang="zh-CN" altLang="en-US" b="1"/>
          </a:p>
          <a:p>
            <a:r>
              <a:rPr lang="zh-CN" altLang="en-US" b="1"/>
              <a:t>外存空间分配</a:t>
            </a:r>
            <a:endParaRPr lang="zh-CN" altLang="en-US" b="1"/>
          </a:p>
          <a:p>
            <a:pPr lvl="1"/>
            <a:r>
              <a:rPr lang="zh-CN" altLang="en-US" b="1"/>
              <a:t>空闲块链</a:t>
            </a:r>
            <a:r>
              <a:rPr lang="en-US" altLang="zh-CN" b="1"/>
              <a:t>(</a:t>
            </a:r>
            <a:r>
              <a:rPr lang="zh-CN" altLang="en-US" b="1"/>
              <a:t>慢</a:t>
            </a:r>
            <a:r>
              <a:rPr lang="en-US" altLang="zh-CN" b="1"/>
              <a:t>)</a:t>
            </a:r>
            <a:endParaRPr lang="en-US" altLang="zh-CN" b="1"/>
          </a:p>
          <a:p>
            <a:pPr lvl="1"/>
            <a:r>
              <a:rPr lang="zh-CN" altLang="en-US" b="1"/>
              <a:t>空闲块表</a:t>
            </a:r>
            <a:r>
              <a:rPr lang="en-US" altLang="zh-CN" b="1"/>
              <a:t>(UNIX)</a:t>
            </a:r>
            <a:endParaRPr lang="en-US" altLang="zh-CN" b="1"/>
          </a:p>
          <a:p>
            <a:pPr lvl="1"/>
            <a:r>
              <a:rPr lang="zh-CN" altLang="en-US" b="1"/>
              <a:t>字位映像图</a:t>
            </a:r>
            <a:endParaRPr lang="zh-CN" altLang="en-US" b="1"/>
          </a:p>
        </p:txBody>
      </p:sp>
      <p:sp>
        <p:nvSpPr>
          <p:cNvPr id="4100" name="矩形 4099"/>
          <p:cNvSpPr/>
          <p:nvPr/>
        </p:nvSpPr>
        <p:spPr>
          <a:xfrm>
            <a:off x="2339975" y="1557338"/>
            <a:ext cx="4419600" cy="1143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01" name="直接连接符 4100"/>
          <p:cNvSpPr/>
          <p:nvPr/>
        </p:nvSpPr>
        <p:spPr>
          <a:xfrm>
            <a:off x="4495800" y="1565275"/>
            <a:ext cx="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2" name="直接连接符 4101"/>
          <p:cNvSpPr/>
          <p:nvPr/>
        </p:nvSpPr>
        <p:spPr>
          <a:xfrm>
            <a:off x="5638800" y="1565275"/>
            <a:ext cx="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3" name="直接连接符 4102"/>
          <p:cNvSpPr/>
          <p:nvPr/>
        </p:nvSpPr>
        <p:spPr>
          <a:xfrm>
            <a:off x="3352800" y="1565275"/>
            <a:ext cx="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4" name="文本框 4103"/>
          <p:cNvSpPr txBox="1"/>
          <p:nvPr/>
        </p:nvSpPr>
        <p:spPr>
          <a:xfrm>
            <a:off x="2438400" y="1600200"/>
            <a:ext cx="914400" cy="931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2" charset="0"/>
              </a:rPr>
              <a:t>Swap</a:t>
            </a:r>
            <a:endParaRPr lang="en-US" altLang="zh-CN" b="1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2" charset="0"/>
              </a:rPr>
              <a:t>空间</a:t>
            </a:r>
            <a:endParaRPr lang="zh-CN" altLang="en-US" b="1">
              <a:solidFill>
                <a:schemeClr val="accent1"/>
              </a:solidFill>
              <a:latin typeface="Times New Roman" panose="02020603050405020304" pitchFamily="2" charset="0"/>
            </a:endParaRPr>
          </a:p>
        </p:txBody>
      </p:sp>
      <p:sp>
        <p:nvSpPr>
          <p:cNvPr id="4105" name="文本框 4104"/>
          <p:cNvSpPr txBox="1"/>
          <p:nvPr/>
        </p:nvSpPr>
        <p:spPr>
          <a:xfrm>
            <a:off x="3505200" y="1600200"/>
            <a:ext cx="914400" cy="931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File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空间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4106" name="文本框 4105"/>
          <p:cNvSpPr txBox="1"/>
          <p:nvPr/>
        </p:nvSpPr>
        <p:spPr>
          <a:xfrm>
            <a:off x="4648200" y="1676400"/>
            <a:ext cx="9144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输入井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4107" name="文本框 4106"/>
          <p:cNvSpPr txBox="1"/>
          <p:nvPr/>
        </p:nvSpPr>
        <p:spPr>
          <a:xfrm>
            <a:off x="5791200" y="1658938"/>
            <a:ext cx="9144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输出井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5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6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68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79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/>
      <p:bldP spid="4105" grpId="0"/>
      <p:bldP spid="4106" grpId="0"/>
      <p:bldP spid="410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椭圆 22529"/>
          <p:cNvSpPr/>
          <p:nvPr/>
        </p:nvSpPr>
        <p:spPr>
          <a:xfrm>
            <a:off x="2305050" y="2276475"/>
            <a:ext cx="3598863" cy="3598863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  <p:sp>
        <p:nvSpPr>
          <p:cNvPr id="22531" name="椭圆 22530"/>
          <p:cNvSpPr/>
          <p:nvPr/>
        </p:nvSpPr>
        <p:spPr>
          <a:xfrm>
            <a:off x="3167063" y="3141663"/>
            <a:ext cx="1800225" cy="18002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  <p:sp>
        <p:nvSpPr>
          <p:cNvPr id="22532" name="直接连接符 22531"/>
          <p:cNvSpPr/>
          <p:nvPr/>
        </p:nvSpPr>
        <p:spPr>
          <a:xfrm>
            <a:off x="4067175" y="4940300"/>
            <a:ext cx="0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33" name="直接连接符 22532"/>
          <p:cNvSpPr/>
          <p:nvPr/>
        </p:nvSpPr>
        <p:spPr>
          <a:xfrm>
            <a:off x="4032250" y="2276475"/>
            <a:ext cx="0" cy="865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34" name="直接连接符 22533"/>
          <p:cNvSpPr/>
          <p:nvPr/>
        </p:nvSpPr>
        <p:spPr>
          <a:xfrm>
            <a:off x="2303463" y="4113213"/>
            <a:ext cx="828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35" name="直接连接符 22534"/>
          <p:cNvSpPr/>
          <p:nvPr/>
        </p:nvSpPr>
        <p:spPr>
          <a:xfrm flipV="1">
            <a:off x="4967288" y="4113213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36" name="直接连接符 22535"/>
          <p:cNvSpPr/>
          <p:nvPr/>
        </p:nvSpPr>
        <p:spPr>
          <a:xfrm flipV="1">
            <a:off x="4751388" y="2925763"/>
            <a:ext cx="684212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37" name="直接连接符 22536"/>
          <p:cNvSpPr/>
          <p:nvPr/>
        </p:nvSpPr>
        <p:spPr>
          <a:xfrm>
            <a:off x="4643438" y="4724400"/>
            <a:ext cx="684212" cy="6842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38" name="直接连接符 22537"/>
          <p:cNvSpPr/>
          <p:nvPr/>
        </p:nvSpPr>
        <p:spPr>
          <a:xfrm flipH="1">
            <a:off x="2843213" y="4689475"/>
            <a:ext cx="576262" cy="611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39" name="直接连接符 22538"/>
          <p:cNvSpPr/>
          <p:nvPr/>
        </p:nvSpPr>
        <p:spPr>
          <a:xfrm>
            <a:off x="2771775" y="2889250"/>
            <a:ext cx="612775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40" name="文本框 22539"/>
          <p:cNvSpPr txBox="1"/>
          <p:nvPr/>
        </p:nvSpPr>
        <p:spPr>
          <a:xfrm>
            <a:off x="4103688" y="2600325"/>
            <a:ext cx="108108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6/r=1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2541" name="文本框 22540"/>
          <p:cNvSpPr txBox="1"/>
          <p:nvPr/>
        </p:nvSpPr>
        <p:spPr>
          <a:xfrm>
            <a:off x="4859338" y="3500438"/>
            <a:ext cx="10445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3/r=1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2542" name="文本框 22541"/>
          <p:cNvSpPr txBox="1"/>
          <p:nvPr/>
        </p:nvSpPr>
        <p:spPr>
          <a:xfrm>
            <a:off x="4824413" y="4437063"/>
            <a:ext cx="10445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4/r=0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2543" name="文本框 22542"/>
          <p:cNvSpPr txBox="1"/>
          <p:nvPr/>
        </p:nvSpPr>
        <p:spPr>
          <a:xfrm>
            <a:off x="4067175" y="5108575"/>
            <a:ext cx="10445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8/r=0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2544" name="文本框 22543"/>
          <p:cNvSpPr txBox="1"/>
          <p:nvPr/>
        </p:nvSpPr>
        <p:spPr>
          <a:xfrm>
            <a:off x="2987675" y="5084763"/>
            <a:ext cx="118903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10/r=1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2545" name="文本框 22544"/>
          <p:cNvSpPr txBox="1"/>
          <p:nvPr/>
        </p:nvSpPr>
        <p:spPr>
          <a:xfrm>
            <a:off x="2376488" y="4424363"/>
            <a:ext cx="10795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9/r=0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2546" name="文本框 22545"/>
          <p:cNvSpPr txBox="1"/>
          <p:nvPr/>
        </p:nvSpPr>
        <p:spPr>
          <a:xfrm>
            <a:off x="2305050" y="3500438"/>
            <a:ext cx="104298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0/r=0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2547" name="文本框 22546"/>
          <p:cNvSpPr txBox="1"/>
          <p:nvPr/>
        </p:nvSpPr>
        <p:spPr>
          <a:xfrm>
            <a:off x="2987675" y="2673350"/>
            <a:ext cx="10795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1/r=1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2548" name="直接连接符 22547"/>
          <p:cNvSpPr/>
          <p:nvPr/>
        </p:nvSpPr>
        <p:spPr>
          <a:xfrm flipV="1">
            <a:off x="4140200" y="3213100"/>
            <a:ext cx="323850" cy="7921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9" name="文本框 22548"/>
          <p:cNvSpPr txBox="1"/>
          <p:nvPr/>
        </p:nvSpPr>
        <p:spPr>
          <a:xfrm>
            <a:off x="4606925" y="1939925"/>
            <a:ext cx="64928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12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2550" name="文本框 22549"/>
          <p:cNvSpPr txBox="1"/>
          <p:nvPr/>
        </p:nvSpPr>
        <p:spPr>
          <a:xfrm>
            <a:off x="5903913" y="3284538"/>
            <a:ext cx="79216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23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2551" name="文本框 22550"/>
          <p:cNvSpPr txBox="1"/>
          <p:nvPr/>
        </p:nvSpPr>
        <p:spPr>
          <a:xfrm>
            <a:off x="5759450" y="4833938"/>
            <a:ext cx="79216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51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2552" name="文本框 22551"/>
          <p:cNvSpPr txBox="1"/>
          <p:nvPr/>
        </p:nvSpPr>
        <p:spPr>
          <a:xfrm>
            <a:off x="4643438" y="5805488"/>
            <a:ext cx="6127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6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2553" name="文本框 22552"/>
          <p:cNvSpPr txBox="1"/>
          <p:nvPr/>
        </p:nvSpPr>
        <p:spPr>
          <a:xfrm>
            <a:off x="2771775" y="5756275"/>
            <a:ext cx="6477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81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2554" name="文本框 22553"/>
          <p:cNvSpPr txBox="1"/>
          <p:nvPr/>
        </p:nvSpPr>
        <p:spPr>
          <a:xfrm>
            <a:off x="1727200" y="4724400"/>
            <a:ext cx="68421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96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2555" name="文本框 22554"/>
          <p:cNvSpPr txBox="1"/>
          <p:nvPr/>
        </p:nvSpPr>
        <p:spPr>
          <a:xfrm>
            <a:off x="1620838" y="3249613"/>
            <a:ext cx="6477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60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2556" name="文本框 22555"/>
          <p:cNvSpPr txBox="1"/>
          <p:nvPr/>
        </p:nvSpPr>
        <p:spPr>
          <a:xfrm>
            <a:off x="2701925" y="2060575"/>
            <a:ext cx="5746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5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2557" name="文本框 22556"/>
          <p:cNvSpPr txBox="1"/>
          <p:nvPr/>
        </p:nvSpPr>
        <p:spPr>
          <a:xfrm>
            <a:off x="755650" y="6248400"/>
            <a:ext cx="18367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2" charset="0"/>
              </a:rPr>
              <a:t>访问第</a:t>
            </a:r>
            <a:r>
              <a:rPr lang="en-US" altLang="zh-CN" b="1">
                <a:latin typeface="Tahoma" panose="020B0604030504040204" pitchFamily="2" charset="0"/>
              </a:rPr>
              <a:t>18</a:t>
            </a:r>
            <a:r>
              <a:rPr lang="zh-CN" altLang="en-US" b="1">
                <a:latin typeface="Tahoma" panose="020B0604030504040204" pitchFamily="2" charset="0"/>
              </a:rPr>
              <a:t>页</a:t>
            </a:r>
            <a:endParaRPr lang="zh-CN" altLang="en-US" b="1">
              <a:latin typeface="Tahoma" panose="020B0604030504040204" pitchFamily="2" charset="0"/>
            </a:endParaRPr>
          </a:p>
        </p:txBody>
      </p:sp>
      <p:sp>
        <p:nvSpPr>
          <p:cNvPr id="22558" name="标题 225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/>
              <a:t>时钟算法</a:t>
            </a:r>
            <a:endParaRPr lang="zh-CN" altLang="en-US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椭圆 23553"/>
          <p:cNvSpPr/>
          <p:nvPr/>
        </p:nvSpPr>
        <p:spPr>
          <a:xfrm>
            <a:off x="2305050" y="2276475"/>
            <a:ext cx="3598863" cy="3598863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  <p:sp>
        <p:nvSpPr>
          <p:cNvPr id="23555" name="椭圆 23554"/>
          <p:cNvSpPr/>
          <p:nvPr/>
        </p:nvSpPr>
        <p:spPr>
          <a:xfrm>
            <a:off x="3167063" y="3141663"/>
            <a:ext cx="1800225" cy="18002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  <p:sp>
        <p:nvSpPr>
          <p:cNvPr id="23556" name="直接连接符 23555"/>
          <p:cNvSpPr/>
          <p:nvPr/>
        </p:nvSpPr>
        <p:spPr>
          <a:xfrm>
            <a:off x="4067175" y="4940300"/>
            <a:ext cx="0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57" name="直接连接符 23556"/>
          <p:cNvSpPr/>
          <p:nvPr/>
        </p:nvSpPr>
        <p:spPr>
          <a:xfrm>
            <a:off x="4032250" y="2276475"/>
            <a:ext cx="0" cy="865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58" name="直接连接符 23557"/>
          <p:cNvSpPr/>
          <p:nvPr/>
        </p:nvSpPr>
        <p:spPr>
          <a:xfrm>
            <a:off x="2303463" y="4113213"/>
            <a:ext cx="828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59" name="直接连接符 23558"/>
          <p:cNvSpPr/>
          <p:nvPr/>
        </p:nvSpPr>
        <p:spPr>
          <a:xfrm flipV="1">
            <a:off x="4967288" y="4113213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60" name="直接连接符 23559"/>
          <p:cNvSpPr/>
          <p:nvPr/>
        </p:nvSpPr>
        <p:spPr>
          <a:xfrm flipV="1">
            <a:off x="4751388" y="2925763"/>
            <a:ext cx="684212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61" name="直接连接符 23560"/>
          <p:cNvSpPr/>
          <p:nvPr/>
        </p:nvSpPr>
        <p:spPr>
          <a:xfrm>
            <a:off x="4643438" y="4724400"/>
            <a:ext cx="684212" cy="6842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62" name="直接连接符 23561"/>
          <p:cNvSpPr/>
          <p:nvPr/>
        </p:nvSpPr>
        <p:spPr>
          <a:xfrm flipH="1">
            <a:off x="2843213" y="4689475"/>
            <a:ext cx="576262" cy="611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63" name="直接连接符 23562"/>
          <p:cNvSpPr/>
          <p:nvPr/>
        </p:nvSpPr>
        <p:spPr>
          <a:xfrm>
            <a:off x="2771775" y="2889250"/>
            <a:ext cx="612775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64" name="文本框 23563"/>
          <p:cNvSpPr txBox="1"/>
          <p:nvPr/>
        </p:nvSpPr>
        <p:spPr>
          <a:xfrm>
            <a:off x="4103688" y="2600325"/>
            <a:ext cx="108108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6/r=0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3565" name="文本框 23564"/>
          <p:cNvSpPr txBox="1"/>
          <p:nvPr/>
        </p:nvSpPr>
        <p:spPr>
          <a:xfrm>
            <a:off x="4859338" y="3500438"/>
            <a:ext cx="10445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3/r=1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3566" name="文本框 23565"/>
          <p:cNvSpPr txBox="1"/>
          <p:nvPr/>
        </p:nvSpPr>
        <p:spPr>
          <a:xfrm>
            <a:off x="4824413" y="4437063"/>
            <a:ext cx="10445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4/r=0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3567" name="文本框 23566"/>
          <p:cNvSpPr txBox="1"/>
          <p:nvPr/>
        </p:nvSpPr>
        <p:spPr>
          <a:xfrm>
            <a:off x="4067175" y="5108575"/>
            <a:ext cx="10445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8/r=0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3568" name="文本框 23567"/>
          <p:cNvSpPr txBox="1"/>
          <p:nvPr/>
        </p:nvSpPr>
        <p:spPr>
          <a:xfrm>
            <a:off x="2987675" y="5084763"/>
            <a:ext cx="118903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10/r=1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3569" name="文本框 23568"/>
          <p:cNvSpPr txBox="1"/>
          <p:nvPr/>
        </p:nvSpPr>
        <p:spPr>
          <a:xfrm>
            <a:off x="2376488" y="4424363"/>
            <a:ext cx="10795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9/r=0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3570" name="文本框 23569"/>
          <p:cNvSpPr txBox="1"/>
          <p:nvPr/>
        </p:nvSpPr>
        <p:spPr>
          <a:xfrm>
            <a:off x="2305050" y="3500438"/>
            <a:ext cx="104298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0/r=0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3571" name="文本框 23570"/>
          <p:cNvSpPr txBox="1"/>
          <p:nvPr/>
        </p:nvSpPr>
        <p:spPr>
          <a:xfrm>
            <a:off x="2987675" y="2673350"/>
            <a:ext cx="10795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1/r=1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3572" name="直接连接符 23571"/>
          <p:cNvSpPr/>
          <p:nvPr/>
        </p:nvSpPr>
        <p:spPr>
          <a:xfrm flipV="1">
            <a:off x="4140200" y="3824288"/>
            <a:ext cx="827088" cy="180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3" name="文本框 23572"/>
          <p:cNvSpPr txBox="1"/>
          <p:nvPr/>
        </p:nvSpPr>
        <p:spPr>
          <a:xfrm>
            <a:off x="4606925" y="1939925"/>
            <a:ext cx="64928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12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3574" name="文本框 23573"/>
          <p:cNvSpPr txBox="1"/>
          <p:nvPr/>
        </p:nvSpPr>
        <p:spPr>
          <a:xfrm>
            <a:off x="5903913" y="3284538"/>
            <a:ext cx="79216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23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3575" name="文本框 23574"/>
          <p:cNvSpPr txBox="1"/>
          <p:nvPr/>
        </p:nvSpPr>
        <p:spPr>
          <a:xfrm>
            <a:off x="5759450" y="4833938"/>
            <a:ext cx="79216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51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3576" name="文本框 23575"/>
          <p:cNvSpPr txBox="1"/>
          <p:nvPr/>
        </p:nvSpPr>
        <p:spPr>
          <a:xfrm>
            <a:off x="4643438" y="5805488"/>
            <a:ext cx="6127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6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3577" name="文本框 23576"/>
          <p:cNvSpPr txBox="1"/>
          <p:nvPr/>
        </p:nvSpPr>
        <p:spPr>
          <a:xfrm>
            <a:off x="2771775" y="5756275"/>
            <a:ext cx="6477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81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3578" name="文本框 23577"/>
          <p:cNvSpPr txBox="1"/>
          <p:nvPr/>
        </p:nvSpPr>
        <p:spPr>
          <a:xfrm>
            <a:off x="1727200" y="4724400"/>
            <a:ext cx="68421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96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3579" name="文本框 23578"/>
          <p:cNvSpPr txBox="1"/>
          <p:nvPr/>
        </p:nvSpPr>
        <p:spPr>
          <a:xfrm>
            <a:off x="1620838" y="3249613"/>
            <a:ext cx="6477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60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3580" name="文本框 23579"/>
          <p:cNvSpPr txBox="1"/>
          <p:nvPr/>
        </p:nvSpPr>
        <p:spPr>
          <a:xfrm>
            <a:off x="2701925" y="2060575"/>
            <a:ext cx="5746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5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3581" name="文本框 23580"/>
          <p:cNvSpPr txBox="1"/>
          <p:nvPr/>
        </p:nvSpPr>
        <p:spPr>
          <a:xfrm>
            <a:off x="755650" y="6248400"/>
            <a:ext cx="18367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2" charset="0"/>
              </a:rPr>
              <a:t>访问第</a:t>
            </a:r>
            <a:r>
              <a:rPr lang="en-US" altLang="zh-CN" b="1">
                <a:latin typeface="Tahoma" panose="020B0604030504040204" pitchFamily="2" charset="0"/>
              </a:rPr>
              <a:t>18</a:t>
            </a:r>
            <a:r>
              <a:rPr lang="zh-CN" altLang="en-US" b="1">
                <a:latin typeface="Tahoma" panose="020B0604030504040204" pitchFamily="2" charset="0"/>
              </a:rPr>
              <a:t>页</a:t>
            </a:r>
            <a:endParaRPr lang="zh-CN" altLang="en-US" b="1">
              <a:latin typeface="Tahoma" panose="020B0604030504040204" pitchFamily="2" charset="0"/>
            </a:endParaRPr>
          </a:p>
        </p:txBody>
      </p:sp>
      <p:sp>
        <p:nvSpPr>
          <p:cNvPr id="23582" name="标题 235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/>
              <a:t>时钟算法</a:t>
            </a:r>
            <a:endParaRPr lang="zh-CN" alt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椭圆 24577"/>
          <p:cNvSpPr/>
          <p:nvPr/>
        </p:nvSpPr>
        <p:spPr>
          <a:xfrm>
            <a:off x="2305050" y="2276475"/>
            <a:ext cx="3598863" cy="3598863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  <p:sp>
        <p:nvSpPr>
          <p:cNvPr id="24579" name="椭圆 24578"/>
          <p:cNvSpPr/>
          <p:nvPr/>
        </p:nvSpPr>
        <p:spPr>
          <a:xfrm>
            <a:off x="3167063" y="3141663"/>
            <a:ext cx="1800225" cy="18002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  <p:sp>
        <p:nvSpPr>
          <p:cNvPr id="24580" name="直接连接符 24579"/>
          <p:cNvSpPr/>
          <p:nvPr/>
        </p:nvSpPr>
        <p:spPr>
          <a:xfrm>
            <a:off x="4067175" y="4940300"/>
            <a:ext cx="0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1" name="直接连接符 24580"/>
          <p:cNvSpPr/>
          <p:nvPr/>
        </p:nvSpPr>
        <p:spPr>
          <a:xfrm>
            <a:off x="4032250" y="2276475"/>
            <a:ext cx="0" cy="865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2" name="直接连接符 24581"/>
          <p:cNvSpPr/>
          <p:nvPr/>
        </p:nvSpPr>
        <p:spPr>
          <a:xfrm>
            <a:off x="2303463" y="4113213"/>
            <a:ext cx="828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3" name="直接连接符 24582"/>
          <p:cNvSpPr/>
          <p:nvPr/>
        </p:nvSpPr>
        <p:spPr>
          <a:xfrm flipV="1">
            <a:off x="4967288" y="4113213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4" name="直接连接符 24583"/>
          <p:cNvSpPr/>
          <p:nvPr/>
        </p:nvSpPr>
        <p:spPr>
          <a:xfrm flipV="1">
            <a:off x="4751388" y="2925763"/>
            <a:ext cx="684212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5" name="直接连接符 24584"/>
          <p:cNvSpPr/>
          <p:nvPr/>
        </p:nvSpPr>
        <p:spPr>
          <a:xfrm>
            <a:off x="4643438" y="4724400"/>
            <a:ext cx="684212" cy="6842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6" name="直接连接符 24585"/>
          <p:cNvSpPr/>
          <p:nvPr/>
        </p:nvSpPr>
        <p:spPr>
          <a:xfrm flipH="1">
            <a:off x="2843213" y="4689475"/>
            <a:ext cx="576262" cy="611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7" name="直接连接符 24586"/>
          <p:cNvSpPr/>
          <p:nvPr/>
        </p:nvSpPr>
        <p:spPr>
          <a:xfrm>
            <a:off x="2771775" y="2889250"/>
            <a:ext cx="612775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8" name="文本框 24587"/>
          <p:cNvSpPr txBox="1"/>
          <p:nvPr/>
        </p:nvSpPr>
        <p:spPr>
          <a:xfrm>
            <a:off x="4103688" y="2600325"/>
            <a:ext cx="108108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6/r=1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4589" name="文本框 24588"/>
          <p:cNvSpPr txBox="1"/>
          <p:nvPr/>
        </p:nvSpPr>
        <p:spPr>
          <a:xfrm>
            <a:off x="4859338" y="3500438"/>
            <a:ext cx="10445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3/r=0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4590" name="文本框 24589"/>
          <p:cNvSpPr txBox="1"/>
          <p:nvPr/>
        </p:nvSpPr>
        <p:spPr>
          <a:xfrm>
            <a:off x="4824413" y="4437063"/>
            <a:ext cx="10445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4/r=0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4591" name="文本框 24590"/>
          <p:cNvSpPr txBox="1"/>
          <p:nvPr/>
        </p:nvSpPr>
        <p:spPr>
          <a:xfrm>
            <a:off x="4067175" y="5108575"/>
            <a:ext cx="10445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8/r=0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4592" name="文本框 24591"/>
          <p:cNvSpPr txBox="1"/>
          <p:nvPr/>
        </p:nvSpPr>
        <p:spPr>
          <a:xfrm>
            <a:off x="2987675" y="5084763"/>
            <a:ext cx="118903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10/r=1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4593" name="文本框 24592"/>
          <p:cNvSpPr txBox="1"/>
          <p:nvPr/>
        </p:nvSpPr>
        <p:spPr>
          <a:xfrm>
            <a:off x="2376488" y="4424363"/>
            <a:ext cx="10795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9/r=0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4594" name="文本框 24593"/>
          <p:cNvSpPr txBox="1"/>
          <p:nvPr/>
        </p:nvSpPr>
        <p:spPr>
          <a:xfrm>
            <a:off x="2305050" y="3500438"/>
            <a:ext cx="104298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0/r=0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4595" name="文本框 24594"/>
          <p:cNvSpPr txBox="1"/>
          <p:nvPr/>
        </p:nvSpPr>
        <p:spPr>
          <a:xfrm>
            <a:off x="2987675" y="2673350"/>
            <a:ext cx="10795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1/r=1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4596" name="直接连接符 24595"/>
          <p:cNvSpPr/>
          <p:nvPr/>
        </p:nvSpPr>
        <p:spPr>
          <a:xfrm>
            <a:off x="4140200" y="4005263"/>
            <a:ext cx="719138" cy="4683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97" name="文本框 24596"/>
          <p:cNvSpPr txBox="1"/>
          <p:nvPr/>
        </p:nvSpPr>
        <p:spPr>
          <a:xfrm>
            <a:off x="4606925" y="1939925"/>
            <a:ext cx="64928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12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4598" name="文本框 24597"/>
          <p:cNvSpPr txBox="1"/>
          <p:nvPr/>
        </p:nvSpPr>
        <p:spPr>
          <a:xfrm>
            <a:off x="5903913" y="3284538"/>
            <a:ext cx="79216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23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4599" name="文本框 24598"/>
          <p:cNvSpPr txBox="1"/>
          <p:nvPr/>
        </p:nvSpPr>
        <p:spPr>
          <a:xfrm>
            <a:off x="5759450" y="4833938"/>
            <a:ext cx="79216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51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4600" name="文本框 24599"/>
          <p:cNvSpPr txBox="1"/>
          <p:nvPr/>
        </p:nvSpPr>
        <p:spPr>
          <a:xfrm>
            <a:off x="4643438" y="5805488"/>
            <a:ext cx="6127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6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4601" name="文本框 24600"/>
          <p:cNvSpPr txBox="1"/>
          <p:nvPr/>
        </p:nvSpPr>
        <p:spPr>
          <a:xfrm>
            <a:off x="2771775" y="5756275"/>
            <a:ext cx="6477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81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4602" name="文本框 24601"/>
          <p:cNvSpPr txBox="1"/>
          <p:nvPr/>
        </p:nvSpPr>
        <p:spPr>
          <a:xfrm>
            <a:off x="1727200" y="4724400"/>
            <a:ext cx="68421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96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4603" name="文本框 24602"/>
          <p:cNvSpPr txBox="1"/>
          <p:nvPr/>
        </p:nvSpPr>
        <p:spPr>
          <a:xfrm>
            <a:off x="1620838" y="3249613"/>
            <a:ext cx="6477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60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4604" name="文本框 24603"/>
          <p:cNvSpPr txBox="1"/>
          <p:nvPr/>
        </p:nvSpPr>
        <p:spPr>
          <a:xfrm>
            <a:off x="2701925" y="2060575"/>
            <a:ext cx="5746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5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4605" name="文本框 24604"/>
          <p:cNvSpPr txBox="1"/>
          <p:nvPr/>
        </p:nvSpPr>
        <p:spPr>
          <a:xfrm>
            <a:off x="755650" y="6248400"/>
            <a:ext cx="18367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2" charset="0"/>
              </a:rPr>
              <a:t>访问第</a:t>
            </a:r>
            <a:r>
              <a:rPr lang="en-US" altLang="zh-CN" b="1">
                <a:latin typeface="Tahoma" panose="020B0604030504040204" pitchFamily="2" charset="0"/>
              </a:rPr>
              <a:t>18</a:t>
            </a:r>
            <a:r>
              <a:rPr lang="zh-CN" altLang="en-US" b="1">
                <a:latin typeface="Tahoma" panose="020B0604030504040204" pitchFamily="2" charset="0"/>
              </a:rPr>
              <a:t>页</a:t>
            </a:r>
            <a:endParaRPr lang="zh-CN" altLang="en-US" b="1">
              <a:latin typeface="Tahoma" panose="020B0604030504040204" pitchFamily="2" charset="0"/>
            </a:endParaRPr>
          </a:p>
        </p:txBody>
      </p:sp>
      <p:sp>
        <p:nvSpPr>
          <p:cNvPr id="24606" name="矩形 24605"/>
          <p:cNvSpPr/>
          <p:nvPr/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b="1"/>
              <a:t>时钟算法</a:t>
            </a:r>
            <a:endParaRPr lang="zh-CN" altLang="en-US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椭圆 25601"/>
          <p:cNvSpPr/>
          <p:nvPr/>
        </p:nvSpPr>
        <p:spPr>
          <a:xfrm>
            <a:off x="2305050" y="2276475"/>
            <a:ext cx="3598863" cy="3598863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  <p:sp>
        <p:nvSpPr>
          <p:cNvPr id="25603" name="椭圆 25602"/>
          <p:cNvSpPr/>
          <p:nvPr/>
        </p:nvSpPr>
        <p:spPr>
          <a:xfrm>
            <a:off x="3167063" y="3141663"/>
            <a:ext cx="1800225" cy="18002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  <p:sp>
        <p:nvSpPr>
          <p:cNvPr id="25604" name="直接连接符 25603"/>
          <p:cNvSpPr/>
          <p:nvPr/>
        </p:nvSpPr>
        <p:spPr>
          <a:xfrm>
            <a:off x="4067175" y="4940300"/>
            <a:ext cx="0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5" name="直接连接符 25604"/>
          <p:cNvSpPr/>
          <p:nvPr/>
        </p:nvSpPr>
        <p:spPr>
          <a:xfrm>
            <a:off x="4067175" y="2276475"/>
            <a:ext cx="0" cy="865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6" name="直接连接符 25605"/>
          <p:cNvSpPr/>
          <p:nvPr/>
        </p:nvSpPr>
        <p:spPr>
          <a:xfrm>
            <a:off x="2303463" y="4113213"/>
            <a:ext cx="828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7" name="直接连接符 25606"/>
          <p:cNvSpPr/>
          <p:nvPr/>
        </p:nvSpPr>
        <p:spPr>
          <a:xfrm flipV="1">
            <a:off x="4967288" y="4113213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8" name="直接连接符 25607"/>
          <p:cNvSpPr/>
          <p:nvPr/>
        </p:nvSpPr>
        <p:spPr>
          <a:xfrm flipV="1">
            <a:off x="4751388" y="2925763"/>
            <a:ext cx="684212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9" name="直接连接符 25608"/>
          <p:cNvSpPr/>
          <p:nvPr/>
        </p:nvSpPr>
        <p:spPr>
          <a:xfrm>
            <a:off x="4643438" y="4724400"/>
            <a:ext cx="684212" cy="6842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0" name="直接连接符 25609"/>
          <p:cNvSpPr/>
          <p:nvPr/>
        </p:nvSpPr>
        <p:spPr>
          <a:xfrm flipH="1">
            <a:off x="2843213" y="4689475"/>
            <a:ext cx="576262" cy="611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1" name="直接连接符 25610"/>
          <p:cNvSpPr/>
          <p:nvPr/>
        </p:nvSpPr>
        <p:spPr>
          <a:xfrm>
            <a:off x="2771775" y="2889250"/>
            <a:ext cx="612775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2" name="文本框 25611"/>
          <p:cNvSpPr txBox="1"/>
          <p:nvPr/>
        </p:nvSpPr>
        <p:spPr>
          <a:xfrm>
            <a:off x="4103688" y="2697163"/>
            <a:ext cx="108108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6/r=0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5613" name="文本框 25612"/>
          <p:cNvSpPr txBox="1"/>
          <p:nvPr/>
        </p:nvSpPr>
        <p:spPr>
          <a:xfrm>
            <a:off x="4859338" y="3500438"/>
            <a:ext cx="10445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3/r=0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5614" name="文本框 25613"/>
          <p:cNvSpPr txBox="1"/>
          <p:nvPr/>
        </p:nvSpPr>
        <p:spPr>
          <a:xfrm>
            <a:off x="4751388" y="4400550"/>
            <a:ext cx="115252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18/r=1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5615" name="文本框 25614"/>
          <p:cNvSpPr txBox="1"/>
          <p:nvPr/>
        </p:nvSpPr>
        <p:spPr>
          <a:xfrm>
            <a:off x="4067175" y="5108575"/>
            <a:ext cx="10445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8/r=0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5616" name="文本框 25615"/>
          <p:cNvSpPr txBox="1"/>
          <p:nvPr/>
        </p:nvSpPr>
        <p:spPr>
          <a:xfrm>
            <a:off x="2916238" y="5084763"/>
            <a:ext cx="118745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10/r=1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5617" name="文本框 25616"/>
          <p:cNvSpPr txBox="1"/>
          <p:nvPr/>
        </p:nvSpPr>
        <p:spPr>
          <a:xfrm>
            <a:off x="2376488" y="4424363"/>
            <a:ext cx="10795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9/r=0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5618" name="文本框 25617"/>
          <p:cNvSpPr txBox="1"/>
          <p:nvPr/>
        </p:nvSpPr>
        <p:spPr>
          <a:xfrm>
            <a:off x="2305050" y="3500438"/>
            <a:ext cx="104298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0/r=0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5619" name="文本框 25618"/>
          <p:cNvSpPr txBox="1"/>
          <p:nvPr/>
        </p:nvSpPr>
        <p:spPr>
          <a:xfrm>
            <a:off x="2987675" y="2673350"/>
            <a:ext cx="10795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1/r=1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5620" name="直接连接符 25619"/>
          <p:cNvSpPr/>
          <p:nvPr/>
        </p:nvSpPr>
        <p:spPr>
          <a:xfrm>
            <a:off x="4140200" y="4005263"/>
            <a:ext cx="252413" cy="8286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21" name="文本框 25620"/>
          <p:cNvSpPr txBox="1"/>
          <p:nvPr/>
        </p:nvSpPr>
        <p:spPr>
          <a:xfrm>
            <a:off x="4606925" y="1939925"/>
            <a:ext cx="64928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12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5622" name="文本框 25621"/>
          <p:cNvSpPr txBox="1"/>
          <p:nvPr/>
        </p:nvSpPr>
        <p:spPr>
          <a:xfrm>
            <a:off x="5903913" y="3284538"/>
            <a:ext cx="79216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23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5623" name="文本框 25622"/>
          <p:cNvSpPr txBox="1"/>
          <p:nvPr/>
        </p:nvSpPr>
        <p:spPr>
          <a:xfrm>
            <a:off x="5759450" y="4833938"/>
            <a:ext cx="79216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51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5624" name="文本框 25623"/>
          <p:cNvSpPr txBox="1"/>
          <p:nvPr/>
        </p:nvSpPr>
        <p:spPr>
          <a:xfrm>
            <a:off x="4643438" y="5805488"/>
            <a:ext cx="6127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6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5625" name="文本框 25624"/>
          <p:cNvSpPr txBox="1"/>
          <p:nvPr/>
        </p:nvSpPr>
        <p:spPr>
          <a:xfrm>
            <a:off x="2771775" y="5756275"/>
            <a:ext cx="6477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81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5626" name="文本框 25625"/>
          <p:cNvSpPr txBox="1"/>
          <p:nvPr/>
        </p:nvSpPr>
        <p:spPr>
          <a:xfrm>
            <a:off x="1727200" y="4724400"/>
            <a:ext cx="68421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96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5627" name="文本框 25626"/>
          <p:cNvSpPr txBox="1"/>
          <p:nvPr/>
        </p:nvSpPr>
        <p:spPr>
          <a:xfrm>
            <a:off x="1620838" y="3249613"/>
            <a:ext cx="6477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60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5628" name="文本框 25627"/>
          <p:cNvSpPr txBox="1"/>
          <p:nvPr/>
        </p:nvSpPr>
        <p:spPr>
          <a:xfrm>
            <a:off x="2701925" y="2060575"/>
            <a:ext cx="5746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5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5629" name="文本框 25628"/>
          <p:cNvSpPr txBox="1"/>
          <p:nvPr/>
        </p:nvSpPr>
        <p:spPr>
          <a:xfrm>
            <a:off x="755650" y="6248400"/>
            <a:ext cx="18367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2" charset="0"/>
              </a:rPr>
              <a:t>替换第</a:t>
            </a:r>
            <a:r>
              <a:rPr lang="en-US" altLang="zh-CN" b="1">
                <a:latin typeface="Tahoma" panose="020B0604030504040204" pitchFamily="2" charset="0"/>
              </a:rPr>
              <a:t>4</a:t>
            </a:r>
            <a:r>
              <a:rPr lang="zh-CN" altLang="en-US" b="1">
                <a:latin typeface="Tahoma" panose="020B0604030504040204" pitchFamily="2" charset="0"/>
              </a:rPr>
              <a:t>页</a:t>
            </a:r>
            <a:endParaRPr lang="zh-CN" altLang="en-US" b="1">
              <a:latin typeface="Tahoma" panose="020B0604030504040204" pitchFamily="2" charset="0"/>
            </a:endParaRPr>
          </a:p>
        </p:txBody>
      </p:sp>
      <p:sp>
        <p:nvSpPr>
          <p:cNvPr id="25630" name="标题 256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/>
              <a:t>时钟算法</a:t>
            </a:r>
            <a:endParaRPr lang="zh-CN" altLang="en-US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/>
              <a:t>改进的时钟算法</a:t>
            </a:r>
            <a:endParaRPr lang="zh-CN" altLang="en-US" b="1"/>
          </a:p>
        </p:txBody>
      </p:sp>
      <p:sp>
        <p:nvSpPr>
          <p:cNvPr id="26627" name="文本占位符 2662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/>
              <a:t>考虑修改标志</a:t>
            </a:r>
            <a:r>
              <a:rPr lang="en-US" altLang="zh-CN" b="1"/>
              <a:t>m</a:t>
            </a:r>
            <a:endParaRPr lang="en-US" altLang="zh-CN" b="1"/>
          </a:p>
          <a:p>
            <a:pPr lvl="1"/>
            <a:r>
              <a:rPr lang="en-US" altLang="zh-CN" b="1"/>
              <a:t>r=0, m=0</a:t>
            </a:r>
            <a:r>
              <a:rPr lang="zh-CN" altLang="en-US" b="1"/>
              <a:t>：最佳淘汰页面</a:t>
            </a:r>
            <a:endParaRPr lang="zh-CN" altLang="en-US" b="1"/>
          </a:p>
          <a:p>
            <a:pPr lvl="1"/>
            <a:r>
              <a:rPr lang="en-US" altLang="zh-CN" b="1"/>
              <a:t>r=0, m=1</a:t>
            </a:r>
            <a:r>
              <a:rPr lang="zh-CN" altLang="en-US" b="1"/>
              <a:t>：淘汰前回写</a:t>
            </a:r>
            <a:endParaRPr lang="zh-CN" altLang="en-US" b="1"/>
          </a:p>
          <a:p>
            <a:pPr lvl="1"/>
            <a:r>
              <a:rPr lang="en-US" altLang="zh-CN" b="1"/>
              <a:t>r=1, m=0</a:t>
            </a:r>
            <a:r>
              <a:rPr lang="zh-CN" altLang="en-US" b="1"/>
              <a:t>：不淘汰</a:t>
            </a:r>
            <a:endParaRPr lang="zh-CN" altLang="en-US" b="1"/>
          </a:p>
          <a:p>
            <a:pPr lvl="1"/>
            <a:r>
              <a:rPr lang="en-US" altLang="zh-CN" b="1"/>
              <a:t>r=1, m=1</a:t>
            </a:r>
            <a:r>
              <a:rPr lang="zh-CN" altLang="en-US" b="1"/>
              <a:t>：不淘汰</a:t>
            </a:r>
            <a:endParaRPr lang="zh-CN" altLang="en-US" b="1"/>
          </a:p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276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/>
              <a:t>改进的时钟算法</a:t>
            </a:r>
            <a:endParaRPr lang="zh-CN" altLang="en-US" b="1"/>
          </a:p>
        </p:txBody>
      </p:sp>
      <p:sp>
        <p:nvSpPr>
          <p:cNvPr id="27651" name="文本占位符 2765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zh-CN" altLang="en-US" sz="2800" b="1"/>
              <a:t>步骤</a:t>
            </a:r>
            <a:r>
              <a:rPr lang="en-US" altLang="zh-CN" sz="2800" b="1"/>
              <a:t>1</a:t>
            </a:r>
            <a:r>
              <a:rPr lang="zh-CN" altLang="en-US" sz="2800" b="1"/>
              <a:t>：</a:t>
            </a:r>
            <a:endParaRPr lang="zh-CN" altLang="en-US" sz="2800" b="1"/>
          </a:p>
          <a:p>
            <a:pPr lvl="1">
              <a:lnSpc>
                <a:spcPct val="80000"/>
              </a:lnSpc>
            </a:pPr>
            <a:r>
              <a:rPr lang="zh-CN" altLang="en-US" sz="2400" b="1"/>
              <a:t>由指针当前位置开始扫描，选择最佳淘汰页面，不改变引用位，将第一个遇到的</a:t>
            </a:r>
            <a:r>
              <a:rPr lang="en-US" altLang="zh-CN" sz="2400" b="1"/>
              <a:t>r=0</a:t>
            </a:r>
            <a:r>
              <a:rPr lang="zh-CN" altLang="en-US" sz="2400" b="1"/>
              <a:t>且</a:t>
            </a:r>
            <a:r>
              <a:rPr lang="en-US" altLang="zh-CN" sz="2400" b="1"/>
              <a:t>m=0</a:t>
            </a:r>
            <a:r>
              <a:rPr lang="zh-CN" altLang="en-US" sz="2400" b="1"/>
              <a:t>的页面作为淘汰页面；</a:t>
            </a:r>
            <a:endParaRPr lang="zh-CN" altLang="en-US" sz="2400" b="1"/>
          </a:p>
          <a:p>
            <a:pPr>
              <a:lnSpc>
                <a:spcPct val="80000"/>
              </a:lnSpc>
            </a:pPr>
            <a:r>
              <a:rPr lang="zh-CN" altLang="en-US" sz="2800" b="1"/>
              <a:t>步骤</a:t>
            </a:r>
            <a:r>
              <a:rPr lang="en-US" altLang="zh-CN" sz="2800" b="1"/>
              <a:t>2</a:t>
            </a:r>
            <a:r>
              <a:rPr lang="zh-CN" altLang="en-US" sz="2800" b="1"/>
              <a:t>：</a:t>
            </a:r>
            <a:endParaRPr lang="zh-CN" altLang="en-US" sz="2800" b="1"/>
          </a:p>
          <a:p>
            <a:pPr lvl="1">
              <a:lnSpc>
                <a:spcPct val="80000"/>
              </a:lnSpc>
            </a:pPr>
            <a:r>
              <a:rPr lang="zh-CN" altLang="en-US" sz="2400" b="1"/>
              <a:t>如步骤</a:t>
            </a:r>
            <a:r>
              <a:rPr lang="en-US" altLang="zh-CN" sz="2400" b="1"/>
              <a:t>1</a:t>
            </a:r>
            <a:r>
              <a:rPr lang="zh-CN" altLang="en-US" sz="2400" b="1"/>
              <a:t>失败，再次从原位置开始，找</a:t>
            </a:r>
            <a:r>
              <a:rPr lang="en-US" altLang="zh-CN" sz="2400" b="1"/>
              <a:t>r=0</a:t>
            </a:r>
            <a:r>
              <a:rPr lang="zh-CN" altLang="en-US" sz="2400" b="1"/>
              <a:t>且</a:t>
            </a:r>
            <a:r>
              <a:rPr lang="en-US" altLang="zh-CN" sz="2400" b="1"/>
              <a:t>m=1</a:t>
            </a:r>
            <a:r>
              <a:rPr lang="zh-CN" altLang="en-US" sz="2400" b="1"/>
              <a:t>的页面，将第一个满足上述要求的页面作为淘汰页面，同时将扫描过页面的</a:t>
            </a:r>
            <a:r>
              <a:rPr lang="en-US" altLang="zh-CN" sz="2400" b="1"/>
              <a:t>r</a:t>
            </a:r>
            <a:r>
              <a:rPr lang="zh-CN" altLang="en-US" sz="2400" b="1"/>
              <a:t>位清</a:t>
            </a:r>
            <a:r>
              <a:rPr lang="en-US" altLang="zh-CN" sz="2400" b="1"/>
              <a:t>0</a:t>
            </a:r>
            <a:r>
              <a:rPr lang="zh-CN" altLang="en-US" sz="2400" b="1"/>
              <a:t>；</a:t>
            </a:r>
            <a:endParaRPr lang="zh-CN" altLang="en-US" sz="2400" b="1"/>
          </a:p>
          <a:p>
            <a:pPr>
              <a:lnSpc>
                <a:spcPct val="80000"/>
              </a:lnSpc>
            </a:pPr>
            <a:r>
              <a:rPr lang="zh-CN" altLang="en-US" sz="2800" b="1"/>
              <a:t>步骤</a:t>
            </a:r>
            <a:r>
              <a:rPr lang="en-US" altLang="zh-CN" sz="2800" b="1"/>
              <a:t>3</a:t>
            </a:r>
            <a:r>
              <a:rPr lang="zh-CN" altLang="en-US" sz="2800" b="1"/>
              <a:t>：</a:t>
            </a:r>
            <a:endParaRPr lang="zh-CN" altLang="en-US" sz="2800" b="1"/>
          </a:p>
          <a:p>
            <a:pPr lvl="1">
              <a:lnSpc>
                <a:spcPct val="80000"/>
              </a:lnSpc>
            </a:pPr>
            <a:r>
              <a:rPr lang="zh-CN" altLang="en-US" sz="2400" b="1"/>
              <a:t>若步骤</a:t>
            </a:r>
            <a:r>
              <a:rPr lang="en-US" altLang="zh-CN" sz="2400" b="1"/>
              <a:t>2</a:t>
            </a:r>
            <a:r>
              <a:rPr lang="zh-CN" altLang="en-US" sz="2400" b="1"/>
              <a:t>失败，指针再次回到原位置，重新执行步骤</a:t>
            </a:r>
            <a:r>
              <a:rPr lang="en-US" altLang="zh-CN" sz="2400" b="1"/>
              <a:t>1</a:t>
            </a:r>
            <a:r>
              <a:rPr lang="zh-CN" altLang="en-US" sz="2400" b="1"/>
              <a:t>。若还失败再次执行步骤</a:t>
            </a:r>
            <a:r>
              <a:rPr lang="en-US" altLang="zh-CN" sz="2400" b="1"/>
              <a:t>2</a:t>
            </a:r>
            <a:r>
              <a:rPr lang="zh-CN" altLang="en-US" sz="2400" b="1"/>
              <a:t>，此时定能找到。</a:t>
            </a:r>
            <a:endParaRPr lang="zh-CN" altLang="en-US" sz="2400" b="1"/>
          </a:p>
          <a:p>
            <a:pPr lvl="1">
              <a:lnSpc>
                <a:spcPct val="80000"/>
              </a:lnSpc>
            </a:pPr>
            <a:endParaRPr lang="zh-CN" altLang="en-US" sz="2400"/>
          </a:p>
          <a:p>
            <a:pPr lvl="1">
              <a:lnSpc>
                <a:spcPct val="80000"/>
              </a:lnSpc>
            </a:pPr>
            <a:endParaRPr lang="zh-CN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椭圆 28673"/>
          <p:cNvSpPr/>
          <p:nvPr/>
        </p:nvSpPr>
        <p:spPr>
          <a:xfrm>
            <a:off x="2305050" y="2276475"/>
            <a:ext cx="3598863" cy="3598863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  <p:sp>
        <p:nvSpPr>
          <p:cNvPr id="28675" name="椭圆 28674"/>
          <p:cNvSpPr/>
          <p:nvPr/>
        </p:nvSpPr>
        <p:spPr>
          <a:xfrm>
            <a:off x="3167063" y="3141663"/>
            <a:ext cx="1800225" cy="18002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  <p:sp>
        <p:nvSpPr>
          <p:cNvPr id="28676" name="直接连接符 28675"/>
          <p:cNvSpPr/>
          <p:nvPr/>
        </p:nvSpPr>
        <p:spPr>
          <a:xfrm>
            <a:off x="4067175" y="4940300"/>
            <a:ext cx="0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77" name="直接连接符 28676"/>
          <p:cNvSpPr/>
          <p:nvPr/>
        </p:nvSpPr>
        <p:spPr>
          <a:xfrm>
            <a:off x="4067175" y="2276475"/>
            <a:ext cx="0" cy="865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78" name="直接连接符 28677"/>
          <p:cNvSpPr/>
          <p:nvPr/>
        </p:nvSpPr>
        <p:spPr>
          <a:xfrm>
            <a:off x="2303463" y="4113213"/>
            <a:ext cx="828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79" name="直接连接符 28678"/>
          <p:cNvSpPr/>
          <p:nvPr/>
        </p:nvSpPr>
        <p:spPr>
          <a:xfrm flipV="1">
            <a:off x="4967288" y="4113213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0" name="直接连接符 28679"/>
          <p:cNvSpPr/>
          <p:nvPr/>
        </p:nvSpPr>
        <p:spPr>
          <a:xfrm flipV="1">
            <a:off x="4751388" y="2925763"/>
            <a:ext cx="684212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1" name="直接连接符 28680"/>
          <p:cNvSpPr/>
          <p:nvPr/>
        </p:nvSpPr>
        <p:spPr>
          <a:xfrm>
            <a:off x="4643438" y="4724400"/>
            <a:ext cx="684212" cy="6842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2" name="直接连接符 28681"/>
          <p:cNvSpPr/>
          <p:nvPr/>
        </p:nvSpPr>
        <p:spPr>
          <a:xfrm flipH="1">
            <a:off x="2843213" y="4689475"/>
            <a:ext cx="576262" cy="611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3" name="直接连接符 28682"/>
          <p:cNvSpPr/>
          <p:nvPr/>
        </p:nvSpPr>
        <p:spPr>
          <a:xfrm>
            <a:off x="2771775" y="2889250"/>
            <a:ext cx="612775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4" name="文本框 28683"/>
          <p:cNvSpPr txBox="1"/>
          <p:nvPr/>
        </p:nvSpPr>
        <p:spPr>
          <a:xfrm>
            <a:off x="4103688" y="2528888"/>
            <a:ext cx="1081087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6/r=1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8685" name="文本框 28684"/>
          <p:cNvSpPr txBox="1"/>
          <p:nvPr/>
        </p:nvSpPr>
        <p:spPr>
          <a:xfrm>
            <a:off x="4824413" y="3392488"/>
            <a:ext cx="1044575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3/r=1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8686" name="文本框 28685"/>
          <p:cNvSpPr txBox="1"/>
          <p:nvPr/>
        </p:nvSpPr>
        <p:spPr>
          <a:xfrm>
            <a:off x="4751388" y="4400550"/>
            <a:ext cx="1152525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18/r=1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8687" name="文本框 28686"/>
          <p:cNvSpPr txBox="1"/>
          <p:nvPr/>
        </p:nvSpPr>
        <p:spPr>
          <a:xfrm>
            <a:off x="4032250" y="5049838"/>
            <a:ext cx="1044575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8/r=1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8688" name="文本框 28687"/>
          <p:cNvSpPr txBox="1"/>
          <p:nvPr/>
        </p:nvSpPr>
        <p:spPr>
          <a:xfrm>
            <a:off x="2951163" y="5049838"/>
            <a:ext cx="1223962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10/r=1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m=0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8689" name="文本框 28688"/>
          <p:cNvSpPr txBox="1"/>
          <p:nvPr/>
        </p:nvSpPr>
        <p:spPr>
          <a:xfrm>
            <a:off x="2303463" y="4292600"/>
            <a:ext cx="1079500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9/r=0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8690" name="文本框 28689"/>
          <p:cNvSpPr txBox="1"/>
          <p:nvPr/>
        </p:nvSpPr>
        <p:spPr>
          <a:xfrm>
            <a:off x="2305050" y="3429000"/>
            <a:ext cx="1042988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0/r=0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m=1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8691" name="文本框 28690"/>
          <p:cNvSpPr txBox="1"/>
          <p:nvPr/>
        </p:nvSpPr>
        <p:spPr>
          <a:xfrm>
            <a:off x="2987675" y="2600325"/>
            <a:ext cx="1079500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8692" name="直接连接符 28691"/>
          <p:cNvSpPr/>
          <p:nvPr/>
        </p:nvSpPr>
        <p:spPr>
          <a:xfrm>
            <a:off x="4140200" y="4005263"/>
            <a:ext cx="252413" cy="8286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93" name="文本框 28692"/>
          <p:cNvSpPr txBox="1"/>
          <p:nvPr/>
        </p:nvSpPr>
        <p:spPr>
          <a:xfrm>
            <a:off x="4606925" y="1939925"/>
            <a:ext cx="64928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12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8694" name="文本框 28693"/>
          <p:cNvSpPr txBox="1"/>
          <p:nvPr/>
        </p:nvSpPr>
        <p:spPr>
          <a:xfrm>
            <a:off x="5903913" y="3284538"/>
            <a:ext cx="79216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23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8695" name="文本框 28694"/>
          <p:cNvSpPr txBox="1"/>
          <p:nvPr/>
        </p:nvSpPr>
        <p:spPr>
          <a:xfrm>
            <a:off x="5759450" y="4833938"/>
            <a:ext cx="79216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51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8696" name="文本框 28695"/>
          <p:cNvSpPr txBox="1"/>
          <p:nvPr/>
        </p:nvSpPr>
        <p:spPr>
          <a:xfrm>
            <a:off x="4643438" y="5805488"/>
            <a:ext cx="6127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6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8697" name="文本框 28696"/>
          <p:cNvSpPr txBox="1"/>
          <p:nvPr/>
        </p:nvSpPr>
        <p:spPr>
          <a:xfrm>
            <a:off x="2771775" y="5756275"/>
            <a:ext cx="6477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81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8698" name="文本框 28697"/>
          <p:cNvSpPr txBox="1"/>
          <p:nvPr/>
        </p:nvSpPr>
        <p:spPr>
          <a:xfrm>
            <a:off x="1727200" y="4724400"/>
            <a:ext cx="68421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96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8699" name="文本框 28698"/>
          <p:cNvSpPr txBox="1"/>
          <p:nvPr/>
        </p:nvSpPr>
        <p:spPr>
          <a:xfrm>
            <a:off x="1620838" y="3249613"/>
            <a:ext cx="6477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60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8700" name="文本框 28699"/>
          <p:cNvSpPr txBox="1"/>
          <p:nvPr/>
        </p:nvSpPr>
        <p:spPr>
          <a:xfrm>
            <a:off x="2701925" y="2060575"/>
            <a:ext cx="5746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5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8701" name="文本框 28700"/>
          <p:cNvSpPr txBox="1"/>
          <p:nvPr/>
        </p:nvSpPr>
        <p:spPr>
          <a:xfrm>
            <a:off x="755650" y="6248400"/>
            <a:ext cx="18367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2" charset="0"/>
              </a:rPr>
              <a:t>访问第</a:t>
            </a:r>
            <a:r>
              <a:rPr lang="en-US" altLang="zh-CN" b="1">
                <a:latin typeface="Tahoma" panose="020B0604030504040204" pitchFamily="2" charset="0"/>
              </a:rPr>
              <a:t>15</a:t>
            </a:r>
            <a:r>
              <a:rPr lang="zh-CN" altLang="en-US" b="1">
                <a:latin typeface="Tahoma" panose="020B0604030504040204" pitchFamily="2" charset="0"/>
              </a:rPr>
              <a:t>页</a:t>
            </a:r>
            <a:endParaRPr lang="zh-CN" altLang="en-US" b="1">
              <a:latin typeface="Tahoma" panose="020B0604030504040204" pitchFamily="2" charset="0"/>
            </a:endParaRPr>
          </a:p>
        </p:txBody>
      </p:sp>
      <p:sp>
        <p:nvSpPr>
          <p:cNvPr id="28702" name="矩形 28701"/>
          <p:cNvSpPr/>
          <p:nvPr/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b="1"/>
              <a:t>改进的时钟算法</a:t>
            </a:r>
            <a:endParaRPr lang="zh-CN" altLang="en-US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椭圆 29697"/>
          <p:cNvSpPr/>
          <p:nvPr/>
        </p:nvSpPr>
        <p:spPr>
          <a:xfrm>
            <a:off x="2305050" y="2276475"/>
            <a:ext cx="3598863" cy="3598863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  <p:sp>
        <p:nvSpPr>
          <p:cNvPr id="29699" name="椭圆 29698"/>
          <p:cNvSpPr/>
          <p:nvPr/>
        </p:nvSpPr>
        <p:spPr>
          <a:xfrm>
            <a:off x="3167063" y="3141663"/>
            <a:ext cx="1800225" cy="18002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  <p:sp>
        <p:nvSpPr>
          <p:cNvPr id="29700" name="直接连接符 29699"/>
          <p:cNvSpPr/>
          <p:nvPr/>
        </p:nvSpPr>
        <p:spPr>
          <a:xfrm>
            <a:off x="4067175" y="4940300"/>
            <a:ext cx="0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1" name="直接连接符 29700"/>
          <p:cNvSpPr/>
          <p:nvPr/>
        </p:nvSpPr>
        <p:spPr>
          <a:xfrm>
            <a:off x="4067175" y="2276475"/>
            <a:ext cx="0" cy="865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2" name="直接连接符 29701"/>
          <p:cNvSpPr/>
          <p:nvPr/>
        </p:nvSpPr>
        <p:spPr>
          <a:xfrm>
            <a:off x="2303463" y="4113213"/>
            <a:ext cx="828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3" name="直接连接符 29702"/>
          <p:cNvSpPr/>
          <p:nvPr/>
        </p:nvSpPr>
        <p:spPr>
          <a:xfrm flipV="1">
            <a:off x="4967288" y="4113213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4" name="直接连接符 29703"/>
          <p:cNvSpPr/>
          <p:nvPr/>
        </p:nvSpPr>
        <p:spPr>
          <a:xfrm flipV="1">
            <a:off x="4751388" y="2925763"/>
            <a:ext cx="684212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5" name="直接连接符 29704"/>
          <p:cNvSpPr/>
          <p:nvPr/>
        </p:nvSpPr>
        <p:spPr>
          <a:xfrm>
            <a:off x="4643438" y="4724400"/>
            <a:ext cx="684212" cy="6842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6" name="直接连接符 29705"/>
          <p:cNvSpPr/>
          <p:nvPr/>
        </p:nvSpPr>
        <p:spPr>
          <a:xfrm flipH="1">
            <a:off x="2843213" y="4689475"/>
            <a:ext cx="576262" cy="611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7" name="直接连接符 29706"/>
          <p:cNvSpPr/>
          <p:nvPr/>
        </p:nvSpPr>
        <p:spPr>
          <a:xfrm>
            <a:off x="2771775" y="2889250"/>
            <a:ext cx="612775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8" name="文本框 29707"/>
          <p:cNvSpPr txBox="1"/>
          <p:nvPr/>
        </p:nvSpPr>
        <p:spPr>
          <a:xfrm>
            <a:off x="4103688" y="2528888"/>
            <a:ext cx="1081087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6/r=1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9709" name="文本框 29708"/>
          <p:cNvSpPr txBox="1"/>
          <p:nvPr/>
        </p:nvSpPr>
        <p:spPr>
          <a:xfrm>
            <a:off x="4824413" y="3392488"/>
            <a:ext cx="1044575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3/r=1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9710" name="文本框 29709"/>
          <p:cNvSpPr txBox="1"/>
          <p:nvPr/>
        </p:nvSpPr>
        <p:spPr>
          <a:xfrm>
            <a:off x="4751388" y="4400550"/>
            <a:ext cx="1152525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18/r=1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9711" name="文本框 29710"/>
          <p:cNvSpPr txBox="1"/>
          <p:nvPr/>
        </p:nvSpPr>
        <p:spPr>
          <a:xfrm>
            <a:off x="4032250" y="5049838"/>
            <a:ext cx="1044575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8/r=1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9712" name="文本框 29711"/>
          <p:cNvSpPr txBox="1"/>
          <p:nvPr/>
        </p:nvSpPr>
        <p:spPr>
          <a:xfrm>
            <a:off x="2951163" y="5049838"/>
            <a:ext cx="1223962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10/r=1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m=0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9713" name="文本框 29712"/>
          <p:cNvSpPr txBox="1"/>
          <p:nvPr/>
        </p:nvSpPr>
        <p:spPr>
          <a:xfrm>
            <a:off x="2303463" y="4292600"/>
            <a:ext cx="1079500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9/r=0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9714" name="文本框 29713"/>
          <p:cNvSpPr txBox="1"/>
          <p:nvPr/>
        </p:nvSpPr>
        <p:spPr>
          <a:xfrm>
            <a:off x="2305050" y="3429000"/>
            <a:ext cx="1042988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0/r=0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m=1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9715" name="文本框 29714"/>
          <p:cNvSpPr txBox="1"/>
          <p:nvPr/>
        </p:nvSpPr>
        <p:spPr>
          <a:xfrm>
            <a:off x="2987675" y="2600325"/>
            <a:ext cx="1079500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9716" name="直接连接符 29715"/>
          <p:cNvSpPr/>
          <p:nvPr/>
        </p:nvSpPr>
        <p:spPr>
          <a:xfrm>
            <a:off x="4140200" y="4005263"/>
            <a:ext cx="252413" cy="8286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17" name="文本框 29716"/>
          <p:cNvSpPr txBox="1"/>
          <p:nvPr/>
        </p:nvSpPr>
        <p:spPr>
          <a:xfrm>
            <a:off x="4606925" y="1939925"/>
            <a:ext cx="64928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12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9718" name="文本框 29717"/>
          <p:cNvSpPr txBox="1"/>
          <p:nvPr/>
        </p:nvSpPr>
        <p:spPr>
          <a:xfrm>
            <a:off x="5903913" y="3284538"/>
            <a:ext cx="79216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23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9719" name="文本框 29718"/>
          <p:cNvSpPr txBox="1"/>
          <p:nvPr/>
        </p:nvSpPr>
        <p:spPr>
          <a:xfrm>
            <a:off x="5759450" y="4833938"/>
            <a:ext cx="79216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51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9720" name="文本框 29719"/>
          <p:cNvSpPr txBox="1"/>
          <p:nvPr/>
        </p:nvSpPr>
        <p:spPr>
          <a:xfrm>
            <a:off x="4643438" y="5805488"/>
            <a:ext cx="6127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6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9721" name="文本框 29720"/>
          <p:cNvSpPr txBox="1"/>
          <p:nvPr/>
        </p:nvSpPr>
        <p:spPr>
          <a:xfrm>
            <a:off x="2771775" y="5756275"/>
            <a:ext cx="6477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81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9722" name="文本框 29721"/>
          <p:cNvSpPr txBox="1"/>
          <p:nvPr/>
        </p:nvSpPr>
        <p:spPr>
          <a:xfrm>
            <a:off x="1727200" y="4724400"/>
            <a:ext cx="68421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96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9723" name="文本框 29722"/>
          <p:cNvSpPr txBox="1"/>
          <p:nvPr/>
        </p:nvSpPr>
        <p:spPr>
          <a:xfrm>
            <a:off x="1620838" y="3249613"/>
            <a:ext cx="6477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60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9724" name="文本框 29723"/>
          <p:cNvSpPr txBox="1"/>
          <p:nvPr/>
        </p:nvSpPr>
        <p:spPr>
          <a:xfrm>
            <a:off x="2701925" y="2060575"/>
            <a:ext cx="5746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5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29725" name="文本框 29724"/>
          <p:cNvSpPr txBox="1"/>
          <p:nvPr/>
        </p:nvSpPr>
        <p:spPr>
          <a:xfrm>
            <a:off x="755650" y="6248400"/>
            <a:ext cx="18367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2" charset="0"/>
              </a:rPr>
              <a:t>访问第</a:t>
            </a:r>
            <a:r>
              <a:rPr lang="en-US" altLang="zh-CN" b="1">
                <a:latin typeface="Tahoma" panose="020B0604030504040204" pitchFamily="2" charset="0"/>
              </a:rPr>
              <a:t>15</a:t>
            </a:r>
            <a:r>
              <a:rPr lang="zh-CN" altLang="en-US" b="1">
                <a:latin typeface="Tahoma" panose="020B0604030504040204" pitchFamily="2" charset="0"/>
              </a:rPr>
              <a:t>页</a:t>
            </a:r>
            <a:endParaRPr lang="zh-CN" altLang="en-US" b="1">
              <a:latin typeface="Tahoma" panose="020B0604030504040204" pitchFamily="2" charset="0"/>
            </a:endParaRPr>
          </a:p>
        </p:txBody>
      </p:sp>
      <p:sp>
        <p:nvSpPr>
          <p:cNvPr id="29726" name="矩形 29725"/>
          <p:cNvSpPr/>
          <p:nvPr/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b="1"/>
              <a:t>改进的时钟算法</a:t>
            </a:r>
            <a:endParaRPr lang="zh-CN" altLang="en-US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椭圆 30721"/>
          <p:cNvSpPr/>
          <p:nvPr/>
        </p:nvSpPr>
        <p:spPr>
          <a:xfrm>
            <a:off x="2305050" y="2276475"/>
            <a:ext cx="3598863" cy="3598863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  <p:sp>
        <p:nvSpPr>
          <p:cNvPr id="30723" name="椭圆 30722"/>
          <p:cNvSpPr/>
          <p:nvPr/>
        </p:nvSpPr>
        <p:spPr>
          <a:xfrm>
            <a:off x="3167063" y="3141663"/>
            <a:ext cx="1800225" cy="18002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  <p:sp>
        <p:nvSpPr>
          <p:cNvPr id="30724" name="直接连接符 30723"/>
          <p:cNvSpPr/>
          <p:nvPr/>
        </p:nvSpPr>
        <p:spPr>
          <a:xfrm>
            <a:off x="4067175" y="4940300"/>
            <a:ext cx="0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25" name="直接连接符 30724"/>
          <p:cNvSpPr/>
          <p:nvPr/>
        </p:nvSpPr>
        <p:spPr>
          <a:xfrm>
            <a:off x="4067175" y="2276475"/>
            <a:ext cx="0" cy="865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26" name="直接连接符 30725"/>
          <p:cNvSpPr/>
          <p:nvPr/>
        </p:nvSpPr>
        <p:spPr>
          <a:xfrm>
            <a:off x="2303463" y="4113213"/>
            <a:ext cx="828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27" name="直接连接符 30726"/>
          <p:cNvSpPr/>
          <p:nvPr/>
        </p:nvSpPr>
        <p:spPr>
          <a:xfrm flipV="1">
            <a:off x="4967288" y="4113213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28" name="直接连接符 30727"/>
          <p:cNvSpPr/>
          <p:nvPr/>
        </p:nvSpPr>
        <p:spPr>
          <a:xfrm flipV="1">
            <a:off x="4751388" y="2925763"/>
            <a:ext cx="684212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29" name="直接连接符 30728"/>
          <p:cNvSpPr/>
          <p:nvPr/>
        </p:nvSpPr>
        <p:spPr>
          <a:xfrm>
            <a:off x="4643438" y="4724400"/>
            <a:ext cx="684212" cy="6842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0" name="直接连接符 30729"/>
          <p:cNvSpPr/>
          <p:nvPr/>
        </p:nvSpPr>
        <p:spPr>
          <a:xfrm flipH="1">
            <a:off x="2843213" y="4689475"/>
            <a:ext cx="576262" cy="611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1" name="直接连接符 30730"/>
          <p:cNvSpPr/>
          <p:nvPr/>
        </p:nvSpPr>
        <p:spPr>
          <a:xfrm>
            <a:off x="2771775" y="2889250"/>
            <a:ext cx="612775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2" name="文本框 30731"/>
          <p:cNvSpPr txBox="1"/>
          <p:nvPr/>
        </p:nvSpPr>
        <p:spPr>
          <a:xfrm>
            <a:off x="4103688" y="2528888"/>
            <a:ext cx="1081087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6/r=1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0733" name="文本框 30732"/>
          <p:cNvSpPr txBox="1"/>
          <p:nvPr/>
        </p:nvSpPr>
        <p:spPr>
          <a:xfrm>
            <a:off x="4824413" y="3392488"/>
            <a:ext cx="1044575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3/r=1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0734" name="文本框 30733"/>
          <p:cNvSpPr txBox="1"/>
          <p:nvPr/>
        </p:nvSpPr>
        <p:spPr>
          <a:xfrm>
            <a:off x="4751388" y="4400550"/>
            <a:ext cx="1152525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18/r=1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0735" name="文本框 30734"/>
          <p:cNvSpPr txBox="1"/>
          <p:nvPr/>
        </p:nvSpPr>
        <p:spPr>
          <a:xfrm>
            <a:off x="4032250" y="5049838"/>
            <a:ext cx="1044575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8/r=0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0736" name="文本框 30735"/>
          <p:cNvSpPr txBox="1"/>
          <p:nvPr/>
        </p:nvSpPr>
        <p:spPr>
          <a:xfrm>
            <a:off x="2951163" y="5049838"/>
            <a:ext cx="1223962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10/r=1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m=0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0737" name="文本框 30736"/>
          <p:cNvSpPr txBox="1"/>
          <p:nvPr/>
        </p:nvSpPr>
        <p:spPr>
          <a:xfrm>
            <a:off x="2303463" y="4292600"/>
            <a:ext cx="1079500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9/r=0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0738" name="文本框 30737"/>
          <p:cNvSpPr txBox="1"/>
          <p:nvPr/>
        </p:nvSpPr>
        <p:spPr>
          <a:xfrm>
            <a:off x="2305050" y="3429000"/>
            <a:ext cx="1042988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0/r=0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m=1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0739" name="文本框 30738"/>
          <p:cNvSpPr txBox="1"/>
          <p:nvPr/>
        </p:nvSpPr>
        <p:spPr>
          <a:xfrm>
            <a:off x="2987675" y="2600325"/>
            <a:ext cx="1079500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0740" name="直接连接符 30739"/>
          <p:cNvSpPr/>
          <p:nvPr/>
        </p:nvSpPr>
        <p:spPr>
          <a:xfrm flipH="1">
            <a:off x="3708400" y="4005263"/>
            <a:ext cx="431800" cy="8286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41" name="文本框 30740"/>
          <p:cNvSpPr txBox="1"/>
          <p:nvPr/>
        </p:nvSpPr>
        <p:spPr>
          <a:xfrm>
            <a:off x="4606925" y="1939925"/>
            <a:ext cx="64928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12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0742" name="文本框 30741"/>
          <p:cNvSpPr txBox="1"/>
          <p:nvPr/>
        </p:nvSpPr>
        <p:spPr>
          <a:xfrm>
            <a:off x="5903913" y="3284538"/>
            <a:ext cx="79216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23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0743" name="文本框 30742"/>
          <p:cNvSpPr txBox="1"/>
          <p:nvPr/>
        </p:nvSpPr>
        <p:spPr>
          <a:xfrm>
            <a:off x="5759450" y="4833938"/>
            <a:ext cx="79216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51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0744" name="文本框 30743"/>
          <p:cNvSpPr txBox="1"/>
          <p:nvPr/>
        </p:nvSpPr>
        <p:spPr>
          <a:xfrm>
            <a:off x="4643438" y="5805488"/>
            <a:ext cx="6127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6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0745" name="文本框 30744"/>
          <p:cNvSpPr txBox="1"/>
          <p:nvPr/>
        </p:nvSpPr>
        <p:spPr>
          <a:xfrm>
            <a:off x="2771775" y="5756275"/>
            <a:ext cx="6477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81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0746" name="文本框 30745"/>
          <p:cNvSpPr txBox="1"/>
          <p:nvPr/>
        </p:nvSpPr>
        <p:spPr>
          <a:xfrm>
            <a:off x="1727200" y="4724400"/>
            <a:ext cx="68421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96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0747" name="文本框 30746"/>
          <p:cNvSpPr txBox="1"/>
          <p:nvPr/>
        </p:nvSpPr>
        <p:spPr>
          <a:xfrm>
            <a:off x="1620838" y="3249613"/>
            <a:ext cx="6477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60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0748" name="文本框 30747"/>
          <p:cNvSpPr txBox="1"/>
          <p:nvPr/>
        </p:nvSpPr>
        <p:spPr>
          <a:xfrm>
            <a:off x="2701925" y="2060575"/>
            <a:ext cx="5746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5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0749" name="文本框 30748"/>
          <p:cNvSpPr txBox="1"/>
          <p:nvPr/>
        </p:nvSpPr>
        <p:spPr>
          <a:xfrm>
            <a:off x="755650" y="6248400"/>
            <a:ext cx="18367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2" charset="0"/>
              </a:rPr>
              <a:t>访问第</a:t>
            </a:r>
            <a:r>
              <a:rPr lang="en-US" altLang="zh-CN" b="1">
                <a:latin typeface="Tahoma" panose="020B0604030504040204" pitchFamily="2" charset="0"/>
              </a:rPr>
              <a:t>15</a:t>
            </a:r>
            <a:r>
              <a:rPr lang="zh-CN" altLang="en-US" b="1">
                <a:latin typeface="Tahoma" panose="020B0604030504040204" pitchFamily="2" charset="0"/>
              </a:rPr>
              <a:t>页</a:t>
            </a:r>
            <a:endParaRPr lang="zh-CN" altLang="en-US" b="1">
              <a:latin typeface="Tahoma" panose="020B0604030504040204" pitchFamily="2" charset="0"/>
            </a:endParaRPr>
          </a:p>
        </p:txBody>
      </p:sp>
      <p:sp>
        <p:nvSpPr>
          <p:cNvPr id="30750" name="矩形 30749"/>
          <p:cNvSpPr/>
          <p:nvPr/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b="1"/>
              <a:t>改进的时钟算法</a:t>
            </a:r>
            <a:endParaRPr lang="zh-CN" altLang="en-US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椭圆 31745"/>
          <p:cNvSpPr/>
          <p:nvPr/>
        </p:nvSpPr>
        <p:spPr>
          <a:xfrm>
            <a:off x="2305050" y="2276475"/>
            <a:ext cx="3598863" cy="3598863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  <p:sp>
        <p:nvSpPr>
          <p:cNvPr id="31747" name="椭圆 31746"/>
          <p:cNvSpPr/>
          <p:nvPr/>
        </p:nvSpPr>
        <p:spPr>
          <a:xfrm>
            <a:off x="3167063" y="3141663"/>
            <a:ext cx="1800225" cy="18002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  <p:sp>
        <p:nvSpPr>
          <p:cNvPr id="31748" name="直接连接符 31747"/>
          <p:cNvSpPr/>
          <p:nvPr/>
        </p:nvSpPr>
        <p:spPr>
          <a:xfrm>
            <a:off x="4067175" y="4940300"/>
            <a:ext cx="0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49" name="直接连接符 31748"/>
          <p:cNvSpPr/>
          <p:nvPr/>
        </p:nvSpPr>
        <p:spPr>
          <a:xfrm>
            <a:off x="4067175" y="2276475"/>
            <a:ext cx="0" cy="865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0" name="直接连接符 31749"/>
          <p:cNvSpPr/>
          <p:nvPr/>
        </p:nvSpPr>
        <p:spPr>
          <a:xfrm>
            <a:off x="2303463" y="4113213"/>
            <a:ext cx="828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1" name="直接连接符 31750"/>
          <p:cNvSpPr/>
          <p:nvPr/>
        </p:nvSpPr>
        <p:spPr>
          <a:xfrm flipV="1">
            <a:off x="4967288" y="4113213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2" name="直接连接符 31751"/>
          <p:cNvSpPr/>
          <p:nvPr/>
        </p:nvSpPr>
        <p:spPr>
          <a:xfrm flipV="1">
            <a:off x="4751388" y="2925763"/>
            <a:ext cx="684212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3" name="直接连接符 31752"/>
          <p:cNvSpPr/>
          <p:nvPr/>
        </p:nvSpPr>
        <p:spPr>
          <a:xfrm>
            <a:off x="4643438" y="4724400"/>
            <a:ext cx="684212" cy="6842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4" name="直接连接符 31753"/>
          <p:cNvSpPr/>
          <p:nvPr/>
        </p:nvSpPr>
        <p:spPr>
          <a:xfrm flipH="1">
            <a:off x="2843213" y="4689475"/>
            <a:ext cx="576262" cy="611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5" name="直接连接符 31754"/>
          <p:cNvSpPr/>
          <p:nvPr/>
        </p:nvSpPr>
        <p:spPr>
          <a:xfrm>
            <a:off x="2771775" y="2889250"/>
            <a:ext cx="612775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6" name="文本框 31755"/>
          <p:cNvSpPr txBox="1"/>
          <p:nvPr/>
        </p:nvSpPr>
        <p:spPr>
          <a:xfrm>
            <a:off x="4103688" y="2528888"/>
            <a:ext cx="1081087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6/r=1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1757" name="文本框 31756"/>
          <p:cNvSpPr txBox="1"/>
          <p:nvPr/>
        </p:nvSpPr>
        <p:spPr>
          <a:xfrm>
            <a:off x="4824413" y="3392488"/>
            <a:ext cx="1044575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3/r=1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1758" name="文本框 31757"/>
          <p:cNvSpPr txBox="1"/>
          <p:nvPr/>
        </p:nvSpPr>
        <p:spPr>
          <a:xfrm>
            <a:off x="4751388" y="4400550"/>
            <a:ext cx="1152525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18/r=1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1759" name="文本框 31758"/>
          <p:cNvSpPr txBox="1"/>
          <p:nvPr/>
        </p:nvSpPr>
        <p:spPr>
          <a:xfrm>
            <a:off x="4032250" y="5049838"/>
            <a:ext cx="1044575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8/r=0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1760" name="文本框 31759"/>
          <p:cNvSpPr txBox="1"/>
          <p:nvPr/>
        </p:nvSpPr>
        <p:spPr>
          <a:xfrm>
            <a:off x="2951163" y="5049838"/>
            <a:ext cx="1223962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10/r=0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m=0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1761" name="文本框 31760"/>
          <p:cNvSpPr txBox="1"/>
          <p:nvPr/>
        </p:nvSpPr>
        <p:spPr>
          <a:xfrm>
            <a:off x="2303463" y="4292600"/>
            <a:ext cx="1079500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9/r=0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1762" name="文本框 31761"/>
          <p:cNvSpPr txBox="1"/>
          <p:nvPr/>
        </p:nvSpPr>
        <p:spPr>
          <a:xfrm>
            <a:off x="2305050" y="3429000"/>
            <a:ext cx="1042988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0/r=0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m=1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1763" name="文本框 31762"/>
          <p:cNvSpPr txBox="1"/>
          <p:nvPr/>
        </p:nvSpPr>
        <p:spPr>
          <a:xfrm>
            <a:off x="2987675" y="2600325"/>
            <a:ext cx="1079500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1764" name="直接连接符 31763"/>
          <p:cNvSpPr/>
          <p:nvPr/>
        </p:nvSpPr>
        <p:spPr>
          <a:xfrm flipH="1">
            <a:off x="3276600" y="4005263"/>
            <a:ext cx="827088" cy="3952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65" name="文本框 31764"/>
          <p:cNvSpPr txBox="1"/>
          <p:nvPr/>
        </p:nvSpPr>
        <p:spPr>
          <a:xfrm>
            <a:off x="4606925" y="1939925"/>
            <a:ext cx="64928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12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1766" name="文本框 31765"/>
          <p:cNvSpPr txBox="1"/>
          <p:nvPr/>
        </p:nvSpPr>
        <p:spPr>
          <a:xfrm>
            <a:off x="5903913" y="3284538"/>
            <a:ext cx="79216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23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1767" name="文本框 31766"/>
          <p:cNvSpPr txBox="1"/>
          <p:nvPr/>
        </p:nvSpPr>
        <p:spPr>
          <a:xfrm>
            <a:off x="5759450" y="4833938"/>
            <a:ext cx="79216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51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1768" name="文本框 31767"/>
          <p:cNvSpPr txBox="1"/>
          <p:nvPr/>
        </p:nvSpPr>
        <p:spPr>
          <a:xfrm>
            <a:off x="4643438" y="5805488"/>
            <a:ext cx="6127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6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1769" name="文本框 31768"/>
          <p:cNvSpPr txBox="1"/>
          <p:nvPr/>
        </p:nvSpPr>
        <p:spPr>
          <a:xfrm>
            <a:off x="2771775" y="5756275"/>
            <a:ext cx="6477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81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1770" name="文本框 31769"/>
          <p:cNvSpPr txBox="1"/>
          <p:nvPr/>
        </p:nvSpPr>
        <p:spPr>
          <a:xfrm>
            <a:off x="1727200" y="4724400"/>
            <a:ext cx="68421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96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1771" name="文本框 31770"/>
          <p:cNvSpPr txBox="1"/>
          <p:nvPr/>
        </p:nvSpPr>
        <p:spPr>
          <a:xfrm>
            <a:off x="1620838" y="3249613"/>
            <a:ext cx="6477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60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1772" name="文本框 31771"/>
          <p:cNvSpPr txBox="1"/>
          <p:nvPr/>
        </p:nvSpPr>
        <p:spPr>
          <a:xfrm>
            <a:off x="2701925" y="2060575"/>
            <a:ext cx="5746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5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1773" name="文本框 31772"/>
          <p:cNvSpPr txBox="1"/>
          <p:nvPr/>
        </p:nvSpPr>
        <p:spPr>
          <a:xfrm>
            <a:off x="755650" y="6248400"/>
            <a:ext cx="18367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2" charset="0"/>
              </a:rPr>
              <a:t>访问第</a:t>
            </a:r>
            <a:r>
              <a:rPr lang="en-US" altLang="zh-CN" b="1">
                <a:latin typeface="Tahoma" panose="020B0604030504040204" pitchFamily="2" charset="0"/>
              </a:rPr>
              <a:t>15</a:t>
            </a:r>
            <a:r>
              <a:rPr lang="zh-CN" altLang="en-US" b="1">
                <a:latin typeface="Tahoma" panose="020B0604030504040204" pitchFamily="2" charset="0"/>
              </a:rPr>
              <a:t>页</a:t>
            </a:r>
            <a:endParaRPr lang="zh-CN" altLang="en-US" b="1">
              <a:latin typeface="Tahoma" panose="020B0604030504040204" pitchFamily="2" charset="0"/>
            </a:endParaRPr>
          </a:p>
        </p:txBody>
      </p:sp>
      <p:sp>
        <p:nvSpPr>
          <p:cNvPr id="31774" name="矩形 31773"/>
          <p:cNvSpPr/>
          <p:nvPr/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b="1"/>
              <a:t>时钟算法</a:t>
            </a:r>
            <a:endParaRPr lang="zh-CN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 anchor="b"/>
          <a:p>
            <a:r>
              <a:rPr lang="zh-CN" altLang="en-US" b="1"/>
              <a:t>进程与外存对应关系</a:t>
            </a:r>
            <a:endParaRPr lang="zh-CN" altLang="en-US" b="1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2400" cy="4800600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b="1"/>
              <a:t>界地址</a:t>
            </a:r>
            <a:endParaRPr lang="zh-CN" altLang="en-US" b="1"/>
          </a:p>
          <a:p>
            <a:pPr lvl="1">
              <a:lnSpc>
                <a:spcPct val="90000"/>
              </a:lnSpc>
            </a:pPr>
            <a:r>
              <a:rPr lang="zh-CN" altLang="en-US" b="1"/>
              <a:t>每进程占一组外存连续块；</a:t>
            </a:r>
            <a:endParaRPr lang="zh-CN" altLang="en-US" b="1"/>
          </a:p>
          <a:p>
            <a:pPr lvl="1">
              <a:lnSpc>
                <a:spcPct val="90000"/>
              </a:lnSpc>
            </a:pPr>
            <a:r>
              <a:rPr lang="zh-CN" altLang="en-US" b="1"/>
              <a:t>每进程占二组外存连续块（双对界）。</a:t>
            </a:r>
            <a:endParaRPr lang="zh-CN" altLang="en-US" b="1"/>
          </a:p>
          <a:p>
            <a:pPr>
              <a:lnSpc>
                <a:spcPct val="90000"/>
              </a:lnSpc>
            </a:pPr>
            <a:r>
              <a:rPr lang="zh-CN" altLang="en-US" b="1"/>
              <a:t>页式</a:t>
            </a:r>
            <a:endParaRPr lang="zh-CN" altLang="en-US" b="1"/>
          </a:p>
          <a:p>
            <a:pPr lvl="1">
              <a:lnSpc>
                <a:spcPct val="90000"/>
              </a:lnSpc>
            </a:pPr>
            <a:r>
              <a:rPr lang="zh-CN" altLang="en-US" b="1"/>
              <a:t>内存一页，外存一块。</a:t>
            </a:r>
            <a:endParaRPr lang="zh-CN" altLang="en-US" b="1"/>
          </a:p>
          <a:p>
            <a:pPr>
              <a:lnSpc>
                <a:spcPct val="90000"/>
              </a:lnSpc>
            </a:pPr>
            <a:r>
              <a:rPr lang="zh-CN" altLang="en-US" b="1"/>
              <a:t>段式</a:t>
            </a:r>
            <a:endParaRPr lang="zh-CN" altLang="en-US" b="1"/>
          </a:p>
          <a:p>
            <a:pPr lvl="1">
              <a:lnSpc>
                <a:spcPct val="90000"/>
              </a:lnSpc>
            </a:pPr>
            <a:r>
              <a:rPr lang="zh-CN" altLang="en-US" b="1"/>
              <a:t>每段占外存若干连续块。</a:t>
            </a:r>
            <a:endParaRPr lang="zh-CN" altLang="en-US" b="1"/>
          </a:p>
          <a:p>
            <a:pPr>
              <a:lnSpc>
                <a:spcPct val="90000"/>
              </a:lnSpc>
            </a:pPr>
            <a:r>
              <a:rPr lang="zh-CN" altLang="en-US" b="1"/>
              <a:t>段页式</a:t>
            </a:r>
            <a:endParaRPr lang="zh-CN" altLang="en-US" b="1"/>
          </a:p>
          <a:p>
            <a:pPr lvl="1">
              <a:lnSpc>
                <a:spcPct val="90000"/>
              </a:lnSpc>
            </a:pPr>
            <a:r>
              <a:rPr lang="zh-CN" altLang="en-US" b="1"/>
              <a:t>内存一页，外存一块。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4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5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49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52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64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68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椭圆 32769"/>
          <p:cNvSpPr/>
          <p:nvPr/>
        </p:nvSpPr>
        <p:spPr>
          <a:xfrm>
            <a:off x="2305050" y="2276475"/>
            <a:ext cx="3598863" cy="3598863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  <p:sp>
        <p:nvSpPr>
          <p:cNvPr id="32771" name="椭圆 32770"/>
          <p:cNvSpPr/>
          <p:nvPr/>
        </p:nvSpPr>
        <p:spPr>
          <a:xfrm>
            <a:off x="3167063" y="3141663"/>
            <a:ext cx="1800225" cy="18002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  <p:sp>
        <p:nvSpPr>
          <p:cNvPr id="32772" name="直接连接符 32771"/>
          <p:cNvSpPr/>
          <p:nvPr/>
        </p:nvSpPr>
        <p:spPr>
          <a:xfrm>
            <a:off x="4067175" y="4940300"/>
            <a:ext cx="0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3" name="直接连接符 32772"/>
          <p:cNvSpPr/>
          <p:nvPr/>
        </p:nvSpPr>
        <p:spPr>
          <a:xfrm>
            <a:off x="4067175" y="2276475"/>
            <a:ext cx="0" cy="865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4" name="直接连接符 32773"/>
          <p:cNvSpPr/>
          <p:nvPr/>
        </p:nvSpPr>
        <p:spPr>
          <a:xfrm>
            <a:off x="2303463" y="4113213"/>
            <a:ext cx="828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5" name="直接连接符 32774"/>
          <p:cNvSpPr/>
          <p:nvPr/>
        </p:nvSpPr>
        <p:spPr>
          <a:xfrm flipV="1">
            <a:off x="4967288" y="4113213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6" name="直接连接符 32775"/>
          <p:cNvSpPr/>
          <p:nvPr/>
        </p:nvSpPr>
        <p:spPr>
          <a:xfrm flipV="1">
            <a:off x="4751388" y="2925763"/>
            <a:ext cx="684212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7" name="直接连接符 32776"/>
          <p:cNvSpPr/>
          <p:nvPr/>
        </p:nvSpPr>
        <p:spPr>
          <a:xfrm>
            <a:off x="4643438" y="4724400"/>
            <a:ext cx="684212" cy="6842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8" name="直接连接符 32777"/>
          <p:cNvSpPr/>
          <p:nvPr/>
        </p:nvSpPr>
        <p:spPr>
          <a:xfrm flipH="1">
            <a:off x="2843213" y="4689475"/>
            <a:ext cx="576262" cy="611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9" name="直接连接符 32778"/>
          <p:cNvSpPr/>
          <p:nvPr/>
        </p:nvSpPr>
        <p:spPr>
          <a:xfrm>
            <a:off x="2771775" y="2889250"/>
            <a:ext cx="612775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0" name="文本框 32779"/>
          <p:cNvSpPr txBox="1"/>
          <p:nvPr/>
        </p:nvSpPr>
        <p:spPr>
          <a:xfrm>
            <a:off x="4103688" y="2528888"/>
            <a:ext cx="1081087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6/r=1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2781" name="文本框 32780"/>
          <p:cNvSpPr txBox="1"/>
          <p:nvPr/>
        </p:nvSpPr>
        <p:spPr>
          <a:xfrm>
            <a:off x="4824413" y="3392488"/>
            <a:ext cx="1044575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3/r=1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2782" name="文本框 32781"/>
          <p:cNvSpPr txBox="1"/>
          <p:nvPr/>
        </p:nvSpPr>
        <p:spPr>
          <a:xfrm>
            <a:off x="4751388" y="4400550"/>
            <a:ext cx="1152525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18/r=1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2783" name="文本框 32782"/>
          <p:cNvSpPr txBox="1"/>
          <p:nvPr/>
        </p:nvSpPr>
        <p:spPr>
          <a:xfrm>
            <a:off x="4032250" y="5049838"/>
            <a:ext cx="1044575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8/r=0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2784" name="文本框 32783"/>
          <p:cNvSpPr txBox="1"/>
          <p:nvPr/>
        </p:nvSpPr>
        <p:spPr>
          <a:xfrm>
            <a:off x="2951163" y="5049838"/>
            <a:ext cx="1223962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10/r=0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m=0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2785" name="文本框 32784"/>
          <p:cNvSpPr txBox="1"/>
          <p:nvPr/>
        </p:nvSpPr>
        <p:spPr>
          <a:xfrm>
            <a:off x="2232025" y="4292600"/>
            <a:ext cx="1223963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15/r=1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2786" name="文本框 32785"/>
          <p:cNvSpPr txBox="1"/>
          <p:nvPr/>
        </p:nvSpPr>
        <p:spPr>
          <a:xfrm>
            <a:off x="2305050" y="3429000"/>
            <a:ext cx="1042988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0/r=0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m=1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2787" name="文本框 32786"/>
          <p:cNvSpPr txBox="1"/>
          <p:nvPr/>
        </p:nvSpPr>
        <p:spPr>
          <a:xfrm>
            <a:off x="2987675" y="2600325"/>
            <a:ext cx="1079500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页</a:t>
            </a:r>
            <a:r>
              <a:rPr lang="en-US" altLang="zh-CN" sz="1600" b="1">
                <a:latin typeface="Tahoma" panose="020B0604030504040204" pitchFamily="2" charset="0"/>
              </a:rPr>
              <a:t>1/r=1</a:t>
            </a:r>
            <a:endParaRPr lang="en-US" altLang="zh-CN" sz="1600" b="1">
              <a:latin typeface="Tahoma" panose="020B0604030504040204" pitchFamily="2" charset="0"/>
            </a:endParaRPr>
          </a:p>
          <a:p>
            <a:r>
              <a:rPr lang="en-US" altLang="zh-CN" sz="1600" b="1">
                <a:latin typeface="Tahoma" panose="020B0604030504040204" pitchFamily="2" charset="0"/>
              </a:rPr>
              <a:t>      m=0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2788" name="直接连接符 32787"/>
          <p:cNvSpPr/>
          <p:nvPr/>
        </p:nvSpPr>
        <p:spPr>
          <a:xfrm flipH="1" flipV="1">
            <a:off x="3203575" y="3789363"/>
            <a:ext cx="936625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89" name="文本框 32788"/>
          <p:cNvSpPr txBox="1"/>
          <p:nvPr/>
        </p:nvSpPr>
        <p:spPr>
          <a:xfrm>
            <a:off x="4606925" y="1939925"/>
            <a:ext cx="64928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12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2790" name="文本框 32789"/>
          <p:cNvSpPr txBox="1"/>
          <p:nvPr/>
        </p:nvSpPr>
        <p:spPr>
          <a:xfrm>
            <a:off x="5903913" y="3284538"/>
            <a:ext cx="79216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23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2791" name="文本框 32790"/>
          <p:cNvSpPr txBox="1"/>
          <p:nvPr/>
        </p:nvSpPr>
        <p:spPr>
          <a:xfrm>
            <a:off x="5759450" y="4833938"/>
            <a:ext cx="79216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51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2792" name="文本框 32791"/>
          <p:cNvSpPr txBox="1"/>
          <p:nvPr/>
        </p:nvSpPr>
        <p:spPr>
          <a:xfrm>
            <a:off x="4643438" y="5805488"/>
            <a:ext cx="6127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6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2793" name="文本框 32792"/>
          <p:cNvSpPr txBox="1"/>
          <p:nvPr/>
        </p:nvSpPr>
        <p:spPr>
          <a:xfrm>
            <a:off x="2771775" y="5756275"/>
            <a:ext cx="6477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81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2794" name="文本框 32793"/>
          <p:cNvSpPr txBox="1"/>
          <p:nvPr/>
        </p:nvSpPr>
        <p:spPr>
          <a:xfrm>
            <a:off x="1727200" y="4724400"/>
            <a:ext cx="68421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96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2795" name="文本框 32794"/>
          <p:cNvSpPr txBox="1"/>
          <p:nvPr/>
        </p:nvSpPr>
        <p:spPr>
          <a:xfrm>
            <a:off x="1620838" y="3249613"/>
            <a:ext cx="6477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60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2796" name="文本框 32795"/>
          <p:cNvSpPr txBox="1"/>
          <p:nvPr/>
        </p:nvSpPr>
        <p:spPr>
          <a:xfrm>
            <a:off x="2701925" y="2060575"/>
            <a:ext cx="5746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5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2797" name="矩形 32796"/>
          <p:cNvSpPr/>
          <p:nvPr/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b="1"/>
              <a:t>时钟算法</a:t>
            </a:r>
            <a:endParaRPr lang="zh-CN" altLang="en-US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椭圆 33793"/>
          <p:cNvSpPr/>
          <p:nvPr/>
        </p:nvSpPr>
        <p:spPr>
          <a:xfrm>
            <a:off x="6408738" y="4005263"/>
            <a:ext cx="1800225" cy="18002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  <p:sp>
        <p:nvSpPr>
          <p:cNvPr id="33795" name="标题 33794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/>
              <a:t>2010</a:t>
            </a:r>
            <a:r>
              <a:rPr lang="zh-CN" altLang="en-US" b="1"/>
              <a:t>年考研试题</a:t>
            </a:r>
            <a:endParaRPr lang="zh-CN" altLang="en-US" b="1"/>
          </a:p>
        </p:txBody>
      </p:sp>
      <p:sp>
        <p:nvSpPr>
          <p:cNvPr id="33796" name="文本占位符 33795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1590675"/>
          </a:xfrm>
        </p:spPr>
        <p:txBody>
          <a:bodyPr/>
          <a:p>
            <a:pPr>
              <a:lnSpc>
                <a:spcPct val="80000"/>
              </a:lnSpc>
            </a:pPr>
            <a:r>
              <a:rPr lang="zh-CN" altLang="en-US" sz="2800" b="1"/>
              <a:t>某虚拟页式系统，进程空间和内存空间都是</a:t>
            </a:r>
            <a:r>
              <a:rPr lang="en-US" altLang="zh-CN" sz="2800" b="1"/>
              <a:t>64k</a:t>
            </a:r>
            <a:r>
              <a:rPr lang="zh-CN" altLang="en-US" sz="2800" b="1"/>
              <a:t>，页长</a:t>
            </a:r>
            <a:r>
              <a:rPr lang="en-US" altLang="zh-CN" sz="2800" b="1"/>
              <a:t>1K</a:t>
            </a:r>
            <a:r>
              <a:rPr lang="zh-CN" altLang="en-US" sz="2800" b="1"/>
              <a:t>，某进程</a:t>
            </a:r>
            <a:r>
              <a:rPr lang="en-US" altLang="zh-CN" sz="2800" b="1"/>
              <a:t>6</a:t>
            </a:r>
            <a:r>
              <a:rPr lang="zh-CN" altLang="en-US" sz="2800" b="1"/>
              <a:t>个页，内存分配</a:t>
            </a:r>
            <a:r>
              <a:rPr lang="en-US" altLang="zh-CN" sz="2800" b="1"/>
              <a:t>4</a:t>
            </a:r>
            <a:r>
              <a:rPr lang="zh-CN" altLang="en-US" sz="2800" b="1"/>
              <a:t>个页框，采用局部置换，</a:t>
            </a:r>
            <a:r>
              <a:rPr lang="en-US" altLang="zh-CN" sz="2800" b="1"/>
              <a:t>280</a:t>
            </a:r>
            <a:r>
              <a:rPr lang="zh-CN" altLang="en-US" sz="2800" b="1"/>
              <a:t>时刻页表和</a:t>
            </a:r>
            <a:r>
              <a:rPr lang="en-US" altLang="zh-CN" sz="2800" b="1"/>
              <a:t>Clock</a:t>
            </a:r>
            <a:r>
              <a:rPr lang="zh-CN" altLang="en-US" sz="2800" b="1"/>
              <a:t>数据结构如下：</a:t>
            </a:r>
            <a:endParaRPr lang="zh-CN" altLang="en-US" sz="2800" b="1"/>
          </a:p>
          <a:p>
            <a:pPr>
              <a:lnSpc>
                <a:spcPct val="80000"/>
              </a:lnSpc>
            </a:pPr>
            <a:endParaRPr lang="zh-CN" altLang="en-US" sz="2800"/>
          </a:p>
        </p:txBody>
      </p:sp>
      <p:sp>
        <p:nvSpPr>
          <p:cNvPr id="33797" name="矩形 33796"/>
          <p:cNvSpPr/>
          <p:nvPr/>
        </p:nvSpPr>
        <p:spPr>
          <a:xfrm>
            <a:off x="1079500" y="3824288"/>
            <a:ext cx="4356100" cy="230505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  <p:grpSp>
        <p:nvGrpSpPr>
          <p:cNvPr id="33798" name="组合 33797"/>
          <p:cNvGrpSpPr/>
          <p:nvPr/>
        </p:nvGrpSpPr>
        <p:grpSpPr>
          <a:xfrm>
            <a:off x="1079500" y="3824288"/>
            <a:ext cx="4357688" cy="2305050"/>
            <a:chOff x="0" y="0"/>
            <a:chExt cx="2745" cy="1452"/>
          </a:xfrm>
        </p:grpSpPr>
        <p:sp>
          <p:nvSpPr>
            <p:cNvPr id="33799" name="文本框 33798"/>
            <p:cNvSpPr txBox="1"/>
            <p:nvPr/>
          </p:nvSpPr>
          <p:spPr>
            <a:xfrm>
              <a:off x="23" y="23"/>
              <a:ext cx="2722" cy="13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15000"/>
                </a:spcBef>
              </a:pPr>
              <a:r>
                <a:rPr lang="zh-CN" altLang="en-US" sz="1800" b="1">
                  <a:latin typeface="Tahoma" panose="020B0604030504040204" pitchFamily="2" charset="0"/>
                </a:rPr>
                <a:t>逻辑页号   页框号   装入时间   访问标志</a:t>
              </a:r>
              <a:endParaRPr lang="zh-CN" altLang="en-US" sz="1800" b="1">
                <a:latin typeface="Tahoma" panose="020B0604030504040204" pitchFamily="2" charset="0"/>
              </a:endParaRPr>
            </a:p>
            <a:p>
              <a:pPr>
                <a:spcBef>
                  <a:spcPct val="15000"/>
                </a:spcBef>
              </a:pPr>
              <a:r>
                <a:rPr lang="zh-CN" altLang="en-US" sz="1800" b="1">
                  <a:latin typeface="Tahoma" panose="020B0604030504040204" pitchFamily="2" charset="0"/>
                </a:rPr>
                <a:t>      </a:t>
              </a:r>
              <a:r>
                <a:rPr lang="en-US" altLang="zh-CN" sz="1800" b="1">
                  <a:latin typeface="Tahoma" panose="020B0604030504040204" pitchFamily="2" charset="0"/>
                </a:rPr>
                <a:t>0            5           110             1</a:t>
              </a:r>
              <a:endParaRPr lang="en-US" altLang="zh-CN" sz="1800" b="1">
                <a:latin typeface="Tahoma" panose="020B0604030504040204" pitchFamily="2" charset="0"/>
              </a:endParaRPr>
            </a:p>
            <a:p>
              <a:pPr>
                <a:spcBef>
                  <a:spcPct val="15000"/>
                </a:spcBef>
              </a:pPr>
              <a:r>
                <a:rPr lang="en-US" altLang="zh-CN" sz="1800" b="1">
                  <a:latin typeface="Tahoma" panose="020B0604030504040204" pitchFamily="2" charset="0"/>
                </a:rPr>
                <a:t>      1            -              -               -</a:t>
              </a:r>
              <a:endParaRPr lang="en-US" altLang="zh-CN" sz="1800" b="1">
                <a:latin typeface="Tahoma" panose="020B0604030504040204" pitchFamily="2" charset="0"/>
              </a:endParaRPr>
            </a:p>
            <a:p>
              <a:pPr>
                <a:spcBef>
                  <a:spcPct val="15000"/>
                </a:spcBef>
              </a:pPr>
              <a:r>
                <a:rPr lang="en-US" altLang="zh-CN" sz="1800" b="1">
                  <a:latin typeface="Tahoma" panose="020B0604030504040204" pitchFamily="2" charset="0"/>
                </a:rPr>
                <a:t>      2           12          160             1</a:t>
              </a:r>
              <a:br>
                <a:rPr lang="en-US" altLang="zh-CN" sz="1800" b="1">
                  <a:latin typeface="Tahoma" panose="020B0604030504040204" pitchFamily="2" charset="0"/>
                </a:rPr>
              </a:br>
              <a:r>
                <a:rPr lang="en-US" altLang="zh-CN" sz="1800" b="1">
                  <a:latin typeface="Tahoma" panose="020B0604030504040204" pitchFamily="2" charset="0"/>
                </a:rPr>
                <a:t>      3            8           230             1</a:t>
              </a:r>
              <a:endParaRPr lang="en-US" altLang="zh-CN" sz="1800" b="1">
                <a:latin typeface="Tahoma" panose="020B0604030504040204" pitchFamily="2" charset="0"/>
              </a:endParaRPr>
            </a:p>
            <a:p>
              <a:pPr>
                <a:spcBef>
                  <a:spcPct val="15000"/>
                </a:spcBef>
              </a:pPr>
              <a:r>
                <a:rPr lang="en-US" altLang="zh-CN" sz="1800" b="1">
                  <a:latin typeface="Tahoma" panose="020B0604030504040204" pitchFamily="2" charset="0"/>
                </a:rPr>
                <a:t>      4            -              -               -</a:t>
              </a:r>
              <a:endParaRPr lang="en-US" altLang="zh-CN" sz="1800" b="1">
                <a:latin typeface="Tahoma" panose="020B0604030504040204" pitchFamily="2" charset="0"/>
              </a:endParaRPr>
            </a:p>
            <a:p>
              <a:pPr>
                <a:spcBef>
                  <a:spcPct val="15000"/>
                </a:spcBef>
              </a:pPr>
              <a:r>
                <a:rPr lang="en-US" altLang="zh-CN" sz="1800" b="1">
                  <a:latin typeface="Tahoma" panose="020B0604030504040204" pitchFamily="2" charset="0"/>
                </a:rPr>
                <a:t>      5            3            80              1</a:t>
              </a:r>
              <a:endParaRPr lang="en-US" altLang="zh-CN" sz="1800" b="1">
                <a:latin typeface="Tahoma" panose="020B0604030504040204" pitchFamily="2" charset="0"/>
              </a:endParaRPr>
            </a:p>
          </p:txBody>
        </p:sp>
        <p:sp>
          <p:nvSpPr>
            <p:cNvPr id="33800" name="直接连接符 33799"/>
            <p:cNvSpPr/>
            <p:nvPr/>
          </p:nvSpPr>
          <p:spPr>
            <a:xfrm>
              <a:off x="0" y="250"/>
              <a:ext cx="27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1" name="直接连接符 33800"/>
            <p:cNvSpPr/>
            <p:nvPr/>
          </p:nvSpPr>
          <p:spPr>
            <a:xfrm>
              <a:off x="0" y="431"/>
              <a:ext cx="27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2" name="直接连接符 33801"/>
            <p:cNvSpPr/>
            <p:nvPr/>
          </p:nvSpPr>
          <p:spPr>
            <a:xfrm>
              <a:off x="0" y="636"/>
              <a:ext cx="27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3" name="直接连接符 33802"/>
            <p:cNvSpPr/>
            <p:nvPr/>
          </p:nvSpPr>
          <p:spPr>
            <a:xfrm>
              <a:off x="0" y="817"/>
              <a:ext cx="27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4" name="直接连接符 33803"/>
            <p:cNvSpPr/>
            <p:nvPr/>
          </p:nvSpPr>
          <p:spPr>
            <a:xfrm>
              <a:off x="0" y="1021"/>
              <a:ext cx="27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5" name="直接连接符 33804"/>
            <p:cNvSpPr/>
            <p:nvPr/>
          </p:nvSpPr>
          <p:spPr>
            <a:xfrm>
              <a:off x="0" y="1203"/>
              <a:ext cx="27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6" name="直接连接符 33805"/>
            <p:cNvSpPr/>
            <p:nvPr/>
          </p:nvSpPr>
          <p:spPr>
            <a:xfrm>
              <a:off x="726" y="0"/>
              <a:ext cx="0" cy="14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7" name="直接连接符 33806"/>
            <p:cNvSpPr/>
            <p:nvPr/>
          </p:nvSpPr>
          <p:spPr>
            <a:xfrm>
              <a:off x="1293" y="0"/>
              <a:ext cx="0" cy="14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8" name="直接连接符 33807"/>
            <p:cNvSpPr/>
            <p:nvPr/>
          </p:nvSpPr>
          <p:spPr>
            <a:xfrm>
              <a:off x="2018" y="0"/>
              <a:ext cx="0" cy="14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3809" name="椭圆 33808"/>
          <p:cNvSpPr/>
          <p:nvPr/>
        </p:nvSpPr>
        <p:spPr>
          <a:xfrm>
            <a:off x="6804025" y="4400550"/>
            <a:ext cx="1008063" cy="1008063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  <p:sp>
        <p:nvSpPr>
          <p:cNvPr id="33810" name="直接连接符 33809"/>
          <p:cNvSpPr/>
          <p:nvPr/>
        </p:nvSpPr>
        <p:spPr>
          <a:xfrm>
            <a:off x="6408738" y="4905375"/>
            <a:ext cx="3952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11" name="直接连接符 33810"/>
          <p:cNvSpPr/>
          <p:nvPr/>
        </p:nvSpPr>
        <p:spPr>
          <a:xfrm>
            <a:off x="7812088" y="4868863"/>
            <a:ext cx="3952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12" name="直接连接符 33811"/>
          <p:cNvSpPr/>
          <p:nvPr/>
        </p:nvSpPr>
        <p:spPr>
          <a:xfrm>
            <a:off x="7308850" y="4005263"/>
            <a:ext cx="0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13" name="直接连接符 33812"/>
          <p:cNvSpPr/>
          <p:nvPr/>
        </p:nvSpPr>
        <p:spPr>
          <a:xfrm>
            <a:off x="7308850" y="5408613"/>
            <a:ext cx="0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14" name="直接连接符 33813"/>
          <p:cNvSpPr/>
          <p:nvPr/>
        </p:nvSpPr>
        <p:spPr>
          <a:xfrm flipV="1">
            <a:off x="7343775" y="4545013"/>
            <a:ext cx="288925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15" name="文本框 33814"/>
          <p:cNvSpPr txBox="1"/>
          <p:nvPr/>
        </p:nvSpPr>
        <p:spPr>
          <a:xfrm>
            <a:off x="7559675" y="4244975"/>
            <a:ext cx="54133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>
                <a:latin typeface="Tahoma" panose="020B0604030504040204" pitchFamily="2" charset="0"/>
              </a:rPr>
              <a:t>0</a:t>
            </a:r>
            <a:r>
              <a:rPr lang="zh-CN" altLang="en-US" sz="1600">
                <a:latin typeface="Tahoma" panose="020B0604030504040204" pitchFamily="2" charset="0"/>
              </a:rPr>
              <a:t>页</a:t>
            </a:r>
            <a:endParaRPr lang="zh-CN" altLang="en-US" sz="1600">
              <a:latin typeface="Tahoma" panose="020B0604030504040204" pitchFamily="2" charset="0"/>
            </a:endParaRPr>
          </a:p>
        </p:txBody>
      </p:sp>
      <p:sp>
        <p:nvSpPr>
          <p:cNvPr id="33816" name="文本框 33815"/>
          <p:cNvSpPr txBox="1"/>
          <p:nvPr/>
        </p:nvSpPr>
        <p:spPr>
          <a:xfrm>
            <a:off x="7594600" y="5180013"/>
            <a:ext cx="54133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>
                <a:latin typeface="Tahoma" panose="020B0604030504040204" pitchFamily="2" charset="0"/>
              </a:rPr>
              <a:t>2</a:t>
            </a:r>
            <a:r>
              <a:rPr lang="zh-CN" altLang="en-US" sz="1600">
                <a:latin typeface="Tahoma" panose="020B0604030504040204" pitchFamily="2" charset="0"/>
              </a:rPr>
              <a:t>页</a:t>
            </a:r>
            <a:endParaRPr lang="zh-CN" altLang="en-US" sz="1600">
              <a:latin typeface="Tahoma" panose="020B0604030504040204" pitchFamily="2" charset="0"/>
            </a:endParaRPr>
          </a:p>
        </p:txBody>
      </p:sp>
      <p:sp>
        <p:nvSpPr>
          <p:cNvPr id="33817" name="文本框 33816"/>
          <p:cNvSpPr txBox="1"/>
          <p:nvPr/>
        </p:nvSpPr>
        <p:spPr>
          <a:xfrm>
            <a:off x="6516688" y="5192713"/>
            <a:ext cx="5413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>
                <a:latin typeface="Tahoma" panose="020B0604030504040204" pitchFamily="2" charset="0"/>
              </a:rPr>
              <a:t>3</a:t>
            </a:r>
            <a:r>
              <a:rPr lang="zh-CN" altLang="en-US" sz="1600">
                <a:latin typeface="Tahoma" panose="020B0604030504040204" pitchFamily="2" charset="0"/>
              </a:rPr>
              <a:t>页</a:t>
            </a:r>
            <a:endParaRPr lang="zh-CN" altLang="en-US" sz="1600">
              <a:latin typeface="Tahoma" panose="020B0604030504040204" pitchFamily="2" charset="0"/>
            </a:endParaRPr>
          </a:p>
        </p:txBody>
      </p:sp>
      <p:sp>
        <p:nvSpPr>
          <p:cNvPr id="33818" name="文本框 33817"/>
          <p:cNvSpPr txBox="1"/>
          <p:nvPr/>
        </p:nvSpPr>
        <p:spPr>
          <a:xfrm>
            <a:off x="6515100" y="4292600"/>
            <a:ext cx="54133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>
                <a:latin typeface="Tahoma" panose="020B0604030504040204" pitchFamily="2" charset="0"/>
              </a:rPr>
              <a:t>5</a:t>
            </a:r>
            <a:r>
              <a:rPr lang="zh-CN" altLang="en-US" sz="1600">
                <a:latin typeface="Tahoma" panose="020B0604030504040204" pitchFamily="2" charset="0"/>
              </a:rPr>
              <a:t>页</a:t>
            </a:r>
            <a:endParaRPr lang="zh-CN" altLang="en-US" sz="1600">
              <a:latin typeface="Tahoma" panose="020B0604030504040204" pitchFamily="2" charset="0"/>
            </a:endParaRPr>
          </a:p>
        </p:txBody>
      </p:sp>
      <p:sp>
        <p:nvSpPr>
          <p:cNvPr id="33819" name="文本框 33818"/>
          <p:cNvSpPr txBox="1"/>
          <p:nvPr/>
        </p:nvSpPr>
        <p:spPr>
          <a:xfrm>
            <a:off x="7740650" y="3824288"/>
            <a:ext cx="53975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5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3820" name="文本框 33819"/>
          <p:cNvSpPr txBox="1"/>
          <p:nvPr/>
        </p:nvSpPr>
        <p:spPr>
          <a:xfrm>
            <a:off x="7956550" y="5481638"/>
            <a:ext cx="611188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12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3821" name="文本框 33820"/>
          <p:cNvSpPr txBox="1"/>
          <p:nvPr/>
        </p:nvSpPr>
        <p:spPr>
          <a:xfrm>
            <a:off x="6011863" y="5481638"/>
            <a:ext cx="53975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8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3822" name="文本框 33821"/>
          <p:cNvSpPr txBox="1"/>
          <p:nvPr/>
        </p:nvSpPr>
        <p:spPr>
          <a:xfrm>
            <a:off x="6048375" y="3968750"/>
            <a:ext cx="53975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>
                <a:latin typeface="Tahoma" panose="020B0604030504040204" pitchFamily="2" charset="0"/>
              </a:rPr>
              <a:t>框</a:t>
            </a:r>
            <a:r>
              <a:rPr lang="en-US" altLang="zh-CN" sz="1600" b="1">
                <a:latin typeface="Tahoma" panose="020B0604030504040204" pitchFamily="2" charset="0"/>
              </a:rPr>
              <a:t>3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33823" name="文本框 33822"/>
          <p:cNvSpPr txBox="1"/>
          <p:nvPr/>
        </p:nvSpPr>
        <p:spPr>
          <a:xfrm>
            <a:off x="6767513" y="6194425"/>
            <a:ext cx="1117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800">
                <a:latin typeface="Tahoma" panose="020B0604030504040204" pitchFamily="2" charset="0"/>
              </a:rPr>
              <a:t>(</a:t>
            </a:r>
            <a:r>
              <a:rPr lang="zh-CN" altLang="en-US" sz="1800">
                <a:latin typeface="Tahoma" panose="020B0604030504040204" pitchFamily="2" charset="0"/>
              </a:rPr>
              <a:t>顺时针</a:t>
            </a:r>
            <a:r>
              <a:rPr lang="en-US" altLang="zh-CN" sz="1800">
                <a:latin typeface="Tahoma" panose="020B0604030504040204" pitchFamily="2" charset="0"/>
              </a:rPr>
              <a:t>)</a:t>
            </a:r>
            <a:endParaRPr lang="en-US" altLang="zh-CN" sz="1800">
              <a:latin typeface="Tahoma" panose="020B0604030504040204" pitchFamily="2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3481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/>
              <a:t>2010</a:t>
            </a:r>
            <a:r>
              <a:rPr lang="zh-CN" altLang="en-US" b="1"/>
              <a:t>年考研试题</a:t>
            </a:r>
            <a:endParaRPr lang="zh-CN" altLang="en-US" b="1"/>
          </a:p>
        </p:txBody>
      </p:sp>
      <p:sp>
        <p:nvSpPr>
          <p:cNvPr id="34819" name="文本占位符 3481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b="1"/>
              <a:t>(1)280</a:t>
            </a:r>
            <a:r>
              <a:rPr lang="zh-CN" altLang="en-US" b="1"/>
              <a:t>时刻访问</a:t>
            </a:r>
            <a:r>
              <a:rPr lang="en-US" altLang="zh-CN" b="1"/>
              <a:t>13B7H</a:t>
            </a:r>
            <a:r>
              <a:rPr lang="zh-CN" altLang="en-US" b="1"/>
              <a:t>，逻辑页号是多少？</a:t>
            </a:r>
            <a:endParaRPr lang="zh-CN" altLang="en-US" b="1"/>
          </a:p>
          <a:p>
            <a:r>
              <a:rPr lang="en-US" altLang="zh-CN" b="1"/>
              <a:t>(2)</a:t>
            </a:r>
            <a:r>
              <a:rPr lang="zh-CN" altLang="en-US" b="1"/>
              <a:t>采用</a:t>
            </a:r>
            <a:r>
              <a:rPr lang="en-US" altLang="zh-CN" b="1"/>
              <a:t>FIFO</a:t>
            </a:r>
            <a:r>
              <a:rPr lang="zh-CN" altLang="en-US" b="1"/>
              <a:t>置换算法，物理页框号是多少？物理地址是多少？</a:t>
            </a:r>
            <a:endParaRPr lang="zh-CN" altLang="en-US" b="1"/>
          </a:p>
          <a:p>
            <a:r>
              <a:rPr lang="en-US" altLang="zh-CN" b="1"/>
              <a:t>(3)</a:t>
            </a:r>
            <a:r>
              <a:rPr lang="zh-CN" altLang="en-US" b="1"/>
              <a:t>采用</a:t>
            </a:r>
            <a:r>
              <a:rPr lang="en-US" altLang="zh-CN" b="1"/>
              <a:t>CLOCK</a:t>
            </a:r>
            <a:r>
              <a:rPr lang="zh-CN" altLang="en-US" b="1"/>
              <a:t>置换算法，页框号是多少？物理地址是多少？</a:t>
            </a:r>
            <a:endParaRPr lang="zh-CN" altLang="en-US" b="1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358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/>
              <a:t>2010</a:t>
            </a:r>
            <a:r>
              <a:rPr lang="zh-CN" altLang="en-US" b="1"/>
              <a:t>年考研试题</a:t>
            </a:r>
            <a:endParaRPr lang="zh-CN" altLang="en-US" b="1"/>
          </a:p>
        </p:txBody>
      </p:sp>
      <p:sp>
        <p:nvSpPr>
          <p:cNvPr id="35843" name="文本占位符 3584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）逻辑地址</a:t>
            </a:r>
            <a:r>
              <a:rPr lang="en-US" altLang="zh-CN" sz="2800" b="1"/>
              <a:t>13B7H</a:t>
            </a:r>
            <a:r>
              <a:rPr lang="zh-CN" altLang="en-US" sz="2800" b="1"/>
              <a:t>化为二进制数为</a:t>
            </a:r>
            <a:r>
              <a:rPr lang="en-US" altLang="zh-CN" sz="2800" b="1"/>
              <a:t>0001001110110111</a:t>
            </a:r>
            <a:r>
              <a:rPr lang="zh-CN" altLang="en-US" sz="2800" b="1"/>
              <a:t>，其中后</a:t>
            </a:r>
            <a:r>
              <a:rPr lang="en-US" altLang="zh-CN" sz="2800" b="1"/>
              <a:t>10</a:t>
            </a:r>
            <a:r>
              <a:rPr lang="zh-CN" altLang="en-US" sz="2800" b="1"/>
              <a:t>位为页内地址，前</a:t>
            </a:r>
            <a:r>
              <a:rPr lang="en-US" altLang="zh-CN" sz="2800" b="1"/>
              <a:t>6</a:t>
            </a:r>
            <a:r>
              <a:rPr lang="zh-CN" altLang="en-US" sz="2800" b="1"/>
              <a:t>位为逻辑页号，即逻辑页号为</a:t>
            </a:r>
            <a:r>
              <a:rPr lang="en-US" altLang="zh-CN" sz="2800" b="1"/>
              <a:t>4</a:t>
            </a:r>
            <a:r>
              <a:rPr lang="zh-CN" altLang="en-US" sz="2800" b="1"/>
              <a:t>。</a:t>
            </a:r>
            <a:endParaRPr lang="zh-CN" altLang="en-US" sz="2800" b="1"/>
          </a:p>
          <a:p>
            <a:pPr>
              <a:lnSpc>
                <a:spcPct val="90000"/>
              </a:lnSpc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</a:t>
            </a:r>
            <a:r>
              <a:rPr lang="en-US" altLang="zh-CN" sz="2800" b="1"/>
              <a:t>4</a:t>
            </a:r>
            <a:r>
              <a:rPr lang="zh-CN" altLang="en-US" sz="2800" b="1"/>
              <a:t>号页不在内存，发生缺页中断，按</a:t>
            </a:r>
            <a:r>
              <a:rPr lang="en-US" altLang="zh-CN" sz="2800" b="1"/>
              <a:t>FIFO</a:t>
            </a:r>
            <a:r>
              <a:rPr lang="zh-CN" altLang="en-US" sz="2800" b="1"/>
              <a:t>置换算法，应置换第</a:t>
            </a:r>
            <a:r>
              <a:rPr lang="en-US" altLang="zh-CN" sz="2800" b="1"/>
              <a:t>5</a:t>
            </a:r>
            <a:r>
              <a:rPr lang="zh-CN" altLang="en-US" sz="2800" b="1"/>
              <a:t>页，所得页框号</a:t>
            </a:r>
            <a:r>
              <a:rPr lang="en-US" altLang="zh-CN" sz="2800" b="1"/>
              <a:t>3</a:t>
            </a:r>
            <a:r>
              <a:rPr lang="zh-CN" altLang="en-US" sz="2800" b="1"/>
              <a:t>，形成物理地址</a:t>
            </a:r>
            <a:r>
              <a:rPr lang="en-US" altLang="zh-CN" sz="2800" b="1"/>
              <a:t>0000111110110111</a:t>
            </a:r>
            <a:r>
              <a:rPr lang="zh-CN" altLang="en-US" sz="2800" b="1"/>
              <a:t>，划成</a:t>
            </a:r>
            <a:r>
              <a:rPr lang="en-US" altLang="zh-CN" sz="2800" b="1"/>
              <a:t>16</a:t>
            </a:r>
            <a:r>
              <a:rPr lang="zh-CN" altLang="en-US" sz="2800" b="1"/>
              <a:t>进制为</a:t>
            </a:r>
            <a:r>
              <a:rPr lang="en-US" altLang="zh-CN" sz="2800" b="1"/>
              <a:t>0FB7H</a:t>
            </a:r>
            <a:r>
              <a:rPr lang="zh-CN" altLang="en-US" sz="2800" b="1"/>
              <a:t>。</a:t>
            </a:r>
            <a:endParaRPr lang="zh-CN" altLang="en-US" sz="2800" b="1"/>
          </a:p>
          <a:p>
            <a:pPr>
              <a:lnSpc>
                <a:spcPct val="90000"/>
              </a:lnSpc>
            </a:pPr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）采用</a:t>
            </a:r>
            <a:r>
              <a:rPr lang="en-US" altLang="zh-CN" sz="2800" b="1"/>
              <a:t>CLOCK</a:t>
            </a:r>
            <a:r>
              <a:rPr lang="zh-CN" altLang="en-US" sz="2800" b="1"/>
              <a:t>置换算法，淘汰第</a:t>
            </a:r>
            <a:r>
              <a:rPr lang="en-US" altLang="zh-CN" sz="2800" b="1"/>
              <a:t>0</a:t>
            </a:r>
            <a:r>
              <a:rPr lang="zh-CN" altLang="en-US" sz="2800" b="1"/>
              <a:t>页，得页框</a:t>
            </a:r>
            <a:r>
              <a:rPr lang="en-US" altLang="zh-CN" sz="2800" b="1"/>
              <a:t>5</a:t>
            </a:r>
            <a:r>
              <a:rPr lang="zh-CN" altLang="en-US" sz="2800" b="1"/>
              <a:t>，形成物理地址为</a:t>
            </a:r>
            <a:r>
              <a:rPr lang="en-US" altLang="zh-CN" sz="2800" b="1"/>
              <a:t>0001011110110111</a:t>
            </a:r>
            <a:r>
              <a:rPr lang="zh-CN" altLang="en-US" sz="2800" b="1"/>
              <a:t>，划成</a:t>
            </a:r>
            <a:r>
              <a:rPr lang="en-US" altLang="zh-CN" sz="2800" b="1"/>
              <a:t>16</a:t>
            </a:r>
            <a:r>
              <a:rPr lang="zh-CN" altLang="en-US" sz="2800" b="1"/>
              <a:t>进制为</a:t>
            </a:r>
            <a:r>
              <a:rPr lang="en-US" altLang="zh-CN" sz="2800" b="1"/>
              <a:t>17B7H</a:t>
            </a:r>
            <a:r>
              <a:rPr lang="zh-CN" altLang="en-US" sz="2800" b="1"/>
              <a:t>。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文本框 36865"/>
          <p:cNvSpPr txBox="1"/>
          <p:nvPr/>
        </p:nvSpPr>
        <p:spPr>
          <a:xfrm>
            <a:off x="533400" y="533400"/>
            <a:ext cx="7924800" cy="32302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2" charset="0"/>
              </a:rPr>
              <a:t>   </a:t>
            </a:r>
            <a:r>
              <a:rPr lang="zh-CN" altLang="en-US" b="1" dirty="0">
                <a:latin typeface="Times New Roman" panose="02020603050405020304" pitchFamily="2" charset="0"/>
              </a:rPr>
              <a:t> 颠簸(thrashing)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</a:rPr>
              <a:t>    页面在内存与外存之间频繁换入换出。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</a:rPr>
              <a:t>    原因：(1) 分给进程物理页架过少；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</a:rPr>
              <a:t>                (2) 淘汰算法不合理。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</a:rPr>
              <a:t>    处理：(1) 增加分给进程物理页架数；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</a:rPr>
              <a:t>　　　　(2) 改进淘汰算法。</a:t>
            </a:r>
            <a:endParaRPr lang="zh-CN" altLang="en-US" b="1" dirty="0">
              <a:latin typeface="Times New Roman" panose="02020603050405020304" pitchFamily="2" charset="0"/>
            </a:endParaRPr>
          </a:p>
        </p:txBody>
      </p:sp>
      <p:sp>
        <p:nvSpPr>
          <p:cNvPr id="36867" name="文本框 36866"/>
          <p:cNvSpPr txBox="1"/>
          <p:nvPr/>
        </p:nvSpPr>
        <p:spPr>
          <a:xfrm>
            <a:off x="609600" y="4648200"/>
            <a:ext cx="8077200" cy="1808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思考题：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　　在某些虚拟页式存储管理系统中，内存中总保持一个空闲的物理页架，这样做有什么好处？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37889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 anchor="b"/>
          <a:p>
            <a:r>
              <a:rPr lang="en-US" altLang="zh-CN" sz="3600" b="1"/>
              <a:t>   </a:t>
            </a:r>
            <a:r>
              <a:rPr lang="zh-CN" altLang="en-US" sz="3600" b="1"/>
              <a:t>工作集模型</a:t>
            </a:r>
            <a:r>
              <a:rPr lang="en-US" altLang="zh-CN" sz="2800" b="1"/>
              <a:t>(working set model)</a:t>
            </a:r>
            <a:endParaRPr lang="en-US" altLang="zh-CN" sz="3600" b="1"/>
          </a:p>
        </p:txBody>
      </p:sp>
      <p:sp>
        <p:nvSpPr>
          <p:cNvPr id="37891" name="文本框 37890"/>
          <p:cNvSpPr txBox="1"/>
          <p:nvPr/>
        </p:nvSpPr>
        <p:spPr>
          <a:xfrm>
            <a:off x="611188" y="1773238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</a:rPr>
              <a:t> 工作集(working set): 进程在一段时间内所访问页面的集合。</a:t>
            </a:r>
            <a:r>
              <a:rPr lang="en-US" altLang="zh-CN" b="1" dirty="0">
                <a:latin typeface="Times New Roman" panose="02020603050405020304" pitchFamily="2" charset="0"/>
              </a:rPr>
              <a:t> </a:t>
            </a:r>
            <a:endParaRPr lang="zh-CN" altLang="en-US" b="1" dirty="0">
              <a:latin typeface="Times New Roman" panose="02020603050405020304" pitchFamily="2" charset="0"/>
            </a:endParaRPr>
          </a:p>
        </p:txBody>
      </p:sp>
      <p:sp>
        <p:nvSpPr>
          <p:cNvPr id="37892" name="直接连接符 37891"/>
          <p:cNvSpPr/>
          <p:nvPr/>
        </p:nvSpPr>
        <p:spPr>
          <a:xfrm>
            <a:off x="1600200" y="3108325"/>
            <a:ext cx="6172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893" name="直接连接符 37892"/>
          <p:cNvSpPr/>
          <p:nvPr/>
        </p:nvSpPr>
        <p:spPr>
          <a:xfrm>
            <a:off x="1828800" y="3032125"/>
            <a:ext cx="0" cy="4572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894" name="文本框 37893"/>
          <p:cNvSpPr txBox="1"/>
          <p:nvPr/>
        </p:nvSpPr>
        <p:spPr>
          <a:xfrm>
            <a:off x="1752600" y="3886200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WS(t,</a:t>
            </a:r>
            <a:r>
              <a:rPr lang="en-US" altLang="zh-CN" b="1">
                <a:latin typeface="Times New Roman" panose="02020603050405020304" pitchFamily="2" charset="0"/>
                <a:sym typeface="Symbol" panose="05050102010706020507" pitchFamily="2" charset="2"/>
              </a:rPr>
              <a:t>)={5,7,1,6,2}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37895" name="文本框 37894"/>
          <p:cNvSpPr txBox="1"/>
          <p:nvPr/>
        </p:nvSpPr>
        <p:spPr>
          <a:xfrm>
            <a:off x="762000" y="2422525"/>
            <a:ext cx="769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…2 6 1 5 7 7 7 7 5 1 6 2 2 1 2 3 … (page reference)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37896" name="直接连接符 37895"/>
          <p:cNvSpPr/>
          <p:nvPr/>
        </p:nvSpPr>
        <p:spPr>
          <a:xfrm>
            <a:off x="4419600" y="3032125"/>
            <a:ext cx="0" cy="4572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897" name="直接连接符 37896"/>
          <p:cNvSpPr/>
          <p:nvPr/>
        </p:nvSpPr>
        <p:spPr>
          <a:xfrm>
            <a:off x="3735388" y="3413125"/>
            <a:ext cx="68421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898" name="直接连接符 37897"/>
          <p:cNvSpPr/>
          <p:nvPr/>
        </p:nvSpPr>
        <p:spPr>
          <a:xfrm flipH="1">
            <a:off x="1828800" y="3413125"/>
            <a:ext cx="68421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899" name="文本框 37898"/>
          <p:cNvSpPr txBox="1"/>
          <p:nvPr/>
        </p:nvSpPr>
        <p:spPr>
          <a:xfrm>
            <a:off x="2895600" y="3260725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  <a:sym typeface="Symbol" panose="05050102010706020507" pitchFamily="2" charset="2"/>
              </a:rPr>
              <a:t>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37900" name="文本框 37899"/>
          <p:cNvSpPr txBox="1"/>
          <p:nvPr/>
        </p:nvSpPr>
        <p:spPr>
          <a:xfrm>
            <a:off x="4267200" y="348932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t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37901" name="文本框 37900"/>
          <p:cNvSpPr txBox="1"/>
          <p:nvPr/>
        </p:nvSpPr>
        <p:spPr>
          <a:xfrm>
            <a:off x="838200" y="4619625"/>
            <a:ext cx="798195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  <a:sym typeface="Symbol" panose="05050102010706020507" pitchFamily="2" charset="2"/>
              </a:rPr>
              <a:t>：称为窗口尺寸(window size)。</a:t>
            </a:r>
            <a:endParaRPr lang="zh-CN" altLang="en-US" b="1" dirty="0">
              <a:latin typeface="Times New Roman" panose="02020603050405020304" pitchFamily="2" charset="0"/>
              <a:sym typeface="Symbol" panose="05050102010706020507" pitchFamily="2" charset="2"/>
            </a:endParaRPr>
          </a:p>
          <a:p>
            <a:pPr>
              <a:spcBef>
                <a:spcPct val="50000"/>
              </a:spcBef>
            </a:pPr>
            <a:endParaRPr lang="zh-CN" altLang="en-US" b="1" dirty="0">
              <a:latin typeface="Times New Roman" panose="02020603050405020304" pitchFamily="2" charset="0"/>
              <a:sym typeface="Symbol" panose="05050102010706020507" pitchFamily="2" charset="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  <a:sym typeface="Symbol" panose="05050102010706020507" pitchFamily="2" charset="2"/>
              </a:rPr>
              <a:t>Denning 认为：为使程序有效运行，工作集应能放入内存。</a:t>
            </a:r>
            <a:endParaRPr lang="zh-CN" altLang="en-US" b="1" dirty="0">
              <a:latin typeface="Times New Roman" panose="02020603050405020304" pitchFamily="2" charset="0"/>
              <a:sym typeface="Symbol" panose="05050102010706020507" pitchFamily="2" charset="2"/>
            </a:endParaRPr>
          </a:p>
        </p:txBody>
      </p:sp>
      <p:sp>
        <p:nvSpPr>
          <p:cNvPr id="37902" name="文本框 37901"/>
          <p:cNvSpPr txBox="1"/>
          <p:nvPr/>
        </p:nvSpPr>
        <p:spPr>
          <a:xfrm>
            <a:off x="7924800" y="28194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T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914" name="组合 38913"/>
          <p:cNvGrpSpPr/>
          <p:nvPr/>
        </p:nvGrpSpPr>
        <p:grpSpPr>
          <a:xfrm>
            <a:off x="914400" y="1050925"/>
            <a:ext cx="7696200" cy="1920875"/>
            <a:chOff x="0" y="0"/>
            <a:chExt cx="4848" cy="1210"/>
          </a:xfrm>
        </p:grpSpPr>
        <p:sp>
          <p:nvSpPr>
            <p:cNvPr id="38915" name="直接连接符 38914"/>
            <p:cNvSpPr/>
            <p:nvPr/>
          </p:nvSpPr>
          <p:spPr>
            <a:xfrm>
              <a:off x="432" y="432"/>
              <a:ext cx="38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16" name="直接连接符 38915"/>
            <p:cNvSpPr/>
            <p:nvPr/>
          </p:nvSpPr>
          <p:spPr>
            <a:xfrm>
              <a:off x="576" y="384"/>
              <a:ext cx="0" cy="288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17" name="直接连接符 38916"/>
            <p:cNvSpPr/>
            <p:nvPr/>
          </p:nvSpPr>
          <p:spPr>
            <a:xfrm>
              <a:off x="3840" y="384"/>
              <a:ext cx="0" cy="288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18" name="文本框 38917"/>
            <p:cNvSpPr txBox="1"/>
            <p:nvPr/>
          </p:nvSpPr>
          <p:spPr>
            <a:xfrm>
              <a:off x="624" y="960"/>
              <a:ext cx="15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2" charset="0"/>
                </a:rPr>
                <a:t>WS(t1,</a:t>
              </a:r>
              <a:r>
                <a:rPr lang="en-US" altLang="zh-CN" sz="2000" b="1">
                  <a:latin typeface="Times New Roman" panose="02020603050405020304" pitchFamily="2" charset="0"/>
                  <a:sym typeface="Symbol" panose="05050102010706020507" pitchFamily="2" charset="2"/>
                </a:rPr>
                <a:t>)={5,7,1,6,2}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38919" name="文本框 38918"/>
            <p:cNvSpPr txBox="1"/>
            <p:nvPr/>
          </p:nvSpPr>
          <p:spPr>
            <a:xfrm>
              <a:off x="0" y="0"/>
              <a:ext cx="48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</a:rPr>
                <a:t>…2 6 1 5 7 7 7 7 5 1 6 2 2 1 2 3 4 4 4 3 4 3 4 4 4 1 3 4 ...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38920" name="直接连接符 38919"/>
            <p:cNvSpPr/>
            <p:nvPr/>
          </p:nvSpPr>
          <p:spPr>
            <a:xfrm>
              <a:off x="2208" y="384"/>
              <a:ext cx="0" cy="288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1" name="直接连接符 38920"/>
            <p:cNvSpPr/>
            <p:nvPr/>
          </p:nvSpPr>
          <p:spPr>
            <a:xfrm>
              <a:off x="1777" y="624"/>
              <a:ext cx="43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22" name="直接连接符 38921"/>
            <p:cNvSpPr/>
            <p:nvPr/>
          </p:nvSpPr>
          <p:spPr>
            <a:xfrm flipH="1">
              <a:off x="576" y="624"/>
              <a:ext cx="43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23" name="文本框 38922"/>
            <p:cNvSpPr txBox="1"/>
            <p:nvPr/>
          </p:nvSpPr>
          <p:spPr>
            <a:xfrm>
              <a:off x="1248" y="52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  <a:sym typeface="Symbol" panose="05050102010706020507" pitchFamily="2" charset="2"/>
                </a:rPr>
                <a:t>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38924" name="文本框 38923"/>
            <p:cNvSpPr txBox="1"/>
            <p:nvPr/>
          </p:nvSpPr>
          <p:spPr>
            <a:xfrm>
              <a:off x="2400" y="950"/>
              <a:ext cx="15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2" charset="0"/>
                </a:rPr>
                <a:t>WS(t2,</a:t>
              </a:r>
              <a:r>
                <a:rPr lang="en-US" altLang="zh-CN" sz="2000" b="1">
                  <a:latin typeface="Times New Roman" panose="02020603050405020304" pitchFamily="2" charset="0"/>
                  <a:sym typeface="Symbol" panose="05050102010706020507" pitchFamily="2" charset="2"/>
                </a:rPr>
                <a:t>)={2,3,4}</a:t>
              </a:r>
              <a:endParaRPr lang="en-US" altLang="zh-CN" sz="2000" b="1">
                <a:latin typeface="Times New Roman" panose="02020603050405020304" pitchFamily="2" charset="0"/>
              </a:endParaRPr>
            </a:p>
          </p:txBody>
        </p:sp>
        <p:sp>
          <p:nvSpPr>
            <p:cNvPr id="38925" name="直接连接符 38924"/>
            <p:cNvSpPr/>
            <p:nvPr/>
          </p:nvSpPr>
          <p:spPr>
            <a:xfrm flipH="1">
              <a:off x="2209" y="624"/>
              <a:ext cx="43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26" name="直接连接符 38925"/>
            <p:cNvSpPr/>
            <p:nvPr/>
          </p:nvSpPr>
          <p:spPr>
            <a:xfrm>
              <a:off x="3409" y="624"/>
              <a:ext cx="43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27" name="文本框 38926"/>
            <p:cNvSpPr txBox="1"/>
            <p:nvPr/>
          </p:nvSpPr>
          <p:spPr>
            <a:xfrm>
              <a:off x="2880" y="52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  <a:sym typeface="Symbol" panose="05050102010706020507" pitchFamily="2" charset="2"/>
                </a:rPr>
                <a:t>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38928" name="文本框 38927"/>
            <p:cNvSpPr txBox="1"/>
            <p:nvPr/>
          </p:nvSpPr>
          <p:spPr>
            <a:xfrm>
              <a:off x="2112" y="672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</a:rPr>
                <a:t>t1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38929" name="文本框 38928"/>
            <p:cNvSpPr txBox="1"/>
            <p:nvPr/>
          </p:nvSpPr>
          <p:spPr>
            <a:xfrm>
              <a:off x="3744" y="672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</a:rPr>
                <a:t>t2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</p:grpSp>
      <p:sp>
        <p:nvSpPr>
          <p:cNvPr id="38930" name="文本框 38929"/>
          <p:cNvSpPr txBox="1"/>
          <p:nvPr/>
        </p:nvSpPr>
        <p:spPr>
          <a:xfrm>
            <a:off x="685800" y="533400"/>
            <a:ext cx="7391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工作集与时间有关：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38931" name="文本框 38930"/>
          <p:cNvSpPr txBox="1"/>
          <p:nvPr/>
        </p:nvSpPr>
        <p:spPr>
          <a:xfrm>
            <a:off x="685800" y="3276600"/>
            <a:ext cx="7391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工作集与窗口尺寸有关：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38932" name="直接连接符 38931"/>
          <p:cNvSpPr/>
          <p:nvPr/>
        </p:nvSpPr>
        <p:spPr>
          <a:xfrm>
            <a:off x="1752600" y="6400800"/>
            <a:ext cx="5715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33" name="直接连接符 38932"/>
          <p:cNvSpPr/>
          <p:nvPr/>
        </p:nvSpPr>
        <p:spPr>
          <a:xfrm flipV="1">
            <a:off x="1981200" y="3962400"/>
            <a:ext cx="0" cy="2667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34" name="直接连接符 38933"/>
          <p:cNvSpPr/>
          <p:nvPr/>
        </p:nvSpPr>
        <p:spPr>
          <a:xfrm>
            <a:off x="1752600" y="4495800"/>
            <a:ext cx="46783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38935" name="文本框 38934"/>
          <p:cNvSpPr txBox="1"/>
          <p:nvPr/>
        </p:nvSpPr>
        <p:spPr>
          <a:xfrm>
            <a:off x="6553200" y="41910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程序大小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38936" name="文本框 38935"/>
          <p:cNvSpPr txBox="1"/>
          <p:nvPr/>
        </p:nvSpPr>
        <p:spPr>
          <a:xfrm>
            <a:off x="7620000" y="60960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  <a:sym typeface="Symbol" panose="05050102010706020507" pitchFamily="2" charset="2"/>
              </a:rPr>
              <a:t></a:t>
            </a:r>
            <a:endParaRPr lang="en-US" altLang="zh-CN" b="1">
              <a:latin typeface="Times New Roman" panose="02020603050405020304" pitchFamily="2" charset="0"/>
              <a:sym typeface="Symbol" panose="05050102010706020507" pitchFamily="2" charset="2"/>
            </a:endParaRPr>
          </a:p>
        </p:txBody>
      </p:sp>
      <p:sp>
        <p:nvSpPr>
          <p:cNvPr id="38937" name="文本框 38936"/>
          <p:cNvSpPr txBox="1"/>
          <p:nvPr/>
        </p:nvSpPr>
        <p:spPr>
          <a:xfrm>
            <a:off x="1143000" y="38862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WS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38938" name="任意多边形 38937"/>
          <p:cNvSpPr/>
          <p:nvPr/>
        </p:nvSpPr>
        <p:spPr>
          <a:xfrm flipH="1">
            <a:off x="1981200" y="4543425"/>
            <a:ext cx="3478213" cy="1933575"/>
          </a:xfrm>
          <a:custGeom>
            <a:avLst/>
            <a:gdLst>
              <a:gd name="txL" fmla="*/ 0 w 21913"/>
              <a:gd name="txT" fmla="*/ 0 h 21600"/>
              <a:gd name="txR" fmla="*/ 21913 w 21913"/>
              <a:gd name="txB" fmla="*/ 21600 h 21600"/>
            </a:gdLst>
            <a:ahLst/>
            <a:cxnLst>
              <a:cxn ang="180">
                <a:pos x="0" y="2"/>
              </a:cxn>
              <a:cxn ang="0">
                <a:pos x="21913" y="21600"/>
              </a:cxn>
              <a:cxn ang="90">
                <a:pos x="313" y="21600"/>
              </a:cxn>
            </a:cxnLst>
            <a:rect l="txL" t="txT" r="txR" b="txB"/>
            <a:pathLst>
              <a:path w="21913" h="21600" fill="none">
                <a:moveTo>
                  <a:pt x="0" y="2"/>
                </a:moveTo>
                <a:arcTo wR="21600" hR="21600" stAng="-5449817" swAng="5449817"/>
              </a:path>
              <a:path w="21913" h="21600" stroke="0">
                <a:moveTo>
                  <a:pt x="0" y="2"/>
                </a:moveTo>
                <a:arcTo wR="21600" hR="21600" stAng="-5449817" swAng="5449817"/>
                <a:lnTo>
                  <a:pt x="313" y="2160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文本框 39937"/>
          <p:cNvSpPr txBox="1"/>
          <p:nvPr/>
        </p:nvSpPr>
        <p:spPr>
          <a:xfrm>
            <a:off x="792163" y="1989138"/>
            <a:ext cx="7924800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</a:rPr>
              <a:t>窗口尺寸确定：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  <a:sym typeface="Symbol" panose="05050102010706020507" pitchFamily="2" charset="2"/>
              </a:rPr>
              <a:t>        过小：活动页面不能全部装入，页故障率高；</a:t>
            </a:r>
            <a:endParaRPr lang="zh-CN" altLang="en-US" b="1" dirty="0">
              <a:latin typeface="Times New Roman" panose="02020603050405020304" pitchFamily="2" charset="0"/>
              <a:sym typeface="Symbol" panose="05050102010706020507" pitchFamily="2" charset="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  <a:sym typeface="Symbol" panose="05050102010706020507" pitchFamily="2" charset="2"/>
              </a:rPr>
              <a:t>        过大：内存浪费。</a:t>
            </a:r>
            <a:endParaRPr lang="zh-CN" altLang="en-US" b="1" dirty="0">
              <a:latin typeface="Times New Roman" panose="02020603050405020304" pitchFamily="2" charset="0"/>
              <a:sym typeface="Symbol" panose="05050102010706020507" pitchFamily="2" charset="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  <a:sym typeface="Symbol" panose="05050102010706020507" pitchFamily="2" charset="2"/>
              </a:rPr>
              <a:t>　　Madnick, Donovan建议： ＝1万次访内。</a:t>
            </a:r>
            <a:endParaRPr lang="zh-CN" altLang="en-US" b="1" dirty="0">
              <a:latin typeface="Times New Roman" panose="02020603050405020304" pitchFamily="2" charset="0"/>
              <a:sym typeface="Symbol" panose="05050102010706020507" pitchFamily="2" charset="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  <a:sym typeface="Symbol" panose="05050102010706020507" pitchFamily="2" charset="2"/>
              </a:rPr>
              <a:t>实现：页表中增加访问位： </a:t>
            </a:r>
            <a:endParaRPr lang="zh-CN" altLang="en-US" b="1" dirty="0">
              <a:latin typeface="Times New Roman" panose="02020603050405020304" pitchFamily="2" charset="0"/>
              <a:sym typeface="Symbol" panose="05050102010706020507" pitchFamily="2" charset="2"/>
            </a:endParaRPr>
          </a:p>
        </p:txBody>
      </p:sp>
      <p:grpSp>
        <p:nvGrpSpPr>
          <p:cNvPr id="39939" name="组合 39938"/>
          <p:cNvGrpSpPr/>
          <p:nvPr/>
        </p:nvGrpSpPr>
        <p:grpSpPr>
          <a:xfrm>
            <a:off x="1692275" y="5086350"/>
            <a:ext cx="4876800" cy="1079500"/>
            <a:chOff x="0" y="0"/>
            <a:chExt cx="3072" cy="680"/>
          </a:xfrm>
        </p:grpSpPr>
        <p:sp>
          <p:nvSpPr>
            <p:cNvPr id="39940" name="矩形 39939"/>
            <p:cNvSpPr/>
            <p:nvPr/>
          </p:nvSpPr>
          <p:spPr>
            <a:xfrm>
              <a:off x="624" y="0"/>
              <a:ext cx="2448" cy="68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41" name="文本框 39940"/>
            <p:cNvSpPr txBox="1"/>
            <p:nvPr/>
          </p:nvSpPr>
          <p:spPr>
            <a:xfrm>
              <a:off x="720" y="48"/>
              <a:ext cx="23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2" charset="0"/>
                </a:rPr>
                <a:t>　    </a:t>
              </a:r>
              <a:r>
                <a:rPr lang="en-US" altLang="zh-CN" b="1">
                  <a:latin typeface="Comic Sans MS" panose="030F0702030302020204" pitchFamily="2" charset="0"/>
                </a:rPr>
                <a:t>…             </a:t>
              </a:r>
              <a:r>
                <a:rPr lang="zh-CN" altLang="en-US" b="1">
                  <a:latin typeface="Comic Sans MS" panose="030F0702030302020204" pitchFamily="2" charset="0"/>
                </a:rPr>
                <a:t>访问位</a:t>
              </a:r>
              <a:endParaRPr lang="zh-CN" altLang="en-US" b="1">
                <a:latin typeface="Times New Roman" panose="02020603050405020304" pitchFamily="2" charset="0"/>
              </a:endParaRPr>
            </a:p>
          </p:txBody>
        </p:sp>
        <p:sp>
          <p:nvSpPr>
            <p:cNvPr id="39942" name="直接连接符 39941"/>
            <p:cNvSpPr/>
            <p:nvPr/>
          </p:nvSpPr>
          <p:spPr>
            <a:xfrm>
              <a:off x="624" y="336"/>
              <a:ext cx="24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43" name="直接连接符 39942"/>
            <p:cNvSpPr/>
            <p:nvPr/>
          </p:nvSpPr>
          <p:spPr>
            <a:xfrm>
              <a:off x="2256" y="0"/>
              <a:ext cx="0" cy="6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44" name="文本框 39943"/>
            <p:cNvSpPr txBox="1"/>
            <p:nvPr/>
          </p:nvSpPr>
          <p:spPr>
            <a:xfrm>
              <a:off x="0" y="48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2" charset="0"/>
                </a:rPr>
                <a:t>页表：</a:t>
              </a:r>
              <a:endParaRPr lang="zh-CN" altLang="en-US" b="1">
                <a:latin typeface="Times New Roman" panose="02020603050405020304" pitchFamily="2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文本占位符 4096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endParaRPr lang="zh-CN" altLang="en-US" b="1" dirty="0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endParaRPr lang="zh-CN" altLang="en-US" b="1" dirty="0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  <p:sp>
        <p:nvSpPr>
          <p:cNvPr id="40963" name="文本框 40962"/>
          <p:cNvSpPr txBox="1"/>
          <p:nvPr/>
        </p:nvSpPr>
        <p:spPr>
          <a:xfrm>
            <a:off x="612775" y="2133600"/>
            <a:ext cx="7848600" cy="44434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  <a:sym typeface="Symbol" panose="05050102010706020507" pitchFamily="2" charset="2"/>
              </a:rPr>
              <a:t>开始时，全部</a:t>
            </a:r>
            <a:r>
              <a:rPr lang="zh-CN" altLang="en-US" b="1" dirty="0">
                <a:latin typeface="Times New Roman" panose="02020603050405020304" pitchFamily="2" charset="0"/>
              </a:rPr>
              <a:t>清0,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</a:rPr>
              <a:t>访问：置1,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  <a:sym typeface="Symbol" panose="05050102010706020507" pitchFamily="2" charset="2"/>
              </a:rPr>
              <a:t>结束时(新开始时)访问标志为1的，为该期间工作集，      </a:t>
            </a:r>
            <a:r>
              <a:rPr lang="el-GR" altLang="en-US" b="1" dirty="0">
                <a:latin typeface="Times New Roman" panose="02020603050405020304" pitchFamily="2" charset="0"/>
                <a:sym typeface="Symbol" panose="05050102010706020507" pitchFamily="2" charset="2"/>
              </a:rPr>
              <a:t>τ</a:t>
            </a:r>
            <a:r>
              <a:rPr lang="zh-CN" altLang="en-US" b="1" baseline="-25000" dirty="0">
                <a:latin typeface="Times New Roman" panose="02020603050405020304" pitchFamily="2" charset="0"/>
                <a:sym typeface="Symbol" panose="05050102010706020507" pitchFamily="2" charset="2"/>
              </a:rPr>
              <a:t>n+1</a:t>
            </a:r>
            <a:r>
              <a:rPr lang="zh-CN" altLang="en-US" b="1" dirty="0">
                <a:latin typeface="Times New Roman" panose="02020603050405020304" pitchFamily="2" charset="0"/>
                <a:sym typeface="Symbol" panose="05050102010706020507" pitchFamily="2" charset="2"/>
              </a:rPr>
              <a:t>=</a:t>
            </a:r>
            <a:r>
              <a:rPr lang="el-GR" altLang="en-US" b="1" dirty="0">
                <a:latin typeface="Times New Roman" panose="02020603050405020304" pitchFamily="2" charset="0"/>
                <a:sym typeface="Symbol" panose="05050102010706020507" pitchFamily="2" charset="2"/>
              </a:rPr>
              <a:t>α</a:t>
            </a:r>
            <a:r>
              <a:rPr lang="zh-CN" altLang="en-US" b="1" dirty="0">
                <a:latin typeface="Times New Roman" panose="02020603050405020304" pitchFamily="2" charset="0"/>
                <a:sym typeface="Symbol" panose="05050102010706020507" pitchFamily="2" charset="2"/>
              </a:rPr>
              <a:t>w</a:t>
            </a:r>
            <a:r>
              <a:rPr lang="zh-CN" altLang="en-US" b="1" baseline="-25000" dirty="0">
                <a:latin typeface="Times New Roman" panose="02020603050405020304" pitchFamily="2" charset="0"/>
                <a:sym typeface="Symbol" panose="05050102010706020507" pitchFamily="2" charset="2"/>
              </a:rPr>
              <a:t>n</a:t>
            </a:r>
            <a:r>
              <a:rPr lang="zh-CN" altLang="en-US" b="1" dirty="0">
                <a:latin typeface="Times New Roman" panose="02020603050405020304" pitchFamily="2" charset="0"/>
                <a:sym typeface="Symbol" panose="05050102010706020507" pitchFamily="2" charset="2"/>
              </a:rPr>
              <a:t>+(1-</a:t>
            </a:r>
            <a:r>
              <a:rPr lang="el-GR" altLang="en-US" b="1" dirty="0">
                <a:latin typeface="Times New Roman" panose="02020603050405020304" pitchFamily="2" charset="0"/>
                <a:sym typeface="Symbol" panose="05050102010706020507" pitchFamily="2" charset="2"/>
              </a:rPr>
              <a:t>α</a:t>
            </a:r>
            <a:r>
              <a:rPr lang="zh-CN" altLang="en-US" b="1" dirty="0">
                <a:latin typeface="Times New Roman" panose="02020603050405020304" pitchFamily="2" charset="0"/>
                <a:sym typeface="Symbol" panose="05050102010706020507" pitchFamily="2" charset="2"/>
              </a:rPr>
              <a:t>) </a:t>
            </a:r>
            <a:r>
              <a:rPr lang="el-GR" altLang="en-US" b="1" dirty="0">
                <a:latin typeface="Times New Roman" panose="02020603050405020304" pitchFamily="2" charset="0"/>
                <a:sym typeface="Symbol" panose="05050102010706020507" pitchFamily="2" charset="2"/>
              </a:rPr>
              <a:t>τ</a:t>
            </a:r>
            <a:r>
              <a:rPr lang="zh-CN" altLang="en-US" b="1" baseline="-25000" dirty="0">
                <a:latin typeface="Times New Roman" panose="02020603050405020304" pitchFamily="2" charset="0"/>
                <a:sym typeface="Symbol" panose="05050102010706020507" pitchFamily="2" charset="2"/>
              </a:rPr>
              <a:t>n</a:t>
            </a:r>
            <a:endParaRPr lang="zh-CN" altLang="en-US" b="1" baseline="-25000" dirty="0">
              <a:latin typeface="Times New Roman" panose="02020603050405020304" pitchFamily="2" charset="0"/>
              <a:sym typeface="Symbol" panose="05050102010706020507" pitchFamily="2" charset="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  <a:sym typeface="Symbol" panose="05050102010706020507" pitchFamily="2" charset="2"/>
              </a:rPr>
              <a:t>其中： Wn为第n个△周期实际工作集大小；</a:t>
            </a:r>
            <a:endParaRPr lang="zh-CN" altLang="en-US" b="1" dirty="0">
              <a:latin typeface="Times New Roman" panose="02020603050405020304" pitchFamily="2" charset="0"/>
              <a:sym typeface="Symbol" panose="05050102010706020507" pitchFamily="2" charset="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  <a:sym typeface="Symbol" panose="05050102010706020507" pitchFamily="2" charset="2"/>
              </a:rPr>
              <a:t>                </a:t>
            </a:r>
            <a:r>
              <a:rPr lang="el-GR" altLang="en-US" b="1" dirty="0">
                <a:latin typeface="Times New Roman" panose="02020603050405020304" pitchFamily="2" charset="0"/>
                <a:sym typeface="Symbol" panose="05050102010706020507" pitchFamily="2" charset="2"/>
              </a:rPr>
              <a:t>τ</a:t>
            </a:r>
            <a:r>
              <a:rPr lang="zh-CN" altLang="en-US" b="1" dirty="0">
                <a:latin typeface="Times New Roman" panose="02020603050405020304" pitchFamily="2" charset="0"/>
                <a:sym typeface="Symbol" panose="05050102010706020507" pitchFamily="2" charset="2"/>
              </a:rPr>
              <a:t>n为第n个△周期工作集估算值；</a:t>
            </a:r>
            <a:endParaRPr lang="zh-CN" altLang="en-US" b="1" dirty="0">
              <a:latin typeface="Times New Roman" panose="02020603050405020304" pitchFamily="2" charset="0"/>
              <a:sym typeface="Symbol" panose="05050102010706020507" pitchFamily="2" charset="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  <a:sym typeface="Symbol" panose="05050102010706020507" pitchFamily="2" charset="2"/>
              </a:rPr>
              <a:t>                </a:t>
            </a:r>
            <a:r>
              <a:rPr lang="el-GR" altLang="en-US" b="1" dirty="0">
                <a:latin typeface="Times New Roman" panose="02020603050405020304" pitchFamily="2" charset="0"/>
                <a:sym typeface="Symbol" panose="05050102010706020507" pitchFamily="2" charset="2"/>
              </a:rPr>
              <a:t>α</a:t>
            </a:r>
            <a:r>
              <a:rPr lang="zh-CN" altLang="en-US" b="1" dirty="0">
                <a:latin typeface="Times New Roman" panose="02020603050405020304" pitchFamily="2" charset="0"/>
                <a:sym typeface="Symbol" panose="05050102010706020507" pitchFamily="2" charset="2"/>
              </a:rPr>
              <a:t>通常取值为0.5。</a:t>
            </a:r>
            <a:endParaRPr lang="zh-CN" altLang="en-US" b="1" dirty="0">
              <a:latin typeface="Times New Roman" panose="02020603050405020304" pitchFamily="2" charset="0"/>
              <a:sym typeface="Symbol" panose="05050102010706020507" pitchFamily="2" charset="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endParaRPr lang="zh-CN" altLang="en-US" b="1" dirty="0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41985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10600" cy="1143000"/>
          </a:xfrm>
        </p:spPr>
        <p:txBody>
          <a:bodyPr anchor="b"/>
          <a:p>
            <a:r>
              <a:rPr lang="en-US" altLang="zh-CN" b="1"/>
              <a:t>    </a:t>
            </a:r>
            <a:r>
              <a:rPr lang="zh-CN" altLang="en-US" b="1"/>
              <a:t>页故障率反馈模型</a:t>
            </a:r>
            <a:endParaRPr lang="zh-CN" altLang="en-US" b="1"/>
          </a:p>
        </p:txBody>
      </p:sp>
      <p:sp>
        <p:nvSpPr>
          <p:cNvPr id="41987" name="文本框 41986"/>
          <p:cNvSpPr txBox="1"/>
          <p:nvPr/>
        </p:nvSpPr>
        <p:spPr>
          <a:xfrm>
            <a:off x="609600" y="1752600"/>
            <a:ext cx="7924800" cy="3749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en-US" altLang="zh-CN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PFFB(Page Fault Feed Back)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页故障率高</a:t>
            </a:r>
            <a:r>
              <a:rPr lang="en-US" altLang="zh-CN" b="1">
                <a:latin typeface="Times New Roman" panose="02020603050405020304" pitchFamily="2" charset="0"/>
              </a:rPr>
              <a:t>(</a:t>
            </a:r>
            <a:r>
              <a:rPr lang="zh-CN" altLang="en-US" b="1">
                <a:latin typeface="Times New Roman" panose="02020603050405020304" pitchFamily="2" charset="0"/>
              </a:rPr>
              <a:t>达到某上界阈值</a:t>
            </a:r>
            <a:r>
              <a:rPr lang="en-US" altLang="zh-CN" b="1">
                <a:latin typeface="Times New Roman" panose="02020603050405020304" pitchFamily="2" charset="0"/>
              </a:rPr>
              <a:t>)</a:t>
            </a:r>
            <a:r>
              <a:rPr lang="zh-CN" altLang="en-US" b="1">
                <a:latin typeface="Times New Roman" panose="02020603050405020304" pitchFamily="2" charset="0"/>
              </a:rPr>
              <a:t>：内存页面少，增加。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页故障率低</a:t>
            </a:r>
            <a:r>
              <a:rPr lang="en-US" altLang="zh-CN" b="1">
                <a:latin typeface="Times New Roman" panose="02020603050405020304" pitchFamily="2" charset="0"/>
              </a:rPr>
              <a:t>(</a:t>
            </a:r>
            <a:r>
              <a:rPr lang="zh-CN" altLang="en-US" b="1">
                <a:latin typeface="Times New Roman" panose="02020603050405020304" pitchFamily="2" charset="0"/>
              </a:rPr>
              <a:t>达到某下界阈值</a:t>
            </a:r>
            <a:r>
              <a:rPr lang="en-US" altLang="zh-CN" b="1">
                <a:latin typeface="Times New Roman" panose="02020603050405020304" pitchFamily="2" charset="0"/>
              </a:rPr>
              <a:t>)</a:t>
            </a:r>
            <a:r>
              <a:rPr lang="zh-CN" altLang="en-US" b="1">
                <a:latin typeface="Times New Roman" panose="02020603050405020304" pitchFamily="2" charset="0"/>
              </a:rPr>
              <a:t>：内存页面多，减少。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41988" name="文本框 41987"/>
          <p:cNvSpPr txBox="1"/>
          <p:nvPr/>
        </p:nvSpPr>
        <p:spPr>
          <a:xfrm>
            <a:off x="936625" y="2889250"/>
            <a:ext cx="6911975" cy="13176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2"/>
                </a:solidFill>
                <a:latin typeface="Tahoma" panose="020B0604030504040204" pitchFamily="2" charset="0"/>
              </a:rPr>
              <a:t> 页故障率＝访问内存缺页次数/访问内存总次数</a:t>
            </a:r>
            <a:endParaRPr lang="zh-CN" altLang="en-US" b="1" dirty="0">
              <a:solidFill>
                <a:schemeClr val="tx2"/>
              </a:solidFill>
              <a:latin typeface="Tahoma" panose="020B0604030504040204" pitchFamily="2" charset="0"/>
            </a:endParaRP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 思 想:  </a:t>
            </a:r>
            <a:r>
              <a:rPr lang="zh-CN" altLang="en-US" b="1" dirty="0">
                <a:latin typeface="Tahoma" panose="020B0604030504040204" pitchFamily="2" charset="0"/>
                <a:ea typeface="黑体" panose="02010609060101010101" pitchFamily="2" charset="-122"/>
              </a:rPr>
              <a:t>利用页故障率反馈信息, 实现动态调整页框的分配。</a:t>
            </a:r>
            <a:endParaRPr lang="zh-CN" altLang="en-US" b="1" dirty="0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xfrm>
            <a:off x="990600" y="533400"/>
            <a:ext cx="7772400" cy="1143000"/>
          </a:xfrm>
        </p:spPr>
        <p:txBody>
          <a:bodyPr anchor="b"/>
          <a:p>
            <a:r>
              <a:rPr lang="en-US" altLang="zh-CN" b="1"/>
              <a:t>7.2 </a:t>
            </a:r>
            <a:r>
              <a:rPr lang="zh-CN" altLang="en-US" b="1"/>
              <a:t>虚拟存储系统</a:t>
            </a:r>
            <a:endParaRPr lang="zh-CN" altLang="en-US" b="1"/>
          </a:p>
        </p:txBody>
      </p:sp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xfrm>
            <a:off x="762000" y="1676400"/>
            <a:ext cx="7772400" cy="4648200"/>
          </a:xfrm>
        </p:spPr>
        <p:txBody>
          <a:bodyPr/>
          <a:p>
            <a:pPr>
              <a:buNone/>
            </a:pPr>
            <a:endParaRPr lang="en-US" altLang="zh-CN" sz="2800" b="1"/>
          </a:p>
          <a:p>
            <a:r>
              <a:rPr lang="zh-CN" altLang="en-US" sz="2800" b="1"/>
              <a:t>无虚拟问题</a:t>
            </a:r>
            <a:endParaRPr lang="zh-CN" altLang="en-US" sz="2800" b="1"/>
          </a:p>
          <a:p>
            <a:pPr lvl="1"/>
            <a:r>
              <a:rPr lang="zh-CN" altLang="en-US" sz="2400" b="1"/>
              <a:t>不能运行比内存大的程序；</a:t>
            </a:r>
            <a:endParaRPr lang="zh-CN" altLang="en-US" sz="2400" b="1"/>
          </a:p>
          <a:p>
            <a:pPr lvl="1"/>
            <a:r>
              <a:rPr lang="zh-CN" altLang="en-US" sz="2400" b="1"/>
              <a:t>进程全部装入内存，浪费空间（进程活动具有局部性</a:t>
            </a:r>
            <a:r>
              <a:rPr lang="en-US" altLang="zh-CN" sz="2400" b="1"/>
              <a:t>)</a:t>
            </a:r>
            <a:r>
              <a:rPr lang="zh-CN" altLang="en-US" sz="2400" b="1"/>
              <a:t>。</a:t>
            </a:r>
            <a:endParaRPr lang="zh-CN" altLang="en-US" sz="2400" b="1"/>
          </a:p>
          <a:p>
            <a:pPr lvl="2"/>
            <a:r>
              <a:rPr lang="zh-CN" altLang="en-US" sz="2000" b="1"/>
              <a:t>单控制流的进程需要较少部分在内存；</a:t>
            </a:r>
            <a:endParaRPr lang="zh-CN" altLang="en-US" sz="2000" b="1"/>
          </a:p>
          <a:p>
            <a:pPr lvl="2"/>
            <a:r>
              <a:rPr lang="zh-CN" altLang="en-US" sz="2000" b="1"/>
              <a:t>多控制流的进程需要较多部分在内存。</a:t>
            </a:r>
            <a:endParaRPr lang="zh-CN" altLang="en-US" sz="2000" b="1"/>
          </a:p>
          <a:p>
            <a:r>
              <a:rPr lang="zh-CN" altLang="en-US" sz="2800" b="1"/>
              <a:t>虚拟存储</a:t>
            </a:r>
            <a:endParaRPr lang="zh-CN" altLang="en-US" sz="2800" b="1"/>
          </a:p>
          <a:p>
            <a:pPr lvl="1"/>
            <a:r>
              <a:rPr lang="zh-CN" altLang="en-US" sz="2400" b="1"/>
              <a:t>进程部分装入内存，部分（或全部）装入外存，运行时访问在外存部分动态调入，内存不够淘汰。</a:t>
            </a:r>
            <a:endParaRPr lang="zh-CN" altLang="en-US" sz="2400" b="1"/>
          </a:p>
          <a:p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7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4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64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82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8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430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/>
              <a:t>7.3 </a:t>
            </a:r>
            <a:r>
              <a:rPr lang="zh-CN" altLang="en-US" b="1"/>
              <a:t>虚拟段式存储系统</a:t>
            </a:r>
            <a:endParaRPr lang="zh-CN" altLang="en-US" b="1"/>
          </a:p>
        </p:txBody>
      </p:sp>
      <p:sp>
        <p:nvSpPr>
          <p:cNvPr id="43011" name="文本占位符 4301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/>
              <a:t>进程运行前，全部装入外存，部分装入内存，访问段不再内存时，发生缺段中断。</a:t>
            </a:r>
            <a:endParaRPr lang="zh-CN" altLang="en-US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矩形 44033"/>
          <p:cNvSpPr/>
          <p:nvPr/>
        </p:nvSpPr>
        <p:spPr>
          <a:xfrm>
            <a:off x="2843213" y="4365625"/>
            <a:ext cx="5184775" cy="2303463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  <p:sp>
        <p:nvSpPr>
          <p:cNvPr id="44035" name="矩形 44034"/>
          <p:cNvSpPr/>
          <p:nvPr/>
        </p:nvSpPr>
        <p:spPr>
          <a:xfrm>
            <a:off x="1042988" y="976630"/>
            <a:ext cx="6593205" cy="55372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b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3600" b="1"/>
              <a:t>7.3.1 </a:t>
            </a:r>
            <a:r>
              <a:rPr lang="zh-CN" altLang="en-US" sz="3600" b="1"/>
              <a:t>虚拟段式存储系统</a:t>
            </a:r>
            <a:r>
              <a:rPr lang="en-US" altLang="zh-CN" sz="3600" b="1"/>
              <a:t>(Cont.)</a:t>
            </a:r>
            <a:endParaRPr lang="en-US" altLang="zh-CN" sz="3600" b="1"/>
          </a:p>
        </p:txBody>
      </p:sp>
      <p:sp>
        <p:nvSpPr>
          <p:cNvPr id="44036" name="直接连接符 44035"/>
          <p:cNvSpPr/>
          <p:nvPr/>
        </p:nvSpPr>
        <p:spPr>
          <a:xfrm>
            <a:off x="2987675" y="2924175"/>
            <a:ext cx="0" cy="144463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37" name="圆角矩形 44036"/>
          <p:cNvSpPr/>
          <p:nvPr/>
        </p:nvSpPr>
        <p:spPr>
          <a:xfrm>
            <a:off x="1476375" y="1849438"/>
            <a:ext cx="2994025" cy="284162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600" b="1">
                <a:solidFill>
                  <a:srgbClr val="FFFF00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虚拟段式存储管理地址映射</a:t>
            </a:r>
            <a:endParaRPr lang="zh-CN" altLang="en-US" sz="1600" b="1">
              <a:solidFill>
                <a:srgbClr val="FFFF00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  <p:sp>
        <p:nvSpPr>
          <p:cNvPr id="44038" name="矩形 44037"/>
          <p:cNvSpPr/>
          <p:nvPr/>
        </p:nvSpPr>
        <p:spPr>
          <a:xfrm>
            <a:off x="1979613" y="2319338"/>
            <a:ext cx="2087562" cy="2381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400" b="1">
                <a:latin typeface="Tahoma" panose="020B0604030504040204" pitchFamily="2" charset="0"/>
              </a:rPr>
              <a:t>指令确定逻辑地址</a:t>
            </a:r>
            <a:r>
              <a:rPr lang="en-US" altLang="zh-CN" sz="1400" b="1">
                <a:latin typeface="Tahoma" panose="020B0604030504040204" pitchFamily="2" charset="0"/>
              </a:rPr>
              <a:t>(s,d)</a:t>
            </a:r>
            <a:endParaRPr lang="en-US" altLang="zh-CN" sz="1400" b="1">
              <a:latin typeface="Tahoma" panose="020B0604030504040204" pitchFamily="2" charset="0"/>
            </a:endParaRPr>
          </a:p>
        </p:txBody>
      </p:sp>
      <p:sp>
        <p:nvSpPr>
          <p:cNvPr id="44039" name="矩形 44038"/>
          <p:cNvSpPr/>
          <p:nvPr/>
        </p:nvSpPr>
        <p:spPr>
          <a:xfrm>
            <a:off x="2124075" y="2708275"/>
            <a:ext cx="1871663" cy="2381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400" b="1">
                <a:latin typeface="Tahoma" panose="020B0604030504040204" pitchFamily="2" charset="0"/>
              </a:rPr>
              <a:t>由</a:t>
            </a:r>
            <a:r>
              <a:rPr lang="en-US" altLang="zh-CN" sz="1400" b="1">
                <a:latin typeface="Tahoma" panose="020B0604030504040204" pitchFamily="2" charset="0"/>
              </a:rPr>
              <a:t>s</a:t>
            </a:r>
            <a:r>
              <a:rPr lang="zh-CN" altLang="en-US" sz="1400" b="1">
                <a:latin typeface="Tahoma" panose="020B0604030504040204" pitchFamily="2" charset="0"/>
              </a:rPr>
              <a:t>查快表得到</a:t>
            </a:r>
            <a:r>
              <a:rPr lang="en-US" altLang="zh-CN" sz="1400" b="1">
                <a:latin typeface="Tahoma" panose="020B0604030504040204" pitchFamily="2" charset="0"/>
              </a:rPr>
              <a:t>b’ </a:t>
            </a:r>
            <a:r>
              <a:rPr lang="zh-CN" altLang="en-US" sz="1400" b="1">
                <a:latin typeface="Tahoma" panose="020B0604030504040204" pitchFamily="2" charset="0"/>
              </a:rPr>
              <a:t>和 </a:t>
            </a:r>
            <a:r>
              <a:rPr lang="en-US" altLang="zh-CN" sz="1400" b="1">
                <a:latin typeface="Tahoma" panose="020B0604030504040204" pitchFamily="2" charset="0"/>
              </a:rPr>
              <a:t>l’</a:t>
            </a:r>
            <a:endParaRPr lang="en-US" altLang="zh-CN" sz="1400" b="1">
              <a:latin typeface="Tahoma" panose="020B0604030504040204" pitchFamily="2" charset="0"/>
            </a:endParaRPr>
          </a:p>
        </p:txBody>
      </p:sp>
      <p:sp>
        <p:nvSpPr>
          <p:cNvPr id="44040" name="六边形 44039"/>
          <p:cNvSpPr/>
          <p:nvPr/>
        </p:nvSpPr>
        <p:spPr>
          <a:xfrm>
            <a:off x="2555875" y="3068638"/>
            <a:ext cx="860425" cy="344487"/>
          </a:xfrm>
          <a:prstGeom prst="hexagon">
            <a:avLst>
              <a:gd name="adj" fmla="val 62442"/>
              <a:gd name="vf" fmla="val 11547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400" b="1">
                <a:latin typeface="Tahoma" panose="020B0604030504040204" pitchFamily="2" charset="0"/>
                <a:ea typeface="黑体" panose="02010609060101010101" pitchFamily="2" charset="-122"/>
              </a:rPr>
              <a:t>查到</a:t>
            </a:r>
            <a:endParaRPr lang="zh-CN" altLang="en-US" sz="1400" b="1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  <p:sp>
        <p:nvSpPr>
          <p:cNvPr id="44041" name="矩形 44040"/>
          <p:cNvSpPr/>
          <p:nvPr/>
        </p:nvSpPr>
        <p:spPr>
          <a:xfrm>
            <a:off x="179388" y="4005263"/>
            <a:ext cx="2305050" cy="2698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en-US" altLang="zh-CN" sz="1600" b="1">
                <a:latin typeface="Tahoma" panose="020B0604030504040204" pitchFamily="2" charset="0"/>
              </a:rPr>
              <a:t> </a:t>
            </a:r>
            <a:r>
              <a:rPr lang="en-US" altLang="zh-CN" sz="1600" b="1">
                <a:latin typeface="Tahoma" panose="020B0604030504040204" pitchFamily="2" charset="0"/>
              </a:rPr>
              <a:t>b’+d</a:t>
            </a:r>
            <a:r>
              <a:rPr lang="en-US" altLang="zh-CN" sz="1600" b="1">
                <a:latin typeface="Tahoma" panose="020B0604030504040204" pitchFamily="2" charset="0"/>
              </a:rPr>
              <a:t> </a:t>
            </a:r>
            <a:r>
              <a:rPr lang="zh-CN" altLang="en-US" sz="1600" b="1">
                <a:latin typeface="Tahoma" panose="020B0604030504040204" pitchFamily="2" charset="0"/>
              </a:rPr>
              <a:t>得到物理地址</a:t>
            </a:r>
            <a:endParaRPr lang="zh-CN" altLang="en-US" sz="1600" b="1">
              <a:latin typeface="Tahoma" panose="020B0604030504040204" pitchFamily="2" charset="0"/>
            </a:endParaRPr>
          </a:p>
        </p:txBody>
      </p:sp>
      <p:sp>
        <p:nvSpPr>
          <p:cNvPr id="44042" name="六边形 44041"/>
          <p:cNvSpPr/>
          <p:nvPr/>
        </p:nvSpPr>
        <p:spPr>
          <a:xfrm>
            <a:off x="3641725" y="3060700"/>
            <a:ext cx="1722438" cy="344488"/>
          </a:xfrm>
          <a:prstGeom prst="hexagon">
            <a:avLst>
              <a:gd name="adj" fmla="val 124999"/>
              <a:gd name="vf" fmla="val 11547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en-US" altLang="zh-CN" sz="1400" b="1">
                <a:latin typeface="Tahoma" panose="020B0604030504040204" pitchFamily="2" charset="0"/>
                <a:ea typeface="黑体" panose="02010609060101010101" pitchFamily="2" charset="-122"/>
              </a:rPr>
              <a:t>0</a:t>
            </a:r>
            <a:r>
              <a:rPr lang="en-US" altLang="zh-CN" sz="1400" b="1">
                <a:latin typeface="Tahoma" panose="020B0604030504040204" pitchFamily="2" charset="0"/>
              </a:rPr>
              <a:t>≤s≤l-1</a:t>
            </a:r>
            <a:endParaRPr lang="en-US" altLang="zh-CN" sz="1400" b="1">
              <a:latin typeface="Tahoma" panose="020B0604030504040204" pitchFamily="2" charset="0"/>
            </a:endParaRPr>
          </a:p>
        </p:txBody>
      </p:sp>
      <p:sp>
        <p:nvSpPr>
          <p:cNvPr id="44043" name="矩形 44042"/>
          <p:cNvSpPr/>
          <p:nvPr/>
        </p:nvSpPr>
        <p:spPr>
          <a:xfrm>
            <a:off x="5795963" y="3068638"/>
            <a:ext cx="1223962" cy="269875"/>
          </a:xfrm>
          <a:prstGeom prst="rect">
            <a:avLst/>
          </a:prstGeom>
          <a:solidFill>
            <a:schemeClr val="hlink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600" b="1">
                <a:solidFill>
                  <a:srgbClr val="FFFF00"/>
                </a:solidFill>
                <a:latin typeface="Tahoma" panose="020B0604030504040204" pitchFamily="2" charset="0"/>
              </a:rPr>
              <a:t>越界中断</a:t>
            </a:r>
            <a:endParaRPr lang="zh-CN" altLang="en-US" sz="1600" b="1">
              <a:solidFill>
                <a:srgbClr val="FFFF00"/>
              </a:solidFill>
              <a:latin typeface="Tahoma" panose="020B0604030504040204" pitchFamily="2" charset="0"/>
            </a:endParaRPr>
          </a:p>
        </p:txBody>
      </p:sp>
      <p:sp>
        <p:nvSpPr>
          <p:cNvPr id="44044" name="矩形 44043"/>
          <p:cNvSpPr/>
          <p:nvPr/>
        </p:nvSpPr>
        <p:spPr>
          <a:xfrm>
            <a:off x="3635375" y="3589338"/>
            <a:ext cx="1871663" cy="2381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400" b="1">
                <a:latin typeface="Tahoma" panose="020B0604030504040204" pitchFamily="2" charset="0"/>
              </a:rPr>
              <a:t>由</a:t>
            </a:r>
            <a:r>
              <a:rPr lang="en-US" altLang="zh-CN" sz="1400" b="1">
                <a:latin typeface="Tahoma" panose="020B0604030504040204" pitchFamily="2" charset="0"/>
              </a:rPr>
              <a:t>b</a:t>
            </a:r>
            <a:r>
              <a:rPr lang="zh-CN" altLang="en-US" sz="1400" b="1">
                <a:latin typeface="Tahoma" panose="020B0604030504040204" pitchFamily="2" charset="0"/>
              </a:rPr>
              <a:t>、</a:t>
            </a:r>
            <a:r>
              <a:rPr lang="en-US" altLang="zh-CN" sz="1400" b="1">
                <a:latin typeface="Tahoma" panose="020B0604030504040204" pitchFamily="2" charset="0"/>
              </a:rPr>
              <a:t>s</a:t>
            </a:r>
            <a:r>
              <a:rPr lang="zh-CN" altLang="en-US" sz="1400" b="1">
                <a:latin typeface="Tahoma" panose="020B0604030504040204" pitchFamily="2" charset="0"/>
              </a:rPr>
              <a:t>查找段表</a:t>
            </a:r>
            <a:endParaRPr lang="zh-CN" altLang="en-US" sz="1400" b="1">
              <a:latin typeface="Tahoma" panose="020B0604030504040204" pitchFamily="2" charset="0"/>
            </a:endParaRPr>
          </a:p>
        </p:txBody>
      </p:sp>
      <p:sp>
        <p:nvSpPr>
          <p:cNvPr id="44045" name="六边形 44044"/>
          <p:cNvSpPr/>
          <p:nvPr/>
        </p:nvSpPr>
        <p:spPr>
          <a:xfrm>
            <a:off x="3635375" y="3948113"/>
            <a:ext cx="1722438" cy="344487"/>
          </a:xfrm>
          <a:prstGeom prst="hexagon">
            <a:avLst>
              <a:gd name="adj" fmla="val 125000"/>
              <a:gd name="vf" fmla="val 11547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400" b="1">
                <a:latin typeface="Tahoma" panose="020B0604030504040204" pitchFamily="2" charset="0"/>
                <a:ea typeface="黑体" panose="02010609060101010101" pitchFamily="2" charset="-122"/>
              </a:rPr>
              <a:t>该段在内存</a:t>
            </a:r>
            <a:endParaRPr lang="zh-CN" altLang="en-US" sz="1400" b="1">
              <a:latin typeface="Tahoma" panose="020B0604030504040204" pitchFamily="2" charset="0"/>
            </a:endParaRPr>
          </a:p>
        </p:txBody>
      </p:sp>
      <p:sp>
        <p:nvSpPr>
          <p:cNvPr id="44046" name="矩形 44045"/>
          <p:cNvSpPr/>
          <p:nvPr/>
        </p:nvSpPr>
        <p:spPr>
          <a:xfrm>
            <a:off x="5795963" y="3951288"/>
            <a:ext cx="1223962" cy="269875"/>
          </a:xfrm>
          <a:prstGeom prst="rect">
            <a:avLst/>
          </a:prstGeom>
          <a:solidFill>
            <a:schemeClr val="hlink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600" b="1">
                <a:solidFill>
                  <a:srgbClr val="FFFF00"/>
                </a:solidFill>
                <a:latin typeface="Tahoma" panose="020B0604030504040204" pitchFamily="2" charset="0"/>
              </a:rPr>
              <a:t>缺段中断</a:t>
            </a:r>
            <a:endParaRPr lang="zh-CN" altLang="en-US" sz="1600" b="1">
              <a:solidFill>
                <a:srgbClr val="FFFF00"/>
              </a:solidFill>
              <a:latin typeface="Tahoma" panose="020B0604030504040204" pitchFamily="2" charset="0"/>
            </a:endParaRPr>
          </a:p>
        </p:txBody>
      </p:sp>
      <p:sp>
        <p:nvSpPr>
          <p:cNvPr id="44047" name="矩形 44046"/>
          <p:cNvSpPr/>
          <p:nvPr/>
        </p:nvSpPr>
        <p:spPr>
          <a:xfrm>
            <a:off x="5940425" y="4414838"/>
            <a:ext cx="1223963" cy="2381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400" b="1">
                <a:latin typeface="Tahoma" panose="020B0604030504040204" pitchFamily="2" charset="0"/>
              </a:rPr>
              <a:t>保存现场</a:t>
            </a:r>
            <a:endParaRPr lang="zh-CN" altLang="en-US" sz="1400" b="1">
              <a:latin typeface="Tahoma" panose="020B0604030504040204" pitchFamily="2" charset="0"/>
            </a:endParaRPr>
          </a:p>
        </p:txBody>
      </p:sp>
      <p:sp>
        <p:nvSpPr>
          <p:cNvPr id="44048" name="六边形 44047"/>
          <p:cNvSpPr/>
          <p:nvPr/>
        </p:nvSpPr>
        <p:spPr>
          <a:xfrm>
            <a:off x="3641725" y="4489450"/>
            <a:ext cx="1722438" cy="344488"/>
          </a:xfrm>
          <a:prstGeom prst="hexagon">
            <a:avLst>
              <a:gd name="adj" fmla="val 124999"/>
              <a:gd name="vf" fmla="val 11547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400" b="1">
                <a:latin typeface="Tahoma" panose="020B0604030504040204" pitchFamily="2" charset="0"/>
                <a:ea typeface="黑体" panose="02010609060101010101" pitchFamily="2" charset="-122"/>
              </a:rPr>
              <a:t>内存可满足</a:t>
            </a:r>
            <a:endParaRPr lang="zh-CN" altLang="en-US" sz="1400" b="1">
              <a:latin typeface="Tahoma" panose="020B0604030504040204" pitchFamily="2" charset="0"/>
            </a:endParaRPr>
          </a:p>
        </p:txBody>
      </p:sp>
      <p:sp>
        <p:nvSpPr>
          <p:cNvPr id="44049" name="矩形 44048"/>
          <p:cNvSpPr/>
          <p:nvPr/>
        </p:nvSpPr>
        <p:spPr>
          <a:xfrm>
            <a:off x="4067175" y="5357813"/>
            <a:ext cx="1081088" cy="2381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400" b="1">
                <a:latin typeface="Tahoma" panose="020B0604030504040204" pitchFamily="2" charset="0"/>
              </a:rPr>
              <a:t>选一段淘汰</a:t>
            </a:r>
            <a:endParaRPr lang="zh-CN" altLang="en-US" sz="1400" b="1">
              <a:latin typeface="Tahoma" panose="020B0604030504040204" pitchFamily="2" charset="0"/>
            </a:endParaRPr>
          </a:p>
        </p:txBody>
      </p:sp>
      <p:sp>
        <p:nvSpPr>
          <p:cNvPr id="44050" name="六边形 44049"/>
          <p:cNvSpPr/>
          <p:nvPr/>
        </p:nvSpPr>
        <p:spPr>
          <a:xfrm>
            <a:off x="3708400" y="5748338"/>
            <a:ext cx="1727200" cy="344487"/>
          </a:xfrm>
          <a:prstGeom prst="hexagon">
            <a:avLst>
              <a:gd name="adj" fmla="val 125345"/>
              <a:gd name="vf" fmla="val 11547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400" b="1">
                <a:latin typeface="Tahoma" panose="020B0604030504040204" pitchFamily="2" charset="0"/>
                <a:ea typeface="黑体" panose="02010609060101010101" pitchFamily="2" charset="-122"/>
              </a:rPr>
              <a:t>该段修改过</a:t>
            </a:r>
            <a:endParaRPr lang="zh-CN" altLang="en-US" sz="1400" b="1">
              <a:latin typeface="Tahoma" panose="020B0604030504040204" pitchFamily="2" charset="0"/>
            </a:endParaRPr>
          </a:p>
        </p:txBody>
      </p:sp>
      <p:sp>
        <p:nvSpPr>
          <p:cNvPr id="44051" name="矩形 44050"/>
          <p:cNvSpPr/>
          <p:nvPr/>
        </p:nvSpPr>
        <p:spPr>
          <a:xfrm>
            <a:off x="5724525" y="5783263"/>
            <a:ext cx="792163" cy="2381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400" b="1">
                <a:latin typeface="Tahoma" panose="020B0604030504040204" pitchFamily="2" charset="0"/>
              </a:rPr>
              <a:t>写回外存</a:t>
            </a:r>
            <a:endParaRPr lang="zh-CN" altLang="en-US" sz="1400" b="1">
              <a:latin typeface="Tahoma" panose="020B0604030504040204" pitchFamily="2" charset="0"/>
            </a:endParaRPr>
          </a:p>
        </p:txBody>
      </p:sp>
      <p:sp>
        <p:nvSpPr>
          <p:cNvPr id="44052" name="矩形 44051"/>
          <p:cNvSpPr/>
          <p:nvPr/>
        </p:nvSpPr>
        <p:spPr>
          <a:xfrm>
            <a:off x="2843213" y="6146800"/>
            <a:ext cx="576262" cy="4508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400" b="1">
                <a:latin typeface="Tahoma" panose="020B0604030504040204" pitchFamily="2" charset="0"/>
              </a:rPr>
              <a:t>读入</a:t>
            </a:r>
            <a:endParaRPr lang="zh-CN" altLang="en-US" sz="1400" b="1">
              <a:latin typeface="Tahoma" panose="020B0604030504040204" pitchFamily="2" charset="0"/>
            </a:endParaRPr>
          </a:p>
          <a:p>
            <a:pPr algn="ctr"/>
            <a:r>
              <a:rPr lang="zh-CN" altLang="en-US" sz="1400" b="1">
                <a:latin typeface="Tahoma" panose="020B0604030504040204" pitchFamily="2" charset="0"/>
              </a:rPr>
              <a:t>该段</a:t>
            </a:r>
            <a:endParaRPr lang="zh-CN" altLang="en-US" sz="1400" b="1">
              <a:latin typeface="Tahoma" panose="020B0604030504040204" pitchFamily="2" charset="0"/>
            </a:endParaRPr>
          </a:p>
        </p:txBody>
      </p:sp>
      <p:sp>
        <p:nvSpPr>
          <p:cNvPr id="44053" name="矩形 44052"/>
          <p:cNvSpPr/>
          <p:nvPr/>
        </p:nvSpPr>
        <p:spPr>
          <a:xfrm>
            <a:off x="3779838" y="6343650"/>
            <a:ext cx="1584325" cy="2381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400" b="1">
                <a:latin typeface="Tahoma" panose="020B0604030504040204" pitchFamily="2" charset="0"/>
              </a:rPr>
              <a:t>修改段表和快表</a:t>
            </a:r>
            <a:endParaRPr lang="zh-CN" altLang="en-US" sz="1400" b="1">
              <a:latin typeface="Tahoma" panose="020B0604030504040204" pitchFamily="2" charset="0"/>
            </a:endParaRPr>
          </a:p>
        </p:txBody>
      </p:sp>
      <p:sp>
        <p:nvSpPr>
          <p:cNvPr id="44054" name="矩形 44053"/>
          <p:cNvSpPr/>
          <p:nvPr/>
        </p:nvSpPr>
        <p:spPr>
          <a:xfrm>
            <a:off x="5940425" y="6343650"/>
            <a:ext cx="1223963" cy="2381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400" b="1">
                <a:latin typeface="Tahoma" panose="020B0604030504040204" pitchFamily="2" charset="0"/>
              </a:rPr>
              <a:t>恢复现场</a:t>
            </a:r>
            <a:endParaRPr lang="zh-CN" altLang="en-US" sz="1400" b="1">
              <a:latin typeface="Tahoma" panose="020B0604030504040204" pitchFamily="2" charset="0"/>
            </a:endParaRPr>
          </a:p>
        </p:txBody>
      </p:sp>
      <p:sp>
        <p:nvSpPr>
          <p:cNvPr id="44055" name="直接连接符 44054"/>
          <p:cNvSpPr/>
          <p:nvPr/>
        </p:nvSpPr>
        <p:spPr>
          <a:xfrm>
            <a:off x="2987675" y="2133600"/>
            <a:ext cx="0" cy="1793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56" name="直接连接符 44055"/>
          <p:cNvSpPr/>
          <p:nvPr/>
        </p:nvSpPr>
        <p:spPr>
          <a:xfrm>
            <a:off x="2987675" y="2565400"/>
            <a:ext cx="0" cy="142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57" name="直接连接符 44056"/>
          <p:cNvSpPr/>
          <p:nvPr/>
        </p:nvSpPr>
        <p:spPr>
          <a:xfrm>
            <a:off x="3419475" y="3249613"/>
            <a:ext cx="2159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58" name="文本框 44057"/>
          <p:cNvSpPr txBox="1"/>
          <p:nvPr/>
        </p:nvSpPr>
        <p:spPr>
          <a:xfrm>
            <a:off x="3492500" y="2997200"/>
            <a:ext cx="142875" cy="1825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200" b="1">
                <a:latin typeface="Tahoma" panose="020B0604030504040204" pitchFamily="2" charset="0"/>
              </a:rPr>
              <a:t>F</a:t>
            </a:r>
            <a:endParaRPr lang="en-US" altLang="zh-CN" sz="1200" b="1">
              <a:latin typeface="Tahoma" panose="020B0604030504040204" pitchFamily="2" charset="0"/>
            </a:endParaRPr>
          </a:p>
        </p:txBody>
      </p:sp>
      <p:sp>
        <p:nvSpPr>
          <p:cNvPr id="44059" name="直接连接符 44058"/>
          <p:cNvSpPr/>
          <p:nvPr/>
        </p:nvSpPr>
        <p:spPr>
          <a:xfrm>
            <a:off x="5364163" y="3213100"/>
            <a:ext cx="431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60" name="文本框 44059"/>
          <p:cNvSpPr txBox="1"/>
          <p:nvPr/>
        </p:nvSpPr>
        <p:spPr>
          <a:xfrm>
            <a:off x="5437188" y="2924175"/>
            <a:ext cx="142875" cy="1825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200" b="1">
                <a:latin typeface="Tahoma" panose="020B0604030504040204" pitchFamily="2" charset="0"/>
              </a:rPr>
              <a:t>F</a:t>
            </a:r>
            <a:endParaRPr lang="en-US" altLang="zh-CN" sz="1200" b="1">
              <a:latin typeface="Tahoma" panose="020B0604030504040204" pitchFamily="2" charset="0"/>
            </a:endParaRPr>
          </a:p>
        </p:txBody>
      </p:sp>
      <p:sp>
        <p:nvSpPr>
          <p:cNvPr id="44061" name="直接连接符 44060"/>
          <p:cNvSpPr/>
          <p:nvPr/>
        </p:nvSpPr>
        <p:spPr>
          <a:xfrm>
            <a:off x="4500563" y="3429000"/>
            <a:ext cx="0" cy="144463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62" name="直接连接符 44061"/>
          <p:cNvSpPr/>
          <p:nvPr/>
        </p:nvSpPr>
        <p:spPr>
          <a:xfrm>
            <a:off x="4500563" y="3824288"/>
            <a:ext cx="0" cy="142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63" name="直接连接符 44062"/>
          <p:cNvSpPr/>
          <p:nvPr/>
        </p:nvSpPr>
        <p:spPr>
          <a:xfrm>
            <a:off x="5292725" y="4149725"/>
            <a:ext cx="503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64" name="文本框 44063"/>
          <p:cNvSpPr txBox="1"/>
          <p:nvPr/>
        </p:nvSpPr>
        <p:spPr>
          <a:xfrm>
            <a:off x="5437188" y="3860800"/>
            <a:ext cx="142875" cy="1825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200" b="1">
                <a:latin typeface="Tahoma" panose="020B0604030504040204" pitchFamily="2" charset="0"/>
              </a:rPr>
              <a:t>F</a:t>
            </a:r>
            <a:endParaRPr lang="en-US" altLang="zh-CN" sz="1200" b="1">
              <a:latin typeface="Tahoma" panose="020B0604030504040204" pitchFamily="2" charset="0"/>
            </a:endParaRPr>
          </a:p>
        </p:txBody>
      </p:sp>
      <p:sp>
        <p:nvSpPr>
          <p:cNvPr id="44065" name="直接连接符 44064"/>
          <p:cNvSpPr/>
          <p:nvPr/>
        </p:nvSpPr>
        <p:spPr>
          <a:xfrm>
            <a:off x="6516688" y="4221163"/>
            <a:ext cx="0" cy="1793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66" name="文本框 44065"/>
          <p:cNvSpPr txBox="1"/>
          <p:nvPr/>
        </p:nvSpPr>
        <p:spPr>
          <a:xfrm>
            <a:off x="3492500" y="3894138"/>
            <a:ext cx="142875" cy="1825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200" b="1">
                <a:latin typeface="Tahoma" panose="020B0604030504040204" pitchFamily="2" charset="0"/>
              </a:rPr>
              <a:t>T</a:t>
            </a:r>
            <a:endParaRPr lang="en-US" altLang="zh-CN" sz="1200" b="1">
              <a:latin typeface="Tahoma" panose="020B0604030504040204" pitchFamily="2" charset="0"/>
            </a:endParaRPr>
          </a:p>
        </p:txBody>
      </p:sp>
      <p:sp>
        <p:nvSpPr>
          <p:cNvPr id="44067" name="文本框 44066"/>
          <p:cNvSpPr txBox="1"/>
          <p:nvPr/>
        </p:nvSpPr>
        <p:spPr>
          <a:xfrm>
            <a:off x="5507038" y="5676900"/>
            <a:ext cx="142875" cy="1825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200" b="1">
                <a:latin typeface="Tahoma" panose="020B0604030504040204" pitchFamily="2" charset="0"/>
              </a:rPr>
              <a:t>T</a:t>
            </a:r>
            <a:endParaRPr lang="en-US" altLang="zh-CN" sz="1200" b="1">
              <a:latin typeface="Tahoma" panose="020B0604030504040204" pitchFamily="2" charset="0"/>
            </a:endParaRPr>
          </a:p>
        </p:txBody>
      </p:sp>
      <p:sp>
        <p:nvSpPr>
          <p:cNvPr id="44068" name="文本框 44067"/>
          <p:cNvSpPr txBox="1"/>
          <p:nvPr/>
        </p:nvSpPr>
        <p:spPr>
          <a:xfrm>
            <a:off x="2341563" y="2997200"/>
            <a:ext cx="142875" cy="1825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200" b="1">
                <a:latin typeface="Tahoma" panose="020B0604030504040204" pitchFamily="2" charset="0"/>
              </a:rPr>
              <a:t>T</a:t>
            </a:r>
            <a:endParaRPr lang="en-US" altLang="zh-CN" sz="1200" b="1">
              <a:latin typeface="Tahoma" panose="020B0604030504040204" pitchFamily="2" charset="0"/>
            </a:endParaRPr>
          </a:p>
        </p:txBody>
      </p:sp>
      <p:sp>
        <p:nvSpPr>
          <p:cNvPr id="44069" name="矩形 44068"/>
          <p:cNvSpPr/>
          <p:nvPr/>
        </p:nvSpPr>
        <p:spPr>
          <a:xfrm>
            <a:off x="215900" y="5337175"/>
            <a:ext cx="1296988" cy="10033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en-US" altLang="zh-CN" sz="1600" b="1">
                <a:latin typeface="Tahoma" panose="020B0604030504040204" pitchFamily="2" charset="0"/>
              </a:rPr>
              <a:t>( </a:t>
            </a:r>
            <a:r>
              <a:rPr lang="en-US" altLang="zh-CN" sz="1600" b="1">
                <a:latin typeface="Tahoma" panose="020B0604030504040204" pitchFamily="2" charset="0"/>
              </a:rPr>
              <a:t>s, b’,l’)</a:t>
            </a:r>
            <a:r>
              <a:rPr lang="en-US" altLang="zh-CN" sz="1600" b="1">
                <a:latin typeface="Tahoma" panose="020B0604030504040204" pitchFamily="2" charset="0"/>
              </a:rPr>
              <a:t> </a:t>
            </a:r>
            <a:r>
              <a:rPr lang="en-US" altLang="zh-CN" sz="1600" b="1">
                <a:latin typeface="Tahoma" panose="020B0604030504040204" pitchFamily="2" charset="0"/>
                <a:sym typeface="Symbol" panose="05050102010706020507" pitchFamily="2" charset="2"/>
              </a:rPr>
              <a:t> </a:t>
            </a:r>
            <a:r>
              <a:rPr lang="zh-CN" altLang="en-US" sz="1600" b="1">
                <a:latin typeface="Tahoma" panose="020B0604030504040204" pitchFamily="2" charset="0"/>
                <a:sym typeface="Symbol" panose="05050102010706020507" pitchFamily="2" charset="2"/>
              </a:rPr>
              <a:t>快表</a:t>
            </a:r>
            <a:endParaRPr lang="zh-CN" altLang="en-US" sz="1600" b="1">
              <a:latin typeface="Tahoma" panose="020B0604030504040204" pitchFamily="2" charset="0"/>
              <a:sym typeface="Symbol" panose="05050102010706020507" pitchFamily="2" charset="2"/>
            </a:endParaRPr>
          </a:p>
          <a:p>
            <a:pPr algn="ctr"/>
            <a:r>
              <a:rPr lang="zh-CN" altLang="en-US" sz="1600" b="1">
                <a:latin typeface="Tahoma" panose="020B0604030504040204" pitchFamily="2" charset="0"/>
                <a:sym typeface="Symbol" panose="05050102010706020507" pitchFamily="2" charset="2"/>
              </a:rPr>
              <a:t>如快表满，淘汰一表项</a:t>
            </a:r>
            <a:endParaRPr lang="zh-CN" altLang="en-US" sz="1600" b="1">
              <a:latin typeface="Tahoma" panose="020B0604030504040204" pitchFamily="2" charset="0"/>
            </a:endParaRPr>
          </a:p>
        </p:txBody>
      </p:sp>
      <p:sp>
        <p:nvSpPr>
          <p:cNvPr id="44070" name="直接连接符 44069"/>
          <p:cNvSpPr/>
          <p:nvPr/>
        </p:nvSpPr>
        <p:spPr>
          <a:xfrm>
            <a:off x="4500563" y="4795838"/>
            <a:ext cx="0" cy="1793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71" name="直接连接符 44070"/>
          <p:cNvSpPr/>
          <p:nvPr/>
        </p:nvSpPr>
        <p:spPr>
          <a:xfrm>
            <a:off x="4500563" y="5229225"/>
            <a:ext cx="0" cy="144463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72" name="直接连接符 44071"/>
          <p:cNvSpPr/>
          <p:nvPr/>
        </p:nvSpPr>
        <p:spPr>
          <a:xfrm>
            <a:off x="5435600" y="5913438"/>
            <a:ext cx="2873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73" name="直接连接符 44072"/>
          <p:cNvSpPr/>
          <p:nvPr/>
        </p:nvSpPr>
        <p:spPr>
          <a:xfrm>
            <a:off x="4500563" y="5589588"/>
            <a:ext cx="0" cy="14446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74" name="直接连接符 44073"/>
          <p:cNvSpPr/>
          <p:nvPr/>
        </p:nvSpPr>
        <p:spPr>
          <a:xfrm>
            <a:off x="5364163" y="6453188"/>
            <a:ext cx="5762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75" name="直接连接符 44074"/>
          <p:cNvSpPr/>
          <p:nvPr/>
        </p:nvSpPr>
        <p:spPr>
          <a:xfrm>
            <a:off x="7164388" y="6453188"/>
            <a:ext cx="7191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76" name="直接连接符 44075"/>
          <p:cNvSpPr/>
          <p:nvPr/>
        </p:nvSpPr>
        <p:spPr>
          <a:xfrm flipV="1">
            <a:off x="7885113" y="2206625"/>
            <a:ext cx="0" cy="4246563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77" name="直接连接符 44076"/>
          <p:cNvSpPr/>
          <p:nvPr/>
        </p:nvSpPr>
        <p:spPr>
          <a:xfrm flipH="1">
            <a:off x="2987675" y="2205038"/>
            <a:ext cx="48974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78" name="圆角矩形标注 44077"/>
          <p:cNvSpPr/>
          <p:nvPr/>
        </p:nvSpPr>
        <p:spPr>
          <a:xfrm>
            <a:off x="8316913" y="2420938"/>
            <a:ext cx="431800" cy="1303337"/>
          </a:xfrm>
          <a:prstGeom prst="wedgeRoundRectCallout">
            <a:avLst>
              <a:gd name="adj1" fmla="val -278676"/>
              <a:gd name="adj2" fmla="val 36602"/>
              <a:gd name="adj3" fmla="val 16667"/>
            </a:avLst>
          </a:prstGeom>
          <a:solidFill>
            <a:srgbClr val="0000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/>
            <a:r>
              <a:rPr lang="zh-CN" altLang="en-US" sz="1800" b="1">
                <a:solidFill>
                  <a:srgbClr val="FFFF00"/>
                </a:solidFill>
                <a:latin typeface="Tahoma" panose="020B0604030504040204" pitchFamily="2" charset="0"/>
              </a:rPr>
              <a:t>硬</a:t>
            </a:r>
            <a:endParaRPr lang="zh-CN" altLang="en-US" sz="1800" b="1">
              <a:solidFill>
                <a:srgbClr val="FFFF00"/>
              </a:solidFill>
              <a:latin typeface="Tahoma" panose="020B0604030504040204" pitchFamily="2" charset="0"/>
            </a:endParaRPr>
          </a:p>
          <a:p>
            <a:pPr algn="ctr"/>
            <a:r>
              <a:rPr lang="zh-CN" altLang="en-US" sz="1800" b="1">
                <a:solidFill>
                  <a:srgbClr val="FFFF00"/>
                </a:solidFill>
                <a:latin typeface="Tahoma" panose="020B0604030504040204" pitchFamily="2" charset="0"/>
              </a:rPr>
              <a:t>件</a:t>
            </a:r>
            <a:endParaRPr lang="zh-CN" altLang="en-US" sz="1800" b="1">
              <a:solidFill>
                <a:srgbClr val="FFFF00"/>
              </a:solidFill>
              <a:latin typeface="Tahoma" panose="020B0604030504040204" pitchFamily="2" charset="0"/>
            </a:endParaRPr>
          </a:p>
          <a:p>
            <a:pPr algn="ctr"/>
            <a:r>
              <a:rPr lang="zh-CN" altLang="en-US" sz="1800" b="1">
                <a:solidFill>
                  <a:srgbClr val="FFFF00"/>
                </a:solidFill>
                <a:latin typeface="Tahoma" panose="020B0604030504040204" pitchFamily="2" charset="0"/>
              </a:rPr>
              <a:t>完</a:t>
            </a:r>
            <a:endParaRPr lang="zh-CN" altLang="en-US" sz="1800" b="1">
              <a:solidFill>
                <a:srgbClr val="FFFF00"/>
              </a:solidFill>
              <a:latin typeface="Tahoma" panose="020B0604030504040204" pitchFamily="2" charset="0"/>
            </a:endParaRPr>
          </a:p>
          <a:p>
            <a:pPr algn="ctr"/>
            <a:r>
              <a:rPr lang="zh-CN" altLang="en-US" sz="1800" b="1">
                <a:solidFill>
                  <a:srgbClr val="FFFF00"/>
                </a:solidFill>
                <a:latin typeface="Tahoma" panose="020B0604030504040204" pitchFamily="2" charset="0"/>
              </a:rPr>
              <a:t>成</a:t>
            </a:r>
            <a:endParaRPr lang="zh-CN" altLang="en-US" sz="1800" b="1">
              <a:solidFill>
                <a:srgbClr val="FFFF00"/>
              </a:solidFill>
              <a:latin typeface="Tahoma" panose="020B0604030504040204" pitchFamily="2" charset="0"/>
            </a:endParaRPr>
          </a:p>
        </p:txBody>
      </p:sp>
      <p:sp>
        <p:nvSpPr>
          <p:cNvPr id="44079" name="圆角矩形标注 44078"/>
          <p:cNvSpPr/>
          <p:nvPr/>
        </p:nvSpPr>
        <p:spPr>
          <a:xfrm>
            <a:off x="8459788" y="4710113"/>
            <a:ext cx="433387" cy="1303337"/>
          </a:xfrm>
          <a:prstGeom prst="wedgeRoundRectCallout">
            <a:avLst>
              <a:gd name="adj1" fmla="val -197255"/>
              <a:gd name="adj2" fmla="val -22352"/>
              <a:gd name="adj3" fmla="val 16667"/>
            </a:avLst>
          </a:prstGeom>
          <a:solidFill>
            <a:srgbClr val="CCEC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/>
            <a:r>
              <a:rPr lang="zh-CN" altLang="en-US" sz="1800" b="1">
                <a:latin typeface="Tahoma" panose="020B0604030504040204" pitchFamily="2" charset="0"/>
              </a:rPr>
              <a:t>软</a:t>
            </a:r>
            <a:endParaRPr lang="zh-CN" altLang="en-US" sz="1800" b="1">
              <a:latin typeface="Tahoma" panose="020B0604030504040204" pitchFamily="2" charset="0"/>
            </a:endParaRPr>
          </a:p>
          <a:p>
            <a:pPr algn="ctr"/>
            <a:r>
              <a:rPr lang="zh-CN" altLang="en-US" sz="1800" b="1">
                <a:latin typeface="Tahoma" panose="020B0604030504040204" pitchFamily="2" charset="0"/>
              </a:rPr>
              <a:t>件</a:t>
            </a:r>
            <a:endParaRPr lang="zh-CN" altLang="en-US" sz="1800" b="1">
              <a:latin typeface="Tahoma" panose="020B0604030504040204" pitchFamily="2" charset="0"/>
            </a:endParaRPr>
          </a:p>
          <a:p>
            <a:pPr algn="ctr"/>
            <a:r>
              <a:rPr lang="zh-CN" altLang="en-US" sz="1800" b="1">
                <a:latin typeface="Tahoma" panose="020B0604030504040204" pitchFamily="2" charset="0"/>
              </a:rPr>
              <a:t>完</a:t>
            </a:r>
            <a:endParaRPr lang="zh-CN" altLang="en-US" sz="1800" b="1">
              <a:latin typeface="Tahoma" panose="020B0604030504040204" pitchFamily="2" charset="0"/>
            </a:endParaRPr>
          </a:p>
          <a:p>
            <a:pPr algn="ctr"/>
            <a:r>
              <a:rPr lang="zh-CN" altLang="en-US" sz="1800" b="1">
                <a:latin typeface="Tahoma" panose="020B0604030504040204" pitchFamily="2" charset="0"/>
              </a:rPr>
              <a:t>成</a:t>
            </a:r>
            <a:endParaRPr lang="zh-CN" altLang="en-US" sz="1800" b="1">
              <a:latin typeface="Tahoma" panose="020B0604030504040204" pitchFamily="2" charset="0"/>
            </a:endParaRPr>
          </a:p>
        </p:txBody>
      </p:sp>
      <p:sp>
        <p:nvSpPr>
          <p:cNvPr id="44080" name="文本框 44079"/>
          <p:cNvSpPr txBox="1"/>
          <p:nvPr/>
        </p:nvSpPr>
        <p:spPr>
          <a:xfrm>
            <a:off x="3492500" y="4365625"/>
            <a:ext cx="142875" cy="1825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200" b="1">
                <a:latin typeface="Tahoma" panose="020B0604030504040204" pitchFamily="2" charset="0"/>
              </a:rPr>
              <a:t>T</a:t>
            </a:r>
            <a:endParaRPr lang="en-US" altLang="zh-CN" sz="1200" b="1">
              <a:latin typeface="Tahoma" panose="020B0604030504040204" pitchFamily="2" charset="0"/>
            </a:endParaRPr>
          </a:p>
        </p:txBody>
      </p:sp>
      <p:sp>
        <p:nvSpPr>
          <p:cNvPr id="44081" name="六边形 44080"/>
          <p:cNvSpPr/>
          <p:nvPr/>
        </p:nvSpPr>
        <p:spPr>
          <a:xfrm>
            <a:off x="395288" y="3444875"/>
            <a:ext cx="1722437" cy="344488"/>
          </a:xfrm>
          <a:prstGeom prst="hexagon">
            <a:avLst>
              <a:gd name="adj" fmla="val 124999"/>
              <a:gd name="vf" fmla="val 11547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en-US" altLang="zh-CN" sz="1400" b="1">
                <a:latin typeface="Tahoma" panose="020B0604030504040204" pitchFamily="2" charset="0"/>
                <a:ea typeface="黑体" panose="02010609060101010101" pitchFamily="2" charset="-122"/>
              </a:rPr>
              <a:t>0</a:t>
            </a:r>
            <a:r>
              <a:rPr lang="en-US" altLang="zh-CN" sz="1400" b="1">
                <a:latin typeface="Tahoma" panose="020B0604030504040204" pitchFamily="2" charset="0"/>
              </a:rPr>
              <a:t>≤d≤l’-1</a:t>
            </a:r>
            <a:endParaRPr lang="en-US" altLang="zh-CN" sz="1400" b="1">
              <a:latin typeface="Tahoma" panose="020B0604030504040204" pitchFamily="2" charset="0"/>
            </a:endParaRPr>
          </a:p>
        </p:txBody>
      </p:sp>
      <p:sp>
        <p:nvSpPr>
          <p:cNvPr id="44082" name="直接连接符 44081"/>
          <p:cNvSpPr/>
          <p:nvPr/>
        </p:nvSpPr>
        <p:spPr>
          <a:xfrm flipH="1" flipV="1">
            <a:off x="1258888" y="3213100"/>
            <a:ext cx="1296987" cy="36513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83" name="直接连接符 44082"/>
          <p:cNvSpPr/>
          <p:nvPr/>
        </p:nvSpPr>
        <p:spPr>
          <a:xfrm>
            <a:off x="1187450" y="3789363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84" name="文本框 44083"/>
          <p:cNvSpPr txBox="1"/>
          <p:nvPr/>
        </p:nvSpPr>
        <p:spPr>
          <a:xfrm>
            <a:off x="1258888" y="3789363"/>
            <a:ext cx="142875" cy="1825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200" b="1">
                <a:latin typeface="Tahoma" panose="020B0604030504040204" pitchFamily="2" charset="0"/>
              </a:rPr>
              <a:t>T</a:t>
            </a:r>
            <a:endParaRPr lang="en-US" altLang="zh-CN" sz="1200" b="1">
              <a:latin typeface="Tahoma" panose="020B0604030504040204" pitchFamily="2" charset="0"/>
            </a:endParaRPr>
          </a:p>
        </p:txBody>
      </p:sp>
      <p:sp>
        <p:nvSpPr>
          <p:cNvPr id="44085" name="矩形 44084"/>
          <p:cNvSpPr/>
          <p:nvPr/>
        </p:nvSpPr>
        <p:spPr>
          <a:xfrm>
            <a:off x="2339975" y="3543300"/>
            <a:ext cx="863600" cy="209550"/>
          </a:xfrm>
          <a:prstGeom prst="rect">
            <a:avLst/>
          </a:prstGeom>
          <a:solidFill>
            <a:schemeClr val="hlink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200" b="1">
                <a:solidFill>
                  <a:srgbClr val="FFFF00"/>
                </a:solidFill>
                <a:latin typeface="Tahoma" panose="020B0604030504040204" pitchFamily="2" charset="0"/>
              </a:rPr>
              <a:t>越界中断</a:t>
            </a:r>
            <a:endParaRPr lang="zh-CN" altLang="en-US" sz="1200" b="1">
              <a:solidFill>
                <a:srgbClr val="FFFF00"/>
              </a:solidFill>
              <a:latin typeface="Tahoma" panose="020B0604030504040204" pitchFamily="2" charset="0"/>
            </a:endParaRPr>
          </a:p>
        </p:txBody>
      </p:sp>
      <p:sp>
        <p:nvSpPr>
          <p:cNvPr id="44086" name="文本框 44085"/>
          <p:cNvSpPr txBox="1"/>
          <p:nvPr/>
        </p:nvSpPr>
        <p:spPr>
          <a:xfrm>
            <a:off x="2124075" y="3429000"/>
            <a:ext cx="142875" cy="1825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200" b="1">
                <a:latin typeface="Tahoma" panose="020B0604030504040204" pitchFamily="2" charset="0"/>
              </a:rPr>
              <a:t>F</a:t>
            </a:r>
            <a:endParaRPr lang="en-US" altLang="zh-CN" sz="1200" b="1">
              <a:latin typeface="Tahoma" panose="020B0604030504040204" pitchFamily="2" charset="0"/>
            </a:endParaRPr>
          </a:p>
        </p:txBody>
      </p:sp>
      <p:sp>
        <p:nvSpPr>
          <p:cNvPr id="44087" name="未知"/>
          <p:cNvSpPr/>
          <p:nvPr/>
        </p:nvSpPr>
        <p:spPr>
          <a:xfrm>
            <a:off x="2124075" y="3608388"/>
            <a:ext cx="215900" cy="1587"/>
          </a:xfrm>
          <a:custGeom>
            <a:avLst/>
            <a:gdLst/>
            <a:ahLst/>
            <a:cxnLst/>
            <a:pathLst>
              <a:path w="136" h="1">
                <a:moveTo>
                  <a:pt x="0" y="0"/>
                </a:moveTo>
                <a:cubicBezTo>
                  <a:pt x="0" y="0"/>
                  <a:pt x="68" y="0"/>
                  <a:pt x="136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4088" name="六边形 44087"/>
          <p:cNvSpPr/>
          <p:nvPr/>
        </p:nvSpPr>
        <p:spPr>
          <a:xfrm>
            <a:off x="468313" y="4597400"/>
            <a:ext cx="1722437" cy="344488"/>
          </a:xfrm>
          <a:prstGeom prst="hexagon">
            <a:avLst>
              <a:gd name="adj" fmla="val 124999"/>
              <a:gd name="vf" fmla="val 11547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en-US" altLang="zh-CN" sz="1400" b="1">
                <a:latin typeface="Tahoma" panose="020B0604030504040204" pitchFamily="2" charset="0"/>
                <a:ea typeface="黑体" panose="02010609060101010101" pitchFamily="2" charset="-122"/>
              </a:rPr>
              <a:t>0</a:t>
            </a:r>
            <a:r>
              <a:rPr lang="en-US" altLang="zh-CN" sz="1400" b="1">
                <a:latin typeface="Tahoma" panose="020B0604030504040204" pitchFamily="2" charset="0"/>
              </a:rPr>
              <a:t>≤d≤l’-1</a:t>
            </a:r>
            <a:endParaRPr lang="en-US" altLang="zh-CN" sz="1400" b="1">
              <a:latin typeface="Tahoma" panose="020B0604030504040204" pitchFamily="2" charset="0"/>
            </a:endParaRPr>
          </a:p>
        </p:txBody>
      </p:sp>
      <p:sp>
        <p:nvSpPr>
          <p:cNvPr id="44089" name="矩形 44088"/>
          <p:cNvSpPr/>
          <p:nvPr/>
        </p:nvSpPr>
        <p:spPr>
          <a:xfrm>
            <a:off x="2411413" y="4581525"/>
            <a:ext cx="431800" cy="390525"/>
          </a:xfrm>
          <a:prstGeom prst="rect">
            <a:avLst/>
          </a:prstGeom>
          <a:solidFill>
            <a:schemeClr val="hlink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200" b="1">
                <a:solidFill>
                  <a:srgbClr val="FFFF00"/>
                </a:solidFill>
                <a:latin typeface="Tahoma" panose="020B0604030504040204" pitchFamily="2" charset="0"/>
              </a:rPr>
              <a:t>越界</a:t>
            </a:r>
            <a:endParaRPr lang="zh-CN" altLang="en-US" sz="1200" b="1">
              <a:solidFill>
                <a:srgbClr val="FFFF00"/>
              </a:solidFill>
              <a:latin typeface="Tahoma" panose="020B0604030504040204" pitchFamily="2" charset="0"/>
            </a:endParaRPr>
          </a:p>
          <a:p>
            <a:pPr algn="ctr"/>
            <a:r>
              <a:rPr lang="zh-CN" altLang="en-US" sz="1200" b="1">
                <a:solidFill>
                  <a:srgbClr val="FFFF00"/>
                </a:solidFill>
                <a:latin typeface="Tahoma" panose="020B0604030504040204" pitchFamily="2" charset="0"/>
              </a:rPr>
              <a:t>中断</a:t>
            </a:r>
            <a:endParaRPr lang="zh-CN" altLang="en-US" sz="1200" b="1">
              <a:solidFill>
                <a:srgbClr val="FFFF00"/>
              </a:solidFill>
              <a:latin typeface="Tahoma" panose="020B0604030504040204" pitchFamily="2" charset="0"/>
            </a:endParaRPr>
          </a:p>
        </p:txBody>
      </p:sp>
      <p:sp>
        <p:nvSpPr>
          <p:cNvPr id="44090" name="矩形 44089"/>
          <p:cNvSpPr/>
          <p:nvPr/>
        </p:nvSpPr>
        <p:spPr>
          <a:xfrm>
            <a:off x="1727200" y="5373688"/>
            <a:ext cx="1008063" cy="5143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en-US" altLang="zh-CN" sz="1600" b="1">
                <a:latin typeface="Tahoma" panose="020B0604030504040204" pitchFamily="2" charset="0"/>
              </a:rPr>
              <a:t> </a:t>
            </a:r>
            <a:r>
              <a:rPr lang="en-US" altLang="zh-CN" sz="1600" b="1">
                <a:latin typeface="Tahoma" panose="020B0604030504040204" pitchFamily="2" charset="0"/>
              </a:rPr>
              <a:t>b’+d</a:t>
            </a:r>
            <a:r>
              <a:rPr lang="en-US" altLang="zh-CN" sz="1600" b="1">
                <a:latin typeface="Tahoma" panose="020B0604030504040204" pitchFamily="2" charset="0"/>
              </a:rPr>
              <a:t> </a:t>
            </a:r>
            <a:r>
              <a:rPr lang="zh-CN" altLang="en-US" sz="1600" b="1">
                <a:latin typeface="Tahoma" panose="020B0604030504040204" pitchFamily="2" charset="0"/>
              </a:rPr>
              <a:t>得物理地址</a:t>
            </a:r>
            <a:endParaRPr lang="zh-CN" altLang="en-US" sz="1600" b="1">
              <a:latin typeface="Tahoma" panose="020B0604030504040204" pitchFamily="2" charset="0"/>
            </a:endParaRPr>
          </a:p>
        </p:txBody>
      </p:sp>
      <p:sp>
        <p:nvSpPr>
          <p:cNvPr id="44091" name="直接连接符 44090"/>
          <p:cNvSpPr/>
          <p:nvPr/>
        </p:nvSpPr>
        <p:spPr>
          <a:xfrm>
            <a:off x="1331913" y="4941888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92" name="矩形 44091"/>
          <p:cNvSpPr/>
          <p:nvPr/>
        </p:nvSpPr>
        <p:spPr>
          <a:xfrm>
            <a:off x="5651500" y="4797425"/>
            <a:ext cx="1873250" cy="2381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400" b="1">
                <a:latin typeface="Tahoma" panose="020B0604030504040204" pitchFamily="2" charset="0"/>
              </a:rPr>
              <a:t>找到该段在外存的位置</a:t>
            </a:r>
            <a:endParaRPr lang="zh-CN" altLang="en-US" sz="1400" b="1">
              <a:latin typeface="Tahoma" panose="020B0604030504040204" pitchFamily="2" charset="0"/>
            </a:endParaRPr>
          </a:p>
        </p:txBody>
      </p:sp>
      <p:sp>
        <p:nvSpPr>
          <p:cNvPr id="44093" name="直接连接符 44092"/>
          <p:cNvSpPr/>
          <p:nvPr/>
        </p:nvSpPr>
        <p:spPr>
          <a:xfrm>
            <a:off x="6516688" y="4652963"/>
            <a:ext cx="0" cy="14446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94" name="直接连接符 44093"/>
          <p:cNvSpPr/>
          <p:nvPr/>
        </p:nvSpPr>
        <p:spPr>
          <a:xfrm>
            <a:off x="1258888" y="3213100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95" name="六边形 44094"/>
          <p:cNvSpPr/>
          <p:nvPr/>
        </p:nvSpPr>
        <p:spPr>
          <a:xfrm>
            <a:off x="3779838" y="4941888"/>
            <a:ext cx="1439862" cy="287337"/>
          </a:xfrm>
          <a:prstGeom prst="hexagon">
            <a:avLst>
              <a:gd name="adj" fmla="val 125276"/>
              <a:gd name="vf" fmla="val 11547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1400" b="1">
                <a:latin typeface="Tahoma" panose="020B0604030504040204" pitchFamily="2" charset="0"/>
                <a:ea typeface="黑体" panose="02010609060101010101" pitchFamily="2" charset="-122"/>
              </a:rPr>
              <a:t>紧凑够</a:t>
            </a:r>
            <a:endParaRPr lang="zh-CN" altLang="en-US" sz="1400" b="1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  <p:sp>
        <p:nvSpPr>
          <p:cNvPr id="44096" name="矩形 44095"/>
          <p:cNvSpPr/>
          <p:nvPr/>
        </p:nvSpPr>
        <p:spPr>
          <a:xfrm>
            <a:off x="3348038" y="5314950"/>
            <a:ext cx="504825" cy="2381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400" b="1">
                <a:latin typeface="Tahoma" panose="020B0604030504040204" pitchFamily="2" charset="0"/>
              </a:rPr>
              <a:t>紧凑</a:t>
            </a:r>
            <a:endParaRPr lang="zh-CN" altLang="en-US" sz="1400" b="1">
              <a:latin typeface="Tahoma" panose="020B0604030504040204" pitchFamily="2" charset="0"/>
            </a:endParaRPr>
          </a:p>
        </p:txBody>
      </p:sp>
      <p:sp>
        <p:nvSpPr>
          <p:cNvPr id="44097" name="文本框 44096"/>
          <p:cNvSpPr txBox="1"/>
          <p:nvPr/>
        </p:nvSpPr>
        <p:spPr>
          <a:xfrm>
            <a:off x="3635375" y="4902200"/>
            <a:ext cx="142875" cy="1825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200" b="1">
                <a:latin typeface="Tahoma" panose="020B0604030504040204" pitchFamily="2" charset="0"/>
              </a:rPr>
              <a:t>T</a:t>
            </a:r>
            <a:endParaRPr lang="en-US" altLang="zh-CN" sz="1200" b="1">
              <a:latin typeface="Tahoma" panose="020B0604030504040204" pitchFamily="2" charset="0"/>
            </a:endParaRPr>
          </a:p>
        </p:txBody>
      </p:sp>
      <p:sp>
        <p:nvSpPr>
          <p:cNvPr id="44098" name="直接连接符 44097"/>
          <p:cNvSpPr/>
          <p:nvPr/>
        </p:nvSpPr>
        <p:spPr>
          <a:xfrm>
            <a:off x="3419475" y="6453188"/>
            <a:ext cx="3603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99" name="未知"/>
          <p:cNvSpPr/>
          <p:nvPr/>
        </p:nvSpPr>
        <p:spPr>
          <a:xfrm>
            <a:off x="792163" y="5157788"/>
            <a:ext cx="1511300" cy="179387"/>
          </a:xfrm>
          <a:custGeom>
            <a:avLst/>
            <a:gdLst/>
            <a:ahLst/>
            <a:cxnLst/>
            <a:pathLst>
              <a:path w="952" h="113">
                <a:moveTo>
                  <a:pt x="0" y="113"/>
                </a:moveTo>
                <a:lnTo>
                  <a:pt x="0" y="0"/>
                </a:lnTo>
                <a:lnTo>
                  <a:pt x="952" y="0"/>
                </a:lnTo>
                <a:lnTo>
                  <a:pt x="952" y="113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4100" name="未知"/>
          <p:cNvSpPr/>
          <p:nvPr/>
        </p:nvSpPr>
        <p:spPr>
          <a:xfrm>
            <a:off x="1368425" y="4149725"/>
            <a:ext cx="2266950" cy="431800"/>
          </a:xfrm>
          <a:custGeom>
            <a:avLst/>
            <a:gdLst/>
            <a:ahLst/>
            <a:cxnLst/>
            <a:pathLst>
              <a:path w="1428" h="272">
                <a:moveTo>
                  <a:pt x="1428" y="0"/>
                </a:moveTo>
                <a:lnTo>
                  <a:pt x="816" y="0"/>
                </a:lnTo>
                <a:lnTo>
                  <a:pt x="816" y="181"/>
                </a:lnTo>
                <a:lnTo>
                  <a:pt x="0" y="181"/>
                </a:lnTo>
                <a:lnTo>
                  <a:pt x="0" y="27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4101" name="直接连接符 44100"/>
          <p:cNvSpPr/>
          <p:nvPr/>
        </p:nvSpPr>
        <p:spPr>
          <a:xfrm>
            <a:off x="2195513" y="4760913"/>
            <a:ext cx="2159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102" name="文本框 44101"/>
          <p:cNvSpPr txBox="1"/>
          <p:nvPr/>
        </p:nvSpPr>
        <p:spPr>
          <a:xfrm>
            <a:off x="1152525" y="4975225"/>
            <a:ext cx="142875" cy="1825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200" b="1">
                <a:latin typeface="Tahoma" panose="020B0604030504040204" pitchFamily="2" charset="0"/>
              </a:rPr>
              <a:t>T</a:t>
            </a:r>
            <a:endParaRPr lang="en-US" altLang="zh-CN" sz="1200" b="1">
              <a:latin typeface="Tahoma" panose="020B0604030504040204" pitchFamily="2" charset="0"/>
            </a:endParaRPr>
          </a:p>
        </p:txBody>
      </p:sp>
      <p:sp>
        <p:nvSpPr>
          <p:cNvPr id="44103" name="文本框 44102"/>
          <p:cNvSpPr txBox="1"/>
          <p:nvPr/>
        </p:nvSpPr>
        <p:spPr>
          <a:xfrm>
            <a:off x="2159000" y="4508500"/>
            <a:ext cx="142875" cy="1825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200" b="1">
                <a:latin typeface="Tahoma" panose="020B0604030504040204" pitchFamily="2" charset="0"/>
              </a:rPr>
              <a:t>F</a:t>
            </a:r>
            <a:endParaRPr lang="en-US" altLang="zh-CN" sz="1200" b="1">
              <a:latin typeface="Tahoma" panose="020B0604030504040204" pitchFamily="2" charset="0"/>
            </a:endParaRPr>
          </a:p>
        </p:txBody>
      </p:sp>
      <p:sp>
        <p:nvSpPr>
          <p:cNvPr id="44104" name="未知"/>
          <p:cNvSpPr/>
          <p:nvPr/>
        </p:nvSpPr>
        <p:spPr>
          <a:xfrm>
            <a:off x="4500563" y="4365625"/>
            <a:ext cx="2016125" cy="863600"/>
          </a:xfrm>
          <a:custGeom>
            <a:avLst/>
            <a:gdLst/>
            <a:ahLst/>
            <a:cxnLst/>
            <a:pathLst>
              <a:path w="1270" h="544">
                <a:moveTo>
                  <a:pt x="1270" y="453"/>
                </a:moveTo>
                <a:lnTo>
                  <a:pt x="1270" y="544"/>
                </a:lnTo>
                <a:lnTo>
                  <a:pt x="612" y="544"/>
                </a:lnTo>
                <a:lnTo>
                  <a:pt x="612" y="0"/>
                </a:lnTo>
                <a:lnTo>
                  <a:pt x="0" y="0"/>
                </a:lnTo>
                <a:lnTo>
                  <a:pt x="0" y="9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4105" name="未知"/>
          <p:cNvSpPr/>
          <p:nvPr/>
        </p:nvSpPr>
        <p:spPr>
          <a:xfrm>
            <a:off x="3563938" y="5084763"/>
            <a:ext cx="215900" cy="252412"/>
          </a:xfrm>
          <a:custGeom>
            <a:avLst/>
            <a:gdLst/>
            <a:ahLst/>
            <a:cxnLst/>
            <a:pathLst>
              <a:path w="113" h="114">
                <a:moveTo>
                  <a:pt x="113" y="0"/>
                </a:moveTo>
                <a:lnTo>
                  <a:pt x="0" y="0"/>
                </a:lnTo>
                <a:lnTo>
                  <a:pt x="0" y="11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4106" name="未知"/>
          <p:cNvSpPr/>
          <p:nvPr/>
        </p:nvSpPr>
        <p:spPr>
          <a:xfrm>
            <a:off x="3095625" y="4652963"/>
            <a:ext cx="539750" cy="1476375"/>
          </a:xfrm>
          <a:custGeom>
            <a:avLst/>
            <a:gdLst/>
            <a:ahLst/>
            <a:cxnLst/>
            <a:pathLst>
              <a:path w="340" h="930">
                <a:moveTo>
                  <a:pt x="340" y="0"/>
                </a:moveTo>
                <a:lnTo>
                  <a:pt x="0" y="0"/>
                </a:lnTo>
                <a:lnTo>
                  <a:pt x="0" y="93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4107" name="直接连接符 44106"/>
          <p:cNvSpPr/>
          <p:nvPr/>
        </p:nvSpPr>
        <p:spPr>
          <a:xfrm>
            <a:off x="6516688" y="5913438"/>
            <a:ext cx="25241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108" name="直接连接符 44107"/>
          <p:cNvSpPr/>
          <p:nvPr/>
        </p:nvSpPr>
        <p:spPr>
          <a:xfrm flipH="1">
            <a:off x="3095625" y="5445125"/>
            <a:ext cx="25241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109" name="矩形 44108"/>
          <p:cNvSpPr/>
          <p:nvPr/>
        </p:nvSpPr>
        <p:spPr>
          <a:xfrm>
            <a:off x="6767513" y="5768975"/>
            <a:ext cx="792162" cy="2381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400" b="1">
                <a:latin typeface="Tahoma" panose="020B0604030504040204" pitchFamily="2" charset="0"/>
              </a:rPr>
              <a:t>修改段表</a:t>
            </a:r>
            <a:endParaRPr lang="zh-CN" altLang="en-US" sz="1400" b="1">
              <a:latin typeface="Tahoma" panose="020B0604030504040204" pitchFamily="2" charset="0"/>
            </a:endParaRPr>
          </a:p>
        </p:txBody>
      </p:sp>
      <p:sp>
        <p:nvSpPr>
          <p:cNvPr id="44110" name="未知"/>
          <p:cNvSpPr/>
          <p:nvPr/>
        </p:nvSpPr>
        <p:spPr>
          <a:xfrm>
            <a:off x="4535488" y="6021388"/>
            <a:ext cx="2628900" cy="179387"/>
          </a:xfrm>
          <a:custGeom>
            <a:avLst/>
            <a:gdLst/>
            <a:ahLst/>
            <a:cxnLst/>
            <a:pathLst>
              <a:path w="1656" h="136">
                <a:moveTo>
                  <a:pt x="0" y="45"/>
                </a:moveTo>
                <a:lnTo>
                  <a:pt x="0" y="136"/>
                </a:lnTo>
                <a:lnTo>
                  <a:pt x="1656" y="136"/>
                </a:lnTo>
                <a:lnTo>
                  <a:pt x="1656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4111" name="未知"/>
          <p:cNvSpPr/>
          <p:nvPr/>
        </p:nvSpPr>
        <p:spPr>
          <a:xfrm>
            <a:off x="5472113" y="5229225"/>
            <a:ext cx="1692275" cy="539750"/>
          </a:xfrm>
          <a:custGeom>
            <a:avLst/>
            <a:gdLst/>
            <a:ahLst/>
            <a:cxnLst/>
            <a:pathLst>
              <a:path w="1066" h="340">
                <a:moveTo>
                  <a:pt x="1066" y="340"/>
                </a:moveTo>
                <a:lnTo>
                  <a:pt x="1066" y="159"/>
                </a:lnTo>
                <a:lnTo>
                  <a:pt x="0" y="159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文本框 45057"/>
          <p:cNvSpPr txBox="1"/>
          <p:nvPr/>
        </p:nvSpPr>
        <p:spPr>
          <a:xfrm>
            <a:off x="1219200" y="1905000"/>
            <a:ext cx="731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2" charset="0"/>
              </a:rPr>
              <a:t> ...</a:t>
            </a:r>
            <a:r>
              <a:rPr lang="en-US" altLang="zh-CN" b="1">
                <a:latin typeface="Times New Roman" panose="02020603050405020304" pitchFamily="2" charset="0"/>
              </a:rPr>
              <a:t>           </a:t>
            </a:r>
            <a:r>
              <a:rPr lang="en-US" altLang="zh-CN" b="1">
                <a:latin typeface="Comic Sans MS" panose="030F0702030302020204" pitchFamily="2" charset="0"/>
              </a:rPr>
              <a:t>...</a:t>
            </a:r>
            <a:r>
              <a:rPr lang="en-US" altLang="zh-CN" b="1">
                <a:latin typeface="Times New Roman" panose="02020603050405020304" pitchFamily="2" charset="0"/>
              </a:rPr>
              <a:t>               </a:t>
            </a:r>
            <a:r>
              <a:rPr lang="en-US" altLang="zh-CN" b="1">
                <a:latin typeface="Comic Sans MS" panose="030F0702030302020204" pitchFamily="2" charset="0"/>
              </a:rPr>
              <a:t>…</a:t>
            </a:r>
            <a:r>
              <a:rPr lang="en-US" altLang="zh-CN" b="1">
                <a:latin typeface="Times New Roman" panose="02020603050405020304" pitchFamily="2" charset="0"/>
              </a:rPr>
              <a:t>            </a:t>
            </a:r>
            <a:r>
              <a:rPr lang="en-US" altLang="zh-CN" b="1">
                <a:latin typeface="Comic Sans MS" panose="030F0702030302020204" pitchFamily="2" charset="0"/>
              </a:rPr>
              <a:t>...</a:t>
            </a:r>
            <a:r>
              <a:rPr lang="en-US" altLang="zh-CN" b="1">
                <a:latin typeface="Times New Roman" panose="02020603050405020304" pitchFamily="2" charset="0"/>
              </a:rPr>
              <a:t>         </a:t>
            </a:r>
            <a:r>
              <a:rPr lang="en-US" altLang="zh-CN" b="1">
                <a:latin typeface="Comic Sans MS" panose="030F0702030302020204" pitchFamily="2" charset="0"/>
              </a:rPr>
              <a:t>...        …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grpSp>
        <p:nvGrpSpPr>
          <p:cNvPr id="45059" name="组合 45058"/>
          <p:cNvGrpSpPr/>
          <p:nvPr/>
        </p:nvGrpSpPr>
        <p:grpSpPr>
          <a:xfrm>
            <a:off x="381000" y="1219200"/>
            <a:ext cx="8396288" cy="2184400"/>
            <a:chOff x="0" y="0"/>
            <a:chExt cx="5289" cy="1376"/>
          </a:xfrm>
        </p:grpSpPr>
        <p:sp>
          <p:nvSpPr>
            <p:cNvPr id="45060" name="文本框 45059"/>
            <p:cNvSpPr txBox="1"/>
            <p:nvPr/>
          </p:nvSpPr>
          <p:spPr>
            <a:xfrm>
              <a:off x="0" y="112"/>
              <a:ext cx="576" cy="11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2" charset="0"/>
                </a:rPr>
                <a:t>段号</a:t>
              </a:r>
              <a:endParaRPr lang="zh-CN" altLang="en-US" b="1">
                <a:latin typeface="Times New Roman" panose="02020603050405020304" pitchFamily="2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b="1">
                  <a:latin typeface="Comic Sans MS" panose="030F0702030302020204" pitchFamily="2" charset="0"/>
                </a:rPr>
                <a:t>  </a:t>
              </a:r>
              <a:r>
                <a:rPr lang="en-US" altLang="zh-CN" b="1">
                  <a:latin typeface="Comic Sans MS" panose="030F0702030302020204" pitchFamily="2" charset="0"/>
                </a:rPr>
                <a:t>…</a:t>
              </a:r>
              <a:endParaRPr lang="en-US" altLang="zh-CN" b="1">
                <a:latin typeface="Comic Sans MS" panose="030F0702030302020204" pitchFamily="2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</a:rPr>
                <a:t>   s</a:t>
              </a:r>
              <a:endParaRPr lang="en-US" altLang="zh-CN" b="1">
                <a:latin typeface="Times New Roman" panose="02020603050405020304" pitchFamily="2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2" charset="0"/>
                </a:rPr>
                <a:t>  ...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45061" name="矩形 45060"/>
            <p:cNvSpPr/>
            <p:nvPr/>
          </p:nvSpPr>
          <p:spPr>
            <a:xfrm>
              <a:off x="528" y="0"/>
              <a:ext cx="4761" cy="136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62" name="文本框 45061"/>
            <p:cNvSpPr txBox="1"/>
            <p:nvPr/>
          </p:nvSpPr>
          <p:spPr>
            <a:xfrm>
              <a:off x="528" y="96"/>
              <a:ext cx="47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</a:rPr>
                <a:t> </a:t>
              </a:r>
              <a:r>
                <a:rPr lang="zh-CN" altLang="en-US" b="1">
                  <a:latin typeface="Times New Roman" panose="02020603050405020304" pitchFamily="2" charset="0"/>
                </a:rPr>
                <a:t>段长    内存首址   外存首址   权限   内外标识  修改标志   </a:t>
              </a:r>
              <a:endParaRPr lang="zh-CN" altLang="en-US" b="1">
                <a:latin typeface="Times New Roman" panose="02020603050405020304" pitchFamily="2" charset="0"/>
              </a:endParaRPr>
            </a:p>
          </p:txBody>
        </p:sp>
        <p:sp>
          <p:nvSpPr>
            <p:cNvPr id="45063" name="直接连接符 45062"/>
            <p:cNvSpPr/>
            <p:nvPr/>
          </p:nvSpPr>
          <p:spPr>
            <a:xfrm>
              <a:off x="1104" y="0"/>
              <a:ext cx="0" cy="13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64" name="直接连接符 45063"/>
            <p:cNvSpPr/>
            <p:nvPr/>
          </p:nvSpPr>
          <p:spPr>
            <a:xfrm>
              <a:off x="2016" y="0"/>
              <a:ext cx="0" cy="13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65" name="直接连接符 45064"/>
            <p:cNvSpPr/>
            <p:nvPr/>
          </p:nvSpPr>
          <p:spPr>
            <a:xfrm>
              <a:off x="2928" y="0"/>
              <a:ext cx="0" cy="13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66" name="直接连接符 45065"/>
            <p:cNvSpPr/>
            <p:nvPr/>
          </p:nvSpPr>
          <p:spPr>
            <a:xfrm>
              <a:off x="3504" y="0"/>
              <a:ext cx="0" cy="13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67" name="直接连接符 45066"/>
            <p:cNvSpPr/>
            <p:nvPr/>
          </p:nvSpPr>
          <p:spPr>
            <a:xfrm>
              <a:off x="528" y="432"/>
              <a:ext cx="47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68" name="文本框 45067"/>
            <p:cNvSpPr txBox="1"/>
            <p:nvPr/>
          </p:nvSpPr>
          <p:spPr>
            <a:xfrm>
              <a:off x="528" y="784"/>
              <a:ext cx="46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</a:rPr>
                <a:t>    l’           b’                b”         {rwe}      (0,1)            (0,1)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45069" name="文本框 45068"/>
            <p:cNvSpPr txBox="1"/>
            <p:nvPr/>
          </p:nvSpPr>
          <p:spPr>
            <a:xfrm>
              <a:off x="528" y="1024"/>
              <a:ext cx="46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2" charset="0"/>
                </a:rPr>
                <a:t> ...</a:t>
              </a:r>
              <a:r>
                <a:rPr lang="en-US" altLang="zh-CN" b="1">
                  <a:latin typeface="Times New Roman" panose="02020603050405020304" pitchFamily="2" charset="0"/>
                </a:rPr>
                <a:t>           </a:t>
              </a:r>
              <a:r>
                <a:rPr lang="en-US" altLang="zh-CN" b="1">
                  <a:latin typeface="Comic Sans MS" panose="030F0702030302020204" pitchFamily="2" charset="0"/>
                </a:rPr>
                <a:t>...</a:t>
              </a:r>
              <a:r>
                <a:rPr lang="en-US" altLang="zh-CN" b="1">
                  <a:latin typeface="Times New Roman" panose="02020603050405020304" pitchFamily="2" charset="0"/>
                </a:rPr>
                <a:t>                </a:t>
              </a:r>
              <a:r>
                <a:rPr lang="en-US" altLang="zh-CN" b="1">
                  <a:latin typeface="Comic Sans MS" panose="030F0702030302020204" pitchFamily="2" charset="0"/>
                </a:rPr>
                <a:t>…</a:t>
              </a:r>
              <a:r>
                <a:rPr lang="en-US" altLang="zh-CN" b="1">
                  <a:latin typeface="Times New Roman" panose="02020603050405020304" pitchFamily="2" charset="0"/>
                </a:rPr>
                <a:t>           </a:t>
              </a:r>
              <a:r>
                <a:rPr lang="en-US" altLang="zh-CN" b="1">
                  <a:latin typeface="Comic Sans MS" panose="030F0702030302020204" pitchFamily="2" charset="0"/>
                </a:rPr>
                <a:t>...</a:t>
              </a:r>
              <a:r>
                <a:rPr lang="en-US" altLang="zh-CN" b="1">
                  <a:latin typeface="Times New Roman" panose="02020603050405020304" pitchFamily="2" charset="0"/>
                </a:rPr>
                <a:t>          </a:t>
              </a:r>
              <a:r>
                <a:rPr lang="en-US" altLang="zh-CN" b="1">
                  <a:latin typeface="Comic Sans MS" panose="030F0702030302020204" pitchFamily="2" charset="0"/>
                </a:rPr>
                <a:t>...        …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45070" name="直接连接符 45069"/>
            <p:cNvSpPr/>
            <p:nvPr/>
          </p:nvSpPr>
          <p:spPr>
            <a:xfrm>
              <a:off x="528" y="1072"/>
              <a:ext cx="47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71" name="直接连接符 45070"/>
            <p:cNvSpPr/>
            <p:nvPr/>
          </p:nvSpPr>
          <p:spPr>
            <a:xfrm>
              <a:off x="528" y="784"/>
              <a:ext cx="47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72" name="直接连接符 45071"/>
            <p:cNvSpPr/>
            <p:nvPr/>
          </p:nvSpPr>
          <p:spPr>
            <a:xfrm>
              <a:off x="4368" y="16"/>
              <a:ext cx="0" cy="13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5073" name="文本框 45072"/>
          <p:cNvSpPr txBox="1"/>
          <p:nvPr/>
        </p:nvSpPr>
        <p:spPr>
          <a:xfrm>
            <a:off x="457200" y="457200"/>
            <a:ext cx="624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(1)</a:t>
            </a:r>
            <a:r>
              <a:rPr lang="zh-CN" altLang="en-US" b="1">
                <a:latin typeface="Times New Roman" panose="02020603050405020304" pitchFamily="2" charset="0"/>
              </a:rPr>
              <a:t>段表的改进：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45074" name="文本框 45073"/>
          <p:cNvSpPr txBox="1"/>
          <p:nvPr/>
        </p:nvSpPr>
        <p:spPr>
          <a:xfrm>
            <a:off x="457200" y="3657600"/>
            <a:ext cx="624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(</a:t>
            </a:r>
            <a:r>
              <a:rPr lang="zh-CN" altLang="en-US" b="1">
                <a:latin typeface="Times New Roman" panose="02020603050405020304" pitchFamily="2" charset="0"/>
              </a:rPr>
              <a:t>２</a:t>
            </a:r>
            <a:r>
              <a:rPr lang="en-US" altLang="zh-CN" b="1">
                <a:latin typeface="Times New Roman" panose="02020603050405020304" pitchFamily="2" charset="0"/>
              </a:rPr>
              <a:t>)</a:t>
            </a:r>
            <a:r>
              <a:rPr lang="zh-CN" altLang="en-US" b="1">
                <a:latin typeface="Times New Roman" panose="02020603050405020304" pitchFamily="2" charset="0"/>
              </a:rPr>
              <a:t>快表的改进：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grpSp>
        <p:nvGrpSpPr>
          <p:cNvPr id="45075" name="组合 45074"/>
          <p:cNvGrpSpPr/>
          <p:nvPr/>
        </p:nvGrpSpPr>
        <p:grpSpPr>
          <a:xfrm>
            <a:off x="1905000" y="4241800"/>
            <a:ext cx="7315200" cy="2159000"/>
            <a:chOff x="0" y="0"/>
            <a:chExt cx="4608" cy="1360"/>
          </a:xfrm>
        </p:grpSpPr>
        <p:sp>
          <p:nvSpPr>
            <p:cNvPr id="45076" name="矩形 45075"/>
            <p:cNvSpPr/>
            <p:nvPr/>
          </p:nvSpPr>
          <p:spPr>
            <a:xfrm>
              <a:off x="0" y="0"/>
              <a:ext cx="4307" cy="136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77" name="直接连接符 45076"/>
            <p:cNvSpPr/>
            <p:nvPr/>
          </p:nvSpPr>
          <p:spPr>
            <a:xfrm>
              <a:off x="0" y="736"/>
              <a:ext cx="430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78" name="文本框 45077"/>
            <p:cNvSpPr txBox="1"/>
            <p:nvPr/>
          </p:nvSpPr>
          <p:spPr>
            <a:xfrm>
              <a:off x="0" y="400"/>
              <a:ext cx="41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2" charset="0"/>
                </a:rPr>
                <a:t>   ...</a:t>
              </a:r>
              <a:r>
                <a:rPr lang="en-US" altLang="zh-CN" b="1">
                  <a:latin typeface="Times New Roman" panose="02020603050405020304" pitchFamily="2" charset="0"/>
                </a:rPr>
                <a:t>         </a:t>
              </a:r>
              <a:r>
                <a:rPr lang="en-US" altLang="zh-CN" b="1">
                  <a:latin typeface="Comic Sans MS" panose="030F0702030302020204" pitchFamily="2" charset="0"/>
                </a:rPr>
                <a:t>...</a:t>
              </a:r>
              <a:r>
                <a:rPr lang="en-US" altLang="zh-CN" b="1">
                  <a:latin typeface="Times New Roman" panose="02020603050405020304" pitchFamily="2" charset="0"/>
                </a:rPr>
                <a:t>             </a:t>
              </a:r>
              <a:r>
                <a:rPr lang="en-US" altLang="zh-CN" b="1">
                  <a:latin typeface="Comic Sans MS" panose="030F0702030302020204" pitchFamily="2" charset="0"/>
                </a:rPr>
                <a:t>…</a:t>
              </a:r>
              <a:r>
                <a:rPr lang="en-US" altLang="zh-CN" b="1">
                  <a:latin typeface="Times New Roman" panose="02020603050405020304" pitchFamily="2" charset="0"/>
                </a:rPr>
                <a:t>                </a:t>
              </a:r>
              <a:r>
                <a:rPr lang="en-US" altLang="zh-CN" b="1">
                  <a:latin typeface="Comic Sans MS" panose="030F0702030302020204" pitchFamily="2" charset="0"/>
                </a:rPr>
                <a:t>...</a:t>
              </a:r>
              <a:r>
                <a:rPr lang="en-US" altLang="zh-CN" b="1">
                  <a:latin typeface="Times New Roman" panose="02020603050405020304" pitchFamily="2" charset="0"/>
                </a:rPr>
                <a:t>                </a:t>
              </a:r>
              <a:r>
                <a:rPr lang="en-US" altLang="zh-CN" b="1">
                  <a:latin typeface="Comic Sans MS" panose="030F0702030302020204" pitchFamily="2" charset="0"/>
                </a:rPr>
                <a:t>...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45079" name="文本框 45078"/>
            <p:cNvSpPr txBox="1"/>
            <p:nvPr/>
          </p:nvSpPr>
          <p:spPr>
            <a:xfrm>
              <a:off x="0" y="96"/>
              <a:ext cx="46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</a:rPr>
                <a:t>   </a:t>
              </a:r>
              <a:r>
                <a:rPr lang="zh-CN" altLang="en-US" b="1">
                  <a:latin typeface="Times New Roman" panose="02020603050405020304" pitchFamily="2" charset="0"/>
                </a:rPr>
                <a:t>段号       段长     内存首址    访问权限    修改标志</a:t>
              </a:r>
              <a:endParaRPr lang="zh-CN" altLang="en-US" b="1">
                <a:latin typeface="Times New Roman" panose="02020603050405020304" pitchFamily="2" charset="0"/>
              </a:endParaRPr>
            </a:p>
          </p:txBody>
        </p:sp>
        <p:sp>
          <p:nvSpPr>
            <p:cNvPr id="45080" name="直接连接符 45079"/>
            <p:cNvSpPr/>
            <p:nvPr/>
          </p:nvSpPr>
          <p:spPr>
            <a:xfrm>
              <a:off x="768" y="0"/>
              <a:ext cx="0" cy="13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81" name="直接连接符 45080"/>
            <p:cNvSpPr/>
            <p:nvPr/>
          </p:nvSpPr>
          <p:spPr>
            <a:xfrm>
              <a:off x="1440" y="0"/>
              <a:ext cx="0" cy="13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82" name="直接连接符 45081"/>
            <p:cNvSpPr/>
            <p:nvPr/>
          </p:nvSpPr>
          <p:spPr>
            <a:xfrm>
              <a:off x="2400" y="0"/>
              <a:ext cx="0" cy="13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83" name="直接连接符 45082"/>
            <p:cNvSpPr/>
            <p:nvPr/>
          </p:nvSpPr>
          <p:spPr>
            <a:xfrm>
              <a:off x="3360" y="0"/>
              <a:ext cx="0" cy="13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84" name="直接连接符 45083"/>
            <p:cNvSpPr/>
            <p:nvPr/>
          </p:nvSpPr>
          <p:spPr>
            <a:xfrm>
              <a:off x="0" y="432"/>
              <a:ext cx="430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85" name="直接连接符 45084"/>
            <p:cNvSpPr/>
            <p:nvPr/>
          </p:nvSpPr>
          <p:spPr>
            <a:xfrm>
              <a:off x="0" y="1056"/>
              <a:ext cx="430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86" name="文本框 45085"/>
            <p:cNvSpPr txBox="1"/>
            <p:nvPr/>
          </p:nvSpPr>
          <p:spPr>
            <a:xfrm>
              <a:off x="0" y="736"/>
              <a:ext cx="4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</a:rPr>
                <a:t>      s              l’             b’         </a:t>
              </a:r>
              <a:r>
                <a:rPr lang="zh-CN" altLang="en-US" b="1">
                  <a:latin typeface="Times New Roman" panose="02020603050405020304" pitchFamily="2" charset="0"/>
                </a:rPr>
                <a:t>　</a:t>
              </a:r>
              <a:r>
                <a:rPr lang="en-US" altLang="zh-CN" b="1">
                  <a:latin typeface="Times New Roman" panose="02020603050405020304" pitchFamily="2" charset="0"/>
                </a:rPr>
                <a:t>{rwe}            (0,1)     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45087" name="文本框 45086"/>
            <p:cNvSpPr txBox="1"/>
            <p:nvPr/>
          </p:nvSpPr>
          <p:spPr>
            <a:xfrm>
              <a:off x="0" y="1024"/>
              <a:ext cx="42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2" charset="0"/>
                </a:rPr>
                <a:t>   ...</a:t>
              </a:r>
              <a:r>
                <a:rPr lang="en-US" altLang="zh-CN" b="1">
                  <a:latin typeface="Times New Roman" panose="02020603050405020304" pitchFamily="2" charset="0"/>
                </a:rPr>
                <a:t>          </a:t>
              </a:r>
              <a:r>
                <a:rPr lang="en-US" altLang="zh-CN" b="1">
                  <a:latin typeface="Comic Sans MS" panose="030F0702030302020204" pitchFamily="2" charset="0"/>
                </a:rPr>
                <a:t>...</a:t>
              </a:r>
              <a:r>
                <a:rPr lang="en-US" altLang="zh-CN" b="1">
                  <a:latin typeface="Times New Roman" panose="02020603050405020304" pitchFamily="2" charset="0"/>
                </a:rPr>
                <a:t>             </a:t>
              </a:r>
              <a:r>
                <a:rPr lang="en-US" altLang="zh-CN" b="1">
                  <a:latin typeface="Comic Sans MS" panose="030F0702030302020204" pitchFamily="2" charset="0"/>
                </a:rPr>
                <a:t>…</a:t>
              </a:r>
              <a:r>
                <a:rPr lang="en-US" altLang="zh-CN" b="1">
                  <a:latin typeface="Times New Roman" panose="02020603050405020304" pitchFamily="2" charset="0"/>
                </a:rPr>
                <a:t>               </a:t>
              </a:r>
              <a:r>
                <a:rPr lang="en-US" altLang="zh-CN" b="1">
                  <a:latin typeface="Comic Sans MS" panose="030F0702030302020204" pitchFamily="2" charset="0"/>
                </a:rPr>
                <a:t>...</a:t>
              </a:r>
              <a:r>
                <a:rPr lang="en-US" altLang="zh-CN" b="1">
                  <a:latin typeface="Times New Roman" panose="02020603050405020304" pitchFamily="2" charset="0"/>
                </a:rPr>
                <a:t>                 </a:t>
              </a:r>
              <a:r>
                <a:rPr lang="en-US" altLang="zh-CN" b="1">
                  <a:latin typeface="Comic Sans MS" panose="030F0702030302020204" pitchFamily="2" charset="0"/>
                </a:rPr>
                <a:t>...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4608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143000"/>
          </a:xfrm>
        </p:spPr>
        <p:txBody>
          <a:bodyPr anchor="b"/>
          <a:p>
            <a:r>
              <a:rPr lang="en-US" altLang="zh-CN" sz="4000" b="1"/>
              <a:t>  7.3.2 </a:t>
            </a:r>
            <a:r>
              <a:rPr lang="zh-CN" altLang="en-US" sz="4000" b="1"/>
              <a:t>段的动态连接</a:t>
            </a:r>
            <a:r>
              <a:rPr lang="en-US" altLang="zh-CN" sz="2800" b="1"/>
              <a:t>(dynamic linking)</a:t>
            </a:r>
            <a:endParaRPr lang="en-US" altLang="zh-CN" sz="3200" b="1"/>
          </a:p>
        </p:txBody>
      </p:sp>
      <p:sp>
        <p:nvSpPr>
          <p:cNvPr id="46083" name="文本占位符 4608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p>
            <a:r>
              <a:rPr lang="zh-CN" altLang="en-US" b="1" dirty="0"/>
              <a:t>动态连接 vs. 静态连接</a:t>
            </a:r>
            <a:endParaRPr lang="zh-CN" altLang="en-US" b="1" dirty="0"/>
          </a:p>
          <a:p>
            <a:pPr lvl="1"/>
            <a:r>
              <a:rPr lang="zh-CN" altLang="en-US" b="1" dirty="0"/>
              <a:t>静态连接：运行前连接，由link完成；</a:t>
            </a:r>
            <a:endParaRPr lang="zh-CN" altLang="en-US" b="1" dirty="0"/>
          </a:p>
          <a:p>
            <a:pPr lvl="1"/>
            <a:r>
              <a:rPr lang="zh-CN" altLang="en-US" b="1" dirty="0"/>
              <a:t>动态连接：运行时连接，由OS完成.</a:t>
            </a:r>
            <a:endParaRPr lang="zh-CN" altLang="en-US" b="1" dirty="0"/>
          </a:p>
          <a:p>
            <a:r>
              <a:rPr lang="zh-CN" altLang="en-US" b="1" dirty="0"/>
              <a:t>静态连接的缺点</a:t>
            </a:r>
            <a:endParaRPr lang="zh-CN" altLang="en-US" b="1" dirty="0"/>
          </a:p>
          <a:p>
            <a:pPr lvl="1"/>
            <a:r>
              <a:rPr lang="zh-CN" altLang="en-US" b="1" dirty="0"/>
              <a:t>连接时间长；</a:t>
            </a:r>
            <a:endParaRPr lang="zh-CN" altLang="en-US" b="1" dirty="0"/>
          </a:p>
          <a:p>
            <a:pPr lvl="1"/>
            <a:r>
              <a:rPr lang="zh-CN" altLang="en-US" b="1" dirty="0"/>
              <a:t>目标代码长；</a:t>
            </a:r>
            <a:endParaRPr lang="zh-CN" altLang="en-US" b="1" dirty="0"/>
          </a:p>
          <a:p>
            <a:pPr lvl="1"/>
            <a:r>
              <a:rPr lang="zh-CN" altLang="en-US" b="1" dirty="0"/>
              <a:t>连接段可能并不执行(未用到)。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文本框 47105"/>
          <p:cNvSpPr txBox="1"/>
          <p:nvPr/>
        </p:nvSpPr>
        <p:spPr>
          <a:xfrm>
            <a:off x="533400" y="304800"/>
            <a:ext cx="80010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2" charset="0"/>
              </a:rPr>
              <a:t>动态连接的实现(Multics为例)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</a:rPr>
              <a:t>段名-段号对照表：每进程一个</a:t>
            </a:r>
            <a:endParaRPr lang="zh-CN" altLang="en-US" b="1" dirty="0">
              <a:latin typeface="Times New Roman" panose="02020603050405020304" pitchFamily="2" charset="0"/>
            </a:endParaRPr>
          </a:p>
        </p:txBody>
      </p:sp>
      <p:grpSp>
        <p:nvGrpSpPr>
          <p:cNvPr id="47107" name="组合 47106"/>
          <p:cNvGrpSpPr/>
          <p:nvPr/>
        </p:nvGrpSpPr>
        <p:grpSpPr>
          <a:xfrm>
            <a:off x="812800" y="1774825"/>
            <a:ext cx="2159000" cy="2339975"/>
            <a:chOff x="0" y="0"/>
            <a:chExt cx="1360" cy="1474"/>
          </a:xfrm>
        </p:grpSpPr>
        <p:sp>
          <p:nvSpPr>
            <p:cNvPr id="47108" name="矩形 47107"/>
            <p:cNvSpPr/>
            <p:nvPr/>
          </p:nvSpPr>
          <p:spPr>
            <a:xfrm>
              <a:off x="0" y="0"/>
              <a:ext cx="1360" cy="147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09" name="直接连接符 47108"/>
            <p:cNvSpPr/>
            <p:nvPr/>
          </p:nvSpPr>
          <p:spPr>
            <a:xfrm>
              <a:off x="0" y="418"/>
              <a:ext cx="13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10" name="直接连接符 47109"/>
            <p:cNvSpPr/>
            <p:nvPr/>
          </p:nvSpPr>
          <p:spPr>
            <a:xfrm>
              <a:off x="0" y="754"/>
              <a:ext cx="13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11" name="直接连接符 47110"/>
            <p:cNvSpPr/>
            <p:nvPr/>
          </p:nvSpPr>
          <p:spPr>
            <a:xfrm>
              <a:off x="0" y="1138"/>
              <a:ext cx="13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12" name="直接连接符 47111"/>
            <p:cNvSpPr/>
            <p:nvPr/>
          </p:nvSpPr>
          <p:spPr>
            <a:xfrm>
              <a:off x="672" y="0"/>
              <a:ext cx="0" cy="14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13" name="文本框 47112"/>
            <p:cNvSpPr txBox="1"/>
            <p:nvPr/>
          </p:nvSpPr>
          <p:spPr>
            <a:xfrm>
              <a:off x="96" y="82"/>
              <a:ext cx="1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2" charset="0"/>
                </a:rPr>
                <a:t>段名     段号</a:t>
              </a:r>
              <a:endParaRPr lang="zh-CN" altLang="en-US" b="1">
                <a:latin typeface="Times New Roman" panose="02020603050405020304" pitchFamily="2" charset="0"/>
              </a:endParaRPr>
            </a:p>
          </p:txBody>
        </p:sp>
        <p:sp>
          <p:nvSpPr>
            <p:cNvPr id="47114" name="文本框 47113"/>
            <p:cNvSpPr txBox="1"/>
            <p:nvPr/>
          </p:nvSpPr>
          <p:spPr>
            <a:xfrm>
              <a:off x="48" y="754"/>
              <a:ext cx="1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</a:rPr>
                <a:t>sname   snum 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47115" name="文本框 47114"/>
            <p:cNvSpPr txBox="1"/>
            <p:nvPr/>
          </p:nvSpPr>
          <p:spPr>
            <a:xfrm>
              <a:off x="96" y="466"/>
              <a:ext cx="1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2" charset="0"/>
                </a:rPr>
                <a:t>  …      ...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47116" name="文本框 47115"/>
            <p:cNvSpPr txBox="1"/>
            <p:nvPr/>
          </p:nvSpPr>
          <p:spPr>
            <a:xfrm>
              <a:off x="96" y="1090"/>
              <a:ext cx="1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2" charset="0"/>
                </a:rPr>
                <a:t>  …      ...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47117" name="组合 47116"/>
          <p:cNvGrpSpPr/>
          <p:nvPr/>
        </p:nvGrpSpPr>
        <p:grpSpPr>
          <a:xfrm>
            <a:off x="5248275" y="1447800"/>
            <a:ext cx="2905125" cy="2339975"/>
            <a:chOff x="0" y="0"/>
            <a:chExt cx="1830" cy="1474"/>
          </a:xfrm>
        </p:grpSpPr>
        <p:sp>
          <p:nvSpPr>
            <p:cNvPr id="47118" name="矩形 47117"/>
            <p:cNvSpPr/>
            <p:nvPr/>
          </p:nvSpPr>
          <p:spPr>
            <a:xfrm>
              <a:off x="0" y="0"/>
              <a:ext cx="1814" cy="147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19" name="直接连接符 47118"/>
            <p:cNvSpPr/>
            <p:nvPr/>
          </p:nvSpPr>
          <p:spPr>
            <a:xfrm>
              <a:off x="0" y="418"/>
              <a:ext cx="181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20" name="直接连接符 47119"/>
            <p:cNvSpPr/>
            <p:nvPr/>
          </p:nvSpPr>
          <p:spPr>
            <a:xfrm>
              <a:off x="832" y="0"/>
              <a:ext cx="0" cy="14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21" name="文本框 47120"/>
            <p:cNvSpPr txBox="1"/>
            <p:nvPr/>
          </p:nvSpPr>
          <p:spPr>
            <a:xfrm>
              <a:off x="96" y="82"/>
              <a:ext cx="16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2" charset="0"/>
                </a:rPr>
                <a:t>符号名    段内位移</a:t>
              </a:r>
              <a:endParaRPr lang="zh-CN" altLang="en-US" b="1">
                <a:latin typeface="Times New Roman" panose="02020603050405020304" pitchFamily="2" charset="0"/>
              </a:endParaRPr>
            </a:p>
          </p:txBody>
        </p:sp>
        <p:sp>
          <p:nvSpPr>
            <p:cNvPr id="47122" name="文本框 47121"/>
            <p:cNvSpPr txBox="1"/>
            <p:nvPr/>
          </p:nvSpPr>
          <p:spPr>
            <a:xfrm>
              <a:off x="48" y="754"/>
              <a:ext cx="16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2" charset="0"/>
                </a:rPr>
                <a:t>  </a:t>
              </a:r>
              <a:r>
                <a:rPr lang="zh-CN" altLang="en-US" b="1" dirty="0">
                  <a:latin typeface="Times New Roman" panose="02020603050405020304" pitchFamily="2" charset="0"/>
                </a:rPr>
                <a:t>func    　　 150 </a:t>
              </a:r>
              <a:endParaRPr lang="zh-CN" altLang="en-US" b="1" dirty="0">
                <a:latin typeface="Times New Roman" panose="02020603050405020304" pitchFamily="2" charset="0"/>
              </a:endParaRPr>
            </a:p>
          </p:txBody>
        </p:sp>
        <p:sp>
          <p:nvSpPr>
            <p:cNvPr id="47123" name="文本框 47122"/>
            <p:cNvSpPr txBox="1"/>
            <p:nvPr/>
          </p:nvSpPr>
          <p:spPr>
            <a:xfrm>
              <a:off x="96" y="466"/>
              <a:ext cx="16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2" charset="0"/>
                </a:rPr>
                <a:t>  …          ...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47124" name="文本框 47123"/>
            <p:cNvSpPr txBox="1"/>
            <p:nvPr/>
          </p:nvSpPr>
          <p:spPr>
            <a:xfrm>
              <a:off x="96" y="1090"/>
              <a:ext cx="16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2" charset="0"/>
                </a:rPr>
                <a:t>  …          ...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47125" name="直接连接符 47124"/>
            <p:cNvSpPr/>
            <p:nvPr/>
          </p:nvSpPr>
          <p:spPr>
            <a:xfrm>
              <a:off x="16" y="768"/>
              <a:ext cx="181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26" name="直接连接符 47125"/>
            <p:cNvSpPr/>
            <p:nvPr/>
          </p:nvSpPr>
          <p:spPr>
            <a:xfrm>
              <a:off x="16" y="1104"/>
              <a:ext cx="181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7127" name="文本框 47126"/>
          <p:cNvSpPr txBox="1"/>
          <p:nvPr/>
        </p:nvSpPr>
        <p:spPr>
          <a:xfrm>
            <a:off x="5105400" y="8382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符号表：每段一个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47128" name="文本框 47127"/>
          <p:cNvSpPr txBox="1"/>
          <p:nvPr/>
        </p:nvSpPr>
        <p:spPr>
          <a:xfrm>
            <a:off x="5257800" y="419100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段形式：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47129" name="矩形 47128"/>
          <p:cNvSpPr/>
          <p:nvPr/>
        </p:nvSpPr>
        <p:spPr>
          <a:xfrm>
            <a:off x="5257800" y="4724400"/>
            <a:ext cx="2879725" cy="201612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7130" name="直接连接符 47129"/>
          <p:cNvSpPr/>
          <p:nvPr/>
        </p:nvSpPr>
        <p:spPr>
          <a:xfrm>
            <a:off x="5257800" y="5410200"/>
            <a:ext cx="2879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31" name="文本框 47130"/>
          <p:cNvSpPr txBox="1"/>
          <p:nvPr/>
        </p:nvSpPr>
        <p:spPr>
          <a:xfrm>
            <a:off x="5562600" y="48006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　　符号表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47132" name="文本框 47131"/>
          <p:cNvSpPr txBox="1"/>
          <p:nvPr/>
        </p:nvSpPr>
        <p:spPr>
          <a:xfrm>
            <a:off x="6019800" y="5562600"/>
            <a:ext cx="2362200" cy="931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目标代码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或者数据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47133" name="云形标注 47132"/>
          <p:cNvSpPr/>
          <p:nvPr/>
        </p:nvSpPr>
        <p:spPr>
          <a:xfrm>
            <a:off x="533400" y="4572000"/>
            <a:ext cx="3352800" cy="1295400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Times New Roman" panose="02020603050405020304" pitchFamily="2" charset="0"/>
              </a:rPr>
              <a:t>   </a:t>
            </a:r>
            <a:r>
              <a:rPr lang="zh-CN" altLang="en-US" b="1">
                <a:latin typeface="Times New Roman" panose="02020603050405020304" pitchFamily="2" charset="0"/>
              </a:rPr>
              <a:t>静态连接由</a:t>
            </a:r>
            <a:r>
              <a:rPr lang="en-US" altLang="zh-CN" b="1">
                <a:latin typeface="Times New Roman" panose="02020603050405020304" pitchFamily="2" charset="0"/>
              </a:rPr>
              <a:t>link</a:t>
            </a:r>
            <a:r>
              <a:rPr lang="zh-CN" altLang="en-US" b="1">
                <a:latin typeface="Times New Roman" panose="02020603050405020304" pitchFamily="2" charset="0"/>
              </a:rPr>
              <a:t>使用</a:t>
            </a:r>
            <a:endParaRPr lang="zh-CN" altLang="en-US" b="1">
              <a:latin typeface="Times New Roman" panose="02020603050405020304" pitchFamily="2" charset="0"/>
            </a:endParaRPr>
          </a:p>
          <a:p>
            <a:pPr algn="ctr"/>
            <a:r>
              <a:rPr lang="zh-CN" altLang="en-US" b="1">
                <a:latin typeface="Times New Roman" panose="02020603050405020304" pitchFamily="2" charset="0"/>
              </a:rPr>
              <a:t>连接完不再需要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47134" name="直接连接符 47133"/>
          <p:cNvSpPr/>
          <p:nvPr/>
        </p:nvSpPr>
        <p:spPr>
          <a:xfrm>
            <a:off x="3581400" y="5105400"/>
            <a:ext cx="167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35" name="直接连接符 47134"/>
          <p:cNvSpPr/>
          <p:nvPr/>
        </p:nvSpPr>
        <p:spPr>
          <a:xfrm flipH="1" flipV="1">
            <a:off x="2133600" y="4038600"/>
            <a:ext cx="2286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文本框 48129"/>
          <p:cNvSpPr txBox="1"/>
          <p:nvPr/>
        </p:nvSpPr>
        <p:spPr>
          <a:xfrm>
            <a:off x="381000" y="381000"/>
            <a:ext cx="84582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(1) </a:t>
            </a:r>
            <a:r>
              <a:rPr lang="zh-CN" altLang="en-US" b="1">
                <a:latin typeface="Times New Roman" panose="02020603050405020304" pitchFamily="2" charset="0"/>
              </a:rPr>
              <a:t>编译</a:t>
            </a:r>
            <a:r>
              <a:rPr lang="en-US" altLang="zh-CN" b="1">
                <a:latin typeface="Times New Roman" panose="02020603050405020304" pitchFamily="2" charset="0"/>
              </a:rPr>
              <a:t>(</a:t>
            </a:r>
            <a:r>
              <a:rPr lang="zh-CN" altLang="en-US" b="1">
                <a:latin typeface="Times New Roman" panose="02020603050405020304" pitchFamily="2" charset="0"/>
              </a:rPr>
              <a:t>汇编</a:t>
            </a:r>
            <a:r>
              <a:rPr lang="en-US" altLang="zh-CN" b="1">
                <a:latin typeface="Times New Roman" panose="02020603050405020304" pitchFamily="2" charset="0"/>
              </a:rPr>
              <a:t>)</a:t>
            </a:r>
            <a:r>
              <a:rPr lang="zh-CN" altLang="en-US" b="1">
                <a:latin typeface="Times New Roman" panose="02020603050405020304" pitchFamily="2" charset="0"/>
              </a:rPr>
              <a:t>时：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遇到访问外段指令，采用间接寻址，指向一个间接字：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48131" name="矩形 48130"/>
          <p:cNvSpPr/>
          <p:nvPr/>
        </p:nvSpPr>
        <p:spPr>
          <a:xfrm>
            <a:off x="1219200" y="1828800"/>
            <a:ext cx="4678363" cy="71913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8132" name="直接连接符 48131"/>
          <p:cNvSpPr/>
          <p:nvPr/>
        </p:nvSpPr>
        <p:spPr>
          <a:xfrm>
            <a:off x="1676400" y="1828800"/>
            <a:ext cx="0" cy="7191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33" name="文本框 48132"/>
          <p:cNvSpPr txBox="1"/>
          <p:nvPr/>
        </p:nvSpPr>
        <p:spPr>
          <a:xfrm>
            <a:off x="1295400" y="1938338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L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48134" name="文本框 48133"/>
          <p:cNvSpPr txBox="1"/>
          <p:nvPr/>
        </p:nvSpPr>
        <p:spPr>
          <a:xfrm>
            <a:off x="3733800" y="193833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D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grpSp>
        <p:nvGrpSpPr>
          <p:cNvPr id="48135" name="组合 48134"/>
          <p:cNvGrpSpPr/>
          <p:nvPr/>
        </p:nvGrpSpPr>
        <p:grpSpPr>
          <a:xfrm>
            <a:off x="1447800" y="2395538"/>
            <a:ext cx="2133600" cy="1676400"/>
            <a:chOff x="0" y="0"/>
            <a:chExt cx="1344" cy="1056"/>
          </a:xfrm>
        </p:grpSpPr>
        <p:sp>
          <p:nvSpPr>
            <p:cNvPr id="48136" name="未知"/>
            <p:cNvSpPr/>
            <p:nvPr/>
          </p:nvSpPr>
          <p:spPr>
            <a:xfrm>
              <a:off x="0" y="0"/>
              <a:ext cx="288" cy="672"/>
            </a:xfrm>
            <a:custGeom>
              <a:avLst/>
              <a:gdLst/>
              <a:ahLst/>
              <a:cxnLst/>
              <a:pathLst>
                <a:path w="288" h="672">
                  <a:moveTo>
                    <a:pt x="0" y="0"/>
                  </a:moveTo>
                  <a:lnTo>
                    <a:pt x="0" y="672"/>
                  </a:lnTo>
                  <a:lnTo>
                    <a:pt x="288" y="67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8137" name="左大括号 48136"/>
            <p:cNvSpPr/>
            <p:nvPr/>
          </p:nvSpPr>
          <p:spPr>
            <a:xfrm>
              <a:off x="336" y="432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8138" name="文本框 48137"/>
            <p:cNvSpPr txBox="1"/>
            <p:nvPr/>
          </p:nvSpPr>
          <p:spPr>
            <a:xfrm>
              <a:off x="384" y="288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</a:rPr>
                <a:t>1: </a:t>
              </a:r>
              <a:r>
                <a:rPr lang="zh-CN" altLang="en-US" b="1">
                  <a:latin typeface="Times New Roman" panose="02020603050405020304" pitchFamily="2" charset="0"/>
                </a:rPr>
                <a:t>未连接</a:t>
              </a:r>
              <a:endParaRPr lang="zh-CN" altLang="en-US" b="1">
                <a:latin typeface="Times New Roman" panose="02020603050405020304" pitchFamily="2" charset="0"/>
              </a:endParaRPr>
            </a:p>
          </p:txBody>
        </p:sp>
        <p:sp>
          <p:nvSpPr>
            <p:cNvPr id="48139" name="文本框 48138"/>
            <p:cNvSpPr txBox="1"/>
            <p:nvPr/>
          </p:nvSpPr>
          <p:spPr>
            <a:xfrm>
              <a:off x="384" y="768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</a:rPr>
                <a:t>0: </a:t>
              </a:r>
              <a:r>
                <a:rPr lang="zh-CN" altLang="en-US" b="1">
                  <a:latin typeface="Times New Roman" panose="02020603050405020304" pitchFamily="2" charset="0"/>
                </a:rPr>
                <a:t>已连接</a:t>
              </a:r>
              <a:endParaRPr lang="zh-CN" altLang="en-US" b="1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48140" name="组合 48139"/>
          <p:cNvGrpSpPr/>
          <p:nvPr/>
        </p:nvGrpSpPr>
        <p:grpSpPr>
          <a:xfrm>
            <a:off x="4038600" y="2395538"/>
            <a:ext cx="4724400" cy="1676400"/>
            <a:chOff x="0" y="0"/>
            <a:chExt cx="2976" cy="1056"/>
          </a:xfrm>
        </p:grpSpPr>
        <p:sp>
          <p:nvSpPr>
            <p:cNvPr id="48141" name="未知"/>
            <p:cNvSpPr/>
            <p:nvPr/>
          </p:nvSpPr>
          <p:spPr>
            <a:xfrm>
              <a:off x="0" y="0"/>
              <a:ext cx="288" cy="672"/>
            </a:xfrm>
            <a:custGeom>
              <a:avLst/>
              <a:gdLst/>
              <a:ahLst/>
              <a:cxnLst/>
              <a:pathLst>
                <a:path w="288" h="672">
                  <a:moveTo>
                    <a:pt x="0" y="0"/>
                  </a:moveTo>
                  <a:lnTo>
                    <a:pt x="0" y="672"/>
                  </a:lnTo>
                  <a:lnTo>
                    <a:pt x="288" y="67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8142" name="左大括号 48141"/>
            <p:cNvSpPr/>
            <p:nvPr/>
          </p:nvSpPr>
          <p:spPr>
            <a:xfrm>
              <a:off x="336" y="432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8143" name="文本框 48142"/>
            <p:cNvSpPr txBox="1"/>
            <p:nvPr/>
          </p:nvSpPr>
          <p:spPr>
            <a:xfrm>
              <a:off x="384" y="288"/>
              <a:ext cx="22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2" charset="0"/>
                </a:rPr>
                <a:t>符号地址：“</a:t>
              </a:r>
              <a:r>
                <a:rPr lang="en-US" altLang="zh-CN" b="1">
                  <a:latin typeface="Times New Roman" panose="02020603050405020304" pitchFamily="2" charset="0"/>
                </a:rPr>
                <a:t>[X]|&lt;Y&gt;”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48144" name="文本框 48143"/>
            <p:cNvSpPr txBox="1"/>
            <p:nvPr/>
          </p:nvSpPr>
          <p:spPr>
            <a:xfrm>
              <a:off x="384" y="768"/>
              <a:ext cx="25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2" charset="0"/>
                </a:rPr>
                <a:t>逻辑地址：</a:t>
              </a:r>
              <a:r>
                <a:rPr lang="en-US" altLang="zh-CN" b="1">
                  <a:latin typeface="Times New Roman" panose="02020603050405020304" pitchFamily="2" charset="0"/>
                </a:rPr>
                <a:t>(</a:t>
              </a:r>
              <a:r>
                <a:rPr lang="zh-CN" altLang="en-US" b="1">
                  <a:latin typeface="Times New Roman" panose="02020603050405020304" pitchFamily="2" charset="0"/>
                </a:rPr>
                <a:t>段号</a:t>
              </a:r>
              <a:r>
                <a:rPr lang="en-US" altLang="zh-CN" b="1">
                  <a:latin typeface="Times New Roman" panose="02020603050405020304" pitchFamily="2" charset="0"/>
                </a:rPr>
                <a:t>,</a:t>
              </a:r>
              <a:r>
                <a:rPr lang="zh-CN" altLang="en-US" b="1">
                  <a:latin typeface="Times New Roman" panose="02020603050405020304" pitchFamily="2" charset="0"/>
                </a:rPr>
                <a:t>段内地址</a:t>
              </a:r>
              <a:r>
                <a:rPr lang="en-US" altLang="zh-CN" b="1">
                  <a:latin typeface="Times New Roman" panose="02020603050405020304" pitchFamily="2" charset="0"/>
                </a:rPr>
                <a:t>)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</p:grpSp>
      <p:sp>
        <p:nvSpPr>
          <p:cNvPr id="48145" name="文本框 48144"/>
          <p:cNvSpPr txBox="1"/>
          <p:nvPr/>
        </p:nvSpPr>
        <p:spPr>
          <a:xfrm>
            <a:off x="381000" y="4405313"/>
            <a:ext cx="8458200" cy="210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</a:rPr>
              <a:t>(2) 执行时：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</a:rPr>
              <a:t>     遇到间接指令，且L=1, 发生链接中断，处理程序：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</a:rPr>
              <a:t>　(a) 由D取出符号地址；</a:t>
            </a:r>
            <a:endParaRPr lang="zh-CN" altLang="en-US" b="1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</a:rPr>
              <a:t>　(b) 由段名查段名-段号对照表，是否分配段号。</a:t>
            </a:r>
            <a:endParaRPr lang="zh-CN" altLang="en-US" b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文本框 49153"/>
          <p:cNvSpPr txBox="1"/>
          <p:nvPr/>
        </p:nvSpPr>
        <p:spPr>
          <a:xfrm>
            <a:off x="762000" y="6096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　　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49155" name="文本框 49154"/>
          <p:cNvSpPr txBox="1"/>
          <p:nvPr/>
        </p:nvSpPr>
        <p:spPr>
          <a:xfrm>
            <a:off x="609600" y="609600"/>
            <a:ext cx="8001000" cy="2633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35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    </a:t>
            </a:r>
            <a:r>
              <a:rPr lang="en-US" altLang="zh-CN" b="1">
                <a:latin typeface="Times New Roman" panose="02020603050405020304" pitchFamily="2" charset="0"/>
                <a:sym typeface="Symbol" panose="05050102010706020507" pitchFamily="2" charset="2"/>
              </a:rPr>
              <a:t>  </a:t>
            </a:r>
            <a:r>
              <a:rPr lang="zh-CN" altLang="en-US" b="1">
                <a:latin typeface="Times New Roman" panose="02020603050405020304" pitchFamily="2" charset="0"/>
                <a:sym typeface="Symbol" panose="05050102010706020507" pitchFamily="2" charset="2"/>
              </a:rPr>
              <a:t>已分配段号：取出该段号，查段表找到该段</a:t>
            </a:r>
            <a:r>
              <a:rPr lang="en-US" altLang="zh-CN" b="1">
                <a:latin typeface="Times New Roman" panose="02020603050405020304" pitchFamily="2" charset="0"/>
                <a:sym typeface="Symbol" panose="05050102010706020507" pitchFamily="2" charset="2"/>
              </a:rPr>
              <a:t>(</a:t>
            </a:r>
            <a:r>
              <a:rPr lang="zh-CN" altLang="en-US" b="1">
                <a:latin typeface="Times New Roman" panose="02020603050405020304" pitchFamily="2" charset="0"/>
                <a:sym typeface="Symbol" panose="05050102010706020507" pitchFamily="2" charset="2"/>
              </a:rPr>
              <a:t>内存或</a:t>
            </a:r>
            <a:endParaRPr lang="zh-CN" altLang="en-US" b="1">
              <a:latin typeface="Times New Roman" panose="02020603050405020304" pitchFamily="2" charset="0"/>
              <a:sym typeface="Symbol" panose="05050102010706020507" pitchFamily="2" charset="2"/>
            </a:endParaRPr>
          </a:p>
          <a:p>
            <a:pPr>
              <a:spcBef>
                <a:spcPct val="35000"/>
              </a:spcBef>
            </a:pPr>
            <a:r>
              <a:rPr lang="zh-CN" altLang="en-US" b="1">
                <a:latin typeface="Times New Roman" panose="02020603050405020304" pitchFamily="2" charset="0"/>
                <a:sym typeface="Symbol" panose="05050102010706020507" pitchFamily="2" charset="2"/>
              </a:rPr>
              <a:t>             外存</a:t>
            </a:r>
            <a:r>
              <a:rPr lang="en-US" altLang="zh-CN" b="1">
                <a:latin typeface="Times New Roman" panose="02020603050405020304" pitchFamily="2" charset="0"/>
                <a:sym typeface="Symbol" panose="05050102010706020507" pitchFamily="2" charset="2"/>
              </a:rPr>
              <a:t>)</a:t>
            </a:r>
            <a:r>
              <a:rPr lang="zh-CN" altLang="en-US" b="1">
                <a:latin typeface="Times New Roman" panose="02020603050405020304" pitchFamily="2" charset="0"/>
                <a:sym typeface="Symbol" panose="05050102010706020507" pitchFamily="2" charset="2"/>
              </a:rPr>
              <a:t>，由入口名查符号表得段内地址；</a:t>
            </a:r>
            <a:endParaRPr lang="zh-CN" altLang="en-US" b="1">
              <a:latin typeface="Times New Roman" panose="02020603050405020304" pitchFamily="2" charset="0"/>
              <a:sym typeface="Symbol" panose="05050102010706020507" pitchFamily="2" charset="2"/>
            </a:endParaRP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 b="1">
                <a:latin typeface="Times New Roman" panose="02020603050405020304" pitchFamily="2" charset="0"/>
                <a:sym typeface="Symbol" panose="05050102010706020507" pitchFamily="2" charset="2"/>
              </a:rPr>
              <a:t>               </a:t>
            </a:r>
            <a:r>
              <a:rPr lang="en-US" altLang="zh-CN" b="1">
                <a:latin typeface="Times New Roman" panose="02020603050405020304" pitchFamily="2" charset="0"/>
                <a:sym typeface="Symbol" panose="05050102010706020507" pitchFamily="2" charset="2"/>
              </a:rPr>
              <a:t>(</a:t>
            </a:r>
            <a:r>
              <a:rPr lang="zh-CN" altLang="en-US" b="1">
                <a:latin typeface="Times New Roman" panose="02020603050405020304" pitchFamily="2" charset="0"/>
                <a:sym typeface="Symbol" panose="05050102010706020507" pitchFamily="2" charset="2"/>
              </a:rPr>
              <a:t>段号，段内地址</a:t>
            </a:r>
            <a:r>
              <a:rPr lang="en-US" altLang="zh-CN" b="1">
                <a:latin typeface="Times New Roman" panose="02020603050405020304" pitchFamily="2" charset="0"/>
                <a:sym typeface="Symbol" panose="05050102010706020507" pitchFamily="2" charset="2"/>
              </a:rPr>
              <a:t>)D, 0 L</a:t>
            </a:r>
            <a:endParaRPr lang="en-US" altLang="zh-CN" b="1">
              <a:latin typeface="Times New Roman" panose="02020603050405020304" pitchFamily="2" charset="0"/>
              <a:sym typeface="Symbol" panose="05050102010706020507" pitchFamily="2" charset="2"/>
            </a:endParaRP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zh-CN" b="1">
                <a:latin typeface="Times New Roman" panose="02020603050405020304" pitchFamily="2" charset="0"/>
                <a:sym typeface="Symbol" panose="05050102010706020507" pitchFamily="2" charset="2"/>
              </a:rPr>
              <a:t>           </a:t>
            </a:r>
            <a:r>
              <a:rPr lang="zh-CN" altLang="en-US" b="1">
                <a:latin typeface="Times New Roman" panose="02020603050405020304" pitchFamily="2" charset="0"/>
                <a:sym typeface="Symbol" panose="05050102010706020507" pitchFamily="2" charset="2"/>
              </a:rPr>
              <a:t>未分配段号：找到该段所在文件，读入内存，读入</a:t>
            </a:r>
            <a:endParaRPr lang="zh-CN" altLang="en-US" b="1">
              <a:latin typeface="Times New Roman" panose="02020603050405020304" pitchFamily="2" charset="0"/>
              <a:sym typeface="Symbol" panose="05050102010706020507" pitchFamily="2" charset="2"/>
            </a:endParaRP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 b="1">
                <a:latin typeface="Times New Roman" panose="02020603050405020304" pitchFamily="2" charset="0"/>
                <a:sym typeface="Symbol" panose="05050102010706020507" pitchFamily="2" charset="2"/>
              </a:rPr>
              <a:t>              外存，分配段号，填写段名</a:t>
            </a:r>
            <a:r>
              <a:rPr lang="en-US" altLang="zh-CN" b="1">
                <a:latin typeface="Times New Roman" panose="02020603050405020304" pitchFamily="2" charset="0"/>
                <a:sym typeface="Symbol" panose="05050102010706020507" pitchFamily="2" charset="2"/>
              </a:rPr>
              <a:t>-</a:t>
            </a:r>
            <a:r>
              <a:rPr lang="zh-CN" altLang="en-US" b="1">
                <a:latin typeface="Times New Roman" panose="02020603050405020304" pitchFamily="2" charset="0"/>
                <a:sym typeface="Symbol" panose="05050102010706020507" pitchFamily="2" charset="2"/>
              </a:rPr>
              <a:t>段号对照表，填写段</a:t>
            </a:r>
            <a:endParaRPr lang="zh-CN" altLang="en-US" b="1">
              <a:latin typeface="Times New Roman" panose="02020603050405020304" pitchFamily="2" charset="0"/>
              <a:sym typeface="Symbol" panose="05050102010706020507" pitchFamily="2" charset="2"/>
            </a:endParaRP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 b="1">
                <a:latin typeface="Times New Roman" panose="02020603050405020304" pitchFamily="2" charset="0"/>
                <a:sym typeface="Symbol" panose="05050102010706020507" pitchFamily="2" charset="2"/>
              </a:rPr>
              <a:t>              表，转</a:t>
            </a:r>
            <a:r>
              <a:rPr lang="en-US" altLang="zh-CN" b="1">
                <a:latin typeface="Times New Roman" panose="02020603050405020304" pitchFamily="2" charset="0"/>
                <a:sym typeface="Symbol" panose="05050102010706020507" pitchFamily="2" charset="2"/>
              </a:rPr>
              <a:t>(b)</a:t>
            </a:r>
            <a:endParaRPr lang="en-US" altLang="zh-CN" b="1">
              <a:latin typeface="Times New Roman" panose="02020603050405020304" pitchFamily="2" charset="0"/>
              <a:sym typeface="Symbol" panose="05050102010706020507" pitchFamily="2" charset="2"/>
            </a:endParaRPr>
          </a:p>
        </p:txBody>
      </p:sp>
      <p:sp>
        <p:nvSpPr>
          <p:cNvPr id="49156" name="文本框 49155"/>
          <p:cNvSpPr txBox="1"/>
          <p:nvPr/>
        </p:nvSpPr>
        <p:spPr>
          <a:xfrm>
            <a:off x="457200" y="3429000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例子：汇编前：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49157" name="矩形 49156"/>
          <p:cNvSpPr/>
          <p:nvPr/>
        </p:nvSpPr>
        <p:spPr>
          <a:xfrm>
            <a:off x="1295400" y="4572000"/>
            <a:ext cx="2879725" cy="197961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b="1">
                <a:latin typeface="Comic Sans MS" panose="030F0702030302020204" pitchFamily="2" charset="0"/>
              </a:rPr>
              <a:t>...</a:t>
            </a:r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Load 1, [X]|&lt;Y&gt;</a:t>
            </a:r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Comic Sans MS" panose="030F0702030302020204" pitchFamily="2" charset="0"/>
              </a:rPr>
              <a:t>…</a:t>
            </a:r>
            <a:endParaRPr lang="en-US" altLang="zh-CN" b="1">
              <a:latin typeface="Comic Sans MS" panose="030F07020303020202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Load 2, [X]|&lt;Z&gt;</a:t>
            </a:r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Comic Sans MS" panose="030F0702030302020204" pitchFamily="2" charset="0"/>
              </a:rPr>
              <a:t>...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49158" name="文本框 49157"/>
          <p:cNvSpPr txBox="1"/>
          <p:nvPr/>
        </p:nvSpPr>
        <p:spPr>
          <a:xfrm>
            <a:off x="1295400" y="4038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[W]</a:t>
            </a:r>
            <a:r>
              <a:rPr lang="zh-CN" altLang="en-US" b="1">
                <a:latin typeface="Times New Roman" panose="02020603050405020304" pitchFamily="2" charset="0"/>
              </a:rPr>
              <a:t>段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49159" name="文本框 49158"/>
          <p:cNvSpPr txBox="1"/>
          <p:nvPr/>
        </p:nvSpPr>
        <p:spPr>
          <a:xfrm>
            <a:off x="5410200" y="4038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[X]</a:t>
            </a:r>
            <a:r>
              <a:rPr lang="zh-CN" altLang="en-US" b="1">
                <a:latin typeface="Times New Roman" panose="02020603050405020304" pitchFamily="2" charset="0"/>
              </a:rPr>
              <a:t>段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49160" name="矩形 49159"/>
          <p:cNvSpPr/>
          <p:nvPr/>
        </p:nvSpPr>
        <p:spPr>
          <a:xfrm>
            <a:off x="5405438" y="4572000"/>
            <a:ext cx="2519362" cy="197961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b="1">
                <a:latin typeface="Comic Sans MS" panose="030F0702030302020204" pitchFamily="2" charset="0"/>
              </a:rPr>
              <a:t>…</a:t>
            </a:r>
            <a:endParaRPr lang="en-US" altLang="zh-CN" b="1">
              <a:latin typeface="Comic Sans MS" panose="030F0702030302020204" pitchFamily="2" charset="0"/>
            </a:endParaRPr>
          </a:p>
          <a:p>
            <a:r>
              <a:rPr lang="en-US" altLang="zh-CN" b="1">
                <a:latin typeface="Comic Sans MS" panose="030F0702030302020204" pitchFamily="2" charset="0"/>
              </a:rPr>
              <a:t>1234</a:t>
            </a:r>
            <a:endParaRPr lang="en-US" altLang="zh-CN" b="1">
              <a:latin typeface="Comic Sans MS" panose="030F0702030302020204" pitchFamily="2" charset="0"/>
            </a:endParaRPr>
          </a:p>
          <a:p>
            <a:r>
              <a:rPr lang="en-US" altLang="zh-CN" b="1">
                <a:latin typeface="Comic Sans MS" panose="030F0702030302020204" pitchFamily="2" charset="0"/>
              </a:rPr>
              <a:t>…</a:t>
            </a:r>
            <a:endParaRPr lang="en-US" altLang="zh-CN" b="1">
              <a:latin typeface="Comic Sans MS" panose="030F0702030302020204" pitchFamily="2" charset="0"/>
            </a:endParaRPr>
          </a:p>
          <a:p>
            <a:r>
              <a:rPr lang="en-US" altLang="zh-CN" b="1">
                <a:latin typeface="Comic Sans MS" panose="030F0702030302020204" pitchFamily="2" charset="0"/>
              </a:rPr>
              <a:t>5678</a:t>
            </a:r>
            <a:endParaRPr lang="en-US" altLang="zh-CN" b="1">
              <a:latin typeface="Comic Sans MS" panose="030F0702030302020204" pitchFamily="2" charset="0"/>
            </a:endParaRPr>
          </a:p>
          <a:p>
            <a:r>
              <a:rPr lang="en-US" altLang="zh-CN" b="1">
                <a:latin typeface="Comic Sans MS" panose="030F0702030302020204" pitchFamily="2" charset="0"/>
              </a:rPr>
              <a:t>...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49161" name="文本框 49160"/>
          <p:cNvSpPr txBox="1"/>
          <p:nvPr/>
        </p:nvSpPr>
        <p:spPr>
          <a:xfrm>
            <a:off x="4953000" y="4953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Y: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49162" name="文本框 49161"/>
          <p:cNvSpPr txBox="1"/>
          <p:nvPr/>
        </p:nvSpPr>
        <p:spPr>
          <a:xfrm>
            <a:off x="5029200" y="5715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Z: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文本框 50177"/>
          <p:cNvSpPr txBox="1"/>
          <p:nvPr/>
        </p:nvSpPr>
        <p:spPr>
          <a:xfrm>
            <a:off x="533400" y="304800"/>
            <a:ext cx="784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2" charset="0"/>
              </a:rPr>
              <a:t>汇编后，连接前：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grpSp>
        <p:nvGrpSpPr>
          <p:cNvPr id="50179" name="组合 50178"/>
          <p:cNvGrpSpPr/>
          <p:nvPr/>
        </p:nvGrpSpPr>
        <p:grpSpPr>
          <a:xfrm>
            <a:off x="517525" y="152400"/>
            <a:ext cx="7559675" cy="6705600"/>
            <a:chOff x="0" y="0"/>
            <a:chExt cx="4762" cy="4224"/>
          </a:xfrm>
        </p:grpSpPr>
        <p:grpSp>
          <p:nvGrpSpPr>
            <p:cNvPr id="50180" name="组合 50179"/>
            <p:cNvGrpSpPr/>
            <p:nvPr/>
          </p:nvGrpSpPr>
          <p:grpSpPr>
            <a:xfrm>
              <a:off x="2420" y="0"/>
              <a:ext cx="2342" cy="2544"/>
              <a:chOff x="0" y="0"/>
              <a:chExt cx="2342" cy="2544"/>
            </a:xfrm>
          </p:grpSpPr>
          <p:sp>
            <p:nvSpPr>
              <p:cNvPr id="50181" name="文本框 50180"/>
              <p:cNvSpPr txBox="1"/>
              <p:nvPr/>
            </p:nvSpPr>
            <p:spPr>
              <a:xfrm>
                <a:off x="0" y="997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100: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0182" name="矩形 50181"/>
              <p:cNvSpPr/>
              <p:nvPr/>
            </p:nvSpPr>
            <p:spPr>
              <a:xfrm>
                <a:off x="528" y="277"/>
                <a:ext cx="1814" cy="2267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2" charset="0"/>
                  </a:rPr>
                  <a:t>Load *1, 2|100;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pPr>
                  <a:lnSpc>
                    <a:spcPct val="50000"/>
                  </a:lnSpc>
                </a:pPr>
                <a:r>
                  <a:rPr lang="en-US" altLang="zh-CN" b="1">
                    <a:latin typeface="Comic Sans MS" panose="030F0702030302020204" pitchFamily="2" charset="0"/>
                  </a:rPr>
                  <a:t>…</a:t>
                </a:r>
                <a:endParaRPr lang="en-US" altLang="zh-CN" b="1">
                  <a:latin typeface="Comic Sans MS" panose="030F0702030302020204" pitchFamily="2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2" charset="0"/>
                  </a:rPr>
                  <a:t>Load *2, 2|150;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pPr>
                  <a:lnSpc>
                    <a:spcPct val="50000"/>
                  </a:lnSpc>
                </a:pPr>
                <a:r>
                  <a:rPr lang="en-US" altLang="zh-CN" b="1">
                    <a:latin typeface="Comic Sans MS" panose="030F0702030302020204" pitchFamily="2" charset="0"/>
                  </a:rPr>
                  <a:t>…</a:t>
                </a:r>
                <a:endParaRPr lang="en-US" altLang="zh-CN" b="1">
                  <a:latin typeface="Comic Sans MS" panose="030F0702030302020204" pitchFamily="2" charset="0"/>
                </a:endParaRPr>
              </a:p>
              <a:p>
                <a:endParaRPr lang="en-US" altLang="zh-CN" b="1">
                  <a:latin typeface="Comic Sans MS" panose="030F0702030302020204" pitchFamily="2" charset="0"/>
                </a:endParaRPr>
              </a:p>
              <a:p>
                <a:endParaRPr lang="en-US" altLang="zh-CN" b="1">
                  <a:latin typeface="Comic Sans MS" panose="030F0702030302020204" pitchFamily="2" charset="0"/>
                </a:endParaRPr>
              </a:p>
              <a:p>
                <a:endParaRPr lang="en-US" altLang="zh-CN" b="1">
                  <a:latin typeface="Comic Sans MS" panose="030F0702030302020204" pitchFamily="2" charset="0"/>
                </a:endParaRPr>
              </a:p>
              <a:p>
                <a:r>
                  <a:rPr lang="en-US" altLang="zh-CN" b="1">
                    <a:latin typeface="Comic Sans MS" panose="030F0702030302020204" pitchFamily="2" charset="0"/>
                  </a:rPr>
                  <a:t>…</a:t>
                </a:r>
                <a:endParaRPr lang="en-US" altLang="zh-CN" b="1">
                  <a:latin typeface="Comic Sans MS" panose="030F0702030302020204" pitchFamily="2" charset="0"/>
                </a:endParaRPr>
              </a:p>
              <a:p>
                <a:r>
                  <a:rPr lang="en-US" altLang="zh-CN" b="1">
                    <a:latin typeface="Times New Roman" panose="02020603050405020304" pitchFamily="2" charset="0"/>
                  </a:rPr>
                  <a:t>“7[X]|&lt;Y&gt;”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pPr>
                  <a:lnSpc>
                    <a:spcPct val="30000"/>
                  </a:lnSpc>
                </a:pPr>
                <a:r>
                  <a:rPr lang="en-US" altLang="zh-CN" b="1">
                    <a:latin typeface="Comic Sans MS" panose="030F0702030302020204" pitchFamily="2" charset="0"/>
                  </a:rPr>
                  <a:t>...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r>
                  <a:rPr lang="en-US" altLang="zh-CN" b="1">
                    <a:latin typeface="Times New Roman" panose="02020603050405020304" pitchFamily="2" charset="0"/>
                  </a:rPr>
                  <a:t>“7[X]|&lt;Z&gt;”</a:t>
                </a:r>
                <a:endParaRPr lang="en-US" altLang="zh-CN" b="1">
                  <a:latin typeface="Comic Sans MS" panose="030F0702030302020204" pitchFamily="2" charset="0"/>
                </a:endParaRPr>
              </a:p>
              <a:p>
                <a:pPr>
                  <a:lnSpc>
                    <a:spcPct val="40000"/>
                  </a:lnSpc>
                </a:pPr>
                <a:endParaRPr lang="en-US" altLang="zh-CN" b="1">
                  <a:latin typeface="Comic Sans MS" panose="030F0702030302020204" pitchFamily="2" charset="0"/>
                </a:endParaRPr>
              </a:p>
            </p:txBody>
          </p:sp>
          <p:grpSp>
            <p:nvGrpSpPr>
              <p:cNvPr id="50183" name="组合 50182"/>
              <p:cNvGrpSpPr/>
              <p:nvPr/>
            </p:nvGrpSpPr>
            <p:grpSpPr>
              <a:xfrm>
                <a:off x="621" y="990"/>
                <a:ext cx="1587" cy="295"/>
                <a:chOff x="0" y="0"/>
                <a:chExt cx="1587" cy="295"/>
              </a:xfrm>
            </p:grpSpPr>
            <p:sp>
              <p:nvSpPr>
                <p:cNvPr id="50184" name="矩形 50183"/>
                <p:cNvSpPr/>
                <p:nvPr/>
              </p:nvSpPr>
              <p:spPr>
                <a:xfrm>
                  <a:off x="0" y="0"/>
                  <a:ext cx="1587" cy="295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zh-CN" b="1">
                      <a:latin typeface="Times New Roman" panose="02020603050405020304" pitchFamily="2" charset="0"/>
                    </a:rPr>
                    <a:t>1        </a:t>
                  </a:r>
                  <a:r>
                    <a:rPr lang="en-US" altLang="zh-CN" b="1">
                      <a:latin typeface="Comic Sans MS" panose="030F0702030302020204" pitchFamily="2" charset="0"/>
                    </a:rPr>
                    <a:t>…</a:t>
                  </a:r>
                  <a:r>
                    <a:rPr lang="en-US" altLang="zh-CN" b="1">
                      <a:latin typeface="Times New Roman" panose="02020603050405020304" pitchFamily="2" charset="0"/>
                    </a:rPr>
                    <a:t>     2     200</a:t>
                  </a:r>
                  <a:endParaRPr lang="en-US" altLang="zh-CN" b="1">
                    <a:latin typeface="Times New Roman" panose="02020603050405020304" pitchFamily="2" charset="0"/>
                  </a:endParaRPr>
                </a:p>
              </p:txBody>
            </p:sp>
            <p:sp>
              <p:nvSpPr>
                <p:cNvPr id="50185" name="直接连接符 50184"/>
                <p:cNvSpPr/>
                <p:nvPr/>
              </p:nvSpPr>
              <p:spPr>
                <a:xfrm>
                  <a:off x="240" y="0"/>
                  <a:ext cx="0" cy="29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0186" name="矩形 50185"/>
              <p:cNvSpPr/>
              <p:nvPr/>
            </p:nvSpPr>
            <p:spPr>
              <a:xfrm>
                <a:off x="614" y="1381"/>
                <a:ext cx="1587" cy="295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b="1">
                    <a:latin typeface="Times New Roman" panose="02020603050405020304" pitchFamily="2" charset="0"/>
                  </a:rPr>
                  <a:t>1        </a:t>
                </a:r>
                <a:r>
                  <a:rPr lang="en-US" altLang="zh-CN" b="1">
                    <a:latin typeface="Comic Sans MS" panose="030F0702030302020204" pitchFamily="2" charset="0"/>
                  </a:rPr>
                  <a:t>…</a:t>
                </a:r>
                <a:r>
                  <a:rPr lang="en-US" altLang="zh-CN" b="1">
                    <a:latin typeface="Times New Roman" panose="02020603050405020304" pitchFamily="2" charset="0"/>
                  </a:rPr>
                  <a:t>     2     250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0187" name="直接连接符 50186"/>
              <p:cNvSpPr/>
              <p:nvPr/>
            </p:nvSpPr>
            <p:spPr>
              <a:xfrm>
                <a:off x="854" y="1381"/>
                <a:ext cx="0" cy="2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188" name="文本框 50187"/>
              <p:cNvSpPr txBox="1"/>
              <p:nvPr/>
            </p:nvSpPr>
            <p:spPr>
              <a:xfrm>
                <a:off x="48" y="1381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150: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0189" name="文本框 50188"/>
              <p:cNvSpPr txBox="1"/>
              <p:nvPr/>
            </p:nvSpPr>
            <p:spPr>
              <a:xfrm>
                <a:off x="48" y="1813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200: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0190" name="文本框 50189"/>
              <p:cNvSpPr txBox="1"/>
              <p:nvPr/>
            </p:nvSpPr>
            <p:spPr>
              <a:xfrm>
                <a:off x="48" y="2149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250: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0191" name="文本框 50190"/>
              <p:cNvSpPr txBox="1"/>
              <p:nvPr/>
            </p:nvSpPr>
            <p:spPr>
              <a:xfrm>
                <a:off x="470" y="0"/>
                <a:ext cx="16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2" charset="0"/>
                  </a:rPr>
                  <a:t>[W]段（段号=2)</a:t>
                </a:r>
                <a:endParaRPr lang="zh-CN" altLang="en-US" b="1" dirty="0">
                  <a:latin typeface="Times New Roman" panose="02020603050405020304" pitchFamily="2" charset="0"/>
                </a:endParaRPr>
              </a:p>
            </p:txBody>
          </p:sp>
        </p:grpSp>
        <p:grpSp>
          <p:nvGrpSpPr>
            <p:cNvPr id="50192" name="组合 50191"/>
            <p:cNvGrpSpPr/>
            <p:nvPr/>
          </p:nvGrpSpPr>
          <p:grpSpPr>
            <a:xfrm>
              <a:off x="2890" y="2637"/>
              <a:ext cx="1824" cy="1587"/>
              <a:chOff x="0" y="0"/>
              <a:chExt cx="1824" cy="1587"/>
            </a:xfrm>
          </p:grpSpPr>
          <p:sp>
            <p:nvSpPr>
              <p:cNvPr id="50193" name="文本框 50192"/>
              <p:cNvSpPr txBox="1"/>
              <p:nvPr/>
            </p:nvSpPr>
            <p:spPr>
              <a:xfrm>
                <a:off x="0" y="0"/>
                <a:ext cx="16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2" charset="0"/>
                  </a:rPr>
                  <a:t>[X]段</a:t>
                </a:r>
                <a:endParaRPr lang="zh-CN" altLang="en-US" b="1" dirty="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0194" name="矩形 50193"/>
              <p:cNvSpPr/>
              <p:nvPr/>
            </p:nvSpPr>
            <p:spPr>
              <a:xfrm>
                <a:off x="690" y="0"/>
                <a:ext cx="1134" cy="1587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lnSpc>
                    <a:spcPct val="160000"/>
                  </a:lnSpc>
                </a:pPr>
                <a:r>
                  <a:rPr lang="en-US" altLang="zh-CN" b="1">
                    <a:latin typeface="Times New Roman" panose="02020603050405020304" pitchFamily="2" charset="0"/>
                  </a:rPr>
                  <a:t>&lt;Y&gt;      300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b="1">
                    <a:latin typeface="Times New Roman" panose="02020603050405020304" pitchFamily="2" charset="0"/>
                  </a:rPr>
                  <a:t>&lt;Z&gt;      400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endParaRPr lang="en-US" altLang="zh-CN" b="1">
                  <a:latin typeface="Times New Roman" panose="02020603050405020304" pitchFamily="2" charset="0"/>
                </a:endParaRPr>
              </a:p>
              <a:p>
                <a:r>
                  <a:rPr lang="en-US" altLang="zh-CN" b="1">
                    <a:latin typeface="Times New Roman" panose="02020603050405020304" pitchFamily="2" charset="0"/>
                  </a:rPr>
                  <a:t>1234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r>
                  <a:rPr lang="en-US" altLang="zh-CN" b="1">
                    <a:latin typeface="Times New Roman" panose="02020603050405020304" pitchFamily="2" charset="0"/>
                  </a:rPr>
                  <a:t>5678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0195" name="直接连接符 50194"/>
              <p:cNvSpPr/>
              <p:nvPr/>
            </p:nvSpPr>
            <p:spPr>
              <a:xfrm>
                <a:off x="690" y="672"/>
                <a:ext cx="113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196" name="文本框 50195"/>
              <p:cNvSpPr txBox="1"/>
              <p:nvPr/>
            </p:nvSpPr>
            <p:spPr>
              <a:xfrm>
                <a:off x="240" y="816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300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0197" name="文本框 50196"/>
              <p:cNvSpPr txBox="1"/>
              <p:nvPr/>
            </p:nvSpPr>
            <p:spPr>
              <a:xfrm>
                <a:off x="240" y="1056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400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</p:grpSp>
        <p:grpSp>
          <p:nvGrpSpPr>
            <p:cNvPr id="50198" name="组合 50197"/>
            <p:cNvGrpSpPr/>
            <p:nvPr/>
          </p:nvGrpSpPr>
          <p:grpSpPr>
            <a:xfrm>
              <a:off x="10" y="384"/>
              <a:ext cx="1728" cy="2099"/>
              <a:chOff x="0" y="0"/>
              <a:chExt cx="1728" cy="2099"/>
            </a:xfrm>
          </p:grpSpPr>
          <p:sp>
            <p:nvSpPr>
              <p:cNvPr id="50199" name="文本框 50198"/>
              <p:cNvSpPr txBox="1"/>
              <p:nvPr/>
            </p:nvSpPr>
            <p:spPr>
              <a:xfrm>
                <a:off x="528" y="0"/>
                <a:ext cx="7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Times New Roman" panose="02020603050405020304" pitchFamily="2" charset="0"/>
                  </a:rPr>
                  <a:t>段表</a:t>
                </a:r>
                <a:endParaRPr lang="zh-CN" altLang="en-US" b="1">
                  <a:latin typeface="Times New Roman" panose="02020603050405020304" pitchFamily="2" charset="0"/>
                </a:endParaRPr>
              </a:p>
            </p:txBody>
          </p:sp>
          <p:grpSp>
            <p:nvGrpSpPr>
              <p:cNvPr id="50200" name="组合 50199"/>
              <p:cNvGrpSpPr/>
              <p:nvPr/>
            </p:nvGrpSpPr>
            <p:grpSpPr>
              <a:xfrm>
                <a:off x="0" y="333"/>
                <a:ext cx="1728" cy="1766"/>
                <a:chOff x="0" y="0"/>
                <a:chExt cx="1728" cy="1766"/>
              </a:xfrm>
            </p:grpSpPr>
            <p:grpSp>
              <p:nvGrpSpPr>
                <p:cNvPr id="50201" name="组合 50200"/>
                <p:cNvGrpSpPr/>
                <p:nvPr/>
              </p:nvGrpSpPr>
              <p:grpSpPr>
                <a:xfrm>
                  <a:off x="0" y="0"/>
                  <a:ext cx="1728" cy="1766"/>
                  <a:chOff x="0" y="0"/>
                  <a:chExt cx="1728" cy="1766"/>
                </a:xfrm>
              </p:grpSpPr>
              <p:sp>
                <p:nvSpPr>
                  <p:cNvPr id="50202" name="矩形 50201"/>
                  <p:cNvSpPr/>
                  <p:nvPr/>
                </p:nvSpPr>
                <p:spPr>
                  <a:xfrm>
                    <a:off x="549" y="0"/>
                    <a:ext cx="1179" cy="1587"/>
                  </a:xfrm>
                  <a:prstGeom prst="rect">
                    <a:avLst/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50203" name="文本框 50202"/>
                  <p:cNvSpPr txBox="1"/>
                  <p:nvPr/>
                </p:nvSpPr>
                <p:spPr>
                  <a:xfrm>
                    <a:off x="528" y="42"/>
                    <a:ext cx="1200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1">
                        <a:latin typeface="Comic Sans MS" panose="030F0702030302020204" pitchFamily="2" charset="0"/>
                      </a:rPr>
                      <a:t>  …  </a:t>
                    </a:r>
                    <a:r>
                      <a:rPr lang="zh-CN" altLang="en-US" b="1">
                        <a:latin typeface="Comic Sans MS" panose="030F0702030302020204" pitchFamily="2" charset="0"/>
                      </a:rPr>
                      <a:t>段首址</a:t>
                    </a:r>
                    <a:endParaRPr lang="zh-CN" altLang="en-US" b="1">
                      <a:latin typeface="Comic Sans MS" panose="030F0702030302020204" pitchFamily="2" charset="0"/>
                    </a:endParaRPr>
                  </a:p>
                </p:txBody>
              </p:sp>
              <p:sp>
                <p:nvSpPr>
                  <p:cNvPr id="50204" name="直接连接符 50203"/>
                  <p:cNvSpPr/>
                  <p:nvPr/>
                </p:nvSpPr>
                <p:spPr>
                  <a:xfrm>
                    <a:off x="549" y="336"/>
                    <a:ext cx="1179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0205" name="直接连接符 50204"/>
                  <p:cNvSpPr/>
                  <p:nvPr/>
                </p:nvSpPr>
                <p:spPr>
                  <a:xfrm>
                    <a:off x="549" y="576"/>
                    <a:ext cx="1179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0206" name="直接连接符 50205"/>
                  <p:cNvSpPr/>
                  <p:nvPr/>
                </p:nvSpPr>
                <p:spPr>
                  <a:xfrm>
                    <a:off x="549" y="816"/>
                    <a:ext cx="1179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0207" name="直接连接符 50206"/>
                  <p:cNvSpPr/>
                  <p:nvPr/>
                </p:nvSpPr>
                <p:spPr>
                  <a:xfrm>
                    <a:off x="549" y="1056"/>
                    <a:ext cx="1179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0208" name="文本框 50207"/>
                  <p:cNvSpPr txBox="1"/>
                  <p:nvPr/>
                </p:nvSpPr>
                <p:spPr>
                  <a:xfrm>
                    <a:off x="528" y="1248"/>
                    <a:ext cx="1200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1">
                        <a:latin typeface="Comic Sans MS" panose="030F0702030302020204" pitchFamily="2" charset="0"/>
                      </a:rPr>
                      <a:t>   …        ...</a:t>
                    </a:r>
                    <a:endParaRPr lang="en-US" altLang="zh-CN" b="1">
                      <a:latin typeface="Comic Sans MS" panose="030F0702030302020204" pitchFamily="2" charset="0"/>
                    </a:endParaRPr>
                  </a:p>
                </p:txBody>
              </p:sp>
              <p:sp>
                <p:nvSpPr>
                  <p:cNvPr id="50209" name="文本框 50208"/>
                  <p:cNvSpPr txBox="1"/>
                  <p:nvPr/>
                </p:nvSpPr>
                <p:spPr>
                  <a:xfrm>
                    <a:off x="0" y="0"/>
                    <a:ext cx="576" cy="153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lang="zh-CN" altLang="en-US" b="1">
                        <a:latin typeface="Times New Roman" panose="02020603050405020304" pitchFamily="2" charset="0"/>
                      </a:rPr>
                      <a:t>段号</a:t>
                    </a:r>
                    <a:endParaRPr lang="zh-CN" altLang="en-US" b="1">
                      <a:latin typeface="Times New Roman" panose="02020603050405020304" pitchFamily="2" charset="0"/>
                    </a:endParaRPr>
                  </a:p>
                  <a:p>
                    <a:pPr>
                      <a:lnSpc>
                        <a:spcPct val="60000"/>
                      </a:lnSpc>
                      <a:spcBef>
                        <a:spcPct val="50000"/>
                      </a:spcBef>
                    </a:pPr>
                    <a:r>
                      <a:rPr lang="zh-CN" altLang="en-US" b="1">
                        <a:latin typeface="Times New Roman" panose="02020603050405020304" pitchFamily="2" charset="0"/>
                      </a:rPr>
                      <a:t>   </a:t>
                    </a:r>
                    <a:r>
                      <a:rPr lang="en-US" altLang="zh-CN" b="1">
                        <a:latin typeface="Times New Roman" panose="02020603050405020304" pitchFamily="2" charset="0"/>
                      </a:rPr>
                      <a:t>0</a:t>
                    </a:r>
                    <a:endParaRPr lang="en-US" altLang="zh-CN" b="1">
                      <a:latin typeface="Times New Roman" panose="02020603050405020304" pitchFamily="2" charset="0"/>
                    </a:endParaRPr>
                  </a:p>
                  <a:p>
                    <a:pPr>
                      <a:lnSpc>
                        <a:spcPct val="60000"/>
                      </a:lnSpc>
                      <a:spcBef>
                        <a:spcPct val="50000"/>
                      </a:spcBef>
                    </a:pPr>
                    <a:r>
                      <a:rPr lang="en-US" altLang="zh-CN" b="1">
                        <a:latin typeface="Times New Roman" panose="02020603050405020304" pitchFamily="2" charset="0"/>
                      </a:rPr>
                      <a:t>   1</a:t>
                    </a:r>
                    <a:endParaRPr lang="en-US" altLang="zh-CN" b="1">
                      <a:latin typeface="Times New Roman" panose="02020603050405020304" pitchFamily="2" charset="0"/>
                    </a:endParaRPr>
                  </a:p>
                  <a:p>
                    <a:pPr>
                      <a:lnSpc>
                        <a:spcPct val="60000"/>
                      </a:lnSpc>
                      <a:spcBef>
                        <a:spcPct val="50000"/>
                      </a:spcBef>
                    </a:pPr>
                    <a:r>
                      <a:rPr lang="en-US" altLang="zh-CN" b="1">
                        <a:latin typeface="Times New Roman" panose="02020603050405020304" pitchFamily="2" charset="0"/>
                      </a:rPr>
                      <a:t>   2</a:t>
                    </a:r>
                    <a:endParaRPr lang="en-US" altLang="zh-CN" b="1">
                      <a:latin typeface="Times New Roman" panose="02020603050405020304" pitchFamily="2" charset="0"/>
                    </a:endParaRPr>
                  </a:p>
                  <a:p>
                    <a:pPr>
                      <a:lnSpc>
                        <a:spcPct val="60000"/>
                      </a:lnSpc>
                      <a:spcBef>
                        <a:spcPct val="50000"/>
                      </a:spcBef>
                    </a:pPr>
                    <a:r>
                      <a:rPr lang="en-US" altLang="zh-CN" b="1">
                        <a:latin typeface="Times New Roman" panose="02020603050405020304" pitchFamily="2" charset="0"/>
                      </a:rPr>
                      <a:t>   3</a:t>
                    </a:r>
                    <a:endParaRPr lang="en-US" altLang="zh-CN" b="1">
                      <a:latin typeface="Times New Roman" panose="02020603050405020304" pitchFamily="2" charset="0"/>
                    </a:endParaRPr>
                  </a:p>
                  <a:p>
                    <a:pPr>
                      <a:lnSpc>
                        <a:spcPct val="60000"/>
                      </a:lnSpc>
                      <a:spcBef>
                        <a:spcPct val="50000"/>
                      </a:spcBef>
                    </a:pPr>
                    <a:r>
                      <a:rPr lang="en-US" altLang="zh-CN" b="1">
                        <a:latin typeface="Times New Roman" panose="02020603050405020304" pitchFamily="2" charset="0"/>
                      </a:rPr>
                      <a:t>   </a:t>
                    </a:r>
                    <a:r>
                      <a:rPr lang="en-US" altLang="zh-CN" b="1">
                        <a:latin typeface="Comic Sans MS" panose="030F0702030302020204" pitchFamily="2" charset="0"/>
                      </a:rPr>
                      <a:t>...</a:t>
                    </a:r>
                    <a:endParaRPr lang="en-US" altLang="zh-CN" b="1">
                      <a:latin typeface="Times New Roman" panose="02020603050405020304" pitchFamily="2" charset="0"/>
                    </a:endParaRPr>
                  </a:p>
                </p:txBody>
              </p:sp>
            </p:grpSp>
            <p:sp>
              <p:nvSpPr>
                <p:cNvPr id="50210" name="直接连接符 50209"/>
                <p:cNvSpPr/>
                <p:nvPr/>
              </p:nvSpPr>
              <p:spPr>
                <a:xfrm>
                  <a:off x="549" y="1296"/>
                  <a:ext cx="1179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11" name="直接连接符 50210"/>
                <p:cNvSpPr/>
                <p:nvPr/>
              </p:nvSpPr>
              <p:spPr>
                <a:xfrm>
                  <a:off x="1008" y="0"/>
                  <a:ext cx="0" cy="158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0212" name="组合 50211"/>
            <p:cNvGrpSpPr/>
            <p:nvPr/>
          </p:nvGrpSpPr>
          <p:grpSpPr>
            <a:xfrm>
              <a:off x="0" y="2544"/>
              <a:ext cx="1740" cy="1496"/>
              <a:chOff x="0" y="0"/>
              <a:chExt cx="1740" cy="1496"/>
            </a:xfrm>
          </p:grpSpPr>
          <p:grpSp>
            <p:nvGrpSpPr>
              <p:cNvPr id="50213" name="组合 50212"/>
              <p:cNvGrpSpPr/>
              <p:nvPr/>
            </p:nvGrpSpPr>
            <p:grpSpPr>
              <a:xfrm>
                <a:off x="538" y="0"/>
                <a:ext cx="1202" cy="1496"/>
                <a:chOff x="0" y="0"/>
                <a:chExt cx="1202" cy="1496"/>
              </a:xfrm>
            </p:grpSpPr>
            <p:sp>
              <p:nvSpPr>
                <p:cNvPr id="50214" name="矩形 50213"/>
                <p:cNvSpPr/>
                <p:nvPr/>
              </p:nvSpPr>
              <p:spPr>
                <a:xfrm>
                  <a:off x="0" y="0"/>
                  <a:ext cx="1202" cy="1496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0215" name="文本框 50214"/>
                <p:cNvSpPr txBox="1"/>
                <p:nvPr/>
              </p:nvSpPr>
              <p:spPr>
                <a:xfrm>
                  <a:off x="96" y="48"/>
                  <a:ext cx="105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b="1">
                      <a:latin typeface="Times New Roman" panose="02020603050405020304" pitchFamily="2" charset="0"/>
                    </a:rPr>
                    <a:t>段名   段号</a:t>
                  </a:r>
                  <a:endParaRPr lang="zh-CN" altLang="en-US" b="1">
                    <a:latin typeface="Times New Roman" panose="02020603050405020304" pitchFamily="2" charset="0"/>
                  </a:endParaRPr>
                </a:p>
              </p:txBody>
            </p:sp>
            <p:sp>
              <p:nvSpPr>
                <p:cNvPr id="50216" name="直接连接符 50215"/>
                <p:cNvSpPr/>
                <p:nvPr/>
              </p:nvSpPr>
              <p:spPr>
                <a:xfrm>
                  <a:off x="0" y="336"/>
                  <a:ext cx="120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17" name="直接连接符 50216"/>
                <p:cNvSpPr/>
                <p:nvPr/>
              </p:nvSpPr>
              <p:spPr>
                <a:xfrm>
                  <a:off x="0" y="576"/>
                  <a:ext cx="120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18" name="直接连接符 50217"/>
                <p:cNvSpPr/>
                <p:nvPr/>
              </p:nvSpPr>
              <p:spPr>
                <a:xfrm>
                  <a:off x="0" y="816"/>
                  <a:ext cx="120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19" name="直接连接符 50218"/>
                <p:cNvSpPr/>
                <p:nvPr/>
              </p:nvSpPr>
              <p:spPr>
                <a:xfrm>
                  <a:off x="0" y="1056"/>
                  <a:ext cx="120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20" name="直接连接符 50219"/>
                <p:cNvSpPr/>
                <p:nvPr/>
              </p:nvSpPr>
              <p:spPr>
                <a:xfrm>
                  <a:off x="0" y="1296"/>
                  <a:ext cx="120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0221" name="直接连接符 50220"/>
              <p:cNvSpPr/>
              <p:nvPr/>
            </p:nvSpPr>
            <p:spPr>
              <a:xfrm>
                <a:off x="1162" y="0"/>
                <a:ext cx="0" cy="14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22" name="文本框 50221"/>
              <p:cNvSpPr txBox="1"/>
              <p:nvPr/>
            </p:nvSpPr>
            <p:spPr>
              <a:xfrm>
                <a:off x="538" y="240"/>
                <a:ext cx="1056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[Main]    </a:t>
                </a:r>
                <a:r>
                  <a:rPr lang="en-US" altLang="zh-CN" sz="3200" b="1">
                    <a:latin typeface="Times New Roman" panose="02020603050405020304" pitchFamily="2" charset="0"/>
                  </a:rPr>
                  <a:t> </a:t>
                </a:r>
                <a:r>
                  <a:rPr lang="en-US" altLang="zh-CN" b="1">
                    <a:latin typeface="Times New Roman" panose="02020603050405020304" pitchFamily="2" charset="0"/>
                  </a:rPr>
                  <a:t>0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0223" name="文本框 50222"/>
              <p:cNvSpPr txBox="1"/>
              <p:nvPr/>
            </p:nvSpPr>
            <p:spPr>
              <a:xfrm>
                <a:off x="586" y="528"/>
                <a:ext cx="10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[A]          1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0224" name="文本框 50223"/>
              <p:cNvSpPr txBox="1"/>
              <p:nvPr/>
            </p:nvSpPr>
            <p:spPr>
              <a:xfrm>
                <a:off x="586" y="768"/>
                <a:ext cx="10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[W]         2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0225" name="文本框 50224"/>
              <p:cNvSpPr txBox="1"/>
              <p:nvPr/>
            </p:nvSpPr>
            <p:spPr>
              <a:xfrm>
                <a:off x="0" y="0"/>
                <a:ext cx="346" cy="14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Times New Roman" panose="02020603050405020304" pitchFamily="2" charset="0"/>
                  </a:rPr>
                  <a:t>段名</a:t>
                </a:r>
                <a:r>
                  <a:rPr lang="en-US" altLang="zh-CN" b="1">
                    <a:latin typeface="Times New Roman" panose="02020603050405020304" pitchFamily="2" charset="0"/>
                  </a:rPr>
                  <a:t>-</a:t>
                </a:r>
                <a:r>
                  <a:rPr lang="zh-CN" altLang="en-US" b="1">
                    <a:latin typeface="Times New Roman" panose="02020603050405020304" pitchFamily="2" charset="0"/>
                  </a:rPr>
                  <a:t>段号对照表</a:t>
                </a:r>
                <a:endParaRPr lang="zh-CN" altLang="en-US" b="1">
                  <a:latin typeface="Times New Roman" panose="02020603050405020304" pitchFamily="2" charset="0"/>
                </a:endParaRPr>
              </a:p>
            </p:txBody>
          </p:sp>
        </p:grpSp>
        <p:sp>
          <p:nvSpPr>
            <p:cNvPr id="50226" name="未知"/>
            <p:cNvSpPr/>
            <p:nvPr/>
          </p:nvSpPr>
          <p:spPr>
            <a:xfrm>
              <a:off x="1546" y="384"/>
              <a:ext cx="1392" cy="1248"/>
            </a:xfrm>
            <a:custGeom>
              <a:avLst/>
              <a:gdLst/>
              <a:ahLst/>
              <a:cxnLst/>
              <a:pathLst>
                <a:path w="1392" h="1248">
                  <a:moveTo>
                    <a:pt x="0" y="1248"/>
                  </a:moveTo>
                  <a:lnTo>
                    <a:pt x="576" y="1248"/>
                  </a:lnTo>
                  <a:lnTo>
                    <a:pt x="576" y="0"/>
                  </a:lnTo>
                  <a:lnTo>
                    <a:pt x="139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文本框 51201"/>
          <p:cNvSpPr txBox="1"/>
          <p:nvPr/>
        </p:nvSpPr>
        <p:spPr>
          <a:xfrm>
            <a:off x="533400" y="228600"/>
            <a:ext cx="3124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2" charset="0"/>
              </a:rPr>
              <a:t>第一次连接后：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grpSp>
        <p:nvGrpSpPr>
          <p:cNvPr id="51203" name="组合 51202"/>
          <p:cNvGrpSpPr/>
          <p:nvPr/>
        </p:nvGrpSpPr>
        <p:grpSpPr>
          <a:xfrm>
            <a:off x="669925" y="152400"/>
            <a:ext cx="7559675" cy="6705600"/>
            <a:chOff x="0" y="0"/>
            <a:chExt cx="4762" cy="4224"/>
          </a:xfrm>
        </p:grpSpPr>
        <p:grpSp>
          <p:nvGrpSpPr>
            <p:cNvPr id="51204" name="组合 51203"/>
            <p:cNvGrpSpPr/>
            <p:nvPr/>
          </p:nvGrpSpPr>
          <p:grpSpPr>
            <a:xfrm>
              <a:off x="2420" y="0"/>
              <a:ext cx="2342" cy="2544"/>
              <a:chOff x="0" y="0"/>
              <a:chExt cx="2342" cy="2544"/>
            </a:xfrm>
          </p:grpSpPr>
          <p:sp>
            <p:nvSpPr>
              <p:cNvPr id="51205" name="文本框 51204"/>
              <p:cNvSpPr txBox="1"/>
              <p:nvPr/>
            </p:nvSpPr>
            <p:spPr>
              <a:xfrm>
                <a:off x="0" y="997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100: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1206" name="矩形 51205"/>
              <p:cNvSpPr/>
              <p:nvPr/>
            </p:nvSpPr>
            <p:spPr>
              <a:xfrm>
                <a:off x="528" y="277"/>
                <a:ext cx="1814" cy="2267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2" charset="0"/>
                  </a:rPr>
                  <a:t>Load *1, 2|100;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pPr>
                  <a:lnSpc>
                    <a:spcPct val="50000"/>
                  </a:lnSpc>
                </a:pPr>
                <a:r>
                  <a:rPr lang="en-US" altLang="zh-CN" b="1">
                    <a:latin typeface="Comic Sans MS" panose="030F0702030302020204" pitchFamily="2" charset="0"/>
                  </a:rPr>
                  <a:t>…</a:t>
                </a:r>
                <a:endParaRPr lang="en-US" altLang="zh-CN" b="1">
                  <a:latin typeface="Comic Sans MS" panose="030F0702030302020204" pitchFamily="2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2" charset="0"/>
                  </a:rPr>
                  <a:t>Load *2, 2|150;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pPr>
                  <a:lnSpc>
                    <a:spcPct val="50000"/>
                  </a:lnSpc>
                </a:pPr>
                <a:r>
                  <a:rPr lang="en-US" altLang="zh-CN" b="1">
                    <a:latin typeface="Comic Sans MS" panose="030F0702030302020204" pitchFamily="2" charset="0"/>
                  </a:rPr>
                  <a:t>…</a:t>
                </a:r>
                <a:endParaRPr lang="en-US" altLang="zh-CN" b="1">
                  <a:latin typeface="Comic Sans MS" panose="030F0702030302020204" pitchFamily="2" charset="0"/>
                </a:endParaRPr>
              </a:p>
              <a:p>
                <a:endParaRPr lang="en-US" altLang="zh-CN" b="1">
                  <a:latin typeface="Comic Sans MS" panose="030F0702030302020204" pitchFamily="2" charset="0"/>
                </a:endParaRPr>
              </a:p>
              <a:p>
                <a:endParaRPr lang="en-US" altLang="zh-CN" b="1">
                  <a:latin typeface="Comic Sans MS" panose="030F0702030302020204" pitchFamily="2" charset="0"/>
                </a:endParaRPr>
              </a:p>
              <a:p>
                <a:endParaRPr lang="en-US" altLang="zh-CN" b="1">
                  <a:latin typeface="Comic Sans MS" panose="030F0702030302020204" pitchFamily="2" charset="0"/>
                </a:endParaRPr>
              </a:p>
              <a:p>
                <a:r>
                  <a:rPr lang="en-US" altLang="zh-CN" b="1">
                    <a:latin typeface="Comic Sans MS" panose="030F0702030302020204" pitchFamily="2" charset="0"/>
                  </a:rPr>
                  <a:t>…</a:t>
                </a:r>
                <a:endParaRPr lang="en-US" altLang="zh-CN" b="1">
                  <a:latin typeface="Comic Sans MS" panose="030F0702030302020204" pitchFamily="2" charset="0"/>
                </a:endParaRPr>
              </a:p>
              <a:p>
                <a:r>
                  <a:rPr lang="en-US" altLang="zh-CN" b="1">
                    <a:latin typeface="Times New Roman" panose="02020603050405020304" pitchFamily="2" charset="0"/>
                  </a:rPr>
                  <a:t>“7[X]|&lt;Y&gt;”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pPr>
                  <a:lnSpc>
                    <a:spcPct val="30000"/>
                  </a:lnSpc>
                </a:pPr>
                <a:r>
                  <a:rPr lang="en-US" altLang="zh-CN" b="1">
                    <a:latin typeface="Comic Sans MS" panose="030F0702030302020204" pitchFamily="2" charset="0"/>
                  </a:rPr>
                  <a:t>...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r>
                  <a:rPr lang="en-US" altLang="zh-CN" b="1">
                    <a:latin typeface="Times New Roman" panose="02020603050405020304" pitchFamily="2" charset="0"/>
                  </a:rPr>
                  <a:t>“7[X]|&lt;Z&gt;”</a:t>
                </a:r>
                <a:endParaRPr lang="en-US" altLang="zh-CN" b="1">
                  <a:latin typeface="Comic Sans MS" panose="030F0702030302020204" pitchFamily="2" charset="0"/>
                </a:endParaRPr>
              </a:p>
              <a:p>
                <a:pPr>
                  <a:lnSpc>
                    <a:spcPct val="40000"/>
                  </a:lnSpc>
                </a:pPr>
                <a:endParaRPr lang="en-US" altLang="zh-CN" b="1">
                  <a:latin typeface="Comic Sans MS" panose="030F0702030302020204" pitchFamily="2" charset="0"/>
                </a:endParaRPr>
              </a:p>
            </p:txBody>
          </p:sp>
          <p:grpSp>
            <p:nvGrpSpPr>
              <p:cNvPr id="51207" name="组合 51206"/>
              <p:cNvGrpSpPr/>
              <p:nvPr/>
            </p:nvGrpSpPr>
            <p:grpSpPr>
              <a:xfrm>
                <a:off x="621" y="990"/>
                <a:ext cx="1587" cy="295"/>
                <a:chOff x="0" y="0"/>
                <a:chExt cx="1587" cy="295"/>
              </a:xfrm>
            </p:grpSpPr>
            <p:sp>
              <p:nvSpPr>
                <p:cNvPr id="51208" name="矩形 51207"/>
                <p:cNvSpPr/>
                <p:nvPr/>
              </p:nvSpPr>
              <p:spPr>
                <a:xfrm>
                  <a:off x="0" y="0"/>
                  <a:ext cx="1587" cy="29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zh-CN" b="1">
                      <a:solidFill>
                        <a:schemeClr val="tx2"/>
                      </a:solidFill>
                      <a:latin typeface="Times New Roman" panose="02020603050405020304" pitchFamily="2" charset="0"/>
                    </a:rPr>
                    <a:t>1</a:t>
                  </a:r>
                  <a:r>
                    <a:rPr lang="en-US" altLang="zh-CN" b="1">
                      <a:latin typeface="Times New Roman" panose="02020603050405020304" pitchFamily="2" charset="0"/>
                    </a:rPr>
                    <a:t>        </a:t>
                  </a:r>
                  <a:r>
                    <a:rPr lang="en-US" altLang="zh-CN" b="1">
                      <a:latin typeface="Comic Sans MS" panose="030F0702030302020204" pitchFamily="2" charset="0"/>
                    </a:rPr>
                    <a:t>…</a:t>
                  </a:r>
                  <a:r>
                    <a:rPr lang="en-US" altLang="zh-CN" b="1">
                      <a:latin typeface="Times New Roman" panose="02020603050405020304" pitchFamily="2" charset="0"/>
                    </a:rPr>
                    <a:t>     </a:t>
                  </a:r>
                  <a:r>
                    <a:rPr lang="en-US" altLang="zh-CN" b="1">
                      <a:solidFill>
                        <a:schemeClr val="tx2"/>
                      </a:solidFill>
                      <a:latin typeface="Times New Roman" panose="02020603050405020304" pitchFamily="2" charset="0"/>
                    </a:rPr>
                    <a:t>2     200</a:t>
                  </a:r>
                  <a:endParaRPr lang="en-US" altLang="zh-CN" b="1">
                    <a:solidFill>
                      <a:schemeClr val="tx2"/>
                    </a:solidFill>
                    <a:latin typeface="Times New Roman" panose="02020603050405020304" pitchFamily="2" charset="0"/>
                  </a:endParaRPr>
                </a:p>
              </p:txBody>
            </p:sp>
            <p:sp>
              <p:nvSpPr>
                <p:cNvPr id="51209" name="直接连接符 51208"/>
                <p:cNvSpPr/>
                <p:nvPr/>
              </p:nvSpPr>
              <p:spPr>
                <a:xfrm>
                  <a:off x="240" y="0"/>
                  <a:ext cx="0" cy="29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1210" name="矩形 51209"/>
              <p:cNvSpPr/>
              <p:nvPr/>
            </p:nvSpPr>
            <p:spPr>
              <a:xfrm>
                <a:off x="614" y="1381"/>
                <a:ext cx="1587" cy="29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b="1">
                    <a:latin typeface="Times New Roman" panose="02020603050405020304" pitchFamily="2" charset="0"/>
                  </a:rPr>
                  <a:t>1        </a:t>
                </a:r>
                <a:r>
                  <a:rPr lang="en-US" altLang="zh-CN" b="1">
                    <a:latin typeface="Comic Sans MS" panose="030F0702030302020204" pitchFamily="2" charset="0"/>
                  </a:rPr>
                  <a:t>…</a:t>
                </a:r>
                <a:r>
                  <a:rPr lang="en-US" altLang="zh-CN" b="1">
                    <a:latin typeface="Times New Roman" panose="02020603050405020304" pitchFamily="2" charset="0"/>
                  </a:rPr>
                  <a:t>     2     250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1211" name="直接连接符 51210"/>
              <p:cNvSpPr/>
              <p:nvPr/>
            </p:nvSpPr>
            <p:spPr>
              <a:xfrm>
                <a:off x="854" y="1381"/>
                <a:ext cx="0" cy="2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12" name="文本框 51211"/>
              <p:cNvSpPr txBox="1"/>
              <p:nvPr/>
            </p:nvSpPr>
            <p:spPr>
              <a:xfrm>
                <a:off x="48" y="1381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150: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1213" name="文本框 51212"/>
              <p:cNvSpPr txBox="1"/>
              <p:nvPr/>
            </p:nvSpPr>
            <p:spPr>
              <a:xfrm>
                <a:off x="48" y="1813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200: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1214" name="文本框 51213"/>
              <p:cNvSpPr txBox="1"/>
              <p:nvPr/>
            </p:nvSpPr>
            <p:spPr>
              <a:xfrm>
                <a:off x="48" y="2149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250: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1215" name="文本框 51214"/>
              <p:cNvSpPr txBox="1"/>
              <p:nvPr/>
            </p:nvSpPr>
            <p:spPr>
              <a:xfrm>
                <a:off x="470" y="0"/>
                <a:ext cx="16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2" charset="0"/>
                  </a:rPr>
                  <a:t>[W]段（段号=2)</a:t>
                </a:r>
                <a:endParaRPr lang="zh-CN" altLang="en-US" b="1" dirty="0">
                  <a:latin typeface="Times New Roman" panose="02020603050405020304" pitchFamily="2" charset="0"/>
                </a:endParaRPr>
              </a:p>
            </p:txBody>
          </p:sp>
        </p:grpSp>
        <p:grpSp>
          <p:nvGrpSpPr>
            <p:cNvPr id="51216" name="组合 51215"/>
            <p:cNvGrpSpPr/>
            <p:nvPr/>
          </p:nvGrpSpPr>
          <p:grpSpPr>
            <a:xfrm>
              <a:off x="2890" y="2637"/>
              <a:ext cx="1824" cy="1587"/>
              <a:chOff x="0" y="0"/>
              <a:chExt cx="1824" cy="1587"/>
            </a:xfrm>
          </p:grpSpPr>
          <p:sp>
            <p:nvSpPr>
              <p:cNvPr id="51217" name="文本框 51216"/>
              <p:cNvSpPr txBox="1"/>
              <p:nvPr/>
            </p:nvSpPr>
            <p:spPr>
              <a:xfrm>
                <a:off x="0" y="0"/>
                <a:ext cx="16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2" charset="0"/>
                  </a:rPr>
                  <a:t>[X]段</a:t>
                </a:r>
                <a:endParaRPr lang="zh-CN" altLang="en-US" b="1" dirty="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1218" name="矩形 51217"/>
              <p:cNvSpPr/>
              <p:nvPr/>
            </p:nvSpPr>
            <p:spPr>
              <a:xfrm>
                <a:off x="690" y="0"/>
                <a:ext cx="1134" cy="1587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lnSpc>
                    <a:spcPct val="160000"/>
                  </a:lnSpc>
                </a:pPr>
                <a:r>
                  <a:rPr lang="en-US" altLang="zh-CN" b="1">
                    <a:latin typeface="Times New Roman" panose="02020603050405020304" pitchFamily="2" charset="0"/>
                  </a:rPr>
                  <a:t>&lt;Y&gt;      300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b="1">
                    <a:latin typeface="Times New Roman" panose="02020603050405020304" pitchFamily="2" charset="0"/>
                  </a:rPr>
                  <a:t>&lt;Z&gt;      400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endParaRPr lang="en-US" altLang="zh-CN" b="1">
                  <a:latin typeface="Times New Roman" panose="02020603050405020304" pitchFamily="2" charset="0"/>
                </a:endParaRPr>
              </a:p>
              <a:p>
                <a:r>
                  <a:rPr lang="en-US" altLang="zh-CN" b="1">
                    <a:latin typeface="Times New Roman" panose="02020603050405020304" pitchFamily="2" charset="0"/>
                  </a:rPr>
                  <a:t>1234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r>
                  <a:rPr lang="en-US" altLang="zh-CN" b="1">
                    <a:latin typeface="Times New Roman" panose="02020603050405020304" pitchFamily="2" charset="0"/>
                  </a:rPr>
                  <a:t>5678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1219" name="直接连接符 51218"/>
              <p:cNvSpPr/>
              <p:nvPr/>
            </p:nvSpPr>
            <p:spPr>
              <a:xfrm>
                <a:off x="690" y="672"/>
                <a:ext cx="113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20" name="文本框 51219"/>
              <p:cNvSpPr txBox="1"/>
              <p:nvPr/>
            </p:nvSpPr>
            <p:spPr>
              <a:xfrm>
                <a:off x="240" y="816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300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1221" name="文本框 51220"/>
              <p:cNvSpPr txBox="1"/>
              <p:nvPr/>
            </p:nvSpPr>
            <p:spPr>
              <a:xfrm>
                <a:off x="240" y="1056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400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</p:grpSp>
        <p:grpSp>
          <p:nvGrpSpPr>
            <p:cNvPr id="51222" name="组合 51221"/>
            <p:cNvGrpSpPr/>
            <p:nvPr/>
          </p:nvGrpSpPr>
          <p:grpSpPr>
            <a:xfrm>
              <a:off x="10" y="384"/>
              <a:ext cx="1728" cy="2099"/>
              <a:chOff x="0" y="0"/>
              <a:chExt cx="1728" cy="2099"/>
            </a:xfrm>
          </p:grpSpPr>
          <p:sp>
            <p:nvSpPr>
              <p:cNvPr id="51223" name="文本框 51222"/>
              <p:cNvSpPr txBox="1"/>
              <p:nvPr/>
            </p:nvSpPr>
            <p:spPr>
              <a:xfrm>
                <a:off x="528" y="0"/>
                <a:ext cx="7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Times New Roman" panose="02020603050405020304" pitchFamily="2" charset="0"/>
                  </a:rPr>
                  <a:t>段表</a:t>
                </a:r>
                <a:endParaRPr lang="zh-CN" altLang="en-US" b="1">
                  <a:latin typeface="Times New Roman" panose="02020603050405020304" pitchFamily="2" charset="0"/>
                </a:endParaRPr>
              </a:p>
            </p:txBody>
          </p:sp>
          <p:grpSp>
            <p:nvGrpSpPr>
              <p:cNvPr id="51224" name="组合 51223"/>
              <p:cNvGrpSpPr/>
              <p:nvPr/>
            </p:nvGrpSpPr>
            <p:grpSpPr>
              <a:xfrm>
                <a:off x="0" y="333"/>
                <a:ext cx="1728" cy="1766"/>
                <a:chOff x="0" y="0"/>
                <a:chExt cx="1728" cy="1766"/>
              </a:xfrm>
            </p:grpSpPr>
            <p:grpSp>
              <p:nvGrpSpPr>
                <p:cNvPr id="51225" name="组合 51224"/>
                <p:cNvGrpSpPr/>
                <p:nvPr/>
              </p:nvGrpSpPr>
              <p:grpSpPr>
                <a:xfrm>
                  <a:off x="0" y="0"/>
                  <a:ext cx="1728" cy="1766"/>
                  <a:chOff x="0" y="0"/>
                  <a:chExt cx="1728" cy="1766"/>
                </a:xfrm>
              </p:grpSpPr>
              <p:sp>
                <p:nvSpPr>
                  <p:cNvPr id="51226" name="矩形 51225"/>
                  <p:cNvSpPr/>
                  <p:nvPr/>
                </p:nvSpPr>
                <p:spPr>
                  <a:xfrm>
                    <a:off x="549" y="0"/>
                    <a:ext cx="1179" cy="1587"/>
                  </a:xfrm>
                  <a:prstGeom prst="rect">
                    <a:avLst/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51227" name="文本框 51226"/>
                  <p:cNvSpPr txBox="1"/>
                  <p:nvPr/>
                </p:nvSpPr>
                <p:spPr>
                  <a:xfrm>
                    <a:off x="528" y="42"/>
                    <a:ext cx="1200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1">
                        <a:latin typeface="Comic Sans MS" panose="030F0702030302020204" pitchFamily="2" charset="0"/>
                      </a:rPr>
                      <a:t>  …  </a:t>
                    </a:r>
                    <a:r>
                      <a:rPr lang="zh-CN" altLang="en-US" b="1">
                        <a:latin typeface="Comic Sans MS" panose="030F0702030302020204" pitchFamily="2" charset="0"/>
                      </a:rPr>
                      <a:t>段首址</a:t>
                    </a:r>
                    <a:endParaRPr lang="zh-CN" altLang="en-US" b="1">
                      <a:latin typeface="Comic Sans MS" panose="030F0702030302020204" pitchFamily="2" charset="0"/>
                    </a:endParaRPr>
                  </a:p>
                </p:txBody>
              </p:sp>
              <p:sp>
                <p:nvSpPr>
                  <p:cNvPr id="51228" name="直接连接符 51227"/>
                  <p:cNvSpPr/>
                  <p:nvPr/>
                </p:nvSpPr>
                <p:spPr>
                  <a:xfrm>
                    <a:off x="549" y="336"/>
                    <a:ext cx="1179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1229" name="直接连接符 51228"/>
                  <p:cNvSpPr/>
                  <p:nvPr/>
                </p:nvSpPr>
                <p:spPr>
                  <a:xfrm>
                    <a:off x="549" y="576"/>
                    <a:ext cx="1179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1230" name="直接连接符 51229"/>
                  <p:cNvSpPr/>
                  <p:nvPr/>
                </p:nvSpPr>
                <p:spPr>
                  <a:xfrm>
                    <a:off x="549" y="816"/>
                    <a:ext cx="1179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1231" name="直接连接符 51230"/>
                  <p:cNvSpPr/>
                  <p:nvPr/>
                </p:nvSpPr>
                <p:spPr>
                  <a:xfrm>
                    <a:off x="549" y="1056"/>
                    <a:ext cx="1179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1232" name="文本框 51231"/>
                  <p:cNvSpPr txBox="1"/>
                  <p:nvPr/>
                </p:nvSpPr>
                <p:spPr>
                  <a:xfrm>
                    <a:off x="528" y="1248"/>
                    <a:ext cx="1200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1">
                        <a:latin typeface="Comic Sans MS" panose="030F0702030302020204" pitchFamily="2" charset="0"/>
                      </a:rPr>
                      <a:t>   …        ...</a:t>
                    </a:r>
                    <a:endParaRPr lang="en-US" altLang="zh-CN" b="1">
                      <a:latin typeface="Comic Sans MS" panose="030F0702030302020204" pitchFamily="2" charset="0"/>
                    </a:endParaRPr>
                  </a:p>
                </p:txBody>
              </p:sp>
              <p:sp>
                <p:nvSpPr>
                  <p:cNvPr id="51233" name="文本框 51232"/>
                  <p:cNvSpPr txBox="1"/>
                  <p:nvPr/>
                </p:nvSpPr>
                <p:spPr>
                  <a:xfrm>
                    <a:off x="0" y="0"/>
                    <a:ext cx="576" cy="153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lang="zh-CN" altLang="en-US" b="1">
                        <a:latin typeface="Times New Roman" panose="02020603050405020304" pitchFamily="2" charset="0"/>
                      </a:rPr>
                      <a:t>段号</a:t>
                    </a:r>
                    <a:endParaRPr lang="zh-CN" altLang="en-US" b="1">
                      <a:latin typeface="Times New Roman" panose="02020603050405020304" pitchFamily="2" charset="0"/>
                    </a:endParaRPr>
                  </a:p>
                  <a:p>
                    <a:pPr>
                      <a:lnSpc>
                        <a:spcPct val="60000"/>
                      </a:lnSpc>
                      <a:spcBef>
                        <a:spcPct val="50000"/>
                      </a:spcBef>
                    </a:pPr>
                    <a:r>
                      <a:rPr lang="zh-CN" altLang="en-US" b="1">
                        <a:latin typeface="Times New Roman" panose="02020603050405020304" pitchFamily="2" charset="0"/>
                      </a:rPr>
                      <a:t>   </a:t>
                    </a:r>
                    <a:r>
                      <a:rPr lang="en-US" altLang="zh-CN" b="1">
                        <a:latin typeface="Times New Roman" panose="02020603050405020304" pitchFamily="2" charset="0"/>
                      </a:rPr>
                      <a:t>0</a:t>
                    </a:r>
                    <a:endParaRPr lang="en-US" altLang="zh-CN" b="1">
                      <a:latin typeface="Times New Roman" panose="02020603050405020304" pitchFamily="2" charset="0"/>
                    </a:endParaRPr>
                  </a:p>
                  <a:p>
                    <a:pPr>
                      <a:lnSpc>
                        <a:spcPct val="60000"/>
                      </a:lnSpc>
                      <a:spcBef>
                        <a:spcPct val="50000"/>
                      </a:spcBef>
                    </a:pPr>
                    <a:r>
                      <a:rPr lang="en-US" altLang="zh-CN" b="1">
                        <a:latin typeface="Times New Roman" panose="02020603050405020304" pitchFamily="2" charset="0"/>
                      </a:rPr>
                      <a:t>   1</a:t>
                    </a:r>
                    <a:endParaRPr lang="en-US" altLang="zh-CN" b="1">
                      <a:latin typeface="Times New Roman" panose="02020603050405020304" pitchFamily="2" charset="0"/>
                    </a:endParaRPr>
                  </a:p>
                  <a:p>
                    <a:pPr>
                      <a:lnSpc>
                        <a:spcPct val="60000"/>
                      </a:lnSpc>
                      <a:spcBef>
                        <a:spcPct val="50000"/>
                      </a:spcBef>
                    </a:pPr>
                    <a:r>
                      <a:rPr lang="en-US" altLang="zh-CN" b="1">
                        <a:latin typeface="Times New Roman" panose="02020603050405020304" pitchFamily="2" charset="0"/>
                      </a:rPr>
                      <a:t>   2</a:t>
                    </a:r>
                    <a:endParaRPr lang="en-US" altLang="zh-CN" b="1">
                      <a:latin typeface="Times New Roman" panose="02020603050405020304" pitchFamily="2" charset="0"/>
                    </a:endParaRPr>
                  </a:p>
                  <a:p>
                    <a:pPr>
                      <a:lnSpc>
                        <a:spcPct val="60000"/>
                      </a:lnSpc>
                      <a:spcBef>
                        <a:spcPct val="50000"/>
                      </a:spcBef>
                    </a:pPr>
                    <a:r>
                      <a:rPr lang="en-US" altLang="zh-CN" b="1">
                        <a:latin typeface="Times New Roman" panose="02020603050405020304" pitchFamily="2" charset="0"/>
                      </a:rPr>
                      <a:t>   3</a:t>
                    </a:r>
                    <a:endParaRPr lang="en-US" altLang="zh-CN" b="1">
                      <a:latin typeface="Times New Roman" panose="02020603050405020304" pitchFamily="2" charset="0"/>
                    </a:endParaRPr>
                  </a:p>
                  <a:p>
                    <a:pPr>
                      <a:lnSpc>
                        <a:spcPct val="60000"/>
                      </a:lnSpc>
                      <a:spcBef>
                        <a:spcPct val="50000"/>
                      </a:spcBef>
                    </a:pPr>
                    <a:r>
                      <a:rPr lang="en-US" altLang="zh-CN" b="1">
                        <a:latin typeface="Times New Roman" panose="02020603050405020304" pitchFamily="2" charset="0"/>
                      </a:rPr>
                      <a:t>   </a:t>
                    </a:r>
                    <a:r>
                      <a:rPr lang="en-US" altLang="zh-CN" b="1">
                        <a:latin typeface="Comic Sans MS" panose="030F0702030302020204" pitchFamily="2" charset="0"/>
                      </a:rPr>
                      <a:t>...</a:t>
                    </a:r>
                    <a:endParaRPr lang="en-US" altLang="zh-CN" b="1">
                      <a:latin typeface="Times New Roman" panose="02020603050405020304" pitchFamily="2" charset="0"/>
                    </a:endParaRPr>
                  </a:p>
                </p:txBody>
              </p:sp>
            </p:grpSp>
            <p:sp>
              <p:nvSpPr>
                <p:cNvPr id="51234" name="直接连接符 51233"/>
                <p:cNvSpPr/>
                <p:nvPr/>
              </p:nvSpPr>
              <p:spPr>
                <a:xfrm>
                  <a:off x="549" y="1296"/>
                  <a:ext cx="117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235" name="直接连接符 51234"/>
                <p:cNvSpPr/>
                <p:nvPr/>
              </p:nvSpPr>
              <p:spPr>
                <a:xfrm>
                  <a:off x="1008" y="0"/>
                  <a:ext cx="0" cy="158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1236" name="组合 51235"/>
            <p:cNvGrpSpPr/>
            <p:nvPr/>
          </p:nvGrpSpPr>
          <p:grpSpPr>
            <a:xfrm>
              <a:off x="0" y="2544"/>
              <a:ext cx="1740" cy="1496"/>
              <a:chOff x="0" y="0"/>
              <a:chExt cx="1740" cy="1496"/>
            </a:xfrm>
          </p:grpSpPr>
          <p:grpSp>
            <p:nvGrpSpPr>
              <p:cNvPr id="51237" name="组合 51236"/>
              <p:cNvGrpSpPr/>
              <p:nvPr/>
            </p:nvGrpSpPr>
            <p:grpSpPr>
              <a:xfrm>
                <a:off x="538" y="0"/>
                <a:ext cx="1202" cy="1496"/>
                <a:chOff x="0" y="0"/>
                <a:chExt cx="1202" cy="1496"/>
              </a:xfrm>
            </p:grpSpPr>
            <p:sp>
              <p:nvSpPr>
                <p:cNvPr id="51238" name="矩形 51237"/>
                <p:cNvSpPr/>
                <p:nvPr/>
              </p:nvSpPr>
              <p:spPr>
                <a:xfrm>
                  <a:off x="0" y="0"/>
                  <a:ext cx="1202" cy="1496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1239" name="文本框 51238"/>
                <p:cNvSpPr txBox="1"/>
                <p:nvPr/>
              </p:nvSpPr>
              <p:spPr>
                <a:xfrm>
                  <a:off x="96" y="48"/>
                  <a:ext cx="105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b="1">
                      <a:latin typeface="Times New Roman" panose="02020603050405020304" pitchFamily="2" charset="0"/>
                    </a:rPr>
                    <a:t>段名   段号</a:t>
                  </a:r>
                  <a:endParaRPr lang="zh-CN" altLang="en-US" b="1">
                    <a:latin typeface="Times New Roman" panose="02020603050405020304" pitchFamily="2" charset="0"/>
                  </a:endParaRPr>
                </a:p>
              </p:txBody>
            </p:sp>
            <p:sp>
              <p:nvSpPr>
                <p:cNvPr id="51240" name="直接连接符 51239"/>
                <p:cNvSpPr/>
                <p:nvPr/>
              </p:nvSpPr>
              <p:spPr>
                <a:xfrm>
                  <a:off x="0" y="336"/>
                  <a:ext cx="120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241" name="直接连接符 51240"/>
                <p:cNvSpPr/>
                <p:nvPr/>
              </p:nvSpPr>
              <p:spPr>
                <a:xfrm>
                  <a:off x="0" y="576"/>
                  <a:ext cx="120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242" name="直接连接符 51241"/>
                <p:cNvSpPr/>
                <p:nvPr/>
              </p:nvSpPr>
              <p:spPr>
                <a:xfrm>
                  <a:off x="0" y="816"/>
                  <a:ext cx="120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243" name="直接连接符 51242"/>
                <p:cNvSpPr/>
                <p:nvPr/>
              </p:nvSpPr>
              <p:spPr>
                <a:xfrm>
                  <a:off x="0" y="1056"/>
                  <a:ext cx="120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244" name="直接连接符 51243"/>
                <p:cNvSpPr/>
                <p:nvPr/>
              </p:nvSpPr>
              <p:spPr>
                <a:xfrm>
                  <a:off x="0" y="1296"/>
                  <a:ext cx="120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1245" name="直接连接符 51244"/>
              <p:cNvSpPr/>
              <p:nvPr/>
            </p:nvSpPr>
            <p:spPr>
              <a:xfrm>
                <a:off x="1162" y="0"/>
                <a:ext cx="0" cy="14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46" name="文本框 51245"/>
              <p:cNvSpPr txBox="1"/>
              <p:nvPr/>
            </p:nvSpPr>
            <p:spPr>
              <a:xfrm>
                <a:off x="538" y="240"/>
                <a:ext cx="1056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[Main]    </a:t>
                </a:r>
                <a:r>
                  <a:rPr lang="en-US" altLang="zh-CN" sz="3200" b="1">
                    <a:latin typeface="Times New Roman" panose="02020603050405020304" pitchFamily="2" charset="0"/>
                  </a:rPr>
                  <a:t> </a:t>
                </a:r>
                <a:r>
                  <a:rPr lang="en-US" altLang="zh-CN" b="1">
                    <a:latin typeface="Times New Roman" panose="02020603050405020304" pitchFamily="2" charset="0"/>
                  </a:rPr>
                  <a:t>0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1247" name="文本框 51246"/>
              <p:cNvSpPr txBox="1"/>
              <p:nvPr/>
            </p:nvSpPr>
            <p:spPr>
              <a:xfrm>
                <a:off x="586" y="528"/>
                <a:ext cx="10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[A]          1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1248" name="文本框 51247"/>
              <p:cNvSpPr txBox="1"/>
              <p:nvPr/>
            </p:nvSpPr>
            <p:spPr>
              <a:xfrm>
                <a:off x="586" y="768"/>
                <a:ext cx="10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[W]         2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1249" name="文本框 51248"/>
              <p:cNvSpPr txBox="1"/>
              <p:nvPr/>
            </p:nvSpPr>
            <p:spPr>
              <a:xfrm>
                <a:off x="0" y="0"/>
                <a:ext cx="346" cy="14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Times New Roman" panose="02020603050405020304" pitchFamily="2" charset="0"/>
                  </a:rPr>
                  <a:t>段名</a:t>
                </a:r>
                <a:r>
                  <a:rPr lang="en-US" altLang="zh-CN" b="1">
                    <a:latin typeface="Times New Roman" panose="02020603050405020304" pitchFamily="2" charset="0"/>
                  </a:rPr>
                  <a:t>-</a:t>
                </a:r>
                <a:r>
                  <a:rPr lang="zh-CN" altLang="en-US" b="1">
                    <a:latin typeface="Times New Roman" panose="02020603050405020304" pitchFamily="2" charset="0"/>
                  </a:rPr>
                  <a:t>段号对照表</a:t>
                </a:r>
                <a:endParaRPr lang="zh-CN" altLang="en-US" b="1">
                  <a:latin typeface="Times New Roman" panose="02020603050405020304" pitchFamily="2" charset="0"/>
                </a:endParaRPr>
              </a:p>
            </p:txBody>
          </p:sp>
        </p:grpSp>
        <p:sp>
          <p:nvSpPr>
            <p:cNvPr id="51250" name="未知"/>
            <p:cNvSpPr/>
            <p:nvPr/>
          </p:nvSpPr>
          <p:spPr>
            <a:xfrm>
              <a:off x="1546" y="384"/>
              <a:ext cx="1392" cy="1248"/>
            </a:xfrm>
            <a:custGeom>
              <a:avLst/>
              <a:gdLst/>
              <a:ahLst/>
              <a:cxnLst/>
              <a:pathLst>
                <a:path w="1392" h="1248">
                  <a:moveTo>
                    <a:pt x="0" y="1248"/>
                  </a:moveTo>
                  <a:lnTo>
                    <a:pt x="576" y="1248"/>
                  </a:lnTo>
                  <a:lnTo>
                    <a:pt x="576" y="0"/>
                  </a:lnTo>
                  <a:lnTo>
                    <a:pt x="1392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1251" name="文本框 51250"/>
          <p:cNvSpPr txBox="1"/>
          <p:nvPr/>
        </p:nvSpPr>
        <p:spPr>
          <a:xfrm>
            <a:off x="1600200" y="57912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[X]          3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51252" name="未知"/>
          <p:cNvSpPr/>
          <p:nvPr/>
        </p:nvSpPr>
        <p:spPr>
          <a:xfrm>
            <a:off x="3124200" y="3124200"/>
            <a:ext cx="2133600" cy="1524000"/>
          </a:xfrm>
          <a:custGeom>
            <a:avLst/>
            <a:gdLst/>
            <a:ahLst/>
            <a:cxnLst/>
            <a:pathLst>
              <a:path w="1344" h="960">
                <a:moveTo>
                  <a:pt x="0" y="0"/>
                </a:moveTo>
                <a:lnTo>
                  <a:pt x="576" y="0"/>
                </a:lnTo>
                <a:lnTo>
                  <a:pt x="576" y="960"/>
                </a:lnTo>
                <a:lnTo>
                  <a:pt x="1344" y="96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文本框 52225"/>
          <p:cNvSpPr txBox="1"/>
          <p:nvPr/>
        </p:nvSpPr>
        <p:spPr>
          <a:xfrm>
            <a:off x="533400" y="228600"/>
            <a:ext cx="3124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2" charset="0"/>
              </a:rPr>
              <a:t>第一次连接后：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grpSp>
        <p:nvGrpSpPr>
          <p:cNvPr id="52227" name="组合 52226"/>
          <p:cNvGrpSpPr/>
          <p:nvPr/>
        </p:nvGrpSpPr>
        <p:grpSpPr>
          <a:xfrm>
            <a:off x="669925" y="152400"/>
            <a:ext cx="7559675" cy="6705600"/>
            <a:chOff x="0" y="0"/>
            <a:chExt cx="4762" cy="4224"/>
          </a:xfrm>
        </p:grpSpPr>
        <p:grpSp>
          <p:nvGrpSpPr>
            <p:cNvPr id="52228" name="组合 52227"/>
            <p:cNvGrpSpPr/>
            <p:nvPr/>
          </p:nvGrpSpPr>
          <p:grpSpPr>
            <a:xfrm>
              <a:off x="2420" y="0"/>
              <a:ext cx="2342" cy="2544"/>
              <a:chOff x="0" y="0"/>
              <a:chExt cx="2342" cy="2544"/>
            </a:xfrm>
          </p:grpSpPr>
          <p:sp>
            <p:nvSpPr>
              <p:cNvPr id="52229" name="文本框 52228"/>
              <p:cNvSpPr txBox="1"/>
              <p:nvPr/>
            </p:nvSpPr>
            <p:spPr>
              <a:xfrm>
                <a:off x="0" y="997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100: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2230" name="矩形 52229"/>
              <p:cNvSpPr/>
              <p:nvPr/>
            </p:nvSpPr>
            <p:spPr>
              <a:xfrm>
                <a:off x="528" y="277"/>
                <a:ext cx="1814" cy="2267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2" charset="0"/>
                  </a:rPr>
                  <a:t>Load *1, 2|100;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pPr>
                  <a:lnSpc>
                    <a:spcPct val="50000"/>
                  </a:lnSpc>
                </a:pPr>
                <a:r>
                  <a:rPr lang="en-US" altLang="zh-CN" b="1">
                    <a:latin typeface="Comic Sans MS" panose="030F0702030302020204" pitchFamily="2" charset="0"/>
                  </a:rPr>
                  <a:t>…</a:t>
                </a:r>
                <a:endParaRPr lang="en-US" altLang="zh-CN" b="1">
                  <a:latin typeface="Comic Sans MS" panose="030F0702030302020204" pitchFamily="2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2" charset="0"/>
                  </a:rPr>
                  <a:t>Load *2, 2|150;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pPr>
                  <a:lnSpc>
                    <a:spcPct val="50000"/>
                  </a:lnSpc>
                </a:pPr>
                <a:r>
                  <a:rPr lang="en-US" altLang="zh-CN" b="1">
                    <a:latin typeface="Comic Sans MS" panose="030F0702030302020204" pitchFamily="2" charset="0"/>
                  </a:rPr>
                  <a:t>…</a:t>
                </a:r>
                <a:endParaRPr lang="en-US" altLang="zh-CN" b="1">
                  <a:latin typeface="Comic Sans MS" panose="030F0702030302020204" pitchFamily="2" charset="0"/>
                </a:endParaRPr>
              </a:p>
              <a:p>
                <a:endParaRPr lang="en-US" altLang="zh-CN" b="1">
                  <a:latin typeface="Comic Sans MS" panose="030F0702030302020204" pitchFamily="2" charset="0"/>
                </a:endParaRPr>
              </a:p>
              <a:p>
                <a:endParaRPr lang="en-US" altLang="zh-CN" b="1">
                  <a:latin typeface="Comic Sans MS" panose="030F0702030302020204" pitchFamily="2" charset="0"/>
                </a:endParaRPr>
              </a:p>
              <a:p>
                <a:endParaRPr lang="en-US" altLang="zh-CN" b="1">
                  <a:latin typeface="Comic Sans MS" panose="030F0702030302020204" pitchFamily="2" charset="0"/>
                </a:endParaRPr>
              </a:p>
              <a:p>
                <a:r>
                  <a:rPr lang="en-US" altLang="zh-CN" b="1">
                    <a:latin typeface="Comic Sans MS" panose="030F0702030302020204" pitchFamily="2" charset="0"/>
                  </a:rPr>
                  <a:t>…</a:t>
                </a:r>
                <a:endParaRPr lang="en-US" altLang="zh-CN" b="1">
                  <a:latin typeface="Comic Sans MS" panose="030F0702030302020204" pitchFamily="2" charset="0"/>
                </a:endParaRPr>
              </a:p>
              <a:p>
                <a:r>
                  <a:rPr lang="en-US" altLang="zh-CN" b="1">
                    <a:latin typeface="Times New Roman" panose="02020603050405020304" pitchFamily="2" charset="0"/>
                  </a:rPr>
                  <a:t>“7[X]|&lt;Y&gt;”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pPr>
                  <a:lnSpc>
                    <a:spcPct val="30000"/>
                  </a:lnSpc>
                </a:pPr>
                <a:r>
                  <a:rPr lang="en-US" altLang="zh-CN" b="1">
                    <a:latin typeface="Comic Sans MS" panose="030F0702030302020204" pitchFamily="2" charset="0"/>
                  </a:rPr>
                  <a:t>...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r>
                  <a:rPr lang="en-US" altLang="zh-CN" b="1">
                    <a:latin typeface="Times New Roman" panose="02020603050405020304" pitchFamily="2" charset="0"/>
                  </a:rPr>
                  <a:t>“7[X]|&lt;Z&gt;”</a:t>
                </a:r>
                <a:endParaRPr lang="en-US" altLang="zh-CN" b="1">
                  <a:latin typeface="Comic Sans MS" panose="030F0702030302020204" pitchFamily="2" charset="0"/>
                </a:endParaRPr>
              </a:p>
              <a:p>
                <a:pPr>
                  <a:lnSpc>
                    <a:spcPct val="40000"/>
                  </a:lnSpc>
                </a:pPr>
                <a:endParaRPr lang="en-US" altLang="zh-CN" b="1">
                  <a:latin typeface="Comic Sans MS" panose="030F0702030302020204" pitchFamily="2" charset="0"/>
                </a:endParaRPr>
              </a:p>
            </p:txBody>
          </p:sp>
          <p:grpSp>
            <p:nvGrpSpPr>
              <p:cNvPr id="52231" name="组合 52230"/>
              <p:cNvGrpSpPr/>
              <p:nvPr/>
            </p:nvGrpSpPr>
            <p:grpSpPr>
              <a:xfrm>
                <a:off x="621" y="990"/>
                <a:ext cx="1587" cy="295"/>
                <a:chOff x="0" y="0"/>
                <a:chExt cx="1587" cy="295"/>
              </a:xfrm>
            </p:grpSpPr>
            <p:sp>
              <p:nvSpPr>
                <p:cNvPr id="52232" name="矩形 52231"/>
                <p:cNvSpPr/>
                <p:nvPr/>
              </p:nvSpPr>
              <p:spPr>
                <a:xfrm>
                  <a:off x="0" y="0"/>
                  <a:ext cx="1587" cy="295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zh-CN" b="1">
                      <a:solidFill>
                        <a:schemeClr val="tx2"/>
                      </a:solidFill>
                      <a:latin typeface="Times New Roman" panose="02020603050405020304" pitchFamily="2" charset="0"/>
                    </a:rPr>
                    <a:t>0</a:t>
                  </a:r>
                  <a:r>
                    <a:rPr lang="en-US" altLang="zh-CN" b="1">
                      <a:latin typeface="Times New Roman" panose="02020603050405020304" pitchFamily="2" charset="0"/>
                    </a:rPr>
                    <a:t>        </a:t>
                  </a:r>
                  <a:r>
                    <a:rPr lang="en-US" altLang="zh-CN" b="1">
                      <a:latin typeface="Comic Sans MS" panose="030F0702030302020204" pitchFamily="2" charset="0"/>
                    </a:rPr>
                    <a:t>…</a:t>
                  </a:r>
                  <a:r>
                    <a:rPr lang="en-US" altLang="zh-CN" b="1">
                      <a:latin typeface="Times New Roman" panose="02020603050405020304" pitchFamily="2" charset="0"/>
                    </a:rPr>
                    <a:t>     </a:t>
                  </a:r>
                  <a:r>
                    <a:rPr lang="en-US" altLang="zh-CN" b="1">
                      <a:solidFill>
                        <a:schemeClr val="tx2"/>
                      </a:solidFill>
                      <a:latin typeface="Times New Roman" panose="02020603050405020304" pitchFamily="2" charset="0"/>
                    </a:rPr>
                    <a:t>3     300</a:t>
                  </a:r>
                  <a:endParaRPr lang="en-US" altLang="zh-CN" b="1">
                    <a:solidFill>
                      <a:schemeClr val="tx2"/>
                    </a:solidFill>
                    <a:latin typeface="Times New Roman" panose="02020603050405020304" pitchFamily="2" charset="0"/>
                  </a:endParaRPr>
                </a:p>
              </p:txBody>
            </p:sp>
            <p:sp>
              <p:nvSpPr>
                <p:cNvPr id="52233" name="直接连接符 52232"/>
                <p:cNvSpPr/>
                <p:nvPr/>
              </p:nvSpPr>
              <p:spPr>
                <a:xfrm>
                  <a:off x="240" y="0"/>
                  <a:ext cx="0" cy="29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2234" name="矩形 52233"/>
              <p:cNvSpPr/>
              <p:nvPr/>
            </p:nvSpPr>
            <p:spPr>
              <a:xfrm>
                <a:off x="614" y="1381"/>
                <a:ext cx="1587" cy="295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b="1">
                    <a:latin typeface="Times New Roman" panose="02020603050405020304" pitchFamily="2" charset="0"/>
                  </a:rPr>
                  <a:t>1        </a:t>
                </a:r>
                <a:r>
                  <a:rPr lang="en-US" altLang="zh-CN" b="1">
                    <a:latin typeface="Comic Sans MS" panose="030F0702030302020204" pitchFamily="2" charset="0"/>
                  </a:rPr>
                  <a:t>…</a:t>
                </a:r>
                <a:r>
                  <a:rPr lang="en-US" altLang="zh-CN" b="1">
                    <a:latin typeface="Times New Roman" panose="02020603050405020304" pitchFamily="2" charset="0"/>
                  </a:rPr>
                  <a:t>     2     250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2235" name="直接连接符 52234"/>
              <p:cNvSpPr/>
              <p:nvPr/>
            </p:nvSpPr>
            <p:spPr>
              <a:xfrm>
                <a:off x="854" y="1381"/>
                <a:ext cx="0" cy="2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6" name="文本框 52235"/>
              <p:cNvSpPr txBox="1"/>
              <p:nvPr/>
            </p:nvSpPr>
            <p:spPr>
              <a:xfrm>
                <a:off x="48" y="1381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150: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2237" name="文本框 52236"/>
              <p:cNvSpPr txBox="1"/>
              <p:nvPr/>
            </p:nvSpPr>
            <p:spPr>
              <a:xfrm>
                <a:off x="48" y="1813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200: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2238" name="文本框 52237"/>
              <p:cNvSpPr txBox="1"/>
              <p:nvPr/>
            </p:nvSpPr>
            <p:spPr>
              <a:xfrm>
                <a:off x="48" y="2149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250: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2239" name="文本框 52238"/>
              <p:cNvSpPr txBox="1"/>
              <p:nvPr/>
            </p:nvSpPr>
            <p:spPr>
              <a:xfrm>
                <a:off x="470" y="0"/>
                <a:ext cx="16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2" charset="0"/>
                  </a:rPr>
                  <a:t>[W]段（段号=2)</a:t>
                </a:r>
                <a:endParaRPr lang="zh-CN" altLang="en-US" b="1" dirty="0">
                  <a:latin typeface="Times New Roman" panose="02020603050405020304" pitchFamily="2" charset="0"/>
                </a:endParaRPr>
              </a:p>
            </p:txBody>
          </p:sp>
        </p:grpSp>
        <p:grpSp>
          <p:nvGrpSpPr>
            <p:cNvPr id="52240" name="组合 52239"/>
            <p:cNvGrpSpPr/>
            <p:nvPr/>
          </p:nvGrpSpPr>
          <p:grpSpPr>
            <a:xfrm>
              <a:off x="2890" y="2637"/>
              <a:ext cx="1824" cy="1587"/>
              <a:chOff x="0" y="0"/>
              <a:chExt cx="1824" cy="1587"/>
            </a:xfrm>
          </p:grpSpPr>
          <p:sp>
            <p:nvSpPr>
              <p:cNvPr id="52241" name="文本框 52240"/>
              <p:cNvSpPr txBox="1"/>
              <p:nvPr/>
            </p:nvSpPr>
            <p:spPr>
              <a:xfrm>
                <a:off x="0" y="0"/>
                <a:ext cx="16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2" charset="0"/>
                  </a:rPr>
                  <a:t>[X]段</a:t>
                </a:r>
                <a:endParaRPr lang="zh-CN" altLang="en-US" b="1" dirty="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2242" name="矩形 52241"/>
              <p:cNvSpPr/>
              <p:nvPr/>
            </p:nvSpPr>
            <p:spPr>
              <a:xfrm>
                <a:off x="690" y="0"/>
                <a:ext cx="1134" cy="1587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lnSpc>
                    <a:spcPct val="160000"/>
                  </a:lnSpc>
                </a:pPr>
                <a:r>
                  <a:rPr lang="en-US" altLang="zh-CN" b="1">
                    <a:latin typeface="Times New Roman" panose="02020603050405020304" pitchFamily="2" charset="0"/>
                  </a:rPr>
                  <a:t>&lt;Y&gt;      300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b="1">
                    <a:latin typeface="Times New Roman" panose="02020603050405020304" pitchFamily="2" charset="0"/>
                  </a:rPr>
                  <a:t>&lt;Z&gt;      400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endParaRPr lang="en-US" altLang="zh-CN" b="1">
                  <a:latin typeface="Times New Roman" panose="02020603050405020304" pitchFamily="2" charset="0"/>
                </a:endParaRPr>
              </a:p>
              <a:p>
                <a:r>
                  <a:rPr lang="en-US" altLang="zh-CN" b="1">
                    <a:latin typeface="Times New Roman" panose="02020603050405020304" pitchFamily="2" charset="0"/>
                  </a:rPr>
                  <a:t>1234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r>
                  <a:rPr lang="en-US" altLang="zh-CN" b="1">
                    <a:latin typeface="Times New Roman" panose="02020603050405020304" pitchFamily="2" charset="0"/>
                  </a:rPr>
                  <a:t>5678</a:t>
                </a:r>
                <a:endParaRPr lang="en-US" altLang="zh-CN" b="1">
                  <a:latin typeface="Times New Roman" panose="02020603050405020304" pitchFamily="2" charset="0"/>
                </a:endParaRPr>
              </a:p>
              <a:p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2243" name="直接连接符 52242"/>
              <p:cNvSpPr/>
              <p:nvPr/>
            </p:nvSpPr>
            <p:spPr>
              <a:xfrm>
                <a:off x="690" y="672"/>
                <a:ext cx="113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44" name="文本框 52243"/>
              <p:cNvSpPr txBox="1"/>
              <p:nvPr/>
            </p:nvSpPr>
            <p:spPr>
              <a:xfrm>
                <a:off x="240" y="816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300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2245" name="文本框 52244"/>
              <p:cNvSpPr txBox="1"/>
              <p:nvPr/>
            </p:nvSpPr>
            <p:spPr>
              <a:xfrm>
                <a:off x="240" y="1056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400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</p:grpSp>
        <p:grpSp>
          <p:nvGrpSpPr>
            <p:cNvPr id="52246" name="组合 52245"/>
            <p:cNvGrpSpPr/>
            <p:nvPr/>
          </p:nvGrpSpPr>
          <p:grpSpPr>
            <a:xfrm>
              <a:off x="10" y="384"/>
              <a:ext cx="1728" cy="2099"/>
              <a:chOff x="0" y="0"/>
              <a:chExt cx="1728" cy="2099"/>
            </a:xfrm>
          </p:grpSpPr>
          <p:sp>
            <p:nvSpPr>
              <p:cNvPr id="52247" name="文本框 52246"/>
              <p:cNvSpPr txBox="1"/>
              <p:nvPr/>
            </p:nvSpPr>
            <p:spPr>
              <a:xfrm>
                <a:off x="528" y="0"/>
                <a:ext cx="7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Times New Roman" panose="02020603050405020304" pitchFamily="2" charset="0"/>
                  </a:rPr>
                  <a:t>段表</a:t>
                </a:r>
                <a:endParaRPr lang="zh-CN" altLang="en-US" b="1">
                  <a:latin typeface="Times New Roman" panose="02020603050405020304" pitchFamily="2" charset="0"/>
                </a:endParaRPr>
              </a:p>
            </p:txBody>
          </p:sp>
          <p:grpSp>
            <p:nvGrpSpPr>
              <p:cNvPr id="52248" name="组合 52247"/>
              <p:cNvGrpSpPr/>
              <p:nvPr/>
            </p:nvGrpSpPr>
            <p:grpSpPr>
              <a:xfrm>
                <a:off x="0" y="333"/>
                <a:ext cx="1728" cy="1766"/>
                <a:chOff x="0" y="0"/>
                <a:chExt cx="1728" cy="1766"/>
              </a:xfrm>
            </p:grpSpPr>
            <p:grpSp>
              <p:nvGrpSpPr>
                <p:cNvPr id="52249" name="组合 52248"/>
                <p:cNvGrpSpPr/>
                <p:nvPr/>
              </p:nvGrpSpPr>
              <p:grpSpPr>
                <a:xfrm>
                  <a:off x="0" y="0"/>
                  <a:ext cx="1728" cy="1766"/>
                  <a:chOff x="0" y="0"/>
                  <a:chExt cx="1728" cy="1766"/>
                </a:xfrm>
              </p:grpSpPr>
              <p:sp>
                <p:nvSpPr>
                  <p:cNvPr id="52250" name="矩形 52249"/>
                  <p:cNvSpPr/>
                  <p:nvPr/>
                </p:nvSpPr>
                <p:spPr>
                  <a:xfrm>
                    <a:off x="549" y="0"/>
                    <a:ext cx="1179" cy="1587"/>
                  </a:xfrm>
                  <a:prstGeom prst="rect">
                    <a:avLst/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52251" name="文本框 52250"/>
                  <p:cNvSpPr txBox="1"/>
                  <p:nvPr/>
                </p:nvSpPr>
                <p:spPr>
                  <a:xfrm>
                    <a:off x="528" y="42"/>
                    <a:ext cx="1200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1">
                        <a:latin typeface="Comic Sans MS" panose="030F0702030302020204" pitchFamily="2" charset="0"/>
                      </a:rPr>
                      <a:t>  …  </a:t>
                    </a:r>
                    <a:r>
                      <a:rPr lang="zh-CN" altLang="en-US" b="1">
                        <a:latin typeface="Comic Sans MS" panose="030F0702030302020204" pitchFamily="2" charset="0"/>
                      </a:rPr>
                      <a:t>段首址</a:t>
                    </a:r>
                    <a:endParaRPr lang="zh-CN" altLang="en-US" b="1">
                      <a:latin typeface="Comic Sans MS" panose="030F0702030302020204" pitchFamily="2" charset="0"/>
                    </a:endParaRPr>
                  </a:p>
                </p:txBody>
              </p:sp>
              <p:sp>
                <p:nvSpPr>
                  <p:cNvPr id="52252" name="直接连接符 52251"/>
                  <p:cNvSpPr/>
                  <p:nvPr/>
                </p:nvSpPr>
                <p:spPr>
                  <a:xfrm>
                    <a:off x="549" y="336"/>
                    <a:ext cx="1179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2253" name="直接连接符 52252"/>
                  <p:cNvSpPr/>
                  <p:nvPr/>
                </p:nvSpPr>
                <p:spPr>
                  <a:xfrm>
                    <a:off x="549" y="576"/>
                    <a:ext cx="1179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2254" name="直接连接符 52253"/>
                  <p:cNvSpPr/>
                  <p:nvPr/>
                </p:nvSpPr>
                <p:spPr>
                  <a:xfrm>
                    <a:off x="549" y="816"/>
                    <a:ext cx="1179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2255" name="直接连接符 52254"/>
                  <p:cNvSpPr/>
                  <p:nvPr/>
                </p:nvSpPr>
                <p:spPr>
                  <a:xfrm>
                    <a:off x="549" y="1056"/>
                    <a:ext cx="1179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2256" name="文本框 52255"/>
                  <p:cNvSpPr txBox="1"/>
                  <p:nvPr/>
                </p:nvSpPr>
                <p:spPr>
                  <a:xfrm>
                    <a:off x="528" y="1248"/>
                    <a:ext cx="1200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1">
                        <a:latin typeface="Comic Sans MS" panose="030F0702030302020204" pitchFamily="2" charset="0"/>
                      </a:rPr>
                      <a:t>   …        ...</a:t>
                    </a:r>
                    <a:endParaRPr lang="en-US" altLang="zh-CN" b="1">
                      <a:latin typeface="Comic Sans MS" panose="030F0702030302020204" pitchFamily="2" charset="0"/>
                    </a:endParaRPr>
                  </a:p>
                </p:txBody>
              </p:sp>
              <p:sp>
                <p:nvSpPr>
                  <p:cNvPr id="52257" name="文本框 52256"/>
                  <p:cNvSpPr txBox="1"/>
                  <p:nvPr/>
                </p:nvSpPr>
                <p:spPr>
                  <a:xfrm>
                    <a:off x="0" y="0"/>
                    <a:ext cx="576" cy="153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lang="zh-CN" altLang="en-US" b="1">
                        <a:latin typeface="Times New Roman" panose="02020603050405020304" pitchFamily="2" charset="0"/>
                      </a:rPr>
                      <a:t>段号</a:t>
                    </a:r>
                    <a:endParaRPr lang="zh-CN" altLang="en-US" b="1">
                      <a:latin typeface="Times New Roman" panose="02020603050405020304" pitchFamily="2" charset="0"/>
                    </a:endParaRPr>
                  </a:p>
                  <a:p>
                    <a:pPr>
                      <a:lnSpc>
                        <a:spcPct val="60000"/>
                      </a:lnSpc>
                      <a:spcBef>
                        <a:spcPct val="50000"/>
                      </a:spcBef>
                    </a:pPr>
                    <a:r>
                      <a:rPr lang="zh-CN" altLang="en-US" b="1">
                        <a:latin typeface="Times New Roman" panose="02020603050405020304" pitchFamily="2" charset="0"/>
                      </a:rPr>
                      <a:t>   </a:t>
                    </a:r>
                    <a:r>
                      <a:rPr lang="en-US" altLang="zh-CN" b="1">
                        <a:latin typeface="Times New Roman" panose="02020603050405020304" pitchFamily="2" charset="0"/>
                      </a:rPr>
                      <a:t>0</a:t>
                    </a:r>
                    <a:endParaRPr lang="en-US" altLang="zh-CN" b="1">
                      <a:latin typeface="Times New Roman" panose="02020603050405020304" pitchFamily="2" charset="0"/>
                    </a:endParaRPr>
                  </a:p>
                  <a:p>
                    <a:pPr>
                      <a:lnSpc>
                        <a:spcPct val="60000"/>
                      </a:lnSpc>
                      <a:spcBef>
                        <a:spcPct val="50000"/>
                      </a:spcBef>
                    </a:pPr>
                    <a:r>
                      <a:rPr lang="en-US" altLang="zh-CN" b="1">
                        <a:latin typeface="Times New Roman" panose="02020603050405020304" pitchFamily="2" charset="0"/>
                      </a:rPr>
                      <a:t>   1</a:t>
                    </a:r>
                    <a:endParaRPr lang="en-US" altLang="zh-CN" b="1">
                      <a:latin typeface="Times New Roman" panose="02020603050405020304" pitchFamily="2" charset="0"/>
                    </a:endParaRPr>
                  </a:p>
                  <a:p>
                    <a:pPr>
                      <a:lnSpc>
                        <a:spcPct val="60000"/>
                      </a:lnSpc>
                      <a:spcBef>
                        <a:spcPct val="50000"/>
                      </a:spcBef>
                    </a:pPr>
                    <a:r>
                      <a:rPr lang="en-US" altLang="zh-CN" b="1">
                        <a:latin typeface="Times New Roman" panose="02020603050405020304" pitchFamily="2" charset="0"/>
                      </a:rPr>
                      <a:t>   2</a:t>
                    </a:r>
                    <a:endParaRPr lang="en-US" altLang="zh-CN" b="1">
                      <a:latin typeface="Times New Roman" panose="02020603050405020304" pitchFamily="2" charset="0"/>
                    </a:endParaRPr>
                  </a:p>
                  <a:p>
                    <a:pPr>
                      <a:lnSpc>
                        <a:spcPct val="60000"/>
                      </a:lnSpc>
                      <a:spcBef>
                        <a:spcPct val="50000"/>
                      </a:spcBef>
                    </a:pPr>
                    <a:r>
                      <a:rPr lang="en-US" altLang="zh-CN" b="1">
                        <a:latin typeface="Times New Roman" panose="02020603050405020304" pitchFamily="2" charset="0"/>
                      </a:rPr>
                      <a:t>   3</a:t>
                    </a:r>
                    <a:endParaRPr lang="en-US" altLang="zh-CN" b="1">
                      <a:latin typeface="Times New Roman" panose="02020603050405020304" pitchFamily="2" charset="0"/>
                    </a:endParaRPr>
                  </a:p>
                  <a:p>
                    <a:pPr>
                      <a:lnSpc>
                        <a:spcPct val="60000"/>
                      </a:lnSpc>
                      <a:spcBef>
                        <a:spcPct val="50000"/>
                      </a:spcBef>
                    </a:pPr>
                    <a:r>
                      <a:rPr lang="en-US" altLang="zh-CN" b="1">
                        <a:latin typeface="Times New Roman" panose="02020603050405020304" pitchFamily="2" charset="0"/>
                      </a:rPr>
                      <a:t>   </a:t>
                    </a:r>
                    <a:r>
                      <a:rPr lang="en-US" altLang="zh-CN" b="1">
                        <a:latin typeface="Comic Sans MS" panose="030F0702030302020204" pitchFamily="2" charset="0"/>
                      </a:rPr>
                      <a:t>...</a:t>
                    </a:r>
                    <a:endParaRPr lang="en-US" altLang="zh-CN" b="1">
                      <a:latin typeface="Times New Roman" panose="02020603050405020304" pitchFamily="2" charset="0"/>
                    </a:endParaRPr>
                  </a:p>
                </p:txBody>
              </p:sp>
            </p:grpSp>
            <p:sp>
              <p:nvSpPr>
                <p:cNvPr id="52258" name="直接连接符 52257"/>
                <p:cNvSpPr/>
                <p:nvPr/>
              </p:nvSpPr>
              <p:spPr>
                <a:xfrm>
                  <a:off x="549" y="1296"/>
                  <a:ext cx="1179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2259" name="直接连接符 52258"/>
                <p:cNvSpPr/>
                <p:nvPr/>
              </p:nvSpPr>
              <p:spPr>
                <a:xfrm>
                  <a:off x="1008" y="0"/>
                  <a:ext cx="0" cy="158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2260" name="组合 52259"/>
            <p:cNvGrpSpPr/>
            <p:nvPr/>
          </p:nvGrpSpPr>
          <p:grpSpPr>
            <a:xfrm>
              <a:off x="0" y="2544"/>
              <a:ext cx="1740" cy="1496"/>
              <a:chOff x="0" y="0"/>
              <a:chExt cx="1740" cy="1496"/>
            </a:xfrm>
          </p:grpSpPr>
          <p:grpSp>
            <p:nvGrpSpPr>
              <p:cNvPr id="52261" name="组合 52260"/>
              <p:cNvGrpSpPr/>
              <p:nvPr/>
            </p:nvGrpSpPr>
            <p:grpSpPr>
              <a:xfrm>
                <a:off x="538" y="0"/>
                <a:ext cx="1202" cy="1496"/>
                <a:chOff x="0" y="0"/>
                <a:chExt cx="1202" cy="1496"/>
              </a:xfrm>
            </p:grpSpPr>
            <p:sp>
              <p:nvSpPr>
                <p:cNvPr id="52262" name="矩形 52261"/>
                <p:cNvSpPr/>
                <p:nvPr/>
              </p:nvSpPr>
              <p:spPr>
                <a:xfrm>
                  <a:off x="0" y="0"/>
                  <a:ext cx="1202" cy="1496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2263" name="文本框 52262"/>
                <p:cNvSpPr txBox="1"/>
                <p:nvPr/>
              </p:nvSpPr>
              <p:spPr>
                <a:xfrm>
                  <a:off x="96" y="48"/>
                  <a:ext cx="105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b="1">
                      <a:latin typeface="Times New Roman" panose="02020603050405020304" pitchFamily="2" charset="0"/>
                    </a:rPr>
                    <a:t>段名   段号</a:t>
                  </a:r>
                  <a:endParaRPr lang="zh-CN" altLang="en-US" b="1">
                    <a:latin typeface="Times New Roman" panose="02020603050405020304" pitchFamily="2" charset="0"/>
                  </a:endParaRPr>
                </a:p>
              </p:txBody>
            </p:sp>
            <p:sp>
              <p:nvSpPr>
                <p:cNvPr id="52264" name="直接连接符 52263"/>
                <p:cNvSpPr/>
                <p:nvPr/>
              </p:nvSpPr>
              <p:spPr>
                <a:xfrm>
                  <a:off x="0" y="336"/>
                  <a:ext cx="120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2265" name="直接连接符 52264"/>
                <p:cNvSpPr/>
                <p:nvPr/>
              </p:nvSpPr>
              <p:spPr>
                <a:xfrm>
                  <a:off x="0" y="576"/>
                  <a:ext cx="120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2266" name="直接连接符 52265"/>
                <p:cNvSpPr/>
                <p:nvPr/>
              </p:nvSpPr>
              <p:spPr>
                <a:xfrm>
                  <a:off x="0" y="816"/>
                  <a:ext cx="120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2267" name="直接连接符 52266"/>
                <p:cNvSpPr/>
                <p:nvPr/>
              </p:nvSpPr>
              <p:spPr>
                <a:xfrm>
                  <a:off x="0" y="1056"/>
                  <a:ext cx="120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2268" name="直接连接符 52267"/>
                <p:cNvSpPr/>
                <p:nvPr/>
              </p:nvSpPr>
              <p:spPr>
                <a:xfrm>
                  <a:off x="0" y="1296"/>
                  <a:ext cx="120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2269" name="直接连接符 52268"/>
              <p:cNvSpPr/>
              <p:nvPr/>
            </p:nvSpPr>
            <p:spPr>
              <a:xfrm>
                <a:off x="1162" y="0"/>
                <a:ext cx="0" cy="14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70" name="文本框 52269"/>
              <p:cNvSpPr txBox="1"/>
              <p:nvPr/>
            </p:nvSpPr>
            <p:spPr>
              <a:xfrm>
                <a:off x="538" y="240"/>
                <a:ext cx="1056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[Main]    </a:t>
                </a:r>
                <a:r>
                  <a:rPr lang="en-US" altLang="zh-CN" sz="3200" b="1">
                    <a:latin typeface="Times New Roman" panose="02020603050405020304" pitchFamily="2" charset="0"/>
                  </a:rPr>
                  <a:t> </a:t>
                </a:r>
                <a:r>
                  <a:rPr lang="en-US" altLang="zh-CN" b="1">
                    <a:latin typeface="Times New Roman" panose="02020603050405020304" pitchFamily="2" charset="0"/>
                  </a:rPr>
                  <a:t>0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2271" name="文本框 52270"/>
              <p:cNvSpPr txBox="1"/>
              <p:nvPr/>
            </p:nvSpPr>
            <p:spPr>
              <a:xfrm>
                <a:off x="586" y="528"/>
                <a:ext cx="10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[A]          1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2272" name="文本框 52271"/>
              <p:cNvSpPr txBox="1"/>
              <p:nvPr/>
            </p:nvSpPr>
            <p:spPr>
              <a:xfrm>
                <a:off x="586" y="768"/>
                <a:ext cx="10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[W]         2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2273" name="文本框 52272"/>
              <p:cNvSpPr txBox="1"/>
              <p:nvPr/>
            </p:nvSpPr>
            <p:spPr>
              <a:xfrm>
                <a:off x="0" y="0"/>
                <a:ext cx="346" cy="14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Times New Roman" panose="02020603050405020304" pitchFamily="2" charset="0"/>
                  </a:rPr>
                  <a:t>段名</a:t>
                </a:r>
                <a:r>
                  <a:rPr lang="en-US" altLang="zh-CN" b="1">
                    <a:latin typeface="Times New Roman" panose="02020603050405020304" pitchFamily="2" charset="0"/>
                  </a:rPr>
                  <a:t>-</a:t>
                </a:r>
                <a:r>
                  <a:rPr lang="zh-CN" altLang="en-US" b="1">
                    <a:latin typeface="Times New Roman" panose="02020603050405020304" pitchFamily="2" charset="0"/>
                  </a:rPr>
                  <a:t>段号对照表</a:t>
                </a:r>
                <a:endParaRPr lang="zh-CN" altLang="en-US" b="1">
                  <a:latin typeface="Times New Roman" panose="02020603050405020304" pitchFamily="2" charset="0"/>
                </a:endParaRPr>
              </a:p>
            </p:txBody>
          </p:sp>
        </p:grpSp>
        <p:sp>
          <p:nvSpPr>
            <p:cNvPr id="52274" name="未知"/>
            <p:cNvSpPr/>
            <p:nvPr/>
          </p:nvSpPr>
          <p:spPr>
            <a:xfrm>
              <a:off x="1546" y="384"/>
              <a:ext cx="1392" cy="1248"/>
            </a:xfrm>
            <a:custGeom>
              <a:avLst/>
              <a:gdLst/>
              <a:ahLst/>
              <a:cxnLst/>
              <a:pathLst>
                <a:path w="1392" h="1248">
                  <a:moveTo>
                    <a:pt x="0" y="1248"/>
                  </a:moveTo>
                  <a:lnTo>
                    <a:pt x="576" y="1248"/>
                  </a:lnTo>
                  <a:lnTo>
                    <a:pt x="576" y="0"/>
                  </a:lnTo>
                  <a:lnTo>
                    <a:pt x="139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2275" name="文本框 52274"/>
          <p:cNvSpPr txBox="1"/>
          <p:nvPr/>
        </p:nvSpPr>
        <p:spPr>
          <a:xfrm>
            <a:off x="1600200" y="57912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[X]          3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52276" name="未知"/>
          <p:cNvSpPr/>
          <p:nvPr/>
        </p:nvSpPr>
        <p:spPr>
          <a:xfrm>
            <a:off x="3124200" y="3124200"/>
            <a:ext cx="2133600" cy="1524000"/>
          </a:xfrm>
          <a:custGeom>
            <a:avLst/>
            <a:gdLst/>
            <a:ahLst/>
            <a:cxnLst/>
            <a:pathLst>
              <a:path w="1344" h="960">
                <a:moveTo>
                  <a:pt x="0" y="0"/>
                </a:moveTo>
                <a:lnTo>
                  <a:pt x="576" y="0"/>
                </a:lnTo>
                <a:lnTo>
                  <a:pt x="576" y="960"/>
                </a:lnTo>
                <a:lnTo>
                  <a:pt x="1344" y="96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anchor="b"/>
          <a:p>
            <a:r>
              <a:rPr lang="en-US" altLang="zh-CN" b="1"/>
              <a:t>7.2.1 </a:t>
            </a:r>
            <a:r>
              <a:rPr lang="zh-CN" altLang="en-US" b="1"/>
              <a:t>虚拟页式存储系统</a:t>
            </a:r>
            <a:endParaRPr lang="zh-CN" altLang="en-US" b="1"/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924800" cy="5029200"/>
          </a:xfrm>
        </p:spPr>
        <p:txBody>
          <a:bodyPr/>
          <a:p>
            <a:r>
              <a:rPr lang="zh-CN" altLang="en-US" b="1"/>
              <a:t>基本原理</a:t>
            </a:r>
            <a:endParaRPr lang="zh-CN" altLang="en-US" b="1"/>
          </a:p>
          <a:p>
            <a:pPr lvl="1"/>
            <a:r>
              <a:rPr lang="zh-CN" altLang="en-US" b="1"/>
              <a:t>进程运行前：</a:t>
            </a:r>
            <a:endParaRPr lang="zh-CN" altLang="en-US" b="1"/>
          </a:p>
          <a:p>
            <a:pPr lvl="2"/>
            <a:r>
              <a:rPr lang="zh-CN" altLang="en-US" b="1"/>
              <a:t>全部装入外存，部分装入内存。</a:t>
            </a:r>
            <a:endParaRPr lang="zh-CN" altLang="en-US" b="1"/>
          </a:p>
          <a:p>
            <a:pPr lvl="1"/>
            <a:r>
              <a:rPr lang="zh-CN" altLang="en-US" b="1"/>
              <a:t>进程运行时：</a:t>
            </a:r>
            <a:endParaRPr lang="zh-CN" altLang="en-US" b="1"/>
          </a:p>
          <a:p>
            <a:pPr lvl="2"/>
            <a:r>
              <a:rPr lang="zh-CN" altLang="en-US" b="1"/>
              <a:t>访问页不在内存，发生缺页中断，中断处理程序：</a:t>
            </a:r>
            <a:endParaRPr lang="zh-CN" altLang="en-US" b="1"/>
          </a:p>
          <a:p>
            <a:pPr lvl="3"/>
            <a:r>
              <a:rPr lang="zh-CN" altLang="en-US" b="1"/>
              <a:t>找到访问页在外存的地址；</a:t>
            </a:r>
            <a:endParaRPr lang="zh-CN" altLang="en-US" b="1"/>
          </a:p>
          <a:p>
            <a:pPr lvl="3"/>
            <a:r>
              <a:rPr lang="zh-CN" altLang="en-US" b="1"/>
              <a:t>在内存找一空闲页面；</a:t>
            </a:r>
            <a:endParaRPr lang="zh-CN" altLang="en-US" b="1"/>
          </a:p>
          <a:p>
            <a:pPr lvl="4"/>
            <a:r>
              <a:rPr lang="zh-CN" altLang="en-US" b="1"/>
              <a:t>如没有，按淘汰算法淘汰一个；</a:t>
            </a:r>
            <a:endParaRPr lang="zh-CN" altLang="en-US" b="1"/>
          </a:p>
          <a:p>
            <a:pPr lvl="4"/>
            <a:r>
              <a:rPr lang="zh-CN" altLang="en-US" b="1"/>
              <a:t>如需要，将淘汰页面写回外存，修改页表和总页表；</a:t>
            </a:r>
            <a:endParaRPr lang="zh-CN" altLang="en-US" b="1"/>
          </a:p>
          <a:p>
            <a:pPr lvl="3"/>
            <a:r>
              <a:rPr lang="zh-CN" altLang="en-US" b="1"/>
              <a:t>读入所需页面（切换进程）；</a:t>
            </a:r>
            <a:endParaRPr lang="zh-CN" altLang="en-US" b="1"/>
          </a:p>
          <a:p>
            <a:pPr lvl="3"/>
            <a:r>
              <a:rPr lang="zh-CN" altLang="en-US" b="1"/>
              <a:t>重新启动中断指令。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5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2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27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34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5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7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81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2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34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250" name="组合 53249"/>
          <p:cNvGrpSpPr/>
          <p:nvPr/>
        </p:nvGrpSpPr>
        <p:grpSpPr>
          <a:xfrm>
            <a:off x="4511675" y="152400"/>
            <a:ext cx="3717925" cy="4038600"/>
            <a:chOff x="0" y="0"/>
            <a:chExt cx="2342" cy="2544"/>
          </a:xfrm>
        </p:grpSpPr>
        <p:sp>
          <p:nvSpPr>
            <p:cNvPr id="53251" name="文本框 53250"/>
            <p:cNvSpPr txBox="1"/>
            <p:nvPr/>
          </p:nvSpPr>
          <p:spPr>
            <a:xfrm>
              <a:off x="0" y="997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</a:rPr>
                <a:t>100: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53252" name="矩形 53251"/>
            <p:cNvSpPr/>
            <p:nvPr/>
          </p:nvSpPr>
          <p:spPr>
            <a:xfrm>
              <a:off x="528" y="277"/>
              <a:ext cx="1814" cy="2267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lnSpc>
                  <a:spcPct val="80000"/>
                </a:lnSpc>
              </a:pPr>
              <a:r>
                <a:rPr lang="en-US" altLang="zh-CN" b="1">
                  <a:latin typeface="Times New Roman" panose="02020603050405020304" pitchFamily="2" charset="0"/>
                </a:rPr>
                <a:t>Load *1, 2|100;</a:t>
              </a:r>
              <a:endParaRPr lang="en-US" altLang="zh-CN" b="1">
                <a:latin typeface="Times New Roman" panose="02020603050405020304" pitchFamily="2" charset="0"/>
              </a:endParaRPr>
            </a:p>
            <a:p>
              <a:pPr>
                <a:lnSpc>
                  <a:spcPct val="50000"/>
                </a:lnSpc>
              </a:pPr>
              <a:r>
                <a:rPr lang="en-US" altLang="zh-CN" b="1">
                  <a:latin typeface="Comic Sans MS" panose="030F0702030302020204" pitchFamily="2" charset="0"/>
                </a:rPr>
                <a:t>…</a:t>
              </a:r>
              <a:endParaRPr lang="en-US" altLang="zh-CN" b="1">
                <a:latin typeface="Comic Sans MS" panose="030F0702030302020204" pitchFamily="2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>
                  <a:latin typeface="Times New Roman" panose="02020603050405020304" pitchFamily="2" charset="0"/>
                </a:rPr>
                <a:t>Load *2, 2|150;</a:t>
              </a:r>
              <a:endParaRPr lang="en-US" altLang="zh-CN" b="1">
                <a:latin typeface="Times New Roman" panose="02020603050405020304" pitchFamily="2" charset="0"/>
              </a:endParaRPr>
            </a:p>
            <a:p>
              <a:pPr>
                <a:lnSpc>
                  <a:spcPct val="50000"/>
                </a:lnSpc>
              </a:pPr>
              <a:r>
                <a:rPr lang="en-US" altLang="zh-CN" b="1">
                  <a:latin typeface="Comic Sans MS" panose="030F0702030302020204" pitchFamily="2" charset="0"/>
                </a:rPr>
                <a:t>…</a:t>
              </a:r>
              <a:endParaRPr lang="en-US" altLang="zh-CN" b="1">
                <a:latin typeface="Comic Sans MS" panose="030F0702030302020204" pitchFamily="2" charset="0"/>
              </a:endParaRPr>
            </a:p>
            <a:p>
              <a:endParaRPr lang="en-US" altLang="zh-CN" b="1">
                <a:latin typeface="Comic Sans MS" panose="030F0702030302020204" pitchFamily="2" charset="0"/>
              </a:endParaRPr>
            </a:p>
            <a:p>
              <a:endParaRPr lang="en-US" altLang="zh-CN" b="1">
                <a:latin typeface="Comic Sans MS" panose="030F0702030302020204" pitchFamily="2" charset="0"/>
              </a:endParaRPr>
            </a:p>
            <a:p>
              <a:endParaRPr lang="en-US" altLang="zh-CN" b="1">
                <a:latin typeface="Comic Sans MS" panose="030F0702030302020204" pitchFamily="2" charset="0"/>
              </a:endParaRPr>
            </a:p>
            <a:p>
              <a:r>
                <a:rPr lang="en-US" altLang="zh-CN" b="1">
                  <a:latin typeface="Comic Sans MS" panose="030F0702030302020204" pitchFamily="2" charset="0"/>
                </a:rPr>
                <a:t>…</a:t>
              </a:r>
              <a:endParaRPr lang="en-US" altLang="zh-CN" b="1">
                <a:latin typeface="Comic Sans MS" panose="030F0702030302020204" pitchFamily="2" charset="0"/>
              </a:endParaRPr>
            </a:p>
            <a:p>
              <a:r>
                <a:rPr lang="en-US" altLang="zh-CN" b="1">
                  <a:latin typeface="Times New Roman" panose="02020603050405020304" pitchFamily="2" charset="0"/>
                </a:rPr>
                <a:t>“7[X]|&lt;Y&gt;”</a:t>
              </a:r>
              <a:endParaRPr lang="en-US" altLang="zh-CN" b="1">
                <a:latin typeface="Times New Roman" panose="02020603050405020304" pitchFamily="2" charset="0"/>
              </a:endParaRPr>
            </a:p>
            <a:p>
              <a:pPr>
                <a:lnSpc>
                  <a:spcPct val="30000"/>
                </a:lnSpc>
              </a:pPr>
              <a:r>
                <a:rPr lang="en-US" altLang="zh-CN" b="1">
                  <a:latin typeface="Comic Sans MS" panose="030F0702030302020204" pitchFamily="2" charset="0"/>
                </a:rPr>
                <a:t>...</a:t>
              </a:r>
              <a:endParaRPr lang="en-US" altLang="zh-CN" b="1">
                <a:latin typeface="Times New Roman" panose="02020603050405020304" pitchFamily="2" charset="0"/>
              </a:endParaRPr>
            </a:p>
            <a:p>
              <a:r>
                <a:rPr lang="en-US" altLang="zh-CN" b="1">
                  <a:latin typeface="Times New Roman" panose="02020603050405020304" pitchFamily="2" charset="0"/>
                </a:rPr>
                <a:t>“7[X]|&lt;Z&gt;”</a:t>
              </a:r>
              <a:endParaRPr lang="en-US" altLang="zh-CN" b="1">
                <a:latin typeface="Comic Sans MS" panose="030F0702030302020204" pitchFamily="2" charset="0"/>
              </a:endParaRPr>
            </a:p>
            <a:p>
              <a:pPr>
                <a:lnSpc>
                  <a:spcPct val="40000"/>
                </a:lnSpc>
              </a:pPr>
              <a:endParaRPr lang="en-US" altLang="zh-CN" b="1">
                <a:latin typeface="Comic Sans MS" panose="030F0702030302020204" pitchFamily="2" charset="0"/>
              </a:endParaRPr>
            </a:p>
          </p:txBody>
        </p:sp>
        <p:grpSp>
          <p:nvGrpSpPr>
            <p:cNvPr id="53253" name="组合 53252"/>
            <p:cNvGrpSpPr/>
            <p:nvPr/>
          </p:nvGrpSpPr>
          <p:grpSpPr>
            <a:xfrm>
              <a:off x="621" y="990"/>
              <a:ext cx="1587" cy="295"/>
              <a:chOff x="0" y="0"/>
              <a:chExt cx="1587" cy="295"/>
            </a:xfrm>
          </p:grpSpPr>
          <p:sp>
            <p:nvSpPr>
              <p:cNvPr id="53254" name="矩形 53253"/>
              <p:cNvSpPr/>
              <p:nvPr/>
            </p:nvSpPr>
            <p:spPr>
              <a:xfrm>
                <a:off x="0" y="0"/>
                <a:ext cx="1587" cy="295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b="1">
                    <a:latin typeface="Times New Roman" panose="02020603050405020304" pitchFamily="2" charset="0"/>
                  </a:rPr>
                  <a:t>0        </a:t>
                </a:r>
                <a:r>
                  <a:rPr lang="en-US" altLang="zh-CN" b="1">
                    <a:latin typeface="Comic Sans MS" panose="030F0702030302020204" pitchFamily="2" charset="0"/>
                  </a:rPr>
                  <a:t>…</a:t>
                </a:r>
                <a:r>
                  <a:rPr lang="en-US" altLang="zh-CN" b="1">
                    <a:latin typeface="Times New Roman" panose="02020603050405020304" pitchFamily="2" charset="0"/>
                  </a:rPr>
                  <a:t>     3     300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53255" name="直接连接符 53254"/>
              <p:cNvSpPr/>
              <p:nvPr/>
            </p:nvSpPr>
            <p:spPr>
              <a:xfrm>
                <a:off x="240" y="0"/>
                <a:ext cx="0" cy="29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3256" name="矩形 53255"/>
            <p:cNvSpPr/>
            <p:nvPr/>
          </p:nvSpPr>
          <p:spPr>
            <a:xfrm>
              <a:off x="614" y="1381"/>
              <a:ext cx="1587" cy="29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2" charset="0"/>
                </a:rPr>
                <a:t>0</a:t>
              </a:r>
              <a:r>
                <a:rPr lang="en-US" altLang="zh-CN" b="1">
                  <a:latin typeface="Times New Roman" panose="02020603050405020304" pitchFamily="2" charset="0"/>
                </a:rPr>
                <a:t>        </a:t>
              </a:r>
              <a:r>
                <a:rPr lang="en-US" altLang="zh-CN" b="1">
                  <a:latin typeface="Comic Sans MS" panose="030F0702030302020204" pitchFamily="2" charset="0"/>
                </a:rPr>
                <a:t>…</a:t>
              </a:r>
              <a:r>
                <a:rPr lang="en-US" altLang="zh-CN" b="1">
                  <a:latin typeface="Times New Roman" panose="02020603050405020304" pitchFamily="2" charset="0"/>
                </a:rPr>
                <a:t>     </a:t>
              </a: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2" charset="0"/>
                </a:rPr>
                <a:t>3     400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53257" name="直接连接符 53256"/>
            <p:cNvSpPr/>
            <p:nvPr/>
          </p:nvSpPr>
          <p:spPr>
            <a:xfrm>
              <a:off x="854" y="1381"/>
              <a:ext cx="0" cy="2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58" name="文本框 53257"/>
            <p:cNvSpPr txBox="1"/>
            <p:nvPr/>
          </p:nvSpPr>
          <p:spPr>
            <a:xfrm>
              <a:off x="48" y="1381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</a:rPr>
                <a:t>150: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53259" name="文本框 53258"/>
            <p:cNvSpPr txBox="1"/>
            <p:nvPr/>
          </p:nvSpPr>
          <p:spPr>
            <a:xfrm>
              <a:off x="48" y="1813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</a:rPr>
                <a:t>200: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53260" name="文本框 53259"/>
            <p:cNvSpPr txBox="1"/>
            <p:nvPr/>
          </p:nvSpPr>
          <p:spPr>
            <a:xfrm>
              <a:off x="48" y="2149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</a:rPr>
                <a:t>250: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53261" name="文本框 53260"/>
            <p:cNvSpPr txBox="1"/>
            <p:nvPr/>
          </p:nvSpPr>
          <p:spPr>
            <a:xfrm>
              <a:off x="470" y="0"/>
              <a:ext cx="16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2" charset="0"/>
                </a:rPr>
                <a:t>[W]段（段号=2)</a:t>
              </a:r>
              <a:endParaRPr lang="zh-CN" altLang="en-US" b="1" dirty="0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53262" name="组合 53261"/>
          <p:cNvGrpSpPr/>
          <p:nvPr/>
        </p:nvGrpSpPr>
        <p:grpSpPr>
          <a:xfrm>
            <a:off x="5257800" y="4338638"/>
            <a:ext cx="2895600" cy="2519362"/>
            <a:chOff x="0" y="0"/>
            <a:chExt cx="1824" cy="1587"/>
          </a:xfrm>
        </p:grpSpPr>
        <p:sp>
          <p:nvSpPr>
            <p:cNvPr id="53263" name="文本框 53262"/>
            <p:cNvSpPr txBox="1"/>
            <p:nvPr/>
          </p:nvSpPr>
          <p:spPr>
            <a:xfrm>
              <a:off x="0" y="0"/>
              <a:ext cx="16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2" charset="0"/>
                </a:rPr>
                <a:t>[X]段</a:t>
              </a:r>
              <a:endParaRPr lang="zh-CN" altLang="en-US" b="1" dirty="0">
                <a:latin typeface="Times New Roman" panose="02020603050405020304" pitchFamily="2" charset="0"/>
              </a:endParaRPr>
            </a:p>
          </p:txBody>
        </p:sp>
        <p:sp>
          <p:nvSpPr>
            <p:cNvPr id="53264" name="矩形 53263"/>
            <p:cNvSpPr/>
            <p:nvPr/>
          </p:nvSpPr>
          <p:spPr>
            <a:xfrm>
              <a:off x="690" y="0"/>
              <a:ext cx="1134" cy="1587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lnSpc>
                  <a:spcPct val="160000"/>
                </a:lnSpc>
              </a:pPr>
              <a:r>
                <a:rPr lang="en-US" altLang="zh-CN" b="1">
                  <a:latin typeface="Times New Roman" panose="02020603050405020304" pitchFamily="2" charset="0"/>
                </a:rPr>
                <a:t>&lt;Y&gt;      300</a:t>
              </a:r>
              <a:endParaRPr lang="en-US" altLang="zh-CN" b="1">
                <a:latin typeface="Times New Roman" panose="02020603050405020304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b="1">
                  <a:latin typeface="Times New Roman" panose="02020603050405020304" pitchFamily="2" charset="0"/>
                </a:rPr>
                <a:t>&lt;Z&gt;      400</a:t>
              </a:r>
              <a:endParaRPr lang="en-US" altLang="zh-CN" b="1">
                <a:latin typeface="Times New Roman" panose="02020603050405020304" pitchFamily="2" charset="0"/>
              </a:endParaRPr>
            </a:p>
            <a:p>
              <a:endParaRPr lang="en-US" altLang="zh-CN" b="1">
                <a:latin typeface="Times New Roman" panose="02020603050405020304" pitchFamily="2" charset="0"/>
              </a:endParaRPr>
            </a:p>
            <a:p>
              <a:r>
                <a:rPr lang="en-US" altLang="zh-CN" b="1">
                  <a:latin typeface="Times New Roman" panose="02020603050405020304" pitchFamily="2" charset="0"/>
                </a:rPr>
                <a:t>1234</a:t>
              </a:r>
              <a:endParaRPr lang="en-US" altLang="zh-CN" b="1">
                <a:latin typeface="Times New Roman" panose="02020603050405020304" pitchFamily="2" charset="0"/>
              </a:endParaRPr>
            </a:p>
            <a:p>
              <a:r>
                <a:rPr lang="en-US" altLang="zh-CN" b="1">
                  <a:latin typeface="Times New Roman" panose="02020603050405020304" pitchFamily="2" charset="0"/>
                </a:rPr>
                <a:t>5678</a:t>
              </a:r>
              <a:endParaRPr lang="en-US" altLang="zh-CN" b="1">
                <a:latin typeface="Times New Roman" panose="02020603050405020304" pitchFamily="2" charset="0"/>
              </a:endParaRPr>
            </a:p>
            <a:p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53265" name="直接连接符 53264"/>
            <p:cNvSpPr/>
            <p:nvPr/>
          </p:nvSpPr>
          <p:spPr>
            <a:xfrm>
              <a:off x="690" y="6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66" name="文本框 53265"/>
            <p:cNvSpPr txBox="1"/>
            <p:nvPr/>
          </p:nvSpPr>
          <p:spPr>
            <a:xfrm>
              <a:off x="240" y="816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</a:rPr>
                <a:t>300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53267" name="文本框 53266"/>
            <p:cNvSpPr txBox="1"/>
            <p:nvPr/>
          </p:nvSpPr>
          <p:spPr>
            <a:xfrm>
              <a:off x="240" y="1056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</a:rPr>
                <a:t>400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</p:grpSp>
      <p:sp>
        <p:nvSpPr>
          <p:cNvPr id="53268" name="文本框 53267"/>
          <p:cNvSpPr txBox="1"/>
          <p:nvPr/>
        </p:nvSpPr>
        <p:spPr>
          <a:xfrm>
            <a:off x="1524000" y="7620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段表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53269" name="矩形 53268"/>
          <p:cNvSpPr/>
          <p:nvPr/>
        </p:nvSpPr>
        <p:spPr>
          <a:xfrm>
            <a:off x="1557338" y="1290638"/>
            <a:ext cx="1871662" cy="2519362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3270" name="文本框 53269"/>
          <p:cNvSpPr txBox="1"/>
          <p:nvPr/>
        </p:nvSpPr>
        <p:spPr>
          <a:xfrm>
            <a:off x="1524000" y="135731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2" charset="0"/>
              </a:rPr>
              <a:t>  …  </a:t>
            </a:r>
            <a:r>
              <a:rPr lang="zh-CN" altLang="en-US" b="1">
                <a:latin typeface="Comic Sans MS" panose="030F0702030302020204" pitchFamily="2" charset="0"/>
              </a:rPr>
              <a:t>段首址</a:t>
            </a:r>
            <a:endParaRPr lang="zh-CN" altLang="en-US" b="1">
              <a:latin typeface="Comic Sans MS" panose="030F0702030302020204" pitchFamily="2" charset="0"/>
            </a:endParaRPr>
          </a:p>
        </p:txBody>
      </p:sp>
      <p:sp>
        <p:nvSpPr>
          <p:cNvPr id="53271" name="直接连接符 53270"/>
          <p:cNvSpPr/>
          <p:nvPr/>
        </p:nvSpPr>
        <p:spPr>
          <a:xfrm>
            <a:off x="1557338" y="1824038"/>
            <a:ext cx="18716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2" name="直接连接符 53271"/>
          <p:cNvSpPr/>
          <p:nvPr/>
        </p:nvSpPr>
        <p:spPr>
          <a:xfrm>
            <a:off x="1557338" y="2205038"/>
            <a:ext cx="18716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3" name="直接连接符 53272"/>
          <p:cNvSpPr/>
          <p:nvPr/>
        </p:nvSpPr>
        <p:spPr>
          <a:xfrm>
            <a:off x="1557338" y="2586038"/>
            <a:ext cx="18716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4" name="直接连接符 53273"/>
          <p:cNvSpPr/>
          <p:nvPr/>
        </p:nvSpPr>
        <p:spPr>
          <a:xfrm>
            <a:off x="1557338" y="2967038"/>
            <a:ext cx="18716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5" name="文本框 53274"/>
          <p:cNvSpPr txBox="1"/>
          <p:nvPr/>
        </p:nvSpPr>
        <p:spPr>
          <a:xfrm>
            <a:off x="1524000" y="3271838"/>
            <a:ext cx="1905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2" charset="0"/>
              </a:rPr>
              <a:t>   …        ...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53276" name="文本框 53275"/>
          <p:cNvSpPr txBox="1"/>
          <p:nvPr/>
        </p:nvSpPr>
        <p:spPr>
          <a:xfrm>
            <a:off x="685800" y="1290638"/>
            <a:ext cx="914400" cy="242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段号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</a:t>
            </a:r>
            <a:r>
              <a:rPr lang="en-US" altLang="zh-CN" b="1">
                <a:latin typeface="Times New Roman" panose="02020603050405020304" pitchFamily="2" charset="0"/>
              </a:rPr>
              <a:t>0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1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2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3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</a:t>
            </a:r>
            <a:r>
              <a:rPr lang="en-US" altLang="zh-CN" b="1">
                <a:latin typeface="Comic Sans MS" panose="030F0702030302020204" pitchFamily="2" charset="0"/>
              </a:rPr>
              <a:t>...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53277" name="直接连接符 53276"/>
          <p:cNvSpPr/>
          <p:nvPr/>
        </p:nvSpPr>
        <p:spPr>
          <a:xfrm>
            <a:off x="1557338" y="3348038"/>
            <a:ext cx="18716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8" name="直接连接符 53277"/>
          <p:cNvSpPr/>
          <p:nvPr/>
        </p:nvSpPr>
        <p:spPr>
          <a:xfrm>
            <a:off x="2286000" y="1290638"/>
            <a:ext cx="0" cy="2514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3279" name="组合 53278"/>
          <p:cNvGrpSpPr/>
          <p:nvPr/>
        </p:nvGrpSpPr>
        <p:grpSpPr>
          <a:xfrm>
            <a:off x="1547813" y="4184650"/>
            <a:ext cx="1908175" cy="2374900"/>
            <a:chOff x="0" y="0"/>
            <a:chExt cx="1202" cy="1496"/>
          </a:xfrm>
        </p:grpSpPr>
        <p:sp>
          <p:nvSpPr>
            <p:cNvPr id="53280" name="矩形 53279"/>
            <p:cNvSpPr/>
            <p:nvPr/>
          </p:nvSpPr>
          <p:spPr>
            <a:xfrm>
              <a:off x="0" y="0"/>
              <a:ext cx="1202" cy="149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3281" name="文本框 53280"/>
            <p:cNvSpPr txBox="1"/>
            <p:nvPr/>
          </p:nvSpPr>
          <p:spPr>
            <a:xfrm>
              <a:off x="96" y="48"/>
              <a:ext cx="105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2" charset="0"/>
                </a:rPr>
                <a:t>段名   段号</a:t>
              </a:r>
              <a:endParaRPr lang="zh-CN" altLang="en-US" b="1">
                <a:latin typeface="Times New Roman" panose="02020603050405020304" pitchFamily="2" charset="0"/>
              </a:endParaRPr>
            </a:p>
          </p:txBody>
        </p:sp>
        <p:sp>
          <p:nvSpPr>
            <p:cNvPr id="53282" name="直接连接符 53281"/>
            <p:cNvSpPr/>
            <p:nvPr/>
          </p:nvSpPr>
          <p:spPr>
            <a:xfrm>
              <a:off x="0" y="336"/>
              <a:ext cx="120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3" name="直接连接符 53282"/>
            <p:cNvSpPr/>
            <p:nvPr/>
          </p:nvSpPr>
          <p:spPr>
            <a:xfrm>
              <a:off x="0" y="576"/>
              <a:ext cx="120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4" name="直接连接符 53283"/>
            <p:cNvSpPr/>
            <p:nvPr/>
          </p:nvSpPr>
          <p:spPr>
            <a:xfrm>
              <a:off x="0" y="816"/>
              <a:ext cx="120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5" name="直接连接符 53284"/>
            <p:cNvSpPr/>
            <p:nvPr/>
          </p:nvSpPr>
          <p:spPr>
            <a:xfrm>
              <a:off x="0" y="1056"/>
              <a:ext cx="120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6" name="直接连接符 53285"/>
            <p:cNvSpPr/>
            <p:nvPr/>
          </p:nvSpPr>
          <p:spPr>
            <a:xfrm>
              <a:off x="0" y="1296"/>
              <a:ext cx="120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3287" name="直接连接符 53286"/>
          <p:cNvSpPr/>
          <p:nvPr/>
        </p:nvSpPr>
        <p:spPr>
          <a:xfrm>
            <a:off x="2514600" y="4191000"/>
            <a:ext cx="0" cy="2362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88" name="文本框 53287"/>
          <p:cNvSpPr txBox="1"/>
          <p:nvPr/>
        </p:nvSpPr>
        <p:spPr>
          <a:xfrm>
            <a:off x="1524000" y="4572000"/>
            <a:ext cx="1676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[Main]    </a:t>
            </a:r>
            <a:r>
              <a:rPr lang="en-US" altLang="zh-CN" sz="3200" b="1">
                <a:latin typeface="Times New Roman" panose="02020603050405020304" pitchFamily="2" charset="0"/>
              </a:rPr>
              <a:t> </a:t>
            </a:r>
            <a:r>
              <a:rPr lang="en-US" altLang="zh-CN" b="1">
                <a:latin typeface="Times New Roman" panose="02020603050405020304" pitchFamily="2" charset="0"/>
              </a:rPr>
              <a:t>0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53289" name="文本框 53288"/>
          <p:cNvSpPr txBox="1"/>
          <p:nvPr/>
        </p:nvSpPr>
        <p:spPr>
          <a:xfrm>
            <a:off x="1600200" y="50292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[A]          1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53290" name="文本框 53289"/>
          <p:cNvSpPr txBox="1"/>
          <p:nvPr/>
        </p:nvSpPr>
        <p:spPr>
          <a:xfrm>
            <a:off x="1600200" y="54102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[W]         2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53291" name="文本框 53290"/>
          <p:cNvSpPr txBox="1"/>
          <p:nvPr/>
        </p:nvSpPr>
        <p:spPr>
          <a:xfrm>
            <a:off x="669925" y="4191000"/>
            <a:ext cx="549275" cy="23622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段名</a:t>
            </a:r>
            <a:r>
              <a:rPr lang="en-US" altLang="zh-CN" b="1">
                <a:latin typeface="Times New Roman" panose="02020603050405020304" pitchFamily="2" charset="0"/>
              </a:rPr>
              <a:t>-</a:t>
            </a:r>
            <a:r>
              <a:rPr lang="zh-CN" altLang="en-US" b="1">
                <a:latin typeface="Times New Roman" panose="02020603050405020304" pitchFamily="2" charset="0"/>
              </a:rPr>
              <a:t>段号对照表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53292" name="未知"/>
          <p:cNvSpPr/>
          <p:nvPr/>
        </p:nvSpPr>
        <p:spPr>
          <a:xfrm>
            <a:off x="3124200" y="762000"/>
            <a:ext cx="2209800" cy="1981200"/>
          </a:xfrm>
          <a:custGeom>
            <a:avLst/>
            <a:gdLst/>
            <a:ahLst/>
            <a:cxnLst/>
            <a:pathLst>
              <a:path w="1392" h="1248">
                <a:moveTo>
                  <a:pt x="0" y="1248"/>
                </a:moveTo>
                <a:lnTo>
                  <a:pt x="576" y="1248"/>
                </a:lnTo>
                <a:lnTo>
                  <a:pt x="576" y="0"/>
                </a:lnTo>
                <a:lnTo>
                  <a:pt x="1392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3293" name="文本框 53292"/>
          <p:cNvSpPr txBox="1"/>
          <p:nvPr/>
        </p:nvSpPr>
        <p:spPr>
          <a:xfrm>
            <a:off x="1600200" y="57912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[X]          3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53294" name="文本框 53293"/>
          <p:cNvSpPr txBox="1"/>
          <p:nvPr/>
        </p:nvSpPr>
        <p:spPr>
          <a:xfrm>
            <a:off x="609600" y="228600"/>
            <a:ext cx="2667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2" charset="0"/>
              </a:rPr>
              <a:t>第二次连接后：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53295" name="未知"/>
          <p:cNvSpPr/>
          <p:nvPr/>
        </p:nvSpPr>
        <p:spPr>
          <a:xfrm>
            <a:off x="3124200" y="3124200"/>
            <a:ext cx="2209800" cy="1439863"/>
          </a:xfrm>
          <a:custGeom>
            <a:avLst/>
            <a:gdLst/>
            <a:ahLst/>
            <a:cxnLst/>
            <a:pathLst>
              <a:path w="1392" h="960">
                <a:moveTo>
                  <a:pt x="0" y="0"/>
                </a:moveTo>
                <a:lnTo>
                  <a:pt x="576" y="0"/>
                </a:lnTo>
                <a:lnTo>
                  <a:pt x="576" y="960"/>
                </a:lnTo>
                <a:lnTo>
                  <a:pt x="1392" y="96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标题 54273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anchor="b"/>
          <a:p>
            <a:r>
              <a:rPr lang="zh-CN" altLang="en-US" b="1"/>
              <a:t>动态连接问题</a:t>
            </a:r>
            <a:endParaRPr lang="zh-CN" altLang="en-US" b="1"/>
          </a:p>
        </p:txBody>
      </p:sp>
      <p:sp>
        <p:nvSpPr>
          <p:cNvPr id="54275" name="文本占位符 5427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/>
              <a:t>动态连接与共享的矛盾</a:t>
            </a:r>
            <a:endParaRPr lang="zh-CN" altLang="en-US" b="1"/>
          </a:p>
          <a:p>
            <a:pPr lvl="1"/>
            <a:r>
              <a:rPr lang="zh-CN" altLang="en-US" b="1"/>
              <a:t>动态连接：修改连接字（代码）</a:t>
            </a:r>
            <a:endParaRPr lang="zh-CN" altLang="en-US" b="1"/>
          </a:p>
          <a:p>
            <a:pPr lvl="1"/>
            <a:r>
              <a:rPr lang="zh-CN" altLang="en-US" b="1"/>
              <a:t>段的共享：要求纯代码（</a:t>
            </a:r>
            <a:r>
              <a:rPr lang="en-US" altLang="zh-CN" b="1"/>
              <a:t>pure code)</a:t>
            </a:r>
            <a:endParaRPr lang="en-US" altLang="zh-CN" b="1"/>
          </a:p>
          <a:p>
            <a:r>
              <a:rPr lang="zh-CN" altLang="en-US" b="1"/>
              <a:t>解决方法</a:t>
            </a:r>
            <a:endParaRPr lang="zh-CN" altLang="en-US" b="1"/>
          </a:p>
          <a:p>
            <a:pPr lvl="1"/>
            <a:r>
              <a:rPr lang="zh-CN" altLang="en-US" b="1"/>
              <a:t>共享代码分为“纯段”和“杂段”</a:t>
            </a:r>
            <a:endParaRPr lang="zh-CN" altLang="en-US" b="1"/>
          </a:p>
          <a:p>
            <a:pPr lvl="2"/>
            <a:r>
              <a:rPr lang="zh-CN" altLang="en-US" b="1"/>
              <a:t>纯段共享，</a:t>
            </a:r>
            <a:endParaRPr lang="zh-CN" altLang="en-US" b="1"/>
          </a:p>
          <a:p>
            <a:pPr lvl="2"/>
            <a:r>
              <a:rPr lang="zh-CN" altLang="en-US" b="1"/>
              <a:t>杂段私用。</a:t>
            </a:r>
            <a:endParaRPr lang="zh-CN" altLang="en-US" b="1"/>
          </a:p>
          <a:p>
            <a:pPr lvl="1"/>
            <a:endParaRPr lang="zh-CN" altLang="en-US"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标题 55297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anchor="b"/>
          <a:p>
            <a:r>
              <a:rPr lang="en-US" altLang="zh-CN" b="1"/>
              <a:t>7.4 </a:t>
            </a:r>
            <a:r>
              <a:rPr lang="zh-CN" altLang="en-US" b="1"/>
              <a:t>虚拟段页式存储系统</a:t>
            </a:r>
            <a:endParaRPr lang="zh-CN" altLang="en-US" b="1"/>
          </a:p>
        </p:txBody>
      </p:sp>
      <p:sp>
        <p:nvSpPr>
          <p:cNvPr id="55299" name="文本占位符 5529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/>
              <a:t>考虑</a:t>
            </a:r>
            <a:endParaRPr lang="zh-CN" altLang="en-US" b="1"/>
          </a:p>
          <a:p>
            <a:pPr lvl="1"/>
            <a:r>
              <a:rPr lang="zh-CN" altLang="en-US" b="1"/>
              <a:t>段的动态连接</a:t>
            </a:r>
            <a:endParaRPr lang="zh-CN" altLang="en-US" b="1"/>
          </a:p>
          <a:p>
            <a:pPr lvl="1"/>
            <a:r>
              <a:rPr lang="zh-CN" altLang="en-US" b="1"/>
              <a:t>段的共享</a:t>
            </a:r>
            <a:endParaRPr lang="zh-CN" altLang="en-US" b="1"/>
          </a:p>
          <a:p>
            <a:pPr lvl="1"/>
            <a:r>
              <a:rPr lang="zh-CN" altLang="en-US" b="1"/>
              <a:t>段长度的动态变化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文本框 56321"/>
          <p:cNvSpPr txBox="1"/>
          <p:nvPr/>
        </p:nvSpPr>
        <p:spPr>
          <a:xfrm>
            <a:off x="609600" y="457200"/>
            <a:ext cx="556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2" charset="0"/>
              </a:rPr>
              <a:t>所需表目：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56323" name="文本框 56322"/>
          <p:cNvSpPr txBox="1"/>
          <p:nvPr/>
        </p:nvSpPr>
        <p:spPr>
          <a:xfrm>
            <a:off x="685800" y="914400"/>
            <a:ext cx="472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(1) </a:t>
            </a:r>
            <a:r>
              <a:rPr lang="zh-CN" altLang="en-US" b="1">
                <a:latin typeface="Times New Roman" panose="02020603050405020304" pitchFamily="2" charset="0"/>
              </a:rPr>
              <a:t>段表：每进程一个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grpSp>
        <p:nvGrpSpPr>
          <p:cNvPr id="56324" name="组合 56323"/>
          <p:cNvGrpSpPr/>
          <p:nvPr/>
        </p:nvGrpSpPr>
        <p:grpSpPr>
          <a:xfrm>
            <a:off x="1565275" y="1524000"/>
            <a:ext cx="7197725" cy="990600"/>
            <a:chOff x="0" y="0"/>
            <a:chExt cx="4534" cy="624"/>
          </a:xfrm>
        </p:grpSpPr>
        <p:sp>
          <p:nvSpPr>
            <p:cNvPr id="56325" name="矩形 56324"/>
            <p:cNvSpPr/>
            <p:nvPr/>
          </p:nvSpPr>
          <p:spPr>
            <a:xfrm>
              <a:off x="0" y="0"/>
              <a:ext cx="4534" cy="62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>
                  <a:latin typeface="Times New Roman" panose="02020603050405020304" pitchFamily="2" charset="0"/>
                </a:rPr>
                <a:t>页表长度  页表首址  访问权限  扩展标志  共享段入口</a:t>
              </a:r>
              <a:endParaRPr lang="zh-CN" altLang="en-US" b="1">
                <a:latin typeface="Times New Roman" panose="02020603050405020304" pitchFamily="2" charset="0"/>
              </a:endParaRPr>
            </a:p>
            <a:p>
              <a:pPr algn="ctr"/>
              <a:r>
                <a:rPr lang="zh-CN" altLang="en-US" b="1">
                  <a:latin typeface="Comic Sans MS" panose="030F0702030302020204" pitchFamily="2" charset="0"/>
                </a:rPr>
                <a:t>      </a:t>
              </a:r>
              <a:r>
                <a:rPr lang="en-US" altLang="zh-CN" b="1">
                  <a:latin typeface="Comic Sans MS" panose="030F0702030302020204" pitchFamily="2" charset="0"/>
                </a:rPr>
                <a:t>…          …         …        …         …       </a:t>
              </a:r>
              <a:r>
                <a:rPr lang="en-US" altLang="zh-CN" b="1">
                  <a:latin typeface="Times New Roman" panose="02020603050405020304" pitchFamily="2" charset="0"/>
                </a:rPr>
                <a:t> 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56326" name="直接连接符 56325"/>
            <p:cNvSpPr/>
            <p:nvPr/>
          </p:nvSpPr>
          <p:spPr>
            <a:xfrm>
              <a:off x="0" y="336"/>
              <a:ext cx="45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7" name="直接连接符 56326"/>
            <p:cNvSpPr/>
            <p:nvPr/>
          </p:nvSpPr>
          <p:spPr>
            <a:xfrm>
              <a:off x="864" y="0"/>
              <a:ext cx="0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8" name="直接连接符 56327"/>
            <p:cNvSpPr/>
            <p:nvPr/>
          </p:nvSpPr>
          <p:spPr>
            <a:xfrm>
              <a:off x="1728" y="0"/>
              <a:ext cx="0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9" name="直接连接符 56328"/>
            <p:cNvSpPr/>
            <p:nvPr/>
          </p:nvSpPr>
          <p:spPr>
            <a:xfrm>
              <a:off x="2592" y="0"/>
              <a:ext cx="0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0" name="直接连接符 56329"/>
            <p:cNvSpPr/>
            <p:nvPr/>
          </p:nvSpPr>
          <p:spPr>
            <a:xfrm>
              <a:off x="3456" y="0"/>
              <a:ext cx="0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6331" name="文本框 56330"/>
          <p:cNvSpPr txBox="1"/>
          <p:nvPr/>
        </p:nvSpPr>
        <p:spPr>
          <a:xfrm>
            <a:off x="685800" y="16002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段号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56332" name="文本框 56331"/>
          <p:cNvSpPr txBox="1"/>
          <p:nvPr/>
        </p:nvSpPr>
        <p:spPr>
          <a:xfrm>
            <a:off x="685800" y="2895600"/>
            <a:ext cx="457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(2) </a:t>
            </a:r>
            <a:r>
              <a:rPr lang="zh-CN" altLang="en-US" b="1">
                <a:latin typeface="Times New Roman" panose="02020603050405020304" pitchFamily="2" charset="0"/>
              </a:rPr>
              <a:t>页表：每段一个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grpSp>
        <p:nvGrpSpPr>
          <p:cNvPr id="56333" name="组合 56332"/>
          <p:cNvGrpSpPr/>
          <p:nvPr/>
        </p:nvGrpSpPr>
        <p:grpSpPr>
          <a:xfrm>
            <a:off x="3200400" y="3581400"/>
            <a:ext cx="5578475" cy="990600"/>
            <a:chOff x="0" y="0"/>
            <a:chExt cx="3514" cy="624"/>
          </a:xfrm>
        </p:grpSpPr>
        <p:sp>
          <p:nvSpPr>
            <p:cNvPr id="56334" name="矩形 56333"/>
            <p:cNvSpPr/>
            <p:nvPr/>
          </p:nvSpPr>
          <p:spPr>
            <a:xfrm>
              <a:off x="0" y="0"/>
              <a:ext cx="3514" cy="62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>
                  <a:latin typeface="Times New Roman" panose="02020603050405020304" pitchFamily="2" charset="0"/>
                </a:rPr>
                <a:t>内存页号  外存块号  内外标志  修改标志</a:t>
              </a:r>
              <a:endParaRPr lang="zh-CN" altLang="en-US" b="1">
                <a:latin typeface="Times New Roman" panose="02020603050405020304" pitchFamily="2" charset="0"/>
              </a:endParaRPr>
            </a:p>
            <a:p>
              <a:pPr algn="ctr"/>
              <a:r>
                <a:rPr lang="zh-CN" altLang="en-US" b="1">
                  <a:latin typeface="Times New Roman" panose="02020603050405020304" pitchFamily="2" charset="0"/>
                </a:rPr>
                <a:t> </a:t>
              </a:r>
              <a:r>
                <a:rPr lang="en-US" altLang="zh-CN" b="1">
                  <a:latin typeface="Comic Sans MS" panose="030F0702030302020204" pitchFamily="2" charset="0"/>
                </a:rPr>
                <a:t>…         …         …         ...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56335" name="直接连接符 56334"/>
            <p:cNvSpPr/>
            <p:nvPr/>
          </p:nvSpPr>
          <p:spPr>
            <a:xfrm>
              <a:off x="0" y="336"/>
              <a:ext cx="35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6" name="直接连接符 56335"/>
            <p:cNvSpPr/>
            <p:nvPr/>
          </p:nvSpPr>
          <p:spPr>
            <a:xfrm>
              <a:off x="1728" y="0"/>
              <a:ext cx="0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7" name="直接连接符 56336"/>
            <p:cNvSpPr/>
            <p:nvPr/>
          </p:nvSpPr>
          <p:spPr>
            <a:xfrm>
              <a:off x="2592" y="0"/>
              <a:ext cx="0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8" name="直接连接符 56337"/>
            <p:cNvSpPr/>
            <p:nvPr/>
          </p:nvSpPr>
          <p:spPr>
            <a:xfrm>
              <a:off x="864" y="0"/>
              <a:ext cx="0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6339" name="文本框 56338"/>
          <p:cNvSpPr txBox="1"/>
          <p:nvPr/>
        </p:nvSpPr>
        <p:spPr>
          <a:xfrm>
            <a:off x="1676400" y="35814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逻辑页号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56340" name="文本框 56339"/>
          <p:cNvSpPr txBox="1"/>
          <p:nvPr/>
        </p:nvSpPr>
        <p:spPr>
          <a:xfrm>
            <a:off x="685800" y="4800600"/>
            <a:ext cx="457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(3) </a:t>
            </a:r>
            <a:r>
              <a:rPr lang="zh-CN" altLang="en-US" b="1">
                <a:latin typeface="Times New Roman" panose="02020603050405020304" pitchFamily="2" charset="0"/>
              </a:rPr>
              <a:t>共享段表：系统一个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56341" name="矩形 56340"/>
          <p:cNvSpPr/>
          <p:nvPr/>
        </p:nvSpPr>
        <p:spPr>
          <a:xfrm>
            <a:off x="2376488" y="5481638"/>
            <a:ext cx="6478587" cy="98901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>
                <a:latin typeface="Times New Roman" panose="02020603050405020304" pitchFamily="2" charset="0"/>
              </a:rPr>
              <a:t>段名  页表长度  页表首址  扩充标志  共享计数</a:t>
            </a:r>
            <a:endParaRPr lang="zh-CN" altLang="en-US" b="1"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latin typeface="Comic Sans MS" panose="030F0702030302020204" pitchFamily="2" charset="0"/>
              </a:rPr>
              <a:t>…        …        …        …          … </a:t>
            </a:r>
            <a:r>
              <a:rPr lang="en-US" altLang="zh-CN" b="1">
                <a:latin typeface="Times New Roman" panose="02020603050405020304" pitchFamily="2" charset="0"/>
              </a:rPr>
              <a:t> 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56342" name="直接连接符 56341"/>
          <p:cNvSpPr/>
          <p:nvPr/>
        </p:nvSpPr>
        <p:spPr>
          <a:xfrm>
            <a:off x="2362200" y="6019800"/>
            <a:ext cx="6477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43" name="直接连接符 56342"/>
          <p:cNvSpPr/>
          <p:nvPr/>
        </p:nvSpPr>
        <p:spPr>
          <a:xfrm>
            <a:off x="7315200" y="54864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44" name="直接连接符 56343"/>
          <p:cNvSpPr/>
          <p:nvPr/>
        </p:nvSpPr>
        <p:spPr>
          <a:xfrm>
            <a:off x="3200400" y="54864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45" name="直接连接符 56344"/>
          <p:cNvSpPr/>
          <p:nvPr/>
        </p:nvSpPr>
        <p:spPr>
          <a:xfrm>
            <a:off x="4648200" y="54864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46" name="直接连接符 56345"/>
          <p:cNvSpPr/>
          <p:nvPr/>
        </p:nvSpPr>
        <p:spPr>
          <a:xfrm>
            <a:off x="5943600" y="54864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文本框 57345"/>
          <p:cNvSpPr txBox="1"/>
          <p:nvPr/>
        </p:nvSpPr>
        <p:spPr>
          <a:xfrm>
            <a:off x="609600" y="457200"/>
            <a:ext cx="64008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(4) </a:t>
            </a:r>
            <a:r>
              <a:rPr lang="zh-CN" altLang="en-US" b="1">
                <a:latin typeface="Times New Roman" panose="02020603050405020304" pitchFamily="2" charset="0"/>
              </a:rPr>
              <a:t>段名</a:t>
            </a:r>
            <a:r>
              <a:rPr lang="en-US" altLang="zh-CN" b="1">
                <a:latin typeface="Times New Roman" panose="02020603050405020304" pitchFamily="2" charset="0"/>
              </a:rPr>
              <a:t>-</a:t>
            </a:r>
            <a:r>
              <a:rPr lang="zh-CN" altLang="en-US" b="1">
                <a:latin typeface="Times New Roman" panose="02020603050405020304" pitchFamily="2" charset="0"/>
              </a:rPr>
              <a:t>段号对照表：每进程一个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2" charset="0"/>
              </a:rPr>
              <a:t>对应关系：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grpSp>
        <p:nvGrpSpPr>
          <p:cNvPr id="57347" name="组合 57346"/>
          <p:cNvGrpSpPr/>
          <p:nvPr/>
        </p:nvGrpSpPr>
        <p:grpSpPr>
          <a:xfrm>
            <a:off x="609600" y="1371600"/>
            <a:ext cx="7696200" cy="4806950"/>
            <a:chOff x="0" y="0"/>
            <a:chExt cx="4848" cy="3028"/>
          </a:xfrm>
        </p:grpSpPr>
        <p:sp>
          <p:nvSpPr>
            <p:cNvPr id="57348" name="矩形 57347"/>
            <p:cNvSpPr/>
            <p:nvPr/>
          </p:nvSpPr>
          <p:spPr>
            <a:xfrm>
              <a:off x="869" y="336"/>
              <a:ext cx="907" cy="10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b="1">
                <a:latin typeface="Times New Roman" panose="02020603050405020304" pitchFamily="2" charset="0"/>
              </a:endParaRPr>
            </a:p>
          </p:txBody>
        </p:sp>
        <p:sp>
          <p:nvSpPr>
            <p:cNvPr id="57349" name="矩形 57348"/>
            <p:cNvSpPr/>
            <p:nvPr/>
          </p:nvSpPr>
          <p:spPr>
            <a:xfrm>
              <a:off x="869" y="1764"/>
              <a:ext cx="907" cy="10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b="1">
                <a:latin typeface="Times New Roman" panose="02020603050405020304" pitchFamily="2" charset="0"/>
              </a:endParaRPr>
            </a:p>
          </p:txBody>
        </p:sp>
        <p:sp>
          <p:nvSpPr>
            <p:cNvPr id="57350" name="矩形 57349"/>
            <p:cNvSpPr/>
            <p:nvPr/>
          </p:nvSpPr>
          <p:spPr>
            <a:xfrm>
              <a:off x="2352" y="1188"/>
              <a:ext cx="1134" cy="10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b="1">
                <a:latin typeface="Times New Roman" panose="02020603050405020304" pitchFamily="2" charset="0"/>
              </a:endParaRPr>
            </a:p>
          </p:txBody>
        </p:sp>
        <p:sp>
          <p:nvSpPr>
            <p:cNvPr id="57351" name="矩形 57350"/>
            <p:cNvSpPr/>
            <p:nvPr/>
          </p:nvSpPr>
          <p:spPr>
            <a:xfrm>
              <a:off x="3893" y="0"/>
              <a:ext cx="907" cy="113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>
                  <a:latin typeface="Times New Roman" panose="02020603050405020304" pitchFamily="2" charset="0"/>
                </a:rPr>
                <a:t>私用段</a:t>
              </a:r>
              <a:endParaRPr lang="zh-CN" altLang="en-US" b="1">
                <a:latin typeface="Times New Roman" panose="02020603050405020304" pitchFamily="2" charset="0"/>
              </a:endParaRPr>
            </a:p>
          </p:txBody>
        </p:sp>
        <p:sp>
          <p:nvSpPr>
            <p:cNvPr id="57352" name="矩形 57351"/>
            <p:cNvSpPr/>
            <p:nvPr/>
          </p:nvSpPr>
          <p:spPr>
            <a:xfrm>
              <a:off x="3941" y="1668"/>
              <a:ext cx="907" cy="136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>
                  <a:latin typeface="Times New Roman" panose="02020603050405020304" pitchFamily="2" charset="0"/>
                </a:rPr>
                <a:t>共享段</a:t>
              </a:r>
              <a:endParaRPr lang="zh-CN" altLang="en-US" b="1">
                <a:latin typeface="Times New Roman" panose="02020603050405020304" pitchFamily="2" charset="0"/>
              </a:endParaRPr>
            </a:p>
          </p:txBody>
        </p:sp>
        <p:sp>
          <p:nvSpPr>
            <p:cNvPr id="57353" name="文本框 57352"/>
            <p:cNvSpPr txBox="1"/>
            <p:nvPr/>
          </p:nvSpPr>
          <p:spPr>
            <a:xfrm>
              <a:off x="2496" y="2304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2" charset="0"/>
                </a:rPr>
                <a:t>共享段表</a:t>
              </a:r>
              <a:endParaRPr lang="zh-CN" altLang="en-US" b="1">
                <a:latin typeface="Times New Roman" panose="02020603050405020304" pitchFamily="2" charset="0"/>
              </a:endParaRPr>
            </a:p>
          </p:txBody>
        </p:sp>
        <p:sp>
          <p:nvSpPr>
            <p:cNvPr id="57354" name="文本框 57353"/>
            <p:cNvSpPr txBox="1"/>
            <p:nvPr/>
          </p:nvSpPr>
          <p:spPr>
            <a:xfrm>
              <a:off x="0" y="336"/>
              <a:ext cx="8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</a:rPr>
                <a:t>P1</a:t>
              </a:r>
              <a:r>
                <a:rPr lang="zh-CN" altLang="en-US" b="1">
                  <a:latin typeface="Times New Roman" panose="02020603050405020304" pitchFamily="2" charset="0"/>
                </a:rPr>
                <a:t>段表：</a:t>
              </a:r>
              <a:endParaRPr lang="zh-CN" altLang="en-US" b="1">
                <a:latin typeface="Times New Roman" panose="02020603050405020304" pitchFamily="2" charset="0"/>
              </a:endParaRPr>
            </a:p>
          </p:txBody>
        </p:sp>
        <p:sp>
          <p:nvSpPr>
            <p:cNvPr id="57355" name="文本框 57354"/>
            <p:cNvSpPr txBox="1"/>
            <p:nvPr/>
          </p:nvSpPr>
          <p:spPr>
            <a:xfrm>
              <a:off x="0" y="1728"/>
              <a:ext cx="7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</a:rPr>
                <a:t>P2</a:t>
              </a:r>
              <a:r>
                <a:rPr lang="zh-CN" altLang="en-US" b="1">
                  <a:latin typeface="Times New Roman" panose="02020603050405020304" pitchFamily="2" charset="0"/>
                </a:rPr>
                <a:t>段表：</a:t>
              </a:r>
              <a:endParaRPr lang="zh-CN" altLang="en-US" b="1">
                <a:latin typeface="Times New Roman" panose="02020603050405020304" pitchFamily="2" charset="0"/>
              </a:endParaRPr>
            </a:p>
          </p:txBody>
        </p:sp>
        <p:sp>
          <p:nvSpPr>
            <p:cNvPr id="57356" name="直接连接符 57355"/>
            <p:cNvSpPr/>
            <p:nvPr/>
          </p:nvSpPr>
          <p:spPr>
            <a:xfrm>
              <a:off x="864" y="672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57" name="直接连接符 57356"/>
            <p:cNvSpPr/>
            <p:nvPr/>
          </p:nvSpPr>
          <p:spPr>
            <a:xfrm>
              <a:off x="864" y="960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58" name="直接连接符 57357"/>
            <p:cNvSpPr/>
            <p:nvPr/>
          </p:nvSpPr>
          <p:spPr>
            <a:xfrm>
              <a:off x="864" y="1104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59" name="直接连接符 57358"/>
            <p:cNvSpPr/>
            <p:nvPr/>
          </p:nvSpPr>
          <p:spPr>
            <a:xfrm>
              <a:off x="864" y="528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60" name="未知"/>
            <p:cNvSpPr/>
            <p:nvPr/>
          </p:nvSpPr>
          <p:spPr>
            <a:xfrm>
              <a:off x="1632" y="96"/>
              <a:ext cx="2256" cy="528"/>
            </a:xfrm>
            <a:custGeom>
              <a:avLst/>
              <a:gdLst/>
              <a:ahLst/>
              <a:cxnLst/>
              <a:pathLst>
                <a:path w="2256" h="528">
                  <a:moveTo>
                    <a:pt x="0" y="528"/>
                  </a:moveTo>
                  <a:lnTo>
                    <a:pt x="672" y="528"/>
                  </a:lnTo>
                  <a:lnTo>
                    <a:pt x="672" y="0"/>
                  </a:lnTo>
                  <a:lnTo>
                    <a:pt x="2256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361" name="直接连接符 57360"/>
            <p:cNvSpPr/>
            <p:nvPr/>
          </p:nvSpPr>
          <p:spPr>
            <a:xfrm>
              <a:off x="2352" y="1584"/>
              <a:ext cx="11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62" name="直接连接符 57361"/>
            <p:cNvSpPr/>
            <p:nvPr/>
          </p:nvSpPr>
          <p:spPr>
            <a:xfrm>
              <a:off x="2352" y="1776"/>
              <a:ext cx="11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63" name="未知"/>
            <p:cNvSpPr/>
            <p:nvPr/>
          </p:nvSpPr>
          <p:spPr>
            <a:xfrm>
              <a:off x="1632" y="1008"/>
              <a:ext cx="720" cy="624"/>
            </a:xfrm>
            <a:custGeom>
              <a:avLst/>
              <a:gdLst/>
              <a:ahLst/>
              <a:cxnLst/>
              <a:pathLst>
                <a:path w="720" h="624">
                  <a:moveTo>
                    <a:pt x="0" y="0"/>
                  </a:moveTo>
                  <a:lnTo>
                    <a:pt x="432" y="0"/>
                  </a:lnTo>
                  <a:lnTo>
                    <a:pt x="432" y="624"/>
                  </a:lnTo>
                  <a:lnTo>
                    <a:pt x="720" y="624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364" name="直接连接符 57363"/>
            <p:cNvSpPr/>
            <p:nvPr/>
          </p:nvSpPr>
          <p:spPr>
            <a:xfrm>
              <a:off x="864" y="2208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65" name="直接连接符 57364"/>
            <p:cNvSpPr/>
            <p:nvPr/>
          </p:nvSpPr>
          <p:spPr>
            <a:xfrm>
              <a:off x="864" y="2352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66" name="未知"/>
            <p:cNvSpPr/>
            <p:nvPr/>
          </p:nvSpPr>
          <p:spPr>
            <a:xfrm>
              <a:off x="1632" y="1728"/>
              <a:ext cx="720" cy="528"/>
            </a:xfrm>
            <a:custGeom>
              <a:avLst/>
              <a:gdLst/>
              <a:ahLst/>
              <a:cxnLst/>
              <a:pathLst>
                <a:path w="720" h="528">
                  <a:moveTo>
                    <a:pt x="0" y="528"/>
                  </a:moveTo>
                  <a:lnTo>
                    <a:pt x="432" y="528"/>
                  </a:lnTo>
                  <a:lnTo>
                    <a:pt x="432" y="0"/>
                  </a:lnTo>
                  <a:lnTo>
                    <a:pt x="720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367" name="未知"/>
            <p:cNvSpPr/>
            <p:nvPr/>
          </p:nvSpPr>
          <p:spPr>
            <a:xfrm>
              <a:off x="3360" y="1680"/>
              <a:ext cx="576" cy="96"/>
            </a:xfrm>
            <a:custGeom>
              <a:avLst/>
              <a:gdLst/>
              <a:ahLst/>
              <a:cxnLst/>
              <a:pathLst>
                <a:path w="576" h="96">
                  <a:moveTo>
                    <a:pt x="0" y="0"/>
                  </a:moveTo>
                  <a:lnTo>
                    <a:pt x="336" y="0"/>
                  </a:lnTo>
                  <a:lnTo>
                    <a:pt x="336" y="96"/>
                  </a:lnTo>
                  <a:lnTo>
                    <a:pt x="576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文本框 58369"/>
          <p:cNvSpPr txBox="1"/>
          <p:nvPr/>
        </p:nvSpPr>
        <p:spPr>
          <a:xfrm>
            <a:off x="3124200" y="54102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共享段表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58371" name="文本框 58370"/>
          <p:cNvSpPr txBox="1"/>
          <p:nvPr/>
        </p:nvSpPr>
        <p:spPr>
          <a:xfrm>
            <a:off x="609600" y="12192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P1</a:t>
            </a:r>
            <a:r>
              <a:rPr lang="zh-CN" altLang="en-US" b="1">
                <a:latin typeface="Times New Roman" panose="02020603050405020304" pitchFamily="2" charset="0"/>
              </a:rPr>
              <a:t>段表：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58372" name="文本框 58371"/>
          <p:cNvSpPr txBox="1"/>
          <p:nvPr/>
        </p:nvSpPr>
        <p:spPr>
          <a:xfrm>
            <a:off x="609600" y="38100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P2</a:t>
            </a:r>
            <a:r>
              <a:rPr lang="zh-CN" altLang="en-US" b="1">
                <a:latin typeface="Times New Roman" panose="02020603050405020304" pitchFamily="2" charset="0"/>
              </a:rPr>
              <a:t>段表：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58373" name="未知"/>
          <p:cNvSpPr/>
          <p:nvPr/>
        </p:nvSpPr>
        <p:spPr>
          <a:xfrm>
            <a:off x="1905000" y="1524000"/>
            <a:ext cx="3454400" cy="838200"/>
          </a:xfrm>
          <a:custGeom>
            <a:avLst/>
            <a:gdLst/>
            <a:ahLst/>
            <a:cxnLst/>
            <a:pathLst>
              <a:path w="2256" h="528">
                <a:moveTo>
                  <a:pt x="0" y="528"/>
                </a:moveTo>
                <a:lnTo>
                  <a:pt x="672" y="528"/>
                </a:lnTo>
                <a:lnTo>
                  <a:pt x="672" y="0"/>
                </a:lnTo>
                <a:lnTo>
                  <a:pt x="2256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58374" name="组合 58373"/>
          <p:cNvGrpSpPr/>
          <p:nvPr/>
        </p:nvGrpSpPr>
        <p:grpSpPr>
          <a:xfrm>
            <a:off x="3124200" y="3638550"/>
            <a:ext cx="1366838" cy="1619250"/>
            <a:chOff x="0" y="0"/>
            <a:chExt cx="1152" cy="1020"/>
          </a:xfrm>
        </p:grpSpPr>
        <p:sp>
          <p:nvSpPr>
            <p:cNvPr id="58375" name="矩形 58374"/>
            <p:cNvSpPr/>
            <p:nvPr/>
          </p:nvSpPr>
          <p:spPr>
            <a:xfrm>
              <a:off x="0" y="0"/>
              <a:ext cx="1134" cy="10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b="1">
                <a:latin typeface="Times New Roman" panose="02020603050405020304" pitchFamily="2" charset="0"/>
              </a:endParaRPr>
            </a:p>
          </p:txBody>
        </p:sp>
        <p:sp>
          <p:nvSpPr>
            <p:cNvPr id="58376" name="直接连接符 58375"/>
            <p:cNvSpPr/>
            <p:nvPr/>
          </p:nvSpPr>
          <p:spPr>
            <a:xfrm>
              <a:off x="0" y="396"/>
              <a:ext cx="115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77" name="直接连接符 58376"/>
            <p:cNvSpPr/>
            <p:nvPr/>
          </p:nvSpPr>
          <p:spPr>
            <a:xfrm>
              <a:off x="0" y="588"/>
              <a:ext cx="115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8378" name="未知"/>
          <p:cNvSpPr/>
          <p:nvPr/>
        </p:nvSpPr>
        <p:spPr>
          <a:xfrm>
            <a:off x="1981200" y="3048000"/>
            <a:ext cx="1143000" cy="1258888"/>
          </a:xfrm>
          <a:custGeom>
            <a:avLst/>
            <a:gdLst/>
            <a:ahLst/>
            <a:cxnLst/>
            <a:pathLst>
              <a:path w="720" h="624">
                <a:moveTo>
                  <a:pt x="0" y="0"/>
                </a:moveTo>
                <a:lnTo>
                  <a:pt x="432" y="0"/>
                </a:lnTo>
                <a:lnTo>
                  <a:pt x="432" y="624"/>
                </a:lnTo>
                <a:lnTo>
                  <a:pt x="720" y="62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58379" name="组合 58378"/>
          <p:cNvGrpSpPr/>
          <p:nvPr/>
        </p:nvGrpSpPr>
        <p:grpSpPr>
          <a:xfrm>
            <a:off x="722313" y="1905000"/>
            <a:ext cx="1258887" cy="1619250"/>
            <a:chOff x="0" y="0"/>
            <a:chExt cx="912" cy="1020"/>
          </a:xfrm>
        </p:grpSpPr>
        <p:sp>
          <p:nvSpPr>
            <p:cNvPr id="58380" name="矩形 58379"/>
            <p:cNvSpPr/>
            <p:nvPr/>
          </p:nvSpPr>
          <p:spPr>
            <a:xfrm>
              <a:off x="5" y="0"/>
              <a:ext cx="907" cy="10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b="1">
                <a:latin typeface="Times New Roman" panose="02020603050405020304" pitchFamily="2" charset="0"/>
              </a:endParaRPr>
            </a:p>
          </p:txBody>
        </p:sp>
        <p:sp>
          <p:nvSpPr>
            <p:cNvPr id="58381" name="直接连接符 58380"/>
            <p:cNvSpPr/>
            <p:nvPr/>
          </p:nvSpPr>
          <p:spPr>
            <a:xfrm>
              <a:off x="0" y="336"/>
              <a:ext cx="912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82" name="直接连接符 58381"/>
            <p:cNvSpPr/>
            <p:nvPr/>
          </p:nvSpPr>
          <p:spPr>
            <a:xfrm>
              <a:off x="0" y="624"/>
              <a:ext cx="912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83" name="直接连接符 58382"/>
            <p:cNvSpPr/>
            <p:nvPr/>
          </p:nvSpPr>
          <p:spPr>
            <a:xfrm>
              <a:off x="0" y="768"/>
              <a:ext cx="912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84" name="直接连接符 58383"/>
            <p:cNvSpPr/>
            <p:nvPr/>
          </p:nvSpPr>
          <p:spPr>
            <a:xfrm>
              <a:off x="0" y="192"/>
              <a:ext cx="912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8385" name="组合 58384"/>
          <p:cNvGrpSpPr/>
          <p:nvPr/>
        </p:nvGrpSpPr>
        <p:grpSpPr>
          <a:xfrm>
            <a:off x="722313" y="4476750"/>
            <a:ext cx="1258887" cy="1619250"/>
            <a:chOff x="0" y="0"/>
            <a:chExt cx="912" cy="1020"/>
          </a:xfrm>
        </p:grpSpPr>
        <p:sp>
          <p:nvSpPr>
            <p:cNvPr id="58386" name="矩形 58385"/>
            <p:cNvSpPr/>
            <p:nvPr/>
          </p:nvSpPr>
          <p:spPr>
            <a:xfrm>
              <a:off x="5" y="0"/>
              <a:ext cx="907" cy="10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b="1">
                <a:latin typeface="Times New Roman" panose="02020603050405020304" pitchFamily="2" charset="0"/>
              </a:endParaRPr>
            </a:p>
          </p:txBody>
        </p:sp>
        <p:sp>
          <p:nvSpPr>
            <p:cNvPr id="58387" name="直接连接符 58386"/>
            <p:cNvSpPr/>
            <p:nvPr/>
          </p:nvSpPr>
          <p:spPr>
            <a:xfrm>
              <a:off x="0" y="444"/>
              <a:ext cx="9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88" name="直接连接符 58387"/>
            <p:cNvSpPr/>
            <p:nvPr/>
          </p:nvSpPr>
          <p:spPr>
            <a:xfrm>
              <a:off x="0" y="588"/>
              <a:ext cx="9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8389" name="未知"/>
          <p:cNvSpPr/>
          <p:nvPr/>
        </p:nvSpPr>
        <p:spPr>
          <a:xfrm>
            <a:off x="1981200" y="4495800"/>
            <a:ext cx="1143000" cy="838200"/>
          </a:xfrm>
          <a:custGeom>
            <a:avLst/>
            <a:gdLst/>
            <a:ahLst/>
            <a:cxnLst/>
            <a:pathLst>
              <a:path w="720" h="528">
                <a:moveTo>
                  <a:pt x="0" y="528"/>
                </a:moveTo>
                <a:lnTo>
                  <a:pt x="432" y="528"/>
                </a:lnTo>
                <a:lnTo>
                  <a:pt x="432" y="0"/>
                </a:lnTo>
                <a:lnTo>
                  <a:pt x="72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8390" name="未知"/>
          <p:cNvSpPr/>
          <p:nvPr/>
        </p:nvSpPr>
        <p:spPr>
          <a:xfrm>
            <a:off x="4419600" y="4419600"/>
            <a:ext cx="914400" cy="152400"/>
          </a:xfrm>
          <a:custGeom>
            <a:avLst/>
            <a:gdLst/>
            <a:ahLst/>
            <a:cxnLst/>
            <a:pathLst>
              <a:path w="576" h="96">
                <a:moveTo>
                  <a:pt x="0" y="0"/>
                </a:moveTo>
                <a:lnTo>
                  <a:pt x="336" y="0"/>
                </a:lnTo>
                <a:lnTo>
                  <a:pt x="336" y="96"/>
                </a:lnTo>
                <a:lnTo>
                  <a:pt x="576" y="9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58391" name="组合 58390"/>
          <p:cNvGrpSpPr/>
          <p:nvPr/>
        </p:nvGrpSpPr>
        <p:grpSpPr>
          <a:xfrm>
            <a:off x="5348288" y="4419600"/>
            <a:ext cx="900112" cy="1371600"/>
            <a:chOff x="0" y="0"/>
            <a:chExt cx="567" cy="864"/>
          </a:xfrm>
        </p:grpSpPr>
        <p:sp>
          <p:nvSpPr>
            <p:cNvPr id="58392" name="矩形 58391"/>
            <p:cNvSpPr/>
            <p:nvPr/>
          </p:nvSpPr>
          <p:spPr>
            <a:xfrm>
              <a:off x="0" y="0"/>
              <a:ext cx="567" cy="86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8393" name="直接连接符 58392"/>
            <p:cNvSpPr/>
            <p:nvPr/>
          </p:nvSpPr>
          <p:spPr>
            <a:xfrm>
              <a:off x="0" y="288"/>
              <a:ext cx="56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94" name="直接连接符 58393"/>
            <p:cNvSpPr/>
            <p:nvPr/>
          </p:nvSpPr>
          <p:spPr>
            <a:xfrm>
              <a:off x="0" y="576"/>
              <a:ext cx="56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8395" name="矩形 58394"/>
          <p:cNvSpPr/>
          <p:nvPr/>
        </p:nvSpPr>
        <p:spPr>
          <a:xfrm>
            <a:off x="5348288" y="1447800"/>
            <a:ext cx="900112" cy="914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8396" name="直接连接符 58395"/>
          <p:cNvSpPr/>
          <p:nvPr/>
        </p:nvSpPr>
        <p:spPr>
          <a:xfrm>
            <a:off x="5348288" y="1905000"/>
            <a:ext cx="9001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97" name="矩形 58396"/>
          <p:cNvSpPr/>
          <p:nvPr/>
        </p:nvSpPr>
        <p:spPr>
          <a:xfrm>
            <a:off x="7010400" y="457200"/>
            <a:ext cx="1258888" cy="6172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8398" name="直接连接符 58397"/>
          <p:cNvSpPr/>
          <p:nvPr/>
        </p:nvSpPr>
        <p:spPr>
          <a:xfrm>
            <a:off x="7010400" y="1143000"/>
            <a:ext cx="12588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99" name="直接连接符 58398"/>
          <p:cNvSpPr/>
          <p:nvPr/>
        </p:nvSpPr>
        <p:spPr>
          <a:xfrm>
            <a:off x="7010400" y="1600200"/>
            <a:ext cx="12588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400" name="直接连接符 58399"/>
          <p:cNvSpPr/>
          <p:nvPr/>
        </p:nvSpPr>
        <p:spPr>
          <a:xfrm>
            <a:off x="7010400" y="2057400"/>
            <a:ext cx="12588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401" name="直接连接符 58400"/>
          <p:cNvSpPr/>
          <p:nvPr/>
        </p:nvSpPr>
        <p:spPr>
          <a:xfrm>
            <a:off x="7010400" y="2971800"/>
            <a:ext cx="12588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402" name="直接连接符 58401"/>
          <p:cNvSpPr/>
          <p:nvPr/>
        </p:nvSpPr>
        <p:spPr>
          <a:xfrm>
            <a:off x="7010400" y="3429000"/>
            <a:ext cx="12588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403" name="直接连接符 58402"/>
          <p:cNvSpPr/>
          <p:nvPr/>
        </p:nvSpPr>
        <p:spPr>
          <a:xfrm>
            <a:off x="7010400" y="2514600"/>
            <a:ext cx="12588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404" name="直接连接符 58403"/>
          <p:cNvSpPr/>
          <p:nvPr/>
        </p:nvSpPr>
        <p:spPr>
          <a:xfrm>
            <a:off x="7010400" y="3886200"/>
            <a:ext cx="12588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405" name="直接连接符 58404"/>
          <p:cNvSpPr/>
          <p:nvPr/>
        </p:nvSpPr>
        <p:spPr>
          <a:xfrm>
            <a:off x="7010400" y="4343400"/>
            <a:ext cx="12588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406" name="直接连接符 58405"/>
          <p:cNvSpPr/>
          <p:nvPr/>
        </p:nvSpPr>
        <p:spPr>
          <a:xfrm>
            <a:off x="7010400" y="4800600"/>
            <a:ext cx="12588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407" name="直接连接符 58406"/>
          <p:cNvSpPr/>
          <p:nvPr/>
        </p:nvSpPr>
        <p:spPr>
          <a:xfrm>
            <a:off x="7010400" y="5257800"/>
            <a:ext cx="12588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408" name="直接连接符 58407"/>
          <p:cNvSpPr/>
          <p:nvPr/>
        </p:nvSpPr>
        <p:spPr>
          <a:xfrm>
            <a:off x="7010400" y="5715000"/>
            <a:ext cx="12588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409" name="直接连接符 58408"/>
          <p:cNvSpPr/>
          <p:nvPr/>
        </p:nvSpPr>
        <p:spPr>
          <a:xfrm>
            <a:off x="7010400" y="6096000"/>
            <a:ext cx="12588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410" name="文本框 58409"/>
          <p:cNvSpPr txBox="1"/>
          <p:nvPr/>
        </p:nvSpPr>
        <p:spPr>
          <a:xfrm>
            <a:off x="7162800" y="11430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15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58411" name="文本框 58410"/>
          <p:cNvSpPr txBox="1"/>
          <p:nvPr/>
        </p:nvSpPr>
        <p:spPr>
          <a:xfrm>
            <a:off x="7162800" y="16002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16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58412" name="文本框 58411"/>
          <p:cNvSpPr txBox="1"/>
          <p:nvPr/>
        </p:nvSpPr>
        <p:spPr>
          <a:xfrm>
            <a:off x="7162800" y="2057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17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58413" name="文本框 58412"/>
          <p:cNvSpPr txBox="1"/>
          <p:nvPr/>
        </p:nvSpPr>
        <p:spPr>
          <a:xfrm>
            <a:off x="7162800" y="25146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18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58414" name="文本框 58413"/>
          <p:cNvSpPr txBox="1"/>
          <p:nvPr/>
        </p:nvSpPr>
        <p:spPr>
          <a:xfrm>
            <a:off x="7162800" y="29718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19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58415" name="文本框 58414"/>
          <p:cNvSpPr txBox="1"/>
          <p:nvPr/>
        </p:nvSpPr>
        <p:spPr>
          <a:xfrm>
            <a:off x="7162800" y="34290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20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58416" name="文本框 58415"/>
          <p:cNvSpPr txBox="1"/>
          <p:nvPr/>
        </p:nvSpPr>
        <p:spPr>
          <a:xfrm>
            <a:off x="7162800" y="38862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21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58417" name="文本框 58416"/>
          <p:cNvSpPr txBox="1"/>
          <p:nvPr/>
        </p:nvSpPr>
        <p:spPr>
          <a:xfrm>
            <a:off x="7162800" y="4343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22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58418" name="文本框 58417"/>
          <p:cNvSpPr txBox="1"/>
          <p:nvPr/>
        </p:nvSpPr>
        <p:spPr>
          <a:xfrm>
            <a:off x="7162800" y="48006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23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58419" name="文本框 58418"/>
          <p:cNvSpPr txBox="1"/>
          <p:nvPr/>
        </p:nvSpPr>
        <p:spPr>
          <a:xfrm>
            <a:off x="7162800" y="52578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24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58420" name="文本框 58419"/>
          <p:cNvSpPr txBox="1"/>
          <p:nvPr/>
        </p:nvSpPr>
        <p:spPr>
          <a:xfrm>
            <a:off x="7162800" y="56388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25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58421" name="文本框 58420"/>
          <p:cNvSpPr txBox="1"/>
          <p:nvPr/>
        </p:nvSpPr>
        <p:spPr>
          <a:xfrm>
            <a:off x="7162800" y="6096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</a:t>
            </a:r>
            <a:r>
              <a:rPr lang="en-US" altLang="zh-CN" b="1">
                <a:latin typeface="Comic Sans MS" panose="030F0702030302020204" pitchFamily="2" charset="0"/>
              </a:rPr>
              <a:t>...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58422" name="文本框 58421"/>
          <p:cNvSpPr txBox="1"/>
          <p:nvPr/>
        </p:nvSpPr>
        <p:spPr>
          <a:xfrm>
            <a:off x="7162800" y="60198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</a:t>
            </a:r>
            <a:r>
              <a:rPr lang="en-US" altLang="zh-CN" b="1">
                <a:latin typeface="Comic Sans MS" panose="030F0702030302020204" pitchFamily="2" charset="0"/>
              </a:rPr>
              <a:t>...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58423" name="文本框 58422"/>
          <p:cNvSpPr txBox="1"/>
          <p:nvPr/>
        </p:nvSpPr>
        <p:spPr>
          <a:xfrm>
            <a:off x="5410200" y="25146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页表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58424" name="文本框 58423"/>
          <p:cNvSpPr txBox="1"/>
          <p:nvPr/>
        </p:nvSpPr>
        <p:spPr>
          <a:xfrm>
            <a:off x="5410200" y="5867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页表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58425" name="直接连接符 58424"/>
          <p:cNvSpPr/>
          <p:nvPr/>
        </p:nvSpPr>
        <p:spPr>
          <a:xfrm>
            <a:off x="6019800" y="1676400"/>
            <a:ext cx="990600" cy="152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426" name="直接连接符 58425"/>
          <p:cNvSpPr/>
          <p:nvPr/>
        </p:nvSpPr>
        <p:spPr>
          <a:xfrm>
            <a:off x="6019800" y="2133600"/>
            <a:ext cx="990600" cy="609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427" name="直接连接符 58426"/>
          <p:cNvSpPr/>
          <p:nvPr/>
        </p:nvSpPr>
        <p:spPr>
          <a:xfrm flipV="1">
            <a:off x="6096000" y="4572000"/>
            <a:ext cx="914400" cy="76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428" name="直接连接符 58427"/>
          <p:cNvSpPr/>
          <p:nvPr/>
        </p:nvSpPr>
        <p:spPr>
          <a:xfrm>
            <a:off x="6096000" y="5105400"/>
            <a:ext cx="914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429" name="直接连接符 58428"/>
          <p:cNvSpPr/>
          <p:nvPr/>
        </p:nvSpPr>
        <p:spPr>
          <a:xfrm>
            <a:off x="6096000" y="5562600"/>
            <a:ext cx="91440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430" name="文本框 58429"/>
          <p:cNvSpPr txBox="1"/>
          <p:nvPr/>
        </p:nvSpPr>
        <p:spPr>
          <a:xfrm>
            <a:off x="5410200" y="3048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存储空间：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58431" name="文本框 58430"/>
          <p:cNvSpPr txBox="1"/>
          <p:nvPr/>
        </p:nvSpPr>
        <p:spPr>
          <a:xfrm>
            <a:off x="304800" y="2057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si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58432" name="文本框 58431"/>
          <p:cNvSpPr txBox="1"/>
          <p:nvPr/>
        </p:nvSpPr>
        <p:spPr>
          <a:xfrm>
            <a:off x="304800" y="2743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sj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58433" name="文本框 58432"/>
          <p:cNvSpPr txBox="1"/>
          <p:nvPr/>
        </p:nvSpPr>
        <p:spPr>
          <a:xfrm>
            <a:off x="228600" y="50292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sk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文本框 59393"/>
          <p:cNvSpPr txBox="1"/>
          <p:nvPr/>
        </p:nvSpPr>
        <p:spPr>
          <a:xfrm>
            <a:off x="609600" y="304800"/>
            <a:ext cx="7848600" cy="210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2" charset="0"/>
              </a:rPr>
              <a:t>所需寄存器：</a:t>
            </a:r>
            <a:endParaRPr lang="zh-CN" altLang="en-US" b="1">
              <a:solidFill>
                <a:schemeClr val="tx2"/>
              </a:solidFill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(1) </a:t>
            </a:r>
            <a:r>
              <a:rPr lang="zh-CN" altLang="en-US" b="1">
                <a:latin typeface="Times New Roman" panose="02020603050405020304" pitchFamily="2" charset="0"/>
              </a:rPr>
              <a:t>段表长度寄存器：保存正运行进程段表长度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(2) </a:t>
            </a:r>
            <a:r>
              <a:rPr lang="zh-CN" altLang="en-US" b="1">
                <a:latin typeface="Times New Roman" panose="02020603050405020304" pitchFamily="2" charset="0"/>
              </a:rPr>
              <a:t>段表首址寄存器：保存正运行进程段表首址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(3) </a:t>
            </a:r>
            <a:r>
              <a:rPr lang="zh-CN" altLang="en-US" b="1">
                <a:latin typeface="Times New Roman" panose="02020603050405020304" pitchFamily="2" charset="0"/>
              </a:rPr>
              <a:t>快表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grpSp>
        <p:nvGrpSpPr>
          <p:cNvPr id="59395" name="组合 59394"/>
          <p:cNvGrpSpPr/>
          <p:nvPr/>
        </p:nvGrpSpPr>
        <p:grpSpPr>
          <a:xfrm>
            <a:off x="1752600" y="2514600"/>
            <a:ext cx="6934200" cy="1079500"/>
            <a:chOff x="0" y="0"/>
            <a:chExt cx="4368" cy="680"/>
          </a:xfrm>
        </p:grpSpPr>
        <p:sp>
          <p:nvSpPr>
            <p:cNvPr id="59396" name="矩形 59395"/>
            <p:cNvSpPr/>
            <p:nvPr/>
          </p:nvSpPr>
          <p:spPr>
            <a:xfrm>
              <a:off x="0" y="0"/>
              <a:ext cx="4368" cy="68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>
                  <a:latin typeface="Times New Roman" panose="02020603050405020304" pitchFamily="2" charset="0"/>
                </a:rPr>
                <a:t>段号     逻辑页号     页架号     访问权限    修改标志</a:t>
              </a:r>
              <a:endParaRPr lang="zh-CN" altLang="en-US" b="1">
                <a:latin typeface="Times New Roman" panose="02020603050405020304" pitchFamily="2" charset="0"/>
              </a:endParaRPr>
            </a:p>
            <a:p>
              <a:pPr algn="ctr"/>
              <a:r>
                <a:rPr lang="en-US" altLang="zh-CN" b="1">
                  <a:latin typeface="Comic Sans MS" panose="030F0702030302020204" pitchFamily="2" charset="0"/>
                </a:rPr>
                <a:t>…       …           …         …          …   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59397" name="直接连接符 59396"/>
            <p:cNvSpPr/>
            <p:nvPr/>
          </p:nvSpPr>
          <p:spPr>
            <a:xfrm>
              <a:off x="0" y="344"/>
              <a:ext cx="4368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398" name="直接连接符 59397"/>
            <p:cNvSpPr/>
            <p:nvPr/>
          </p:nvSpPr>
          <p:spPr>
            <a:xfrm>
              <a:off x="528" y="8"/>
              <a:ext cx="0" cy="672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399" name="直接连接符 59398"/>
            <p:cNvSpPr/>
            <p:nvPr/>
          </p:nvSpPr>
          <p:spPr>
            <a:xfrm>
              <a:off x="1488" y="8"/>
              <a:ext cx="0" cy="672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00" name="直接连接符 59399"/>
            <p:cNvSpPr/>
            <p:nvPr/>
          </p:nvSpPr>
          <p:spPr>
            <a:xfrm>
              <a:off x="2448" y="8"/>
              <a:ext cx="0" cy="672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01" name="直接连接符 59400"/>
            <p:cNvSpPr/>
            <p:nvPr/>
          </p:nvSpPr>
          <p:spPr>
            <a:xfrm>
              <a:off x="3456" y="8"/>
              <a:ext cx="0" cy="672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9402" name="文本框 59401"/>
          <p:cNvSpPr txBox="1"/>
          <p:nvPr/>
        </p:nvSpPr>
        <p:spPr>
          <a:xfrm>
            <a:off x="762000" y="3886200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2" charset="0"/>
              </a:rPr>
              <a:t>地址映射：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59403" name="文本框 59402"/>
          <p:cNvSpPr txBox="1"/>
          <p:nvPr/>
        </p:nvSpPr>
        <p:spPr>
          <a:xfrm>
            <a:off x="762000" y="4724400"/>
            <a:ext cx="67056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  <a:sym typeface="Symbol" panose="05050102010706020507" pitchFamily="2" charset="2"/>
              </a:rPr>
              <a:t>: (s,p,d)  (f,d) {}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逻辑地址</a:t>
            </a:r>
            <a:r>
              <a:rPr lang="en-US" altLang="zh-CN" b="1">
                <a:latin typeface="Times New Roman" panose="02020603050405020304" pitchFamily="2" charset="0"/>
              </a:rPr>
              <a:t>(s,p,d)</a:t>
            </a:r>
            <a:r>
              <a:rPr lang="en-US" altLang="zh-CN" b="1">
                <a:latin typeface="Times New Roman" panose="02020603050405020304" pitchFamily="2" charset="0"/>
                <a:sym typeface="Symbol" panose="05050102010706020507" pitchFamily="2" charset="2"/>
              </a:rPr>
              <a:t></a:t>
            </a:r>
            <a:r>
              <a:rPr lang="zh-CN" altLang="en-US" b="1">
                <a:latin typeface="Times New Roman" panose="02020603050405020304" pitchFamily="2" charset="0"/>
                <a:sym typeface="Symbol" panose="05050102010706020507" pitchFamily="2" charset="2"/>
              </a:rPr>
              <a:t>物理地址</a:t>
            </a:r>
            <a:r>
              <a:rPr lang="en-US" altLang="zh-CN" b="1">
                <a:latin typeface="Times New Roman" panose="02020603050405020304" pitchFamily="2" charset="0"/>
                <a:sym typeface="Symbol" panose="05050102010706020507" pitchFamily="2" charset="2"/>
              </a:rPr>
              <a:t>(f,d)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文本框 60417"/>
          <p:cNvSpPr txBox="1"/>
          <p:nvPr/>
        </p:nvSpPr>
        <p:spPr>
          <a:xfrm>
            <a:off x="2971800" y="304800"/>
            <a:ext cx="259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</a:rPr>
              <a:t>由(s,p)查快表得f</a:t>
            </a:r>
            <a:endParaRPr lang="zh-CN" altLang="en-US" b="1" dirty="0">
              <a:latin typeface="Times New Roman" panose="02020603050405020304" pitchFamily="2" charset="0"/>
            </a:endParaRPr>
          </a:p>
        </p:txBody>
      </p:sp>
      <p:sp>
        <p:nvSpPr>
          <p:cNvPr id="60419" name="文本框 60418"/>
          <p:cNvSpPr txBox="1"/>
          <p:nvPr/>
        </p:nvSpPr>
        <p:spPr>
          <a:xfrm>
            <a:off x="3886200" y="914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查到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60420" name="文本框 60419"/>
          <p:cNvSpPr txBox="1"/>
          <p:nvPr/>
        </p:nvSpPr>
        <p:spPr>
          <a:xfrm>
            <a:off x="5943600" y="13716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访问合法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60421" name="文本框 60420"/>
          <p:cNvSpPr txBox="1"/>
          <p:nvPr/>
        </p:nvSpPr>
        <p:spPr>
          <a:xfrm>
            <a:off x="6477000" y="2133600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形成物理地址</a:t>
            </a:r>
            <a:r>
              <a:rPr lang="en-US" altLang="zh-CN" b="1">
                <a:latin typeface="Times New Roman" panose="02020603050405020304" pitchFamily="2" charset="0"/>
              </a:rPr>
              <a:t>(f,d)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60422" name="文本框 60421"/>
          <p:cNvSpPr txBox="1"/>
          <p:nvPr/>
        </p:nvSpPr>
        <p:spPr>
          <a:xfrm>
            <a:off x="7391400" y="30480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是间址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60423" name="文本框 60422"/>
          <p:cNvSpPr txBox="1"/>
          <p:nvPr/>
        </p:nvSpPr>
        <p:spPr>
          <a:xfrm>
            <a:off x="6400800" y="37338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有障碍位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60424" name="文本框 60423"/>
          <p:cNvSpPr txBox="1"/>
          <p:nvPr/>
        </p:nvSpPr>
        <p:spPr>
          <a:xfrm>
            <a:off x="8001000" y="44958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继续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60425" name="文本框 60424"/>
          <p:cNvSpPr txBox="1"/>
          <p:nvPr/>
        </p:nvSpPr>
        <p:spPr>
          <a:xfrm>
            <a:off x="1371600" y="12954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0</a:t>
            </a:r>
            <a:r>
              <a:rPr lang="en-US" altLang="zh-CN" b="1">
                <a:latin typeface="Times New Roman" panose="02020603050405020304" pitchFamily="2" charset="0"/>
                <a:sym typeface="Symbol" panose="05050102010706020507" pitchFamily="2" charset="2"/>
              </a:rPr>
              <a:t>sl-1</a:t>
            </a:r>
            <a:endParaRPr lang="en-US" altLang="zh-CN" b="1">
              <a:latin typeface="Times New Roman" panose="02020603050405020304" pitchFamily="2" charset="0"/>
              <a:sym typeface="Symbol" panose="05050102010706020507" pitchFamily="2" charset="2"/>
            </a:endParaRPr>
          </a:p>
        </p:txBody>
      </p:sp>
      <p:sp>
        <p:nvSpPr>
          <p:cNvPr id="60426" name="文本框 60425"/>
          <p:cNvSpPr txBox="1"/>
          <p:nvPr/>
        </p:nvSpPr>
        <p:spPr>
          <a:xfrm>
            <a:off x="2071688" y="26670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0</a:t>
            </a:r>
            <a:r>
              <a:rPr lang="en-US" altLang="zh-CN" b="1">
                <a:latin typeface="Times New Roman" panose="02020603050405020304" pitchFamily="2" charset="0"/>
                <a:sym typeface="Symbol" panose="05050102010706020507" pitchFamily="2" charset="2"/>
              </a:rPr>
              <a:t>pl’-1</a:t>
            </a:r>
            <a:endParaRPr lang="en-US" altLang="zh-CN" b="1">
              <a:latin typeface="Times New Roman" panose="02020603050405020304" pitchFamily="2" charset="0"/>
              <a:sym typeface="Symbol" panose="05050102010706020507" pitchFamily="2" charset="2"/>
            </a:endParaRPr>
          </a:p>
        </p:txBody>
      </p:sp>
      <p:sp>
        <p:nvSpPr>
          <p:cNvPr id="60427" name="文本框 60426"/>
          <p:cNvSpPr txBox="1"/>
          <p:nvPr/>
        </p:nvSpPr>
        <p:spPr>
          <a:xfrm>
            <a:off x="1752600" y="1905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2" charset="0"/>
              </a:rPr>
              <a:t>由(s,b)查段表得b’,l’</a:t>
            </a:r>
            <a:endParaRPr lang="zh-CN" altLang="en-US" b="1" dirty="0">
              <a:latin typeface="Times New Roman" panose="02020603050405020304" pitchFamily="2" charset="0"/>
              <a:sym typeface="Symbol" panose="05050102010706020507" pitchFamily="2" charset="2"/>
            </a:endParaRPr>
          </a:p>
        </p:txBody>
      </p:sp>
      <p:sp>
        <p:nvSpPr>
          <p:cNvPr id="60428" name="文本框 60427"/>
          <p:cNvSpPr txBox="1"/>
          <p:nvPr/>
        </p:nvSpPr>
        <p:spPr>
          <a:xfrm>
            <a:off x="228600" y="19050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2" charset="0"/>
              </a:rPr>
              <a:t>越界中断</a:t>
            </a:r>
            <a:endParaRPr lang="zh-CN" altLang="en-US" b="1">
              <a:latin typeface="Times New Roman" panose="02020603050405020304" pitchFamily="2" charset="0"/>
              <a:sym typeface="Symbol" panose="05050102010706020507" pitchFamily="2" charset="2"/>
            </a:endParaRPr>
          </a:p>
        </p:txBody>
      </p:sp>
      <p:sp>
        <p:nvSpPr>
          <p:cNvPr id="60429" name="文本框 60428"/>
          <p:cNvSpPr txBox="1"/>
          <p:nvPr/>
        </p:nvSpPr>
        <p:spPr>
          <a:xfrm>
            <a:off x="395288" y="32004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2" charset="0"/>
              </a:rPr>
              <a:t>越界中断</a:t>
            </a:r>
            <a:endParaRPr lang="zh-CN" altLang="en-US" b="1">
              <a:solidFill>
                <a:schemeClr val="tx2"/>
              </a:solidFill>
              <a:latin typeface="Times New Roman" panose="02020603050405020304" pitchFamily="2" charset="0"/>
              <a:sym typeface="Symbol" panose="05050102010706020507" pitchFamily="2" charset="2"/>
            </a:endParaRPr>
          </a:p>
        </p:txBody>
      </p:sp>
      <p:sp>
        <p:nvSpPr>
          <p:cNvPr id="60430" name="直接连接符 60429"/>
          <p:cNvSpPr/>
          <p:nvPr/>
        </p:nvSpPr>
        <p:spPr>
          <a:xfrm>
            <a:off x="4267200" y="717550"/>
            <a:ext cx="0" cy="2730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31" name="文本框 60430"/>
          <p:cNvSpPr txBox="1"/>
          <p:nvPr/>
        </p:nvSpPr>
        <p:spPr>
          <a:xfrm>
            <a:off x="2300288" y="3276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由</a:t>
            </a:r>
            <a:r>
              <a:rPr lang="en-US" altLang="zh-CN" b="1">
                <a:latin typeface="Times New Roman" panose="02020603050405020304" pitchFamily="2" charset="0"/>
              </a:rPr>
              <a:t>b’</a:t>
            </a:r>
            <a:r>
              <a:rPr lang="zh-CN" altLang="en-US" b="1">
                <a:latin typeface="Times New Roman" panose="02020603050405020304" pitchFamily="2" charset="0"/>
              </a:rPr>
              <a:t>和</a:t>
            </a:r>
            <a:r>
              <a:rPr lang="en-US" altLang="zh-CN" b="1">
                <a:latin typeface="Times New Roman" panose="02020603050405020304" pitchFamily="2" charset="0"/>
              </a:rPr>
              <a:t>p</a:t>
            </a:r>
            <a:r>
              <a:rPr lang="zh-CN" altLang="en-US" b="1">
                <a:latin typeface="Times New Roman" panose="02020603050405020304" pitchFamily="2" charset="0"/>
              </a:rPr>
              <a:t>查页表得</a:t>
            </a:r>
            <a:r>
              <a:rPr lang="en-US" altLang="zh-CN" b="1">
                <a:latin typeface="Times New Roman" panose="02020603050405020304" pitchFamily="2" charset="0"/>
              </a:rPr>
              <a:t>f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60432" name="文本框 60431"/>
          <p:cNvSpPr txBox="1"/>
          <p:nvPr/>
        </p:nvSpPr>
        <p:spPr>
          <a:xfrm>
            <a:off x="2584450" y="41910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该页在内存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60433" name="文本框 60432"/>
          <p:cNvSpPr txBox="1"/>
          <p:nvPr/>
        </p:nvSpPr>
        <p:spPr>
          <a:xfrm>
            <a:off x="1289050" y="50292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2" charset="0"/>
              </a:rPr>
              <a:t>缺页中断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60434" name="文本框 60433"/>
          <p:cNvSpPr txBox="1"/>
          <p:nvPr/>
        </p:nvSpPr>
        <p:spPr>
          <a:xfrm>
            <a:off x="2268538" y="5516563"/>
            <a:ext cx="18716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(s,p,f)</a:t>
            </a:r>
            <a:r>
              <a:rPr lang="en-US" altLang="zh-CN" b="1">
                <a:latin typeface="Times New Roman" panose="02020603050405020304" pitchFamily="2" charset="0"/>
                <a:sym typeface="Symbol" panose="05050102010706020507" pitchFamily="2" charset="2"/>
              </a:rPr>
              <a:t></a:t>
            </a:r>
            <a:r>
              <a:rPr lang="zh-CN" altLang="en-US" b="1">
                <a:latin typeface="Times New Roman" panose="02020603050405020304" pitchFamily="2" charset="0"/>
                <a:sym typeface="Symbol" panose="05050102010706020507" pitchFamily="2" charset="2"/>
              </a:rPr>
              <a:t>快表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60435" name="文本框 60434"/>
          <p:cNvSpPr txBox="1"/>
          <p:nvPr/>
        </p:nvSpPr>
        <p:spPr>
          <a:xfrm>
            <a:off x="4953000" y="21336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2" charset="0"/>
              </a:rPr>
              <a:t>越权中断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60436" name="文本框 60435"/>
          <p:cNvSpPr txBox="1"/>
          <p:nvPr/>
        </p:nvSpPr>
        <p:spPr>
          <a:xfrm>
            <a:off x="5867400" y="6858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T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60437" name="文本框 60436"/>
          <p:cNvSpPr txBox="1"/>
          <p:nvPr/>
        </p:nvSpPr>
        <p:spPr>
          <a:xfrm>
            <a:off x="2286000" y="6858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F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60438" name="未知"/>
          <p:cNvSpPr/>
          <p:nvPr/>
        </p:nvSpPr>
        <p:spPr>
          <a:xfrm>
            <a:off x="4648200" y="1143000"/>
            <a:ext cx="1981200" cy="179388"/>
          </a:xfrm>
          <a:custGeom>
            <a:avLst/>
            <a:gdLst/>
            <a:ahLst/>
            <a:cxnLst/>
            <a:pathLst>
              <a:path w="1248" h="96">
                <a:moveTo>
                  <a:pt x="0" y="0"/>
                </a:moveTo>
                <a:lnTo>
                  <a:pt x="1248" y="0"/>
                </a:lnTo>
                <a:lnTo>
                  <a:pt x="1248" y="9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439" name="未知"/>
          <p:cNvSpPr/>
          <p:nvPr/>
        </p:nvSpPr>
        <p:spPr>
          <a:xfrm flipH="1">
            <a:off x="1905000" y="1143000"/>
            <a:ext cx="1981200" cy="179388"/>
          </a:xfrm>
          <a:custGeom>
            <a:avLst/>
            <a:gdLst/>
            <a:ahLst/>
            <a:cxnLst/>
            <a:pathLst>
              <a:path w="1248" h="96">
                <a:moveTo>
                  <a:pt x="0" y="0"/>
                </a:moveTo>
                <a:lnTo>
                  <a:pt x="1248" y="0"/>
                </a:lnTo>
                <a:lnTo>
                  <a:pt x="1248" y="9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440" name="未知"/>
          <p:cNvSpPr/>
          <p:nvPr/>
        </p:nvSpPr>
        <p:spPr>
          <a:xfrm>
            <a:off x="7315200" y="1600200"/>
            <a:ext cx="609600" cy="457200"/>
          </a:xfrm>
          <a:custGeom>
            <a:avLst/>
            <a:gdLst/>
            <a:ahLst/>
            <a:cxnLst/>
            <a:pathLst>
              <a:path w="384" h="288">
                <a:moveTo>
                  <a:pt x="0" y="0"/>
                </a:moveTo>
                <a:lnTo>
                  <a:pt x="384" y="0"/>
                </a:lnTo>
                <a:lnTo>
                  <a:pt x="384" y="28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441" name="未知"/>
          <p:cNvSpPr/>
          <p:nvPr/>
        </p:nvSpPr>
        <p:spPr>
          <a:xfrm flipH="1">
            <a:off x="5562600" y="1600200"/>
            <a:ext cx="428625" cy="457200"/>
          </a:xfrm>
          <a:custGeom>
            <a:avLst/>
            <a:gdLst/>
            <a:ahLst/>
            <a:cxnLst/>
            <a:pathLst>
              <a:path w="384" h="288">
                <a:moveTo>
                  <a:pt x="0" y="0"/>
                </a:moveTo>
                <a:lnTo>
                  <a:pt x="384" y="0"/>
                </a:lnTo>
                <a:lnTo>
                  <a:pt x="384" y="28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442" name="直接连接符 60441"/>
          <p:cNvSpPr/>
          <p:nvPr/>
        </p:nvSpPr>
        <p:spPr>
          <a:xfrm>
            <a:off x="7924800" y="2590800"/>
            <a:ext cx="0" cy="4143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43" name="文本框 60442"/>
          <p:cNvSpPr txBox="1"/>
          <p:nvPr/>
        </p:nvSpPr>
        <p:spPr>
          <a:xfrm>
            <a:off x="7543800" y="1143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T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60444" name="文本框 60443"/>
          <p:cNvSpPr txBox="1"/>
          <p:nvPr/>
        </p:nvSpPr>
        <p:spPr>
          <a:xfrm>
            <a:off x="5486400" y="1143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F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60445" name="文本框 60444"/>
          <p:cNvSpPr txBox="1"/>
          <p:nvPr/>
        </p:nvSpPr>
        <p:spPr>
          <a:xfrm>
            <a:off x="5562600" y="45720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2" charset="0"/>
              </a:rPr>
              <a:t>连接中断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60446" name="未知"/>
          <p:cNvSpPr/>
          <p:nvPr/>
        </p:nvSpPr>
        <p:spPr>
          <a:xfrm>
            <a:off x="7086600" y="3276600"/>
            <a:ext cx="304800" cy="381000"/>
          </a:xfrm>
          <a:custGeom>
            <a:avLst/>
            <a:gdLst/>
            <a:ahLst/>
            <a:cxnLst/>
            <a:pathLst>
              <a:path w="192" h="240">
                <a:moveTo>
                  <a:pt x="192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447" name="文本框 60446"/>
          <p:cNvSpPr txBox="1"/>
          <p:nvPr/>
        </p:nvSpPr>
        <p:spPr>
          <a:xfrm>
            <a:off x="7010400" y="2819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T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60448" name="未知"/>
          <p:cNvSpPr/>
          <p:nvPr/>
        </p:nvSpPr>
        <p:spPr>
          <a:xfrm>
            <a:off x="7772400" y="3962400"/>
            <a:ext cx="609600" cy="533400"/>
          </a:xfrm>
          <a:custGeom>
            <a:avLst/>
            <a:gdLst/>
            <a:ahLst/>
            <a:cxnLst/>
            <a:pathLst>
              <a:path w="384" h="336">
                <a:moveTo>
                  <a:pt x="0" y="0"/>
                </a:moveTo>
                <a:lnTo>
                  <a:pt x="384" y="0"/>
                </a:lnTo>
                <a:lnTo>
                  <a:pt x="384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449" name="未知"/>
          <p:cNvSpPr/>
          <p:nvPr/>
        </p:nvSpPr>
        <p:spPr>
          <a:xfrm>
            <a:off x="8382000" y="3297238"/>
            <a:ext cx="381000" cy="665162"/>
          </a:xfrm>
          <a:custGeom>
            <a:avLst/>
            <a:gdLst/>
            <a:ahLst/>
            <a:cxnLst/>
            <a:pathLst>
              <a:path w="240" h="384">
                <a:moveTo>
                  <a:pt x="0" y="0"/>
                </a:moveTo>
                <a:lnTo>
                  <a:pt x="240" y="0"/>
                </a:lnTo>
                <a:lnTo>
                  <a:pt x="240" y="384"/>
                </a:lnTo>
                <a:lnTo>
                  <a:pt x="0" y="38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450" name="文本框 60449"/>
          <p:cNvSpPr txBox="1"/>
          <p:nvPr/>
        </p:nvSpPr>
        <p:spPr>
          <a:xfrm>
            <a:off x="8458200" y="2819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F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60451" name="文本框 60450"/>
          <p:cNvSpPr txBox="1"/>
          <p:nvPr/>
        </p:nvSpPr>
        <p:spPr>
          <a:xfrm>
            <a:off x="6096000" y="35052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T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60452" name="未知"/>
          <p:cNvSpPr/>
          <p:nvPr/>
        </p:nvSpPr>
        <p:spPr>
          <a:xfrm>
            <a:off x="6172200" y="3962400"/>
            <a:ext cx="304800" cy="609600"/>
          </a:xfrm>
          <a:custGeom>
            <a:avLst/>
            <a:gdLst/>
            <a:ahLst/>
            <a:cxnLst/>
            <a:pathLst>
              <a:path w="192" h="384">
                <a:moveTo>
                  <a:pt x="192" y="0"/>
                </a:moveTo>
                <a:lnTo>
                  <a:pt x="0" y="0"/>
                </a:lnTo>
                <a:lnTo>
                  <a:pt x="0" y="38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453" name="未知"/>
          <p:cNvSpPr/>
          <p:nvPr/>
        </p:nvSpPr>
        <p:spPr>
          <a:xfrm>
            <a:off x="838200" y="1600200"/>
            <a:ext cx="533400" cy="381000"/>
          </a:xfrm>
          <a:custGeom>
            <a:avLst/>
            <a:gdLst/>
            <a:ahLst/>
            <a:cxnLst/>
            <a:pathLst>
              <a:path w="336" h="240">
                <a:moveTo>
                  <a:pt x="336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454" name="未知"/>
          <p:cNvSpPr/>
          <p:nvPr/>
        </p:nvSpPr>
        <p:spPr>
          <a:xfrm>
            <a:off x="2438400" y="1600200"/>
            <a:ext cx="762000" cy="304800"/>
          </a:xfrm>
          <a:custGeom>
            <a:avLst/>
            <a:gdLst/>
            <a:ahLst/>
            <a:cxnLst/>
            <a:pathLst>
              <a:path w="480" h="192">
                <a:moveTo>
                  <a:pt x="0" y="0"/>
                </a:moveTo>
                <a:lnTo>
                  <a:pt x="480" y="0"/>
                </a:lnTo>
                <a:lnTo>
                  <a:pt x="48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455" name="直接连接符 60454"/>
          <p:cNvSpPr/>
          <p:nvPr/>
        </p:nvSpPr>
        <p:spPr>
          <a:xfrm>
            <a:off x="2681288" y="2362200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56" name="未知"/>
          <p:cNvSpPr/>
          <p:nvPr/>
        </p:nvSpPr>
        <p:spPr>
          <a:xfrm>
            <a:off x="1081088" y="2895600"/>
            <a:ext cx="990600" cy="304800"/>
          </a:xfrm>
          <a:custGeom>
            <a:avLst/>
            <a:gdLst/>
            <a:ahLst/>
            <a:cxnLst/>
            <a:pathLst>
              <a:path w="624" h="192">
                <a:moveTo>
                  <a:pt x="624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457" name="未知"/>
          <p:cNvSpPr/>
          <p:nvPr/>
        </p:nvSpPr>
        <p:spPr>
          <a:xfrm>
            <a:off x="3290888" y="2895600"/>
            <a:ext cx="533400" cy="304800"/>
          </a:xfrm>
          <a:custGeom>
            <a:avLst/>
            <a:gdLst/>
            <a:ahLst/>
            <a:cxnLst/>
            <a:pathLst>
              <a:path w="336" h="192">
                <a:moveTo>
                  <a:pt x="0" y="0"/>
                </a:moveTo>
                <a:lnTo>
                  <a:pt x="336" y="0"/>
                </a:lnTo>
                <a:lnTo>
                  <a:pt x="336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458" name="直接连接符 60457"/>
          <p:cNvSpPr/>
          <p:nvPr/>
        </p:nvSpPr>
        <p:spPr>
          <a:xfrm>
            <a:off x="3489325" y="37338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59" name="未知"/>
          <p:cNvSpPr/>
          <p:nvPr/>
        </p:nvSpPr>
        <p:spPr>
          <a:xfrm>
            <a:off x="1974850" y="4419600"/>
            <a:ext cx="609600" cy="533400"/>
          </a:xfrm>
          <a:custGeom>
            <a:avLst/>
            <a:gdLst/>
            <a:ahLst/>
            <a:cxnLst/>
            <a:pathLst>
              <a:path w="384" h="336">
                <a:moveTo>
                  <a:pt x="384" y="0"/>
                </a:moveTo>
                <a:lnTo>
                  <a:pt x="0" y="0"/>
                </a:lnTo>
                <a:lnTo>
                  <a:pt x="0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460" name="文本框 60459"/>
          <p:cNvSpPr txBox="1"/>
          <p:nvPr/>
        </p:nvSpPr>
        <p:spPr>
          <a:xfrm>
            <a:off x="838200" y="1143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F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60461" name="文本框 60460"/>
          <p:cNvSpPr txBox="1"/>
          <p:nvPr/>
        </p:nvSpPr>
        <p:spPr>
          <a:xfrm>
            <a:off x="2667000" y="1143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T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60462" name="文本框 60461"/>
          <p:cNvSpPr txBox="1"/>
          <p:nvPr/>
        </p:nvSpPr>
        <p:spPr>
          <a:xfrm>
            <a:off x="1081088" y="2438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F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60463" name="文本框 60462"/>
          <p:cNvSpPr txBox="1"/>
          <p:nvPr/>
        </p:nvSpPr>
        <p:spPr>
          <a:xfrm>
            <a:off x="3443288" y="2438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T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60464" name="文本框 60463"/>
          <p:cNvSpPr txBox="1"/>
          <p:nvPr/>
        </p:nvSpPr>
        <p:spPr>
          <a:xfrm>
            <a:off x="1898650" y="3962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F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60465" name="文本框 60464"/>
          <p:cNvSpPr txBox="1"/>
          <p:nvPr/>
        </p:nvSpPr>
        <p:spPr>
          <a:xfrm>
            <a:off x="4256088" y="393382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T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60466" name="直接连接符 60465"/>
          <p:cNvSpPr/>
          <p:nvPr/>
        </p:nvSpPr>
        <p:spPr>
          <a:xfrm>
            <a:off x="4267200" y="0"/>
            <a:ext cx="0" cy="2730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67" name="文本框 60466"/>
          <p:cNvSpPr txBox="1"/>
          <p:nvPr/>
        </p:nvSpPr>
        <p:spPr>
          <a:xfrm>
            <a:off x="34925" y="5373688"/>
            <a:ext cx="1871663" cy="1436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>
                <a:latin typeface="Tahoma" panose="020B0604030504040204" pitchFamily="2" charset="0"/>
              </a:rPr>
              <a:t>l:</a:t>
            </a:r>
            <a:r>
              <a:rPr lang="zh-CN" altLang="en-US" sz="1600" b="1">
                <a:latin typeface="Tahoma" panose="020B0604030504040204" pitchFamily="2" charset="0"/>
              </a:rPr>
              <a:t>段表长度</a:t>
            </a:r>
            <a:endParaRPr lang="zh-CN" altLang="en-US" sz="1600" b="1">
              <a:latin typeface="Tahoma" panose="020B06040305040402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600" b="1">
                <a:latin typeface="Tahoma" panose="020B0604030504040204" pitchFamily="2" charset="0"/>
              </a:rPr>
              <a:t>b:</a:t>
            </a:r>
            <a:r>
              <a:rPr lang="zh-CN" altLang="en-US" sz="1600" b="1">
                <a:latin typeface="Tahoma" panose="020B0604030504040204" pitchFamily="2" charset="0"/>
              </a:rPr>
              <a:t>段表首地址</a:t>
            </a:r>
            <a:endParaRPr lang="zh-CN" altLang="en-US" sz="1600" b="1">
              <a:latin typeface="Tahoma" panose="020B06040305040402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600" b="1">
                <a:latin typeface="Tahoma" panose="020B0604030504040204" pitchFamily="2" charset="0"/>
              </a:rPr>
              <a:t>l’: </a:t>
            </a:r>
            <a:r>
              <a:rPr lang="zh-CN" altLang="en-US" sz="1600" b="1">
                <a:latin typeface="Tahoma" panose="020B0604030504040204" pitchFamily="2" charset="0"/>
              </a:rPr>
              <a:t>页表长度</a:t>
            </a:r>
            <a:endParaRPr lang="zh-CN" altLang="en-US" sz="1600" b="1">
              <a:latin typeface="Tahoma" panose="020B06040305040402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600" b="1">
                <a:latin typeface="Tahoma" panose="020B0604030504040204" pitchFamily="2" charset="0"/>
              </a:rPr>
              <a:t>b’: </a:t>
            </a:r>
            <a:r>
              <a:rPr lang="zh-CN" altLang="en-US" sz="1600" b="1">
                <a:latin typeface="Tahoma" panose="020B0604030504040204" pitchFamily="2" charset="0"/>
              </a:rPr>
              <a:t>页表首地址</a:t>
            </a:r>
            <a:endParaRPr lang="zh-CN" altLang="en-US">
              <a:latin typeface="Tahoma" panose="020B0604030504040204" pitchFamily="2" charset="0"/>
            </a:endParaRPr>
          </a:p>
        </p:txBody>
      </p:sp>
      <p:sp>
        <p:nvSpPr>
          <p:cNvPr id="60468" name="文本框 60467"/>
          <p:cNvSpPr txBox="1"/>
          <p:nvPr/>
        </p:nvSpPr>
        <p:spPr>
          <a:xfrm>
            <a:off x="4211638" y="5553075"/>
            <a:ext cx="22320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2" charset="0"/>
              </a:rPr>
              <a:t>形成物理地址</a:t>
            </a:r>
            <a:r>
              <a:rPr lang="en-US" altLang="zh-CN" sz="2000" b="1">
                <a:latin typeface="Times New Roman" panose="02020603050405020304" pitchFamily="2" charset="0"/>
              </a:rPr>
              <a:t>(f,d)</a:t>
            </a:r>
            <a:endParaRPr lang="en-US" altLang="zh-CN" sz="2000" b="1">
              <a:latin typeface="Times New Roman" panose="02020603050405020304" pitchFamily="2" charset="0"/>
            </a:endParaRPr>
          </a:p>
        </p:txBody>
      </p:sp>
      <p:sp>
        <p:nvSpPr>
          <p:cNvPr id="60469" name="未知"/>
          <p:cNvSpPr/>
          <p:nvPr/>
        </p:nvSpPr>
        <p:spPr>
          <a:xfrm>
            <a:off x="4211638" y="4437063"/>
            <a:ext cx="360362" cy="557212"/>
          </a:xfrm>
          <a:custGeom>
            <a:avLst/>
            <a:gdLst/>
            <a:ahLst/>
            <a:cxnLst/>
            <a:pathLst>
              <a:path w="227" h="272">
                <a:moveTo>
                  <a:pt x="0" y="0"/>
                </a:moveTo>
                <a:lnTo>
                  <a:pt x="227" y="0"/>
                </a:lnTo>
                <a:lnTo>
                  <a:pt x="227" y="272"/>
                </a:ln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470" name="未知"/>
          <p:cNvSpPr/>
          <p:nvPr/>
        </p:nvSpPr>
        <p:spPr>
          <a:xfrm>
            <a:off x="3348038" y="5013325"/>
            <a:ext cx="1800225" cy="503238"/>
          </a:xfrm>
          <a:custGeom>
            <a:avLst/>
            <a:gdLst/>
            <a:ahLst/>
            <a:cxnLst/>
            <a:pathLst>
              <a:path w="1134" h="317">
                <a:moveTo>
                  <a:pt x="0" y="317"/>
                </a:moveTo>
                <a:lnTo>
                  <a:pt x="0" y="0"/>
                </a:lnTo>
                <a:lnTo>
                  <a:pt x="1134" y="0"/>
                </a:lnTo>
                <a:lnTo>
                  <a:pt x="1134" y="317"/>
                </a:ln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471" name="未知"/>
          <p:cNvSpPr/>
          <p:nvPr/>
        </p:nvSpPr>
        <p:spPr>
          <a:xfrm>
            <a:off x="5148263" y="2781300"/>
            <a:ext cx="3887787" cy="3455988"/>
          </a:xfrm>
          <a:custGeom>
            <a:avLst/>
            <a:gdLst/>
            <a:ahLst/>
            <a:cxnLst/>
            <a:pathLst>
              <a:path w="2449" h="2177">
                <a:moveTo>
                  <a:pt x="0" y="1996"/>
                </a:moveTo>
                <a:lnTo>
                  <a:pt x="0" y="2177"/>
                </a:lnTo>
                <a:lnTo>
                  <a:pt x="2449" y="2177"/>
                </a:lnTo>
                <a:lnTo>
                  <a:pt x="2449" y="0"/>
                </a:lnTo>
                <a:lnTo>
                  <a:pt x="1769" y="0"/>
                </a:ln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文本框 61441"/>
          <p:cNvSpPr txBox="1"/>
          <p:nvPr/>
        </p:nvSpPr>
        <p:spPr>
          <a:xfrm>
            <a:off x="228600" y="304800"/>
            <a:ext cx="8686800" cy="59705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2" charset="0"/>
              </a:rPr>
              <a:t>中断处理：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1. </a:t>
            </a:r>
            <a:r>
              <a:rPr lang="zh-CN" altLang="en-US" b="1">
                <a:latin typeface="Times New Roman" panose="02020603050405020304" pitchFamily="2" charset="0"/>
              </a:rPr>
              <a:t>连接中断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　</a:t>
            </a:r>
            <a:r>
              <a:rPr lang="en-US" altLang="zh-CN" b="1">
                <a:latin typeface="Times New Roman" panose="02020603050405020304" pitchFamily="2" charset="0"/>
              </a:rPr>
              <a:t>(1) </a:t>
            </a:r>
            <a:r>
              <a:rPr lang="zh-CN" altLang="en-US" b="1">
                <a:latin typeface="Times New Roman" panose="02020603050405020304" pitchFamily="2" charset="0"/>
              </a:rPr>
              <a:t>所有进程均未连接</a:t>
            </a:r>
            <a:r>
              <a:rPr lang="en-US" altLang="zh-CN" b="1">
                <a:latin typeface="Times New Roman" panose="02020603050405020304" pitchFamily="2" charset="0"/>
              </a:rPr>
              <a:t>(</a:t>
            </a:r>
            <a:r>
              <a:rPr lang="zh-CN" altLang="en-US" b="1">
                <a:latin typeface="Times New Roman" panose="02020603050405020304" pitchFamily="2" charset="0"/>
              </a:rPr>
              <a:t>共享段表、段名</a:t>
            </a:r>
            <a:r>
              <a:rPr lang="en-US" altLang="zh-CN" b="1">
                <a:latin typeface="Times New Roman" panose="02020603050405020304" pitchFamily="2" charset="0"/>
              </a:rPr>
              <a:t>-</a:t>
            </a:r>
            <a:r>
              <a:rPr lang="zh-CN" altLang="en-US" b="1">
                <a:latin typeface="Times New Roman" panose="02020603050405020304" pitchFamily="2" charset="0"/>
              </a:rPr>
              <a:t>段号对照表均无</a:t>
            </a:r>
            <a:r>
              <a:rPr lang="en-US" altLang="zh-CN" b="1">
                <a:latin typeface="Times New Roman" panose="02020603050405020304" pitchFamily="2" charset="0"/>
              </a:rPr>
              <a:t>)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      </a:t>
            </a:r>
            <a:r>
              <a:rPr lang="zh-CN" altLang="en-US" b="1">
                <a:latin typeface="Times New Roman" panose="02020603050405020304" pitchFamily="2" charset="0"/>
              </a:rPr>
              <a:t>建立页表，由文件读入外存</a:t>
            </a:r>
            <a:r>
              <a:rPr lang="en-US" altLang="zh-CN" b="1">
                <a:latin typeface="Times New Roman" panose="02020603050405020304" pitchFamily="2" charset="0"/>
              </a:rPr>
              <a:t>swap</a:t>
            </a:r>
            <a:r>
              <a:rPr lang="zh-CN" altLang="en-US" b="1">
                <a:latin typeface="Times New Roman" panose="02020603050405020304" pitchFamily="2" charset="0"/>
              </a:rPr>
              <a:t>，部分页读入内存，分配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     段号，填段名</a:t>
            </a:r>
            <a:r>
              <a:rPr lang="en-US" altLang="zh-CN" b="1">
                <a:latin typeface="Times New Roman" panose="02020603050405020304" pitchFamily="2" charset="0"/>
              </a:rPr>
              <a:t>-</a:t>
            </a:r>
            <a:r>
              <a:rPr lang="zh-CN" altLang="en-US" b="1">
                <a:latin typeface="Times New Roman" panose="02020603050405020304" pitchFamily="2" charset="0"/>
              </a:rPr>
              <a:t>段号对照表，如是共享段填共享段表，填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     段表 ，形成逻辑地址。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　</a:t>
            </a:r>
            <a:r>
              <a:rPr lang="en-US" altLang="zh-CN" b="1">
                <a:latin typeface="Times New Roman" panose="02020603050405020304" pitchFamily="2" charset="0"/>
              </a:rPr>
              <a:t>(2) </a:t>
            </a:r>
            <a:r>
              <a:rPr lang="zh-CN" altLang="en-US" b="1">
                <a:latin typeface="Times New Roman" panose="02020603050405020304" pitchFamily="2" charset="0"/>
              </a:rPr>
              <a:t>其它进程连接过，本进程未连接过</a:t>
            </a:r>
            <a:r>
              <a:rPr lang="en-US" altLang="zh-CN" b="1">
                <a:latin typeface="Times New Roman" panose="02020603050405020304" pitchFamily="2" charset="0"/>
              </a:rPr>
              <a:t>(</a:t>
            </a:r>
            <a:r>
              <a:rPr lang="zh-CN" altLang="en-US" b="1">
                <a:latin typeface="Times New Roman" panose="02020603050405020304" pitchFamily="2" charset="0"/>
              </a:rPr>
              <a:t>共享段表有，段名</a:t>
            </a:r>
            <a:r>
              <a:rPr lang="en-US" altLang="zh-CN" b="1">
                <a:latin typeface="Times New Roman" panose="02020603050405020304" pitchFamily="2" charset="0"/>
              </a:rPr>
              <a:t>-</a:t>
            </a:r>
            <a:r>
              <a:rPr lang="zh-CN" altLang="en-US" b="1">
                <a:latin typeface="Times New Roman" panose="02020603050405020304" pitchFamily="2" charset="0"/>
              </a:rPr>
              <a:t>段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     号对照表无</a:t>
            </a:r>
            <a:r>
              <a:rPr lang="en-US" altLang="zh-CN" b="1">
                <a:latin typeface="Times New Roman" panose="02020603050405020304" pitchFamily="2" charset="0"/>
              </a:rPr>
              <a:t>)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      </a:t>
            </a:r>
            <a:r>
              <a:rPr lang="zh-CN" altLang="en-US" b="1">
                <a:latin typeface="Times New Roman" panose="02020603050405020304" pitchFamily="2" charset="0"/>
              </a:rPr>
              <a:t>分配段号，填段名</a:t>
            </a:r>
            <a:r>
              <a:rPr lang="en-US" altLang="zh-CN" b="1">
                <a:latin typeface="Times New Roman" panose="02020603050405020304" pitchFamily="2" charset="0"/>
              </a:rPr>
              <a:t>-</a:t>
            </a:r>
            <a:r>
              <a:rPr lang="zh-CN" altLang="en-US" b="1">
                <a:latin typeface="Times New Roman" panose="02020603050405020304" pitchFamily="2" charset="0"/>
              </a:rPr>
              <a:t>段号对照表，填段表</a:t>
            </a:r>
            <a:r>
              <a:rPr lang="en-US" altLang="zh-CN" b="1">
                <a:latin typeface="Times New Roman" panose="02020603050405020304" pitchFamily="2" charset="0"/>
              </a:rPr>
              <a:t>(</a:t>
            </a:r>
            <a:r>
              <a:rPr lang="zh-CN" altLang="en-US" b="1">
                <a:latin typeface="Times New Roman" panose="02020603050405020304" pitchFamily="2" charset="0"/>
              </a:rPr>
              <a:t>指向共享段表</a:t>
            </a:r>
            <a:r>
              <a:rPr lang="en-US" altLang="zh-CN" b="1">
                <a:latin typeface="Times New Roman" panose="02020603050405020304" pitchFamily="2" charset="0"/>
              </a:rPr>
              <a:t>)</a:t>
            </a:r>
            <a:r>
              <a:rPr lang="zh-CN" altLang="en-US" b="1">
                <a:latin typeface="Times New Roman" panose="02020603050405020304" pitchFamily="2" charset="0"/>
              </a:rPr>
              <a:t>，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     共享记数加</a:t>
            </a:r>
            <a:r>
              <a:rPr lang="en-US" altLang="zh-CN" b="1">
                <a:latin typeface="Times New Roman" panose="02020603050405020304" pitchFamily="2" charset="0"/>
              </a:rPr>
              <a:t>1, </a:t>
            </a:r>
            <a:r>
              <a:rPr lang="zh-CN" altLang="en-US" b="1">
                <a:latin typeface="Times New Roman" panose="02020603050405020304" pitchFamily="2" charset="0"/>
              </a:rPr>
              <a:t>形成逻辑地址。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　</a:t>
            </a:r>
            <a:r>
              <a:rPr lang="en-US" altLang="zh-CN" b="1">
                <a:latin typeface="Times New Roman" panose="02020603050405020304" pitchFamily="2" charset="0"/>
              </a:rPr>
              <a:t>(3) </a:t>
            </a:r>
            <a:r>
              <a:rPr lang="zh-CN" altLang="en-US" b="1">
                <a:latin typeface="Times New Roman" panose="02020603050405020304" pitchFamily="2" charset="0"/>
              </a:rPr>
              <a:t>本进程连接过</a:t>
            </a:r>
            <a:r>
              <a:rPr lang="en-US" altLang="zh-CN" b="1">
                <a:latin typeface="Times New Roman" panose="02020603050405020304" pitchFamily="2" charset="0"/>
              </a:rPr>
              <a:t>(</a:t>
            </a:r>
            <a:r>
              <a:rPr lang="zh-CN" altLang="en-US" b="1">
                <a:latin typeface="Times New Roman" panose="02020603050405020304" pitchFamily="2" charset="0"/>
              </a:rPr>
              <a:t>段名</a:t>
            </a:r>
            <a:r>
              <a:rPr lang="en-US" altLang="zh-CN" b="1">
                <a:latin typeface="Times New Roman" panose="02020603050405020304" pitchFamily="2" charset="0"/>
              </a:rPr>
              <a:t>-</a:t>
            </a:r>
            <a:r>
              <a:rPr lang="zh-CN" altLang="en-US" b="1">
                <a:latin typeface="Times New Roman" panose="02020603050405020304" pitchFamily="2" charset="0"/>
              </a:rPr>
              <a:t>段号对照表有，共享段表有或无</a:t>
            </a:r>
            <a:r>
              <a:rPr lang="en-US" altLang="zh-CN" b="1">
                <a:latin typeface="Times New Roman" panose="02020603050405020304" pitchFamily="2" charset="0"/>
              </a:rPr>
              <a:t>)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      </a:t>
            </a:r>
            <a:r>
              <a:rPr lang="zh-CN" altLang="en-US" b="1">
                <a:latin typeface="Times New Roman" panose="02020603050405020304" pitchFamily="2" charset="0"/>
              </a:rPr>
              <a:t>形成逻辑地址。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矩形 62465"/>
          <p:cNvSpPr/>
          <p:nvPr/>
        </p:nvSpPr>
        <p:spPr>
          <a:xfrm>
            <a:off x="304800" y="414338"/>
            <a:ext cx="8610600" cy="5386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2. </a:t>
            </a:r>
            <a:r>
              <a:rPr lang="zh-CN" altLang="en-US" b="1">
                <a:latin typeface="Times New Roman" panose="02020603050405020304" pitchFamily="2" charset="0"/>
              </a:rPr>
              <a:t>缺页中断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调入所需页面，更新页表和总页表。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3. </a:t>
            </a:r>
            <a:r>
              <a:rPr lang="zh-CN" altLang="en-US" b="1">
                <a:latin typeface="Times New Roman" panose="02020603050405020304" pitchFamily="2" charset="0"/>
              </a:rPr>
              <a:t>越界中断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</a:t>
            </a:r>
            <a:r>
              <a:rPr lang="en-US" altLang="zh-CN" b="1">
                <a:latin typeface="Times New Roman" panose="02020603050405020304" pitchFamily="2" charset="0"/>
              </a:rPr>
              <a:t>(1) </a:t>
            </a:r>
            <a:r>
              <a:rPr lang="zh-CN" altLang="en-US" b="1">
                <a:latin typeface="Times New Roman" panose="02020603050405020304" pitchFamily="2" charset="0"/>
              </a:rPr>
              <a:t>段号越界：错误处理。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</a:t>
            </a:r>
            <a:r>
              <a:rPr lang="en-US" altLang="zh-CN" b="1">
                <a:latin typeface="Times New Roman" panose="02020603050405020304" pitchFamily="2" charset="0"/>
              </a:rPr>
              <a:t>(2) </a:t>
            </a:r>
            <a:r>
              <a:rPr lang="zh-CN" altLang="en-US" b="1">
                <a:latin typeface="Times New Roman" panose="02020603050405020304" pitchFamily="2" charset="0"/>
              </a:rPr>
              <a:t>页号越界：如可扩展，扩展该段</a:t>
            </a:r>
            <a:r>
              <a:rPr lang="en-US" altLang="zh-CN" b="1">
                <a:latin typeface="Times New Roman" panose="02020603050405020304" pitchFamily="2" charset="0"/>
              </a:rPr>
              <a:t>(</a:t>
            </a:r>
            <a:r>
              <a:rPr lang="zh-CN" altLang="en-US" b="1">
                <a:latin typeface="Times New Roman" panose="02020603050405020304" pitchFamily="2" charset="0"/>
              </a:rPr>
              <a:t>增加页</a:t>
            </a:r>
            <a:r>
              <a:rPr lang="en-US" altLang="zh-CN" b="1">
                <a:latin typeface="Times New Roman" panose="02020603050405020304" pitchFamily="2" charset="0"/>
              </a:rPr>
              <a:t>)</a:t>
            </a:r>
            <a:r>
              <a:rPr lang="zh-CN" altLang="en-US" b="1">
                <a:latin typeface="Times New Roman" panose="02020603050405020304" pitchFamily="2" charset="0"/>
              </a:rPr>
              <a:t>，修改页表和段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                         表</a:t>
            </a:r>
            <a:r>
              <a:rPr lang="en-US" altLang="zh-CN" b="1">
                <a:latin typeface="Times New Roman" panose="02020603050405020304" pitchFamily="2" charset="0"/>
              </a:rPr>
              <a:t>(</a:t>
            </a:r>
            <a:r>
              <a:rPr lang="zh-CN" altLang="en-US" b="1">
                <a:latin typeface="Times New Roman" panose="02020603050405020304" pitchFamily="2" charset="0"/>
              </a:rPr>
              <a:t>页表长度</a:t>
            </a:r>
            <a:r>
              <a:rPr lang="en-US" altLang="zh-CN" b="1">
                <a:latin typeface="Times New Roman" panose="02020603050405020304" pitchFamily="2" charset="0"/>
              </a:rPr>
              <a:t>);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                          </a:t>
            </a:r>
            <a:r>
              <a:rPr lang="zh-CN" altLang="en-US" b="1">
                <a:latin typeface="Times New Roman" panose="02020603050405020304" pitchFamily="2" charset="0"/>
              </a:rPr>
              <a:t>如不可扩展，错误处理。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4. </a:t>
            </a:r>
            <a:r>
              <a:rPr lang="zh-CN" altLang="en-US" b="1">
                <a:latin typeface="Times New Roman" panose="02020603050405020304" pitchFamily="2" charset="0"/>
              </a:rPr>
              <a:t>越权中断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错误处理。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矩形 8193"/>
          <p:cNvSpPr/>
          <p:nvPr/>
        </p:nvSpPr>
        <p:spPr>
          <a:xfrm>
            <a:off x="2987675" y="4437063"/>
            <a:ext cx="4824413" cy="2339975"/>
          </a:xfrm>
          <a:prstGeom prst="rect">
            <a:avLst/>
          </a:prstGeom>
          <a:solidFill>
            <a:srgbClr val="CCECFF">
              <a:alpha val="96999"/>
            </a:srgbClr>
          </a:solidFill>
          <a:ln w="9525">
            <a:noFill/>
          </a:ln>
        </p:spPr>
        <p:txBody>
          <a:bodyPr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  <p:sp>
        <p:nvSpPr>
          <p:cNvPr id="8195" name="直接连接符 8194"/>
          <p:cNvSpPr/>
          <p:nvPr/>
        </p:nvSpPr>
        <p:spPr>
          <a:xfrm>
            <a:off x="2987675" y="2924175"/>
            <a:ext cx="0" cy="2174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6" name="标题 8195"/>
          <p:cNvSpPr>
            <a:spLocks noGrp="1"/>
          </p:cNvSpPr>
          <p:nvPr>
            <p:ph type="title"/>
          </p:nvPr>
        </p:nvSpPr>
        <p:spPr>
          <a:xfrm>
            <a:off x="1150938" y="1084580"/>
            <a:ext cx="6551612" cy="553720"/>
          </a:xfrm>
        </p:spPr>
        <p:txBody>
          <a:bodyPr wrap="square" lIns="0" tIns="0" rIns="0" bIns="0" anchor="b">
            <a:spAutoFit/>
          </a:bodyPr>
          <a:p>
            <a:r>
              <a:rPr lang="en-US" altLang="zh-CN" sz="3600" b="1"/>
              <a:t>7.2.1 </a:t>
            </a:r>
            <a:r>
              <a:rPr lang="zh-CN" altLang="en-US" sz="3600" b="1"/>
              <a:t>虚拟页式存储管理</a:t>
            </a:r>
            <a:r>
              <a:rPr lang="en-US" altLang="zh-CN" sz="3600" b="1"/>
              <a:t>(Cont.)</a:t>
            </a:r>
            <a:endParaRPr lang="en-US" altLang="zh-CN" sz="3600" b="1"/>
          </a:p>
        </p:txBody>
      </p:sp>
      <p:sp>
        <p:nvSpPr>
          <p:cNvPr id="8197" name="圆角矩形 8196"/>
          <p:cNvSpPr/>
          <p:nvPr/>
        </p:nvSpPr>
        <p:spPr>
          <a:xfrm>
            <a:off x="1476375" y="1849438"/>
            <a:ext cx="2994025" cy="284162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600" b="1">
                <a:solidFill>
                  <a:srgbClr val="FFFF00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虚拟页式存储管理地址映射</a:t>
            </a:r>
            <a:endParaRPr lang="zh-CN" altLang="en-US" sz="1600" b="1">
              <a:solidFill>
                <a:srgbClr val="FFFF00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  <p:sp>
        <p:nvSpPr>
          <p:cNvPr id="8198" name="矩形 8197"/>
          <p:cNvSpPr/>
          <p:nvPr/>
        </p:nvSpPr>
        <p:spPr>
          <a:xfrm>
            <a:off x="1908175" y="2295525"/>
            <a:ext cx="2305050" cy="2698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600" b="1">
                <a:latin typeface="Tahoma" panose="020B0604030504040204" pitchFamily="2" charset="0"/>
              </a:rPr>
              <a:t>指令给出逻辑地址</a:t>
            </a:r>
            <a:r>
              <a:rPr lang="en-US" altLang="zh-CN" sz="1600" b="1">
                <a:latin typeface="Tahoma" panose="020B0604030504040204" pitchFamily="2" charset="0"/>
              </a:rPr>
              <a:t>(p,d)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8199" name="矩形 8198"/>
          <p:cNvSpPr/>
          <p:nvPr/>
        </p:nvSpPr>
        <p:spPr>
          <a:xfrm>
            <a:off x="2124075" y="2708275"/>
            <a:ext cx="1871663" cy="2698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600" b="1">
                <a:latin typeface="Tahoma" panose="020B0604030504040204" pitchFamily="2" charset="0"/>
              </a:rPr>
              <a:t>由</a:t>
            </a:r>
            <a:r>
              <a:rPr lang="en-US" altLang="zh-CN" sz="1600" b="1">
                <a:latin typeface="Tahoma" panose="020B0604030504040204" pitchFamily="2" charset="0"/>
              </a:rPr>
              <a:t>p</a:t>
            </a:r>
            <a:r>
              <a:rPr lang="zh-CN" altLang="en-US" sz="1600" b="1">
                <a:latin typeface="Tahoma" panose="020B0604030504040204" pitchFamily="2" charset="0"/>
              </a:rPr>
              <a:t>查快表得到 </a:t>
            </a:r>
            <a:r>
              <a:rPr lang="en-US" altLang="zh-CN" sz="1600" b="1">
                <a:latin typeface="Tahoma" panose="020B0604030504040204" pitchFamily="2" charset="0"/>
              </a:rPr>
              <a:t>f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8200" name="六边形 8199"/>
          <p:cNvSpPr/>
          <p:nvPr/>
        </p:nvSpPr>
        <p:spPr>
          <a:xfrm>
            <a:off x="2559050" y="3108325"/>
            <a:ext cx="860425" cy="392113"/>
          </a:xfrm>
          <a:prstGeom prst="hexagon">
            <a:avLst>
              <a:gd name="adj" fmla="val 54858"/>
              <a:gd name="vf" fmla="val 11547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600" b="1">
                <a:latin typeface="Tahoma" panose="020B0604030504040204" pitchFamily="2" charset="0"/>
                <a:ea typeface="黑体" panose="02010609060101010101" pitchFamily="2" charset="-122"/>
              </a:rPr>
              <a:t>查到</a:t>
            </a:r>
            <a:endParaRPr lang="zh-CN" altLang="en-US" sz="1600" b="1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  <p:sp>
        <p:nvSpPr>
          <p:cNvPr id="8201" name="矩形 8200"/>
          <p:cNvSpPr/>
          <p:nvPr/>
        </p:nvSpPr>
        <p:spPr>
          <a:xfrm>
            <a:off x="144463" y="3465513"/>
            <a:ext cx="1979612" cy="2698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en-US" altLang="zh-CN" sz="1600" b="1">
                <a:latin typeface="Tahoma" panose="020B0604030504040204" pitchFamily="2" charset="0"/>
              </a:rPr>
              <a:t> f</a:t>
            </a:r>
            <a:r>
              <a:rPr lang="zh-CN" altLang="en-US" sz="1600" b="1">
                <a:latin typeface="Tahoma" panose="020B0604030504040204" pitchFamily="2" charset="0"/>
              </a:rPr>
              <a:t>、</a:t>
            </a:r>
            <a:r>
              <a:rPr lang="en-US" altLang="zh-CN" sz="1600" b="1">
                <a:latin typeface="Tahoma" panose="020B0604030504040204" pitchFamily="2" charset="0"/>
              </a:rPr>
              <a:t>d</a:t>
            </a:r>
            <a:r>
              <a:rPr lang="zh-CN" altLang="en-US" sz="1600" b="1">
                <a:latin typeface="Tahoma" panose="020B0604030504040204" pitchFamily="2" charset="0"/>
              </a:rPr>
              <a:t>合并得物理地址</a:t>
            </a:r>
            <a:endParaRPr lang="zh-CN" altLang="en-US" sz="1600" b="1">
              <a:latin typeface="Tahoma" panose="020B0604030504040204" pitchFamily="2" charset="0"/>
            </a:endParaRPr>
          </a:p>
        </p:txBody>
      </p:sp>
      <p:sp>
        <p:nvSpPr>
          <p:cNvPr id="8202" name="六边形 8201"/>
          <p:cNvSpPr/>
          <p:nvPr/>
        </p:nvSpPr>
        <p:spPr>
          <a:xfrm>
            <a:off x="3641725" y="3108325"/>
            <a:ext cx="1722438" cy="344488"/>
          </a:xfrm>
          <a:prstGeom prst="hexagon">
            <a:avLst>
              <a:gd name="adj" fmla="val 124999"/>
              <a:gd name="vf" fmla="val 11547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en-US" altLang="zh-CN" sz="1400" b="1">
                <a:latin typeface="Tahoma" panose="020B0604030504040204" pitchFamily="2" charset="0"/>
                <a:ea typeface="黑体" panose="02010609060101010101" pitchFamily="2" charset="-122"/>
              </a:rPr>
              <a:t>0</a:t>
            </a:r>
            <a:r>
              <a:rPr lang="en-US" altLang="zh-CN" sz="1400" b="1">
                <a:latin typeface="Tahoma" panose="020B0604030504040204" pitchFamily="2" charset="0"/>
              </a:rPr>
              <a:t>≤p≤l-1</a:t>
            </a:r>
            <a:endParaRPr lang="en-US" altLang="zh-CN" sz="1400" b="1">
              <a:latin typeface="Tahoma" panose="020B0604030504040204" pitchFamily="2" charset="0"/>
            </a:endParaRPr>
          </a:p>
        </p:txBody>
      </p:sp>
      <p:sp>
        <p:nvSpPr>
          <p:cNvPr id="8203" name="矩形 8202"/>
          <p:cNvSpPr/>
          <p:nvPr/>
        </p:nvSpPr>
        <p:spPr>
          <a:xfrm>
            <a:off x="5795963" y="3159125"/>
            <a:ext cx="1223962" cy="269875"/>
          </a:xfrm>
          <a:prstGeom prst="rect">
            <a:avLst/>
          </a:prstGeom>
          <a:solidFill>
            <a:schemeClr val="hlink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600" b="1">
                <a:solidFill>
                  <a:srgbClr val="FFFF00"/>
                </a:solidFill>
                <a:latin typeface="Tahoma" panose="020B0604030504040204" pitchFamily="2" charset="0"/>
              </a:rPr>
              <a:t>越界中断</a:t>
            </a:r>
            <a:endParaRPr lang="zh-CN" altLang="en-US" sz="1600" b="1">
              <a:solidFill>
                <a:srgbClr val="FFFF00"/>
              </a:solidFill>
              <a:latin typeface="Tahoma" panose="020B0604030504040204" pitchFamily="2" charset="0"/>
            </a:endParaRPr>
          </a:p>
        </p:txBody>
      </p:sp>
      <p:sp>
        <p:nvSpPr>
          <p:cNvPr id="8204" name="矩形 8203"/>
          <p:cNvSpPr/>
          <p:nvPr/>
        </p:nvSpPr>
        <p:spPr>
          <a:xfrm>
            <a:off x="3635375" y="3663950"/>
            <a:ext cx="1871663" cy="2698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600" b="1">
                <a:latin typeface="Tahoma" panose="020B0604030504040204" pitchFamily="2" charset="0"/>
              </a:rPr>
              <a:t>由</a:t>
            </a:r>
            <a:r>
              <a:rPr lang="en-US" altLang="zh-CN" sz="1600" b="1">
                <a:latin typeface="Tahoma" panose="020B0604030504040204" pitchFamily="2" charset="0"/>
              </a:rPr>
              <a:t>b</a:t>
            </a:r>
            <a:r>
              <a:rPr lang="zh-CN" altLang="en-US" sz="1600" b="1">
                <a:latin typeface="Tahoma" panose="020B0604030504040204" pitchFamily="2" charset="0"/>
              </a:rPr>
              <a:t>、</a:t>
            </a:r>
            <a:r>
              <a:rPr lang="en-US" altLang="zh-CN" sz="1600" b="1">
                <a:latin typeface="Tahoma" panose="020B0604030504040204" pitchFamily="2" charset="0"/>
              </a:rPr>
              <a:t>p</a:t>
            </a:r>
            <a:r>
              <a:rPr lang="zh-CN" altLang="en-US" sz="1600" b="1">
                <a:latin typeface="Tahoma" panose="020B0604030504040204" pitchFamily="2" charset="0"/>
              </a:rPr>
              <a:t>查找页表得</a:t>
            </a:r>
            <a:r>
              <a:rPr lang="en-US" altLang="zh-CN" sz="1600" b="1">
                <a:latin typeface="Tahoma" panose="020B0604030504040204" pitchFamily="2" charset="0"/>
              </a:rPr>
              <a:t>f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8205" name="六边形 8204"/>
          <p:cNvSpPr/>
          <p:nvPr/>
        </p:nvSpPr>
        <p:spPr>
          <a:xfrm>
            <a:off x="3635375" y="4079875"/>
            <a:ext cx="1722438" cy="344488"/>
          </a:xfrm>
          <a:prstGeom prst="hexagon">
            <a:avLst>
              <a:gd name="adj" fmla="val 124999"/>
              <a:gd name="vf" fmla="val 11547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400" b="1">
                <a:latin typeface="Tahoma" panose="020B0604030504040204" pitchFamily="2" charset="0"/>
                <a:ea typeface="黑体" panose="02010609060101010101" pitchFamily="2" charset="-122"/>
              </a:rPr>
              <a:t>该页在内存</a:t>
            </a:r>
            <a:endParaRPr lang="zh-CN" altLang="en-US" sz="1400" b="1">
              <a:latin typeface="Tahoma" panose="020B0604030504040204" pitchFamily="2" charset="0"/>
            </a:endParaRPr>
          </a:p>
        </p:txBody>
      </p:sp>
      <p:sp>
        <p:nvSpPr>
          <p:cNvPr id="8206" name="矩形 8205"/>
          <p:cNvSpPr/>
          <p:nvPr/>
        </p:nvSpPr>
        <p:spPr>
          <a:xfrm>
            <a:off x="5795963" y="4076700"/>
            <a:ext cx="1223962" cy="269875"/>
          </a:xfrm>
          <a:prstGeom prst="rect">
            <a:avLst/>
          </a:prstGeom>
          <a:solidFill>
            <a:schemeClr val="hlink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600" b="1">
                <a:solidFill>
                  <a:srgbClr val="FFFF00"/>
                </a:solidFill>
                <a:latin typeface="Tahoma" panose="020B0604030504040204" pitchFamily="2" charset="0"/>
              </a:rPr>
              <a:t>缺页中断</a:t>
            </a:r>
            <a:endParaRPr lang="zh-CN" altLang="en-US" sz="1600" b="1">
              <a:solidFill>
                <a:srgbClr val="FFFF00"/>
              </a:solidFill>
              <a:latin typeface="Tahoma" panose="020B0604030504040204" pitchFamily="2" charset="0"/>
            </a:endParaRPr>
          </a:p>
        </p:txBody>
      </p:sp>
      <p:sp>
        <p:nvSpPr>
          <p:cNvPr id="8207" name="矩形 8206"/>
          <p:cNvSpPr/>
          <p:nvPr/>
        </p:nvSpPr>
        <p:spPr>
          <a:xfrm>
            <a:off x="5795963" y="4527550"/>
            <a:ext cx="1223962" cy="2698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600" b="1">
                <a:latin typeface="Tahoma" panose="020B0604030504040204" pitchFamily="2" charset="0"/>
              </a:rPr>
              <a:t>保存现场</a:t>
            </a:r>
            <a:endParaRPr lang="zh-CN" altLang="en-US" sz="1600" b="1">
              <a:latin typeface="Tahoma" panose="020B0604030504040204" pitchFamily="2" charset="0"/>
            </a:endParaRPr>
          </a:p>
        </p:txBody>
      </p:sp>
      <p:sp>
        <p:nvSpPr>
          <p:cNvPr id="8208" name="六边形 8207"/>
          <p:cNvSpPr/>
          <p:nvPr/>
        </p:nvSpPr>
        <p:spPr>
          <a:xfrm>
            <a:off x="3641725" y="4529138"/>
            <a:ext cx="1722438" cy="344487"/>
          </a:xfrm>
          <a:prstGeom prst="hexagon">
            <a:avLst>
              <a:gd name="adj" fmla="val 125000"/>
              <a:gd name="vf" fmla="val 11547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400" b="1">
                <a:latin typeface="Tahoma" panose="020B0604030504040204" pitchFamily="2" charset="0"/>
                <a:ea typeface="黑体" panose="02010609060101010101" pitchFamily="2" charset="-122"/>
              </a:rPr>
              <a:t>有空闲页框</a:t>
            </a:r>
            <a:endParaRPr lang="zh-CN" altLang="en-US" sz="1400" b="1">
              <a:latin typeface="Tahoma" panose="020B0604030504040204" pitchFamily="2" charset="0"/>
            </a:endParaRPr>
          </a:p>
        </p:txBody>
      </p:sp>
      <p:sp>
        <p:nvSpPr>
          <p:cNvPr id="8209" name="矩形 8208"/>
          <p:cNvSpPr/>
          <p:nvPr/>
        </p:nvSpPr>
        <p:spPr>
          <a:xfrm>
            <a:off x="3708400" y="5013325"/>
            <a:ext cx="1584325" cy="2698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600" b="1">
                <a:latin typeface="Tahoma" panose="020B0604030504040204" pitchFamily="2" charset="0"/>
              </a:rPr>
              <a:t>选一页面淘汰</a:t>
            </a:r>
            <a:endParaRPr lang="zh-CN" altLang="en-US" sz="1600" b="1">
              <a:latin typeface="Tahoma" panose="020B0604030504040204" pitchFamily="2" charset="0"/>
            </a:endParaRPr>
          </a:p>
        </p:txBody>
      </p:sp>
      <p:sp>
        <p:nvSpPr>
          <p:cNvPr id="8210" name="六边形 8209"/>
          <p:cNvSpPr/>
          <p:nvPr/>
        </p:nvSpPr>
        <p:spPr>
          <a:xfrm>
            <a:off x="3497263" y="5445125"/>
            <a:ext cx="2082800" cy="344488"/>
          </a:xfrm>
          <a:prstGeom prst="hexagon">
            <a:avLst>
              <a:gd name="adj" fmla="val 151151"/>
              <a:gd name="vf" fmla="val 11547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400" b="1">
                <a:latin typeface="Tahoma" panose="020B0604030504040204" pitchFamily="2" charset="0"/>
                <a:ea typeface="黑体" panose="02010609060101010101" pitchFamily="2" charset="-122"/>
              </a:rPr>
              <a:t>该页面修改过</a:t>
            </a:r>
            <a:endParaRPr lang="zh-CN" altLang="en-US" sz="1400" b="1">
              <a:latin typeface="Tahoma" panose="020B0604030504040204" pitchFamily="2" charset="0"/>
            </a:endParaRPr>
          </a:p>
        </p:txBody>
      </p:sp>
      <p:sp>
        <p:nvSpPr>
          <p:cNvPr id="8211" name="矩形 8210"/>
          <p:cNvSpPr/>
          <p:nvPr/>
        </p:nvSpPr>
        <p:spPr>
          <a:xfrm>
            <a:off x="5867400" y="5464175"/>
            <a:ext cx="1295400" cy="2698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600" b="1">
                <a:latin typeface="Tahoma" panose="020B0604030504040204" pitchFamily="2" charset="0"/>
              </a:rPr>
              <a:t>写回外存</a:t>
            </a:r>
            <a:endParaRPr lang="zh-CN" altLang="en-US" sz="1600" b="1">
              <a:latin typeface="Tahoma" panose="020B0604030504040204" pitchFamily="2" charset="0"/>
            </a:endParaRPr>
          </a:p>
        </p:txBody>
      </p:sp>
      <p:sp>
        <p:nvSpPr>
          <p:cNvPr id="8212" name="矩形 8211"/>
          <p:cNvSpPr/>
          <p:nvPr/>
        </p:nvSpPr>
        <p:spPr>
          <a:xfrm>
            <a:off x="3779838" y="5930900"/>
            <a:ext cx="1584325" cy="2698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600" b="1">
                <a:latin typeface="Tahoma" panose="020B0604030504040204" pitchFamily="2" charset="0"/>
              </a:rPr>
              <a:t>读入所需页面</a:t>
            </a:r>
            <a:endParaRPr lang="zh-CN" altLang="en-US" sz="1600" b="1">
              <a:latin typeface="Tahoma" panose="020B0604030504040204" pitchFamily="2" charset="0"/>
            </a:endParaRPr>
          </a:p>
        </p:txBody>
      </p:sp>
      <p:sp>
        <p:nvSpPr>
          <p:cNvPr id="8213" name="矩形 8212"/>
          <p:cNvSpPr/>
          <p:nvPr/>
        </p:nvSpPr>
        <p:spPr>
          <a:xfrm>
            <a:off x="3779838" y="6327775"/>
            <a:ext cx="1584325" cy="2698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600" b="1">
                <a:latin typeface="Tahoma" panose="020B0604030504040204" pitchFamily="2" charset="0"/>
              </a:rPr>
              <a:t>更新页表和快表</a:t>
            </a:r>
            <a:endParaRPr lang="zh-CN" altLang="en-US" sz="1600" b="1">
              <a:latin typeface="Tahoma" panose="020B0604030504040204" pitchFamily="2" charset="0"/>
            </a:endParaRPr>
          </a:p>
        </p:txBody>
      </p:sp>
      <p:sp>
        <p:nvSpPr>
          <p:cNvPr id="8214" name="矩形 8213"/>
          <p:cNvSpPr/>
          <p:nvPr/>
        </p:nvSpPr>
        <p:spPr>
          <a:xfrm>
            <a:off x="5940425" y="6327775"/>
            <a:ext cx="1223963" cy="2698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600" b="1">
                <a:latin typeface="Tahoma" panose="020B0604030504040204" pitchFamily="2" charset="0"/>
              </a:rPr>
              <a:t>恢复现场</a:t>
            </a:r>
            <a:endParaRPr lang="zh-CN" altLang="en-US" sz="1600" b="1">
              <a:latin typeface="Tahoma" panose="020B0604030504040204" pitchFamily="2" charset="0"/>
            </a:endParaRPr>
          </a:p>
        </p:txBody>
      </p:sp>
      <p:sp>
        <p:nvSpPr>
          <p:cNvPr id="8215" name="直接连接符 8214"/>
          <p:cNvSpPr/>
          <p:nvPr/>
        </p:nvSpPr>
        <p:spPr>
          <a:xfrm>
            <a:off x="2987675" y="2133600"/>
            <a:ext cx="0" cy="142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16" name="直接连接符 8215"/>
          <p:cNvSpPr/>
          <p:nvPr/>
        </p:nvSpPr>
        <p:spPr>
          <a:xfrm>
            <a:off x="2987675" y="2565400"/>
            <a:ext cx="0" cy="142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17" name="直接连接符 8216"/>
          <p:cNvSpPr/>
          <p:nvPr/>
        </p:nvSpPr>
        <p:spPr>
          <a:xfrm>
            <a:off x="3419475" y="3284538"/>
            <a:ext cx="2159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18" name="文本框 8217"/>
          <p:cNvSpPr txBox="1"/>
          <p:nvPr/>
        </p:nvSpPr>
        <p:spPr>
          <a:xfrm>
            <a:off x="3492500" y="3068638"/>
            <a:ext cx="142875" cy="1825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200" b="1">
                <a:latin typeface="Tahoma" panose="020B0604030504040204" pitchFamily="2" charset="0"/>
              </a:rPr>
              <a:t>F</a:t>
            </a:r>
            <a:endParaRPr lang="en-US" altLang="zh-CN" sz="1200" b="1">
              <a:latin typeface="Tahoma" panose="020B0604030504040204" pitchFamily="2" charset="0"/>
            </a:endParaRPr>
          </a:p>
        </p:txBody>
      </p:sp>
      <p:sp>
        <p:nvSpPr>
          <p:cNvPr id="8219" name="直接连接符 8218"/>
          <p:cNvSpPr/>
          <p:nvPr/>
        </p:nvSpPr>
        <p:spPr>
          <a:xfrm>
            <a:off x="5364163" y="3284538"/>
            <a:ext cx="431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20" name="文本框 8219"/>
          <p:cNvSpPr txBox="1"/>
          <p:nvPr/>
        </p:nvSpPr>
        <p:spPr>
          <a:xfrm>
            <a:off x="5437188" y="3068638"/>
            <a:ext cx="142875" cy="1825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200" b="1">
                <a:latin typeface="Tahoma" panose="020B0604030504040204" pitchFamily="2" charset="0"/>
              </a:rPr>
              <a:t>F</a:t>
            </a:r>
            <a:endParaRPr lang="en-US" altLang="zh-CN" sz="1200" b="1">
              <a:latin typeface="Tahoma" panose="020B0604030504040204" pitchFamily="2" charset="0"/>
            </a:endParaRPr>
          </a:p>
        </p:txBody>
      </p:sp>
      <p:sp>
        <p:nvSpPr>
          <p:cNvPr id="8221" name="直接连接符 8220"/>
          <p:cNvSpPr/>
          <p:nvPr/>
        </p:nvSpPr>
        <p:spPr>
          <a:xfrm>
            <a:off x="4500563" y="3429000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22" name="直接连接符 8221"/>
          <p:cNvSpPr/>
          <p:nvPr/>
        </p:nvSpPr>
        <p:spPr>
          <a:xfrm>
            <a:off x="4500563" y="3933825"/>
            <a:ext cx="0" cy="142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23" name="直接连接符 8222"/>
          <p:cNvSpPr/>
          <p:nvPr/>
        </p:nvSpPr>
        <p:spPr>
          <a:xfrm>
            <a:off x="5292725" y="4256088"/>
            <a:ext cx="503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24" name="文本框 8223"/>
          <p:cNvSpPr txBox="1"/>
          <p:nvPr/>
        </p:nvSpPr>
        <p:spPr>
          <a:xfrm>
            <a:off x="5437188" y="4038600"/>
            <a:ext cx="142875" cy="1825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200" b="1">
                <a:latin typeface="Tahoma" panose="020B0604030504040204" pitchFamily="2" charset="0"/>
              </a:rPr>
              <a:t>F</a:t>
            </a:r>
            <a:endParaRPr lang="en-US" altLang="zh-CN" sz="1200" b="1">
              <a:latin typeface="Tahoma" panose="020B0604030504040204" pitchFamily="2" charset="0"/>
            </a:endParaRPr>
          </a:p>
        </p:txBody>
      </p:sp>
      <p:sp>
        <p:nvSpPr>
          <p:cNvPr id="8225" name="直接连接符 8224"/>
          <p:cNvSpPr/>
          <p:nvPr/>
        </p:nvSpPr>
        <p:spPr>
          <a:xfrm>
            <a:off x="6372225" y="4365625"/>
            <a:ext cx="0" cy="1793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26" name="直接连接符 8225"/>
          <p:cNvSpPr/>
          <p:nvPr/>
        </p:nvSpPr>
        <p:spPr>
          <a:xfrm flipH="1">
            <a:off x="5364163" y="4724400"/>
            <a:ext cx="431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27" name="文本框 8226"/>
          <p:cNvSpPr txBox="1"/>
          <p:nvPr/>
        </p:nvSpPr>
        <p:spPr>
          <a:xfrm>
            <a:off x="3276600" y="4038600"/>
            <a:ext cx="142875" cy="1825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200" b="1">
                <a:latin typeface="Tahoma" panose="020B0604030504040204" pitchFamily="2" charset="0"/>
              </a:rPr>
              <a:t>T</a:t>
            </a:r>
            <a:endParaRPr lang="en-US" altLang="zh-CN" sz="1200" b="1">
              <a:latin typeface="Tahoma" panose="020B0604030504040204" pitchFamily="2" charset="0"/>
            </a:endParaRPr>
          </a:p>
        </p:txBody>
      </p:sp>
      <p:sp>
        <p:nvSpPr>
          <p:cNvPr id="8228" name="直接连接符 8227"/>
          <p:cNvSpPr/>
          <p:nvPr/>
        </p:nvSpPr>
        <p:spPr>
          <a:xfrm flipH="1">
            <a:off x="900113" y="3284538"/>
            <a:ext cx="16557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9" name="直接连接符 8228"/>
          <p:cNvSpPr/>
          <p:nvPr/>
        </p:nvSpPr>
        <p:spPr>
          <a:xfrm>
            <a:off x="900113" y="3284538"/>
            <a:ext cx="0" cy="1809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30" name="文本框 8229"/>
          <p:cNvSpPr txBox="1"/>
          <p:nvPr/>
        </p:nvSpPr>
        <p:spPr>
          <a:xfrm>
            <a:off x="5580063" y="5373688"/>
            <a:ext cx="142875" cy="1825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200" b="1">
                <a:latin typeface="Tahoma" panose="020B0604030504040204" pitchFamily="2" charset="0"/>
              </a:rPr>
              <a:t>T</a:t>
            </a:r>
            <a:endParaRPr lang="en-US" altLang="zh-CN" sz="1200" b="1">
              <a:latin typeface="Tahoma" panose="020B0604030504040204" pitchFamily="2" charset="0"/>
            </a:endParaRPr>
          </a:p>
        </p:txBody>
      </p:sp>
      <p:sp>
        <p:nvSpPr>
          <p:cNvPr id="8231" name="文本框 8230"/>
          <p:cNvSpPr txBox="1"/>
          <p:nvPr/>
        </p:nvSpPr>
        <p:spPr>
          <a:xfrm>
            <a:off x="2341563" y="3101975"/>
            <a:ext cx="142875" cy="1825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200" b="1">
                <a:latin typeface="Tahoma" panose="020B0604030504040204" pitchFamily="2" charset="0"/>
              </a:rPr>
              <a:t>T</a:t>
            </a:r>
            <a:endParaRPr lang="en-US" altLang="zh-CN" sz="1200" b="1">
              <a:latin typeface="Tahoma" panose="020B0604030504040204" pitchFamily="2" charset="0"/>
            </a:endParaRPr>
          </a:p>
        </p:txBody>
      </p:sp>
      <p:sp>
        <p:nvSpPr>
          <p:cNvPr id="8232" name="矩形 8231"/>
          <p:cNvSpPr/>
          <p:nvPr/>
        </p:nvSpPr>
        <p:spPr>
          <a:xfrm>
            <a:off x="142875" y="4433888"/>
            <a:ext cx="1296988" cy="7588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en-US" altLang="zh-CN" sz="1600" b="1">
                <a:latin typeface="Tahoma" panose="020B0604030504040204" pitchFamily="2" charset="0"/>
              </a:rPr>
              <a:t>( f,p) </a:t>
            </a:r>
            <a:r>
              <a:rPr lang="en-US" altLang="zh-CN" sz="1600" b="1">
                <a:latin typeface="Tahoma" panose="020B0604030504040204" pitchFamily="2" charset="0"/>
                <a:sym typeface="Symbol" panose="05050102010706020507" pitchFamily="2" charset="2"/>
              </a:rPr>
              <a:t> </a:t>
            </a:r>
            <a:r>
              <a:rPr lang="zh-CN" altLang="en-US" sz="1600" b="1">
                <a:latin typeface="Tahoma" panose="020B0604030504040204" pitchFamily="2" charset="0"/>
                <a:sym typeface="Symbol" panose="05050102010706020507" pitchFamily="2" charset="2"/>
              </a:rPr>
              <a:t>快表</a:t>
            </a:r>
            <a:endParaRPr lang="zh-CN" altLang="en-US" sz="1600" b="1">
              <a:latin typeface="Tahoma" panose="020B0604030504040204" pitchFamily="2" charset="0"/>
              <a:sym typeface="Symbol" panose="05050102010706020507" pitchFamily="2" charset="2"/>
            </a:endParaRPr>
          </a:p>
          <a:p>
            <a:pPr algn="ctr"/>
            <a:r>
              <a:rPr lang="zh-CN" altLang="en-US" sz="1600" b="1">
                <a:latin typeface="Tahoma" panose="020B0604030504040204" pitchFamily="2" charset="0"/>
                <a:sym typeface="Symbol" panose="05050102010706020507" pitchFamily="2" charset="2"/>
              </a:rPr>
              <a:t>如快表满，淘汰一表项</a:t>
            </a:r>
            <a:endParaRPr lang="zh-CN" altLang="en-US" sz="1600" b="1">
              <a:latin typeface="Tahoma" panose="020B0604030504040204" pitchFamily="2" charset="0"/>
            </a:endParaRPr>
          </a:p>
        </p:txBody>
      </p:sp>
      <p:sp>
        <p:nvSpPr>
          <p:cNvPr id="8233" name="直接连接符 8232"/>
          <p:cNvSpPr/>
          <p:nvPr/>
        </p:nvSpPr>
        <p:spPr>
          <a:xfrm>
            <a:off x="4500563" y="4868863"/>
            <a:ext cx="0" cy="14446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34" name="直接连接符 8233"/>
          <p:cNvSpPr/>
          <p:nvPr/>
        </p:nvSpPr>
        <p:spPr>
          <a:xfrm>
            <a:off x="4500563" y="5300663"/>
            <a:ext cx="0" cy="14446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35" name="直接连接符 8234"/>
          <p:cNvSpPr/>
          <p:nvPr/>
        </p:nvSpPr>
        <p:spPr>
          <a:xfrm>
            <a:off x="5508625" y="5624513"/>
            <a:ext cx="35877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36" name="直接连接符 8235"/>
          <p:cNvSpPr/>
          <p:nvPr/>
        </p:nvSpPr>
        <p:spPr>
          <a:xfrm>
            <a:off x="4500563" y="5805488"/>
            <a:ext cx="0" cy="14446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37" name="直接连接符 8236"/>
          <p:cNvSpPr/>
          <p:nvPr/>
        </p:nvSpPr>
        <p:spPr>
          <a:xfrm>
            <a:off x="4533900" y="6165850"/>
            <a:ext cx="0" cy="1793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38" name="直接连接符 8237"/>
          <p:cNvSpPr/>
          <p:nvPr/>
        </p:nvSpPr>
        <p:spPr>
          <a:xfrm>
            <a:off x="5364163" y="6453188"/>
            <a:ext cx="5762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39" name="直接连接符 8238"/>
          <p:cNvSpPr/>
          <p:nvPr/>
        </p:nvSpPr>
        <p:spPr>
          <a:xfrm>
            <a:off x="6443663" y="5734050"/>
            <a:ext cx="0" cy="2873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40" name="直接连接符 8239"/>
          <p:cNvSpPr/>
          <p:nvPr/>
        </p:nvSpPr>
        <p:spPr>
          <a:xfrm flipH="1">
            <a:off x="5364163" y="6021388"/>
            <a:ext cx="10795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41" name="直接连接符 8240"/>
          <p:cNvSpPr/>
          <p:nvPr/>
        </p:nvSpPr>
        <p:spPr>
          <a:xfrm>
            <a:off x="7164388" y="6453188"/>
            <a:ext cx="7191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42" name="直接连接符 8241"/>
          <p:cNvSpPr/>
          <p:nvPr/>
        </p:nvSpPr>
        <p:spPr>
          <a:xfrm flipV="1">
            <a:off x="7885113" y="2206625"/>
            <a:ext cx="0" cy="4246563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43" name="直接连接符 8242"/>
          <p:cNvSpPr/>
          <p:nvPr/>
        </p:nvSpPr>
        <p:spPr>
          <a:xfrm flipH="1">
            <a:off x="2987675" y="2205038"/>
            <a:ext cx="48974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44" name="圆角矩形标注 8243"/>
          <p:cNvSpPr/>
          <p:nvPr/>
        </p:nvSpPr>
        <p:spPr>
          <a:xfrm>
            <a:off x="8388350" y="2565400"/>
            <a:ext cx="431800" cy="1303338"/>
          </a:xfrm>
          <a:prstGeom prst="wedgeRoundRectCallout">
            <a:avLst>
              <a:gd name="adj1" fmla="val -278676"/>
              <a:gd name="adj2" fmla="val 36602"/>
              <a:gd name="adj3" fmla="val 16667"/>
            </a:avLst>
          </a:prstGeom>
          <a:solidFill>
            <a:srgbClr val="0000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/>
            <a:r>
              <a:rPr lang="zh-CN" altLang="en-US" sz="1800" b="1">
                <a:solidFill>
                  <a:srgbClr val="FFFF00"/>
                </a:solidFill>
                <a:latin typeface="Tahoma" panose="020B0604030504040204" pitchFamily="2" charset="0"/>
              </a:rPr>
              <a:t>硬</a:t>
            </a:r>
            <a:endParaRPr lang="zh-CN" altLang="en-US" sz="1800" b="1">
              <a:solidFill>
                <a:srgbClr val="FFFF00"/>
              </a:solidFill>
              <a:latin typeface="Tahoma" panose="020B0604030504040204" pitchFamily="2" charset="0"/>
            </a:endParaRPr>
          </a:p>
          <a:p>
            <a:pPr algn="ctr"/>
            <a:r>
              <a:rPr lang="zh-CN" altLang="en-US" sz="1800" b="1">
                <a:solidFill>
                  <a:srgbClr val="FFFF00"/>
                </a:solidFill>
                <a:latin typeface="Tahoma" panose="020B0604030504040204" pitchFamily="2" charset="0"/>
              </a:rPr>
              <a:t>件</a:t>
            </a:r>
            <a:endParaRPr lang="zh-CN" altLang="en-US" sz="1800" b="1">
              <a:solidFill>
                <a:srgbClr val="FFFF00"/>
              </a:solidFill>
              <a:latin typeface="Tahoma" panose="020B0604030504040204" pitchFamily="2" charset="0"/>
            </a:endParaRPr>
          </a:p>
          <a:p>
            <a:pPr algn="ctr"/>
            <a:r>
              <a:rPr lang="zh-CN" altLang="en-US" sz="1800" b="1">
                <a:solidFill>
                  <a:srgbClr val="FFFF00"/>
                </a:solidFill>
                <a:latin typeface="Tahoma" panose="020B0604030504040204" pitchFamily="2" charset="0"/>
              </a:rPr>
              <a:t>完</a:t>
            </a:r>
            <a:endParaRPr lang="zh-CN" altLang="en-US" sz="1800" b="1">
              <a:solidFill>
                <a:srgbClr val="FFFF00"/>
              </a:solidFill>
              <a:latin typeface="Tahoma" panose="020B0604030504040204" pitchFamily="2" charset="0"/>
            </a:endParaRPr>
          </a:p>
          <a:p>
            <a:pPr algn="ctr"/>
            <a:r>
              <a:rPr lang="zh-CN" altLang="en-US" sz="1800" b="1">
                <a:solidFill>
                  <a:srgbClr val="FFFF00"/>
                </a:solidFill>
                <a:latin typeface="Tahoma" panose="020B0604030504040204" pitchFamily="2" charset="0"/>
              </a:rPr>
              <a:t>成</a:t>
            </a:r>
            <a:endParaRPr lang="zh-CN" altLang="en-US" sz="1800" b="1">
              <a:solidFill>
                <a:srgbClr val="FFFF00"/>
              </a:solidFill>
              <a:latin typeface="Tahoma" panose="020B0604030504040204" pitchFamily="2" charset="0"/>
            </a:endParaRPr>
          </a:p>
        </p:txBody>
      </p:sp>
      <p:sp>
        <p:nvSpPr>
          <p:cNvPr id="8245" name="圆角矩形标注 8244"/>
          <p:cNvSpPr/>
          <p:nvPr/>
        </p:nvSpPr>
        <p:spPr>
          <a:xfrm>
            <a:off x="8424863" y="4710113"/>
            <a:ext cx="433387" cy="1303337"/>
          </a:xfrm>
          <a:prstGeom prst="wedgeRoundRectCallout">
            <a:avLst>
              <a:gd name="adj1" fmla="val -197255"/>
              <a:gd name="adj2" fmla="val -22352"/>
              <a:gd name="adj3" fmla="val 16667"/>
            </a:avLst>
          </a:prstGeom>
          <a:solidFill>
            <a:srgbClr val="CCEC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/>
            <a:r>
              <a:rPr lang="zh-CN" altLang="en-US" sz="1800" b="1">
                <a:latin typeface="Tahoma" panose="020B0604030504040204" pitchFamily="2" charset="0"/>
              </a:rPr>
              <a:t>软</a:t>
            </a:r>
            <a:endParaRPr lang="zh-CN" altLang="en-US" sz="1800" b="1">
              <a:latin typeface="Tahoma" panose="020B0604030504040204" pitchFamily="2" charset="0"/>
            </a:endParaRPr>
          </a:p>
          <a:p>
            <a:pPr algn="ctr"/>
            <a:r>
              <a:rPr lang="zh-CN" altLang="en-US" sz="1800" b="1">
                <a:latin typeface="Tahoma" panose="020B0604030504040204" pitchFamily="2" charset="0"/>
              </a:rPr>
              <a:t>件</a:t>
            </a:r>
            <a:endParaRPr lang="zh-CN" altLang="en-US" sz="1800" b="1">
              <a:latin typeface="Tahoma" panose="020B0604030504040204" pitchFamily="2" charset="0"/>
            </a:endParaRPr>
          </a:p>
          <a:p>
            <a:pPr algn="ctr"/>
            <a:r>
              <a:rPr lang="zh-CN" altLang="en-US" sz="1800" b="1">
                <a:latin typeface="Tahoma" panose="020B0604030504040204" pitchFamily="2" charset="0"/>
              </a:rPr>
              <a:t>完</a:t>
            </a:r>
            <a:endParaRPr lang="zh-CN" altLang="en-US" sz="1800" b="1">
              <a:latin typeface="Tahoma" panose="020B0604030504040204" pitchFamily="2" charset="0"/>
            </a:endParaRPr>
          </a:p>
          <a:p>
            <a:pPr algn="ctr"/>
            <a:r>
              <a:rPr lang="zh-CN" altLang="en-US" sz="1800" b="1">
                <a:latin typeface="Tahoma" panose="020B0604030504040204" pitchFamily="2" charset="0"/>
              </a:rPr>
              <a:t>成</a:t>
            </a:r>
            <a:endParaRPr lang="zh-CN" altLang="en-US" sz="1800" b="1">
              <a:latin typeface="Tahoma" panose="020B0604030504040204" pitchFamily="2" charset="0"/>
            </a:endParaRPr>
          </a:p>
        </p:txBody>
      </p:sp>
      <p:sp>
        <p:nvSpPr>
          <p:cNvPr id="8246" name="直接连接符 8245"/>
          <p:cNvSpPr/>
          <p:nvPr/>
        </p:nvSpPr>
        <p:spPr>
          <a:xfrm flipH="1">
            <a:off x="3132138" y="4687888"/>
            <a:ext cx="503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47" name="直接连接符 8246"/>
          <p:cNvSpPr/>
          <p:nvPr/>
        </p:nvSpPr>
        <p:spPr>
          <a:xfrm>
            <a:off x="3132138" y="4652963"/>
            <a:ext cx="0" cy="13684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48" name="直接连接符 8247"/>
          <p:cNvSpPr/>
          <p:nvPr/>
        </p:nvSpPr>
        <p:spPr>
          <a:xfrm>
            <a:off x="3132138" y="6021388"/>
            <a:ext cx="6477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49" name="文本框 8248"/>
          <p:cNvSpPr txBox="1"/>
          <p:nvPr/>
        </p:nvSpPr>
        <p:spPr>
          <a:xfrm>
            <a:off x="3492500" y="4508500"/>
            <a:ext cx="142875" cy="1825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200" b="1">
                <a:latin typeface="Tahoma" panose="020B0604030504040204" pitchFamily="2" charset="0"/>
              </a:rPr>
              <a:t>T</a:t>
            </a:r>
            <a:endParaRPr lang="en-US" altLang="zh-CN" sz="1200" b="1">
              <a:latin typeface="Tahoma" panose="020B0604030504040204" pitchFamily="2" charset="0"/>
            </a:endParaRPr>
          </a:p>
        </p:txBody>
      </p:sp>
      <p:sp>
        <p:nvSpPr>
          <p:cNvPr id="8250" name="矩形 8249"/>
          <p:cNvSpPr/>
          <p:nvPr/>
        </p:nvSpPr>
        <p:spPr>
          <a:xfrm>
            <a:off x="1692275" y="4437063"/>
            <a:ext cx="1116013" cy="5143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en-US" altLang="zh-CN" sz="1600" b="1">
                <a:latin typeface="Tahoma" panose="020B0604030504040204" pitchFamily="2" charset="0"/>
              </a:rPr>
              <a:t> f</a:t>
            </a:r>
            <a:r>
              <a:rPr lang="zh-CN" altLang="en-US" sz="1600" b="1">
                <a:latin typeface="Tahoma" panose="020B0604030504040204" pitchFamily="2" charset="0"/>
              </a:rPr>
              <a:t>、</a:t>
            </a:r>
            <a:r>
              <a:rPr lang="en-US" altLang="zh-CN" sz="1600" b="1">
                <a:latin typeface="Tahoma" panose="020B0604030504040204" pitchFamily="2" charset="0"/>
              </a:rPr>
              <a:t>d</a:t>
            </a:r>
            <a:r>
              <a:rPr lang="zh-CN" altLang="en-US" sz="1600" b="1">
                <a:latin typeface="Tahoma" panose="020B0604030504040204" pitchFamily="2" charset="0"/>
              </a:rPr>
              <a:t>合并得物理地址</a:t>
            </a:r>
            <a:endParaRPr lang="zh-CN" altLang="en-US" sz="1600" b="1">
              <a:latin typeface="Tahoma" panose="020B0604030504040204" pitchFamily="2" charset="0"/>
            </a:endParaRPr>
          </a:p>
        </p:txBody>
      </p:sp>
      <p:sp>
        <p:nvSpPr>
          <p:cNvPr id="8251" name="未知"/>
          <p:cNvSpPr/>
          <p:nvPr/>
        </p:nvSpPr>
        <p:spPr>
          <a:xfrm>
            <a:off x="827088" y="4257675"/>
            <a:ext cx="2808287" cy="179388"/>
          </a:xfrm>
          <a:custGeom>
            <a:avLst/>
            <a:gdLst/>
            <a:ahLst/>
            <a:cxnLst/>
            <a:pathLst>
              <a:path w="1769" h="113">
                <a:moveTo>
                  <a:pt x="1769" y="0"/>
                </a:moveTo>
                <a:lnTo>
                  <a:pt x="0" y="0"/>
                </a:lnTo>
                <a:lnTo>
                  <a:pt x="0" y="113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52" name="直接连接符 8251"/>
          <p:cNvSpPr/>
          <p:nvPr/>
        </p:nvSpPr>
        <p:spPr>
          <a:xfrm>
            <a:off x="2232025" y="4257675"/>
            <a:ext cx="0" cy="1793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矩形 63489"/>
          <p:cNvSpPr/>
          <p:nvPr/>
        </p:nvSpPr>
        <p:spPr>
          <a:xfrm>
            <a:off x="2124075" y="2036763"/>
            <a:ext cx="5327650" cy="384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>
              <a:lnSpc>
                <a:spcPct val="90000"/>
              </a:lnSpc>
            </a:pPr>
            <a:r>
              <a:rPr lang="zh-CN" altLang="en-US" sz="2800" b="1">
                <a:ea typeface="黑体" panose="02010609060101010101" pitchFamily="2" charset="-122"/>
              </a:rPr>
              <a:t>各种虚拟存储管理系统特性比较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63491" name="表格 63490"/>
          <p:cNvGraphicFramePr/>
          <p:nvPr/>
        </p:nvGraphicFramePr>
        <p:xfrm>
          <a:off x="323850" y="2565400"/>
          <a:ext cx="8496300" cy="2124075"/>
        </p:xfrm>
        <a:graphic>
          <a:graphicData uri="http://schemas.openxmlformats.org/drawingml/2006/table">
            <a:tbl>
              <a:tblPr/>
              <a:tblGrid>
                <a:gridCol w="1223963"/>
                <a:gridCol w="1079500"/>
                <a:gridCol w="1223962"/>
                <a:gridCol w="1008063"/>
                <a:gridCol w="1008062"/>
                <a:gridCol w="1009650"/>
                <a:gridCol w="935038"/>
                <a:gridCol w="1008062"/>
              </a:tblGrid>
              <a:tr h="5397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地址空间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存储分配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存储碎片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存储共享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存储保护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动态扩充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动态连接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</a:tr>
              <a:tr h="5397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虚拟页式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一维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简单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无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不便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不便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不可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不可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</a:tr>
              <a:tr h="5048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虚拟段式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二维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复杂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有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方便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方便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可以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可以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</a:tr>
              <a:tr h="5397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虚拟段页式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二维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简单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无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方便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方便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可以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可以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3538" name="直接连接符 63537"/>
          <p:cNvSpPr/>
          <p:nvPr/>
        </p:nvSpPr>
        <p:spPr>
          <a:xfrm>
            <a:off x="323850" y="2565400"/>
            <a:ext cx="1152525" cy="503238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539" name="矩形 63538"/>
          <p:cNvSpPr/>
          <p:nvPr/>
        </p:nvSpPr>
        <p:spPr>
          <a:xfrm>
            <a:off x="973138" y="2636838"/>
            <a:ext cx="355600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zh-CN" altLang="en-US" sz="1400" b="1">
                <a:latin typeface="Tahoma" panose="020B0604030504040204" pitchFamily="2" charset="0"/>
              </a:rPr>
              <a:t>特性</a:t>
            </a:r>
            <a:endParaRPr lang="zh-CN" altLang="en-US" sz="1400" b="1">
              <a:latin typeface="Tahoma" panose="020B0604030504040204" pitchFamily="2" charset="0"/>
            </a:endParaRPr>
          </a:p>
        </p:txBody>
      </p:sp>
      <p:sp>
        <p:nvSpPr>
          <p:cNvPr id="63540" name="矩形 63539"/>
          <p:cNvSpPr/>
          <p:nvPr/>
        </p:nvSpPr>
        <p:spPr>
          <a:xfrm>
            <a:off x="366713" y="2852738"/>
            <a:ext cx="711200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zh-CN" altLang="en-US" sz="1400" b="1">
                <a:latin typeface="Tahoma" panose="020B0604030504040204" pitchFamily="2" charset="0"/>
              </a:rPr>
              <a:t>管理方式</a:t>
            </a:r>
            <a:endParaRPr lang="zh-CN" altLang="en-US" sz="1400" b="1">
              <a:latin typeface="Tahoma" panose="020B0604030504040204" pitchFamily="2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 645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7.5 </a:t>
            </a:r>
            <a:r>
              <a:rPr lang="zh-CN" altLang="en-US"/>
              <a:t>系统举例</a:t>
            </a:r>
            <a:endParaRPr lang="zh-CN" altLang="en-US"/>
          </a:p>
        </p:txBody>
      </p:sp>
      <p:sp>
        <p:nvSpPr>
          <p:cNvPr id="64515" name="文本占位符 6451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存储管理</a:t>
            </a:r>
            <a:endParaRPr lang="zh-CN" altLang="en-US"/>
          </a:p>
          <a:p>
            <a:r>
              <a:rPr lang="en-US" altLang="zh-CN"/>
              <a:t>Windows 10</a:t>
            </a:r>
            <a:r>
              <a:rPr lang="zh-CN" altLang="en-US"/>
              <a:t>存储管理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矩形 65537"/>
          <p:cNvSpPr/>
          <p:nvPr/>
        </p:nvSpPr>
        <p:spPr>
          <a:xfrm>
            <a:off x="838200" y="723900"/>
            <a:ext cx="7620000" cy="8763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r>
              <a:rPr lang="en-US" altLang="zh-CN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7.5.1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  Linux存储管理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539" name="矩形 65538"/>
          <p:cNvSpPr/>
          <p:nvPr/>
        </p:nvSpPr>
        <p:spPr>
          <a:xfrm>
            <a:off x="628650" y="1981200"/>
            <a:ext cx="798195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b="1">
                <a:latin typeface="Times New Roman" panose="02020603050405020304" pitchFamily="2" charset="0"/>
              </a:rPr>
              <a:t>Physical memory-management</a:t>
            </a:r>
            <a:r>
              <a:rPr lang="zh-CN" altLang="en-US" sz="2800" b="1">
                <a:latin typeface="Times New Roman" panose="02020603050405020304" pitchFamily="2" charset="0"/>
              </a:rPr>
              <a:t>（物理存储管理）</a:t>
            </a:r>
            <a:endParaRPr lang="zh-CN" altLang="en-US" sz="2800" b="1">
              <a:latin typeface="Times New Roman" panose="02020603050405020304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b="1">
                <a:latin typeface="Times New Roman" panose="02020603050405020304" pitchFamily="2" charset="0"/>
              </a:rPr>
              <a:t>Three level page table</a:t>
            </a:r>
            <a:r>
              <a:rPr lang="zh-CN" altLang="en-US" b="1">
                <a:latin typeface="Times New Roman" panose="02020603050405020304" pitchFamily="2" charset="0"/>
              </a:rPr>
              <a:t>（三级页表）</a:t>
            </a:r>
            <a:endParaRPr lang="zh-CN" altLang="en-US" b="1">
              <a:latin typeface="Times New Roman" panose="02020603050405020304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b="1">
              <a:latin typeface="Times New Roman" panose="02020603050405020304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b="1">
                <a:latin typeface="Times New Roman" panose="02020603050405020304" pitchFamily="2" charset="0"/>
              </a:rPr>
              <a:t>Buddy heap algorithm for managing memory pages (frames) </a:t>
            </a:r>
            <a:r>
              <a:rPr lang="zh-CN" altLang="en-US" b="1">
                <a:latin typeface="Times New Roman" panose="02020603050405020304" pitchFamily="2" charset="0"/>
              </a:rPr>
              <a:t>（伙伴堆算法管理内存）</a:t>
            </a:r>
            <a:endParaRPr lang="zh-CN" altLang="en-US" b="1">
              <a:latin typeface="Times New Roman" panose="02020603050405020304" pitchFamily="2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b="1">
                <a:latin typeface="Times New Roman" panose="02020603050405020304" pitchFamily="2" charset="0"/>
              </a:rPr>
              <a:t>Virtual Memory management</a:t>
            </a:r>
            <a:r>
              <a:rPr lang="zh-CN" altLang="en-US" sz="2800" b="1">
                <a:latin typeface="Times New Roman" panose="02020603050405020304" pitchFamily="2" charset="0"/>
              </a:rPr>
              <a:t>（虚拟存储管理）</a:t>
            </a:r>
            <a:endParaRPr lang="zh-CN" altLang="en-US" sz="2800" b="1">
              <a:latin typeface="Times New Roman" panose="02020603050405020304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b="1">
                <a:latin typeface="Times New Roman" panose="02020603050405020304" pitchFamily="2" charset="0"/>
              </a:rPr>
              <a:t>Demand paging</a:t>
            </a:r>
            <a:r>
              <a:rPr lang="zh-CN" altLang="en-US" b="1">
                <a:latin typeface="Times New Roman" panose="02020603050405020304" pitchFamily="2" charset="0"/>
              </a:rPr>
              <a:t>（请求调页）</a:t>
            </a:r>
            <a:endParaRPr lang="zh-CN" altLang="en-US" b="1">
              <a:latin typeface="Times New Roman" panose="02020603050405020304" pitchFamily="2" charset="0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Times New Roman" panose="02020603050405020304" pitchFamily="2" charset="0"/>
              </a:rPr>
              <a:t>no pre-paging, </a:t>
            </a:r>
            <a:r>
              <a:rPr lang="zh-CN" altLang="en-US" sz="2000" b="1">
                <a:latin typeface="Times New Roman" panose="02020603050405020304" pitchFamily="2" charset="0"/>
              </a:rPr>
              <a:t>（无预调）</a:t>
            </a:r>
            <a:endParaRPr lang="zh-CN" altLang="en-US" sz="2000" b="1">
              <a:latin typeface="Times New Roman" panose="02020603050405020304" pitchFamily="2" charset="0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Times New Roman" panose="02020603050405020304" pitchFamily="2" charset="0"/>
              </a:rPr>
              <a:t>no working set.</a:t>
            </a:r>
            <a:r>
              <a:rPr lang="zh-CN" altLang="en-US" sz="2000" b="1">
                <a:latin typeface="Times New Roman" panose="02020603050405020304" pitchFamily="2" charset="0"/>
              </a:rPr>
              <a:t>（无工作集）</a:t>
            </a:r>
            <a:endParaRPr lang="zh-CN" altLang="en-US" sz="2000" b="1">
              <a:latin typeface="Times New Roman" panose="02020603050405020304" pitchFamily="2" charset="0"/>
            </a:endParaRPr>
          </a:p>
        </p:txBody>
      </p:sp>
      <p:graphicFrame>
        <p:nvGraphicFramePr>
          <p:cNvPr id="65540" name="表格 65539"/>
          <p:cNvGraphicFramePr/>
          <p:nvPr/>
        </p:nvGraphicFramePr>
        <p:xfrm>
          <a:off x="2159000" y="2997200"/>
          <a:ext cx="3816350" cy="334963"/>
        </p:xfrm>
        <a:graphic>
          <a:graphicData uri="http://schemas.openxmlformats.org/drawingml/2006/table">
            <a:tbl>
              <a:tblPr/>
              <a:tblGrid>
                <a:gridCol w="900113"/>
                <a:gridCol w="1189037"/>
                <a:gridCol w="609600"/>
                <a:gridCol w="1117600"/>
              </a:tblGrid>
              <a:tr h="3349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b="1"/>
                        <a:t>页目录</a:t>
                      </a:r>
                      <a:endParaRPr lang="zh-CN" altLang="en-US" sz="1600" b="1"/>
                    </a:p>
                  </a:txBody>
                  <a:tcPr marL="0" marR="0" marT="36000" marB="360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b="1"/>
                        <a:t>页中间目录</a:t>
                      </a:r>
                      <a:endParaRPr lang="zh-CN" altLang="en-US" sz="1600" b="1"/>
                    </a:p>
                  </a:txBody>
                  <a:tcPr marL="0" marR="0" marT="36000" marB="3600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b="1"/>
                        <a:t>页表</a:t>
                      </a:r>
                      <a:endParaRPr lang="zh-CN" altLang="en-US" sz="1600" b="1"/>
                    </a:p>
                  </a:txBody>
                  <a:tcPr marL="0" marR="0" marT="36000" marB="3600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b="1"/>
                        <a:t>页内偏移</a:t>
                      </a:r>
                      <a:endParaRPr lang="zh-CN" altLang="en-US" sz="1600" b="1"/>
                    </a:p>
                  </a:txBody>
                  <a:tcPr marL="0" marR="0" marT="36000" marB="3600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标题 665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7.5.1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  Linux存储管理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6563" name="文本占位符 6656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Char char="–"/>
            </a:pPr>
            <a:r>
              <a:rPr lang="en-US" altLang="zh-CN" sz="2800" b="1">
                <a:latin typeface="Times New Roman" panose="02020603050405020304" pitchFamily="2" charset="0"/>
              </a:rPr>
              <a:t>Page replacement</a:t>
            </a:r>
            <a:endParaRPr lang="en-US" altLang="zh-CN" sz="2800" b="1">
              <a:latin typeface="Times New Roman" panose="02020603050405020304" pitchFamily="2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Times New Roman" panose="02020603050405020304" pitchFamily="2" charset="0"/>
              </a:rPr>
              <a:t>page daemon: </a:t>
            </a:r>
            <a:r>
              <a:rPr lang="en-US" altLang="zh-CN" sz="2400" b="1" i="1">
                <a:latin typeface="Times New Roman" panose="02020603050405020304" pitchFamily="2" charset="0"/>
              </a:rPr>
              <a:t>kswapd</a:t>
            </a:r>
            <a:r>
              <a:rPr lang="en-US" altLang="zh-CN" sz="2400" b="1">
                <a:latin typeface="Times New Roman" panose="02020603050405020304" pitchFamily="2" charset="0"/>
              </a:rPr>
              <a:t>, runs once a second , keep enough free pages in memory. </a:t>
            </a:r>
            <a:r>
              <a:rPr lang="zh-CN" altLang="en-US" sz="2400" b="1">
                <a:latin typeface="Times New Roman" panose="02020603050405020304" pitchFamily="2" charset="0"/>
              </a:rPr>
              <a:t>（页守护进程）</a:t>
            </a:r>
            <a:endParaRPr lang="zh-CN" altLang="en-US" sz="2400" b="1">
              <a:latin typeface="Times New Roman" panose="02020603050405020304" pitchFamily="2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Times New Roman" panose="02020603050405020304" pitchFamily="2" charset="0"/>
              </a:rPr>
              <a:t>flush daemon: </a:t>
            </a:r>
            <a:r>
              <a:rPr lang="en-US" altLang="zh-CN" sz="2400" b="1" i="1">
                <a:latin typeface="Times New Roman" panose="02020603050405020304" pitchFamily="2" charset="0"/>
              </a:rPr>
              <a:t>bdflush, </a:t>
            </a:r>
            <a:r>
              <a:rPr lang="en-US" altLang="zh-CN" sz="2400" b="1">
                <a:latin typeface="Times New Roman" panose="02020603050405020304" pitchFamily="2" charset="0"/>
              </a:rPr>
              <a:t>wakes up periodically, “dirty page out”</a:t>
            </a:r>
            <a:r>
              <a:rPr lang="en-US" altLang="zh-CN" b="1">
                <a:latin typeface="Times New Roman" panose="02020603050405020304" pitchFamily="2" charset="0"/>
              </a:rPr>
              <a:t>.</a:t>
            </a:r>
            <a:r>
              <a:rPr lang="zh-CN" altLang="en-US" sz="2400" b="1">
                <a:latin typeface="Times New Roman" panose="02020603050405020304" pitchFamily="2" charset="0"/>
              </a:rPr>
              <a:t>（刷新守护进程）</a:t>
            </a:r>
            <a:endParaRPr lang="zh-CN" altLang="en-US" sz="2400" b="1">
              <a:latin typeface="Times New Roman" panose="02020603050405020304" pitchFamily="2" charset="0"/>
            </a:endParaRPr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矩形 67585"/>
          <p:cNvSpPr/>
          <p:nvPr/>
        </p:nvSpPr>
        <p:spPr>
          <a:xfrm>
            <a:off x="838200" y="1084263"/>
            <a:ext cx="6886575" cy="5159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0" hangingPunct="0"/>
            <a:r>
              <a:rPr lang="en-US" altLang="zh-CN" sz="4000">
                <a:solidFill>
                  <a:schemeClr val="tx2"/>
                </a:solidFill>
                <a:latin typeface="Times New Roman" panose="02020603050405020304" pitchFamily="2" charset="0"/>
              </a:rPr>
              <a:t>Managing Physical Memory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sp>
        <p:nvSpPr>
          <p:cNvPr id="67587" name="矩形 67586"/>
          <p:cNvSpPr/>
          <p:nvPr/>
        </p:nvSpPr>
        <p:spPr>
          <a:xfrm>
            <a:off x="1047750" y="1476375"/>
            <a:ext cx="701040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/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67588" name="矩形 67587"/>
          <p:cNvSpPr/>
          <p:nvPr/>
        </p:nvSpPr>
        <p:spPr>
          <a:xfrm>
            <a:off x="685800" y="2057400"/>
            <a:ext cx="80010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3200" b="1">
                <a:latin typeface="Times New Roman" panose="02020603050405020304" pitchFamily="2" charset="0"/>
              </a:rPr>
              <a:t>Allocate ranges of physically-contiguous pages on request.</a:t>
            </a:r>
            <a:r>
              <a:rPr lang="zh-CN" altLang="en-US" sz="2800" b="1">
                <a:latin typeface="Times New Roman" panose="02020603050405020304" pitchFamily="2" charset="0"/>
              </a:rPr>
              <a:t>（为进程分配连续存储区）</a:t>
            </a:r>
            <a:endParaRPr lang="zh-CN" altLang="en-US" sz="2800" b="1">
              <a:latin typeface="Times New Roman" panose="02020603050405020304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3200" b="1">
                <a:latin typeface="Times New Roman" panose="02020603050405020304" pitchFamily="2" charset="0"/>
              </a:rPr>
              <a:t>The allocator uses a </a:t>
            </a:r>
            <a:r>
              <a:rPr lang="en-US" altLang="zh-CN" sz="3200" b="1" i="1">
                <a:latin typeface="Times New Roman" panose="02020603050405020304" pitchFamily="2" charset="0"/>
              </a:rPr>
              <a:t>buddy-heap</a:t>
            </a:r>
            <a:r>
              <a:rPr lang="en-US" altLang="zh-CN" sz="3200" b="1">
                <a:latin typeface="Times New Roman" panose="02020603050405020304" pitchFamily="2" charset="0"/>
              </a:rPr>
              <a:t> algorithm to keep track of available physical pages. </a:t>
            </a:r>
            <a:r>
              <a:rPr lang="en-US" altLang="zh-CN" sz="2800" b="1">
                <a:latin typeface="Times New Roman" panose="02020603050405020304" pitchFamily="2" charset="0"/>
              </a:rPr>
              <a:t>(Buddy heap</a:t>
            </a:r>
            <a:r>
              <a:rPr lang="zh-CN" altLang="en-US" sz="2800" b="1">
                <a:latin typeface="Times New Roman" panose="02020603050405020304" pitchFamily="2" charset="0"/>
              </a:rPr>
              <a:t>算法记载可用存储区）</a:t>
            </a:r>
            <a:r>
              <a:rPr lang="zh-CN" altLang="en-US" sz="3200" b="1">
                <a:latin typeface="Times New Roman" panose="02020603050405020304" pitchFamily="2" charset="0"/>
              </a:rPr>
              <a:t> </a:t>
            </a:r>
            <a:endParaRPr lang="zh-CN" altLang="en-US" sz="3200" b="1">
              <a:latin typeface="Times New Roman" panose="02020603050405020304" pitchFamily="2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>
                <a:latin typeface="Times New Roman" panose="02020603050405020304" pitchFamily="2" charset="0"/>
              </a:rPr>
              <a:t>Each allocatable memory region is paired with an adjacent partner.</a:t>
            </a:r>
            <a:r>
              <a:rPr lang="zh-CN" altLang="en-US" b="1">
                <a:latin typeface="Times New Roman" panose="02020603050405020304" pitchFamily="2" charset="0"/>
              </a:rPr>
              <a:t>（每个可用存储区有一个伙伴）</a:t>
            </a:r>
            <a:endParaRPr lang="zh-CN" altLang="en-US" b="1">
              <a:latin typeface="Times New Roman" panose="02020603050405020304" pitchFamily="2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b="1">
              <a:latin typeface="Times New Roman" panose="02020603050405020304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zh-CN" altLang="en-US" sz="3200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矩形 68609"/>
          <p:cNvSpPr/>
          <p:nvPr/>
        </p:nvSpPr>
        <p:spPr>
          <a:xfrm>
            <a:off x="685800" y="723900"/>
            <a:ext cx="7772400" cy="10287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CN" sz="400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Managing Physical Memory</a:t>
            </a:r>
            <a:endParaRPr lang="en-US" altLang="zh-CN" sz="600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8611" name="矩形 68610"/>
          <p:cNvSpPr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>
                <a:latin typeface="Times New Roman" panose="02020603050405020304" pitchFamily="2" charset="0"/>
              </a:rPr>
              <a:t>Whenever two allocated partner regions are both freed up they are combined to form a larger region.</a:t>
            </a:r>
            <a:r>
              <a:rPr lang="zh-CN" altLang="en-US" sz="2800" b="1">
                <a:latin typeface="Times New Roman" panose="02020603050405020304" pitchFamily="2" charset="0"/>
              </a:rPr>
              <a:t>（两个相邻的伙伴被释放时，合并为一个大空闲区）</a:t>
            </a:r>
            <a:r>
              <a:rPr lang="zh-CN" altLang="en-US" sz="2800">
                <a:latin typeface="Times New Roman" panose="02020603050405020304" pitchFamily="2" charset="0"/>
              </a:rPr>
              <a:t> </a:t>
            </a:r>
            <a:endParaRPr lang="zh-CN" altLang="en-US" sz="2800">
              <a:latin typeface="Times New Roman" panose="02020603050405020304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>
                <a:latin typeface="Times New Roman" panose="02020603050405020304" pitchFamily="2" charset="0"/>
              </a:rPr>
              <a:t>If a memory request cannot be satisfied by allocating an existing small free region, then a larger free region will be subdivided into two partners to satisfy the request.</a:t>
            </a:r>
            <a:r>
              <a:rPr lang="zh-CN" altLang="en-US" sz="2800" b="1">
                <a:latin typeface="Times New Roman" panose="02020603050405020304" pitchFamily="2" charset="0"/>
              </a:rPr>
              <a:t>（小区域不能满足时，分割大区域）</a:t>
            </a:r>
            <a:endParaRPr lang="zh-CN" altLang="en-US" sz="2800" b="1">
              <a:latin typeface="Times New Roman" panose="02020603050405020304" pitchFamily="2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zh-CN" altLang="en-US" sz="2800" b="1">
              <a:latin typeface="Times New Roman" panose="02020603050405020304" pitchFamily="2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zh-CN" altLang="en-US" sz="320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9634" name="组合 69633"/>
          <p:cNvGrpSpPr/>
          <p:nvPr/>
        </p:nvGrpSpPr>
        <p:grpSpPr>
          <a:xfrm>
            <a:off x="5981700" y="5000625"/>
            <a:ext cx="647700" cy="1008063"/>
            <a:chOff x="0" y="0"/>
            <a:chExt cx="408" cy="635"/>
          </a:xfrm>
        </p:grpSpPr>
        <p:sp>
          <p:nvSpPr>
            <p:cNvPr id="69635" name="矩形 69634"/>
            <p:cNvSpPr/>
            <p:nvPr/>
          </p:nvSpPr>
          <p:spPr>
            <a:xfrm>
              <a:off x="0" y="0"/>
              <a:ext cx="408" cy="63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endParaRPr lang="en-US" altLang="zh-CN" sz="1800">
                <a:latin typeface="Helvetica" pitchFamily="2" charset="0"/>
              </a:endParaRPr>
            </a:p>
          </p:txBody>
        </p:sp>
        <p:sp>
          <p:nvSpPr>
            <p:cNvPr id="69636" name="直接连接符 69635"/>
            <p:cNvSpPr/>
            <p:nvPr/>
          </p:nvSpPr>
          <p:spPr>
            <a:xfrm>
              <a:off x="0" y="320"/>
              <a:ext cx="3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9637" name="矩形 69636"/>
          <p:cNvSpPr/>
          <p:nvPr/>
        </p:nvSpPr>
        <p:spPr>
          <a:xfrm>
            <a:off x="419100" y="247650"/>
            <a:ext cx="84391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CN" sz="4000" b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Buddy heap</a:t>
            </a:r>
            <a:r>
              <a:rPr lang="zh-CN" altLang="en-US" sz="4000" b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2" charset="0"/>
              </a:rPr>
              <a:t>存储分配</a:t>
            </a: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endParaRPr lang="zh-CN" altLang="en-US" sz="400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9638" name="矩形 69637"/>
          <p:cNvSpPr/>
          <p:nvPr/>
        </p:nvSpPr>
        <p:spPr>
          <a:xfrm>
            <a:off x="857250" y="2057400"/>
            <a:ext cx="647700" cy="3959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sz="1800">
                <a:latin typeface="Helvetica" pitchFamily="2" charset="0"/>
              </a:rPr>
              <a:t>64</a:t>
            </a:r>
            <a:endParaRPr lang="en-US" altLang="zh-CN" sz="1800">
              <a:latin typeface="Helvetica" pitchFamily="2" charset="0"/>
            </a:endParaRPr>
          </a:p>
        </p:txBody>
      </p:sp>
      <p:grpSp>
        <p:nvGrpSpPr>
          <p:cNvPr id="69639" name="组合 69638"/>
          <p:cNvGrpSpPr/>
          <p:nvPr/>
        </p:nvGrpSpPr>
        <p:grpSpPr>
          <a:xfrm>
            <a:off x="1714500" y="2076450"/>
            <a:ext cx="647700" cy="3959225"/>
            <a:chOff x="0" y="0"/>
            <a:chExt cx="408" cy="2040"/>
          </a:xfrm>
        </p:grpSpPr>
        <p:sp>
          <p:nvSpPr>
            <p:cNvPr id="69640" name="矩形 69639"/>
            <p:cNvSpPr/>
            <p:nvPr/>
          </p:nvSpPr>
          <p:spPr>
            <a:xfrm>
              <a:off x="0" y="0"/>
              <a:ext cx="408" cy="20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1800">
                  <a:latin typeface="Helvetica" pitchFamily="2" charset="0"/>
                </a:rPr>
                <a:t>32</a:t>
              </a:r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r>
                <a:rPr lang="en-US" altLang="zh-CN" sz="1800">
                  <a:latin typeface="Helvetica" pitchFamily="2" charset="0"/>
                </a:rPr>
                <a:t>32</a:t>
              </a:r>
              <a:endParaRPr lang="en-US" altLang="zh-CN" sz="1800">
                <a:latin typeface="Helvetica" pitchFamily="2" charset="0"/>
              </a:endParaRPr>
            </a:p>
          </p:txBody>
        </p:sp>
        <p:sp>
          <p:nvSpPr>
            <p:cNvPr id="69641" name="直接连接符 69640"/>
            <p:cNvSpPr/>
            <p:nvPr/>
          </p:nvSpPr>
          <p:spPr>
            <a:xfrm>
              <a:off x="0" y="1020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9642" name="矩形 69641"/>
          <p:cNvSpPr/>
          <p:nvPr/>
        </p:nvSpPr>
        <p:spPr>
          <a:xfrm>
            <a:off x="2552700" y="2076450"/>
            <a:ext cx="647700" cy="3959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r>
              <a:rPr lang="en-US" altLang="zh-CN" sz="1800">
                <a:latin typeface="Helvetica" pitchFamily="2" charset="0"/>
              </a:rPr>
              <a:t>32</a:t>
            </a:r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</p:txBody>
      </p:sp>
      <p:sp>
        <p:nvSpPr>
          <p:cNvPr id="69643" name="矩形 69642"/>
          <p:cNvSpPr/>
          <p:nvPr/>
        </p:nvSpPr>
        <p:spPr>
          <a:xfrm>
            <a:off x="2552700" y="4075113"/>
            <a:ext cx="647700" cy="1955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sz="1800">
                <a:latin typeface="Helvetica" pitchFamily="2" charset="0"/>
              </a:rPr>
              <a:t>16</a:t>
            </a:r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r>
              <a:rPr lang="en-US" altLang="zh-CN" sz="1800">
                <a:latin typeface="Helvetica" pitchFamily="2" charset="0"/>
              </a:rPr>
              <a:t>16</a:t>
            </a:r>
            <a:endParaRPr lang="en-US" altLang="zh-CN" sz="1800">
              <a:latin typeface="Helvetica" pitchFamily="2" charset="0"/>
            </a:endParaRPr>
          </a:p>
        </p:txBody>
      </p:sp>
      <p:sp>
        <p:nvSpPr>
          <p:cNvPr id="69644" name="直接连接符 69643"/>
          <p:cNvSpPr/>
          <p:nvPr/>
        </p:nvSpPr>
        <p:spPr>
          <a:xfrm>
            <a:off x="2571750" y="5033963"/>
            <a:ext cx="644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45" name="矩形 69644"/>
          <p:cNvSpPr/>
          <p:nvPr/>
        </p:nvSpPr>
        <p:spPr>
          <a:xfrm>
            <a:off x="3409950" y="2076450"/>
            <a:ext cx="647700" cy="3959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r>
              <a:rPr lang="en-US" altLang="zh-CN" sz="1800">
                <a:latin typeface="Helvetica" pitchFamily="2" charset="0"/>
              </a:rPr>
              <a:t>32</a:t>
            </a:r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</p:txBody>
      </p:sp>
      <p:sp>
        <p:nvSpPr>
          <p:cNvPr id="69646" name="矩形 69645"/>
          <p:cNvSpPr/>
          <p:nvPr/>
        </p:nvSpPr>
        <p:spPr>
          <a:xfrm>
            <a:off x="3409950" y="4075113"/>
            <a:ext cx="647700" cy="1955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sz="1800">
                <a:latin typeface="Helvetica" pitchFamily="2" charset="0"/>
              </a:rPr>
              <a:t>16</a:t>
            </a:r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</p:txBody>
      </p:sp>
      <p:sp>
        <p:nvSpPr>
          <p:cNvPr id="69647" name="直接连接符 69646"/>
          <p:cNvSpPr/>
          <p:nvPr/>
        </p:nvSpPr>
        <p:spPr>
          <a:xfrm>
            <a:off x="3409950" y="5033963"/>
            <a:ext cx="644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48" name="矩形 69647"/>
          <p:cNvSpPr/>
          <p:nvPr/>
        </p:nvSpPr>
        <p:spPr>
          <a:xfrm>
            <a:off x="5143500" y="4029075"/>
            <a:ext cx="647700" cy="10080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sz="1800">
                <a:latin typeface="Helvetica" pitchFamily="2" charset="0"/>
              </a:rPr>
              <a:t>8</a:t>
            </a:r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</p:txBody>
      </p:sp>
      <p:sp>
        <p:nvSpPr>
          <p:cNvPr id="69649" name="直接连接符 69648"/>
          <p:cNvSpPr/>
          <p:nvPr/>
        </p:nvSpPr>
        <p:spPr>
          <a:xfrm>
            <a:off x="4267200" y="5053013"/>
            <a:ext cx="644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69650" name="组合 69649"/>
          <p:cNvGrpSpPr/>
          <p:nvPr/>
        </p:nvGrpSpPr>
        <p:grpSpPr>
          <a:xfrm>
            <a:off x="4267200" y="5038725"/>
            <a:ext cx="647700" cy="1008063"/>
            <a:chOff x="0" y="0"/>
            <a:chExt cx="408" cy="635"/>
          </a:xfrm>
        </p:grpSpPr>
        <p:sp>
          <p:nvSpPr>
            <p:cNvPr id="69651" name="矩形 69650"/>
            <p:cNvSpPr/>
            <p:nvPr/>
          </p:nvSpPr>
          <p:spPr>
            <a:xfrm>
              <a:off x="0" y="0"/>
              <a:ext cx="408" cy="635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1800">
                  <a:latin typeface="Helvetica" pitchFamily="2" charset="0"/>
                </a:rPr>
                <a:t>8</a:t>
              </a:r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r>
                <a:rPr lang="en-US" altLang="zh-CN" sz="1800">
                  <a:latin typeface="Helvetica" pitchFamily="2" charset="0"/>
                </a:rPr>
                <a:t>8</a:t>
              </a:r>
              <a:endParaRPr lang="en-US" altLang="zh-CN" sz="1800">
                <a:latin typeface="Helvetica" pitchFamily="2" charset="0"/>
              </a:endParaRPr>
            </a:p>
          </p:txBody>
        </p:sp>
        <p:sp>
          <p:nvSpPr>
            <p:cNvPr id="69652" name="直接连接符 69651"/>
            <p:cNvSpPr/>
            <p:nvPr/>
          </p:nvSpPr>
          <p:spPr>
            <a:xfrm>
              <a:off x="0" y="320"/>
              <a:ext cx="3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9653" name="矩形 69652"/>
          <p:cNvSpPr/>
          <p:nvPr/>
        </p:nvSpPr>
        <p:spPr>
          <a:xfrm>
            <a:off x="4267200" y="2114550"/>
            <a:ext cx="647700" cy="3959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r>
              <a:rPr lang="en-US" altLang="zh-CN" sz="1800">
                <a:latin typeface="Helvetica" pitchFamily="2" charset="0"/>
              </a:rPr>
              <a:t>32</a:t>
            </a:r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</p:txBody>
      </p:sp>
      <p:sp>
        <p:nvSpPr>
          <p:cNvPr id="69654" name="矩形 69653"/>
          <p:cNvSpPr/>
          <p:nvPr/>
        </p:nvSpPr>
        <p:spPr>
          <a:xfrm>
            <a:off x="4267200" y="4094163"/>
            <a:ext cx="647700" cy="1955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sz="1800">
                <a:latin typeface="Helvetica" pitchFamily="2" charset="0"/>
              </a:rPr>
              <a:t>16</a:t>
            </a:r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</p:txBody>
      </p:sp>
      <p:grpSp>
        <p:nvGrpSpPr>
          <p:cNvPr id="69655" name="组合 69654"/>
          <p:cNvGrpSpPr/>
          <p:nvPr/>
        </p:nvGrpSpPr>
        <p:grpSpPr>
          <a:xfrm>
            <a:off x="4267200" y="5038725"/>
            <a:ext cx="647700" cy="1008063"/>
            <a:chOff x="0" y="0"/>
            <a:chExt cx="408" cy="635"/>
          </a:xfrm>
        </p:grpSpPr>
        <p:sp>
          <p:nvSpPr>
            <p:cNvPr id="69656" name="矩形 69655"/>
            <p:cNvSpPr/>
            <p:nvPr/>
          </p:nvSpPr>
          <p:spPr>
            <a:xfrm>
              <a:off x="0" y="0"/>
              <a:ext cx="408" cy="635"/>
            </a:xfrm>
            <a:prstGeom prst="rect">
              <a:avLst/>
            </a:prstGeom>
            <a:solidFill>
              <a:srgbClr val="66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1800">
                  <a:solidFill>
                    <a:schemeClr val="bg1"/>
                  </a:solidFill>
                  <a:latin typeface="Helvetica" pitchFamily="2" charset="0"/>
                </a:rPr>
                <a:t>8</a:t>
              </a:r>
              <a:endParaRPr lang="en-US" altLang="zh-CN" sz="1800">
                <a:solidFill>
                  <a:schemeClr val="bg1"/>
                </a:solidFill>
                <a:latin typeface="Helvetica" pitchFamily="2" charset="0"/>
              </a:endParaRPr>
            </a:p>
            <a:p>
              <a:pPr algn="ctr" eaLnBrk="0" hangingPunct="0"/>
              <a:endParaRPr lang="en-US" altLang="zh-CN" sz="1800">
                <a:solidFill>
                  <a:schemeClr val="bg1"/>
                </a:solidFill>
                <a:latin typeface="Helvetica" pitchFamily="2" charset="0"/>
              </a:endParaRPr>
            </a:p>
            <a:p>
              <a:pPr algn="ctr" eaLnBrk="0" hangingPunct="0"/>
              <a:r>
                <a:rPr lang="en-US" altLang="zh-CN" sz="1800">
                  <a:solidFill>
                    <a:schemeClr val="bg1"/>
                  </a:solidFill>
                  <a:latin typeface="Helvetica" pitchFamily="2" charset="0"/>
                </a:rPr>
                <a:t>8</a:t>
              </a:r>
              <a:endParaRPr lang="en-US" altLang="zh-CN" sz="180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69657" name="直接连接符 69656"/>
            <p:cNvSpPr/>
            <p:nvPr/>
          </p:nvSpPr>
          <p:spPr>
            <a:xfrm>
              <a:off x="0" y="320"/>
              <a:ext cx="3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9658" name="文本框 69657"/>
          <p:cNvSpPr txBox="1"/>
          <p:nvPr/>
        </p:nvSpPr>
        <p:spPr>
          <a:xfrm>
            <a:off x="822325" y="1589088"/>
            <a:ext cx="33083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sz="1800" dirty="0">
                <a:latin typeface="Helvetica" pitchFamily="2" charset="0"/>
              </a:rPr>
              <a:t>---------------------------------req(8)</a:t>
            </a:r>
            <a:endParaRPr lang="zh-CN" altLang="en-US" sz="1800" dirty="0">
              <a:latin typeface="Helvetica" pitchFamily="2" charset="0"/>
            </a:endParaRPr>
          </a:p>
        </p:txBody>
      </p:sp>
      <p:sp>
        <p:nvSpPr>
          <p:cNvPr id="69659" name="矩形 69658"/>
          <p:cNvSpPr/>
          <p:nvPr/>
        </p:nvSpPr>
        <p:spPr>
          <a:xfrm>
            <a:off x="3409950" y="5029200"/>
            <a:ext cx="647700" cy="503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sz="1800">
                <a:solidFill>
                  <a:schemeClr val="bg1"/>
                </a:solidFill>
                <a:latin typeface="Helvetica" pitchFamily="2" charset="0"/>
              </a:rPr>
              <a:t>8</a:t>
            </a:r>
            <a:endParaRPr lang="en-US" altLang="zh-CN" sz="180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69660" name="文本框 69659"/>
          <p:cNvSpPr txBox="1"/>
          <p:nvPr/>
        </p:nvSpPr>
        <p:spPr>
          <a:xfrm>
            <a:off x="4165600" y="1577975"/>
            <a:ext cx="7937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sz="1800">
                <a:latin typeface="Helvetica" pitchFamily="2" charset="0"/>
              </a:rPr>
              <a:t>req(8)</a:t>
            </a:r>
            <a:endParaRPr lang="en-US" altLang="zh-CN" sz="1800">
              <a:latin typeface="Helvetica" pitchFamily="2" charset="0"/>
            </a:endParaRPr>
          </a:p>
        </p:txBody>
      </p:sp>
      <p:sp>
        <p:nvSpPr>
          <p:cNvPr id="69661" name="文本框 69660"/>
          <p:cNvSpPr txBox="1"/>
          <p:nvPr/>
        </p:nvSpPr>
        <p:spPr>
          <a:xfrm>
            <a:off x="5060950" y="1598613"/>
            <a:ext cx="15557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sz="1800">
                <a:latin typeface="Helvetica" pitchFamily="2" charset="0"/>
              </a:rPr>
              <a:t>----------req(4)</a:t>
            </a:r>
            <a:endParaRPr lang="en-US" altLang="zh-CN" sz="1800">
              <a:latin typeface="Helvetica" pitchFamily="2" charset="0"/>
            </a:endParaRPr>
          </a:p>
        </p:txBody>
      </p:sp>
      <p:sp>
        <p:nvSpPr>
          <p:cNvPr id="69662" name="文本框 69661"/>
          <p:cNvSpPr txBox="1"/>
          <p:nvPr/>
        </p:nvSpPr>
        <p:spPr>
          <a:xfrm>
            <a:off x="6756400" y="1608138"/>
            <a:ext cx="7175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sz="1800">
                <a:latin typeface="Helvetica" pitchFamily="2" charset="0"/>
              </a:rPr>
              <a:t>rel(8)</a:t>
            </a:r>
            <a:endParaRPr lang="en-US" altLang="zh-CN" sz="1800">
              <a:latin typeface="Helvetica" pitchFamily="2" charset="0"/>
            </a:endParaRPr>
          </a:p>
        </p:txBody>
      </p:sp>
      <p:grpSp>
        <p:nvGrpSpPr>
          <p:cNvPr id="69663" name="组合 69662"/>
          <p:cNvGrpSpPr/>
          <p:nvPr/>
        </p:nvGrpSpPr>
        <p:grpSpPr>
          <a:xfrm>
            <a:off x="7696200" y="2057400"/>
            <a:ext cx="647700" cy="3959225"/>
            <a:chOff x="0" y="0"/>
            <a:chExt cx="408" cy="2494"/>
          </a:xfrm>
        </p:grpSpPr>
        <p:sp>
          <p:nvSpPr>
            <p:cNvPr id="69664" name="矩形 69663"/>
            <p:cNvSpPr/>
            <p:nvPr/>
          </p:nvSpPr>
          <p:spPr>
            <a:xfrm>
              <a:off x="0" y="0"/>
              <a:ext cx="408" cy="24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r>
                <a:rPr lang="en-US" altLang="zh-CN" sz="1800">
                  <a:latin typeface="Helvetica" pitchFamily="2" charset="0"/>
                </a:rPr>
                <a:t>32</a:t>
              </a:r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endParaRPr lang="en-US" altLang="zh-CN" sz="1800">
                <a:latin typeface="Helvetica" pitchFamily="2" charset="0"/>
              </a:endParaRPr>
            </a:p>
          </p:txBody>
        </p:sp>
        <p:sp>
          <p:nvSpPr>
            <p:cNvPr id="69665" name="矩形 69664"/>
            <p:cNvSpPr/>
            <p:nvPr/>
          </p:nvSpPr>
          <p:spPr>
            <a:xfrm>
              <a:off x="0" y="1230"/>
              <a:ext cx="408" cy="63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1800">
                  <a:latin typeface="Helvetica" pitchFamily="2" charset="0"/>
                </a:rPr>
                <a:t>8</a:t>
              </a:r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endParaRPr lang="en-US" altLang="zh-CN" sz="1800">
                <a:latin typeface="Helvetica" pitchFamily="2" charset="0"/>
              </a:endParaRPr>
            </a:p>
          </p:txBody>
        </p:sp>
        <p:sp>
          <p:nvSpPr>
            <p:cNvPr id="69666" name="矩形 69665"/>
            <p:cNvSpPr/>
            <p:nvPr/>
          </p:nvSpPr>
          <p:spPr>
            <a:xfrm>
              <a:off x="0" y="1572"/>
              <a:ext cx="408" cy="29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1800">
                  <a:latin typeface="Helvetica" pitchFamily="2" charset="0"/>
                </a:rPr>
                <a:t>4</a:t>
              </a:r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r>
                <a:rPr lang="en-US" altLang="zh-CN" sz="1800">
                  <a:latin typeface="Helvetica" pitchFamily="2" charset="0"/>
                </a:rPr>
                <a:t>4</a:t>
              </a:r>
              <a:endParaRPr lang="en-US" altLang="zh-CN" sz="1800">
                <a:latin typeface="Helvetica" pitchFamily="2" charset="0"/>
              </a:endParaRPr>
            </a:p>
          </p:txBody>
        </p:sp>
      </p:grpSp>
      <p:sp>
        <p:nvSpPr>
          <p:cNvPr id="69667" name="矩形 69666"/>
          <p:cNvSpPr/>
          <p:nvPr/>
        </p:nvSpPr>
        <p:spPr>
          <a:xfrm>
            <a:off x="7696200" y="4037013"/>
            <a:ext cx="647700" cy="1955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r>
              <a:rPr lang="en-US" altLang="zh-CN" sz="1800">
                <a:latin typeface="Helvetica" pitchFamily="2" charset="0"/>
              </a:rPr>
              <a:t>16</a:t>
            </a:r>
            <a:endParaRPr lang="en-US" altLang="zh-CN" sz="1800">
              <a:latin typeface="Helvetica" pitchFamily="2" charset="0"/>
            </a:endParaRPr>
          </a:p>
        </p:txBody>
      </p:sp>
      <p:sp>
        <p:nvSpPr>
          <p:cNvPr id="69668" name="矩形 69667"/>
          <p:cNvSpPr/>
          <p:nvPr/>
        </p:nvSpPr>
        <p:spPr>
          <a:xfrm>
            <a:off x="7696200" y="4800600"/>
            <a:ext cx="647700" cy="228600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sz="1800">
                <a:solidFill>
                  <a:schemeClr val="bg1"/>
                </a:solidFill>
                <a:latin typeface="Helvetica" pitchFamily="2" charset="0"/>
              </a:rPr>
              <a:t>4</a:t>
            </a:r>
            <a:endParaRPr lang="en-US" altLang="zh-CN" sz="180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69669" name="文本框 69668"/>
          <p:cNvSpPr txBox="1"/>
          <p:nvPr/>
        </p:nvSpPr>
        <p:spPr>
          <a:xfrm>
            <a:off x="7661275" y="1617663"/>
            <a:ext cx="7175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sz="1800">
                <a:latin typeface="Helvetica" pitchFamily="2" charset="0"/>
              </a:rPr>
              <a:t>rel(8)</a:t>
            </a:r>
            <a:endParaRPr lang="en-US" altLang="zh-CN" sz="1800">
              <a:latin typeface="Helvetica" pitchFamily="2" charset="0"/>
            </a:endParaRPr>
          </a:p>
        </p:txBody>
      </p:sp>
      <p:sp>
        <p:nvSpPr>
          <p:cNvPr id="69670" name="文本框 69669"/>
          <p:cNvSpPr txBox="1"/>
          <p:nvPr/>
        </p:nvSpPr>
        <p:spPr>
          <a:xfrm>
            <a:off x="450850" y="2008188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spcBef>
                <a:spcPct val="50000"/>
              </a:spcBef>
            </a:pPr>
            <a:endParaRPr sz="1800">
              <a:latin typeface="Helvetica" pitchFamily="2" charset="0"/>
            </a:endParaRPr>
          </a:p>
        </p:txBody>
      </p:sp>
      <p:sp>
        <p:nvSpPr>
          <p:cNvPr id="69671" name="矩形 69670"/>
          <p:cNvSpPr/>
          <p:nvPr/>
        </p:nvSpPr>
        <p:spPr>
          <a:xfrm>
            <a:off x="3409950" y="5505450"/>
            <a:ext cx="647700" cy="539750"/>
          </a:xfrm>
          <a:prstGeom prst="rect">
            <a:avLst/>
          </a:prstGeom>
          <a:solidFill>
            <a:srgbClr val="00CCFF">
              <a:alpha val="10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sz="1800">
                <a:latin typeface="Helvetica" pitchFamily="2" charset="0"/>
              </a:rPr>
              <a:t>8</a:t>
            </a:r>
            <a:endParaRPr lang="en-US" altLang="zh-CN" sz="1800">
              <a:latin typeface="Helvetica" pitchFamily="2" charset="0"/>
            </a:endParaRPr>
          </a:p>
        </p:txBody>
      </p:sp>
      <p:sp>
        <p:nvSpPr>
          <p:cNvPr id="69672" name="矩形 69671"/>
          <p:cNvSpPr/>
          <p:nvPr/>
        </p:nvSpPr>
        <p:spPr>
          <a:xfrm>
            <a:off x="5143500" y="2095500"/>
            <a:ext cx="647700" cy="3959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r>
              <a:rPr lang="en-US" altLang="zh-CN" sz="1800">
                <a:latin typeface="Helvetica" pitchFamily="2" charset="0"/>
              </a:rPr>
              <a:t>32</a:t>
            </a:r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r>
              <a:rPr lang="en-US" altLang="zh-CN" sz="1800">
                <a:latin typeface="Helvetica" pitchFamily="2" charset="0"/>
              </a:rPr>
              <a:t>8</a:t>
            </a:r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</p:txBody>
      </p:sp>
      <p:grpSp>
        <p:nvGrpSpPr>
          <p:cNvPr id="69673" name="组合 69672"/>
          <p:cNvGrpSpPr/>
          <p:nvPr/>
        </p:nvGrpSpPr>
        <p:grpSpPr>
          <a:xfrm>
            <a:off x="5143500" y="5038725"/>
            <a:ext cx="647700" cy="1008063"/>
            <a:chOff x="0" y="0"/>
            <a:chExt cx="408" cy="635"/>
          </a:xfrm>
        </p:grpSpPr>
        <p:sp>
          <p:nvSpPr>
            <p:cNvPr id="69674" name="矩形 69673"/>
            <p:cNvSpPr/>
            <p:nvPr/>
          </p:nvSpPr>
          <p:spPr>
            <a:xfrm>
              <a:off x="0" y="0"/>
              <a:ext cx="408" cy="635"/>
            </a:xfrm>
            <a:prstGeom prst="rect">
              <a:avLst/>
            </a:prstGeom>
            <a:solidFill>
              <a:srgbClr val="66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1800">
                  <a:solidFill>
                    <a:schemeClr val="bg1"/>
                  </a:solidFill>
                  <a:latin typeface="Helvetica" pitchFamily="2" charset="0"/>
                </a:rPr>
                <a:t>8</a:t>
              </a:r>
              <a:endParaRPr lang="en-US" altLang="zh-CN" sz="1800">
                <a:solidFill>
                  <a:schemeClr val="bg1"/>
                </a:solidFill>
                <a:latin typeface="Helvetica" pitchFamily="2" charset="0"/>
              </a:endParaRPr>
            </a:p>
            <a:p>
              <a:pPr algn="ctr" eaLnBrk="0" hangingPunct="0"/>
              <a:endParaRPr lang="en-US" altLang="zh-CN" sz="1800">
                <a:solidFill>
                  <a:schemeClr val="bg1"/>
                </a:solidFill>
                <a:latin typeface="Helvetica" pitchFamily="2" charset="0"/>
              </a:endParaRPr>
            </a:p>
            <a:p>
              <a:pPr algn="ctr" eaLnBrk="0" hangingPunct="0"/>
              <a:r>
                <a:rPr lang="en-US" altLang="zh-CN" sz="1800">
                  <a:solidFill>
                    <a:schemeClr val="bg1"/>
                  </a:solidFill>
                  <a:latin typeface="Helvetica" pitchFamily="2" charset="0"/>
                </a:rPr>
                <a:t>8</a:t>
              </a:r>
              <a:endParaRPr lang="en-US" altLang="zh-CN" sz="180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69675" name="直接连接符 69674"/>
            <p:cNvSpPr/>
            <p:nvPr/>
          </p:nvSpPr>
          <p:spPr>
            <a:xfrm>
              <a:off x="0" y="320"/>
              <a:ext cx="3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9676" name="直接连接符 69675"/>
          <p:cNvSpPr/>
          <p:nvPr/>
        </p:nvSpPr>
        <p:spPr>
          <a:xfrm>
            <a:off x="5143500" y="4514850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77" name="矩形 69676"/>
          <p:cNvSpPr/>
          <p:nvPr/>
        </p:nvSpPr>
        <p:spPr>
          <a:xfrm>
            <a:off x="5981700" y="2076450"/>
            <a:ext cx="647700" cy="3959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r>
              <a:rPr lang="en-US" altLang="zh-CN" sz="1800">
                <a:latin typeface="Helvetica" pitchFamily="2" charset="0"/>
              </a:rPr>
              <a:t>32</a:t>
            </a:r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</p:txBody>
      </p:sp>
      <p:sp>
        <p:nvSpPr>
          <p:cNvPr id="69678" name="矩形 69677"/>
          <p:cNvSpPr/>
          <p:nvPr/>
        </p:nvSpPr>
        <p:spPr>
          <a:xfrm>
            <a:off x="5981700" y="4037013"/>
            <a:ext cx="647700" cy="1955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</p:txBody>
      </p:sp>
      <p:sp>
        <p:nvSpPr>
          <p:cNvPr id="69679" name="矩形 69678"/>
          <p:cNvSpPr/>
          <p:nvPr/>
        </p:nvSpPr>
        <p:spPr>
          <a:xfrm>
            <a:off x="5981700" y="4743450"/>
            <a:ext cx="647700" cy="269875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sz="1800">
                <a:solidFill>
                  <a:schemeClr val="bg1"/>
                </a:solidFill>
                <a:latin typeface="Helvetica" pitchFamily="2" charset="0"/>
              </a:rPr>
              <a:t>4</a:t>
            </a:r>
            <a:endParaRPr lang="en-US" altLang="zh-CN" sz="180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69680" name="矩形 69679"/>
          <p:cNvSpPr/>
          <p:nvPr/>
        </p:nvSpPr>
        <p:spPr>
          <a:xfrm>
            <a:off x="5981700" y="4457700"/>
            <a:ext cx="647700" cy="2667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sz="1800">
                <a:latin typeface="Helvetica" pitchFamily="2" charset="0"/>
              </a:rPr>
              <a:t>4</a:t>
            </a:r>
            <a:endParaRPr lang="en-US" altLang="zh-CN" sz="1800">
              <a:latin typeface="Helvetica" pitchFamily="2" charset="0"/>
            </a:endParaRPr>
          </a:p>
        </p:txBody>
      </p:sp>
      <p:grpSp>
        <p:nvGrpSpPr>
          <p:cNvPr id="69681" name="组合 69680"/>
          <p:cNvGrpSpPr/>
          <p:nvPr/>
        </p:nvGrpSpPr>
        <p:grpSpPr>
          <a:xfrm>
            <a:off x="5981700" y="5019675"/>
            <a:ext cx="647700" cy="1008063"/>
            <a:chOff x="0" y="0"/>
            <a:chExt cx="408" cy="635"/>
          </a:xfrm>
        </p:grpSpPr>
        <p:sp>
          <p:nvSpPr>
            <p:cNvPr id="69682" name="矩形 69681"/>
            <p:cNvSpPr/>
            <p:nvPr/>
          </p:nvSpPr>
          <p:spPr>
            <a:xfrm>
              <a:off x="0" y="0"/>
              <a:ext cx="408" cy="635"/>
            </a:xfrm>
            <a:prstGeom prst="rect">
              <a:avLst/>
            </a:prstGeom>
            <a:solidFill>
              <a:srgbClr val="66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1800">
                  <a:solidFill>
                    <a:schemeClr val="bg1"/>
                  </a:solidFill>
                  <a:latin typeface="Helvetica" pitchFamily="2" charset="0"/>
                </a:rPr>
                <a:t>8</a:t>
              </a:r>
              <a:endParaRPr lang="en-US" altLang="zh-CN" sz="1800">
                <a:solidFill>
                  <a:schemeClr val="bg1"/>
                </a:solidFill>
                <a:latin typeface="Helvetica" pitchFamily="2" charset="0"/>
              </a:endParaRPr>
            </a:p>
            <a:p>
              <a:pPr algn="ctr" eaLnBrk="0" hangingPunct="0"/>
              <a:endParaRPr lang="en-US" altLang="zh-CN" sz="1800">
                <a:solidFill>
                  <a:schemeClr val="bg1"/>
                </a:solidFill>
                <a:latin typeface="Helvetica" pitchFamily="2" charset="0"/>
              </a:endParaRPr>
            </a:p>
            <a:p>
              <a:pPr algn="ctr" eaLnBrk="0" hangingPunct="0"/>
              <a:r>
                <a:rPr lang="en-US" altLang="zh-CN" sz="1800">
                  <a:solidFill>
                    <a:schemeClr val="bg1"/>
                  </a:solidFill>
                  <a:latin typeface="Helvetica" pitchFamily="2" charset="0"/>
                </a:rPr>
                <a:t>8</a:t>
              </a:r>
              <a:endParaRPr lang="en-US" altLang="zh-CN" sz="180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69683" name="直接连接符 69682"/>
            <p:cNvSpPr/>
            <p:nvPr/>
          </p:nvSpPr>
          <p:spPr>
            <a:xfrm>
              <a:off x="0" y="320"/>
              <a:ext cx="3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9684" name="矩形 69683"/>
          <p:cNvSpPr/>
          <p:nvPr/>
        </p:nvSpPr>
        <p:spPr>
          <a:xfrm>
            <a:off x="6000750" y="4076700"/>
            <a:ext cx="628650" cy="419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sz="1800">
                <a:latin typeface="Helvetica" pitchFamily="2" charset="0"/>
              </a:rPr>
              <a:t>8</a:t>
            </a:r>
            <a:endParaRPr lang="en-US" altLang="zh-CN" sz="1800">
              <a:latin typeface="Helvetica" pitchFamily="2" charset="0"/>
            </a:endParaRPr>
          </a:p>
        </p:txBody>
      </p:sp>
      <p:sp>
        <p:nvSpPr>
          <p:cNvPr id="69685" name="矩形 69684"/>
          <p:cNvSpPr/>
          <p:nvPr/>
        </p:nvSpPr>
        <p:spPr>
          <a:xfrm>
            <a:off x="6838950" y="5019675"/>
            <a:ext cx="647700" cy="10080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r>
              <a:rPr lang="en-US" altLang="zh-CN" sz="1800">
                <a:latin typeface="Helvetica" pitchFamily="2" charset="0"/>
              </a:rPr>
              <a:t>8</a:t>
            </a:r>
            <a:endParaRPr lang="en-US" altLang="zh-CN" sz="1800">
              <a:latin typeface="Helvetica" pitchFamily="2" charset="0"/>
            </a:endParaRPr>
          </a:p>
        </p:txBody>
      </p:sp>
      <p:sp>
        <p:nvSpPr>
          <p:cNvPr id="69686" name="矩形 69685"/>
          <p:cNvSpPr/>
          <p:nvPr/>
        </p:nvSpPr>
        <p:spPr>
          <a:xfrm>
            <a:off x="6838950" y="4029075"/>
            <a:ext cx="647700" cy="10080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sz="1800">
                <a:latin typeface="Helvetica" pitchFamily="2" charset="0"/>
              </a:rPr>
              <a:t>8</a:t>
            </a:r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</p:txBody>
      </p:sp>
      <p:sp>
        <p:nvSpPr>
          <p:cNvPr id="69687" name="矩形 69686"/>
          <p:cNvSpPr/>
          <p:nvPr/>
        </p:nvSpPr>
        <p:spPr>
          <a:xfrm>
            <a:off x="6838950" y="4743450"/>
            <a:ext cx="647700" cy="269875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sz="1800">
                <a:solidFill>
                  <a:schemeClr val="bg1"/>
                </a:solidFill>
                <a:latin typeface="Helvetica" pitchFamily="2" charset="0"/>
              </a:rPr>
              <a:t>4</a:t>
            </a:r>
            <a:endParaRPr lang="en-US" altLang="zh-CN" sz="180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69688" name="矩形 69687"/>
          <p:cNvSpPr/>
          <p:nvPr/>
        </p:nvSpPr>
        <p:spPr>
          <a:xfrm>
            <a:off x="6838950" y="4457700"/>
            <a:ext cx="647700" cy="2667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sz="1800">
                <a:latin typeface="Helvetica" pitchFamily="2" charset="0"/>
              </a:rPr>
              <a:t>4</a:t>
            </a:r>
            <a:endParaRPr lang="en-US" altLang="zh-CN" sz="1800">
              <a:latin typeface="Helvetica" pitchFamily="2" charset="0"/>
            </a:endParaRPr>
          </a:p>
        </p:txBody>
      </p:sp>
      <p:sp>
        <p:nvSpPr>
          <p:cNvPr id="69689" name="矩形 69688"/>
          <p:cNvSpPr/>
          <p:nvPr/>
        </p:nvSpPr>
        <p:spPr>
          <a:xfrm>
            <a:off x="6838950" y="2057400"/>
            <a:ext cx="647700" cy="3959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r>
              <a:rPr lang="en-US" altLang="zh-CN" sz="1800">
                <a:latin typeface="Helvetica" pitchFamily="2" charset="0"/>
              </a:rPr>
              <a:t>32</a:t>
            </a:r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</p:txBody>
      </p:sp>
      <p:sp>
        <p:nvSpPr>
          <p:cNvPr id="69690" name="矩形 69689"/>
          <p:cNvSpPr/>
          <p:nvPr/>
        </p:nvSpPr>
        <p:spPr>
          <a:xfrm>
            <a:off x="6838950" y="4037013"/>
            <a:ext cx="647700" cy="1955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  <a:p>
            <a:pPr algn="ctr" eaLnBrk="0" hangingPunct="0"/>
            <a:endParaRPr lang="en-US" altLang="zh-CN" sz="1800">
              <a:latin typeface="Helvetica" pitchFamily="2" charset="0"/>
            </a:endParaRPr>
          </a:p>
        </p:txBody>
      </p:sp>
      <p:sp>
        <p:nvSpPr>
          <p:cNvPr id="69691" name="矩形 69690"/>
          <p:cNvSpPr/>
          <p:nvPr/>
        </p:nvSpPr>
        <p:spPr>
          <a:xfrm>
            <a:off x="6838950" y="5048250"/>
            <a:ext cx="647700" cy="457200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sz="1800">
                <a:solidFill>
                  <a:schemeClr val="bg1"/>
                </a:solidFill>
                <a:latin typeface="Helvetica" pitchFamily="2" charset="0"/>
              </a:rPr>
              <a:t>8</a:t>
            </a:r>
            <a:endParaRPr lang="en-US" altLang="zh-CN" sz="1800">
              <a:solidFill>
                <a:schemeClr val="bg1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0658" name="表格 70657"/>
          <p:cNvGraphicFramePr/>
          <p:nvPr/>
        </p:nvGraphicFramePr>
        <p:xfrm>
          <a:off x="1143000" y="2184400"/>
          <a:ext cx="1295400" cy="4154488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5175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10(2</a:t>
                      </a:r>
                      <a:r>
                        <a:rPr lang="en-US" altLang="zh-CN" baseline="30000"/>
                        <a:t>9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9(2</a:t>
                      </a:r>
                      <a:r>
                        <a:rPr lang="en-US" altLang="zh-CN" baseline="30000"/>
                        <a:t>8</a:t>
                      </a:r>
                      <a:r>
                        <a:rPr lang="en-US" altLang="zh-CN"/>
                        <a:t>) </a:t>
                      </a:r>
                      <a:endParaRPr lang="zh-CN" altLang="en-US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8(2</a:t>
                      </a:r>
                      <a:r>
                        <a:rPr lang="en-US" altLang="zh-CN" baseline="30000"/>
                        <a:t>7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Times New Roman" panose="02020603050405020304" pitchFamily="2" charset="0"/>
                        </a:rPr>
                        <a:t>…</a:t>
                      </a:r>
                      <a:endParaRPr lang="zh-CN" altLang="en-US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4(2</a:t>
                      </a:r>
                      <a:r>
                        <a:rPr lang="en-US" altLang="zh-CN" baseline="30000"/>
                        <a:t>3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3(2</a:t>
                      </a:r>
                      <a:r>
                        <a:rPr lang="en-US" altLang="zh-CN" baseline="30000"/>
                        <a:t>2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2(2</a:t>
                      </a:r>
                      <a:r>
                        <a:rPr lang="en-US" altLang="zh-CN" baseline="30000"/>
                        <a:t>1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1(2</a:t>
                      </a:r>
                      <a:r>
                        <a:rPr lang="en-US" altLang="zh-CN" baseline="30000"/>
                        <a:t>0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678" name="文本框 70677"/>
          <p:cNvSpPr txBox="1"/>
          <p:nvPr/>
        </p:nvSpPr>
        <p:spPr>
          <a:xfrm>
            <a:off x="2971800" y="2185988"/>
            <a:ext cx="5562600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2" charset="0"/>
              </a:rPr>
              <a:t>数据结构：</a:t>
            </a:r>
            <a:endParaRPr lang="zh-CN" altLang="en-US" b="1">
              <a:latin typeface="Tahoma" panose="020B06040305040402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2" charset="0"/>
              </a:rPr>
              <a:t>组号（空闲块数</a:t>
            </a:r>
            <a:r>
              <a:rPr lang="zh-CN" altLang="en-US" b="1" baseline="30000">
                <a:latin typeface="Tahoma" panose="020B0604030504040204" pitchFamily="2" charset="0"/>
              </a:rPr>
              <a:t> </a:t>
            </a:r>
            <a:r>
              <a:rPr lang="zh-CN" altLang="en-US" b="1">
                <a:latin typeface="Tahoma" panose="020B0604030504040204" pitchFamily="2" charset="0"/>
              </a:rPr>
              <a:t>）：链头指针</a:t>
            </a:r>
            <a:endParaRPr lang="zh-CN" altLang="en-US" b="1">
              <a:latin typeface="Tahoma" panose="020B0604030504040204" pitchFamily="2" charset="0"/>
            </a:endParaRPr>
          </a:p>
        </p:txBody>
      </p:sp>
      <p:sp>
        <p:nvSpPr>
          <p:cNvPr id="70679" name="矩形 70678"/>
          <p:cNvSpPr/>
          <p:nvPr/>
        </p:nvSpPr>
        <p:spPr>
          <a:xfrm>
            <a:off x="762000" y="552450"/>
            <a:ext cx="7772400" cy="10477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CN" sz="440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Buddy Heap Implementation</a:t>
            </a:r>
            <a:endParaRPr lang="en-US" altLang="zh-CN" sz="440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0680" name="矩形 70679"/>
          <p:cNvSpPr/>
          <p:nvPr/>
        </p:nvSpPr>
        <p:spPr>
          <a:xfrm>
            <a:off x="2819400" y="4343400"/>
            <a:ext cx="719138" cy="46831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ahoma" panose="020B0604030504040204" pitchFamily="2" charset="0"/>
              </a:rPr>
              <a:t>24</a:t>
            </a:r>
            <a:endParaRPr lang="en-US" altLang="zh-CN">
              <a:latin typeface="Tahoma" panose="020B0604030504040204" pitchFamily="2" charset="0"/>
            </a:endParaRPr>
          </a:p>
        </p:txBody>
      </p:sp>
      <p:sp>
        <p:nvSpPr>
          <p:cNvPr id="70681" name="矩形 70680"/>
          <p:cNvSpPr/>
          <p:nvPr/>
        </p:nvSpPr>
        <p:spPr>
          <a:xfrm>
            <a:off x="3886200" y="4343400"/>
            <a:ext cx="719138" cy="46831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ahoma" panose="020B0604030504040204" pitchFamily="2" charset="0"/>
              </a:rPr>
              <a:t>96</a:t>
            </a:r>
            <a:endParaRPr lang="en-US" altLang="zh-CN">
              <a:latin typeface="Tahoma" panose="020B0604030504040204" pitchFamily="2" charset="0"/>
            </a:endParaRPr>
          </a:p>
        </p:txBody>
      </p:sp>
      <p:sp>
        <p:nvSpPr>
          <p:cNvPr id="70682" name="直接连接符 70681"/>
          <p:cNvSpPr/>
          <p:nvPr/>
        </p:nvSpPr>
        <p:spPr>
          <a:xfrm>
            <a:off x="2438400" y="45720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683" name="直接连接符 70682"/>
          <p:cNvSpPr/>
          <p:nvPr/>
        </p:nvSpPr>
        <p:spPr>
          <a:xfrm>
            <a:off x="3505200" y="45720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684" name="矩形 70683"/>
          <p:cNvSpPr/>
          <p:nvPr/>
        </p:nvSpPr>
        <p:spPr>
          <a:xfrm>
            <a:off x="2819400" y="5399088"/>
            <a:ext cx="719138" cy="4683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ahoma" panose="020B0604030504040204" pitchFamily="2" charset="0"/>
              </a:rPr>
              <a:t>8</a:t>
            </a:r>
            <a:endParaRPr lang="en-US" altLang="zh-CN">
              <a:latin typeface="Tahoma" panose="020B0604030504040204" pitchFamily="2" charset="0"/>
            </a:endParaRPr>
          </a:p>
        </p:txBody>
      </p:sp>
      <p:sp>
        <p:nvSpPr>
          <p:cNvPr id="70685" name="直接连接符 70684"/>
          <p:cNvSpPr/>
          <p:nvPr/>
        </p:nvSpPr>
        <p:spPr>
          <a:xfrm>
            <a:off x="2438400" y="5627688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686" name="矩形 70685"/>
          <p:cNvSpPr/>
          <p:nvPr/>
        </p:nvSpPr>
        <p:spPr>
          <a:xfrm>
            <a:off x="3886200" y="5410200"/>
            <a:ext cx="719138" cy="46831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ahoma" panose="020B0604030504040204" pitchFamily="2" charset="0"/>
              </a:rPr>
              <a:t>16</a:t>
            </a:r>
            <a:endParaRPr lang="en-US" altLang="zh-CN">
              <a:latin typeface="Tahoma" panose="020B0604030504040204" pitchFamily="2" charset="0"/>
            </a:endParaRPr>
          </a:p>
        </p:txBody>
      </p:sp>
      <p:sp>
        <p:nvSpPr>
          <p:cNvPr id="70687" name="直接连接符 70686"/>
          <p:cNvSpPr/>
          <p:nvPr/>
        </p:nvSpPr>
        <p:spPr>
          <a:xfrm>
            <a:off x="3505200" y="56388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688" name="矩形 70687"/>
          <p:cNvSpPr/>
          <p:nvPr/>
        </p:nvSpPr>
        <p:spPr>
          <a:xfrm>
            <a:off x="4953000" y="5410200"/>
            <a:ext cx="719138" cy="46831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ahoma" panose="020B0604030504040204" pitchFamily="2" charset="0"/>
              </a:rPr>
              <a:t>32</a:t>
            </a:r>
            <a:endParaRPr lang="en-US" altLang="zh-CN">
              <a:latin typeface="Tahoma" panose="020B0604030504040204" pitchFamily="2" charset="0"/>
            </a:endParaRPr>
          </a:p>
        </p:txBody>
      </p:sp>
      <p:sp>
        <p:nvSpPr>
          <p:cNvPr id="70689" name="直接连接符 70688"/>
          <p:cNvSpPr/>
          <p:nvPr/>
        </p:nvSpPr>
        <p:spPr>
          <a:xfrm>
            <a:off x="4572000" y="56388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690" name="矩形 70689"/>
          <p:cNvSpPr/>
          <p:nvPr/>
        </p:nvSpPr>
        <p:spPr>
          <a:xfrm>
            <a:off x="2819400" y="3276600"/>
            <a:ext cx="719138" cy="46831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ahoma" panose="020B0604030504040204" pitchFamily="2" charset="0"/>
              </a:rPr>
              <a:t>256</a:t>
            </a:r>
            <a:endParaRPr lang="en-US" altLang="zh-CN">
              <a:latin typeface="Tahoma" panose="020B0604030504040204" pitchFamily="2" charset="0"/>
            </a:endParaRPr>
          </a:p>
        </p:txBody>
      </p:sp>
      <p:sp>
        <p:nvSpPr>
          <p:cNvPr id="70691" name="直接连接符 70690"/>
          <p:cNvSpPr/>
          <p:nvPr/>
        </p:nvSpPr>
        <p:spPr>
          <a:xfrm>
            <a:off x="2438400" y="35052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692" name="文本框 70691"/>
          <p:cNvSpPr txBox="1"/>
          <p:nvPr/>
        </p:nvSpPr>
        <p:spPr>
          <a:xfrm>
            <a:off x="6019800" y="4283075"/>
            <a:ext cx="2667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2" charset="0"/>
              </a:rPr>
              <a:t>相同长度的空闲块构成一组</a:t>
            </a:r>
            <a:endParaRPr lang="zh-CN" altLang="en-US" b="1">
              <a:latin typeface="Tahoma" panose="020B0604030504040204" pitchFamily="2" charset="0"/>
            </a:endParaRPr>
          </a:p>
        </p:txBody>
      </p:sp>
      <p:sp>
        <p:nvSpPr>
          <p:cNvPr id="70693" name="矩形 70692"/>
          <p:cNvSpPr/>
          <p:nvPr/>
        </p:nvSpPr>
        <p:spPr>
          <a:xfrm>
            <a:off x="3851275" y="3284538"/>
            <a:ext cx="719138" cy="4683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ahoma" panose="020B0604030504040204" pitchFamily="2" charset="0"/>
              </a:rPr>
              <a:t>512</a:t>
            </a:r>
            <a:endParaRPr lang="en-US" altLang="zh-CN">
              <a:latin typeface="Tahoma" panose="020B0604030504040204" pitchFamily="2" charset="0"/>
            </a:endParaRPr>
          </a:p>
        </p:txBody>
      </p:sp>
      <p:sp>
        <p:nvSpPr>
          <p:cNvPr id="70694" name="直接连接符 70693"/>
          <p:cNvSpPr/>
          <p:nvPr/>
        </p:nvSpPr>
        <p:spPr>
          <a:xfrm>
            <a:off x="3492500" y="3500438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682" name="表格 71681"/>
          <p:cNvGraphicFramePr/>
          <p:nvPr/>
        </p:nvGraphicFramePr>
        <p:xfrm>
          <a:off x="1143000" y="2184400"/>
          <a:ext cx="1295400" cy="4154488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5175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10(2</a:t>
                      </a:r>
                      <a:r>
                        <a:rPr lang="en-US" altLang="zh-CN" baseline="30000"/>
                        <a:t>9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9(2</a:t>
                      </a:r>
                      <a:r>
                        <a:rPr lang="en-US" altLang="zh-CN" baseline="30000"/>
                        <a:t>8</a:t>
                      </a:r>
                      <a:r>
                        <a:rPr lang="en-US" altLang="zh-CN"/>
                        <a:t>) </a:t>
                      </a:r>
                      <a:endParaRPr lang="zh-CN" altLang="en-US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8(2</a:t>
                      </a:r>
                      <a:r>
                        <a:rPr lang="en-US" altLang="zh-CN" baseline="30000"/>
                        <a:t>7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Times New Roman" panose="02020603050405020304" pitchFamily="2" charset="0"/>
                        </a:rPr>
                        <a:t>…</a:t>
                      </a:r>
                      <a:endParaRPr lang="zh-CN" altLang="en-US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4(2</a:t>
                      </a:r>
                      <a:r>
                        <a:rPr lang="en-US" altLang="zh-CN" baseline="30000"/>
                        <a:t>3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3(2</a:t>
                      </a:r>
                      <a:r>
                        <a:rPr lang="en-US" altLang="zh-CN" baseline="30000"/>
                        <a:t>2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2(2</a:t>
                      </a:r>
                      <a:r>
                        <a:rPr lang="en-US" altLang="zh-CN" baseline="30000"/>
                        <a:t>1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1(2</a:t>
                      </a:r>
                      <a:r>
                        <a:rPr lang="en-US" altLang="zh-CN" baseline="30000"/>
                        <a:t>0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02" name="文本框 71701"/>
          <p:cNvSpPr txBox="1"/>
          <p:nvPr/>
        </p:nvSpPr>
        <p:spPr>
          <a:xfrm>
            <a:off x="2971800" y="2185988"/>
            <a:ext cx="5562600" cy="4291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2" charset="0"/>
              </a:rPr>
              <a:t>申请长度为</a:t>
            </a:r>
            <a:r>
              <a:rPr lang="en-US" altLang="zh-CN" b="1">
                <a:latin typeface="Tahoma" panose="020B0604030504040204" pitchFamily="2" charset="0"/>
              </a:rPr>
              <a:t>128</a:t>
            </a:r>
            <a:r>
              <a:rPr lang="zh-CN" altLang="en-US" b="1">
                <a:latin typeface="Tahoma" panose="020B0604030504040204" pitchFamily="2" charset="0"/>
              </a:rPr>
              <a:t>，在第</a:t>
            </a:r>
            <a:r>
              <a:rPr lang="en-US" altLang="zh-CN" b="1">
                <a:latin typeface="Tahoma" panose="020B0604030504040204" pitchFamily="2" charset="0"/>
              </a:rPr>
              <a:t>8</a:t>
            </a:r>
            <a:r>
              <a:rPr lang="zh-CN" altLang="en-US" b="1">
                <a:latin typeface="Tahoma" panose="020B0604030504040204" pitchFamily="2" charset="0"/>
              </a:rPr>
              <a:t>组中取一块。若第</a:t>
            </a:r>
            <a:r>
              <a:rPr lang="en-US" altLang="zh-CN" b="1">
                <a:latin typeface="Tahoma" panose="020B0604030504040204" pitchFamily="2" charset="0"/>
              </a:rPr>
              <a:t>8</a:t>
            </a:r>
            <a:r>
              <a:rPr lang="zh-CN" altLang="en-US" b="1">
                <a:latin typeface="Tahoma" panose="020B0604030504040204" pitchFamily="2" charset="0"/>
              </a:rPr>
              <a:t>组已空，在第</a:t>
            </a:r>
            <a:r>
              <a:rPr lang="en-US" altLang="zh-CN" b="1">
                <a:latin typeface="Tahoma" panose="020B0604030504040204" pitchFamily="2" charset="0"/>
              </a:rPr>
              <a:t>9</a:t>
            </a:r>
            <a:r>
              <a:rPr lang="zh-CN" altLang="en-US" b="1">
                <a:latin typeface="Tahoma" panose="020B0604030504040204" pitchFamily="2" charset="0"/>
              </a:rPr>
              <a:t>组取一块，分配其中的</a:t>
            </a:r>
            <a:r>
              <a:rPr lang="en-US" altLang="zh-CN" b="1">
                <a:latin typeface="Tahoma" panose="020B0604030504040204" pitchFamily="2" charset="0"/>
              </a:rPr>
              <a:t>128</a:t>
            </a:r>
            <a:r>
              <a:rPr lang="zh-CN" altLang="en-US" b="1">
                <a:latin typeface="Tahoma" panose="020B0604030504040204" pitchFamily="2" charset="0"/>
              </a:rPr>
              <a:t>页，并将剩余的</a:t>
            </a:r>
            <a:r>
              <a:rPr lang="en-US" altLang="zh-CN" b="1">
                <a:latin typeface="Tahoma" panose="020B0604030504040204" pitchFamily="2" charset="0"/>
              </a:rPr>
              <a:t>128</a:t>
            </a:r>
            <a:r>
              <a:rPr lang="zh-CN" altLang="en-US" b="1">
                <a:latin typeface="Tahoma" panose="020B0604030504040204" pitchFamily="2" charset="0"/>
              </a:rPr>
              <a:t>页记入第</a:t>
            </a:r>
            <a:r>
              <a:rPr lang="en-US" altLang="zh-CN" b="1">
                <a:latin typeface="Tahoma" panose="020B0604030504040204" pitchFamily="2" charset="0"/>
              </a:rPr>
              <a:t>8</a:t>
            </a:r>
            <a:r>
              <a:rPr lang="zh-CN" altLang="en-US" b="1">
                <a:latin typeface="Tahoma" panose="020B0604030504040204" pitchFamily="2" charset="0"/>
              </a:rPr>
              <a:t>组。若第</a:t>
            </a:r>
            <a:r>
              <a:rPr lang="en-US" altLang="zh-CN" b="1">
                <a:latin typeface="Tahoma" panose="020B0604030504040204" pitchFamily="2" charset="0"/>
              </a:rPr>
              <a:t>9</a:t>
            </a:r>
            <a:r>
              <a:rPr lang="zh-CN" altLang="en-US" b="1">
                <a:latin typeface="Tahoma" panose="020B0604030504040204" pitchFamily="2" charset="0"/>
              </a:rPr>
              <a:t>组也空，在第</a:t>
            </a:r>
            <a:r>
              <a:rPr lang="en-US" altLang="zh-CN" b="1">
                <a:latin typeface="Tahoma" panose="020B0604030504040204" pitchFamily="2" charset="0"/>
              </a:rPr>
              <a:t>10</a:t>
            </a:r>
            <a:r>
              <a:rPr lang="zh-CN" altLang="en-US" b="1">
                <a:latin typeface="Tahoma" panose="020B0604030504040204" pitchFamily="2" charset="0"/>
              </a:rPr>
              <a:t>组取一块，进行两次分割，分配</a:t>
            </a:r>
            <a:r>
              <a:rPr lang="en-US" altLang="zh-CN" b="1">
                <a:latin typeface="Tahoma" panose="020B0604030504040204" pitchFamily="2" charset="0"/>
              </a:rPr>
              <a:t>128</a:t>
            </a:r>
            <a:r>
              <a:rPr lang="zh-CN" altLang="en-US" b="1">
                <a:latin typeface="Tahoma" panose="020B0604030504040204" pitchFamily="2" charset="0"/>
              </a:rPr>
              <a:t>页，剩余的</a:t>
            </a:r>
            <a:r>
              <a:rPr lang="en-US" altLang="zh-CN" b="1">
                <a:latin typeface="Tahoma" panose="020B0604030504040204" pitchFamily="2" charset="0"/>
              </a:rPr>
              <a:t>128</a:t>
            </a:r>
            <a:r>
              <a:rPr lang="zh-CN" altLang="en-US" b="1">
                <a:latin typeface="Tahoma" panose="020B0604030504040204" pitchFamily="2" charset="0"/>
              </a:rPr>
              <a:t>页和</a:t>
            </a:r>
            <a:r>
              <a:rPr lang="en-US" altLang="zh-CN" b="1">
                <a:latin typeface="Tahoma" panose="020B0604030504040204" pitchFamily="2" charset="0"/>
              </a:rPr>
              <a:t>256</a:t>
            </a:r>
            <a:r>
              <a:rPr lang="zh-CN" altLang="en-US" b="1">
                <a:latin typeface="Tahoma" panose="020B0604030504040204" pitchFamily="2" charset="0"/>
              </a:rPr>
              <a:t>页分别记入第</a:t>
            </a:r>
            <a:r>
              <a:rPr lang="en-US" altLang="zh-CN" b="1">
                <a:latin typeface="Tahoma" panose="020B0604030504040204" pitchFamily="2" charset="0"/>
              </a:rPr>
              <a:t>8</a:t>
            </a:r>
            <a:r>
              <a:rPr lang="zh-CN" altLang="en-US" b="1">
                <a:latin typeface="Tahoma" panose="020B0604030504040204" pitchFamily="2" charset="0"/>
              </a:rPr>
              <a:t>组和第</a:t>
            </a:r>
            <a:r>
              <a:rPr lang="en-US" altLang="zh-CN" b="1">
                <a:latin typeface="Tahoma" panose="020B0604030504040204" pitchFamily="2" charset="0"/>
              </a:rPr>
              <a:t>9</a:t>
            </a:r>
            <a:r>
              <a:rPr lang="zh-CN" altLang="en-US" b="1">
                <a:latin typeface="Tahoma" panose="020B0604030504040204" pitchFamily="2" charset="0"/>
              </a:rPr>
              <a:t>组。</a:t>
            </a:r>
            <a:endParaRPr lang="zh-CN" altLang="en-US" b="1">
              <a:latin typeface="Tahoma" panose="020B06040305040402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2" charset="0"/>
              </a:rPr>
              <a:t>释放是上述操作的逆过程，考虑伙伴的合并。两个块为伙伴的条件是</a:t>
            </a:r>
            <a:r>
              <a:rPr lang="en-US" altLang="zh-CN" b="1">
                <a:latin typeface="Tahoma" panose="020B0604030504040204" pitchFamily="2" charset="0"/>
                <a:sym typeface="Wingdings" panose="05000000000000000000" pitchFamily="2" charset="2"/>
              </a:rPr>
              <a:t>:</a:t>
            </a:r>
            <a:r>
              <a:rPr lang="zh-CN" altLang="en-US" b="1">
                <a:latin typeface="Tahoma" panose="020B0604030504040204" pitchFamily="2" charset="0"/>
              </a:rPr>
              <a:t>（</a:t>
            </a:r>
            <a:r>
              <a:rPr lang="en-US" altLang="zh-CN" b="1">
                <a:latin typeface="Tahoma" panose="020B0604030504040204" pitchFamily="2" charset="0"/>
              </a:rPr>
              <a:t>1</a:t>
            </a:r>
            <a:r>
              <a:rPr lang="zh-CN" altLang="en-US" b="1">
                <a:latin typeface="Tahoma" panose="020B0604030504040204" pitchFamily="2" charset="0"/>
              </a:rPr>
              <a:t>）两个块的大小相同，如</a:t>
            </a:r>
            <a:r>
              <a:rPr lang="en-US" altLang="zh-CN" b="1">
                <a:latin typeface="Tahoma" panose="020B0604030504040204" pitchFamily="2" charset="0"/>
              </a:rPr>
              <a:t>b</a:t>
            </a:r>
            <a:r>
              <a:rPr lang="zh-CN" altLang="en-US" b="1">
                <a:latin typeface="Tahoma" panose="020B0604030504040204" pitchFamily="2" charset="0"/>
              </a:rPr>
              <a:t>个页面；（</a:t>
            </a:r>
            <a:r>
              <a:rPr lang="en-US" altLang="zh-CN" b="1">
                <a:latin typeface="Tahoma" panose="020B0604030504040204" pitchFamily="2" charset="0"/>
              </a:rPr>
              <a:t>2</a:t>
            </a:r>
            <a:r>
              <a:rPr lang="zh-CN" altLang="en-US" b="1">
                <a:latin typeface="Tahoma" panose="020B0604030504040204" pitchFamily="2" charset="0"/>
              </a:rPr>
              <a:t>）两个块的物理地址连续；（</a:t>
            </a:r>
            <a:r>
              <a:rPr lang="en-US" altLang="zh-CN" b="1">
                <a:latin typeface="Tahoma" panose="020B0604030504040204" pitchFamily="2" charset="0"/>
              </a:rPr>
              <a:t>3</a:t>
            </a:r>
            <a:r>
              <a:rPr lang="zh-CN" altLang="en-US" b="1">
                <a:latin typeface="Tahoma" panose="020B0604030504040204" pitchFamily="2" charset="0"/>
              </a:rPr>
              <a:t>）位于后面块的最后页面编号必须是</a:t>
            </a:r>
            <a:r>
              <a:rPr lang="en-US" altLang="zh-CN" b="1">
                <a:latin typeface="Tahoma" panose="020B0604030504040204" pitchFamily="2" charset="0"/>
              </a:rPr>
              <a:t>2b</a:t>
            </a:r>
            <a:r>
              <a:rPr lang="zh-CN" altLang="en-US" b="1">
                <a:latin typeface="Tahoma" panose="020B0604030504040204" pitchFamily="2" charset="0"/>
              </a:rPr>
              <a:t>的整数倍。</a:t>
            </a:r>
            <a:endParaRPr lang="zh-CN" altLang="en-US" b="1">
              <a:latin typeface="Tahoma" panose="020B0604030504040204" pitchFamily="2" charset="0"/>
            </a:endParaRPr>
          </a:p>
        </p:txBody>
      </p:sp>
      <p:sp>
        <p:nvSpPr>
          <p:cNvPr id="71703" name="矩形 71702"/>
          <p:cNvSpPr/>
          <p:nvPr/>
        </p:nvSpPr>
        <p:spPr>
          <a:xfrm>
            <a:off x="762000" y="552450"/>
            <a:ext cx="7772400" cy="10477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CN" sz="440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Buddy Heap Implementation</a:t>
            </a:r>
            <a:endParaRPr lang="en-US" altLang="zh-CN" sz="440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矩形 72705"/>
          <p:cNvSpPr/>
          <p:nvPr/>
        </p:nvSpPr>
        <p:spPr>
          <a:xfrm>
            <a:off x="685800" y="304800"/>
            <a:ext cx="7772400" cy="10477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CN" sz="440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Buddy Heap Implementation</a:t>
            </a:r>
            <a:endParaRPr lang="en-US" altLang="zh-CN" sz="440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2707" name="矩形 72706"/>
          <p:cNvSpPr/>
          <p:nvPr/>
        </p:nvSpPr>
        <p:spPr>
          <a:xfrm>
            <a:off x="1200150" y="1638300"/>
            <a:ext cx="1295400" cy="4432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72708" name="组合 72707"/>
          <p:cNvGrpSpPr/>
          <p:nvPr/>
        </p:nvGrpSpPr>
        <p:grpSpPr>
          <a:xfrm>
            <a:off x="1200150" y="1600200"/>
            <a:ext cx="1295400" cy="4419600"/>
            <a:chOff x="0" y="0"/>
            <a:chExt cx="816" cy="2784"/>
          </a:xfrm>
        </p:grpSpPr>
        <p:sp>
          <p:nvSpPr>
            <p:cNvPr id="72709" name="矩形 72708"/>
            <p:cNvSpPr/>
            <p:nvPr/>
          </p:nvSpPr>
          <p:spPr>
            <a:xfrm>
              <a:off x="0" y="0"/>
              <a:ext cx="816" cy="39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1800">
                  <a:latin typeface="Helvetica" pitchFamily="2" charset="0"/>
                </a:rPr>
                <a:t>I unit block</a:t>
              </a:r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r>
                <a:rPr lang="en-US" altLang="zh-CN" sz="1800">
                  <a:latin typeface="Helvetica" pitchFamily="2" charset="0"/>
                </a:rPr>
                <a:t>head</a:t>
              </a:r>
              <a:endParaRPr lang="en-US" altLang="zh-CN" sz="1800">
                <a:latin typeface="Helvetica" pitchFamily="2" charset="0"/>
              </a:endParaRPr>
            </a:p>
          </p:txBody>
        </p:sp>
        <p:sp>
          <p:nvSpPr>
            <p:cNvPr id="72710" name="矩形 72709"/>
            <p:cNvSpPr/>
            <p:nvPr/>
          </p:nvSpPr>
          <p:spPr>
            <a:xfrm>
              <a:off x="0" y="396"/>
              <a:ext cx="816" cy="39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zh-CN" altLang="en-US" sz="1800" dirty="0">
                  <a:latin typeface="Helvetica" pitchFamily="2" charset="0"/>
                </a:rPr>
                <a:t>2 unit block</a:t>
              </a:r>
              <a:endParaRPr lang="zh-CN" altLang="en-US" sz="1800" dirty="0">
                <a:latin typeface="Helvetica" pitchFamily="2" charset="0"/>
              </a:endParaRPr>
            </a:p>
            <a:p>
              <a:pPr algn="ctr" eaLnBrk="0" hangingPunct="0"/>
              <a:r>
                <a:rPr lang="zh-CN" altLang="en-US" sz="1800" dirty="0">
                  <a:latin typeface="Helvetica" pitchFamily="2" charset="0"/>
                </a:rPr>
                <a:t>head</a:t>
              </a:r>
              <a:endParaRPr lang="zh-CN" altLang="en-US" sz="1800" dirty="0">
                <a:latin typeface="Helvetica" pitchFamily="2" charset="0"/>
              </a:endParaRPr>
            </a:p>
          </p:txBody>
        </p:sp>
        <p:sp>
          <p:nvSpPr>
            <p:cNvPr id="72711" name="矩形 72710"/>
            <p:cNvSpPr/>
            <p:nvPr/>
          </p:nvSpPr>
          <p:spPr>
            <a:xfrm>
              <a:off x="0" y="792"/>
              <a:ext cx="816" cy="39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zh-CN" altLang="en-US" sz="1800" dirty="0">
                  <a:latin typeface="Helvetica" pitchFamily="2" charset="0"/>
                </a:rPr>
                <a:t>4 unit block</a:t>
              </a:r>
              <a:endParaRPr lang="zh-CN" altLang="en-US" sz="1800" dirty="0">
                <a:latin typeface="Helvetica" pitchFamily="2" charset="0"/>
              </a:endParaRPr>
            </a:p>
            <a:p>
              <a:pPr algn="ctr" eaLnBrk="0" hangingPunct="0"/>
              <a:r>
                <a:rPr lang="zh-CN" altLang="en-US" sz="1800" dirty="0">
                  <a:latin typeface="Helvetica" pitchFamily="2" charset="0"/>
                </a:rPr>
                <a:t>head</a:t>
              </a:r>
              <a:endParaRPr lang="zh-CN" altLang="en-US" sz="1800" dirty="0">
                <a:latin typeface="Helvetica" pitchFamily="2" charset="0"/>
              </a:endParaRPr>
            </a:p>
          </p:txBody>
        </p:sp>
        <p:sp>
          <p:nvSpPr>
            <p:cNvPr id="72712" name="矩形 72711"/>
            <p:cNvSpPr/>
            <p:nvPr/>
          </p:nvSpPr>
          <p:spPr>
            <a:xfrm>
              <a:off x="0" y="1200"/>
              <a:ext cx="816" cy="39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zh-CN" altLang="en-US" sz="1800" dirty="0">
                  <a:latin typeface="Helvetica" pitchFamily="2" charset="0"/>
                </a:rPr>
                <a:t>8 unit block</a:t>
              </a:r>
              <a:endParaRPr lang="zh-CN" altLang="en-US" sz="1800" dirty="0">
                <a:latin typeface="Helvetica" pitchFamily="2" charset="0"/>
              </a:endParaRPr>
            </a:p>
            <a:p>
              <a:pPr algn="ctr" eaLnBrk="0" hangingPunct="0"/>
              <a:r>
                <a:rPr lang="zh-CN" altLang="en-US" sz="1800" dirty="0">
                  <a:latin typeface="Helvetica" pitchFamily="2" charset="0"/>
                </a:rPr>
                <a:t>head</a:t>
              </a:r>
              <a:endParaRPr lang="zh-CN" altLang="en-US" sz="1800" dirty="0">
                <a:latin typeface="Helvetica" pitchFamily="2" charset="0"/>
              </a:endParaRPr>
            </a:p>
          </p:txBody>
        </p:sp>
        <p:sp>
          <p:nvSpPr>
            <p:cNvPr id="72713" name="矩形 72712"/>
            <p:cNvSpPr/>
            <p:nvPr/>
          </p:nvSpPr>
          <p:spPr>
            <a:xfrm>
              <a:off x="0" y="1596"/>
              <a:ext cx="816" cy="39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1800">
                  <a:latin typeface="Helvetica" pitchFamily="2" charset="0"/>
                </a:rPr>
                <a:t>I6 unit block</a:t>
              </a:r>
              <a:endParaRPr lang="en-US" altLang="zh-CN" sz="1800">
                <a:latin typeface="Helvetica" pitchFamily="2" charset="0"/>
              </a:endParaRPr>
            </a:p>
            <a:p>
              <a:pPr algn="ctr" eaLnBrk="0" hangingPunct="0"/>
              <a:r>
                <a:rPr lang="en-US" altLang="zh-CN" sz="1800">
                  <a:latin typeface="Helvetica" pitchFamily="2" charset="0"/>
                </a:rPr>
                <a:t>head</a:t>
              </a:r>
              <a:endParaRPr lang="en-US" altLang="zh-CN" sz="1800">
                <a:latin typeface="Helvetica" pitchFamily="2" charset="0"/>
              </a:endParaRPr>
            </a:p>
          </p:txBody>
        </p:sp>
        <p:sp>
          <p:nvSpPr>
            <p:cNvPr id="72714" name="矩形 72713"/>
            <p:cNvSpPr/>
            <p:nvPr/>
          </p:nvSpPr>
          <p:spPr>
            <a:xfrm>
              <a:off x="0" y="1992"/>
              <a:ext cx="816" cy="39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zh-CN" altLang="en-US" sz="1800" dirty="0">
                  <a:latin typeface="Helvetica" pitchFamily="2" charset="0"/>
                </a:rPr>
                <a:t>32 unit block</a:t>
              </a:r>
              <a:endParaRPr lang="zh-CN" altLang="en-US" sz="1800" dirty="0">
                <a:latin typeface="Helvetica" pitchFamily="2" charset="0"/>
              </a:endParaRPr>
            </a:p>
            <a:p>
              <a:pPr algn="ctr" eaLnBrk="0" hangingPunct="0"/>
              <a:r>
                <a:rPr lang="zh-CN" altLang="en-US" sz="1800" dirty="0">
                  <a:latin typeface="Helvetica" pitchFamily="2" charset="0"/>
                </a:rPr>
                <a:t>head</a:t>
              </a:r>
              <a:endParaRPr lang="zh-CN" altLang="en-US" sz="1800" dirty="0">
                <a:latin typeface="Helvetica" pitchFamily="2" charset="0"/>
              </a:endParaRPr>
            </a:p>
          </p:txBody>
        </p:sp>
        <p:sp>
          <p:nvSpPr>
            <p:cNvPr id="72715" name="矩形 72714"/>
            <p:cNvSpPr/>
            <p:nvPr/>
          </p:nvSpPr>
          <p:spPr>
            <a:xfrm>
              <a:off x="0" y="2388"/>
              <a:ext cx="816" cy="39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zh-CN" altLang="en-US" sz="1800" dirty="0">
                  <a:latin typeface="Courier New" panose="02070309020205020404" pitchFamily="1" charset="0"/>
                </a:rPr>
                <a:t>...</a:t>
              </a:r>
              <a:endParaRPr lang="zh-CN" altLang="en-US" sz="1800" dirty="0">
                <a:latin typeface="Helvetica" pitchFamily="2" charset="0"/>
              </a:endParaRPr>
            </a:p>
          </p:txBody>
        </p:sp>
      </p:grpSp>
      <p:sp>
        <p:nvSpPr>
          <p:cNvPr id="72716" name="文本框 72715"/>
          <p:cNvSpPr txBox="1"/>
          <p:nvPr/>
        </p:nvSpPr>
        <p:spPr>
          <a:xfrm>
            <a:off x="3019425" y="1739900"/>
            <a:ext cx="5768975" cy="28432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1800" u="sng" dirty="0">
                <a:latin typeface="Helvetica" pitchFamily="2" charset="0"/>
              </a:rPr>
              <a:t>Problem</a:t>
            </a:r>
            <a:r>
              <a:rPr lang="zh-CN" altLang="en-US" sz="1800" dirty="0">
                <a:latin typeface="Helvetica" pitchFamily="2" charset="0"/>
              </a:rPr>
              <a:t>: internal fragmentation</a:t>
            </a:r>
            <a:endParaRPr lang="zh-CN" altLang="en-US" sz="1800" dirty="0">
              <a:latin typeface="Helvetica" pitchFamily="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800" dirty="0">
                <a:latin typeface="Helvetica" pitchFamily="2" charset="0"/>
              </a:rPr>
              <a:t>eg: req(17)</a:t>
            </a:r>
            <a:endParaRPr lang="zh-CN" altLang="en-US" sz="1800" dirty="0">
              <a:latin typeface="Helvetica" pitchFamily="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800" u="sng" dirty="0">
                <a:latin typeface="Helvetica" pitchFamily="2" charset="0"/>
              </a:rPr>
              <a:t>second memory allocation</a:t>
            </a:r>
            <a:endParaRPr lang="zh-CN" altLang="en-US" sz="1800" dirty="0">
              <a:latin typeface="Helvetica" pitchFamily="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800" dirty="0">
                <a:latin typeface="Helvetica" pitchFamily="2" charset="0"/>
              </a:rPr>
              <a:t>carves slabs (small units) and manage them separately</a:t>
            </a:r>
            <a:endParaRPr lang="zh-CN" altLang="en-US" sz="1800" dirty="0">
              <a:latin typeface="Helvetica" pitchFamily="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800" u="sng" dirty="0">
                <a:latin typeface="Helvetica" pitchFamily="2" charset="0"/>
              </a:rPr>
              <a:t>third memory allocation</a:t>
            </a:r>
            <a:endParaRPr lang="zh-CN" altLang="en-US" sz="1800" dirty="0">
              <a:latin typeface="Helvetica" pitchFamily="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800" dirty="0">
                <a:latin typeface="Helvetica" pitchFamily="2" charset="0"/>
              </a:rPr>
              <a:t>for allocation of no-contiguous memory</a:t>
            </a:r>
            <a:endParaRPr lang="zh-CN" altLang="en-US" sz="1800" dirty="0">
              <a:latin typeface="Helvetica" pitchFamily="2" charset="0"/>
            </a:endParaRPr>
          </a:p>
          <a:p>
            <a:pPr eaLnBrk="0" hangingPunct="0">
              <a:spcBef>
                <a:spcPct val="50000"/>
              </a:spcBef>
            </a:pPr>
            <a:endParaRPr lang="zh-CN" altLang="en-US" sz="1800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文本框 9217"/>
          <p:cNvSpPr txBox="1"/>
          <p:nvPr/>
        </p:nvSpPr>
        <p:spPr>
          <a:xfrm>
            <a:off x="228600" y="457200"/>
            <a:ext cx="80772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对页表的改进：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9219" name="文本框 9218"/>
          <p:cNvSpPr txBox="1"/>
          <p:nvPr/>
        </p:nvSpPr>
        <p:spPr>
          <a:xfrm>
            <a:off x="228600" y="3886200"/>
            <a:ext cx="80772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对快表的改进：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grpSp>
        <p:nvGrpSpPr>
          <p:cNvPr id="9220" name="组合 9219"/>
          <p:cNvGrpSpPr/>
          <p:nvPr/>
        </p:nvGrpSpPr>
        <p:grpSpPr>
          <a:xfrm>
            <a:off x="228600" y="1066800"/>
            <a:ext cx="8763000" cy="2159000"/>
            <a:chOff x="0" y="0"/>
            <a:chExt cx="5520" cy="1360"/>
          </a:xfrm>
        </p:grpSpPr>
        <p:sp>
          <p:nvSpPr>
            <p:cNvPr id="9221" name="文本框 9220"/>
            <p:cNvSpPr txBox="1"/>
            <p:nvPr/>
          </p:nvSpPr>
          <p:spPr>
            <a:xfrm>
              <a:off x="0" y="112"/>
              <a:ext cx="912" cy="11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2" charset="0"/>
                </a:rPr>
                <a:t>逻辑页号</a:t>
              </a:r>
              <a:endParaRPr lang="zh-CN" altLang="en-US" b="1">
                <a:latin typeface="Times New Roman" panose="02020603050405020304" pitchFamily="2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b="1">
                  <a:latin typeface="Comic Sans MS" panose="030F0702030302020204" pitchFamily="2" charset="0"/>
                </a:rPr>
                <a:t>    </a:t>
              </a:r>
              <a:r>
                <a:rPr lang="en-US" altLang="zh-CN" b="1">
                  <a:latin typeface="Comic Sans MS" panose="030F0702030302020204" pitchFamily="2" charset="0"/>
                </a:rPr>
                <a:t>…</a:t>
              </a:r>
              <a:endParaRPr lang="en-US" altLang="zh-CN" b="1">
                <a:latin typeface="Comic Sans MS" panose="030F0702030302020204" pitchFamily="2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</a:rPr>
                <a:t>     p</a:t>
              </a:r>
              <a:endParaRPr lang="en-US" altLang="zh-CN" b="1">
                <a:latin typeface="Times New Roman" panose="02020603050405020304" pitchFamily="2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2" charset="0"/>
                </a:rPr>
                <a:t>    ...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grpSp>
          <p:nvGrpSpPr>
            <p:cNvPr id="9222" name="组合 9221"/>
            <p:cNvGrpSpPr/>
            <p:nvPr/>
          </p:nvGrpSpPr>
          <p:grpSpPr>
            <a:xfrm>
              <a:off x="912" y="0"/>
              <a:ext cx="4608" cy="1360"/>
              <a:chOff x="0" y="0"/>
              <a:chExt cx="4608" cy="1360"/>
            </a:xfrm>
          </p:grpSpPr>
          <p:sp>
            <p:nvSpPr>
              <p:cNvPr id="9223" name="矩形 9222"/>
              <p:cNvSpPr/>
              <p:nvPr/>
            </p:nvSpPr>
            <p:spPr>
              <a:xfrm>
                <a:off x="0" y="0"/>
                <a:ext cx="4560" cy="1360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224" name="直接连接符 9223"/>
              <p:cNvSpPr/>
              <p:nvPr/>
            </p:nvSpPr>
            <p:spPr>
              <a:xfrm>
                <a:off x="0" y="736"/>
                <a:ext cx="456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5" name="文本框 9224"/>
              <p:cNvSpPr txBox="1"/>
              <p:nvPr/>
            </p:nvSpPr>
            <p:spPr>
              <a:xfrm>
                <a:off x="0" y="400"/>
                <a:ext cx="46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Comic Sans MS" panose="030F0702030302020204" pitchFamily="2" charset="0"/>
                  </a:rPr>
                  <a:t>   ...</a:t>
                </a:r>
                <a:r>
                  <a:rPr lang="en-US" altLang="zh-CN" b="1">
                    <a:latin typeface="Times New Roman" panose="02020603050405020304" pitchFamily="2" charset="0"/>
                  </a:rPr>
                  <a:t>              </a:t>
                </a:r>
                <a:r>
                  <a:rPr lang="en-US" altLang="zh-CN" b="1">
                    <a:latin typeface="Comic Sans MS" panose="030F0702030302020204" pitchFamily="2" charset="0"/>
                  </a:rPr>
                  <a:t>...</a:t>
                </a:r>
                <a:r>
                  <a:rPr lang="en-US" altLang="zh-CN" b="1">
                    <a:latin typeface="Times New Roman" panose="02020603050405020304" pitchFamily="2" charset="0"/>
                  </a:rPr>
                  <a:t>               </a:t>
                </a:r>
                <a:r>
                  <a:rPr lang="en-US" altLang="zh-CN" b="1">
                    <a:latin typeface="Comic Sans MS" panose="030F0702030302020204" pitchFamily="2" charset="0"/>
                  </a:rPr>
                  <a:t>…</a:t>
                </a:r>
                <a:r>
                  <a:rPr lang="en-US" altLang="zh-CN" b="1">
                    <a:latin typeface="Times New Roman" panose="02020603050405020304" pitchFamily="2" charset="0"/>
                  </a:rPr>
                  <a:t>                </a:t>
                </a:r>
                <a:r>
                  <a:rPr lang="en-US" altLang="zh-CN" b="1">
                    <a:latin typeface="Comic Sans MS" panose="030F0702030302020204" pitchFamily="2" charset="0"/>
                  </a:rPr>
                  <a:t>...</a:t>
                </a:r>
                <a:r>
                  <a:rPr lang="en-US" altLang="zh-CN" b="1">
                    <a:latin typeface="Times New Roman" panose="02020603050405020304" pitchFamily="2" charset="0"/>
                  </a:rPr>
                  <a:t>              </a:t>
                </a:r>
                <a:r>
                  <a:rPr lang="en-US" altLang="zh-CN" b="1">
                    <a:latin typeface="Comic Sans MS" panose="030F0702030302020204" pitchFamily="2" charset="0"/>
                  </a:rPr>
                  <a:t>...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9226" name="文本框 9225"/>
              <p:cNvSpPr txBox="1"/>
              <p:nvPr/>
            </p:nvSpPr>
            <p:spPr>
              <a:xfrm>
                <a:off x="0" y="96"/>
                <a:ext cx="46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   </a:t>
                </a:r>
                <a:r>
                  <a:rPr lang="zh-CN" altLang="en-US" b="1">
                    <a:latin typeface="Times New Roman" panose="02020603050405020304" pitchFamily="2" charset="0"/>
                  </a:rPr>
                  <a:t>页框号   外存块号   内外标识   访问权限   修改标志</a:t>
                </a:r>
                <a:endParaRPr lang="zh-CN" altLang="en-US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9227" name="直接连接符 9226"/>
              <p:cNvSpPr/>
              <p:nvPr/>
            </p:nvSpPr>
            <p:spPr>
              <a:xfrm>
                <a:off x="864" y="0"/>
                <a:ext cx="0" cy="136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8" name="直接连接符 9227"/>
              <p:cNvSpPr/>
              <p:nvPr/>
            </p:nvSpPr>
            <p:spPr>
              <a:xfrm>
                <a:off x="1776" y="0"/>
                <a:ext cx="0" cy="136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9" name="直接连接符 9228"/>
              <p:cNvSpPr/>
              <p:nvPr/>
            </p:nvSpPr>
            <p:spPr>
              <a:xfrm>
                <a:off x="2736" y="0"/>
                <a:ext cx="0" cy="136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30" name="直接连接符 9229"/>
              <p:cNvSpPr/>
              <p:nvPr/>
            </p:nvSpPr>
            <p:spPr>
              <a:xfrm>
                <a:off x="3648" y="0"/>
                <a:ext cx="0" cy="136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31" name="直接连接符 9230"/>
              <p:cNvSpPr/>
              <p:nvPr/>
            </p:nvSpPr>
            <p:spPr>
              <a:xfrm>
                <a:off x="0" y="432"/>
                <a:ext cx="456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32" name="直接连接符 9231"/>
              <p:cNvSpPr/>
              <p:nvPr/>
            </p:nvSpPr>
            <p:spPr>
              <a:xfrm>
                <a:off x="0" y="1056"/>
                <a:ext cx="456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33" name="文本框 9232"/>
              <p:cNvSpPr txBox="1"/>
              <p:nvPr/>
            </p:nvSpPr>
            <p:spPr>
              <a:xfrm>
                <a:off x="0" y="736"/>
                <a:ext cx="46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</a:rPr>
                  <a:t>      f                  b’             (0,1)           {r,w,e}        (0,1)     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  <p:sp>
            <p:nvSpPr>
              <p:cNvPr id="9234" name="文本框 9233"/>
              <p:cNvSpPr txBox="1"/>
              <p:nvPr/>
            </p:nvSpPr>
            <p:spPr>
              <a:xfrm>
                <a:off x="0" y="1024"/>
                <a:ext cx="46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Comic Sans MS" panose="030F0702030302020204" pitchFamily="2" charset="0"/>
                  </a:rPr>
                  <a:t>   ...</a:t>
                </a:r>
                <a:r>
                  <a:rPr lang="en-US" altLang="zh-CN" b="1">
                    <a:latin typeface="Times New Roman" panose="02020603050405020304" pitchFamily="2" charset="0"/>
                  </a:rPr>
                  <a:t>              </a:t>
                </a:r>
                <a:r>
                  <a:rPr lang="en-US" altLang="zh-CN" b="1">
                    <a:latin typeface="Comic Sans MS" panose="030F0702030302020204" pitchFamily="2" charset="0"/>
                  </a:rPr>
                  <a:t>...</a:t>
                </a:r>
                <a:r>
                  <a:rPr lang="en-US" altLang="zh-CN" b="1">
                    <a:latin typeface="Times New Roman" panose="02020603050405020304" pitchFamily="2" charset="0"/>
                  </a:rPr>
                  <a:t>               </a:t>
                </a:r>
                <a:r>
                  <a:rPr lang="en-US" altLang="zh-CN" b="1">
                    <a:latin typeface="Comic Sans MS" panose="030F0702030302020204" pitchFamily="2" charset="0"/>
                  </a:rPr>
                  <a:t>…</a:t>
                </a:r>
                <a:r>
                  <a:rPr lang="en-US" altLang="zh-CN" b="1">
                    <a:latin typeface="Times New Roman" panose="02020603050405020304" pitchFamily="2" charset="0"/>
                  </a:rPr>
                  <a:t>                 </a:t>
                </a:r>
                <a:r>
                  <a:rPr lang="en-US" altLang="zh-CN" b="1">
                    <a:latin typeface="Comic Sans MS" panose="030F0702030302020204" pitchFamily="2" charset="0"/>
                  </a:rPr>
                  <a:t>...</a:t>
                </a:r>
                <a:r>
                  <a:rPr lang="en-US" altLang="zh-CN" b="1">
                    <a:latin typeface="Times New Roman" panose="02020603050405020304" pitchFamily="2" charset="0"/>
                  </a:rPr>
                  <a:t>             </a:t>
                </a:r>
                <a:r>
                  <a:rPr lang="en-US" altLang="zh-CN" b="1">
                    <a:latin typeface="Comic Sans MS" panose="030F0702030302020204" pitchFamily="2" charset="0"/>
                  </a:rPr>
                  <a:t>...</a:t>
                </a:r>
                <a:endParaRPr lang="en-US" altLang="zh-CN" b="1">
                  <a:latin typeface="Times New Roman" panose="02020603050405020304" pitchFamily="2" charset="0"/>
                </a:endParaRPr>
              </a:p>
            </p:txBody>
          </p:sp>
        </p:grpSp>
      </p:grpSp>
      <p:sp>
        <p:nvSpPr>
          <p:cNvPr id="9235" name="矩形 9234"/>
          <p:cNvSpPr/>
          <p:nvPr/>
        </p:nvSpPr>
        <p:spPr>
          <a:xfrm>
            <a:off x="1676400" y="4419600"/>
            <a:ext cx="5757863" cy="2159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36" name="直接连接符 9235"/>
          <p:cNvSpPr/>
          <p:nvPr/>
        </p:nvSpPr>
        <p:spPr>
          <a:xfrm>
            <a:off x="1676400" y="5588000"/>
            <a:ext cx="5757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7" name="文本框 9236"/>
          <p:cNvSpPr txBox="1"/>
          <p:nvPr/>
        </p:nvSpPr>
        <p:spPr>
          <a:xfrm>
            <a:off x="1752600" y="5054600"/>
            <a:ext cx="55626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2" charset="0"/>
              </a:rPr>
              <a:t>    ...</a:t>
            </a:r>
            <a:r>
              <a:rPr lang="en-US" altLang="zh-CN" b="1">
                <a:latin typeface="Times New Roman" panose="02020603050405020304" pitchFamily="2" charset="0"/>
              </a:rPr>
              <a:t>              </a:t>
            </a:r>
            <a:r>
              <a:rPr lang="en-US" altLang="zh-CN" b="1">
                <a:latin typeface="Comic Sans MS" panose="030F0702030302020204" pitchFamily="2" charset="0"/>
              </a:rPr>
              <a:t>...</a:t>
            </a:r>
            <a:r>
              <a:rPr lang="en-US" altLang="zh-CN" b="1">
                <a:latin typeface="Times New Roman" panose="02020603050405020304" pitchFamily="2" charset="0"/>
              </a:rPr>
              <a:t>             </a:t>
            </a:r>
            <a:r>
              <a:rPr lang="en-US" altLang="zh-CN" b="1">
                <a:latin typeface="Comic Sans MS" panose="030F0702030302020204" pitchFamily="2" charset="0"/>
              </a:rPr>
              <a:t>…</a:t>
            </a:r>
            <a:r>
              <a:rPr lang="en-US" altLang="zh-CN" b="1">
                <a:latin typeface="Times New Roman" panose="02020603050405020304" pitchFamily="2" charset="0"/>
              </a:rPr>
              <a:t>               </a:t>
            </a:r>
            <a:r>
              <a:rPr lang="en-US" altLang="zh-CN" b="1">
                <a:latin typeface="Comic Sans MS" panose="030F0702030302020204" pitchFamily="2" charset="0"/>
              </a:rPr>
              <a:t>...</a:t>
            </a:r>
            <a:r>
              <a:rPr lang="en-US" altLang="zh-CN" b="1">
                <a:latin typeface="Times New Roman" panose="02020603050405020304" pitchFamily="2" charset="0"/>
              </a:rPr>
              <a:t>       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9238" name="文本框 9237"/>
          <p:cNvSpPr txBox="1"/>
          <p:nvPr/>
        </p:nvSpPr>
        <p:spPr>
          <a:xfrm>
            <a:off x="1676400" y="4572000"/>
            <a:ext cx="731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逻辑页号    页框号      访问权限    修改标志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  <p:sp>
        <p:nvSpPr>
          <p:cNvPr id="9239" name="直接连接符 9238"/>
          <p:cNvSpPr/>
          <p:nvPr/>
        </p:nvSpPr>
        <p:spPr>
          <a:xfrm>
            <a:off x="3048000" y="4419600"/>
            <a:ext cx="0" cy="2159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40" name="直接连接符 9239"/>
          <p:cNvSpPr/>
          <p:nvPr/>
        </p:nvSpPr>
        <p:spPr>
          <a:xfrm>
            <a:off x="4495800" y="4419600"/>
            <a:ext cx="0" cy="2159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41" name="直接连接符 9240"/>
          <p:cNvSpPr/>
          <p:nvPr/>
        </p:nvSpPr>
        <p:spPr>
          <a:xfrm>
            <a:off x="6019800" y="4419600"/>
            <a:ext cx="0" cy="2159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42" name="直接连接符 9241"/>
          <p:cNvSpPr/>
          <p:nvPr/>
        </p:nvSpPr>
        <p:spPr>
          <a:xfrm>
            <a:off x="1676400" y="5105400"/>
            <a:ext cx="5757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43" name="直接连接符 9242"/>
          <p:cNvSpPr/>
          <p:nvPr/>
        </p:nvSpPr>
        <p:spPr>
          <a:xfrm>
            <a:off x="1676400" y="6096000"/>
            <a:ext cx="5757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44" name="文本框 9243"/>
          <p:cNvSpPr txBox="1"/>
          <p:nvPr/>
        </p:nvSpPr>
        <p:spPr>
          <a:xfrm>
            <a:off x="1752600" y="5588000"/>
            <a:ext cx="563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  p                 f            {r,w,e}          (0,1)   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9245" name="文本框 9244"/>
          <p:cNvSpPr txBox="1"/>
          <p:nvPr/>
        </p:nvSpPr>
        <p:spPr>
          <a:xfrm>
            <a:off x="1752600" y="6045200"/>
            <a:ext cx="556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2" charset="0"/>
              </a:rPr>
              <a:t>    ...</a:t>
            </a:r>
            <a:r>
              <a:rPr lang="en-US" altLang="zh-CN" b="1">
                <a:latin typeface="Times New Roman" panose="02020603050405020304" pitchFamily="2" charset="0"/>
              </a:rPr>
              <a:t>             </a:t>
            </a:r>
            <a:r>
              <a:rPr lang="en-US" altLang="zh-CN" b="1">
                <a:latin typeface="Comic Sans MS" panose="030F0702030302020204" pitchFamily="2" charset="0"/>
              </a:rPr>
              <a:t>...</a:t>
            </a:r>
            <a:r>
              <a:rPr lang="en-US" altLang="zh-CN" b="1">
                <a:latin typeface="Times New Roman" panose="02020603050405020304" pitchFamily="2" charset="0"/>
              </a:rPr>
              <a:t>              </a:t>
            </a:r>
            <a:r>
              <a:rPr lang="en-US" altLang="zh-CN" b="1">
                <a:latin typeface="Comic Sans MS" panose="030F0702030302020204" pitchFamily="2" charset="0"/>
              </a:rPr>
              <a:t>…</a:t>
            </a:r>
            <a:r>
              <a:rPr lang="en-US" altLang="zh-CN" b="1">
                <a:latin typeface="Times New Roman" panose="02020603050405020304" pitchFamily="2" charset="0"/>
              </a:rPr>
              <a:t>               </a:t>
            </a:r>
            <a:r>
              <a:rPr lang="en-US" altLang="zh-CN" b="1">
                <a:latin typeface="Comic Sans MS" panose="030F0702030302020204" pitchFamily="2" charset="0"/>
              </a:rPr>
              <a:t>...</a:t>
            </a:r>
            <a:r>
              <a:rPr lang="en-US" altLang="zh-CN" b="1">
                <a:latin typeface="Times New Roman" panose="02020603050405020304" pitchFamily="2" charset="0"/>
              </a:rPr>
              <a:t>   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矩形 73729"/>
          <p:cNvSpPr/>
          <p:nvPr/>
        </p:nvSpPr>
        <p:spPr>
          <a:xfrm>
            <a:off x="1812925" y="762953"/>
            <a:ext cx="4991100" cy="5537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rPr>
              <a:t>7.5.1</a:t>
            </a: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rPr>
              <a:t>  Linux 存储管理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</p:txBody>
      </p:sp>
      <p:sp>
        <p:nvSpPr>
          <p:cNvPr id="73731" name="矩形 73730"/>
          <p:cNvSpPr/>
          <p:nvPr/>
        </p:nvSpPr>
        <p:spPr>
          <a:xfrm>
            <a:off x="971550" y="2300288"/>
            <a:ext cx="7993063" cy="36496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eaLnBrk="0" hangingPunct="0">
              <a:lnSpc>
                <a:spcPct val="130000"/>
              </a:lnSpc>
              <a:buFont typeface="Wingdings" panose="05000000000000000000" pitchFamily="2" charset="2"/>
            </a:pPr>
            <a:r>
              <a:rPr lang="en-US" altLang="zh-CN" b="1">
                <a:solidFill>
                  <a:schemeClr val="tx2"/>
                </a:solidFill>
                <a:latin typeface="Tahoma" panose="020B0604030504040204" pitchFamily="2" charset="0"/>
              </a:rPr>
              <a:t>⑴  Physical memory management</a:t>
            </a:r>
            <a:endParaRPr lang="en-US" altLang="zh-CN" b="1">
              <a:solidFill>
                <a:schemeClr val="tx2"/>
              </a:solidFill>
              <a:latin typeface="Tahoma" panose="020B0604030504040204" pitchFamily="2" charset="0"/>
            </a:endParaRPr>
          </a:p>
          <a:p>
            <a:pPr eaLnBrk="0" hangingPunct="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Tahoma" panose="020B0604030504040204" pitchFamily="2" charset="0"/>
              </a:rPr>
              <a:t> </a:t>
            </a:r>
            <a:r>
              <a:rPr lang="zh-CN" altLang="en-US" sz="2000" b="1">
                <a:solidFill>
                  <a:schemeClr val="tx2"/>
                </a:solidFill>
                <a:latin typeface="Tahoma" panose="020B0604030504040204" pitchFamily="2" charset="0"/>
              </a:rPr>
              <a:t>页框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</a:rPr>
              <a:t>:</a:t>
            </a:r>
            <a:r>
              <a:rPr lang="en-US" altLang="zh-CN" sz="2000" b="1">
                <a:latin typeface="Tahoma" panose="020B0604030504040204" pitchFamily="2" charset="0"/>
              </a:rPr>
              <a:t>  </a:t>
            </a:r>
            <a:r>
              <a:rPr lang="zh-CN" altLang="en-US" sz="2000" b="1">
                <a:latin typeface="Tahoma" panose="020B0604030504040204" pitchFamily="2" charset="0"/>
              </a:rPr>
              <a:t>静态等长</a:t>
            </a:r>
            <a:r>
              <a:rPr lang="en-US" altLang="zh-CN" sz="2000" b="1">
                <a:latin typeface="Tahoma" panose="020B0604030504040204" pitchFamily="2" charset="0"/>
              </a:rPr>
              <a:t>, 4KB; </a:t>
            </a:r>
            <a:endParaRPr lang="en-US" altLang="zh-CN" sz="2000" b="1">
              <a:latin typeface="Tahoma" panose="020B0604030504040204" pitchFamily="2" charset="0"/>
            </a:endParaRPr>
          </a:p>
          <a:p>
            <a:pPr eaLnBrk="0" hangingPunct="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Tahoma" panose="020B0604030504040204" pitchFamily="2" charset="0"/>
              </a:rPr>
              <a:t> </a:t>
            </a:r>
            <a:r>
              <a:rPr lang="zh-CN" altLang="en-US" sz="2000" b="1">
                <a:solidFill>
                  <a:schemeClr val="tx2"/>
                </a:solidFill>
                <a:latin typeface="Tahoma" panose="020B0604030504040204" pitchFamily="2" charset="0"/>
              </a:rPr>
              <a:t>块组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</a:rPr>
              <a:t>:</a:t>
            </a:r>
            <a:r>
              <a:rPr lang="en-US" altLang="zh-CN" sz="2000" b="1">
                <a:latin typeface="Tahoma" panose="020B0604030504040204" pitchFamily="2" charset="0"/>
              </a:rPr>
              <a:t>  </a:t>
            </a:r>
            <a:r>
              <a:rPr lang="zh-CN" altLang="en-US" sz="2000" b="1">
                <a:latin typeface="Tahoma" panose="020B0604030504040204" pitchFamily="2" charset="0"/>
              </a:rPr>
              <a:t>连续的 </a:t>
            </a:r>
            <a:r>
              <a:rPr lang="en-US" altLang="zh-CN" sz="2000" b="1">
                <a:latin typeface="Tahoma" panose="020B0604030504040204" pitchFamily="2" charset="0"/>
              </a:rPr>
              <a:t>2 </a:t>
            </a:r>
            <a:r>
              <a:rPr lang="en-US" altLang="zh-CN" sz="2000" b="1" baseline="30000">
                <a:latin typeface="Tahoma" panose="020B0604030504040204" pitchFamily="2" charset="0"/>
              </a:rPr>
              <a:t>i </a:t>
            </a:r>
            <a:r>
              <a:rPr lang="en-US" altLang="zh-CN" sz="2000" b="1">
                <a:latin typeface="Tahoma" panose="020B0604030504040204" pitchFamily="2" charset="0"/>
              </a:rPr>
              <a:t>( i = 0, 1, 2, </a:t>
            </a:r>
            <a:r>
              <a:rPr lang="en-US" altLang="zh-CN" sz="2000" b="1">
                <a:latin typeface="Times New Roman" panose="02020603050405020304" pitchFamily="2" charset="0"/>
              </a:rPr>
              <a:t>…</a:t>
            </a:r>
            <a:r>
              <a:rPr lang="en-US" altLang="zh-CN" sz="2000" b="1">
                <a:latin typeface="Tahoma" panose="020B0604030504040204" pitchFamily="2" charset="0"/>
              </a:rPr>
              <a:t>, 9 )</a:t>
            </a:r>
            <a:r>
              <a:rPr lang="zh-CN" altLang="en-US" sz="2000" b="1">
                <a:latin typeface="Tahoma" panose="020B0604030504040204" pitchFamily="2" charset="0"/>
              </a:rPr>
              <a:t>个页框构成一个块组</a:t>
            </a:r>
            <a:r>
              <a:rPr lang="en-US" altLang="zh-CN" sz="2000" b="1">
                <a:latin typeface="Tahoma" panose="020B0604030504040204" pitchFamily="2" charset="0"/>
              </a:rPr>
              <a:t>;</a:t>
            </a:r>
            <a:endParaRPr lang="en-US" altLang="zh-CN" sz="2000" b="1">
              <a:latin typeface="Tahoma" panose="020B0604030504040204" pitchFamily="2" charset="0"/>
            </a:endParaRPr>
          </a:p>
          <a:p>
            <a:pPr lvl="1" eaLnBrk="0" hangingPunct="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000" b="1">
                <a:latin typeface="Tahoma" panose="020B0604030504040204" pitchFamily="2" charset="0"/>
              </a:rPr>
              <a:t>        </a:t>
            </a:r>
            <a:r>
              <a:rPr lang="zh-CN" altLang="en-US" sz="2000" b="1">
                <a:latin typeface="Tahoma" panose="020B0604030504040204" pitchFamily="2" charset="0"/>
              </a:rPr>
              <a:t>共</a:t>
            </a:r>
            <a:r>
              <a:rPr lang="en-US" altLang="zh-CN" sz="2000" b="1">
                <a:latin typeface="Tahoma" panose="020B0604030504040204" pitchFamily="2" charset="0"/>
              </a:rPr>
              <a:t>10</a:t>
            </a:r>
            <a:r>
              <a:rPr lang="zh-CN" altLang="en-US" sz="2000" b="1">
                <a:latin typeface="Tahoma" panose="020B0604030504040204" pitchFamily="2" charset="0"/>
              </a:rPr>
              <a:t>个块组</a:t>
            </a:r>
            <a:r>
              <a:rPr lang="en-US" altLang="zh-CN" sz="2000" b="1">
                <a:latin typeface="Tahoma" panose="020B0604030504040204" pitchFamily="2" charset="0"/>
              </a:rPr>
              <a:t>, </a:t>
            </a:r>
            <a:r>
              <a:rPr lang="zh-CN" altLang="en-US" sz="2000" b="1">
                <a:latin typeface="Tahoma" panose="020B0604030504040204" pitchFamily="2" charset="0"/>
              </a:rPr>
              <a:t>长度为</a:t>
            </a:r>
            <a:r>
              <a:rPr lang="en-US" altLang="zh-CN" sz="2000" b="1">
                <a:latin typeface="Tahoma" panose="020B0604030504040204" pitchFamily="2" charset="0"/>
              </a:rPr>
              <a:t>2</a:t>
            </a:r>
            <a:r>
              <a:rPr lang="en-US" altLang="zh-CN" sz="2000" b="1" baseline="30000">
                <a:latin typeface="Tahoma" panose="020B0604030504040204" pitchFamily="2" charset="0"/>
              </a:rPr>
              <a:t> i</a:t>
            </a:r>
            <a:r>
              <a:rPr lang="en-US" altLang="zh-CN" sz="2000" b="1">
                <a:latin typeface="Tahoma" panose="020B0604030504040204" pitchFamily="2" charset="0"/>
              </a:rPr>
              <a:t> </a:t>
            </a:r>
            <a:r>
              <a:rPr lang="zh-CN" altLang="en-US" sz="2000" b="1">
                <a:latin typeface="Tahoma" panose="020B0604030504040204" pitchFamily="2" charset="0"/>
              </a:rPr>
              <a:t>的块组叫作块组 </a:t>
            </a:r>
            <a:r>
              <a:rPr lang="en-US" altLang="zh-CN" sz="2000" b="1">
                <a:latin typeface="Tahoma" panose="020B0604030504040204" pitchFamily="2" charset="0"/>
              </a:rPr>
              <a:t>i ;</a:t>
            </a:r>
            <a:endParaRPr lang="en-US" altLang="zh-CN" sz="2000" b="1">
              <a:latin typeface="Tahoma" panose="020B0604030504040204" pitchFamily="2" charset="0"/>
            </a:endParaRPr>
          </a:p>
          <a:p>
            <a:pPr eaLnBrk="0" hangingPunct="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Tahoma" panose="020B0604030504040204" pitchFamily="2" charset="0"/>
              </a:rPr>
              <a:t> </a:t>
            </a:r>
            <a:r>
              <a:rPr lang="zh-CN" altLang="en-US" sz="2000" b="1">
                <a:solidFill>
                  <a:schemeClr val="tx2"/>
                </a:solidFill>
                <a:latin typeface="Tahoma" panose="020B0604030504040204" pitchFamily="2" charset="0"/>
              </a:rPr>
              <a:t>空闲区表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</a:rPr>
              <a:t>:</a:t>
            </a:r>
            <a:r>
              <a:rPr lang="en-US" altLang="zh-CN" sz="2000" b="1">
                <a:latin typeface="Tahoma" panose="020B0604030504040204" pitchFamily="2" charset="0"/>
              </a:rPr>
              <a:t>  free_area[i]</a:t>
            </a:r>
            <a:r>
              <a:rPr lang="zh-CN" altLang="en-US" sz="2000" b="1">
                <a:latin typeface="Tahoma" panose="020B0604030504040204" pitchFamily="2" charset="0"/>
              </a:rPr>
              <a:t>表示页框数为</a:t>
            </a:r>
            <a:r>
              <a:rPr lang="en-US" altLang="zh-CN" sz="2000" b="1">
                <a:latin typeface="Tahoma" panose="020B0604030504040204" pitchFamily="2" charset="0"/>
              </a:rPr>
              <a:t>2</a:t>
            </a:r>
            <a:r>
              <a:rPr lang="en-US" altLang="zh-CN" sz="2000" b="1" baseline="30000">
                <a:latin typeface="Tahoma" panose="020B0604030504040204" pitchFamily="2" charset="0"/>
              </a:rPr>
              <a:t> i</a:t>
            </a:r>
            <a:r>
              <a:rPr lang="zh-CN" altLang="en-US" sz="2000" b="1">
                <a:latin typeface="Tahoma" panose="020B0604030504040204" pitchFamily="2" charset="0"/>
              </a:rPr>
              <a:t>的块组</a:t>
            </a:r>
            <a:r>
              <a:rPr lang="en-US" altLang="zh-CN" sz="2000" b="1">
                <a:latin typeface="Tahoma" panose="020B0604030504040204" pitchFamily="2" charset="0"/>
              </a:rPr>
              <a:t>, </a:t>
            </a:r>
            <a:r>
              <a:rPr lang="zh-CN" altLang="en-US" sz="2000" b="1">
                <a:latin typeface="Tahoma" panose="020B0604030504040204" pitchFamily="2" charset="0"/>
              </a:rPr>
              <a:t>其结构为</a:t>
            </a:r>
            <a:r>
              <a:rPr lang="en-US" altLang="zh-CN" sz="2000" b="1">
                <a:latin typeface="Tahoma" panose="020B0604030504040204" pitchFamily="2" charset="0"/>
              </a:rPr>
              <a:t>:</a:t>
            </a:r>
            <a:endParaRPr lang="en-US" altLang="zh-CN" sz="2000" b="1">
              <a:latin typeface="Tahoma" panose="020B0604030504040204" pitchFamily="2" charset="0"/>
            </a:endParaRPr>
          </a:p>
          <a:p>
            <a:pPr lvl="1" eaLnBrk="0" hangingPunct="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</a:rPr>
              <a:t>                 </a:t>
            </a:r>
            <a:endParaRPr lang="en-US" altLang="zh-CN" sz="2000" b="1">
              <a:solidFill>
                <a:schemeClr val="tx2"/>
              </a:solidFill>
              <a:latin typeface="Tahoma" panose="020B0604030504040204" pitchFamily="2" charset="0"/>
            </a:endParaRPr>
          </a:p>
          <a:p>
            <a:pPr eaLnBrk="0" hangingPunct="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Tahoma" panose="020B0604030504040204" pitchFamily="2" charset="0"/>
              </a:rPr>
              <a:t> </a:t>
            </a:r>
            <a:r>
              <a:rPr lang="zh-CN" altLang="en-US" sz="2000" b="1">
                <a:solidFill>
                  <a:schemeClr val="tx2"/>
                </a:solidFill>
                <a:latin typeface="Tahoma" panose="020B0604030504040204" pitchFamily="2" charset="0"/>
              </a:rPr>
              <a:t>分配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</a:rPr>
              <a:t>/</a:t>
            </a:r>
            <a:r>
              <a:rPr lang="zh-CN" altLang="en-US" sz="2000" b="1">
                <a:solidFill>
                  <a:schemeClr val="tx2"/>
                </a:solidFill>
                <a:latin typeface="Tahoma" panose="020B0604030504040204" pitchFamily="2" charset="0"/>
              </a:rPr>
              <a:t>释放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</a:rPr>
              <a:t>:</a:t>
            </a:r>
            <a:r>
              <a:rPr lang="en-US" altLang="zh-CN" sz="2000" b="1">
                <a:latin typeface="Tahoma" panose="020B0604030504040204" pitchFamily="2" charset="0"/>
              </a:rPr>
              <a:t> Buddy heap algorithm</a:t>
            </a:r>
            <a:endParaRPr lang="en-US" altLang="zh-CN" sz="2000" b="1">
              <a:latin typeface="Tahoma" panose="020B0604030504040204" pitchFamily="2" charset="0"/>
            </a:endParaRPr>
          </a:p>
          <a:p>
            <a:pPr lvl="1" eaLnBrk="0" hangingPunct="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000" b="1">
                <a:latin typeface="Tahoma" panose="020B0604030504040204" pitchFamily="2" charset="0"/>
              </a:rPr>
              <a:t>               </a:t>
            </a:r>
            <a:r>
              <a:rPr lang="zh-CN" altLang="en-US" sz="2000" b="1">
                <a:latin typeface="Tahoma" panose="020B0604030504040204" pitchFamily="2" charset="0"/>
              </a:rPr>
              <a:t>以</a:t>
            </a:r>
            <a:r>
              <a:rPr lang="en-US" altLang="zh-CN" sz="2000" b="1">
                <a:latin typeface="Tahoma" panose="020B0604030504040204" pitchFamily="2" charset="0"/>
              </a:rPr>
              <a:t>2</a:t>
            </a:r>
            <a:r>
              <a:rPr lang="en-US" altLang="zh-CN" sz="2000" b="1" baseline="30000">
                <a:latin typeface="Tahoma" panose="020B0604030504040204" pitchFamily="2" charset="0"/>
              </a:rPr>
              <a:t> i </a:t>
            </a:r>
            <a:r>
              <a:rPr lang="zh-CN" altLang="en-US" sz="2000" b="1">
                <a:latin typeface="Tahoma" panose="020B0604030504040204" pitchFamily="2" charset="0"/>
              </a:rPr>
              <a:t>个页框</a:t>
            </a:r>
            <a:r>
              <a:rPr lang="en-US" altLang="zh-CN" sz="2000" b="1">
                <a:latin typeface="Tahoma" panose="020B0604030504040204" pitchFamily="2" charset="0"/>
              </a:rPr>
              <a:t>(</a:t>
            </a:r>
            <a:r>
              <a:rPr lang="zh-CN" altLang="en-US" sz="2000" b="1">
                <a:latin typeface="Tahoma" panose="020B0604030504040204" pitchFamily="2" charset="0"/>
              </a:rPr>
              <a:t>块组</a:t>
            </a:r>
            <a:r>
              <a:rPr lang="en-US" altLang="zh-CN" sz="2000" b="1">
                <a:latin typeface="Tahoma" panose="020B0604030504040204" pitchFamily="2" charset="0"/>
              </a:rPr>
              <a:t>)</a:t>
            </a:r>
            <a:r>
              <a:rPr lang="zh-CN" altLang="en-US" sz="2000" b="1">
                <a:latin typeface="Tahoma" panose="020B0604030504040204" pitchFamily="2" charset="0"/>
              </a:rPr>
              <a:t>为分配</a:t>
            </a:r>
            <a:r>
              <a:rPr lang="en-US" altLang="zh-CN" sz="2000" b="1">
                <a:latin typeface="Tahoma" panose="020B0604030504040204" pitchFamily="2" charset="0"/>
              </a:rPr>
              <a:t>/</a:t>
            </a:r>
            <a:r>
              <a:rPr lang="zh-CN" altLang="en-US" sz="2000" b="1">
                <a:latin typeface="Tahoma" panose="020B0604030504040204" pitchFamily="2" charset="0"/>
              </a:rPr>
              <a:t>释放单位</a:t>
            </a:r>
            <a:r>
              <a:rPr lang="en-US" altLang="zh-CN" sz="2000" b="1">
                <a:latin typeface="Tahoma" panose="020B0604030504040204" pitchFamily="2" charset="0"/>
              </a:rPr>
              <a:t>( 2 </a:t>
            </a:r>
            <a:r>
              <a:rPr lang="en-US" altLang="zh-CN" sz="2000" b="1" baseline="30000">
                <a:latin typeface="Tahoma" panose="020B0604030504040204" pitchFamily="2" charset="0"/>
              </a:rPr>
              <a:t>i-1</a:t>
            </a:r>
            <a:r>
              <a:rPr lang="zh-CN" altLang="en-US" sz="2000" b="1">
                <a:latin typeface="Tahoma" panose="020B0604030504040204" pitchFamily="2" charset="0"/>
              </a:rPr>
              <a:t>＜</a:t>
            </a:r>
            <a:r>
              <a:rPr lang="en-US" altLang="zh-CN" sz="2000" b="1">
                <a:latin typeface="Tahoma" panose="020B0604030504040204" pitchFamily="2" charset="0"/>
              </a:rPr>
              <a:t>fn≤2 </a:t>
            </a:r>
            <a:r>
              <a:rPr lang="en-US" altLang="zh-CN" sz="2000" b="1" baseline="30000">
                <a:latin typeface="Tahoma" panose="020B0604030504040204" pitchFamily="2" charset="0"/>
              </a:rPr>
              <a:t>i</a:t>
            </a:r>
            <a:r>
              <a:rPr lang="en-US" altLang="zh-CN" sz="2000" b="1">
                <a:latin typeface="Tahoma" panose="020B0604030504040204" pitchFamily="2" charset="0"/>
              </a:rPr>
              <a:t> ),</a:t>
            </a:r>
            <a:endParaRPr lang="en-US" altLang="zh-CN" sz="2000" b="1">
              <a:latin typeface="Tahoma" panose="020B0604030504040204" pitchFamily="2" charset="0"/>
            </a:endParaRPr>
          </a:p>
          <a:p>
            <a:pPr lvl="1" eaLnBrk="0" hangingPunct="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000" b="1">
                <a:latin typeface="Tahoma" panose="020B0604030504040204" pitchFamily="2" charset="0"/>
              </a:rPr>
              <a:t>                fn</a:t>
            </a:r>
            <a:r>
              <a:rPr lang="zh-CN" altLang="en-US" sz="2000" b="1">
                <a:latin typeface="Tahoma" panose="020B0604030504040204" pitchFamily="2" charset="0"/>
              </a:rPr>
              <a:t>为要申请的页框数</a:t>
            </a:r>
            <a:r>
              <a:rPr lang="en-US" altLang="zh-CN" sz="2000" b="1">
                <a:latin typeface="Tahoma" panose="020B0604030504040204" pitchFamily="2" charset="0"/>
              </a:rPr>
              <a:t>;</a:t>
            </a:r>
            <a:endParaRPr lang="en-US" altLang="zh-CN" sz="2000" b="1">
              <a:latin typeface="Tahoma" panose="020B0604030504040204" pitchFamily="2" charset="0"/>
            </a:endParaRPr>
          </a:p>
        </p:txBody>
      </p:sp>
      <p:graphicFrame>
        <p:nvGraphicFramePr>
          <p:cNvPr id="73732" name="表格 73731"/>
          <p:cNvGraphicFramePr/>
          <p:nvPr/>
        </p:nvGraphicFramePr>
        <p:xfrm>
          <a:off x="2746375" y="4421188"/>
          <a:ext cx="3121025" cy="376238"/>
        </p:xfrm>
        <a:graphic>
          <a:graphicData uri="http://schemas.openxmlformats.org/drawingml/2006/table">
            <a:tbl>
              <a:tblPr/>
              <a:tblGrid>
                <a:gridCol w="1584325"/>
                <a:gridCol w="1536700"/>
              </a:tblGrid>
              <a:tr h="376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/>
                        <a:t>空闲块组指针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/>
                        <a:t>块组位图指针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3740" name="矩形 73739"/>
          <p:cNvSpPr/>
          <p:nvPr/>
        </p:nvSpPr>
        <p:spPr>
          <a:xfrm>
            <a:off x="1331913" y="1998663"/>
            <a:ext cx="3455987" cy="2921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0" hangingPunct="0">
              <a:lnSpc>
                <a:spcPct val="80000"/>
              </a:lnSpc>
            </a:pPr>
            <a:r>
              <a:rPr lang="en-US" altLang="zh-CN" b="1">
                <a:solidFill>
                  <a:schemeClr val="hlink"/>
                </a:solidFill>
                <a:latin typeface="Tahoma" panose="020B0604030504040204" pitchFamily="2" charset="0"/>
              </a:rPr>
              <a:t>1. </a:t>
            </a:r>
            <a:r>
              <a:rPr lang="zh-CN" altLang="en-US" b="1">
                <a:solidFill>
                  <a:schemeClr val="hlink"/>
                </a:solidFill>
                <a:latin typeface="Tahoma" panose="020B0604030504040204" pitchFamily="2" charset="0"/>
              </a:rPr>
              <a:t>伙伴堆存储分配算法</a:t>
            </a:r>
            <a:endParaRPr lang="zh-CN" altLang="en-US" b="1">
              <a:solidFill>
                <a:schemeClr val="hlink"/>
              </a:solidFill>
              <a:latin typeface="Tahoma" panose="020B0604030504040204" pitchFamily="2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矩形 74753"/>
          <p:cNvSpPr/>
          <p:nvPr/>
        </p:nvSpPr>
        <p:spPr>
          <a:xfrm>
            <a:off x="1381125" y="959803"/>
            <a:ext cx="6430963" cy="5537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rPr>
              <a:t>7.5.1</a:t>
            </a: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rPr>
              <a:t>  Linux 存储管理(Cont.)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</p:txBody>
      </p:sp>
      <p:sp>
        <p:nvSpPr>
          <p:cNvPr id="74755" name="矩形 74754"/>
          <p:cNvSpPr/>
          <p:nvPr/>
        </p:nvSpPr>
        <p:spPr>
          <a:xfrm>
            <a:off x="1101725" y="2071688"/>
            <a:ext cx="1657350" cy="2921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eaLnBrk="0" hangingPunct="0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</a:rPr>
              <a:t> </a:t>
            </a:r>
            <a:r>
              <a:rPr lang="zh-CN" altLang="en-US" sz="2000" b="1">
                <a:solidFill>
                  <a:schemeClr val="tx2"/>
                </a:solidFill>
                <a:latin typeface="Tahoma" panose="020B0604030504040204" pitchFamily="2" charset="0"/>
              </a:rPr>
              <a:t>块组位图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</a:rPr>
              <a:t>:</a:t>
            </a:r>
            <a:r>
              <a:rPr lang="en-US" altLang="zh-CN">
                <a:latin typeface="Tahoma" panose="020B0604030504040204" pitchFamily="2" charset="0"/>
              </a:rPr>
              <a:t> </a:t>
            </a:r>
            <a:endParaRPr lang="en-US" altLang="zh-CN">
              <a:solidFill>
                <a:schemeClr val="tx2"/>
              </a:solidFill>
              <a:latin typeface="Tahoma" panose="020B0604030504040204" pitchFamily="2" charset="0"/>
            </a:endParaRPr>
          </a:p>
        </p:txBody>
      </p:sp>
      <p:sp>
        <p:nvSpPr>
          <p:cNvPr id="74756" name="矩形 74755"/>
          <p:cNvSpPr/>
          <p:nvPr/>
        </p:nvSpPr>
        <p:spPr>
          <a:xfrm>
            <a:off x="1258888" y="2406650"/>
            <a:ext cx="7416800" cy="21907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marL="174625" indent="-174625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Tahoma" panose="020B0604030504040204" pitchFamily="2" charset="0"/>
              </a:rPr>
              <a:t> 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对于块组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2</a:t>
            </a:r>
            <a:r>
              <a:rPr lang="en-US" altLang="zh-CN" sz="2000" b="1" baseline="30000">
                <a:latin typeface="Tahoma" panose="020B0604030504040204" pitchFamily="2" charset="0"/>
                <a:ea typeface="黑体" panose="02010609060101010101" pitchFamily="2" charset="-122"/>
              </a:rPr>
              <a:t> i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按前后顺序两两结合成一对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Buddy,</a:t>
            </a:r>
            <a:endParaRPr lang="en-US" altLang="zh-CN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174625" indent="-174625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   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如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: 2</a:t>
            </a:r>
            <a:r>
              <a:rPr lang="en-US" altLang="zh-CN" sz="2000" b="1" baseline="30000">
                <a:latin typeface="Tahoma" panose="020B0604030504040204" pitchFamily="2" charset="0"/>
                <a:ea typeface="黑体" panose="02010609060101010101" pitchFamily="2" charset="-122"/>
              </a:rPr>
              <a:t> 1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块组的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0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1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页框和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2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3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页框是一对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Buddy;</a:t>
            </a:r>
            <a:endParaRPr lang="en-US" altLang="zh-CN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174625" indent="-174625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 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块组位图的 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1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位表示对应的一对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Buddy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页框块组的使用情况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;</a:t>
            </a:r>
            <a:endParaRPr lang="en-US" altLang="zh-CN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174625" indent="-174625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 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对于一对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buddy:</a:t>
            </a:r>
            <a:endParaRPr lang="en-US" altLang="zh-CN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711200" lvl="1" indent="-261620"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若一个空闲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,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另一个全部或部分占用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, 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则位图相应位置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1;</a:t>
            </a:r>
            <a:endParaRPr lang="en-US" altLang="zh-CN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711200" lvl="1" indent="-261620"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当两个都空闲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,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或都被全部或部分占用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,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则位图相应位置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0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。</a:t>
            </a:r>
            <a:endParaRPr lang="zh-CN" altLang="en-US" sz="2000" b="1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  <p:sp>
        <p:nvSpPr>
          <p:cNvPr id="74757" name="矩形 74756"/>
          <p:cNvSpPr/>
          <p:nvPr/>
        </p:nvSpPr>
        <p:spPr>
          <a:xfrm>
            <a:off x="1101725" y="4737100"/>
            <a:ext cx="1641475" cy="244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eaLnBrk="0" hangingPunct="0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</a:rPr>
              <a:t> </a:t>
            </a:r>
            <a:r>
              <a:rPr lang="zh-CN" altLang="en-US" sz="2000" b="1">
                <a:solidFill>
                  <a:schemeClr val="tx2"/>
                </a:solidFill>
                <a:latin typeface="Tahoma" panose="020B0604030504040204" pitchFamily="2" charset="0"/>
              </a:rPr>
              <a:t>伙伴条件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</a:rPr>
              <a:t>:</a:t>
            </a:r>
            <a:r>
              <a:rPr lang="en-US" altLang="zh-CN" sz="2000">
                <a:latin typeface="Tahoma" panose="020B0604030504040204" pitchFamily="2" charset="0"/>
              </a:rPr>
              <a:t> </a:t>
            </a:r>
            <a:endParaRPr lang="en-US" altLang="zh-CN" sz="2000">
              <a:solidFill>
                <a:schemeClr val="tx2"/>
              </a:solidFill>
              <a:latin typeface="Tahoma" panose="020B0604030504040204" pitchFamily="2" charset="0"/>
            </a:endParaRPr>
          </a:p>
        </p:txBody>
      </p:sp>
      <p:sp>
        <p:nvSpPr>
          <p:cNvPr id="74758" name="矩形 74757"/>
          <p:cNvSpPr/>
          <p:nvPr/>
        </p:nvSpPr>
        <p:spPr>
          <a:xfrm>
            <a:off x="1258888" y="5070475"/>
            <a:ext cx="6626225" cy="10953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marL="536575" indent="-361950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两个块大小相同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,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即具有相同的页框数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b;</a:t>
            </a:r>
            <a:endParaRPr lang="en-US" altLang="zh-CN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536575" indent="-361950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两个块的物理地址相连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;</a:t>
            </a:r>
            <a:endParaRPr lang="en-US" altLang="zh-CN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536575" indent="-361950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位于后面块组的最后页框编号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+1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必须是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2b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的整数倍。</a:t>
            </a:r>
            <a:endParaRPr lang="zh-CN" altLang="en-US" sz="2000" b="1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矩形 75777"/>
          <p:cNvSpPr/>
          <p:nvPr/>
        </p:nvSpPr>
        <p:spPr>
          <a:xfrm>
            <a:off x="1381125" y="959803"/>
            <a:ext cx="6430963" cy="5537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rPr>
              <a:t>7.5.1</a:t>
            </a: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rPr>
              <a:t>  Linux 存储管理(Cont.)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</p:txBody>
      </p:sp>
      <p:sp>
        <p:nvSpPr>
          <p:cNvPr id="75779" name="矩形 75778"/>
          <p:cNvSpPr/>
          <p:nvPr/>
        </p:nvSpPr>
        <p:spPr>
          <a:xfrm>
            <a:off x="827088" y="1938338"/>
            <a:ext cx="1922462" cy="914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eaLnBrk="0" hangingPunct="0"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</a:rPr>
              <a:t> </a:t>
            </a:r>
            <a:r>
              <a:rPr lang="zh-CN" altLang="en-US" sz="2000" b="1">
                <a:solidFill>
                  <a:schemeClr val="tx2"/>
                </a:solidFill>
                <a:latin typeface="Tahoma" panose="020B0604030504040204" pitchFamily="2" charset="0"/>
              </a:rPr>
              <a:t>空闲区链表</a:t>
            </a:r>
            <a:endParaRPr lang="zh-CN" altLang="en-US" sz="2000" b="1">
              <a:solidFill>
                <a:schemeClr val="tx2"/>
              </a:solidFill>
              <a:latin typeface="Tahoma" panose="020B0604030504040204" pitchFamily="2" charset="0"/>
            </a:endParaRPr>
          </a:p>
          <a:p>
            <a:pPr eaLnBrk="0" hangingPunct="0">
              <a:buClr>
                <a:schemeClr val="tx2"/>
              </a:buClr>
              <a:buFont typeface="Wingdings" panose="05000000000000000000" pitchFamily="2" charset="2"/>
            </a:pPr>
            <a:r>
              <a:rPr lang="zh-CN" altLang="en-US" sz="2000" b="1">
                <a:solidFill>
                  <a:schemeClr val="tx2"/>
                </a:solidFill>
                <a:latin typeface="Tahoma" panose="020B0604030504040204" pitchFamily="2" charset="0"/>
              </a:rPr>
              <a:t>    组织结构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</a:rPr>
              <a:t>: </a:t>
            </a:r>
            <a:endParaRPr lang="en-US" altLang="zh-CN" sz="2000" b="1">
              <a:solidFill>
                <a:schemeClr val="tx2"/>
              </a:solidFill>
              <a:latin typeface="Tahoma" panose="020B0604030504040204" pitchFamily="2" charset="0"/>
            </a:endParaRPr>
          </a:p>
          <a:p>
            <a:pPr eaLnBrk="0" hangingPunct="0"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 sz="2000" b="1">
                <a:latin typeface="Tahoma" panose="020B0604030504040204" pitchFamily="2" charset="0"/>
              </a:rPr>
              <a:t>    </a:t>
            </a:r>
            <a:r>
              <a:rPr lang="zh-CN" altLang="en-US" sz="2000" b="1">
                <a:latin typeface="Tahoma" panose="020B0604030504040204" pitchFamily="2" charset="0"/>
              </a:rPr>
              <a:t>假设</a:t>
            </a:r>
            <a:r>
              <a:rPr lang="en-US" altLang="zh-CN" sz="2000" b="1">
                <a:latin typeface="Tahoma" panose="020B0604030504040204" pitchFamily="2" charset="0"/>
              </a:rPr>
              <a:t>6</a:t>
            </a:r>
            <a:r>
              <a:rPr lang="zh-CN" altLang="en-US" sz="2000" b="1">
                <a:latin typeface="Tahoma" panose="020B0604030504040204" pitchFamily="2" charset="0"/>
              </a:rPr>
              <a:t>个块组</a:t>
            </a:r>
            <a:endParaRPr lang="zh-CN" altLang="en-US" sz="2000" b="1">
              <a:latin typeface="Tahoma" panose="020B0604030504040204" pitchFamily="2" charset="0"/>
            </a:endParaRPr>
          </a:p>
        </p:txBody>
      </p:sp>
      <p:graphicFrame>
        <p:nvGraphicFramePr>
          <p:cNvPr id="75780" name="表格 75779"/>
          <p:cNvGraphicFramePr/>
          <p:nvPr/>
        </p:nvGraphicFramePr>
        <p:xfrm>
          <a:off x="2916238" y="2276475"/>
          <a:ext cx="2087563" cy="381635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792163"/>
              </a:tblGrid>
              <a:tr h="6350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/>
                        <a:t>空闲块组指针</a:t>
                      </a:r>
                      <a:endParaRPr lang="zh-CN" altLang="en-US" sz="16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/>
                        <a:t>块组位图指针</a:t>
                      </a:r>
                      <a:endParaRPr lang="zh-CN" altLang="en-US" sz="16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块组号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5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4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ym typeface="Symbol" panose="05050102010706020507" pitchFamily="2" charset="2"/>
                        </a:rPr>
                        <a:t></a:t>
                      </a:r>
                      <a:endParaRPr lang="zh-CN" altLang="en-US" sz="1800" b="1">
                        <a:sym typeface="Symbol" panose="05050102010706020507" pitchFamily="2" charset="2"/>
                      </a:endParaRPr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3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2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1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0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822" name="表格 75821"/>
          <p:cNvGraphicFramePr/>
          <p:nvPr/>
        </p:nvGraphicFramePr>
        <p:xfrm>
          <a:off x="5364163" y="1916113"/>
          <a:ext cx="1295400" cy="3976688"/>
        </p:xfrm>
        <a:graphic>
          <a:graphicData uri="http://schemas.openxmlformats.org/drawingml/2006/table">
            <a:tbl>
              <a:tblPr/>
              <a:tblGrid>
                <a:gridCol w="804863"/>
                <a:gridCol w="490537"/>
              </a:tblGrid>
              <a:tr h="1825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200" b="1"/>
                        <a:t>物理内存</a:t>
                      </a:r>
                      <a:endParaRPr lang="zh-CN" altLang="en-US" sz="1200" b="1"/>
                    </a:p>
                  </a:txBody>
                  <a:tcPr marL="0" marR="0" marT="0" marB="0" vert="horz" anchor="t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b="1"/>
                        <a:t>页框号</a:t>
                      </a:r>
                      <a:endParaRPr lang="zh-CN" altLang="en-US" sz="1200" b="1"/>
                    </a:p>
                  </a:txBody>
                  <a:tcPr marL="0" marR="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15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14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13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12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11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10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9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8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7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6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5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4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3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2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897" name="表格 75896"/>
          <p:cNvGraphicFramePr/>
          <p:nvPr/>
        </p:nvGraphicFramePr>
        <p:xfrm>
          <a:off x="6732588" y="2603500"/>
          <a:ext cx="215900" cy="3705225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11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1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1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1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1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921" name="表格 75920"/>
          <p:cNvGraphicFramePr/>
          <p:nvPr/>
        </p:nvGraphicFramePr>
        <p:xfrm>
          <a:off x="7380288" y="2603500"/>
          <a:ext cx="215900" cy="3705225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8239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1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1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2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937" name="表格 75936"/>
          <p:cNvGraphicFramePr/>
          <p:nvPr/>
        </p:nvGraphicFramePr>
        <p:xfrm>
          <a:off x="8027988" y="2603500"/>
          <a:ext cx="215900" cy="3705225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16478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1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6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4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949" name="表格 75948"/>
          <p:cNvGraphicFramePr/>
          <p:nvPr/>
        </p:nvGraphicFramePr>
        <p:xfrm>
          <a:off x="2195513" y="5478463"/>
          <a:ext cx="455613" cy="544513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249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/>
                        <a:t>page</a:t>
                      </a:r>
                      <a:endParaRPr lang="zh-CN" altLang="en-US" sz="1400" b="1"/>
                    </a:p>
                  </a:txBody>
                  <a:tcPr marL="0" marR="0" marT="0" marB="36000" vert="horz" anchor="b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/>
                        <a:t>1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959" name="表格 75958"/>
          <p:cNvGraphicFramePr/>
          <p:nvPr/>
        </p:nvGraphicFramePr>
        <p:xfrm>
          <a:off x="731838" y="5478463"/>
          <a:ext cx="455613" cy="544513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249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/>
                        <a:t>page</a:t>
                      </a:r>
                      <a:endParaRPr lang="zh-CN" altLang="en-US" sz="1400" b="1"/>
                    </a:p>
                  </a:txBody>
                  <a:tcPr marL="0" marR="0" marT="0" marB="36000" vert="horz" anchor="b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/>
                        <a:t>12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969" name="表格 75968"/>
          <p:cNvGraphicFramePr/>
          <p:nvPr/>
        </p:nvGraphicFramePr>
        <p:xfrm>
          <a:off x="1452563" y="5478463"/>
          <a:ext cx="455613" cy="544513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249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/>
                        <a:t>page</a:t>
                      </a:r>
                      <a:endParaRPr lang="zh-CN" altLang="en-US" sz="1400" b="1"/>
                    </a:p>
                  </a:txBody>
                  <a:tcPr marL="0" marR="0" marT="0" marB="36000" vert="horz" anchor="b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/>
                        <a:t>3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979" name="直接连接符 75978"/>
          <p:cNvSpPr/>
          <p:nvPr/>
        </p:nvSpPr>
        <p:spPr>
          <a:xfrm flipH="1">
            <a:off x="2627313" y="5805488"/>
            <a:ext cx="576262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5980" name="直接连接符 75979"/>
          <p:cNvSpPr/>
          <p:nvPr/>
        </p:nvSpPr>
        <p:spPr>
          <a:xfrm flipH="1">
            <a:off x="1908175" y="5805488"/>
            <a:ext cx="288925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5981" name="直接连接符 75980"/>
          <p:cNvSpPr/>
          <p:nvPr/>
        </p:nvSpPr>
        <p:spPr>
          <a:xfrm flipH="1">
            <a:off x="1150938" y="5805488"/>
            <a:ext cx="288925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5982" name="直接连接符 75981"/>
          <p:cNvSpPr/>
          <p:nvPr/>
        </p:nvSpPr>
        <p:spPr>
          <a:xfrm>
            <a:off x="1187450" y="5949950"/>
            <a:ext cx="2873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5983" name="直接连接符 75982"/>
          <p:cNvSpPr/>
          <p:nvPr/>
        </p:nvSpPr>
        <p:spPr>
          <a:xfrm>
            <a:off x="1908175" y="5949950"/>
            <a:ext cx="2873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5984" name="直接连接符 75983"/>
          <p:cNvSpPr/>
          <p:nvPr/>
        </p:nvSpPr>
        <p:spPr>
          <a:xfrm>
            <a:off x="2628900" y="5949950"/>
            <a:ext cx="2873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graphicFrame>
        <p:nvGraphicFramePr>
          <p:cNvPr id="75985" name="表格 75984"/>
          <p:cNvGraphicFramePr/>
          <p:nvPr/>
        </p:nvGraphicFramePr>
        <p:xfrm>
          <a:off x="2217738" y="4868863"/>
          <a:ext cx="455613" cy="544513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249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/>
                        <a:t>page</a:t>
                      </a:r>
                      <a:endParaRPr lang="zh-CN" altLang="en-US" sz="1400" b="1"/>
                    </a:p>
                  </a:txBody>
                  <a:tcPr marL="0" marR="0" marT="0" marB="36000" vert="horz" anchor="b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/>
                        <a:t>4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995" name="表格 75994"/>
          <p:cNvGraphicFramePr/>
          <p:nvPr/>
        </p:nvGraphicFramePr>
        <p:xfrm>
          <a:off x="1474788" y="4868863"/>
          <a:ext cx="455613" cy="544513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249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/>
                        <a:t>page</a:t>
                      </a:r>
                      <a:endParaRPr lang="zh-CN" altLang="en-US" sz="1400" b="1"/>
                    </a:p>
                  </a:txBody>
                  <a:tcPr marL="0" marR="0" marT="0" marB="36000" vert="horz" anchor="b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/>
                        <a:t>14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005" name="直接连接符 76004"/>
          <p:cNvSpPr/>
          <p:nvPr/>
        </p:nvSpPr>
        <p:spPr>
          <a:xfrm flipH="1">
            <a:off x="2649538" y="5195888"/>
            <a:ext cx="576262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6006" name="直接连接符 76005"/>
          <p:cNvSpPr/>
          <p:nvPr/>
        </p:nvSpPr>
        <p:spPr>
          <a:xfrm flipH="1">
            <a:off x="1930400" y="5195888"/>
            <a:ext cx="288925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6007" name="直接连接符 76006"/>
          <p:cNvSpPr/>
          <p:nvPr/>
        </p:nvSpPr>
        <p:spPr>
          <a:xfrm>
            <a:off x="1930400" y="5340350"/>
            <a:ext cx="2873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6008" name="直接连接符 76007"/>
          <p:cNvSpPr/>
          <p:nvPr/>
        </p:nvSpPr>
        <p:spPr>
          <a:xfrm>
            <a:off x="2651125" y="5340350"/>
            <a:ext cx="2873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graphicFrame>
        <p:nvGraphicFramePr>
          <p:cNvPr id="76009" name="表格 76008"/>
          <p:cNvGraphicFramePr/>
          <p:nvPr/>
        </p:nvGraphicFramePr>
        <p:xfrm>
          <a:off x="2195513" y="4292600"/>
          <a:ext cx="455613" cy="544513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249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/>
                        <a:t>page</a:t>
                      </a:r>
                      <a:endParaRPr lang="zh-CN" altLang="en-US" sz="1400" b="1"/>
                    </a:p>
                  </a:txBody>
                  <a:tcPr marL="0" marR="0" marT="0" marB="36000" vert="horz" anchor="b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/>
                        <a:t>8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019" name="直接连接符 76018"/>
          <p:cNvSpPr/>
          <p:nvPr/>
        </p:nvSpPr>
        <p:spPr>
          <a:xfrm flipH="1">
            <a:off x="2627313" y="4619625"/>
            <a:ext cx="576262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6020" name="直接连接符 76019"/>
          <p:cNvSpPr/>
          <p:nvPr/>
        </p:nvSpPr>
        <p:spPr>
          <a:xfrm>
            <a:off x="2628900" y="4764088"/>
            <a:ext cx="2873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6021" name="右大括号 76020"/>
          <p:cNvSpPr/>
          <p:nvPr/>
        </p:nvSpPr>
        <p:spPr>
          <a:xfrm rot="16200000">
            <a:off x="7380288" y="1701800"/>
            <a:ext cx="215900" cy="1511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6022" name="文本框 76021"/>
          <p:cNvSpPr txBox="1"/>
          <p:nvPr/>
        </p:nvSpPr>
        <p:spPr>
          <a:xfrm>
            <a:off x="7092950" y="2130425"/>
            <a:ext cx="792163" cy="2190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1800" b="1">
                <a:latin typeface="Tahoma" panose="020B0604030504040204" pitchFamily="2" charset="0"/>
              </a:rPr>
              <a:t>map</a:t>
            </a:r>
            <a:endParaRPr lang="en-US" altLang="zh-CN" sz="1800" b="1">
              <a:latin typeface="Tahoma" panose="020B0604030504040204" pitchFamily="2" charset="0"/>
            </a:endParaRPr>
          </a:p>
        </p:txBody>
      </p:sp>
      <p:sp>
        <p:nvSpPr>
          <p:cNvPr id="76023" name="文本框 76022"/>
          <p:cNvSpPr txBox="1"/>
          <p:nvPr/>
        </p:nvSpPr>
        <p:spPr>
          <a:xfrm>
            <a:off x="1835150" y="4508500"/>
            <a:ext cx="360363" cy="2190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1800" b="1">
                <a:latin typeface="Tahoma" panose="020B0604030504040204" pitchFamily="2" charset="0"/>
              </a:rPr>
              <a:t>…</a:t>
            </a:r>
            <a:endParaRPr lang="en-US" altLang="zh-CN" sz="1800" b="1">
              <a:latin typeface="Tahoma" panose="020B0604030504040204" pitchFamily="2" charset="0"/>
            </a:endParaRPr>
          </a:p>
        </p:txBody>
      </p:sp>
      <p:sp>
        <p:nvSpPr>
          <p:cNvPr id="76024" name="文本框 76023"/>
          <p:cNvSpPr txBox="1"/>
          <p:nvPr/>
        </p:nvSpPr>
        <p:spPr>
          <a:xfrm>
            <a:off x="1042988" y="5154613"/>
            <a:ext cx="504825" cy="2190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1800" b="1">
                <a:latin typeface="Tahoma" panose="020B0604030504040204" pitchFamily="2" charset="0"/>
              </a:rPr>
              <a:t>…</a:t>
            </a:r>
            <a:endParaRPr lang="en-US" altLang="zh-CN" sz="1800" b="1">
              <a:latin typeface="Tahoma" panose="020B0604030504040204" pitchFamily="2" charset="0"/>
            </a:endParaRPr>
          </a:p>
        </p:txBody>
      </p:sp>
      <p:sp>
        <p:nvSpPr>
          <p:cNvPr id="76025" name="文本框 76024"/>
          <p:cNvSpPr txBox="1"/>
          <p:nvPr/>
        </p:nvSpPr>
        <p:spPr>
          <a:xfrm>
            <a:off x="250825" y="5730875"/>
            <a:ext cx="504825" cy="2190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1800" b="1">
                <a:latin typeface="Tahoma" panose="020B0604030504040204" pitchFamily="2" charset="0"/>
              </a:rPr>
              <a:t>…</a:t>
            </a:r>
            <a:endParaRPr lang="en-US" altLang="zh-CN" sz="1800" b="1">
              <a:latin typeface="Tahoma" panose="020B0604030504040204" pitchFamily="2" charset="0"/>
            </a:endParaRPr>
          </a:p>
        </p:txBody>
      </p:sp>
      <p:sp>
        <p:nvSpPr>
          <p:cNvPr id="76026" name="未知"/>
          <p:cNvSpPr/>
          <p:nvPr/>
        </p:nvSpPr>
        <p:spPr>
          <a:xfrm>
            <a:off x="3851275" y="5362575"/>
            <a:ext cx="3600450" cy="1030288"/>
          </a:xfrm>
          <a:custGeom>
            <a:avLst/>
            <a:gdLst/>
            <a:ahLst/>
            <a:cxnLst/>
            <a:pathLst>
              <a:path w="2268" h="649">
                <a:moveTo>
                  <a:pt x="0" y="7"/>
                </a:moveTo>
                <a:cubicBezTo>
                  <a:pt x="106" y="3"/>
                  <a:pt x="212" y="0"/>
                  <a:pt x="273" y="7"/>
                </a:cubicBezTo>
                <a:cubicBezTo>
                  <a:pt x="334" y="14"/>
                  <a:pt x="340" y="29"/>
                  <a:pt x="363" y="52"/>
                </a:cubicBezTo>
                <a:cubicBezTo>
                  <a:pt x="386" y="75"/>
                  <a:pt x="394" y="98"/>
                  <a:pt x="409" y="143"/>
                </a:cubicBezTo>
                <a:cubicBezTo>
                  <a:pt x="424" y="188"/>
                  <a:pt x="424" y="249"/>
                  <a:pt x="454" y="324"/>
                </a:cubicBezTo>
                <a:cubicBezTo>
                  <a:pt x="484" y="399"/>
                  <a:pt x="522" y="543"/>
                  <a:pt x="590" y="596"/>
                </a:cubicBezTo>
                <a:cubicBezTo>
                  <a:pt x="658" y="649"/>
                  <a:pt x="666" y="642"/>
                  <a:pt x="862" y="642"/>
                </a:cubicBezTo>
                <a:cubicBezTo>
                  <a:pt x="1058" y="642"/>
                  <a:pt x="1565" y="619"/>
                  <a:pt x="1769" y="596"/>
                </a:cubicBezTo>
                <a:cubicBezTo>
                  <a:pt x="1973" y="573"/>
                  <a:pt x="2026" y="529"/>
                  <a:pt x="2087" y="506"/>
                </a:cubicBezTo>
                <a:cubicBezTo>
                  <a:pt x="2148" y="483"/>
                  <a:pt x="2102" y="490"/>
                  <a:pt x="2132" y="460"/>
                </a:cubicBezTo>
                <a:cubicBezTo>
                  <a:pt x="2162" y="430"/>
                  <a:pt x="2215" y="377"/>
                  <a:pt x="2268" y="324"/>
                </a:cubicBez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76027" name="未知"/>
          <p:cNvSpPr/>
          <p:nvPr/>
        </p:nvSpPr>
        <p:spPr>
          <a:xfrm>
            <a:off x="3851275" y="4786313"/>
            <a:ext cx="4249738" cy="1835150"/>
          </a:xfrm>
          <a:custGeom>
            <a:avLst/>
            <a:gdLst/>
            <a:ahLst/>
            <a:cxnLst/>
            <a:pathLst>
              <a:path w="2677" h="1156">
                <a:moveTo>
                  <a:pt x="0" y="7"/>
                </a:moveTo>
                <a:cubicBezTo>
                  <a:pt x="125" y="3"/>
                  <a:pt x="250" y="0"/>
                  <a:pt x="318" y="7"/>
                </a:cubicBezTo>
                <a:cubicBezTo>
                  <a:pt x="386" y="14"/>
                  <a:pt x="386" y="22"/>
                  <a:pt x="409" y="52"/>
                </a:cubicBezTo>
                <a:cubicBezTo>
                  <a:pt x="432" y="82"/>
                  <a:pt x="431" y="120"/>
                  <a:pt x="454" y="188"/>
                </a:cubicBezTo>
                <a:cubicBezTo>
                  <a:pt x="477" y="256"/>
                  <a:pt x="500" y="316"/>
                  <a:pt x="545" y="460"/>
                </a:cubicBezTo>
                <a:cubicBezTo>
                  <a:pt x="590" y="604"/>
                  <a:pt x="613" y="944"/>
                  <a:pt x="726" y="1050"/>
                </a:cubicBezTo>
                <a:cubicBezTo>
                  <a:pt x="839" y="1156"/>
                  <a:pt x="991" y="1095"/>
                  <a:pt x="1225" y="1095"/>
                </a:cubicBezTo>
                <a:cubicBezTo>
                  <a:pt x="1459" y="1095"/>
                  <a:pt x="1958" y="1065"/>
                  <a:pt x="2132" y="1050"/>
                </a:cubicBezTo>
                <a:cubicBezTo>
                  <a:pt x="2306" y="1035"/>
                  <a:pt x="2223" y="1028"/>
                  <a:pt x="2268" y="1005"/>
                </a:cubicBezTo>
                <a:cubicBezTo>
                  <a:pt x="2313" y="982"/>
                  <a:pt x="2336" y="967"/>
                  <a:pt x="2404" y="914"/>
                </a:cubicBezTo>
                <a:cubicBezTo>
                  <a:pt x="2472" y="861"/>
                  <a:pt x="2574" y="774"/>
                  <a:pt x="2677" y="687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76028" name="未知"/>
          <p:cNvSpPr/>
          <p:nvPr/>
        </p:nvSpPr>
        <p:spPr>
          <a:xfrm>
            <a:off x="3851275" y="5864225"/>
            <a:ext cx="2952750" cy="301625"/>
          </a:xfrm>
          <a:custGeom>
            <a:avLst/>
            <a:gdLst/>
            <a:ahLst/>
            <a:cxnLst/>
            <a:pathLst>
              <a:path w="1860" h="190">
                <a:moveTo>
                  <a:pt x="0" y="8"/>
                </a:moveTo>
                <a:cubicBezTo>
                  <a:pt x="110" y="4"/>
                  <a:pt x="220" y="0"/>
                  <a:pt x="273" y="8"/>
                </a:cubicBezTo>
                <a:cubicBezTo>
                  <a:pt x="326" y="16"/>
                  <a:pt x="303" y="31"/>
                  <a:pt x="318" y="54"/>
                </a:cubicBezTo>
                <a:cubicBezTo>
                  <a:pt x="333" y="77"/>
                  <a:pt x="333" y="129"/>
                  <a:pt x="363" y="144"/>
                </a:cubicBezTo>
                <a:cubicBezTo>
                  <a:pt x="393" y="159"/>
                  <a:pt x="340" y="136"/>
                  <a:pt x="499" y="144"/>
                </a:cubicBezTo>
                <a:cubicBezTo>
                  <a:pt x="658" y="152"/>
                  <a:pt x="1157" y="190"/>
                  <a:pt x="1316" y="190"/>
                </a:cubicBezTo>
                <a:cubicBezTo>
                  <a:pt x="1475" y="190"/>
                  <a:pt x="1361" y="174"/>
                  <a:pt x="1452" y="144"/>
                </a:cubicBezTo>
                <a:cubicBezTo>
                  <a:pt x="1543" y="114"/>
                  <a:pt x="1701" y="61"/>
                  <a:pt x="1860" y="8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76029" name="矩形 76028"/>
          <p:cNvSpPr/>
          <p:nvPr/>
        </p:nvSpPr>
        <p:spPr>
          <a:xfrm>
            <a:off x="2928938" y="1919288"/>
            <a:ext cx="1571625" cy="2746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en-US" altLang="zh-CN" sz="1800" b="1">
                <a:latin typeface="Tahoma" panose="020B0604030504040204" pitchFamily="2" charset="0"/>
              </a:rPr>
              <a:t>free_area[i]</a:t>
            </a:r>
            <a:endParaRPr lang="en-US" altLang="zh-CN" sz="1800" b="1">
              <a:latin typeface="Tahoma" panose="020B0604030504040204" pitchFamily="2" charset="0"/>
            </a:endParaRPr>
          </a:p>
        </p:txBody>
      </p:sp>
      <p:sp>
        <p:nvSpPr>
          <p:cNvPr id="76030" name="直接连接符 76029"/>
          <p:cNvSpPr/>
          <p:nvPr/>
        </p:nvSpPr>
        <p:spPr>
          <a:xfrm>
            <a:off x="6156325" y="5445125"/>
            <a:ext cx="576263" cy="714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031" name="直接连接符 76030"/>
          <p:cNvSpPr/>
          <p:nvPr/>
        </p:nvSpPr>
        <p:spPr>
          <a:xfrm flipV="1">
            <a:off x="6156325" y="5876925"/>
            <a:ext cx="576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032" name="直接连接符 76031"/>
          <p:cNvSpPr/>
          <p:nvPr/>
        </p:nvSpPr>
        <p:spPr>
          <a:xfrm>
            <a:off x="6156325" y="4941888"/>
            <a:ext cx="576263" cy="142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033" name="直接连接符 76032"/>
          <p:cNvSpPr/>
          <p:nvPr/>
        </p:nvSpPr>
        <p:spPr>
          <a:xfrm>
            <a:off x="6156325" y="4437063"/>
            <a:ext cx="576263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034" name="直接连接符 76033"/>
          <p:cNvSpPr/>
          <p:nvPr/>
        </p:nvSpPr>
        <p:spPr>
          <a:xfrm>
            <a:off x="6156325" y="4005263"/>
            <a:ext cx="576263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035" name="直接连接符 76034"/>
          <p:cNvSpPr/>
          <p:nvPr/>
        </p:nvSpPr>
        <p:spPr>
          <a:xfrm>
            <a:off x="6156325" y="3500438"/>
            <a:ext cx="576263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036" name="直接连接符 76035"/>
          <p:cNvSpPr/>
          <p:nvPr/>
        </p:nvSpPr>
        <p:spPr>
          <a:xfrm>
            <a:off x="6156325" y="3068638"/>
            <a:ext cx="576263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037" name="直接连接符 76036"/>
          <p:cNvSpPr/>
          <p:nvPr/>
        </p:nvSpPr>
        <p:spPr>
          <a:xfrm>
            <a:off x="6156325" y="2565400"/>
            <a:ext cx="576263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038" name="直接连接符 76037"/>
          <p:cNvSpPr/>
          <p:nvPr/>
        </p:nvSpPr>
        <p:spPr>
          <a:xfrm>
            <a:off x="6156325" y="2133600"/>
            <a:ext cx="576263" cy="5032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矩形 76801"/>
          <p:cNvSpPr/>
          <p:nvPr/>
        </p:nvSpPr>
        <p:spPr>
          <a:xfrm>
            <a:off x="1381125" y="762953"/>
            <a:ext cx="6430963" cy="5537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7.5.1</a:t>
            </a: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rPr>
              <a:t>  Linux 存储管理(Cont.)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</p:txBody>
      </p:sp>
      <p:sp>
        <p:nvSpPr>
          <p:cNvPr id="76803" name="矩形 76802"/>
          <p:cNvSpPr/>
          <p:nvPr/>
        </p:nvSpPr>
        <p:spPr>
          <a:xfrm>
            <a:off x="971550" y="1700213"/>
            <a:ext cx="7993063" cy="29940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262255" indent="-262255" eaLnBrk="0" hangingPunc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 b="1">
                <a:solidFill>
                  <a:schemeClr val="tx2"/>
                </a:solidFill>
                <a:latin typeface="Tahoma" panose="020B0604030504040204" pitchFamily="2" charset="0"/>
              </a:rPr>
              <a:t> ⑵</a:t>
            </a:r>
            <a:r>
              <a:rPr lang="en-US" altLang="zh-CN" b="1">
                <a:latin typeface="Tahoma" panose="020B0604030504040204" pitchFamily="2" charset="0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Tahoma" panose="020B0604030504040204" pitchFamily="2" charset="0"/>
              </a:rPr>
              <a:t>Buddy heap algorithm</a:t>
            </a:r>
            <a:endParaRPr lang="en-US" altLang="zh-CN" b="1">
              <a:solidFill>
                <a:schemeClr val="tx2"/>
              </a:solidFill>
              <a:latin typeface="Tahoma" panose="020B0604030504040204" pitchFamily="2" charset="0"/>
            </a:endParaRPr>
          </a:p>
          <a:p>
            <a:pPr marL="262255" indent="-262255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分配</a:t>
            </a:r>
            <a:r>
              <a:rPr lang="en-US" altLang="zh-CN" sz="2000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: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 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申请 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fn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个页框</a:t>
            </a:r>
            <a:endParaRPr lang="zh-CN" altLang="en-US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812800" lvl="1" indent="-363220" eaLnBrk="1" hangingPunct="1">
              <a:lnSpc>
                <a:spcPct val="120000"/>
              </a:lnSpc>
              <a:buAutoNum type="circleNumDbPlain"/>
            </a:pP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找到相应的块组 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j ; </a:t>
            </a:r>
            <a:endParaRPr lang="en-US" altLang="zh-CN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812800" lvl="1" indent="-363220" eaLnBrk="1" hangingPunct="1">
              <a:lnSpc>
                <a:spcPct val="120000"/>
              </a:lnSpc>
              <a:buAutoNum type="circleNumDbPlain"/>
            </a:pP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在块组 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j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的第一个空闲块分配 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2</a:t>
            </a:r>
            <a:r>
              <a:rPr lang="en-US" altLang="zh-CN" sz="2000" b="1" baseline="30000">
                <a:latin typeface="Tahoma" panose="020B0604030504040204" pitchFamily="2" charset="0"/>
                <a:ea typeface="黑体" panose="02010609060101010101" pitchFamily="2" charset="-122"/>
              </a:rPr>
              <a:t> i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个页框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( 2 </a:t>
            </a:r>
            <a:r>
              <a:rPr lang="en-US" altLang="zh-CN" sz="2000" b="1" baseline="30000">
                <a:latin typeface="Tahoma" panose="020B0604030504040204" pitchFamily="2" charset="0"/>
                <a:ea typeface="黑体" panose="02010609060101010101" pitchFamily="2" charset="-122"/>
              </a:rPr>
              <a:t>i-1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＜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fn≤2</a:t>
            </a:r>
            <a:r>
              <a:rPr lang="en-US" altLang="zh-CN" sz="2000" b="1" baseline="30000">
                <a:latin typeface="Tahoma" panose="020B0604030504040204" pitchFamily="2" charset="0"/>
                <a:ea typeface="黑体" panose="02010609060101010101" pitchFamily="2" charset="-122"/>
              </a:rPr>
              <a:t> i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 );</a:t>
            </a:r>
            <a:endParaRPr lang="en-US" altLang="zh-CN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812800" lvl="1" indent="-363220" eaLnBrk="1" hangingPunct="1">
              <a:lnSpc>
                <a:spcPct val="120000"/>
              </a:lnSpc>
              <a:buAutoNum type="circleNumDbPlain"/>
            </a:pP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调整块组 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j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的空闲块链表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;</a:t>
            </a:r>
            <a:endParaRPr lang="en-US" altLang="zh-CN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812800" lvl="1" indent="-363220" eaLnBrk="1" hangingPunct="1">
              <a:lnSpc>
                <a:spcPct val="120000"/>
              </a:lnSpc>
              <a:buAutoNum type="circleNumDbPlain"/>
            </a:pP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若 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2</a:t>
            </a:r>
            <a:r>
              <a:rPr lang="en-US" altLang="zh-CN" sz="2000" b="1" baseline="30000">
                <a:latin typeface="Tahoma" panose="020B0604030504040204" pitchFamily="2" charset="0"/>
                <a:ea typeface="黑体" panose="02010609060101010101" pitchFamily="2" charset="-122"/>
              </a:rPr>
              <a:t> j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 &gt; 2</a:t>
            </a:r>
            <a:r>
              <a:rPr lang="en-US" altLang="zh-CN" sz="2000" b="1" baseline="30000">
                <a:latin typeface="Tahoma" panose="020B0604030504040204" pitchFamily="2" charset="0"/>
                <a:ea typeface="黑体" panose="02010609060101010101" pitchFamily="2" charset="-122"/>
              </a:rPr>
              <a:t> i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,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则把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2</a:t>
            </a:r>
            <a:r>
              <a:rPr lang="en-US" altLang="zh-CN" sz="2000" b="1" baseline="30000">
                <a:latin typeface="Tahoma" panose="020B0604030504040204" pitchFamily="2" charset="0"/>
                <a:ea typeface="黑体" panose="02010609060101010101" pitchFamily="2" charset="-122"/>
              </a:rPr>
              <a:t> j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 - 2</a:t>
            </a:r>
            <a:r>
              <a:rPr lang="en-US" altLang="zh-CN" sz="2000" b="1" baseline="30000">
                <a:latin typeface="Tahoma" panose="020B0604030504040204" pitchFamily="2" charset="0"/>
                <a:ea typeface="黑体" panose="02010609060101010101" pitchFamily="2" charset="-122"/>
              </a:rPr>
              <a:t> i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个空闲页框加入到相应块组空闲链中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;</a:t>
            </a:r>
            <a:endParaRPr lang="en-US" altLang="zh-CN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262255" indent="-262255">
              <a:lnSpc>
                <a:spcPct val="120000"/>
              </a:lnSpc>
            </a:pP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           (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若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2</a:t>
            </a:r>
            <a:r>
              <a:rPr lang="en-US" altLang="zh-CN" sz="2000" b="1" baseline="30000">
                <a:latin typeface="Tahoma" panose="020B0604030504040204" pitchFamily="2" charset="0"/>
                <a:ea typeface="黑体" panose="02010609060101010101" pitchFamily="2" charset="-122"/>
              </a:rPr>
              <a:t> j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 - 2</a:t>
            </a:r>
            <a:r>
              <a:rPr lang="en-US" altLang="zh-CN" sz="2000" b="1" baseline="30000">
                <a:latin typeface="Tahoma" panose="020B0604030504040204" pitchFamily="2" charset="0"/>
                <a:ea typeface="黑体" panose="02010609060101010101" pitchFamily="2" charset="-122"/>
              </a:rPr>
              <a:t> i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不是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2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的整数次幂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,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则将其拆分成不同的整数次幂。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)</a:t>
            </a:r>
            <a:endParaRPr lang="en-US" altLang="zh-CN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812800" lvl="1" indent="-363220" eaLnBrk="1" hangingPunct="1">
              <a:lnSpc>
                <a:spcPct val="120000"/>
              </a:lnSpc>
              <a:buChar char="•"/>
            </a:pP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修改位图。</a:t>
            </a:r>
            <a:endParaRPr lang="zh-CN" altLang="en-US" sz="2000" b="1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  <p:sp>
        <p:nvSpPr>
          <p:cNvPr id="76804" name="矩形 76803"/>
          <p:cNvSpPr/>
          <p:nvPr/>
        </p:nvSpPr>
        <p:spPr>
          <a:xfrm>
            <a:off x="971550" y="4724400"/>
            <a:ext cx="6913563" cy="18256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262255" indent="-262255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</a:rPr>
              <a:t> </a:t>
            </a:r>
            <a:r>
              <a:rPr lang="zh-CN" altLang="en-US" sz="2000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释放</a:t>
            </a:r>
            <a:r>
              <a:rPr lang="en-US" altLang="zh-CN" sz="2000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: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 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释放 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2</a:t>
            </a:r>
            <a:r>
              <a:rPr lang="en-US" altLang="zh-CN" sz="2000" b="1" baseline="30000">
                <a:latin typeface="Tahoma" panose="020B0604030504040204" pitchFamily="2" charset="0"/>
                <a:ea typeface="黑体" panose="02010609060101010101" pitchFamily="2" charset="-122"/>
              </a:rPr>
              <a:t> i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个页框</a:t>
            </a:r>
            <a:endParaRPr lang="zh-CN" altLang="en-US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812800" lvl="1" indent="-371475" eaLnBrk="1" hangingPunct="1">
              <a:lnSpc>
                <a:spcPct val="120000"/>
              </a:lnSpc>
              <a:buAutoNum type="circleNumDbPlain"/>
            </a:pP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释放的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2</a:t>
            </a:r>
            <a:r>
              <a:rPr lang="en-US" altLang="zh-CN" sz="2000" b="1" baseline="30000">
                <a:latin typeface="Tahoma" panose="020B0604030504040204" pitchFamily="2" charset="0"/>
                <a:ea typeface="黑体" panose="02010609060101010101" pitchFamily="2" charset="-122"/>
              </a:rPr>
              <a:t> i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个页框与相邻的空闲区按伙伴关系合并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,</a:t>
            </a:r>
            <a:endParaRPr lang="en-US" altLang="zh-CN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812800" lvl="1" indent="-371475" eaLnBrk="1" hangingPunct="1">
              <a:lnSpc>
                <a:spcPct val="120000"/>
              </a:lnSpc>
              <a:buNone/>
            </a:pP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    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即两个相邻的伙伴合并为一个大的空闲区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;</a:t>
            </a:r>
            <a:endParaRPr lang="en-US" altLang="zh-CN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812800" lvl="1" indent="-371475" eaLnBrk="1" hangingPunct="1">
              <a:lnSpc>
                <a:spcPct val="120000"/>
              </a:lnSpc>
              <a:buAutoNum type="circleNumDbPlain" startAt="2"/>
            </a:pP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把得到的空闲区加入到不同块组的空闲链中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;</a:t>
            </a:r>
            <a:endParaRPr lang="en-US" altLang="zh-CN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812800" lvl="1" indent="-371475" eaLnBrk="1" hangingPunct="1">
              <a:lnSpc>
                <a:spcPct val="120000"/>
              </a:lnSpc>
              <a:buAutoNum type="circleNumDbPlain" startAt="3"/>
            </a:pP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修改位图。</a:t>
            </a:r>
            <a:endParaRPr lang="zh-CN" altLang="en-US" sz="2000" b="1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矩形 77825"/>
          <p:cNvSpPr/>
          <p:nvPr/>
        </p:nvSpPr>
        <p:spPr>
          <a:xfrm>
            <a:off x="1381125" y="959803"/>
            <a:ext cx="6430963" cy="5537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7.5.1</a:t>
            </a: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rPr>
              <a:t>  Linux 存储管理(Cont.)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</p:txBody>
      </p:sp>
      <p:sp>
        <p:nvSpPr>
          <p:cNvPr id="77827" name="矩形 77826"/>
          <p:cNvSpPr/>
          <p:nvPr/>
        </p:nvSpPr>
        <p:spPr>
          <a:xfrm>
            <a:off x="1116013" y="1808163"/>
            <a:ext cx="3311525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0" hangingPunct="0"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</a:rPr>
              <a:t> </a:t>
            </a:r>
            <a:r>
              <a:rPr lang="zh-CN" altLang="en-US" sz="2000" b="1">
                <a:solidFill>
                  <a:schemeClr val="tx2"/>
                </a:solidFill>
                <a:latin typeface="Tahoma" panose="020B0604030504040204" pitchFamily="2" charset="0"/>
              </a:rPr>
              <a:t>分配例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</a:rPr>
              <a:t>: </a:t>
            </a:r>
            <a:r>
              <a:rPr lang="zh-CN" altLang="en-US" sz="2000" b="1">
                <a:latin typeface="Tahoma" panose="020B0604030504040204" pitchFamily="2" charset="0"/>
              </a:rPr>
              <a:t>申请页框数</a:t>
            </a:r>
            <a:r>
              <a:rPr lang="en-US" altLang="zh-CN" sz="2000" b="1">
                <a:latin typeface="Tahoma" panose="020B0604030504040204" pitchFamily="2" charset="0"/>
              </a:rPr>
              <a:t>fn=3</a:t>
            </a:r>
            <a:endParaRPr lang="en-US" altLang="zh-CN" sz="2000" b="1">
              <a:latin typeface="Tahoma" panose="020B0604030504040204" pitchFamily="2" charset="0"/>
            </a:endParaRPr>
          </a:p>
        </p:txBody>
      </p:sp>
      <p:graphicFrame>
        <p:nvGraphicFramePr>
          <p:cNvPr id="77828" name="表格 77827"/>
          <p:cNvGraphicFramePr/>
          <p:nvPr/>
        </p:nvGraphicFramePr>
        <p:xfrm>
          <a:off x="2916238" y="2276475"/>
          <a:ext cx="2087563" cy="381635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792163"/>
              </a:tblGrid>
              <a:tr h="6350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/>
                        <a:t>空闲块组指针</a:t>
                      </a:r>
                      <a:endParaRPr lang="zh-CN" altLang="en-US" sz="16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/>
                        <a:t>块组位图指针</a:t>
                      </a:r>
                      <a:endParaRPr lang="zh-CN" altLang="en-US" sz="16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块组号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5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4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ym typeface="Symbol" panose="05050102010706020507" pitchFamily="2" charset="2"/>
                        </a:rPr>
                        <a:t></a:t>
                      </a:r>
                      <a:endParaRPr lang="zh-CN" altLang="en-US" sz="1800" b="1">
                        <a:sym typeface="Symbol" panose="05050102010706020507" pitchFamily="2" charset="2"/>
                      </a:endParaRPr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3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2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1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0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870" name="表格 77869"/>
          <p:cNvGraphicFramePr/>
          <p:nvPr/>
        </p:nvGraphicFramePr>
        <p:xfrm>
          <a:off x="5364163" y="1844675"/>
          <a:ext cx="1295400" cy="4032250"/>
        </p:xfrm>
        <a:graphic>
          <a:graphicData uri="http://schemas.openxmlformats.org/drawingml/2006/table">
            <a:tbl>
              <a:tblPr/>
              <a:tblGrid>
                <a:gridCol w="804863"/>
                <a:gridCol w="490537"/>
              </a:tblGrid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200" b="1"/>
                        <a:t>物理内存</a:t>
                      </a:r>
                      <a:endParaRPr lang="zh-CN" altLang="en-US" sz="1200" b="1"/>
                    </a:p>
                  </a:txBody>
                  <a:tcPr marL="0" marR="0" marT="0" marB="0" vert="horz" anchor="t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b="1"/>
                        <a:t>页架号</a:t>
                      </a:r>
                      <a:endParaRPr lang="zh-CN" altLang="en-US" sz="1200" b="1"/>
                    </a:p>
                  </a:txBody>
                  <a:tcPr marL="0" marR="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15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14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13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12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11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10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9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8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7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6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5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4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3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2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945" name="表格 77944"/>
          <p:cNvGraphicFramePr/>
          <p:nvPr/>
        </p:nvGraphicFramePr>
        <p:xfrm>
          <a:off x="6732588" y="2603500"/>
          <a:ext cx="215900" cy="3705225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11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1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1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1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1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969" name="表格 77968"/>
          <p:cNvGraphicFramePr/>
          <p:nvPr/>
        </p:nvGraphicFramePr>
        <p:xfrm>
          <a:off x="7380288" y="2603500"/>
          <a:ext cx="215900" cy="3705225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8239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1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1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2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985" name="表格 77984"/>
          <p:cNvGraphicFramePr/>
          <p:nvPr/>
        </p:nvGraphicFramePr>
        <p:xfrm>
          <a:off x="8027988" y="2603500"/>
          <a:ext cx="215900" cy="3705225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16478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1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6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4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997" name="表格 77996"/>
          <p:cNvGraphicFramePr/>
          <p:nvPr/>
        </p:nvGraphicFramePr>
        <p:xfrm>
          <a:off x="2195513" y="5478463"/>
          <a:ext cx="455613" cy="544513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249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/>
                        <a:t>page</a:t>
                      </a:r>
                      <a:endParaRPr lang="zh-CN" altLang="en-US" sz="1400" b="1"/>
                    </a:p>
                  </a:txBody>
                  <a:tcPr marL="0" marR="0" marT="0" marB="36000" vert="horz" anchor="b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/>
                        <a:t>1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007" name="表格 78006"/>
          <p:cNvGraphicFramePr/>
          <p:nvPr/>
        </p:nvGraphicFramePr>
        <p:xfrm>
          <a:off x="731838" y="5478463"/>
          <a:ext cx="455613" cy="544513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249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/>
                        <a:t>page</a:t>
                      </a:r>
                      <a:endParaRPr lang="zh-CN" altLang="en-US" sz="1400" b="1"/>
                    </a:p>
                  </a:txBody>
                  <a:tcPr marL="0" marR="0" marT="0" marB="36000" vert="horz" anchor="b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/>
                        <a:t>12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017" name="表格 78016"/>
          <p:cNvGraphicFramePr/>
          <p:nvPr/>
        </p:nvGraphicFramePr>
        <p:xfrm>
          <a:off x="1452563" y="5478463"/>
          <a:ext cx="455613" cy="544513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249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/>
                        <a:t>page</a:t>
                      </a:r>
                      <a:endParaRPr lang="zh-CN" altLang="en-US" sz="1400" b="1"/>
                    </a:p>
                  </a:txBody>
                  <a:tcPr marL="0" marR="0" marT="0" marB="36000" vert="horz" anchor="b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/>
                        <a:t>3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027" name="直接连接符 78026"/>
          <p:cNvSpPr/>
          <p:nvPr/>
        </p:nvSpPr>
        <p:spPr>
          <a:xfrm flipH="1">
            <a:off x="2627313" y="5805488"/>
            <a:ext cx="576262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8028" name="直接连接符 78027"/>
          <p:cNvSpPr/>
          <p:nvPr/>
        </p:nvSpPr>
        <p:spPr>
          <a:xfrm flipH="1">
            <a:off x="1908175" y="5805488"/>
            <a:ext cx="288925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8029" name="直接连接符 78028"/>
          <p:cNvSpPr/>
          <p:nvPr/>
        </p:nvSpPr>
        <p:spPr>
          <a:xfrm flipH="1">
            <a:off x="1150938" y="5805488"/>
            <a:ext cx="288925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8030" name="直接连接符 78029"/>
          <p:cNvSpPr/>
          <p:nvPr/>
        </p:nvSpPr>
        <p:spPr>
          <a:xfrm>
            <a:off x="1187450" y="5949950"/>
            <a:ext cx="2873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8031" name="直接连接符 78030"/>
          <p:cNvSpPr/>
          <p:nvPr/>
        </p:nvSpPr>
        <p:spPr>
          <a:xfrm>
            <a:off x="1908175" y="5949950"/>
            <a:ext cx="2873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8032" name="直接连接符 78031"/>
          <p:cNvSpPr/>
          <p:nvPr/>
        </p:nvSpPr>
        <p:spPr>
          <a:xfrm>
            <a:off x="2628900" y="5949950"/>
            <a:ext cx="2873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graphicFrame>
        <p:nvGraphicFramePr>
          <p:cNvPr id="78033" name="表格 78032"/>
          <p:cNvGraphicFramePr/>
          <p:nvPr/>
        </p:nvGraphicFramePr>
        <p:xfrm>
          <a:off x="2217738" y="4868863"/>
          <a:ext cx="455613" cy="544513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249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/>
                        <a:t>page</a:t>
                      </a:r>
                      <a:endParaRPr lang="zh-CN" altLang="en-US" sz="1400" b="1"/>
                    </a:p>
                  </a:txBody>
                  <a:tcPr marL="0" marR="0" marT="0" marB="36000" vert="horz" anchor="b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/>
                        <a:t>4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043" name="表格 78042"/>
          <p:cNvGraphicFramePr/>
          <p:nvPr/>
        </p:nvGraphicFramePr>
        <p:xfrm>
          <a:off x="1474788" y="4868863"/>
          <a:ext cx="455613" cy="544513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249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/>
                        <a:t>page</a:t>
                      </a:r>
                      <a:endParaRPr lang="zh-CN" altLang="en-US" sz="1400" b="1"/>
                    </a:p>
                  </a:txBody>
                  <a:tcPr marL="0" marR="0" marT="0" marB="36000" vert="horz" anchor="b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/>
                        <a:t>14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053" name="直接连接符 78052"/>
          <p:cNvSpPr/>
          <p:nvPr/>
        </p:nvSpPr>
        <p:spPr>
          <a:xfrm flipH="1">
            <a:off x="2649538" y="5195888"/>
            <a:ext cx="576262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8054" name="直接连接符 78053"/>
          <p:cNvSpPr/>
          <p:nvPr/>
        </p:nvSpPr>
        <p:spPr>
          <a:xfrm flipH="1">
            <a:off x="1930400" y="5195888"/>
            <a:ext cx="288925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8055" name="直接连接符 78054"/>
          <p:cNvSpPr/>
          <p:nvPr/>
        </p:nvSpPr>
        <p:spPr>
          <a:xfrm>
            <a:off x="1930400" y="5340350"/>
            <a:ext cx="2873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8056" name="直接连接符 78055"/>
          <p:cNvSpPr/>
          <p:nvPr/>
        </p:nvSpPr>
        <p:spPr>
          <a:xfrm>
            <a:off x="2651125" y="5340350"/>
            <a:ext cx="2873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graphicFrame>
        <p:nvGraphicFramePr>
          <p:cNvPr id="78057" name="表格 78056"/>
          <p:cNvGraphicFramePr/>
          <p:nvPr/>
        </p:nvGraphicFramePr>
        <p:xfrm>
          <a:off x="2195513" y="4292600"/>
          <a:ext cx="455613" cy="544513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249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/>
                        <a:t>page</a:t>
                      </a:r>
                      <a:endParaRPr lang="zh-CN" altLang="en-US" sz="1400" b="1"/>
                    </a:p>
                  </a:txBody>
                  <a:tcPr marL="0" marR="0" marT="0" marB="36000" vert="horz" anchor="b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/>
                        <a:t>8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067" name="直接连接符 78066"/>
          <p:cNvSpPr/>
          <p:nvPr/>
        </p:nvSpPr>
        <p:spPr>
          <a:xfrm flipH="1">
            <a:off x="2627313" y="4619625"/>
            <a:ext cx="576262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8068" name="直接连接符 78067"/>
          <p:cNvSpPr/>
          <p:nvPr/>
        </p:nvSpPr>
        <p:spPr>
          <a:xfrm>
            <a:off x="2628900" y="4764088"/>
            <a:ext cx="2873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8069" name="右大括号 78068"/>
          <p:cNvSpPr/>
          <p:nvPr/>
        </p:nvSpPr>
        <p:spPr>
          <a:xfrm rot="16200000">
            <a:off x="7380288" y="1701800"/>
            <a:ext cx="215900" cy="1511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8070" name="文本框 78069"/>
          <p:cNvSpPr txBox="1"/>
          <p:nvPr/>
        </p:nvSpPr>
        <p:spPr>
          <a:xfrm>
            <a:off x="7092950" y="2130425"/>
            <a:ext cx="792163" cy="2190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1800" b="1">
                <a:latin typeface="Tahoma" panose="020B0604030504040204" pitchFamily="2" charset="0"/>
              </a:rPr>
              <a:t>map</a:t>
            </a:r>
            <a:endParaRPr lang="en-US" altLang="zh-CN" sz="1800" b="1">
              <a:latin typeface="Tahoma" panose="020B0604030504040204" pitchFamily="2" charset="0"/>
            </a:endParaRPr>
          </a:p>
        </p:txBody>
      </p:sp>
      <p:sp>
        <p:nvSpPr>
          <p:cNvPr id="78071" name="文本框 78070"/>
          <p:cNvSpPr txBox="1"/>
          <p:nvPr/>
        </p:nvSpPr>
        <p:spPr>
          <a:xfrm>
            <a:off x="1835150" y="4508500"/>
            <a:ext cx="360363" cy="2190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1800" b="1">
                <a:latin typeface="Tahoma" panose="020B0604030504040204" pitchFamily="2" charset="0"/>
              </a:rPr>
              <a:t>…</a:t>
            </a:r>
            <a:endParaRPr lang="en-US" altLang="zh-CN" sz="1800" b="1">
              <a:latin typeface="Tahoma" panose="020B0604030504040204" pitchFamily="2" charset="0"/>
            </a:endParaRPr>
          </a:p>
        </p:txBody>
      </p:sp>
      <p:sp>
        <p:nvSpPr>
          <p:cNvPr id="78072" name="文本框 78071"/>
          <p:cNvSpPr txBox="1"/>
          <p:nvPr/>
        </p:nvSpPr>
        <p:spPr>
          <a:xfrm>
            <a:off x="1042988" y="5154613"/>
            <a:ext cx="504825" cy="2190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1800" b="1">
                <a:latin typeface="Tahoma" panose="020B0604030504040204" pitchFamily="2" charset="0"/>
              </a:rPr>
              <a:t>…</a:t>
            </a:r>
            <a:endParaRPr lang="en-US" altLang="zh-CN" sz="1800" b="1">
              <a:latin typeface="Tahoma" panose="020B0604030504040204" pitchFamily="2" charset="0"/>
            </a:endParaRPr>
          </a:p>
        </p:txBody>
      </p:sp>
      <p:sp>
        <p:nvSpPr>
          <p:cNvPr id="78073" name="文本框 78072"/>
          <p:cNvSpPr txBox="1"/>
          <p:nvPr/>
        </p:nvSpPr>
        <p:spPr>
          <a:xfrm>
            <a:off x="250825" y="5730875"/>
            <a:ext cx="504825" cy="2190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1800" b="1">
                <a:latin typeface="Tahoma" panose="020B0604030504040204" pitchFamily="2" charset="0"/>
              </a:rPr>
              <a:t>…</a:t>
            </a:r>
            <a:endParaRPr lang="en-US" altLang="zh-CN" sz="1800" b="1">
              <a:latin typeface="Tahoma" panose="020B0604030504040204" pitchFamily="2" charset="0"/>
            </a:endParaRPr>
          </a:p>
        </p:txBody>
      </p:sp>
      <p:sp>
        <p:nvSpPr>
          <p:cNvPr id="78074" name="未知"/>
          <p:cNvSpPr/>
          <p:nvPr/>
        </p:nvSpPr>
        <p:spPr>
          <a:xfrm>
            <a:off x="3851275" y="5362575"/>
            <a:ext cx="3600450" cy="1030288"/>
          </a:xfrm>
          <a:custGeom>
            <a:avLst/>
            <a:gdLst/>
            <a:ahLst/>
            <a:cxnLst/>
            <a:pathLst>
              <a:path w="2268" h="649">
                <a:moveTo>
                  <a:pt x="0" y="7"/>
                </a:moveTo>
                <a:cubicBezTo>
                  <a:pt x="106" y="3"/>
                  <a:pt x="212" y="0"/>
                  <a:pt x="273" y="7"/>
                </a:cubicBezTo>
                <a:cubicBezTo>
                  <a:pt x="334" y="14"/>
                  <a:pt x="340" y="29"/>
                  <a:pt x="363" y="52"/>
                </a:cubicBezTo>
                <a:cubicBezTo>
                  <a:pt x="386" y="75"/>
                  <a:pt x="394" y="98"/>
                  <a:pt x="409" y="143"/>
                </a:cubicBezTo>
                <a:cubicBezTo>
                  <a:pt x="424" y="188"/>
                  <a:pt x="424" y="249"/>
                  <a:pt x="454" y="324"/>
                </a:cubicBezTo>
                <a:cubicBezTo>
                  <a:pt x="484" y="399"/>
                  <a:pt x="522" y="543"/>
                  <a:pt x="590" y="596"/>
                </a:cubicBezTo>
                <a:cubicBezTo>
                  <a:pt x="658" y="649"/>
                  <a:pt x="666" y="642"/>
                  <a:pt x="862" y="642"/>
                </a:cubicBezTo>
                <a:cubicBezTo>
                  <a:pt x="1058" y="642"/>
                  <a:pt x="1565" y="619"/>
                  <a:pt x="1769" y="596"/>
                </a:cubicBezTo>
                <a:cubicBezTo>
                  <a:pt x="1973" y="573"/>
                  <a:pt x="2026" y="529"/>
                  <a:pt x="2087" y="506"/>
                </a:cubicBezTo>
                <a:cubicBezTo>
                  <a:pt x="2148" y="483"/>
                  <a:pt x="2102" y="490"/>
                  <a:pt x="2132" y="460"/>
                </a:cubicBezTo>
                <a:cubicBezTo>
                  <a:pt x="2162" y="430"/>
                  <a:pt x="2215" y="377"/>
                  <a:pt x="2268" y="324"/>
                </a:cubicBez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78075" name="未知"/>
          <p:cNvSpPr/>
          <p:nvPr/>
        </p:nvSpPr>
        <p:spPr>
          <a:xfrm>
            <a:off x="3851275" y="4786313"/>
            <a:ext cx="4249738" cy="1835150"/>
          </a:xfrm>
          <a:custGeom>
            <a:avLst/>
            <a:gdLst/>
            <a:ahLst/>
            <a:cxnLst/>
            <a:pathLst>
              <a:path w="2677" h="1156">
                <a:moveTo>
                  <a:pt x="0" y="7"/>
                </a:moveTo>
                <a:cubicBezTo>
                  <a:pt x="125" y="3"/>
                  <a:pt x="250" y="0"/>
                  <a:pt x="318" y="7"/>
                </a:cubicBezTo>
                <a:cubicBezTo>
                  <a:pt x="386" y="14"/>
                  <a:pt x="386" y="22"/>
                  <a:pt x="409" y="52"/>
                </a:cubicBezTo>
                <a:cubicBezTo>
                  <a:pt x="432" y="82"/>
                  <a:pt x="431" y="120"/>
                  <a:pt x="454" y="188"/>
                </a:cubicBezTo>
                <a:cubicBezTo>
                  <a:pt x="477" y="256"/>
                  <a:pt x="500" y="316"/>
                  <a:pt x="545" y="460"/>
                </a:cubicBezTo>
                <a:cubicBezTo>
                  <a:pt x="590" y="604"/>
                  <a:pt x="613" y="944"/>
                  <a:pt x="726" y="1050"/>
                </a:cubicBezTo>
                <a:cubicBezTo>
                  <a:pt x="839" y="1156"/>
                  <a:pt x="991" y="1095"/>
                  <a:pt x="1225" y="1095"/>
                </a:cubicBezTo>
                <a:cubicBezTo>
                  <a:pt x="1459" y="1095"/>
                  <a:pt x="1958" y="1065"/>
                  <a:pt x="2132" y="1050"/>
                </a:cubicBezTo>
                <a:cubicBezTo>
                  <a:pt x="2306" y="1035"/>
                  <a:pt x="2223" y="1028"/>
                  <a:pt x="2268" y="1005"/>
                </a:cubicBezTo>
                <a:cubicBezTo>
                  <a:pt x="2313" y="982"/>
                  <a:pt x="2336" y="967"/>
                  <a:pt x="2404" y="914"/>
                </a:cubicBezTo>
                <a:cubicBezTo>
                  <a:pt x="2472" y="861"/>
                  <a:pt x="2574" y="774"/>
                  <a:pt x="2677" y="687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78076" name="未知"/>
          <p:cNvSpPr/>
          <p:nvPr/>
        </p:nvSpPr>
        <p:spPr>
          <a:xfrm>
            <a:off x="3851275" y="5864225"/>
            <a:ext cx="2952750" cy="301625"/>
          </a:xfrm>
          <a:custGeom>
            <a:avLst/>
            <a:gdLst/>
            <a:ahLst/>
            <a:cxnLst/>
            <a:pathLst>
              <a:path w="1860" h="190">
                <a:moveTo>
                  <a:pt x="0" y="8"/>
                </a:moveTo>
                <a:cubicBezTo>
                  <a:pt x="110" y="4"/>
                  <a:pt x="220" y="0"/>
                  <a:pt x="273" y="8"/>
                </a:cubicBezTo>
                <a:cubicBezTo>
                  <a:pt x="326" y="16"/>
                  <a:pt x="303" y="31"/>
                  <a:pt x="318" y="54"/>
                </a:cubicBezTo>
                <a:cubicBezTo>
                  <a:pt x="333" y="77"/>
                  <a:pt x="333" y="129"/>
                  <a:pt x="363" y="144"/>
                </a:cubicBezTo>
                <a:cubicBezTo>
                  <a:pt x="393" y="159"/>
                  <a:pt x="340" y="136"/>
                  <a:pt x="499" y="144"/>
                </a:cubicBezTo>
                <a:cubicBezTo>
                  <a:pt x="658" y="152"/>
                  <a:pt x="1157" y="190"/>
                  <a:pt x="1316" y="190"/>
                </a:cubicBezTo>
                <a:cubicBezTo>
                  <a:pt x="1475" y="190"/>
                  <a:pt x="1361" y="174"/>
                  <a:pt x="1452" y="144"/>
                </a:cubicBezTo>
                <a:cubicBezTo>
                  <a:pt x="1543" y="114"/>
                  <a:pt x="1701" y="61"/>
                  <a:pt x="1860" y="8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78077" name="矩形 78076"/>
          <p:cNvSpPr/>
          <p:nvPr/>
        </p:nvSpPr>
        <p:spPr>
          <a:xfrm>
            <a:off x="323850" y="2527300"/>
            <a:ext cx="2447925" cy="10350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0" hangingPunct="0"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 b="1">
                <a:solidFill>
                  <a:schemeClr val="hlink"/>
                </a:solidFill>
                <a:latin typeface="Tahoma" panose="020B0604030504040204" pitchFamily="2" charset="0"/>
              </a:rPr>
              <a:t>∵</a:t>
            </a:r>
            <a:r>
              <a:rPr lang="en-US" altLang="zh-CN" sz="2000" b="1">
                <a:latin typeface="Tahoma" panose="020B0604030504040204" pitchFamily="2" charset="0"/>
              </a:rPr>
              <a:t>  2</a:t>
            </a:r>
            <a:r>
              <a:rPr lang="en-US" altLang="zh-CN" sz="2000" b="1" baseline="30000">
                <a:latin typeface="Tahoma" panose="020B0604030504040204" pitchFamily="2" charset="0"/>
              </a:rPr>
              <a:t>1</a:t>
            </a:r>
            <a:r>
              <a:rPr lang="en-US" altLang="zh-CN" sz="2000" b="1">
                <a:latin typeface="Tahoma" panose="020B0604030504040204" pitchFamily="2" charset="0"/>
              </a:rPr>
              <a:t>&lt;fn&lt;2</a:t>
            </a:r>
            <a:r>
              <a:rPr lang="en-US" altLang="zh-CN" sz="2000" b="1" baseline="30000">
                <a:latin typeface="Tahoma" panose="020B0604030504040204" pitchFamily="2" charset="0"/>
              </a:rPr>
              <a:t>2</a:t>
            </a:r>
            <a:endParaRPr lang="en-US" altLang="zh-CN" sz="2000" b="1" baseline="30000">
              <a:latin typeface="Tahoma" panose="020B0604030504040204" pitchFamily="2" charset="0"/>
            </a:endParaRPr>
          </a:p>
          <a:p>
            <a:pPr eaLnBrk="0" hangingPunct="0"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 b="1">
                <a:solidFill>
                  <a:schemeClr val="hlink"/>
                </a:solidFill>
                <a:latin typeface="Tahoma" panose="020B0604030504040204" pitchFamily="2" charset="0"/>
              </a:rPr>
              <a:t>∴</a:t>
            </a:r>
            <a:r>
              <a:rPr lang="en-US" altLang="zh-CN" b="1">
                <a:latin typeface="Tahoma" panose="020B0604030504040204" pitchFamily="2" charset="0"/>
              </a:rPr>
              <a:t> </a:t>
            </a:r>
            <a:r>
              <a:rPr lang="zh-CN" altLang="en-US" sz="2000" b="1">
                <a:latin typeface="Tahoma" panose="020B0604030504040204" pitchFamily="2" charset="0"/>
              </a:rPr>
              <a:t>在块组</a:t>
            </a:r>
            <a:r>
              <a:rPr lang="en-US" altLang="zh-CN" sz="2000" b="1">
                <a:latin typeface="Tahoma" panose="020B0604030504040204" pitchFamily="2" charset="0"/>
              </a:rPr>
              <a:t>2 </a:t>
            </a:r>
            <a:r>
              <a:rPr lang="zh-CN" altLang="en-US" sz="2000" b="1">
                <a:latin typeface="Tahoma" panose="020B0604030504040204" pitchFamily="2" charset="0"/>
              </a:rPr>
              <a:t>的空闲块</a:t>
            </a:r>
            <a:endParaRPr lang="zh-CN" altLang="en-US" sz="2000" b="1">
              <a:latin typeface="Tahoma" panose="020B0604030504040204" pitchFamily="2" charset="0"/>
            </a:endParaRPr>
          </a:p>
          <a:p>
            <a:pPr eaLnBrk="0" hangingPunct="0">
              <a:buClr>
                <a:schemeClr val="tx2"/>
              </a:buClr>
              <a:buFont typeface="Wingdings" panose="05000000000000000000" pitchFamily="2" charset="2"/>
            </a:pPr>
            <a:r>
              <a:rPr lang="zh-CN" altLang="en-US" sz="2000" b="1">
                <a:latin typeface="Tahoma" panose="020B0604030504040204" pitchFamily="2" charset="0"/>
              </a:rPr>
              <a:t>     中分配</a:t>
            </a:r>
            <a:r>
              <a:rPr lang="en-US" altLang="zh-CN" sz="2000" b="1">
                <a:latin typeface="Tahoma" panose="020B0604030504040204" pitchFamily="2" charset="0"/>
              </a:rPr>
              <a:t>2</a:t>
            </a:r>
            <a:r>
              <a:rPr lang="en-US" altLang="zh-CN" sz="2000" b="1" baseline="30000">
                <a:latin typeface="Tahoma" panose="020B0604030504040204" pitchFamily="2" charset="0"/>
              </a:rPr>
              <a:t>2</a:t>
            </a:r>
            <a:r>
              <a:rPr lang="zh-CN" altLang="en-US" sz="2000" b="1">
                <a:latin typeface="Tahoma" panose="020B0604030504040204" pitchFamily="2" charset="0"/>
              </a:rPr>
              <a:t>个页框。</a:t>
            </a:r>
            <a:endParaRPr lang="zh-CN" altLang="en-US" sz="2000" b="1">
              <a:latin typeface="Tahoma" panose="020B0604030504040204" pitchFamily="2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矩形 78849"/>
          <p:cNvSpPr/>
          <p:nvPr/>
        </p:nvSpPr>
        <p:spPr>
          <a:xfrm>
            <a:off x="1381125" y="959803"/>
            <a:ext cx="6430963" cy="5537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7.5.1</a:t>
            </a: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rPr>
              <a:t>  Linux 存储管理(Cont.)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</p:txBody>
      </p:sp>
      <p:sp>
        <p:nvSpPr>
          <p:cNvPr id="78851" name="矩形 78850"/>
          <p:cNvSpPr/>
          <p:nvPr/>
        </p:nvSpPr>
        <p:spPr>
          <a:xfrm>
            <a:off x="611188" y="2133600"/>
            <a:ext cx="2376487" cy="990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0" hangingPunc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</a:pPr>
            <a:r>
              <a:rPr lang="zh-CN" altLang="en-US" sz="1800" b="1">
                <a:latin typeface="Tahoma" panose="020B0604030504040204" pitchFamily="2" charset="0"/>
              </a:rPr>
              <a:t>块组</a:t>
            </a:r>
            <a:r>
              <a:rPr lang="en-US" altLang="zh-CN" sz="1800" b="1">
                <a:latin typeface="Tahoma" panose="020B0604030504040204" pitchFamily="2" charset="0"/>
              </a:rPr>
              <a:t>2</a:t>
            </a:r>
            <a:r>
              <a:rPr lang="zh-CN" altLang="en-US" sz="1800" b="1">
                <a:latin typeface="Tahoma" panose="020B0604030504040204" pitchFamily="2" charset="0"/>
              </a:rPr>
              <a:t>分配</a:t>
            </a:r>
            <a:r>
              <a:rPr lang="en-US" altLang="zh-CN" sz="1800" b="1">
                <a:latin typeface="Tahoma" panose="020B0604030504040204" pitchFamily="2" charset="0"/>
              </a:rPr>
              <a:t>4</a:t>
            </a:r>
            <a:r>
              <a:rPr lang="zh-CN" altLang="en-US" sz="1800" b="1">
                <a:latin typeface="Tahoma" panose="020B0604030504040204" pitchFamily="2" charset="0"/>
              </a:rPr>
              <a:t>个页框</a:t>
            </a:r>
            <a:r>
              <a:rPr lang="en-US" altLang="zh-CN" sz="1800" b="1">
                <a:latin typeface="Tahoma" panose="020B0604030504040204" pitchFamily="2" charset="0"/>
              </a:rPr>
              <a:t>(8,9,10,11)</a:t>
            </a:r>
            <a:r>
              <a:rPr lang="zh-CN" altLang="en-US" sz="1800" b="1">
                <a:latin typeface="Tahoma" panose="020B0604030504040204" pitchFamily="2" charset="0"/>
              </a:rPr>
              <a:t>后</a:t>
            </a:r>
            <a:r>
              <a:rPr lang="en-US" altLang="zh-CN" sz="1800" b="1">
                <a:latin typeface="Tahoma" panose="020B0604030504040204" pitchFamily="2" charset="0"/>
              </a:rPr>
              <a:t>,</a:t>
            </a:r>
            <a:r>
              <a:rPr lang="zh-CN" altLang="en-US" sz="1800" b="1">
                <a:latin typeface="Tahoma" panose="020B0604030504040204" pitchFamily="2" charset="0"/>
              </a:rPr>
              <a:t>空闲链</a:t>
            </a:r>
            <a:endParaRPr lang="zh-CN" altLang="en-US" sz="1800" b="1">
              <a:latin typeface="Tahoma" panose="020B0604030504040204" pitchFamily="2" charset="0"/>
            </a:endParaRPr>
          </a:p>
          <a:p>
            <a:pPr eaLnBrk="0" hangingPunc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</a:pPr>
            <a:r>
              <a:rPr lang="zh-CN" altLang="en-US" sz="1800" b="1">
                <a:latin typeface="Tahoma" panose="020B0604030504040204" pitchFamily="2" charset="0"/>
              </a:rPr>
              <a:t>及位图变化情况如图。</a:t>
            </a:r>
            <a:endParaRPr lang="zh-CN" altLang="en-US" sz="1800" b="1">
              <a:latin typeface="Tahoma" panose="020B0604030504040204" pitchFamily="2" charset="0"/>
            </a:endParaRPr>
          </a:p>
        </p:txBody>
      </p:sp>
      <p:graphicFrame>
        <p:nvGraphicFramePr>
          <p:cNvPr id="78852" name="表格 78851"/>
          <p:cNvGraphicFramePr/>
          <p:nvPr/>
        </p:nvGraphicFramePr>
        <p:xfrm>
          <a:off x="3421063" y="2276475"/>
          <a:ext cx="2087563" cy="380365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792163"/>
              </a:tblGrid>
              <a:tr h="6350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/>
                        <a:t>空闲块组指针</a:t>
                      </a:r>
                      <a:endParaRPr lang="zh-CN" altLang="en-US" sz="16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/>
                        <a:t>块组位图指针</a:t>
                      </a:r>
                      <a:endParaRPr lang="zh-CN" altLang="en-US" sz="16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块组号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175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5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4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ym typeface="Symbol" panose="05050102010706020507" pitchFamily="2" charset="2"/>
                        </a:rPr>
                        <a:t></a:t>
                      </a:r>
                      <a:endParaRPr lang="zh-CN" altLang="en-US" sz="1800" b="1">
                        <a:sym typeface="Symbol" panose="05050102010706020507" pitchFamily="2" charset="2"/>
                      </a:endParaRPr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3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2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1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0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894" name="表格 78893"/>
          <p:cNvGraphicFramePr/>
          <p:nvPr/>
        </p:nvGraphicFramePr>
        <p:xfrm>
          <a:off x="5868988" y="1844675"/>
          <a:ext cx="1295400" cy="4032250"/>
        </p:xfrm>
        <a:graphic>
          <a:graphicData uri="http://schemas.openxmlformats.org/drawingml/2006/table">
            <a:tbl>
              <a:tblPr/>
              <a:tblGrid>
                <a:gridCol w="804863"/>
                <a:gridCol w="490537"/>
              </a:tblGrid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200" b="1"/>
                        <a:t>物理内存</a:t>
                      </a:r>
                      <a:endParaRPr lang="zh-CN" altLang="en-US" sz="1200" b="1"/>
                    </a:p>
                  </a:txBody>
                  <a:tcPr marL="0" marR="0" marT="0" marB="0" vert="horz" anchor="t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b="1"/>
                        <a:t>页架号</a:t>
                      </a:r>
                      <a:endParaRPr lang="zh-CN" altLang="en-US" sz="1200" b="1"/>
                    </a:p>
                  </a:txBody>
                  <a:tcPr marL="0" marR="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15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14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13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12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rgbClr val="996633">
                          <a:alpha val="100000"/>
                        </a:srgbClr>
                      </a:fgClr>
                      <a:bgClr>
                        <a:schemeClr val="accent2">
                          <a:alpha val="100000"/>
                        </a:schemeClr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11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rgbClr val="996633">
                          <a:alpha val="100000"/>
                        </a:srgbClr>
                      </a:fgClr>
                      <a:bgClr>
                        <a:schemeClr val="accent2">
                          <a:alpha val="100000"/>
                        </a:schemeClr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10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rgbClr val="996633">
                          <a:alpha val="100000"/>
                        </a:srgbClr>
                      </a:fgClr>
                      <a:bgClr>
                        <a:schemeClr val="accent2">
                          <a:alpha val="100000"/>
                        </a:schemeClr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9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rgbClr val="996633">
                          <a:alpha val="100000"/>
                        </a:srgbClr>
                      </a:fgClr>
                      <a:bgClr>
                        <a:schemeClr val="accent2">
                          <a:alpha val="100000"/>
                        </a:schemeClr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8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7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6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5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4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3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2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969" name="表格 78968"/>
          <p:cNvGraphicFramePr/>
          <p:nvPr/>
        </p:nvGraphicFramePr>
        <p:xfrm>
          <a:off x="7237413" y="2603500"/>
          <a:ext cx="215900" cy="3705225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11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1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1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1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1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993" name="表格 78992"/>
          <p:cNvGraphicFramePr/>
          <p:nvPr/>
        </p:nvGraphicFramePr>
        <p:xfrm>
          <a:off x="7885113" y="2603500"/>
          <a:ext cx="215900" cy="3705225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8239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1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1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2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9009" name="表格 79008"/>
          <p:cNvGraphicFramePr/>
          <p:nvPr/>
        </p:nvGraphicFramePr>
        <p:xfrm>
          <a:off x="8532813" y="2603500"/>
          <a:ext cx="215900" cy="3705225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16478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>
                          <a:solidFill>
                            <a:srgbClr val="FFFF00"/>
                          </a:solidFill>
                        </a:rPr>
                        <a:t>0</a:t>
                      </a:r>
                      <a:endParaRPr lang="zh-CN" altLang="en-US" sz="1400" b="1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00000"/>
                      </a:schemeClr>
                    </a:solidFill>
                  </a:tcPr>
                </a:tc>
              </a:tr>
              <a:tr h="1646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4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9021" name="表格 79020"/>
          <p:cNvGraphicFramePr/>
          <p:nvPr/>
        </p:nvGraphicFramePr>
        <p:xfrm>
          <a:off x="2700338" y="5478463"/>
          <a:ext cx="455613" cy="544513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249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/>
                        <a:t>page</a:t>
                      </a:r>
                      <a:endParaRPr lang="zh-CN" altLang="en-US" sz="1400" b="1"/>
                    </a:p>
                  </a:txBody>
                  <a:tcPr marL="0" marR="0" marT="0" marB="36000" vert="horz" anchor="b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/>
                        <a:t>1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9031" name="表格 79030"/>
          <p:cNvGraphicFramePr/>
          <p:nvPr/>
        </p:nvGraphicFramePr>
        <p:xfrm>
          <a:off x="1957388" y="5478463"/>
          <a:ext cx="455613" cy="544513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249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/>
                        <a:t>page</a:t>
                      </a:r>
                      <a:endParaRPr lang="zh-CN" altLang="en-US" sz="1400" b="1"/>
                    </a:p>
                  </a:txBody>
                  <a:tcPr marL="0" marR="0" marT="0" marB="36000" vert="horz" anchor="b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/>
                        <a:t>3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041" name="直接连接符 79040"/>
          <p:cNvSpPr/>
          <p:nvPr/>
        </p:nvSpPr>
        <p:spPr>
          <a:xfrm flipH="1">
            <a:off x="3132138" y="5805488"/>
            <a:ext cx="576262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9042" name="直接连接符 79041"/>
          <p:cNvSpPr/>
          <p:nvPr/>
        </p:nvSpPr>
        <p:spPr>
          <a:xfrm flipH="1">
            <a:off x="2413000" y="5805488"/>
            <a:ext cx="288925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9043" name="直接连接符 79042"/>
          <p:cNvSpPr/>
          <p:nvPr/>
        </p:nvSpPr>
        <p:spPr>
          <a:xfrm flipH="1">
            <a:off x="1655763" y="5805488"/>
            <a:ext cx="288925" cy="0"/>
          </a:xfrm>
          <a:prstGeom prst="line">
            <a:avLst/>
          </a:prstGeom>
          <a:ln w="22225" cap="flat" cmpd="sng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9044" name="直接连接符 79043"/>
          <p:cNvSpPr/>
          <p:nvPr/>
        </p:nvSpPr>
        <p:spPr>
          <a:xfrm>
            <a:off x="1619250" y="5949950"/>
            <a:ext cx="323850" cy="0"/>
          </a:xfrm>
          <a:prstGeom prst="line">
            <a:avLst/>
          </a:prstGeom>
          <a:ln w="22225" cap="flat" cmpd="sng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9045" name="直接连接符 79044"/>
          <p:cNvSpPr/>
          <p:nvPr/>
        </p:nvSpPr>
        <p:spPr>
          <a:xfrm>
            <a:off x="2413000" y="5949950"/>
            <a:ext cx="2873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9046" name="直接连接符 79045"/>
          <p:cNvSpPr/>
          <p:nvPr/>
        </p:nvSpPr>
        <p:spPr>
          <a:xfrm>
            <a:off x="3133725" y="5949950"/>
            <a:ext cx="2873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graphicFrame>
        <p:nvGraphicFramePr>
          <p:cNvPr id="79047" name="表格 79046"/>
          <p:cNvGraphicFramePr/>
          <p:nvPr/>
        </p:nvGraphicFramePr>
        <p:xfrm>
          <a:off x="2722563" y="4868863"/>
          <a:ext cx="455613" cy="544513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249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/>
                        <a:t>page</a:t>
                      </a:r>
                      <a:endParaRPr lang="zh-CN" altLang="en-US" sz="1400" b="1"/>
                    </a:p>
                  </a:txBody>
                  <a:tcPr marL="0" marR="0" marT="0" marB="36000" vert="horz" anchor="b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/>
                        <a:t>4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9057" name="表格 79056"/>
          <p:cNvGraphicFramePr/>
          <p:nvPr/>
        </p:nvGraphicFramePr>
        <p:xfrm>
          <a:off x="1979613" y="4868863"/>
          <a:ext cx="455613" cy="544513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249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/>
                        <a:t>page</a:t>
                      </a:r>
                      <a:endParaRPr lang="zh-CN" altLang="en-US" sz="1400" b="1"/>
                    </a:p>
                  </a:txBody>
                  <a:tcPr marL="0" marR="0" marT="0" marB="36000" vert="horz" anchor="b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/>
                        <a:t>14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067" name="直接连接符 79066"/>
          <p:cNvSpPr/>
          <p:nvPr/>
        </p:nvSpPr>
        <p:spPr>
          <a:xfrm flipH="1">
            <a:off x="3154363" y="5195888"/>
            <a:ext cx="576262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9068" name="直接连接符 79067"/>
          <p:cNvSpPr/>
          <p:nvPr/>
        </p:nvSpPr>
        <p:spPr>
          <a:xfrm flipH="1">
            <a:off x="2435225" y="5195888"/>
            <a:ext cx="288925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9069" name="直接连接符 79068"/>
          <p:cNvSpPr/>
          <p:nvPr/>
        </p:nvSpPr>
        <p:spPr>
          <a:xfrm>
            <a:off x="2435225" y="5340350"/>
            <a:ext cx="2873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9070" name="直接连接符 79069"/>
          <p:cNvSpPr/>
          <p:nvPr/>
        </p:nvSpPr>
        <p:spPr>
          <a:xfrm>
            <a:off x="3155950" y="5340350"/>
            <a:ext cx="2873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9071" name="直接连接符 79070"/>
          <p:cNvSpPr/>
          <p:nvPr/>
        </p:nvSpPr>
        <p:spPr>
          <a:xfrm flipH="1">
            <a:off x="3132138" y="4619625"/>
            <a:ext cx="576262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9072" name="直接连接符 79071"/>
          <p:cNvSpPr/>
          <p:nvPr/>
        </p:nvSpPr>
        <p:spPr>
          <a:xfrm>
            <a:off x="3133725" y="4764088"/>
            <a:ext cx="2873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9073" name="右大括号 79072"/>
          <p:cNvSpPr/>
          <p:nvPr/>
        </p:nvSpPr>
        <p:spPr>
          <a:xfrm rot="16200000">
            <a:off x="7885113" y="1701800"/>
            <a:ext cx="215900" cy="1511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9074" name="文本框 79073"/>
          <p:cNvSpPr txBox="1"/>
          <p:nvPr/>
        </p:nvSpPr>
        <p:spPr>
          <a:xfrm>
            <a:off x="7597775" y="2130425"/>
            <a:ext cx="792163" cy="2190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1800" b="1">
                <a:latin typeface="Tahoma" panose="020B0604030504040204" pitchFamily="2" charset="0"/>
              </a:rPr>
              <a:t>map</a:t>
            </a:r>
            <a:endParaRPr lang="en-US" altLang="zh-CN" sz="1800" b="1">
              <a:latin typeface="Tahoma" panose="020B0604030504040204" pitchFamily="2" charset="0"/>
            </a:endParaRPr>
          </a:p>
        </p:txBody>
      </p:sp>
      <p:sp>
        <p:nvSpPr>
          <p:cNvPr id="79075" name="文本框 79074"/>
          <p:cNvSpPr txBox="1"/>
          <p:nvPr/>
        </p:nvSpPr>
        <p:spPr>
          <a:xfrm>
            <a:off x="2195513" y="4508500"/>
            <a:ext cx="360362" cy="2190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1800" b="1">
                <a:latin typeface="Tahoma" panose="020B0604030504040204" pitchFamily="2" charset="0"/>
              </a:rPr>
              <a:t>…</a:t>
            </a:r>
            <a:endParaRPr lang="en-US" altLang="zh-CN" sz="1800" b="1">
              <a:latin typeface="Tahoma" panose="020B0604030504040204" pitchFamily="2" charset="0"/>
            </a:endParaRPr>
          </a:p>
        </p:txBody>
      </p:sp>
      <p:sp>
        <p:nvSpPr>
          <p:cNvPr id="79076" name="文本框 79075"/>
          <p:cNvSpPr txBox="1"/>
          <p:nvPr/>
        </p:nvSpPr>
        <p:spPr>
          <a:xfrm>
            <a:off x="1547813" y="5154613"/>
            <a:ext cx="504825" cy="2190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1800" b="1">
                <a:latin typeface="Tahoma" panose="020B0604030504040204" pitchFamily="2" charset="0"/>
              </a:rPr>
              <a:t>…</a:t>
            </a:r>
            <a:endParaRPr lang="en-US" altLang="zh-CN" sz="1800" b="1">
              <a:latin typeface="Tahoma" panose="020B0604030504040204" pitchFamily="2" charset="0"/>
            </a:endParaRPr>
          </a:p>
        </p:txBody>
      </p:sp>
      <p:sp>
        <p:nvSpPr>
          <p:cNvPr id="79077" name="文本框 79076"/>
          <p:cNvSpPr txBox="1"/>
          <p:nvPr/>
        </p:nvSpPr>
        <p:spPr>
          <a:xfrm>
            <a:off x="684213" y="5662613"/>
            <a:ext cx="504825" cy="2190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1800" b="1">
                <a:latin typeface="Tahoma" panose="020B0604030504040204" pitchFamily="2" charset="0"/>
              </a:rPr>
              <a:t>…</a:t>
            </a:r>
            <a:endParaRPr lang="en-US" altLang="zh-CN" sz="1800" b="1">
              <a:latin typeface="Tahoma" panose="020B0604030504040204" pitchFamily="2" charset="0"/>
            </a:endParaRPr>
          </a:p>
        </p:txBody>
      </p:sp>
      <p:sp>
        <p:nvSpPr>
          <p:cNvPr id="79078" name="未知"/>
          <p:cNvSpPr/>
          <p:nvPr/>
        </p:nvSpPr>
        <p:spPr>
          <a:xfrm>
            <a:off x="4356100" y="5362575"/>
            <a:ext cx="3600450" cy="1030288"/>
          </a:xfrm>
          <a:custGeom>
            <a:avLst/>
            <a:gdLst/>
            <a:ahLst/>
            <a:cxnLst/>
            <a:pathLst>
              <a:path w="2268" h="649">
                <a:moveTo>
                  <a:pt x="0" y="7"/>
                </a:moveTo>
                <a:cubicBezTo>
                  <a:pt x="106" y="3"/>
                  <a:pt x="212" y="0"/>
                  <a:pt x="273" y="7"/>
                </a:cubicBezTo>
                <a:cubicBezTo>
                  <a:pt x="334" y="14"/>
                  <a:pt x="340" y="29"/>
                  <a:pt x="363" y="52"/>
                </a:cubicBezTo>
                <a:cubicBezTo>
                  <a:pt x="386" y="75"/>
                  <a:pt x="394" y="98"/>
                  <a:pt x="409" y="143"/>
                </a:cubicBezTo>
                <a:cubicBezTo>
                  <a:pt x="424" y="188"/>
                  <a:pt x="424" y="249"/>
                  <a:pt x="454" y="324"/>
                </a:cubicBezTo>
                <a:cubicBezTo>
                  <a:pt x="484" y="399"/>
                  <a:pt x="522" y="543"/>
                  <a:pt x="590" y="596"/>
                </a:cubicBezTo>
                <a:cubicBezTo>
                  <a:pt x="658" y="649"/>
                  <a:pt x="666" y="642"/>
                  <a:pt x="862" y="642"/>
                </a:cubicBezTo>
                <a:cubicBezTo>
                  <a:pt x="1058" y="642"/>
                  <a:pt x="1565" y="619"/>
                  <a:pt x="1769" y="596"/>
                </a:cubicBezTo>
                <a:cubicBezTo>
                  <a:pt x="1973" y="573"/>
                  <a:pt x="2026" y="529"/>
                  <a:pt x="2087" y="506"/>
                </a:cubicBezTo>
                <a:cubicBezTo>
                  <a:pt x="2148" y="483"/>
                  <a:pt x="2102" y="490"/>
                  <a:pt x="2132" y="460"/>
                </a:cubicBezTo>
                <a:cubicBezTo>
                  <a:pt x="2162" y="430"/>
                  <a:pt x="2215" y="377"/>
                  <a:pt x="2268" y="324"/>
                </a:cubicBez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79079" name="未知"/>
          <p:cNvSpPr/>
          <p:nvPr/>
        </p:nvSpPr>
        <p:spPr>
          <a:xfrm>
            <a:off x="4356100" y="4786313"/>
            <a:ext cx="4249738" cy="1835150"/>
          </a:xfrm>
          <a:custGeom>
            <a:avLst/>
            <a:gdLst/>
            <a:ahLst/>
            <a:cxnLst/>
            <a:pathLst>
              <a:path w="2677" h="1156">
                <a:moveTo>
                  <a:pt x="0" y="7"/>
                </a:moveTo>
                <a:cubicBezTo>
                  <a:pt x="125" y="3"/>
                  <a:pt x="250" y="0"/>
                  <a:pt x="318" y="7"/>
                </a:cubicBezTo>
                <a:cubicBezTo>
                  <a:pt x="386" y="14"/>
                  <a:pt x="386" y="22"/>
                  <a:pt x="409" y="52"/>
                </a:cubicBezTo>
                <a:cubicBezTo>
                  <a:pt x="432" y="82"/>
                  <a:pt x="431" y="120"/>
                  <a:pt x="454" y="188"/>
                </a:cubicBezTo>
                <a:cubicBezTo>
                  <a:pt x="477" y="256"/>
                  <a:pt x="500" y="316"/>
                  <a:pt x="545" y="460"/>
                </a:cubicBezTo>
                <a:cubicBezTo>
                  <a:pt x="590" y="604"/>
                  <a:pt x="613" y="944"/>
                  <a:pt x="726" y="1050"/>
                </a:cubicBezTo>
                <a:cubicBezTo>
                  <a:pt x="839" y="1156"/>
                  <a:pt x="991" y="1095"/>
                  <a:pt x="1225" y="1095"/>
                </a:cubicBezTo>
                <a:cubicBezTo>
                  <a:pt x="1459" y="1095"/>
                  <a:pt x="1958" y="1065"/>
                  <a:pt x="2132" y="1050"/>
                </a:cubicBezTo>
                <a:cubicBezTo>
                  <a:pt x="2306" y="1035"/>
                  <a:pt x="2223" y="1028"/>
                  <a:pt x="2268" y="1005"/>
                </a:cubicBezTo>
                <a:cubicBezTo>
                  <a:pt x="2313" y="982"/>
                  <a:pt x="2336" y="967"/>
                  <a:pt x="2404" y="914"/>
                </a:cubicBezTo>
                <a:cubicBezTo>
                  <a:pt x="2472" y="861"/>
                  <a:pt x="2574" y="774"/>
                  <a:pt x="2677" y="687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79080" name="未知"/>
          <p:cNvSpPr/>
          <p:nvPr/>
        </p:nvSpPr>
        <p:spPr>
          <a:xfrm>
            <a:off x="4356100" y="5864225"/>
            <a:ext cx="2952750" cy="301625"/>
          </a:xfrm>
          <a:custGeom>
            <a:avLst/>
            <a:gdLst/>
            <a:ahLst/>
            <a:cxnLst/>
            <a:pathLst>
              <a:path w="1860" h="190">
                <a:moveTo>
                  <a:pt x="0" y="8"/>
                </a:moveTo>
                <a:cubicBezTo>
                  <a:pt x="110" y="4"/>
                  <a:pt x="220" y="0"/>
                  <a:pt x="273" y="8"/>
                </a:cubicBezTo>
                <a:cubicBezTo>
                  <a:pt x="326" y="16"/>
                  <a:pt x="303" y="31"/>
                  <a:pt x="318" y="54"/>
                </a:cubicBezTo>
                <a:cubicBezTo>
                  <a:pt x="333" y="77"/>
                  <a:pt x="333" y="129"/>
                  <a:pt x="363" y="144"/>
                </a:cubicBezTo>
                <a:cubicBezTo>
                  <a:pt x="393" y="159"/>
                  <a:pt x="340" y="136"/>
                  <a:pt x="499" y="144"/>
                </a:cubicBezTo>
                <a:cubicBezTo>
                  <a:pt x="658" y="152"/>
                  <a:pt x="1157" y="190"/>
                  <a:pt x="1316" y="190"/>
                </a:cubicBezTo>
                <a:cubicBezTo>
                  <a:pt x="1475" y="190"/>
                  <a:pt x="1361" y="174"/>
                  <a:pt x="1452" y="144"/>
                </a:cubicBezTo>
                <a:cubicBezTo>
                  <a:pt x="1543" y="114"/>
                  <a:pt x="1701" y="61"/>
                  <a:pt x="1860" y="8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79081" name="表格 79080"/>
          <p:cNvGraphicFramePr/>
          <p:nvPr/>
        </p:nvGraphicFramePr>
        <p:xfrm>
          <a:off x="1189038" y="5478463"/>
          <a:ext cx="455613" cy="544513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249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/>
                        <a:t>page</a:t>
                      </a:r>
                      <a:endParaRPr lang="zh-CN" altLang="en-US" sz="1400" b="1"/>
                    </a:p>
                  </a:txBody>
                  <a:tcPr marL="0" marR="0" marT="0" marB="36000" vert="horz" anchor="b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/>
                        <a:t>12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9091" name="表格 79090"/>
          <p:cNvGraphicFramePr/>
          <p:nvPr/>
        </p:nvGraphicFramePr>
        <p:xfrm>
          <a:off x="2676525" y="4292600"/>
          <a:ext cx="455613" cy="511175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2159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/>
                        <a:t>page</a:t>
                      </a:r>
                      <a:endParaRPr lang="zh-CN" altLang="en-US" sz="1400" b="1"/>
                    </a:p>
                  </a:txBody>
                  <a:tcPr marL="0" marR="0" marT="0" marB="0" vert="horz" anchor="b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100000"/>
                      </a:schemeClr>
                    </a:solidFill>
                  </a:tcPr>
                </a:tc>
              </a:tr>
              <a:tr h="295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/>
                        <a:t>8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矩形 79873"/>
          <p:cNvSpPr/>
          <p:nvPr/>
        </p:nvSpPr>
        <p:spPr>
          <a:xfrm>
            <a:off x="1381125" y="959803"/>
            <a:ext cx="6430963" cy="5537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7.5.1</a:t>
            </a: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rPr>
              <a:t>  Linux 存储管理(Cont.)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</p:txBody>
      </p:sp>
      <p:sp>
        <p:nvSpPr>
          <p:cNvPr id="79875" name="矩形 79874"/>
          <p:cNvSpPr/>
          <p:nvPr/>
        </p:nvSpPr>
        <p:spPr>
          <a:xfrm>
            <a:off x="971550" y="1971675"/>
            <a:ext cx="2808288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0" hangingPunct="0"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</a:rPr>
              <a:t> </a:t>
            </a:r>
            <a:r>
              <a:rPr lang="zh-CN" altLang="en-US" sz="2000" b="1">
                <a:solidFill>
                  <a:schemeClr val="tx2"/>
                </a:solidFill>
                <a:latin typeface="Tahoma" panose="020B0604030504040204" pitchFamily="2" charset="0"/>
              </a:rPr>
              <a:t>释放例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</a:rPr>
              <a:t>: </a:t>
            </a:r>
            <a:r>
              <a:rPr lang="zh-CN" altLang="en-US" sz="2000" b="1">
                <a:latin typeface="Tahoma" panose="020B0604030504040204" pitchFamily="2" charset="0"/>
              </a:rPr>
              <a:t>释放页框</a:t>
            </a:r>
            <a:r>
              <a:rPr lang="en-US" altLang="zh-CN" sz="2000" b="1">
                <a:latin typeface="Tahoma" panose="020B0604030504040204" pitchFamily="2" charset="0"/>
              </a:rPr>
              <a:t>13</a:t>
            </a:r>
            <a:endParaRPr lang="en-US" altLang="zh-CN" sz="2000" b="1">
              <a:latin typeface="Tahoma" panose="020B0604030504040204" pitchFamily="2" charset="0"/>
            </a:endParaRPr>
          </a:p>
        </p:txBody>
      </p:sp>
      <p:graphicFrame>
        <p:nvGraphicFramePr>
          <p:cNvPr id="79876" name="表格 79875"/>
          <p:cNvGraphicFramePr/>
          <p:nvPr/>
        </p:nvGraphicFramePr>
        <p:xfrm>
          <a:off x="3421063" y="2276475"/>
          <a:ext cx="2087563" cy="381635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792163"/>
              </a:tblGrid>
              <a:tr h="6350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/>
                        <a:t>空闲块组指针</a:t>
                      </a:r>
                      <a:endParaRPr lang="zh-CN" altLang="en-US" sz="16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/>
                        <a:t>块组位图指针</a:t>
                      </a:r>
                      <a:endParaRPr lang="zh-CN" altLang="en-US" sz="16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块组号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5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4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ym typeface="Symbol" panose="05050102010706020507" pitchFamily="2" charset="2"/>
                        </a:rPr>
                        <a:t></a:t>
                      </a:r>
                      <a:endParaRPr lang="zh-CN" altLang="en-US" sz="1800" b="1">
                        <a:sym typeface="Symbol" panose="05050102010706020507" pitchFamily="2" charset="2"/>
                      </a:endParaRPr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3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2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1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/>
                    </a:p>
                  </a:txBody>
                  <a:tcPr marL="0" marR="0" marT="0" marB="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0</a:t>
                      </a:r>
                      <a:endParaRPr lang="zh-CN" altLang="en-US" sz="18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918" name="表格 79917"/>
          <p:cNvGraphicFramePr/>
          <p:nvPr/>
        </p:nvGraphicFramePr>
        <p:xfrm>
          <a:off x="5868988" y="1844675"/>
          <a:ext cx="1295400" cy="4032250"/>
        </p:xfrm>
        <a:graphic>
          <a:graphicData uri="http://schemas.openxmlformats.org/drawingml/2006/table">
            <a:tbl>
              <a:tblPr/>
              <a:tblGrid>
                <a:gridCol w="804863"/>
                <a:gridCol w="490537"/>
              </a:tblGrid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200" b="1"/>
                        <a:t>物理内存</a:t>
                      </a:r>
                      <a:endParaRPr lang="zh-CN" altLang="en-US" sz="1200" b="1"/>
                    </a:p>
                  </a:txBody>
                  <a:tcPr marL="0" marR="0" marT="0" marB="0" vert="horz" anchor="t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b="1"/>
                        <a:t>页架号</a:t>
                      </a:r>
                      <a:endParaRPr lang="zh-CN" altLang="en-US" sz="1200" b="1"/>
                    </a:p>
                  </a:txBody>
                  <a:tcPr marL="0" marR="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15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14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13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12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rgbClr val="996633">
                          <a:alpha val="100000"/>
                        </a:srgbClr>
                      </a:fgClr>
                      <a:bgClr>
                        <a:schemeClr val="accent2">
                          <a:alpha val="100000"/>
                        </a:schemeClr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11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rgbClr val="996633">
                          <a:alpha val="100000"/>
                        </a:srgbClr>
                      </a:fgClr>
                      <a:bgClr>
                        <a:schemeClr val="accent2">
                          <a:alpha val="100000"/>
                        </a:schemeClr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10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rgbClr val="996633">
                          <a:alpha val="100000"/>
                        </a:srgbClr>
                      </a:fgClr>
                      <a:bgClr>
                        <a:schemeClr val="accent2">
                          <a:alpha val="100000"/>
                        </a:schemeClr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9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rgbClr val="996633">
                          <a:alpha val="100000"/>
                        </a:srgbClr>
                      </a:fgClr>
                      <a:bgClr>
                        <a:schemeClr val="accent2">
                          <a:alpha val="100000"/>
                        </a:schemeClr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8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7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6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5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4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3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2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 marL="72000" marR="0" marT="0" marB="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9993" name="表格 79992"/>
          <p:cNvGraphicFramePr/>
          <p:nvPr/>
        </p:nvGraphicFramePr>
        <p:xfrm>
          <a:off x="7237413" y="2603500"/>
          <a:ext cx="215900" cy="3705225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11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>
                          <a:solidFill>
                            <a:srgbClr val="FFFF00"/>
                          </a:solidFill>
                        </a:rPr>
                        <a:t>0</a:t>
                      </a:r>
                      <a:endParaRPr lang="zh-CN" altLang="en-US" sz="1400" b="1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00000"/>
                      </a:schemeClr>
                    </a:solidFill>
                  </a:tcPr>
                </a:tc>
              </a:tr>
              <a:tr h="4111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1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1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1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017" name="表格 80016"/>
          <p:cNvGraphicFramePr/>
          <p:nvPr/>
        </p:nvGraphicFramePr>
        <p:xfrm>
          <a:off x="7885113" y="2603500"/>
          <a:ext cx="215900" cy="3705225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8239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>
                          <a:solidFill>
                            <a:srgbClr val="FFFF00"/>
                          </a:solidFill>
                        </a:rPr>
                        <a:t>0</a:t>
                      </a:r>
                      <a:endParaRPr lang="zh-CN" altLang="en-US" sz="1400" b="1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00000"/>
                      </a:schemeClr>
                    </a:solidFill>
                  </a:tcPr>
                </a:tc>
              </a:tr>
              <a:tr h="8239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1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2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033" name="表格 80032"/>
          <p:cNvGraphicFramePr/>
          <p:nvPr/>
        </p:nvGraphicFramePr>
        <p:xfrm>
          <a:off x="8532813" y="2603500"/>
          <a:ext cx="215900" cy="3705225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16478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CN" altLang="en-US" sz="1400" b="1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00000"/>
                      </a:schemeClr>
                    </a:solidFill>
                  </a:tcPr>
                </a:tc>
              </a:tr>
              <a:tr h="1646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4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045" name="表格 80044"/>
          <p:cNvGraphicFramePr/>
          <p:nvPr/>
        </p:nvGraphicFramePr>
        <p:xfrm>
          <a:off x="2700338" y="5478463"/>
          <a:ext cx="455613" cy="544513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249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/>
                        <a:t>page</a:t>
                      </a:r>
                      <a:endParaRPr lang="zh-CN" altLang="en-US" sz="1400" b="1"/>
                    </a:p>
                  </a:txBody>
                  <a:tcPr marL="0" marR="0" marT="0" marB="36000" vert="horz" anchor="b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/>
                        <a:t>1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055" name="表格 80054"/>
          <p:cNvGraphicFramePr/>
          <p:nvPr/>
        </p:nvGraphicFramePr>
        <p:xfrm>
          <a:off x="1957388" y="5478463"/>
          <a:ext cx="455613" cy="544513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249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/>
                        <a:t>page</a:t>
                      </a:r>
                      <a:endParaRPr lang="zh-CN" altLang="en-US" sz="1400" b="1"/>
                    </a:p>
                  </a:txBody>
                  <a:tcPr marL="0" marR="0" marT="0" marB="36000" vert="horz" anchor="b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/>
                        <a:t>3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065" name="直接连接符 80064"/>
          <p:cNvSpPr/>
          <p:nvPr/>
        </p:nvSpPr>
        <p:spPr>
          <a:xfrm flipH="1">
            <a:off x="3132138" y="5805488"/>
            <a:ext cx="576262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80066" name="直接连接符 80065"/>
          <p:cNvSpPr/>
          <p:nvPr/>
        </p:nvSpPr>
        <p:spPr>
          <a:xfrm flipH="1">
            <a:off x="2413000" y="5805488"/>
            <a:ext cx="288925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80067" name="直接连接符 80066"/>
          <p:cNvSpPr/>
          <p:nvPr/>
        </p:nvSpPr>
        <p:spPr>
          <a:xfrm>
            <a:off x="2413000" y="5949950"/>
            <a:ext cx="2873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80068" name="直接连接符 80067"/>
          <p:cNvSpPr/>
          <p:nvPr/>
        </p:nvSpPr>
        <p:spPr>
          <a:xfrm>
            <a:off x="3133725" y="5949950"/>
            <a:ext cx="2873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graphicFrame>
        <p:nvGraphicFramePr>
          <p:cNvPr id="80069" name="表格 80068"/>
          <p:cNvGraphicFramePr/>
          <p:nvPr/>
        </p:nvGraphicFramePr>
        <p:xfrm>
          <a:off x="2722563" y="4868863"/>
          <a:ext cx="455613" cy="544513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249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/>
                        <a:t>page</a:t>
                      </a:r>
                      <a:endParaRPr lang="zh-CN" altLang="en-US" sz="1400" b="1"/>
                    </a:p>
                  </a:txBody>
                  <a:tcPr marL="0" marR="0" marT="0" marB="36000" vert="horz" anchor="b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/>
                        <a:t>4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079" name="直接连接符 80078"/>
          <p:cNvSpPr/>
          <p:nvPr/>
        </p:nvSpPr>
        <p:spPr>
          <a:xfrm flipH="1">
            <a:off x="3154363" y="5195888"/>
            <a:ext cx="576262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80080" name="直接连接符 80079"/>
          <p:cNvSpPr/>
          <p:nvPr/>
        </p:nvSpPr>
        <p:spPr>
          <a:xfrm>
            <a:off x="3155950" y="5340350"/>
            <a:ext cx="2873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80081" name="直接连接符 80080"/>
          <p:cNvSpPr/>
          <p:nvPr/>
        </p:nvSpPr>
        <p:spPr>
          <a:xfrm flipH="1">
            <a:off x="3132138" y="4619625"/>
            <a:ext cx="576262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80082" name="直接连接符 80081"/>
          <p:cNvSpPr/>
          <p:nvPr/>
        </p:nvSpPr>
        <p:spPr>
          <a:xfrm>
            <a:off x="3133725" y="4764088"/>
            <a:ext cx="2873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80083" name="右大括号 80082"/>
          <p:cNvSpPr/>
          <p:nvPr/>
        </p:nvSpPr>
        <p:spPr>
          <a:xfrm rot="16200000">
            <a:off x="7885113" y="1701800"/>
            <a:ext cx="215900" cy="1511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0084" name="文本框 80083"/>
          <p:cNvSpPr txBox="1"/>
          <p:nvPr/>
        </p:nvSpPr>
        <p:spPr>
          <a:xfrm>
            <a:off x="7597775" y="2130425"/>
            <a:ext cx="792163" cy="2190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1800" b="1">
                <a:latin typeface="Tahoma" panose="020B0604030504040204" pitchFamily="2" charset="0"/>
              </a:rPr>
              <a:t>map</a:t>
            </a:r>
            <a:endParaRPr lang="en-US" altLang="zh-CN" sz="1800" b="1">
              <a:latin typeface="Tahoma" panose="020B0604030504040204" pitchFamily="2" charset="0"/>
            </a:endParaRPr>
          </a:p>
        </p:txBody>
      </p:sp>
      <p:sp>
        <p:nvSpPr>
          <p:cNvPr id="80085" name="文本框 80084"/>
          <p:cNvSpPr txBox="1"/>
          <p:nvPr/>
        </p:nvSpPr>
        <p:spPr>
          <a:xfrm>
            <a:off x="2195513" y="4508500"/>
            <a:ext cx="360362" cy="2190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1800" b="1">
                <a:latin typeface="Tahoma" panose="020B0604030504040204" pitchFamily="2" charset="0"/>
              </a:rPr>
              <a:t>…</a:t>
            </a:r>
            <a:endParaRPr lang="en-US" altLang="zh-CN" sz="1800" b="1">
              <a:latin typeface="Tahoma" panose="020B0604030504040204" pitchFamily="2" charset="0"/>
            </a:endParaRPr>
          </a:p>
        </p:txBody>
      </p:sp>
      <p:sp>
        <p:nvSpPr>
          <p:cNvPr id="80086" name="文本框 80085"/>
          <p:cNvSpPr txBox="1"/>
          <p:nvPr/>
        </p:nvSpPr>
        <p:spPr>
          <a:xfrm>
            <a:off x="1474788" y="5662613"/>
            <a:ext cx="504825" cy="2190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1800" b="1">
                <a:latin typeface="Tahoma" panose="020B0604030504040204" pitchFamily="2" charset="0"/>
              </a:rPr>
              <a:t>…</a:t>
            </a:r>
            <a:endParaRPr lang="en-US" altLang="zh-CN" sz="1800" b="1">
              <a:latin typeface="Tahoma" panose="020B0604030504040204" pitchFamily="2" charset="0"/>
            </a:endParaRPr>
          </a:p>
        </p:txBody>
      </p:sp>
      <p:sp>
        <p:nvSpPr>
          <p:cNvPr id="80087" name="未知"/>
          <p:cNvSpPr/>
          <p:nvPr/>
        </p:nvSpPr>
        <p:spPr>
          <a:xfrm>
            <a:off x="4356100" y="5362575"/>
            <a:ext cx="3600450" cy="1030288"/>
          </a:xfrm>
          <a:custGeom>
            <a:avLst/>
            <a:gdLst/>
            <a:ahLst/>
            <a:cxnLst/>
            <a:pathLst>
              <a:path w="2268" h="649">
                <a:moveTo>
                  <a:pt x="0" y="7"/>
                </a:moveTo>
                <a:cubicBezTo>
                  <a:pt x="106" y="3"/>
                  <a:pt x="212" y="0"/>
                  <a:pt x="273" y="7"/>
                </a:cubicBezTo>
                <a:cubicBezTo>
                  <a:pt x="334" y="14"/>
                  <a:pt x="340" y="29"/>
                  <a:pt x="363" y="52"/>
                </a:cubicBezTo>
                <a:cubicBezTo>
                  <a:pt x="386" y="75"/>
                  <a:pt x="394" y="98"/>
                  <a:pt x="409" y="143"/>
                </a:cubicBezTo>
                <a:cubicBezTo>
                  <a:pt x="424" y="188"/>
                  <a:pt x="424" y="249"/>
                  <a:pt x="454" y="324"/>
                </a:cubicBezTo>
                <a:cubicBezTo>
                  <a:pt x="484" y="399"/>
                  <a:pt x="522" y="543"/>
                  <a:pt x="590" y="596"/>
                </a:cubicBezTo>
                <a:cubicBezTo>
                  <a:pt x="658" y="649"/>
                  <a:pt x="666" y="642"/>
                  <a:pt x="862" y="642"/>
                </a:cubicBezTo>
                <a:cubicBezTo>
                  <a:pt x="1058" y="642"/>
                  <a:pt x="1565" y="619"/>
                  <a:pt x="1769" y="596"/>
                </a:cubicBezTo>
                <a:cubicBezTo>
                  <a:pt x="1973" y="573"/>
                  <a:pt x="2026" y="529"/>
                  <a:pt x="2087" y="506"/>
                </a:cubicBezTo>
                <a:cubicBezTo>
                  <a:pt x="2148" y="483"/>
                  <a:pt x="2102" y="490"/>
                  <a:pt x="2132" y="460"/>
                </a:cubicBezTo>
                <a:cubicBezTo>
                  <a:pt x="2162" y="430"/>
                  <a:pt x="2215" y="377"/>
                  <a:pt x="2268" y="324"/>
                </a:cubicBez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80088" name="未知"/>
          <p:cNvSpPr/>
          <p:nvPr/>
        </p:nvSpPr>
        <p:spPr>
          <a:xfrm>
            <a:off x="4356100" y="4786313"/>
            <a:ext cx="4249738" cy="1835150"/>
          </a:xfrm>
          <a:custGeom>
            <a:avLst/>
            <a:gdLst/>
            <a:ahLst/>
            <a:cxnLst/>
            <a:pathLst>
              <a:path w="2677" h="1156">
                <a:moveTo>
                  <a:pt x="0" y="7"/>
                </a:moveTo>
                <a:cubicBezTo>
                  <a:pt x="125" y="3"/>
                  <a:pt x="250" y="0"/>
                  <a:pt x="318" y="7"/>
                </a:cubicBezTo>
                <a:cubicBezTo>
                  <a:pt x="386" y="14"/>
                  <a:pt x="386" y="22"/>
                  <a:pt x="409" y="52"/>
                </a:cubicBezTo>
                <a:cubicBezTo>
                  <a:pt x="432" y="82"/>
                  <a:pt x="431" y="120"/>
                  <a:pt x="454" y="188"/>
                </a:cubicBezTo>
                <a:cubicBezTo>
                  <a:pt x="477" y="256"/>
                  <a:pt x="500" y="316"/>
                  <a:pt x="545" y="460"/>
                </a:cubicBezTo>
                <a:cubicBezTo>
                  <a:pt x="590" y="604"/>
                  <a:pt x="613" y="944"/>
                  <a:pt x="726" y="1050"/>
                </a:cubicBezTo>
                <a:cubicBezTo>
                  <a:pt x="839" y="1156"/>
                  <a:pt x="991" y="1095"/>
                  <a:pt x="1225" y="1095"/>
                </a:cubicBezTo>
                <a:cubicBezTo>
                  <a:pt x="1459" y="1095"/>
                  <a:pt x="1958" y="1065"/>
                  <a:pt x="2132" y="1050"/>
                </a:cubicBezTo>
                <a:cubicBezTo>
                  <a:pt x="2306" y="1035"/>
                  <a:pt x="2223" y="1028"/>
                  <a:pt x="2268" y="1005"/>
                </a:cubicBezTo>
                <a:cubicBezTo>
                  <a:pt x="2313" y="982"/>
                  <a:pt x="2336" y="967"/>
                  <a:pt x="2404" y="914"/>
                </a:cubicBezTo>
                <a:cubicBezTo>
                  <a:pt x="2472" y="861"/>
                  <a:pt x="2574" y="774"/>
                  <a:pt x="2677" y="687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80089" name="未知"/>
          <p:cNvSpPr/>
          <p:nvPr/>
        </p:nvSpPr>
        <p:spPr>
          <a:xfrm>
            <a:off x="4356100" y="5864225"/>
            <a:ext cx="2952750" cy="301625"/>
          </a:xfrm>
          <a:custGeom>
            <a:avLst/>
            <a:gdLst/>
            <a:ahLst/>
            <a:cxnLst/>
            <a:pathLst>
              <a:path w="1860" h="190">
                <a:moveTo>
                  <a:pt x="0" y="8"/>
                </a:moveTo>
                <a:cubicBezTo>
                  <a:pt x="110" y="4"/>
                  <a:pt x="220" y="0"/>
                  <a:pt x="273" y="8"/>
                </a:cubicBezTo>
                <a:cubicBezTo>
                  <a:pt x="326" y="16"/>
                  <a:pt x="303" y="31"/>
                  <a:pt x="318" y="54"/>
                </a:cubicBezTo>
                <a:cubicBezTo>
                  <a:pt x="333" y="77"/>
                  <a:pt x="333" y="129"/>
                  <a:pt x="363" y="144"/>
                </a:cubicBezTo>
                <a:cubicBezTo>
                  <a:pt x="393" y="159"/>
                  <a:pt x="340" y="136"/>
                  <a:pt x="499" y="144"/>
                </a:cubicBezTo>
                <a:cubicBezTo>
                  <a:pt x="658" y="152"/>
                  <a:pt x="1157" y="190"/>
                  <a:pt x="1316" y="190"/>
                </a:cubicBezTo>
                <a:cubicBezTo>
                  <a:pt x="1475" y="190"/>
                  <a:pt x="1361" y="174"/>
                  <a:pt x="1452" y="144"/>
                </a:cubicBezTo>
                <a:cubicBezTo>
                  <a:pt x="1543" y="114"/>
                  <a:pt x="1701" y="61"/>
                  <a:pt x="1860" y="8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80090" name="表格 80089"/>
          <p:cNvGraphicFramePr/>
          <p:nvPr/>
        </p:nvGraphicFramePr>
        <p:xfrm>
          <a:off x="2676525" y="4292600"/>
          <a:ext cx="455613" cy="544513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249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/>
                        <a:t>page</a:t>
                      </a:r>
                      <a:endParaRPr lang="zh-CN" altLang="en-US" sz="1400" b="1"/>
                    </a:p>
                  </a:txBody>
                  <a:tcPr marL="0" marR="0" marT="0" marB="36000" vert="horz" anchor="b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/>
                        <a:t>12</a:t>
                      </a:r>
                      <a:endParaRPr lang="zh-CN" altLang="en-US" sz="1800" b="1"/>
                    </a:p>
                  </a:txBody>
                  <a:tcPr marL="0" marR="0" marT="0" marB="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100" name="矩形 80099"/>
          <p:cNvSpPr/>
          <p:nvPr/>
        </p:nvSpPr>
        <p:spPr>
          <a:xfrm>
            <a:off x="755650" y="2368550"/>
            <a:ext cx="2232025" cy="2311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0" hangingPunc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</a:pPr>
            <a:r>
              <a:rPr lang="zh-CN" altLang="en-US" sz="1800" b="1">
                <a:solidFill>
                  <a:schemeClr val="tx2"/>
                </a:solidFill>
                <a:latin typeface="Tahoma" panose="020B0604030504040204" pitchFamily="2" charset="0"/>
              </a:rPr>
              <a:t>释放</a:t>
            </a:r>
            <a:r>
              <a:rPr lang="en-US" altLang="zh-CN" sz="1800" b="1">
                <a:solidFill>
                  <a:schemeClr val="tx2"/>
                </a:solidFill>
                <a:latin typeface="Tahoma" panose="020B0604030504040204" pitchFamily="2" charset="0"/>
              </a:rPr>
              <a:t>13</a:t>
            </a:r>
            <a:r>
              <a:rPr lang="zh-CN" altLang="en-US" sz="1800" b="1">
                <a:solidFill>
                  <a:schemeClr val="tx2"/>
                </a:solidFill>
                <a:latin typeface="Tahoma" panose="020B0604030504040204" pitchFamily="2" charset="0"/>
              </a:rPr>
              <a:t>后</a:t>
            </a:r>
            <a:r>
              <a:rPr lang="en-US" altLang="zh-CN" sz="1800" b="1">
                <a:solidFill>
                  <a:schemeClr val="tx2"/>
                </a:solidFill>
                <a:latin typeface="Tahoma" panose="020B0604030504040204" pitchFamily="2" charset="0"/>
              </a:rPr>
              <a:t>:</a:t>
            </a:r>
            <a:endParaRPr lang="en-US" altLang="zh-CN" sz="1800" b="1">
              <a:solidFill>
                <a:schemeClr val="tx2"/>
              </a:solidFill>
              <a:latin typeface="Tahoma" panose="020B0604030504040204" pitchFamily="2" charset="0"/>
            </a:endParaRPr>
          </a:p>
          <a:p>
            <a:pPr eaLnBrk="0" hangingPunc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 sz="1800" b="1">
                <a:latin typeface="Tahoma" panose="020B0604030504040204" pitchFamily="2" charset="0"/>
              </a:rPr>
              <a:t>12,13</a:t>
            </a:r>
            <a:r>
              <a:rPr lang="zh-CN" altLang="en-US" sz="1800" b="1">
                <a:latin typeface="Tahoma" panose="020B0604030504040204" pitchFamily="2" charset="0"/>
              </a:rPr>
              <a:t>是伙伴</a:t>
            </a:r>
            <a:r>
              <a:rPr lang="en-US" altLang="zh-CN" sz="1800" b="1">
                <a:latin typeface="Tahoma" panose="020B0604030504040204" pitchFamily="2" charset="0"/>
              </a:rPr>
              <a:t>, </a:t>
            </a:r>
            <a:endParaRPr lang="en-US" altLang="zh-CN" sz="1800" b="1">
              <a:latin typeface="Tahoma" panose="020B0604030504040204" pitchFamily="2" charset="0"/>
            </a:endParaRPr>
          </a:p>
          <a:p>
            <a:pPr eaLnBrk="0" hangingPunc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 sz="1800" b="1">
                <a:latin typeface="Tahoma" panose="020B0604030504040204" pitchFamily="2" charset="0"/>
              </a:rPr>
              <a:t>14,15</a:t>
            </a:r>
            <a:r>
              <a:rPr lang="zh-CN" altLang="en-US" sz="1800" b="1">
                <a:latin typeface="Tahoma" panose="020B0604030504040204" pitchFamily="2" charset="0"/>
              </a:rPr>
              <a:t>是伙伴</a:t>
            </a:r>
            <a:r>
              <a:rPr lang="en-US" altLang="zh-CN" sz="1800" b="1">
                <a:latin typeface="Tahoma" panose="020B0604030504040204" pitchFamily="2" charset="0"/>
              </a:rPr>
              <a:t>, </a:t>
            </a:r>
            <a:endParaRPr lang="en-US" altLang="zh-CN" sz="1800" b="1">
              <a:latin typeface="Tahoma" panose="020B0604030504040204" pitchFamily="2" charset="0"/>
            </a:endParaRPr>
          </a:p>
          <a:p>
            <a:pPr eaLnBrk="0" hangingPunc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</a:pPr>
            <a:r>
              <a:rPr lang="zh-CN" altLang="en-US" sz="1800" b="1">
                <a:latin typeface="Tahoma" panose="020B0604030504040204" pitchFamily="2" charset="0"/>
              </a:rPr>
              <a:t>这两个伙伴构成</a:t>
            </a:r>
            <a:endParaRPr lang="zh-CN" altLang="en-US" sz="1800" b="1">
              <a:latin typeface="Tahoma" panose="020B0604030504040204" pitchFamily="2" charset="0"/>
            </a:endParaRPr>
          </a:p>
          <a:p>
            <a:pPr eaLnBrk="0" hangingPunc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</a:pPr>
            <a:r>
              <a:rPr lang="zh-CN" altLang="en-US" sz="1800" b="1">
                <a:latin typeface="Tahoma" panose="020B0604030504040204" pitchFamily="2" charset="0"/>
              </a:rPr>
              <a:t>页框数为</a:t>
            </a:r>
            <a:r>
              <a:rPr lang="en-US" altLang="zh-CN" sz="1800" b="1">
                <a:latin typeface="Tahoma" panose="020B0604030504040204" pitchFamily="2" charset="0"/>
              </a:rPr>
              <a:t>4</a:t>
            </a:r>
            <a:r>
              <a:rPr lang="zh-CN" altLang="en-US" sz="1800" b="1">
                <a:latin typeface="Tahoma" panose="020B0604030504040204" pitchFamily="2" charset="0"/>
              </a:rPr>
              <a:t>的空闲区</a:t>
            </a:r>
            <a:r>
              <a:rPr lang="en-US" altLang="zh-CN" sz="1800" b="1">
                <a:latin typeface="Tahoma" panose="020B0604030504040204" pitchFamily="2" charset="0"/>
              </a:rPr>
              <a:t>,</a:t>
            </a:r>
            <a:endParaRPr lang="en-US" altLang="zh-CN" sz="1800" b="1">
              <a:latin typeface="Tahoma" panose="020B0604030504040204" pitchFamily="2" charset="0"/>
            </a:endParaRPr>
          </a:p>
          <a:p>
            <a:pPr eaLnBrk="0" hangingPunc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</a:pPr>
            <a:r>
              <a:rPr lang="zh-CN" altLang="en-US" sz="1800" b="1">
                <a:latin typeface="Tahoma" panose="020B0604030504040204" pitchFamily="2" charset="0"/>
              </a:rPr>
              <a:t>将该空闲区加到</a:t>
            </a:r>
            <a:endParaRPr lang="zh-CN" altLang="en-US" sz="1800" b="1">
              <a:latin typeface="Tahoma" panose="020B0604030504040204" pitchFamily="2" charset="0"/>
            </a:endParaRPr>
          </a:p>
          <a:p>
            <a:pPr eaLnBrk="0" hangingPunc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</a:pPr>
            <a:r>
              <a:rPr lang="zh-CN" altLang="en-US" sz="1800" b="1">
                <a:latin typeface="Tahoma" panose="020B0604030504040204" pitchFamily="2" charset="0"/>
              </a:rPr>
              <a:t>块组</a:t>
            </a:r>
            <a:r>
              <a:rPr lang="en-US" altLang="zh-CN" sz="1800" b="1">
                <a:latin typeface="Tahoma" panose="020B0604030504040204" pitchFamily="2" charset="0"/>
              </a:rPr>
              <a:t>2</a:t>
            </a:r>
            <a:r>
              <a:rPr lang="zh-CN" altLang="en-US" sz="1800" b="1">
                <a:latin typeface="Tahoma" panose="020B0604030504040204" pitchFamily="2" charset="0"/>
              </a:rPr>
              <a:t>。</a:t>
            </a:r>
            <a:endParaRPr lang="zh-CN" altLang="en-US" sz="1800" b="1">
              <a:latin typeface="Tahoma" panose="020B0604030504040204" pitchFamily="2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矩形 80897"/>
          <p:cNvSpPr/>
          <p:nvPr/>
        </p:nvSpPr>
        <p:spPr>
          <a:xfrm>
            <a:off x="1381125" y="690245"/>
            <a:ext cx="6430963" cy="64516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>
            <a:spAutoFit/>
          </a:bodyPr>
          <a:p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7.5.1</a:t>
            </a: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rPr>
              <a:t>  Linux 存储管理(Cont.)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</p:txBody>
      </p:sp>
      <p:sp>
        <p:nvSpPr>
          <p:cNvPr id="80899" name="矩形 80898"/>
          <p:cNvSpPr/>
          <p:nvPr/>
        </p:nvSpPr>
        <p:spPr>
          <a:xfrm>
            <a:off x="971550" y="1700213"/>
            <a:ext cx="7056438" cy="5073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2255" indent="-262255" eaLnBrk="0" hangingPunct="0">
              <a:lnSpc>
                <a:spcPct val="115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2"/>
                </a:solidFill>
                <a:latin typeface="Tahoma" panose="020B0604030504040204" pitchFamily="2" charset="0"/>
              </a:rPr>
              <a:t> Buddy heap algorithm:</a:t>
            </a:r>
            <a:endParaRPr lang="zh-CN" altLang="en-US" b="1" dirty="0">
              <a:solidFill>
                <a:schemeClr val="tx2"/>
              </a:solidFill>
              <a:latin typeface="Tahoma" panose="020B0604030504040204" pitchFamily="2" charset="0"/>
            </a:endParaRPr>
          </a:p>
          <a:p>
            <a:pPr marL="262255" indent="-262255" eaLnBrk="0" hangingPunct="0">
              <a:lnSpc>
                <a:spcPct val="115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2"/>
                </a:solidFill>
                <a:latin typeface="Tahoma" panose="020B0604030504040204" pitchFamily="2" charset="0"/>
              </a:rPr>
              <a:t> </a:t>
            </a:r>
            <a:r>
              <a:rPr lang="zh-CN" altLang="en-US" sz="2000" b="1" dirty="0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问题:</a:t>
            </a:r>
            <a:r>
              <a:rPr lang="zh-CN" altLang="en-US" sz="2000" b="1" dirty="0">
                <a:latin typeface="Tahoma" panose="020B0604030504040204" pitchFamily="2" charset="0"/>
                <a:ea typeface="黑体" panose="02010609060101010101" pitchFamily="2" charset="-122"/>
              </a:rPr>
              <a:t>  internal fragmentation.</a:t>
            </a:r>
            <a:endParaRPr lang="zh-CN" altLang="en-US" sz="2000" b="1" dirty="0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262255" indent="-262255">
              <a:lnSpc>
                <a:spcPct val="115000"/>
              </a:lnSpc>
            </a:pPr>
            <a:r>
              <a:rPr lang="zh-CN" altLang="en-US" sz="2000" b="1" dirty="0">
                <a:latin typeface="Tahoma" panose="020B0604030504040204" pitchFamily="2" charset="0"/>
                <a:ea typeface="黑体" panose="02010609060101010101" pitchFamily="2" charset="-122"/>
              </a:rPr>
              <a:t>           </a:t>
            </a:r>
            <a:r>
              <a:rPr lang="zh-CN" altLang="en-US" sz="2000" b="1" dirty="0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例如:</a:t>
            </a:r>
            <a:r>
              <a:rPr lang="zh-CN" altLang="en-US" sz="2000" b="1" dirty="0">
                <a:latin typeface="Tahoma" panose="020B0604030504040204" pitchFamily="2" charset="0"/>
                <a:ea typeface="黑体" panose="02010609060101010101" pitchFamily="2" charset="-122"/>
              </a:rPr>
              <a:t> 申请17个页架, 由于2</a:t>
            </a:r>
            <a:r>
              <a:rPr lang="zh-CN" altLang="en-US" sz="2000" b="1" baseline="30000" dirty="0">
                <a:latin typeface="Tahoma" panose="020B0604030504040204" pitchFamily="2" charset="0"/>
                <a:ea typeface="黑体" panose="02010609060101010101" pitchFamily="2" charset="-122"/>
              </a:rPr>
              <a:t> 4</a:t>
            </a:r>
            <a:r>
              <a:rPr lang="zh-CN" altLang="en-US" sz="2000" b="1" dirty="0">
                <a:latin typeface="Tahoma" panose="020B0604030504040204" pitchFamily="2" charset="0"/>
                <a:ea typeface="黑体" panose="02010609060101010101" pitchFamily="2" charset="-122"/>
              </a:rPr>
              <a:t>＜17≤2</a:t>
            </a:r>
            <a:r>
              <a:rPr lang="zh-CN" altLang="en-US" sz="2000" b="1" baseline="30000" dirty="0">
                <a:latin typeface="Tahoma" panose="020B0604030504040204" pitchFamily="2" charset="0"/>
                <a:ea typeface="黑体" panose="02010609060101010101" pitchFamily="2" charset="-122"/>
              </a:rPr>
              <a:t> 5</a:t>
            </a:r>
            <a:r>
              <a:rPr lang="zh-CN" altLang="en-US" sz="2000" b="1" dirty="0">
                <a:latin typeface="Tahoma" panose="020B0604030504040204" pitchFamily="2" charset="0"/>
                <a:ea typeface="黑体" panose="02010609060101010101" pitchFamily="2" charset="-122"/>
              </a:rPr>
              <a:t> , </a:t>
            </a:r>
            <a:endParaRPr lang="zh-CN" altLang="en-US" sz="2000" b="1" dirty="0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262255" indent="-262255">
              <a:lnSpc>
                <a:spcPct val="115000"/>
              </a:lnSpc>
            </a:pPr>
            <a:r>
              <a:rPr lang="zh-CN" altLang="en-US" sz="2000" b="1" dirty="0">
                <a:latin typeface="Tahoma" panose="020B0604030504040204" pitchFamily="2" charset="0"/>
                <a:ea typeface="黑体" panose="02010609060101010101" pitchFamily="2" charset="-122"/>
              </a:rPr>
              <a:t>           按Buddy heap algorithm, </a:t>
            </a:r>
            <a:endParaRPr lang="zh-CN" altLang="en-US" sz="2000" b="1" dirty="0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262255" indent="-262255">
              <a:lnSpc>
                <a:spcPct val="115000"/>
              </a:lnSpc>
            </a:pPr>
            <a:r>
              <a:rPr lang="zh-CN" altLang="en-US" sz="2000" b="1" dirty="0">
                <a:latin typeface="Tahoma" panose="020B0604030504040204" pitchFamily="2" charset="0"/>
                <a:ea typeface="黑体" panose="02010609060101010101" pitchFamily="2" charset="-122"/>
              </a:rPr>
              <a:t>           要在块组5的空闲区分配32个页框, </a:t>
            </a:r>
            <a:endParaRPr lang="zh-CN" altLang="en-US" sz="2000" b="1" dirty="0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262255" indent="-262255">
              <a:lnSpc>
                <a:spcPct val="115000"/>
              </a:lnSpc>
            </a:pPr>
            <a:r>
              <a:rPr lang="zh-CN" altLang="en-US" sz="2000" b="1" dirty="0">
                <a:latin typeface="Tahoma" panose="020B0604030504040204" pitchFamily="2" charset="0"/>
                <a:ea typeface="黑体" panose="02010609060101010101" pitchFamily="2" charset="-122"/>
              </a:rPr>
              <a:t>           造成15个页框的浪费, 即internal fragmentation.</a:t>
            </a:r>
            <a:endParaRPr lang="zh-CN" altLang="en-US" sz="2000" b="1" dirty="0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262255" indent="-262255">
              <a:lnSpc>
                <a:spcPct val="115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Tahoma" panose="020B0604030504040204" pitchFamily="2" charset="0"/>
                <a:ea typeface="黑体" panose="02010609060101010101" pitchFamily="2" charset="-122"/>
              </a:rPr>
              <a:t> </a:t>
            </a:r>
            <a:r>
              <a:rPr lang="zh-CN" altLang="en-US" sz="2000" b="1" dirty="0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解决办法:</a:t>
            </a:r>
            <a:endParaRPr lang="zh-CN" altLang="en-US" sz="2000" b="1" dirty="0">
              <a:solidFill>
                <a:schemeClr val="hlink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906780" lvl="1" indent="-269875" eaLnBrk="1" hangingPunct="1">
              <a:lnSpc>
                <a:spcPct val="115000"/>
              </a:lnSpc>
              <a:buAutoNum type="circleNumDbPlain"/>
            </a:pPr>
            <a:r>
              <a:rPr lang="zh-CN" altLang="en-US" sz="2000" b="1" dirty="0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 second memory allocator</a:t>
            </a:r>
            <a:endParaRPr lang="zh-CN" altLang="en-US" sz="2000" b="1" dirty="0">
              <a:solidFill>
                <a:schemeClr val="tx2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262255" indent="-262255">
              <a:lnSpc>
                <a:spcPct val="115000"/>
              </a:lnSpc>
            </a:pPr>
            <a:r>
              <a:rPr lang="zh-CN" altLang="en-US" sz="2000" b="1" dirty="0">
                <a:latin typeface="Tahoma" panose="020B0604030504040204" pitchFamily="2" charset="0"/>
                <a:ea typeface="黑体" panose="02010609060101010101" pitchFamily="2" charset="-122"/>
              </a:rPr>
              <a:t>             当实际申请页框数fn＜2</a:t>
            </a:r>
            <a:r>
              <a:rPr lang="zh-CN" altLang="en-US" sz="2000" b="1" baseline="30000" dirty="0">
                <a:latin typeface="Tahoma" panose="020B0604030504040204" pitchFamily="2" charset="0"/>
                <a:ea typeface="黑体" panose="02010609060101010101" pitchFamily="2" charset="-122"/>
              </a:rPr>
              <a:t> i</a:t>
            </a:r>
            <a:r>
              <a:rPr lang="zh-CN" altLang="en-US" sz="2000" b="1" dirty="0">
                <a:latin typeface="Tahoma" panose="020B0604030504040204" pitchFamily="2" charset="0"/>
                <a:ea typeface="黑体" panose="02010609060101010101" pitchFamily="2" charset="-122"/>
              </a:rPr>
              <a:t>时,</a:t>
            </a:r>
            <a:endParaRPr lang="zh-CN" altLang="en-US" sz="2000" b="1" dirty="0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262255" indent="-262255">
              <a:lnSpc>
                <a:spcPct val="115000"/>
              </a:lnSpc>
            </a:pPr>
            <a:r>
              <a:rPr lang="zh-CN" altLang="en-US" sz="2000" b="1" dirty="0">
                <a:latin typeface="Tahoma" panose="020B0604030504040204" pitchFamily="2" charset="0"/>
                <a:ea typeface="黑体" panose="02010609060101010101" pitchFamily="2" charset="-122"/>
              </a:rPr>
              <a:t>             将2</a:t>
            </a:r>
            <a:r>
              <a:rPr lang="zh-CN" altLang="en-US" sz="2000" b="1" baseline="30000" dirty="0">
                <a:latin typeface="Tahoma" panose="020B0604030504040204" pitchFamily="2" charset="0"/>
                <a:ea typeface="黑体" panose="02010609060101010101" pitchFamily="2" charset="-122"/>
              </a:rPr>
              <a:t> i</a:t>
            </a:r>
            <a:r>
              <a:rPr lang="zh-CN" altLang="en-US" sz="2000" b="1" dirty="0">
                <a:latin typeface="Tahoma" panose="020B0604030504040204" pitchFamily="2" charset="0"/>
                <a:ea typeface="黑体" panose="02010609060101010101" pitchFamily="2" charset="-122"/>
              </a:rPr>
              <a:t>- fn按2的整数次幂切分(carves slabs),</a:t>
            </a:r>
            <a:endParaRPr lang="zh-CN" altLang="en-US" sz="2000" b="1" dirty="0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262255" indent="-262255">
              <a:lnSpc>
                <a:spcPct val="115000"/>
              </a:lnSpc>
            </a:pPr>
            <a:r>
              <a:rPr lang="zh-CN" altLang="en-US" sz="2000" b="1" dirty="0">
                <a:latin typeface="Tahoma" panose="020B0604030504040204" pitchFamily="2" charset="0"/>
                <a:ea typeface="黑体" panose="02010609060101010101" pitchFamily="2" charset="-122"/>
              </a:rPr>
              <a:t>             由second memory allocator单独管理</a:t>
            </a:r>
            <a:r>
              <a:rPr lang="zh-CN" altLang="en-US" sz="2000" dirty="0">
                <a:latin typeface="Tahoma" panose="020B0604030504040204" pitchFamily="2" charset="0"/>
                <a:ea typeface="黑体" panose="02010609060101010101" pitchFamily="2" charset="-122"/>
              </a:rPr>
              <a:t> </a:t>
            </a:r>
            <a:r>
              <a:rPr lang="zh-CN" altLang="en-US" sz="2000" b="1" dirty="0">
                <a:latin typeface="Tahoma" panose="020B0604030504040204" pitchFamily="2" charset="0"/>
                <a:ea typeface="黑体" panose="02010609060101010101" pitchFamily="2" charset="-122"/>
              </a:rPr>
              <a:t>。</a:t>
            </a:r>
            <a:endParaRPr lang="zh-CN" altLang="en-US" sz="2000" b="1" dirty="0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906780" lvl="1" indent="-269875" eaLnBrk="1" hangingPunct="1">
              <a:lnSpc>
                <a:spcPct val="115000"/>
              </a:lnSpc>
              <a:buChar char="•"/>
            </a:pPr>
            <a:r>
              <a:rPr lang="zh-CN" altLang="en-US" sz="2000" b="1" dirty="0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 third memory allocator</a:t>
            </a:r>
            <a:endParaRPr lang="zh-CN" altLang="en-US" sz="2000" b="1" dirty="0">
              <a:solidFill>
                <a:schemeClr val="tx2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262255" indent="-262255">
              <a:lnSpc>
                <a:spcPct val="115000"/>
              </a:lnSpc>
            </a:pPr>
            <a:r>
              <a:rPr lang="zh-CN" altLang="en-US" sz="2000" b="1" dirty="0">
                <a:latin typeface="Tahoma" panose="020B0604030504040204" pitchFamily="2" charset="0"/>
                <a:ea typeface="黑体" panose="02010609060101010101" pitchFamily="2" charset="-122"/>
              </a:rPr>
              <a:t>            进程物理空间不要求连续时, </a:t>
            </a:r>
            <a:endParaRPr lang="zh-CN" altLang="en-US" sz="2000" b="1" dirty="0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262255" indent="-262255">
              <a:lnSpc>
                <a:spcPct val="115000"/>
              </a:lnSpc>
            </a:pPr>
            <a:r>
              <a:rPr lang="zh-CN" altLang="en-US" sz="2000" b="1" dirty="0">
                <a:latin typeface="Tahoma" panose="020B0604030504040204" pitchFamily="2" charset="0"/>
                <a:ea typeface="黑体" panose="02010609060101010101" pitchFamily="2" charset="-122"/>
              </a:rPr>
              <a:t>            内存分配由third memory allocator完成。</a:t>
            </a:r>
            <a:endParaRPr lang="zh-CN" altLang="en-US" sz="2000" b="1" dirty="0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矩形 81921"/>
          <p:cNvSpPr/>
          <p:nvPr/>
        </p:nvSpPr>
        <p:spPr>
          <a:xfrm>
            <a:off x="1042988" y="959803"/>
            <a:ext cx="7129462" cy="5537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7.5.2</a:t>
            </a: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rPr>
              <a:t>  Windows Vista 存储管理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</p:txBody>
      </p:sp>
      <p:sp>
        <p:nvSpPr>
          <p:cNvPr id="81923" name="矩形 81922"/>
          <p:cNvSpPr/>
          <p:nvPr/>
        </p:nvSpPr>
        <p:spPr>
          <a:xfrm>
            <a:off x="971550" y="1847850"/>
            <a:ext cx="7632700" cy="1752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latin typeface="Tahoma" panose="020B0604030504040204" pitchFamily="2" charset="0"/>
                <a:ea typeface="黑体" panose="02010609060101010101" pitchFamily="2" charset="-122"/>
              </a:rPr>
              <a:t> </a:t>
            </a:r>
            <a:r>
              <a:rPr lang="zh-CN" altLang="en-US" b="1">
                <a:latin typeface="Tahoma" panose="020B0604030504040204" pitchFamily="2" charset="0"/>
                <a:ea typeface="黑体" panose="02010609060101010101" pitchFamily="2" charset="-122"/>
              </a:rPr>
              <a:t>虚拟存储管理器</a:t>
            </a:r>
            <a:r>
              <a:rPr lang="en-US" altLang="zh-CN" b="1">
                <a:latin typeface="Tahoma" panose="020B0604030504040204" pitchFamily="2" charset="0"/>
                <a:ea typeface="黑体" panose="02010609060101010101" pitchFamily="2" charset="-122"/>
              </a:rPr>
              <a:t>(Virtual Memory Manager, VMM)</a:t>
            </a:r>
            <a:endParaRPr lang="en-US" altLang="zh-CN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b="1">
                <a:latin typeface="Tahoma" panose="020B0604030504040204" pitchFamily="2" charset="0"/>
                <a:ea typeface="黑体" panose="02010609060101010101" pitchFamily="2" charset="-122"/>
              </a:rPr>
              <a:t>   </a:t>
            </a:r>
            <a:r>
              <a:rPr lang="zh-CN" altLang="en-US" b="1">
                <a:latin typeface="Tahoma" panose="020B0604030504040204" pitchFamily="2" charset="0"/>
                <a:ea typeface="黑体" panose="02010609060101010101" pitchFamily="2" charset="-122"/>
              </a:rPr>
              <a:t>负责存储管理</a:t>
            </a:r>
            <a:r>
              <a:rPr lang="en-US" altLang="zh-CN" b="1">
                <a:latin typeface="Tahoma" panose="020B0604030504040204" pitchFamily="2" charset="0"/>
                <a:ea typeface="黑体" panose="02010609060101010101" pitchFamily="2" charset="-122"/>
              </a:rPr>
              <a:t>;</a:t>
            </a:r>
            <a:endParaRPr lang="en-US" altLang="zh-CN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latin typeface="Tahoma" panose="020B0604030504040204" pitchFamily="2" charset="0"/>
                <a:ea typeface="黑体" panose="02010609060101010101" pitchFamily="2" charset="-122"/>
              </a:rPr>
              <a:t> Win32</a:t>
            </a:r>
            <a:r>
              <a:rPr lang="zh-CN" altLang="en-US" b="1">
                <a:latin typeface="Tahoma" panose="020B0604030504040204" pitchFamily="2" charset="0"/>
                <a:ea typeface="黑体" panose="02010609060101010101" pitchFamily="2" charset="-122"/>
              </a:rPr>
              <a:t>提供一组与存储管理相关的调用</a:t>
            </a:r>
            <a:r>
              <a:rPr lang="en-US" altLang="zh-CN" b="1">
                <a:latin typeface="Tahoma" panose="020B0604030504040204" pitchFamily="2" charset="0"/>
                <a:ea typeface="黑体" panose="02010609060101010101" pitchFamily="2" charset="-122"/>
              </a:rPr>
              <a:t>;</a:t>
            </a:r>
            <a:endParaRPr lang="en-US" altLang="zh-CN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latin typeface="Tahoma" panose="020B0604030504040204" pitchFamily="2" charset="0"/>
                <a:ea typeface="黑体" panose="02010609060101010101" pitchFamily="2" charset="-122"/>
              </a:rPr>
              <a:t> </a:t>
            </a:r>
            <a:r>
              <a:rPr lang="zh-CN" altLang="en-US" b="1">
                <a:latin typeface="Tahoma" panose="020B0604030504040204" pitchFamily="2" charset="0"/>
                <a:ea typeface="黑体" panose="02010609060101010101" pitchFamily="2" charset="-122"/>
              </a:rPr>
              <a:t>核心中有</a:t>
            </a:r>
            <a:r>
              <a:rPr lang="en-US" altLang="zh-CN" b="1">
                <a:latin typeface="Tahoma" panose="020B0604030504040204" pitchFamily="2" charset="0"/>
                <a:ea typeface="黑体" panose="02010609060101010101" pitchFamily="2" charset="-122"/>
              </a:rPr>
              <a:t>6</a:t>
            </a:r>
            <a:r>
              <a:rPr lang="zh-CN" altLang="en-US" b="1">
                <a:latin typeface="Tahoma" panose="020B0604030504040204" pitchFamily="2" charset="0"/>
                <a:ea typeface="黑体" panose="02010609060101010101" pitchFamily="2" charset="-122"/>
              </a:rPr>
              <a:t>个专门负责存储管理的线程。</a:t>
            </a:r>
            <a:endParaRPr lang="zh-CN" altLang="en-US" b="1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  <p:sp>
        <p:nvSpPr>
          <p:cNvPr id="81924" name="矩形 81923"/>
          <p:cNvSpPr/>
          <p:nvPr/>
        </p:nvSpPr>
        <p:spPr>
          <a:xfrm>
            <a:off x="971550" y="3889375"/>
            <a:ext cx="6624638" cy="1752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0" hangingPunct="0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 </a:t>
            </a:r>
            <a:r>
              <a:rPr lang="en-US" altLang="zh-CN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1. </a:t>
            </a:r>
            <a:r>
              <a:rPr lang="zh-CN" altLang="en-US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进程地址空间</a:t>
            </a:r>
            <a:endParaRPr lang="zh-CN" altLang="en-US" b="1">
              <a:solidFill>
                <a:schemeClr val="hlink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lvl="1" indent="-194945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 虚拟地址空间</a:t>
            </a:r>
            <a:r>
              <a:rPr lang="en-US" altLang="zh-CN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32</a:t>
            </a:r>
            <a:r>
              <a:rPr lang="zh-CN" altLang="en-US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位地址码，寻址范围</a:t>
            </a:r>
            <a:r>
              <a:rPr lang="en-US" altLang="zh-CN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4GB</a:t>
            </a:r>
            <a:r>
              <a:rPr lang="zh-CN" altLang="en-US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；</a:t>
            </a:r>
            <a:endParaRPr lang="zh-CN" altLang="en-US" b="1">
              <a:solidFill>
                <a:schemeClr val="tx2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lvl="1" indent="-194945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 用户空间</a:t>
            </a:r>
            <a:r>
              <a:rPr lang="en-US" altLang="zh-CN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:  </a:t>
            </a:r>
            <a:r>
              <a:rPr lang="zh-CN" altLang="en-US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低地址端</a:t>
            </a:r>
            <a:r>
              <a:rPr lang="en-US" altLang="zh-CN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2GB</a:t>
            </a:r>
            <a:r>
              <a:rPr lang="zh-CN" altLang="en-US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；</a:t>
            </a:r>
            <a:endParaRPr lang="zh-CN" altLang="en-US" b="1">
              <a:solidFill>
                <a:schemeClr val="tx2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lvl="1" indent="-194945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 系统空间</a:t>
            </a:r>
            <a:r>
              <a:rPr lang="en-US" altLang="zh-CN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:  </a:t>
            </a:r>
            <a:r>
              <a:rPr lang="zh-CN" altLang="en-US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高地址端</a:t>
            </a:r>
            <a:r>
              <a:rPr lang="en-US" altLang="zh-CN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2GB</a:t>
            </a:r>
            <a:r>
              <a:rPr lang="zh-CN" altLang="en-US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。</a:t>
            </a:r>
            <a:endParaRPr lang="zh-CN" altLang="en-US" b="1">
              <a:solidFill>
                <a:schemeClr val="tx2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矩形 82945"/>
          <p:cNvSpPr/>
          <p:nvPr/>
        </p:nvSpPr>
        <p:spPr>
          <a:xfrm>
            <a:off x="1042988" y="989806"/>
            <a:ext cx="7561262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7.5.2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rPr>
              <a:t>  Windows Vista 存储管理(Cont.)</a:t>
            </a:r>
            <a:endParaRPr lang="zh-CN" altLang="en-US" sz="32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</p:txBody>
      </p:sp>
      <p:sp>
        <p:nvSpPr>
          <p:cNvPr id="82947" name="矩形 82946"/>
          <p:cNvSpPr/>
          <p:nvPr/>
        </p:nvSpPr>
        <p:spPr>
          <a:xfrm>
            <a:off x="971550" y="1916113"/>
            <a:ext cx="6048375" cy="438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0" hangingPunct="0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Windows Vista</a:t>
            </a:r>
            <a:r>
              <a:rPr lang="zh-CN" altLang="en-US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虚拟存储空间地址映像</a:t>
            </a:r>
            <a:endParaRPr lang="zh-CN" altLang="en-US" b="1">
              <a:solidFill>
                <a:schemeClr val="tx2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82948" name="内容占位符 82947"/>
          <p:cNvGraphicFramePr/>
          <p:nvPr>
            <p:ph idx="4294967295"/>
          </p:nvPr>
        </p:nvGraphicFramePr>
        <p:xfrm>
          <a:off x="2195513" y="2525713"/>
          <a:ext cx="4754563" cy="3870325"/>
        </p:xfrm>
        <a:graphic>
          <a:graphicData uri="http://schemas.openxmlformats.org/drawingml/2006/table">
            <a:tbl>
              <a:tblPr/>
              <a:tblGrid>
                <a:gridCol w="1195388"/>
                <a:gridCol w="1944687"/>
                <a:gridCol w="179388"/>
                <a:gridCol w="1435100"/>
              </a:tblGrid>
              <a:tr h="471488">
                <a:tc rowSpan="3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200" b="1"/>
                        <a:t>FFFFFFFFH</a:t>
                      </a:r>
                      <a:endParaRPr lang="zh-CN" altLang="en-US" sz="1200" b="1"/>
                    </a:p>
                  </a:txBody>
                  <a:tcPr marL="0" marR="72000" marT="0" marB="0" vert="horz" anchor="t">
                    <a:lnL cap="flat"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/>
                        <a:t>系统空间</a:t>
                      </a:r>
                      <a:endParaRPr lang="zh-CN" altLang="en-US" sz="1600" b="1"/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600" b="1"/>
                        <a:t>(2GB)</a:t>
                      </a:r>
                      <a:endParaRPr lang="zh-CN" altLang="en-US" sz="1600" b="1"/>
                    </a:p>
                  </a:txBody>
                  <a:tcPr marL="90000" marR="90000" marT="46800" marB="468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600"/>
                    </a:p>
                  </a:txBody>
                  <a:tcPr marL="90000" marR="90000" marT="46800" marB="468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/>
                        <a:t>非交换区</a:t>
                      </a:r>
                      <a:endParaRPr lang="zh-CN" altLang="en-US" sz="1600"/>
                    </a:p>
                  </a:txBody>
                  <a:tcPr marL="0" marR="90000" marT="46800" marB="468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7">
                <a:tc vMerge="1">
                  <a:tcPr>
                    <a:lnL cap="flat"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600"/>
                    </a:p>
                  </a:txBody>
                  <a:tcPr marL="90000" marR="90000" marT="46800" marB="468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/>
                        <a:t>页交换区</a:t>
                      </a:r>
                      <a:endParaRPr lang="zh-CN" altLang="en-US" sz="1600"/>
                    </a:p>
                  </a:txBody>
                  <a:tcPr marL="0" marR="90000" marT="46800" marB="46800" vert="horz" anchor="ctr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 vMerge="1">
                  <a:tcPr>
                    <a:lnL cap="flat"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/>
                    </a:p>
                  </a:txBody>
                  <a:tcPr marL="90000" marR="90000" marT="46800" marB="468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/>
                        <a:t>直接映射区</a:t>
                      </a:r>
                      <a:endParaRPr lang="zh-CN" altLang="en-US" sz="1600"/>
                    </a:p>
                  </a:txBody>
                  <a:tcPr marL="0" marR="90000" marT="46800" marB="46800" vert="horz" anchor="ctr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200" b="1"/>
                        <a:t>80000000H</a:t>
                      </a:r>
                      <a:endParaRPr lang="zh-CN" altLang="en-US" sz="1200" b="1"/>
                    </a:p>
                  </a:txBody>
                  <a:tcPr marL="0" marR="72000" marT="0" marB="0" vert="horz" anchor="b">
                    <a:lnL cap="flat"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200" b="1"/>
                        <a:t>操作系统</a:t>
                      </a:r>
                      <a:endParaRPr lang="zh-CN" altLang="en-US" sz="1200" b="1"/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200" b="1"/>
                        <a:t>驻留代码</a:t>
                      </a:r>
                      <a:endParaRPr lang="zh-CN" altLang="en-US" sz="1200" b="1"/>
                    </a:p>
                  </a:txBody>
                  <a:tcPr marL="90000" marR="90000" marT="46800" marB="468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R cap="flat">
                      <a:noFill/>
                    </a:lnR>
                  </a:tcPr>
                </a:tc>
              </a:tr>
              <a:tr h="8715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200" b="1"/>
                        <a:t>7FFFFFFFH</a:t>
                      </a:r>
                      <a:endParaRPr lang="zh-CN" altLang="en-US" sz="1200" b="1"/>
                    </a:p>
                  </a:txBody>
                  <a:tcPr marL="0" marR="72000" marT="0" marB="0" vert="horz" anchor="t">
                    <a:lnL cap="flat"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/>
                        <a:t>用户代码和数据</a:t>
                      </a:r>
                      <a:endParaRPr lang="zh-CN" altLang="en-US" sz="1600" b="1"/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600" b="1"/>
                        <a:t>(2GB)</a:t>
                      </a:r>
                      <a:endParaRPr lang="zh-CN" altLang="en-US" sz="1600" b="1"/>
                    </a:p>
                  </a:txBody>
                  <a:tcPr marL="90000" marR="90000" marT="46800" marB="468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100000"/>
                      </a:srgbClr>
                    </a:solidFill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600"/>
                    </a:p>
                  </a:txBody>
                  <a:tcPr marL="90000" marR="90000" marT="46800" marB="468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/>
                        <a:t>页交换区</a:t>
                      </a:r>
                      <a:endParaRPr lang="zh-CN" altLang="en-US" sz="1600"/>
                    </a:p>
                  </a:txBody>
                  <a:tcPr marL="0" marR="90000" marT="46800" marB="46800" vert="horz" anchor="ctr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15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200" b="1"/>
                        <a:t>00000000H</a:t>
                      </a:r>
                      <a:endParaRPr lang="zh-CN" altLang="en-US" sz="1200" b="1"/>
                    </a:p>
                  </a:txBody>
                  <a:tcPr marL="0" marR="72000" marT="0" marB="0" vert="horz" anchor="b">
                    <a:lnL cap="flat"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R cap="flat">
                      <a:noFill/>
                    </a:lnR>
                    <a:lnB cap="flat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10241"/>
          <p:cNvSpPr txBox="1"/>
          <p:nvPr/>
        </p:nvSpPr>
        <p:spPr>
          <a:xfrm>
            <a:off x="533400" y="609600"/>
            <a:ext cx="7924800" cy="6000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 </a:t>
            </a:r>
            <a:r>
              <a:rPr lang="zh-CN" altLang="en-US" b="1">
                <a:latin typeface="Times New Roman" panose="02020603050405020304" pitchFamily="2" charset="0"/>
              </a:rPr>
              <a:t>内存页框分配策略（静态策略）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</a:t>
            </a:r>
            <a:r>
              <a:rPr lang="en-US" altLang="zh-CN" b="1">
                <a:latin typeface="Times New Roman" panose="02020603050405020304" pitchFamily="2" charset="0"/>
              </a:rPr>
              <a:t>1. </a:t>
            </a:r>
            <a:r>
              <a:rPr lang="zh-CN" altLang="en-US" b="1">
                <a:latin typeface="Times New Roman" panose="02020603050405020304" pitchFamily="2" charset="0"/>
              </a:rPr>
              <a:t>平均分配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    如内存</a:t>
            </a:r>
            <a:r>
              <a:rPr lang="en-US" altLang="zh-CN" b="1">
                <a:latin typeface="Times New Roman" panose="02020603050405020304" pitchFamily="2" charset="0"/>
              </a:rPr>
              <a:t>128</a:t>
            </a:r>
            <a:r>
              <a:rPr lang="zh-CN" altLang="en-US" b="1">
                <a:latin typeface="Times New Roman" panose="02020603050405020304" pitchFamily="2" charset="0"/>
              </a:rPr>
              <a:t>页，进程</a:t>
            </a:r>
            <a:r>
              <a:rPr lang="en-US" altLang="zh-CN" b="1">
                <a:latin typeface="Times New Roman" panose="02020603050405020304" pitchFamily="2" charset="0"/>
              </a:rPr>
              <a:t>25</a:t>
            </a:r>
            <a:r>
              <a:rPr lang="zh-CN" altLang="en-US" b="1">
                <a:latin typeface="Times New Roman" panose="02020603050405020304" pitchFamily="2" charset="0"/>
              </a:rPr>
              <a:t>个，每个进程</a:t>
            </a:r>
            <a:r>
              <a:rPr lang="en-US" altLang="zh-CN" b="1">
                <a:latin typeface="Times New Roman" panose="02020603050405020304" pitchFamily="2" charset="0"/>
              </a:rPr>
              <a:t>5</a:t>
            </a:r>
            <a:r>
              <a:rPr lang="zh-CN" altLang="en-US" b="1">
                <a:latin typeface="Times New Roman" panose="02020603050405020304" pitchFamily="2" charset="0"/>
              </a:rPr>
              <a:t>个页架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</a:t>
            </a:r>
            <a:r>
              <a:rPr lang="en-US" altLang="zh-CN" b="1">
                <a:latin typeface="Times New Roman" panose="02020603050405020304" pitchFamily="2" charset="0"/>
              </a:rPr>
              <a:t>2. </a:t>
            </a:r>
            <a:r>
              <a:rPr lang="zh-CN" altLang="en-US" b="1">
                <a:latin typeface="Times New Roman" panose="02020603050405020304" pitchFamily="2" charset="0"/>
              </a:rPr>
              <a:t>按进程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2" charset="0"/>
              </a:rPr>
              <a:t>长度</a:t>
            </a:r>
            <a:r>
              <a:rPr lang="zh-CN" altLang="en-US" b="1">
                <a:latin typeface="Times New Roman" panose="02020603050405020304" pitchFamily="2" charset="0"/>
              </a:rPr>
              <a:t>比例分配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    </a:t>
            </a:r>
            <a:r>
              <a:rPr lang="en-US" altLang="zh-CN" b="1">
                <a:latin typeface="Times New Roman" panose="02020603050405020304" pitchFamily="2" charset="0"/>
              </a:rPr>
              <a:t>pi</a:t>
            </a:r>
            <a:r>
              <a:rPr lang="zh-CN" altLang="en-US" b="1">
                <a:latin typeface="Times New Roman" panose="02020603050405020304" pitchFamily="2" charset="0"/>
              </a:rPr>
              <a:t>共</a:t>
            </a:r>
            <a:r>
              <a:rPr lang="en-US" altLang="zh-CN" b="1">
                <a:latin typeface="Times New Roman" panose="02020603050405020304" pitchFamily="2" charset="0"/>
              </a:rPr>
              <a:t>si</a:t>
            </a:r>
            <a:r>
              <a:rPr lang="zh-CN" altLang="en-US" b="1">
                <a:latin typeface="Times New Roman" panose="02020603050405020304" pitchFamily="2" charset="0"/>
              </a:rPr>
              <a:t>个页面；</a:t>
            </a:r>
            <a:r>
              <a:rPr lang="en-US" altLang="zh-CN" b="1">
                <a:latin typeface="Times New Roman" panose="02020603050405020304" pitchFamily="2" charset="0"/>
              </a:rPr>
              <a:t>S=</a:t>
            </a:r>
            <a:r>
              <a:rPr lang="en-US" altLang="zh-CN" b="1">
                <a:latin typeface="Times New Roman" panose="02020603050405020304" pitchFamily="2" charset="0"/>
                <a:sym typeface="Symbol" panose="05050102010706020507" pitchFamily="2" charset="2"/>
              </a:rPr>
              <a:t>si</a:t>
            </a:r>
            <a:r>
              <a:rPr lang="zh-CN" altLang="en-US" b="1">
                <a:latin typeface="Times New Roman" panose="02020603050405020304" pitchFamily="2" charset="0"/>
                <a:sym typeface="Symbol" panose="05050102010706020507" pitchFamily="2" charset="2"/>
              </a:rPr>
              <a:t>；内存共</a:t>
            </a:r>
            <a:r>
              <a:rPr lang="en-US" altLang="zh-CN" b="1">
                <a:latin typeface="Times New Roman" panose="02020603050405020304" pitchFamily="2" charset="0"/>
                <a:sym typeface="Symbol" panose="05050102010706020507" pitchFamily="2" charset="2"/>
              </a:rPr>
              <a:t>m</a:t>
            </a:r>
            <a:r>
              <a:rPr lang="zh-CN" altLang="en-US" b="1">
                <a:latin typeface="Times New Roman" panose="02020603050405020304" pitchFamily="2" charset="0"/>
                <a:sym typeface="Symbol" panose="05050102010706020507" pitchFamily="2" charset="2"/>
              </a:rPr>
              <a:t>个页架</a:t>
            </a:r>
            <a:endParaRPr lang="zh-CN" altLang="en-US" b="1">
              <a:latin typeface="Times New Roman" panose="02020603050405020304" pitchFamily="2" charset="0"/>
              <a:sym typeface="Symbol" panose="05050102010706020507" pitchFamily="2" charset="2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  <a:sym typeface="Symbol" panose="05050102010706020507" pitchFamily="2" charset="2"/>
              </a:rPr>
              <a:t>         </a:t>
            </a:r>
            <a:r>
              <a:rPr lang="en-US" altLang="zh-CN" b="1">
                <a:latin typeface="Times New Roman" panose="02020603050405020304" pitchFamily="2" charset="0"/>
                <a:sym typeface="Symbol" panose="05050102010706020507" pitchFamily="2" charset="2"/>
              </a:rPr>
              <a:t>ai=(si/</a:t>
            </a:r>
            <a:r>
              <a:rPr lang="en-US" altLang="zh-CN" b="1">
                <a:latin typeface="Times New Roman" panose="02020603050405020304" pitchFamily="2" charset="0"/>
              </a:rPr>
              <a:t>S)</a:t>
            </a:r>
            <a:r>
              <a:rPr lang="en-US" altLang="zh-CN" b="1">
                <a:latin typeface="Times New Roman" panose="02020603050405020304" pitchFamily="2" charset="0"/>
                <a:sym typeface="Symbol" panose="05050102010706020507" pitchFamily="2" charset="2"/>
              </a:rPr>
              <a:t>m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 3. </a:t>
            </a:r>
            <a:r>
              <a:rPr lang="zh-CN" altLang="en-US" b="1">
                <a:latin typeface="Times New Roman" panose="02020603050405020304" pitchFamily="2" charset="0"/>
              </a:rPr>
              <a:t>按进程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2" charset="0"/>
              </a:rPr>
              <a:t>优先级</a:t>
            </a:r>
            <a:r>
              <a:rPr lang="zh-CN" altLang="en-US" b="1">
                <a:latin typeface="Times New Roman" panose="02020603050405020304" pitchFamily="2" charset="0"/>
              </a:rPr>
              <a:t>比例分配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</a:t>
            </a:r>
            <a:r>
              <a:rPr lang="en-US" altLang="zh-CN" b="1">
                <a:latin typeface="Times New Roman" panose="02020603050405020304" pitchFamily="2" charset="0"/>
              </a:rPr>
              <a:t>4. </a:t>
            </a:r>
            <a:r>
              <a:rPr lang="zh-CN" altLang="en-US" b="1">
                <a:latin typeface="Times New Roman" panose="02020603050405020304" pitchFamily="2" charset="0"/>
              </a:rPr>
              <a:t>按进程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2" charset="0"/>
              </a:rPr>
              <a:t>长度和优先级别</a:t>
            </a:r>
            <a:r>
              <a:rPr lang="zh-CN" altLang="en-US" b="1">
                <a:latin typeface="Times New Roman" panose="02020603050405020304" pitchFamily="2" charset="0"/>
              </a:rPr>
              <a:t>比例分配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静态策略没有反映：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　　</a:t>
            </a:r>
            <a:r>
              <a:rPr lang="en-US" altLang="zh-CN" b="1">
                <a:latin typeface="Times New Roman" panose="02020603050405020304" pitchFamily="2" charset="0"/>
              </a:rPr>
              <a:t>(1)</a:t>
            </a:r>
            <a:r>
              <a:rPr lang="zh-CN" altLang="en-US" b="1">
                <a:latin typeface="Times New Roman" panose="02020603050405020304" pitchFamily="2" charset="0"/>
              </a:rPr>
              <a:t>程序结构；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　　</a:t>
            </a:r>
            <a:r>
              <a:rPr lang="en-US" altLang="zh-CN" b="1">
                <a:latin typeface="Times New Roman" panose="02020603050405020304" pitchFamily="2" charset="0"/>
              </a:rPr>
              <a:t>(2)</a:t>
            </a:r>
            <a:r>
              <a:rPr lang="zh-CN" altLang="en-US" b="1">
                <a:latin typeface="Times New Roman" panose="02020603050405020304" pitchFamily="2" charset="0"/>
              </a:rPr>
              <a:t>程序在不同时刻的行为特性。</a:t>
            </a:r>
            <a:endParaRPr lang="zh-CN" altLang="en-US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矩形 83969"/>
          <p:cNvSpPr/>
          <p:nvPr/>
        </p:nvSpPr>
        <p:spPr>
          <a:xfrm>
            <a:off x="1042988" y="989806"/>
            <a:ext cx="7561262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7.5.2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 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rPr>
              <a:t> Windows Vista 存储管理(Cont.)</a:t>
            </a:r>
            <a:endParaRPr lang="zh-CN" altLang="en-US" sz="32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</p:txBody>
      </p:sp>
      <p:sp>
        <p:nvSpPr>
          <p:cNvPr id="83971" name="矩形 83970"/>
          <p:cNvSpPr/>
          <p:nvPr/>
        </p:nvSpPr>
        <p:spPr>
          <a:xfrm>
            <a:off x="1189038" y="1844675"/>
            <a:ext cx="7486650" cy="43815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0" hangingPunct="0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2. </a:t>
            </a:r>
            <a:r>
              <a:rPr lang="zh-CN" altLang="en-US" sz="2000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存储管理方式</a:t>
            </a:r>
            <a:r>
              <a:rPr lang="en-US" altLang="zh-CN" sz="2000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: </a:t>
            </a:r>
            <a:r>
              <a:rPr lang="zh-CN" altLang="en-US" sz="2000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虚拟页式</a:t>
            </a:r>
            <a:endParaRPr lang="zh-CN" altLang="en-US" sz="2000" b="1">
              <a:solidFill>
                <a:schemeClr val="tx2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lvl="1" indent="-194945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000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</a:rPr>
              <a:t>⑴ </a:t>
            </a:r>
            <a:r>
              <a:rPr lang="zh-CN" altLang="en-US" sz="2000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页面尺寸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:  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4KB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～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64KB;</a:t>
            </a:r>
            <a:endParaRPr lang="en-US" altLang="zh-CN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lvl="1" indent="-194945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⑵ </a:t>
            </a:r>
            <a:r>
              <a:rPr lang="zh-CN" altLang="en-US" sz="20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可交换页面</a:t>
            </a:r>
            <a:r>
              <a:rPr lang="en-US" altLang="zh-CN" sz="20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en-US" altLang="zh-CN" sz="2000" b="1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indent="-194945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000" b="1">
                <a:latin typeface="Tahoma" panose="020B0604030504040204" pitchFamily="2" charset="0"/>
              </a:rPr>
              <a:t>     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用户空间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2GB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以页为单位均可交换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;</a:t>
            </a:r>
            <a:endParaRPr lang="en-US" altLang="zh-CN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lvl="1" indent="-194945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     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系统空间部分页面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(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动态链接库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)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可交换。</a:t>
            </a:r>
            <a:endParaRPr lang="zh-CN" altLang="en-US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lvl="1" indent="-194945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000" b="1">
                <a:solidFill>
                  <a:schemeClr val="tx2"/>
                </a:solidFill>
                <a:latin typeface="Tahoma" panose="020B0604030504040204" pitchFamily="2" charset="0"/>
              </a:rPr>
              <a:t> 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</a:rPr>
              <a:t>⑶ </a:t>
            </a:r>
            <a:r>
              <a:rPr lang="zh-CN" altLang="en-US" sz="2000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页表结构：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二级页表</a:t>
            </a:r>
            <a:endParaRPr lang="zh-CN" altLang="en-US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lvl="2" indent="-203200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 页目录</a:t>
            </a:r>
            <a:r>
              <a:rPr lang="en-US" altLang="zh-CN" sz="2000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(Page Directory: PD)</a:t>
            </a:r>
            <a:endParaRPr lang="en-US" altLang="zh-CN" sz="2000" b="1">
              <a:solidFill>
                <a:schemeClr val="hlink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lvl="1" indent="-194945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         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每个进程一个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,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最多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2</a:t>
            </a:r>
            <a:r>
              <a:rPr lang="en-US" altLang="zh-CN" sz="2000" b="1" baseline="30000">
                <a:latin typeface="Tahoma" panose="020B0604030504040204" pitchFamily="2" charset="0"/>
                <a:ea typeface="黑体" panose="02010609060101010101" pitchFamily="2" charset="-122"/>
              </a:rPr>
              <a:t>10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个表项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,</a:t>
            </a:r>
            <a:endParaRPr lang="en-US" altLang="zh-CN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lvl="1" indent="-194945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         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每个表项存放指向一个页表入口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;</a:t>
            </a:r>
            <a:endParaRPr lang="en-US" altLang="zh-CN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lvl="2" indent="-203200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页表</a:t>
            </a:r>
            <a:r>
              <a:rPr lang="en-US" altLang="zh-CN" sz="2000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(Page Table)</a:t>
            </a:r>
            <a:endParaRPr lang="en-US" altLang="zh-CN" sz="2000" b="1">
              <a:solidFill>
                <a:schemeClr val="hlink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lvl="1" indent="-194945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          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页表最多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 sz="2000" b="1" baseline="30000"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个表项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, </a:t>
            </a:r>
            <a:endParaRPr lang="en-US" altLang="zh-CN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lvl="1" indent="-194945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          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每个表项存该页号分配的页框号或</a:t>
            </a:r>
            <a:r>
              <a:rPr lang="zh-CN" altLang="en-US" sz="20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原型页表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表项。</a:t>
            </a:r>
            <a:endParaRPr lang="zh-CN" altLang="en-US" sz="20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矩形 84993"/>
          <p:cNvSpPr/>
          <p:nvPr/>
        </p:nvSpPr>
        <p:spPr>
          <a:xfrm>
            <a:off x="1189038" y="1844675"/>
            <a:ext cx="2662237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0" hangingPunct="0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⑷ 32</a:t>
            </a:r>
            <a:r>
              <a:rPr lang="zh-CN" altLang="en-US" sz="2000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位虚拟地址</a:t>
            </a:r>
            <a:endParaRPr lang="zh-CN" altLang="en-US" sz="20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4995" name="矩形 84994"/>
          <p:cNvSpPr/>
          <p:nvPr/>
        </p:nvSpPr>
        <p:spPr>
          <a:xfrm>
            <a:off x="1042988" y="989806"/>
            <a:ext cx="7561262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7.5.2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  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rPr>
              <a:t>Windows Vista 存储管理(Cont.)</a:t>
            </a:r>
            <a:endParaRPr lang="zh-CN" altLang="en-US" sz="32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</p:txBody>
      </p:sp>
      <p:graphicFrame>
        <p:nvGraphicFramePr>
          <p:cNvPr id="84996" name="内容占位符 84995"/>
          <p:cNvGraphicFramePr/>
          <p:nvPr>
            <p:ph sz="half" idx="1"/>
          </p:nvPr>
        </p:nvGraphicFramePr>
        <p:xfrm>
          <a:off x="1543050" y="2205038"/>
          <a:ext cx="5621338" cy="920750"/>
        </p:xfrm>
        <a:graphic>
          <a:graphicData uri="http://schemas.openxmlformats.org/drawingml/2006/table">
            <a:tbl>
              <a:tblPr/>
              <a:tblGrid>
                <a:gridCol w="1873250"/>
                <a:gridCol w="1874838"/>
                <a:gridCol w="1873250"/>
              </a:tblGrid>
              <a:tr h="2873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31                             22</a:t>
                      </a:r>
                      <a:endParaRPr lang="zh-CN" altLang="en-US" sz="1200" b="1"/>
                    </a:p>
                  </a:txBody>
                  <a:tcPr marL="0" marR="0" marT="0" marB="0" vert="horz" anchor="ctr" anchorCtr="1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21                             12</a:t>
                      </a:r>
                      <a:endParaRPr lang="zh-CN" altLang="en-US" sz="1200" b="1"/>
                    </a:p>
                  </a:txBody>
                  <a:tcPr marL="0" marR="0" marT="0" marB="0" vert="horz" anchor="ctr" anchorCtr="1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1"/>
                        <a:t>11                               0</a:t>
                      </a:r>
                      <a:endParaRPr lang="zh-CN" altLang="en-US" sz="1200" b="1"/>
                    </a:p>
                  </a:txBody>
                  <a:tcPr marL="0" marR="0" marT="0" marB="0" vert="horz" anchor="ctr" anchorCtr="1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PDE</a:t>
                      </a:r>
                      <a:endParaRPr lang="zh-CN" altLang="en-US" sz="1800" b="1"/>
                    </a:p>
                  </a:txBody>
                  <a:tcPr marL="0" marR="0" marT="54000" marB="540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PTE</a:t>
                      </a:r>
                      <a:endParaRPr lang="zh-CN" altLang="en-US" sz="1800" b="1"/>
                    </a:p>
                  </a:txBody>
                  <a:tcPr marL="0" marR="0" marT="54000" marB="5400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d</a:t>
                      </a:r>
                      <a:endParaRPr lang="zh-CN" altLang="en-US" sz="1800" b="1"/>
                    </a:p>
                  </a:txBody>
                  <a:tcPr marL="0" marR="0" marT="54000" marB="5400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/>
                        <a:t>页目录入口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 cap="flat">
                      <a:noFill/>
                    </a:lnL>
                    <a:lnR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/>
                        <a:t>页表入口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>
                      <a:noFill/>
                    </a:lnL>
                    <a:lnR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/>
                        <a:t>页内偏移</a:t>
                      </a:r>
                      <a:endParaRPr lang="zh-CN" altLang="en-US" sz="1400" b="1"/>
                    </a:p>
                  </a:txBody>
                  <a:tcPr marL="0" marR="0" marT="0" marB="0" vert="horz" anchor="ctr" anchorCtr="1">
                    <a:lnL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022" name="矩形 85021"/>
          <p:cNvSpPr/>
          <p:nvPr/>
        </p:nvSpPr>
        <p:spPr>
          <a:xfrm>
            <a:off x="1117600" y="3141663"/>
            <a:ext cx="1509713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0" hangingPunct="0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sz="2000" b="1" dirty="0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⑸ 地址映射</a:t>
            </a:r>
            <a:endParaRPr lang="zh-CN" altLang="en-US" sz="2000" b="1" dirty="0">
              <a:solidFill>
                <a:schemeClr val="tx2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  <p:sp>
        <p:nvSpPr>
          <p:cNvPr id="85023" name="矩形 85022"/>
          <p:cNvSpPr/>
          <p:nvPr/>
        </p:nvSpPr>
        <p:spPr>
          <a:xfrm>
            <a:off x="2124075" y="3716338"/>
            <a:ext cx="863600" cy="12255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5024" name="矩形 85023"/>
          <p:cNvSpPr/>
          <p:nvPr/>
        </p:nvSpPr>
        <p:spPr>
          <a:xfrm>
            <a:off x="3995738" y="3716338"/>
            <a:ext cx="863600" cy="12255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5025" name="直接连接符 85024"/>
          <p:cNvSpPr/>
          <p:nvPr/>
        </p:nvSpPr>
        <p:spPr>
          <a:xfrm>
            <a:off x="2124075" y="4292600"/>
            <a:ext cx="863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5026" name="直接连接符 85025"/>
          <p:cNvSpPr/>
          <p:nvPr/>
        </p:nvSpPr>
        <p:spPr>
          <a:xfrm>
            <a:off x="2124075" y="4508500"/>
            <a:ext cx="863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85027" name="内容占位符 85026"/>
          <p:cNvGraphicFramePr/>
          <p:nvPr>
            <p:ph sz="half" idx="2"/>
          </p:nvPr>
        </p:nvGraphicFramePr>
        <p:xfrm>
          <a:off x="1544638" y="5661025"/>
          <a:ext cx="3243263" cy="360363"/>
        </p:xfrm>
        <a:graphic>
          <a:graphicData uri="http://schemas.openxmlformats.org/drawingml/2006/table">
            <a:tbl>
              <a:tblPr/>
              <a:tblGrid>
                <a:gridCol w="1081088"/>
                <a:gridCol w="1081087"/>
                <a:gridCol w="1081088"/>
              </a:tblGrid>
              <a:tr h="3603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1"/>
                        <a:t>PDE</a:t>
                      </a:r>
                      <a:endParaRPr lang="zh-CN" altLang="en-US" sz="1600" b="1"/>
                    </a:p>
                  </a:txBody>
                  <a:tcPr marL="90000" marR="90000" marT="46800" marB="468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1"/>
                        <a:t>PTE</a:t>
                      </a:r>
                      <a:endParaRPr lang="zh-CN" altLang="en-US" sz="1600" b="1"/>
                    </a:p>
                  </a:txBody>
                  <a:tcPr marL="90000" marR="90000" marT="46800" marB="4680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1"/>
                        <a:t>d</a:t>
                      </a:r>
                      <a:endParaRPr lang="zh-CN" altLang="en-US" sz="1600" b="1"/>
                    </a:p>
                  </a:txBody>
                  <a:tcPr marL="90000" marR="90000" marT="46800" marB="46800"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037" name="文本框 85036"/>
          <p:cNvSpPr txBox="1"/>
          <p:nvPr/>
        </p:nvSpPr>
        <p:spPr>
          <a:xfrm>
            <a:off x="1187450" y="3716338"/>
            <a:ext cx="431800" cy="212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>
                <a:latin typeface="Tahoma" panose="020B0604030504040204" pitchFamily="2" charset="0"/>
              </a:rPr>
              <a:t>CR3</a:t>
            </a:r>
            <a:endParaRPr lang="en-US" altLang="zh-CN" sz="1400" b="1">
              <a:latin typeface="Tahoma" panose="020B0604030504040204" pitchFamily="2" charset="0"/>
            </a:endParaRPr>
          </a:p>
        </p:txBody>
      </p:sp>
      <p:sp>
        <p:nvSpPr>
          <p:cNvPr id="85038" name="直接连接符 85037"/>
          <p:cNvSpPr/>
          <p:nvPr/>
        </p:nvSpPr>
        <p:spPr>
          <a:xfrm>
            <a:off x="1619250" y="3789363"/>
            <a:ext cx="5048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5039" name="椭圆 85038"/>
          <p:cNvSpPr/>
          <p:nvPr/>
        </p:nvSpPr>
        <p:spPr>
          <a:xfrm>
            <a:off x="1258888" y="4137025"/>
            <a:ext cx="287337" cy="37147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en-US" altLang="zh-CN" sz="1600" b="1">
                <a:latin typeface="Tahoma" panose="020B0604030504040204" pitchFamily="2" charset="0"/>
              </a:rPr>
              <a:t>+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85040" name="直接连接符 85039"/>
          <p:cNvSpPr/>
          <p:nvPr/>
        </p:nvSpPr>
        <p:spPr>
          <a:xfrm>
            <a:off x="1403350" y="3860800"/>
            <a:ext cx="0" cy="2889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5041" name="未知"/>
          <p:cNvSpPr/>
          <p:nvPr/>
        </p:nvSpPr>
        <p:spPr>
          <a:xfrm>
            <a:off x="1319213" y="4508500"/>
            <a:ext cx="755650" cy="1152525"/>
          </a:xfrm>
          <a:custGeom>
            <a:avLst/>
            <a:gdLst/>
            <a:ahLst/>
            <a:cxnLst/>
            <a:pathLst>
              <a:path w="476" h="726">
                <a:moveTo>
                  <a:pt x="461" y="726"/>
                </a:moveTo>
                <a:cubicBezTo>
                  <a:pt x="468" y="669"/>
                  <a:pt x="476" y="613"/>
                  <a:pt x="461" y="590"/>
                </a:cubicBezTo>
                <a:cubicBezTo>
                  <a:pt x="446" y="567"/>
                  <a:pt x="439" y="605"/>
                  <a:pt x="371" y="590"/>
                </a:cubicBezTo>
                <a:cubicBezTo>
                  <a:pt x="303" y="575"/>
                  <a:pt x="106" y="552"/>
                  <a:pt x="53" y="499"/>
                </a:cubicBezTo>
                <a:cubicBezTo>
                  <a:pt x="0" y="446"/>
                  <a:pt x="53" y="356"/>
                  <a:pt x="53" y="273"/>
                </a:cubicBezTo>
                <a:cubicBezTo>
                  <a:pt x="53" y="190"/>
                  <a:pt x="53" y="95"/>
                  <a:pt x="53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5042" name="直接连接符 85041"/>
          <p:cNvSpPr/>
          <p:nvPr/>
        </p:nvSpPr>
        <p:spPr>
          <a:xfrm>
            <a:off x="1547813" y="4365625"/>
            <a:ext cx="5762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5043" name="文本框 85042"/>
          <p:cNvSpPr txBox="1"/>
          <p:nvPr/>
        </p:nvSpPr>
        <p:spPr>
          <a:xfrm>
            <a:off x="2195513" y="5016500"/>
            <a:ext cx="647700" cy="212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400" b="1">
                <a:latin typeface="Tahoma" panose="020B0604030504040204" pitchFamily="2" charset="0"/>
              </a:rPr>
              <a:t>页目录</a:t>
            </a:r>
            <a:endParaRPr lang="zh-CN" altLang="en-US" sz="1400" b="1">
              <a:latin typeface="Tahoma" panose="020B0604030504040204" pitchFamily="2" charset="0"/>
            </a:endParaRPr>
          </a:p>
        </p:txBody>
      </p:sp>
      <p:sp>
        <p:nvSpPr>
          <p:cNvPr id="85044" name="直接连接符 85043"/>
          <p:cNvSpPr/>
          <p:nvPr/>
        </p:nvSpPr>
        <p:spPr>
          <a:xfrm>
            <a:off x="3995738" y="4508500"/>
            <a:ext cx="863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5045" name="直接连接符 85044"/>
          <p:cNvSpPr/>
          <p:nvPr/>
        </p:nvSpPr>
        <p:spPr>
          <a:xfrm>
            <a:off x="3995738" y="4292600"/>
            <a:ext cx="863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5046" name="椭圆 85045"/>
          <p:cNvSpPr/>
          <p:nvPr/>
        </p:nvSpPr>
        <p:spPr>
          <a:xfrm>
            <a:off x="3276600" y="4149725"/>
            <a:ext cx="287338" cy="37147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en-US" altLang="zh-CN" sz="1600" b="1">
                <a:latin typeface="Tahoma" panose="020B0604030504040204" pitchFamily="2" charset="0"/>
              </a:rPr>
              <a:t>+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85047" name="未知"/>
          <p:cNvSpPr/>
          <p:nvPr/>
        </p:nvSpPr>
        <p:spPr>
          <a:xfrm>
            <a:off x="2771775" y="3717925"/>
            <a:ext cx="1223963" cy="671513"/>
          </a:xfrm>
          <a:custGeom>
            <a:avLst/>
            <a:gdLst/>
            <a:ahLst/>
            <a:cxnLst/>
            <a:pathLst>
              <a:path w="771" h="423">
                <a:moveTo>
                  <a:pt x="0" y="408"/>
                </a:moveTo>
                <a:cubicBezTo>
                  <a:pt x="71" y="415"/>
                  <a:pt x="143" y="423"/>
                  <a:pt x="181" y="408"/>
                </a:cubicBezTo>
                <a:cubicBezTo>
                  <a:pt x="219" y="393"/>
                  <a:pt x="219" y="377"/>
                  <a:pt x="227" y="317"/>
                </a:cubicBezTo>
                <a:cubicBezTo>
                  <a:pt x="235" y="257"/>
                  <a:pt x="212" y="90"/>
                  <a:pt x="227" y="45"/>
                </a:cubicBezTo>
                <a:cubicBezTo>
                  <a:pt x="242" y="0"/>
                  <a:pt x="288" y="45"/>
                  <a:pt x="318" y="45"/>
                </a:cubicBezTo>
                <a:cubicBezTo>
                  <a:pt x="348" y="45"/>
                  <a:pt x="333" y="45"/>
                  <a:pt x="408" y="45"/>
                </a:cubicBezTo>
                <a:cubicBezTo>
                  <a:pt x="483" y="45"/>
                  <a:pt x="627" y="45"/>
                  <a:pt x="771" y="45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5048" name="直接连接符 85047"/>
          <p:cNvSpPr/>
          <p:nvPr/>
        </p:nvSpPr>
        <p:spPr>
          <a:xfrm>
            <a:off x="3419475" y="3789363"/>
            <a:ext cx="0" cy="36036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5049" name="未知"/>
          <p:cNvSpPr/>
          <p:nvPr/>
        </p:nvSpPr>
        <p:spPr>
          <a:xfrm>
            <a:off x="3121025" y="4508500"/>
            <a:ext cx="334963" cy="1152525"/>
          </a:xfrm>
          <a:custGeom>
            <a:avLst/>
            <a:gdLst/>
            <a:ahLst/>
            <a:cxnLst/>
            <a:pathLst>
              <a:path w="211" h="726">
                <a:moveTo>
                  <a:pt x="7" y="726"/>
                </a:moveTo>
                <a:cubicBezTo>
                  <a:pt x="3" y="643"/>
                  <a:pt x="0" y="560"/>
                  <a:pt x="7" y="499"/>
                </a:cubicBezTo>
                <a:cubicBezTo>
                  <a:pt x="14" y="438"/>
                  <a:pt x="22" y="401"/>
                  <a:pt x="52" y="363"/>
                </a:cubicBezTo>
                <a:cubicBezTo>
                  <a:pt x="82" y="325"/>
                  <a:pt x="165" y="334"/>
                  <a:pt x="188" y="273"/>
                </a:cubicBezTo>
                <a:cubicBezTo>
                  <a:pt x="211" y="212"/>
                  <a:pt x="199" y="106"/>
                  <a:pt x="188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5050" name="直接连接符 85049"/>
          <p:cNvSpPr/>
          <p:nvPr/>
        </p:nvSpPr>
        <p:spPr>
          <a:xfrm>
            <a:off x="3563938" y="4365625"/>
            <a:ext cx="431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5051" name="文本框 85050"/>
          <p:cNvSpPr txBox="1"/>
          <p:nvPr/>
        </p:nvSpPr>
        <p:spPr>
          <a:xfrm>
            <a:off x="4140200" y="5013325"/>
            <a:ext cx="647700" cy="212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400" b="1">
                <a:latin typeface="Tahoma" panose="020B0604030504040204" pitchFamily="2" charset="0"/>
              </a:rPr>
              <a:t>页表</a:t>
            </a:r>
            <a:endParaRPr lang="zh-CN" altLang="en-US" sz="1400" b="1">
              <a:latin typeface="Tahoma" panose="020B0604030504040204" pitchFamily="2" charset="0"/>
            </a:endParaRPr>
          </a:p>
        </p:txBody>
      </p:sp>
      <p:sp>
        <p:nvSpPr>
          <p:cNvPr id="85052" name="直接连接符 85051"/>
          <p:cNvSpPr/>
          <p:nvPr/>
        </p:nvSpPr>
        <p:spPr>
          <a:xfrm>
            <a:off x="5724525" y="3429000"/>
            <a:ext cx="0" cy="2160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5053" name="直接连接符 85052"/>
          <p:cNvSpPr/>
          <p:nvPr/>
        </p:nvSpPr>
        <p:spPr>
          <a:xfrm>
            <a:off x="7019925" y="3429000"/>
            <a:ext cx="0" cy="2160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5054" name="直接连接符 85053"/>
          <p:cNvSpPr/>
          <p:nvPr/>
        </p:nvSpPr>
        <p:spPr>
          <a:xfrm>
            <a:off x="5724525" y="4076700"/>
            <a:ext cx="129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5055" name="直接连接符 85054"/>
          <p:cNvSpPr/>
          <p:nvPr/>
        </p:nvSpPr>
        <p:spPr>
          <a:xfrm>
            <a:off x="5724525" y="4941888"/>
            <a:ext cx="129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5056" name="文本框 85055"/>
          <p:cNvSpPr txBox="1"/>
          <p:nvPr/>
        </p:nvSpPr>
        <p:spPr>
          <a:xfrm>
            <a:off x="4140200" y="4292600"/>
            <a:ext cx="647700" cy="274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800" b="1">
                <a:latin typeface="Tahoma" panose="020B0604030504040204" pitchFamily="2" charset="0"/>
              </a:rPr>
              <a:t>f</a:t>
            </a:r>
            <a:endParaRPr lang="en-US" altLang="zh-CN" sz="1800" b="1">
              <a:latin typeface="Tahoma" panose="020B0604030504040204" pitchFamily="2" charset="0"/>
            </a:endParaRPr>
          </a:p>
        </p:txBody>
      </p:sp>
      <p:sp>
        <p:nvSpPr>
          <p:cNvPr id="85057" name="未知"/>
          <p:cNvSpPr/>
          <p:nvPr/>
        </p:nvSpPr>
        <p:spPr>
          <a:xfrm>
            <a:off x="4716463" y="4125913"/>
            <a:ext cx="1008062" cy="252412"/>
          </a:xfrm>
          <a:custGeom>
            <a:avLst/>
            <a:gdLst/>
            <a:ahLst/>
            <a:cxnLst/>
            <a:pathLst>
              <a:path w="635" h="159">
                <a:moveTo>
                  <a:pt x="0" y="151"/>
                </a:moveTo>
                <a:cubicBezTo>
                  <a:pt x="71" y="155"/>
                  <a:pt x="143" y="159"/>
                  <a:pt x="181" y="151"/>
                </a:cubicBezTo>
                <a:cubicBezTo>
                  <a:pt x="219" y="143"/>
                  <a:pt x="212" y="128"/>
                  <a:pt x="227" y="105"/>
                </a:cubicBezTo>
                <a:cubicBezTo>
                  <a:pt x="242" y="82"/>
                  <a:pt x="204" y="30"/>
                  <a:pt x="272" y="15"/>
                </a:cubicBezTo>
                <a:cubicBezTo>
                  <a:pt x="340" y="0"/>
                  <a:pt x="487" y="7"/>
                  <a:pt x="635" y="15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5058" name="椭圆 85057"/>
          <p:cNvSpPr/>
          <p:nvPr/>
        </p:nvSpPr>
        <p:spPr>
          <a:xfrm>
            <a:off x="5221288" y="4425950"/>
            <a:ext cx="287337" cy="37147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en-US" altLang="zh-CN" sz="1600" b="1">
                <a:latin typeface="Tahoma" panose="020B0604030504040204" pitchFamily="2" charset="0"/>
              </a:rPr>
              <a:t>+</a:t>
            </a:r>
            <a:endParaRPr lang="en-US" altLang="zh-CN" sz="1600" b="1">
              <a:latin typeface="Tahoma" panose="020B0604030504040204" pitchFamily="2" charset="0"/>
            </a:endParaRPr>
          </a:p>
        </p:txBody>
      </p:sp>
      <p:sp>
        <p:nvSpPr>
          <p:cNvPr id="85059" name="直接连接符 85058"/>
          <p:cNvSpPr/>
          <p:nvPr/>
        </p:nvSpPr>
        <p:spPr>
          <a:xfrm>
            <a:off x="5364163" y="4149725"/>
            <a:ext cx="0" cy="2873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5060" name="未知"/>
          <p:cNvSpPr/>
          <p:nvPr/>
        </p:nvSpPr>
        <p:spPr>
          <a:xfrm>
            <a:off x="4273550" y="4797425"/>
            <a:ext cx="1090613" cy="863600"/>
          </a:xfrm>
          <a:custGeom>
            <a:avLst/>
            <a:gdLst/>
            <a:ahLst/>
            <a:cxnLst/>
            <a:pathLst>
              <a:path w="687" h="544">
                <a:moveTo>
                  <a:pt x="7" y="544"/>
                </a:moveTo>
                <a:cubicBezTo>
                  <a:pt x="3" y="510"/>
                  <a:pt x="0" y="476"/>
                  <a:pt x="7" y="453"/>
                </a:cubicBezTo>
                <a:cubicBezTo>
                  <a:pt x="14" y="430"/>
                  <a:pt x="29" y="415"/>
                  <a:pt x="52" y="408"/>
                </a:cubicBezTo>
                <a:cubicBezTo>
                  <a:pt x="75" y="401"/>
                  <a:pt x="52" y="408"/>
                  <a:pt x="143" y="408"/>
                </a:cubicBezTo>
                <a:cubicBezTo>
                  <a:pt x="234" y="408"/>
                  <a:pt x="513" y="431"/>
                  <a:pt x="596" y="408"/>
                </a:cubicBezTo>
                <a:cubicBezTo>
                  <a:pt x="679" y="385"/>
                  <a:pt x="627" y="340"/>
                  <a:pt x="642" y="272"/>
                </a:cubicBezTo>
                <a:cubicBezTo>
                  <a:pt x="657" y="204"/>
                  <a:pt x="672" y="102"/>
                  <a:pt x="687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5061" name="直接连接符 85060"/>
          <p:cNvSpPr/>
          <p:nvPr/>
        </p:nvSpPr>
        <p:spPr>
          <a:xfrm>
            <a:off x="5508625" y="4581525"/>
            <a:ext cx="2159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5062" name="直接连接符 85061"/>
          <p:cNvSpPr/>
          <p:nvPr/>
        </p:nvSpPr>
        <p:spPr>
          <a:xfrm>
            <a:off x="5724525" y="4437063"/>
            <a:ext cx="1295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5063" name="直接连接符 85062"/>
          <p:cNvSpPr/>
          <p:nvPr/>
        </p:nvSpPr>
        <p:spPr>
          <a:xfrm>
            <a:off x="5724525" y="4652963"/>
            <a:ext cx="1295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5064" name="右大括号 85063"/>
          <p:cNvSpPr/>
          <p:nvPr/>
        </p:nvSpPr>
        <p:spPr>
          <a:xfrm>
            <a:off x="7019925" y="4076700"/>
            <a:ext cx="360363" cy="865188"/>
          </a:xfrm>
          <a:prstGeom prst="rightBrace">
            <a:avLst>
              <a:gd name="adj1" fmla="val 20007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5065" name="文本框 85064"/>
          <p:cNvSpPr txBox="1"/>
          <p:nvPr/>
        </p:nvSpPr>
        <p:spPr>
          <a:xfrm>
            <a:off x="7308850" y="4368800"/>
            <a:ext cx="647700" cy="212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Tahoma" panose="020B0604030504040204" pitchFamily="2" charset="0"/>
              </a:rPr>
              <a:t>4KB</a:t>
            </a:r>
            <a:endParaRPr lang="en-US" altLang="zh-CN" sz="1400" b="1">
              <a:latin typeface="Tahoma" panose="020B0604030504040204" pitchFamily="2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矩形 86017"/>
          <p:cNvSpPr/>
          <p:nvPr/>
        </p:nvSpPr>
        <p:spPr>
          <a:xfrm>
            <a:off x="1042988" y="989806"/>
            <a:ext cx="7561262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7.5.2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  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rPr>
              <a:t>Windows Vista 存储管理(Cont.)</a:t>
            </a:r>
            <a:endParaRPr lang="zh-CN" altLang="en-US" sz="32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</p:txBody>
      </p:sp>
      <p:sp>
        <p:nvSpPr>
          <p:cNvPr id="86019" name="矩形 86018"/>
          <p:cNvSpPr/>
          <p:nvPr/>
        </p:nvSpPr>
        <p:spPr>
          <a:xfrm>
            <a:off x="1116013" y="1700213"/>
            <a:ext cx="7486650" cy="18256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0" hangingPunct="0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3. </a:t>
            </a:r>
            <a:r>
              <a:rPr lang="zh-CN" altLang="en-US" sz="2000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存储共享及保护</a:t>
            </a:r>
            <a:endParaRPr lang="zh-CN" altLang="en-US" sz="2000" b="1">
              <a:solidFill>
                <a:schemeClr val="tx2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lvl="1" indent="-194945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 原型页表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(Prototype Page Table): 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</a:rPr>
              <a:t>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对于共享页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,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页表表项不 指向物理页框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,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而是指向原型页表</a:t>
            </a:r>
            <a:r>
              <a:rPr lang="en-US" altLang="zh-CN" sz="2000" b="1">
                <a:latin typeface="Tahoma" panose="020B0604030504040204" pitchFamily="2" charset="0"/>
                <a:ea typeface="黑体" panose="02010609060101010101" pitchFamily="2" charset="-122"/>
              </a:rPr>
              <a:t>,  </a:t>
            </a: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原型页表的表项指向实际物理页框号。</a:t>
            </a:r>
            <a:endParaRPr lang="zh-CN" altLang="en-US" sz="2000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lvl="1" indent="-194945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Tahoma" panose="020B0604030504040204" pitchFamily="2" charset="0"/>
                <a:ea typeface="黑体" panose="02010609060101010101" pitchFamily="2" charset="-122"/>
              </a:rPr>
              <a:t> 页为保护单位，只读、读写、执行、不可操作、写时复制。</a:t>
            </a:r>
            <a:endParaRPr lang="zh-CN" altLang="en-US" sz="2000" b="1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86020" name="内容占位符 86019"/>
          <p:cNvGraphicFramePr/>
          <p:nvPr>
            <p:ph sz="quarter" idx="1"/>
          </p:nvPr>
        </p:nvGraphicFramePr>
        <p:xfrm>
          <a:off x="3341688" y="3798888"/>
          <a:ext cx="941388" cy="2152650"/>
        </p:xfrm>
        <a:graphic>
          <a:graphicData uri="http://schemas.openxmlformats.org/drawingml/2006/table">
            <a:tbl>
              <a:tblPr/>
              <a:tblGrid>
                <a:gridCol w="941388"/>
              </a:tblGrid>
              <a:tr h="3063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P</a:t>
                      </a:r>
                      <a:r>
                        <a:rPr lang="zh-CN" altLang="en-US" sz="1400" b="1"/>
                        <a:t>页目录</a:t>
                      </a:r>
                      <a:endParaRPr lang="zh-CN" altLang="en-US" sz="1400" b="1"/>
                    </a:p>
                  </a:txBody>
                  <a:tcPr marL="90000" marR="90000" marT="46800" marB="46800" vert="horz" anchor="ctr" anchorCtr="1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90000" marR="90000" marT="46800" marB="468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1400" b="1">
                          <a:latin typeface="Times New Roman" panose="02020603050405020304" pitchFamily="2" charset="0"/>
                        </a:rPr>
                        <a:t>…</a:t>
                      </a:r>
                      <a:endParaRPr lang="zh-CN" altLang="en-US" sz="1400" b="1"/>
                    </a:p>
                  </a:txBody>
                  <a:tcPr marL="90000" marR="90000" marT="46800" marB="468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511</a:t>
                      </a:r>
                      <a:endParaRPr lang="zh-CN" altLang="en-US" sz="1400" b="1"/>
                    </a:p>
                  </a:txBody>
                  <a:tcPr marL="90000" marR="90000" marT="46800" marB="468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512</a:t>
                      </a:r>
                      <a:endParaRPr lang="zh-CN" altLang="en-US" sz="1400" b="1"/>
                    </a:p>
                  </a:txBody>
                  <a:tcPr marL="90000" marR="90000" marT="46800" marB="468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1400" b="1">
                          <a:latin typeface="Times New Roman" panose="02020603050405020304" pitchFamily="2" charset="0"/>
                        </a:rPr>
                        <a:t>…</a:t>
                      </a:r>
                      <a:endParaRPr lang="zh-CN" altLang="en-US" sz="1400" b="1"/>
                    </a:p>
                  </a:txBody>
                  <a:tcPr marL="90000" marR="90000" marT="46800" marB="468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/>
                        <a:t>1023</a:t>
                      </a:r>
                      <a:endParaRPr lang="zh-CN" altLang="en-US" sz="1400" b="1"/>
                    </a:p>
                  </a:txBody>
                  <a:tcPr marL="90000" marR="90000" marT="46800" marB="468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040" name="内容占位符 86039"/>
          <p:cNvGraphicFramePr/>
          <p:nvPr>
            <p:ph sz="quarter" idx="2"/>
          </p:nvPr>
        </p:nvGraphicFramePr>
        <p:xfrm>
          <a:off x="4786313" y="3651250"/>
          <a:ext cx="1082675" cy="2806700"/>
        </p:xfrm>
        <a:graphic>
          <a:graphicData uri="http://schemas.openxmlformats.org/drawingml/2006/table">
            <a:tbl>
              <a:tblPr/>
              <a:tblGrid>
                <a:gridCol w="1082675"/>
              </a:tblGrid>
              <a:tr h="2746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</a:t>
                      </a:r>
                      <a:r>
                        <a:rPr lang="zh-CN" altLang="en-US" sz="1200" b="1"/>
                        <a:t>页表</a:t>
                      </a:r>
                      <a:endParaRPr lang="zh-CN" altLang="en-US" sz="1200" b="1"/>
                    </a:p>
                  </a:txBody>
                  <a:tcPr vert="horz" anchor="t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f0</a:t>
                      </a:r>
                      <a:r>
                        <a:rPr lang="en-US" altLang="zh-CN" sz="1200" b="1" baseline="-25000"/>
                        <a:t>1</a:t>
                      </a:r>
                      <a:endParaRPr lang="zh-CN" altLang="en-US" sz="1200" b="1" baseline="-250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f0</a:t>
                      </a:r>
                      <a:r>
                        <a:rPr lang="en-US" altLang="zh-CN" sz="1200" b="1" baseline="-25000"/>
                        <a:t>2</a:t>
                      </a:r>
                      <a:endParaRPr lang="zh-CN" altLang="en-US" sz="1200" b="1" baseline="-250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2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1200" b="1">
                          <a:latin typeface="Times New Roman" panose="02020603050405020304" pitchFamily="2" charset="0"/>
                        </a:rPr>
                        <a:t>…</a:t>
                      </a:r>
                      <a:endParaRPr lang="zh-CN" altLang="en-US" sz="12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>
                          <a:latin typeface="Tahoma" panose="020B0604030504040204" pitchFamily="2" charset="0"/>
                        </a:rPr>
                        <a:t>…</a:t>
                      </a:r>
                      <a:r>
                        <a:rPr lang="en-US" altLang="zh-CN" sz="1200" b="1">
                          <a:latin typeface="Tahoma" panose="020B0604030504040204" pitchFamily="2" charset="0"/>
                        </a:rPr>
                        <a:t>…</a:t>
                      </a:r>
                      <a:r>
                        <a:rPr lang="en-US" altLang="zh-CN" sz="1200" b="1">
                          <a:latin typeface="Tahoma" panose="020B0604030504040204" pitchFamily="2" charset="0"/>
                        </a:rPr>
                        <a:t>…</a:t>
                      </a:r>
                      <a:endParaRPr lang="zh-CN" altLang="en-US" sz="1200" b="1"/>
                    </a:p>
                  </a:txBody>
                  <a:tcPr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2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2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2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2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070" name="内容占位符 86069"/>
          <p:cNvGraphicFramePr/>
          <p:nvPr>
            <p:ph sz="quarter" idx="3"/>
          </p:nvPr>
        </p:nvGraphicFramePr>
        <p:xfrm>
          <a:off x="1690688" y="3573463"/>
          <a:ext cx="936625" cy="1519238"/>
        </p:xfrm>
        <a:graphic>
          <a:graphicData uri="http://schemas.openxmlformats.org/drawingml/2006/table">
            <a:tbl>
              <a:tblPr/>
              <a:tblGrid>
                <a:gridCol w="936625"/>
              </a:tblGrid>
              <a:tr h="2746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200" b="1"/>
                        <a:t>系统页表</a:t>
                      </a:r>
                      <a:endParaRPr lang="zh-CN" altLang="en-US" sz="1200" b="1"/>
                    </a:p>
                  </a:txBody>
                  <a:tcPr vert="horz" anchor="t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4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>
                          <a:latin typeface="Tahoma" panose="020B0604030504040204" pitchFamily="2" charset="0"/>
                        </a:rPr>
                        <a:t>…</a:t>
                      </a:r>
                      <a:r>
                        <a:rPr lang="en-US" altLang="zh-CN" sz="1400" b="1">
                          <a:latin typeface="Tahoma" panose="020B0604030504040204" pitchFamily="2" charset="0"/>
                        </a:rPr>
                        <a:t>…</a:t>
                      </a:r>
                      <a:endParaRPr lang="zh-CN" altLang="en-US" sz="14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4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>
                          <a:latin typeface="Tahoma" panose="020B0604030504040204" pitchFamily="2" charset="0"/>
                        </a:rPr>
                        <a:t>…</a:t>
                      </a:r>
                      <a:r>
                        <a:rPr lang="en-US" altLang="zh-CN" sz="1400" b="1">
                          <a:latin typeface="Tahoma" panose="020B0604030504040204" pitchFamily="2" charset="0"/>
                        </a:rPr>
                        <a:t>…</a:t>
                      </a:r>
                      <a:endParaRPr lang="zh-CN" altLang="en-US" sz="14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086" name="未知"/>
          <p:cNvSpPr/>
          <p:nvPr/>
        </p:nvSpPr>
        <p:spPr>
          <a:xfrm>
            <a:off x="4138613" y="4005263"/>
            <a:ext cx="647700" cy="287337"/>
          </a:xfrm>
          <a:custGeom>
            <a:avLst/>
            <a:gdLst/>
            <a:ahLst/>
            <a:cxnLst/>
            <a:pathLst>
              <a:path w="408" h="181">
                <a:moveTo>
                  <a:pt x="0" y="181"/>
                </a:moveTo>
                <a:cubicBezTo>
                  <a:pt x="30" y="170"/>
                  <a:pt x="61" y="159"/>
                  <a:pt x="91" y="136"/>
                </a:cubicBezTo>
                <a:cubicBezTo>
                  <a:pt x="121" y="113"/>
                  <a:pt x="129" y="68"/>
                  <a:pt x="182" y="45"/>
                </a:cubicBezTo>
                <a:cubicBezTo>
                  <a:pt x="235" y="22"/>
                  <a:pt x="321" y="11"/>
                  <a:pt x="408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6087" name="未知"/>
          <p:cNvSpPr/>
          <p:nvPr/>
        </p:nvSpPr>
        <p:spPr>
          <a:xfrm>
            <a:off x="4138613" y="4845050"/>
            <a:ext cx="647700" cy="600075"/>
          </a:xfrm>
          <a:custGeom>
            <a:avLst/>
            <a:gdLst/>
            <a:ahLst/>
            <a:cxnLst/>
            <a:pathLst>
              <a:path w="408" h="378">
                <a:moveTo>
                  <a:pt x="0" y="15"/>
                </a:moveTo>
                <a:cubicBezTo>
                  <a:pt x="34" y="7"/>
                  <a:pt x="68" y="0"/>
                  <a:pt x="91" y="15"/>
                </a:cubicBezTo>
                <a:cubicBezTo>
                  <a:pt x="114" y="30"/>
                  <a:pt x="121" y="61"/>
                  <a:pt x="136" y="106"/>
                </a:cubicBezTo>
                <a:cubicBezTo>
                  <a:pt x="151" y="151"/>
                  <a:pt x="137" y="242"/>
                  <a:pt x="182" y="287"/>
                </a:cubicBezTo>
                <a:cubicBezTo>
                  <a:pt x="227" y="332"/>
                  <a:pt x="317" y="355"/>
                  <a:pt x="408" y="378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86088" name="内容占位符 86087"/>
          <p:cNvGraphicFramePr/>
          <p:nvPr>
            <p:ph sz="quarter" idx="4"/>
          </p:nvPr>
        </p:nvGraphicFramePr>
        <p:xfrm>
          <a:off x="6802438" y="4030663"/>
          <a:ext cx="1082675" cy="1493838"/>
        </p:xfrm>
        <a:graphic>
          <a:graphicData uri="http://schemas.openxmlformats.org/drawingml/2006/table">
            <a:tbl>
              <a:tblPr/>
              <a:tblGrid>
                <a:gridCol w="1082675"/>
              </a:tblGrid>
              <a:tr h="2746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200" b="1"/>
                        <a:t>原型页表</a:t>
                      </a:r>
                      <a:endParaRPr lang="zh-CN" altLang="en-US" sz="1200" b="1"/>
                    </a:p>
                  </a:txBody>
                  <a:tcPr vert="horz" anchor="t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>
                          <a:latin typeface="Tahoma" panose="020B0604030504040204" pitchFamily="2" charset="0"/>
                        </a:rPr>
                        <a:t>…</a:t>
                      </a:r>
                      <a:r>
                        <a:rPr lang="en-US" altLang="zh-CN" sz="1400" b="1">
                          <a:latin typeface="Tahoma" panose="020B0604030504040204" pitchFamily="2" charset="0"/>
                        </a:rPr>
                        <a:t>…</a:t>
                      </a:r>
                      <a:endParaRPr lang="zh-CN" altLang="en-US" sz="14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400" b="1"/>
                        <a:t>共享页</a:t>
                      </a:r>
                      <a:endParaRPr lang="zh-CN" altLang="en-US" sz="14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>
                          <a:latin typeface="Tahoma" panose="020B0604030504040204" pitchFamily="2" charset="0"/>
                        </a:rPr>
                        <a:t>…</a:t>
                      </a:r>
                      <a:r>
                        <a:rPr lang="en-US" altLang="zh-CN" sz="1400" b="1">
                          <a:latin typeface="Tahoma" panose="020B0604030504040204" pitchFamily="2" charset="0"/>
                        </a:rPr>
                        <a:t>…</a:t>
                      </a:r>
                      <a:endParaRPr lang="zh-CN" altLang="en-US" sz="14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>
                          <a:latin typeface="Tahoma" panose="020B0604030504040204" pitchFamily="2" charset="0"/>
                        </a:rPr>
                        <a:t>…</a:t>
                      </a:r>
                      <a:r>
                        <a:rPr lang="en-US" altLang="zh-CN" sz="1400" b="1">
                          <a:latin typeface="Tahoma" panose="020B0604030504040204" pitchFamily="2" charset="0"/>
                        </a:rPr>
                        <a:t>…</a:t>
                      </a:r>
                      <a:endParaRPr lang="zh-CN" altLang="en-US" sz="14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104" name="未知"/>
          <p:cNvSpPr/>
          <p:nvPr/>
        </p:nvSpPr>
        <p:spPr>
          <a:xfrm>
            <a:off x="5724525" y="4570413"/>
            <a:ext cx="1079500" cy="165100"/>
          </a:xfrm>
          <a:custGeom>
            <a:avLst/>
            <a:gdLst/>
            <a:ahLst/>
            <a:cxnLst/>
            <a:pathLst>
              <a:path w="680" h="104">
                <a:moveTo>
                  <a:pt x="0" y="7"/>
                </a:moveTo>
                <a:cubicBezTo>
                  <a:pt x="49" y="3"/>
                  <a:pt x="98" y="0"/>
                  <a:pt x="136" y="7"/>
                </a:cubicBezTo>
                <a:cubicBezTo>
                  <a:pt x="174" y="14"/>
                  <a:pt x="197" y="37"/>
                  <a:pt x="227" y="52"/>
                </a:cubicBezTo>
                <a:cubicBezTo>
                  <a:pt x="257" y="67"/>
                  <a:pt x="242" y="90"/>
                  <a:pt x="317" y="97"/>
                </a:cubicBezTo>
                <a:cubicBezTo>
                  <a:pt x="392" y="104"/>
                  <a:pt x="536" y="100"/>
                  <a:pt x="680" y="97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6105" name="矩形 86104"/>
          <p:cNvSpPr/>
          <p:nvPr/>
        </p:nvSpPr>
        <p:spPr>
          <a:xfrm>
            <a:off x="6299200" y="5805488"/>
            <a:ext cx="1944688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0" hangingPunct="0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sz="2000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各表之间的关系</a:t>
            </a:r>
            <a:endParaRPr lang="zh-CN" altLang="en-US" sz="20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86106" name="表格 86105"/>
          <p:cNvGraphicFramePr/>
          <p:nvPr/>
        </p:nvGraphicFramePr>
        <p:xfrm>
          <a:off x="1703388" y="5429250"/>
          <a:ext cx="923925" cy="1244600"/>
        </p:xfrm>
        <a:graphic>
          <a:graphicData uri="http://schemas.openxmlformats.org/drawingml/2006/table">
            <a:tbl>
              <a:tblPr/>
              <a:tblGrid>
                <a:gridCol w="923925"/>
              </a:tblGrid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4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>
                          <a:latin typeface="Tahoma" panose="020B0604030504040204" pitchFamily="2" charset="0"/>
                        </a:rPr>
                        <a:t>…</a:t>
                      </a:r>
                      <a:r>
                        <a:rPr lang="en-US" altLang="zh-CN" sz="1400" b="1">
                          <a:latin typeface="Tahoma" panose="020B0604030504040204" pitchFamily="2" charset="0"/>
                        </a:rPr>
                        <a:t>…</a:t>
                      </a:r>
                      <a:endParaRPr lang="zh-CN" altLang="en-US" sz="14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4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>
                          <a:latin typeface="Tahoma" panose="020B0604030504040204" pitchFamily="2" charset="0"/>
                        </a:rPr>
                        <a:t>…</a:t>
                      </a:r>
                      <a:r>
                        <a:rPr lang="en-US" altLang="zh-CN" sz="1400" b="1">
                          <a:latin typeface="Tahoma" panose="020B0604030504040204" pitchFamily="2" charset="0"/>
                        </a:rPr>
                        <a:t>…</a:t>
                      </a:r>
                      <a:endParaRPr lang="zh-CN" altLang="en-US" sz="14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120" name="直接连接符 86119"/>
          <p:cNvSpPr/>
          <p:nvPr/>
        </p:nvSpPr>
        <p:spPr>
          <a:xfrm>
            <a:off x="1908175" y="5300663"/>
            <a:ext cx="5032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86121" name="未知"/>
          <p:cNvSpPr/>
          <p:nvPr/>
        </p:nvSpPr>
        <p:spPr>
          <a:xfrm>
            <a:off x="2627313" y="3933825"/>
            <a:ext cx="865187" cy="1236663"/>
          </a:xfrm>
          <a:custGeom>
            <a:avLst/>
            <a:gdLst/>
            <a:ahLst/>
            <a:cxnLst/>
            <a:pathLst>
              <a:path w="545" h="779">
                <a:moveTo>
                  <a:pt x="545" y="771"/>
                </a:moveTo>
                <a:cubicBezTo>
                  <a:pt x="492" y="775"/>
                  <a:pt x="439" y="779"/>
                  <a:pt x="409" y="771"/>
                </a:cubicBezTo>
                <a:cubicBezTo>
                  <a:pt x="379" y="763"/>
                  <a:pt x="378" y="748"/>
                  <a:pt x="363" y="725"/>
                </a:cubicBezTo>
                <a:cubicBezTo>
                  <a:pt x="348" y="702"/>
                  <a:pt x="333" y="726"/>
                  <a:pt x="318" y="635"/>
                </a:cubicBezTo>
                <a:cubicBezTo>
                  <a:pt x="303" y="544"/>
                  <a:pt x="325" y="287"/>
                  <a:pt x="272" y="181"/>
                </a:cubicBezTo>
                <a:cubicBezTo>
                  <a:pt x="219" y="75"/>
                  <a:pt x="109" y="37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p>
            <a:endParaRPr lang="zh-CN" altLang="en-US"/>
          </a:p>
        </p:txBody>
      </p:sp>
      <p:sp>
        <p:nvSpPr>
          <p:cNvPr id="86122" name="未知"/>
          <p:cNvSpPr/>
          <p:nvPr/>
        </p:nvSpPr>
        <p:spPr>
          <a:xfrm>
            <a:off x="2627313" y="5516563"/>
            <a:ext cx="792162" cy="312737"/>
          </a:xfrm>
          <a:custGeom>
            <a:avLst/>
            <a:gdLst/>
            <a:ahLst/>
            <a:cxnLst/>
            <a:pathLst>
              <a:path w="499" h="197">
                <a:moveTo>
                  <a:pt x="499" y="182"/>
                </a:moveTo>
                <a:cubicBezTo>
                  <a:pt x="469" y="189"/>
                  <a:pt x="439" y="197"/>
                  <a:pt x="409" y="182"/>
                </a:cubicBezTo>
                <a:cubicBezTo>
                  <a:pt x="379" y="167"/>
                  <a:pt x="386" y="121"/>
                  <a:pt x="318" y="91"/>
                </a:cubicBezTo>
                <a:cubicBezTo>
                  <a:pt x="250" y="61"/>
                  <a:pt x="125" y="30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矩形 87041"/>
          <p:cNvSpPr/>
          <p:nvPr/>
        </p:nvSpPr>
        <p:spPr>
          <a:xfrm>
            <a:off x="1042988" y="989806"/>
            <a:ext cx="7561262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7.5.2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  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rPr>
              <a:t>Windows Vista 存储管理(Cont.)</a:t>
            </a:r>
            <a:endParaRPr lang="zh-CN" altLang="en-US" sz="32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</p:txBody>
      </p:sp>
      <p:sp>
        <p:nvSpPr>
          <p:cNvPr id="87043" name="矩形 87042"/>
          <p:cNvSpPr/>
          <p:nvPr/>
        </p:nvSpPr>
        <p:spPr>
          <a:xfrm>
            <a:off x="1189038" y="1844675"/>
            <a:ext cx="19431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0" hangingPunct="0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2000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4. </a:t>
            </a:r>
            <a:r>
              <a:rPr lang="zh-CN" altLang="en-US" sz="2000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内存优先级</a:t>
            </a:r>
            <a:endParaRPr lang="zh-CN" altLang="en-US" sz="2000" b="1">
              <a:solidFill>
                <a:schemeClr val="tx2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87044" name="内容占位符 87043"/>
          <p:cNvGraphicFramePr/>
          <p:nvPr>
            <p:ph sz="half" idx="1"/>
          </p:nvPr>
        </p:nvGraphicFramePr>
        <p:xfrm>
          <a:off x="1331913" y="2276475"/>
          <a:ext cx="1728788" cy="2979738"/>
        </p:xfrm>
        <a:graphic>
          <a:graphicData uri="http://schemas.openxmlformats.org/drawingml/2006/table">
            <a:tbl>
              <a:tblPr/>
              <a:tblGrid>
                <a:gridCol w="785813"/>
                <a:gridCol w="942975"/>
              </a:tblGrid>
              <a:tr h="520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/>
                        <a:t>内存</a:t>
                      </a:r>
                      <a:endParaRPr lang="zh-CN" altLang="en-US" sz="1400" b="1"/>
                    </a:p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/>
                        <a:t>优先级</a:t>
                      </a:r>
                      <a:endParaRPr lang="zh-CN" altLang="en-US" sz="1400" b="1"/>
                    </a:p>
                  </a:txBody>
                  <a:tcPr marL="90000" marR="90000" marT="46800" marB="46800" vert="horz" anchor="ctr" anchorCtr="1">
                    <a:lnL cap="flat"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/>
                        <a:t>空闲页框</a:t>
                      </a:r>
                      <a:endParaRPr lang="zh-CN" altLang="en-US" sz="1400" b="1"/>
                    </a:p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/>
                        <a:t>指针</a:t>
                      </a:r>
                      <a:endParaRPr lang="zh-CN" altLang="en-US" sz="1400" b="1"/>
                    </a:p>
                  </a:txBody>
                  <a:tcPr marL="90000" marR="90000" marT="46800" marB="468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400" b="1"/>
                        <a:t>0</a:t>
                      </a:r>
                      <a:endParaRPr lang="zh-CN" altLang="en-US" sz="1400" b="1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400" b="1"/>
                    </a:p>
                  </a:txBody>
                  <a:tcPr marL="90000" marR="90000" marT="46800" marB="468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400" b="1"/>
                        <a:t>1</a:t>
                      </a:r>
                      <a:endParaRPr lang="zh-CN" altLang="en-US" sz="1400" b="1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400" b="1"/>
                    </a:p>
                  </a:txBody>
                  <a:tcPr marL="90000" marR="90000" marT="46800" marB="468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400" b="1"/>
                        <a:t>2</a:t>
                      </a:r>
                      <a:endParaRPr lang="zh-CN" altLang="en-US" sz="1400" b="1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400" b="1"/>
                    </a:p>
                  </a:txBody>
                  <a:tcPr marL="90000" marR="90000" marT="46800" marB="468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400" b="1"/>
                        <a:t>3</a:t>
                      </a:r>
                      <a:endParaRPr lang="zh-CN" altLang="en-US" sz="1400" b="1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400" b="1"/>
                    </a:p>
                  </a:txBody>
                  <a:tcPr marL="90000" marR="90000" marT="46800" marB="468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400" b="1"/>
                        <a:t>4</a:t>
                      </a:r>
                      <a:endParaRPr lang="zh-CN" altLang="en-US" sz="1400" b="1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400" b="1"/>
                        <a:t>∧</a:t>
                      </a:r>
                      <a:endParaRPr lang="zh-CN" altLang="en-US" sz="1400" b="1"/>
                    </a:p>
                  </a:txBody>
                  <a:tcPr marL="90000" marR="90000" marT="46800" marB="46800"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400" b="1"/>
                        <a:t>5</a:t>
                      </a:r>
                      <a:endParaRPr lang="zh-CN" altLang="en-US" sz="1400" b="1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400" b="1"/>
                    </a:p>
                  </a:txBody>
                  <a:tcPr marL="90000" marR="90000" marT="46800" marB="468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400" b="1"/>
                        <a:t>6</a:t>
                      </a:r>
                      <a:endParaRPr lang="zh-CN" altLang="en-US" sz="1400" b="1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400" b="1"/>
                    </a:p>
                  </a:txBody>
                  <a:tcPr marL="90000" marR="90000" marT="46800" marB="468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400" b="1"/>
                        <a:t>7</a:t>
                      </a:r>
                      <a:endParaRPr lang="zh-CN" altLang="en-US" sz="1400" b="1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400" b="1"/>
                    </a:p>
                  </a:txBody>
                  <a:tcPr marL="90000" marR="90000" marT="46800" marB="46800" vert="horz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7085" name="组合 87084"/>
          <p:cNvGrpSpPr/>
          <p:nvPr/>
        </p:nvGrpSpPr>
        <p:grpSpPr>
          <a:xfrm>
            <a:off x="3421063" y="2852738"/>
            <a:ext cx="719137" cy="215900"/>
            <a:chOff x="0" y="0"/>
            <a:chExt cx="453" cy="136"/>
          </a:xfrm>
        </p:grpSpPr>
        <p:sp>
          <p:nvSpPr>
            <p:cNvPr id="87086" name="矩形 87085"/>
            <p:cNvSpPr/>
            <p:nvPr/>
          </p:nvSpPr>
          <p:spPr>
            <a:xfrm>
              <a:off x="0" y="0"/>
              <a:ext cx="453" cy="1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>
                <a:latin typeface="Tahoma" panose="020B0604030504040204" pitchFamily="2" charset="0"/>
              </a:endParaRPr>
            </a:p>
          </p:txBody>
        </p:sp>
        <p:sp>
          <p:nvSpPr>
            <p:cNvPr id="87087" name="直接连接符 87086"/>
            <p:cNvSpPr/>
            <p:nvPr/>
          </p:nvSpPr>
          <p:spPr>
            <a:xfrm>
              <a:off x="227" y="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7088" name="组合 87087"/>
          <p:cNvGrpSpPr/>
          <p:nvPr/>
        </p:nvGrpSpPr>
        <p:grpSpPr>
          <a:xfrm>
            <a:off x="5294313" y="2852738"/>
            <a:ext cx="719137" cy="215900"/>
            <a:chOff x="0" y="0"/>
            <a:chExt cx="453" cy="136"/>
          </a:xfrm>
        </p:grpSpPr>
        <p:sp>
          <p:nvSpPr>
            <p:cNvPr id="87089" name="矩形 87088"/>
            <p:cNvSpPr/>
            <p:nvPr/>
          </p:nvSpPr>
          <p:spPr>
            <a:xfrm>
              <a:off x="0" y="0"/>
              <a:ext cx="453" cy="1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>
                <a:latin typeface="Tahoma" panose="020B0604030504040204" pitchFamily="2" charset="0"/>
              </a:endParaRPr>
            </a:p>
          </p:txBody>
        </p:sp>
        <p:sp>
          <p:nvSpPr>
            <p:cNvPr id="87090" name="直接连接符 87089"/>
            <p:cNvSpPr/>
            <p:nvPr/>
          </p:nvSpPr>
          <p:spPr>
            <a:xfrm>
              <a:off x="226" y="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7091" name="矩形 87090"/>
          <p:cNvSpPr/>
          <p:nvPr/>
        </p:nvSpPr>
        <p:spPr>
          <a:xfrm>
            <a:off x="6589713" y="2852738"/>
            <a:ext cx="719137" cy="215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r"/>
            <a:r>
              <a:rPr lang="en-US" altLang="zh-CN" sz="1400">
                <a:latin typeface="Batang" panose="02030600000101010101" pitchFamily="2" charset="-127"/>
                <a:ea typeface="Batang" panose="02030600000101010101" pitchFamily="2" charset="-127"/>
              </a:rPr>
              <a:t>∧</a:t>
            </a:r>
            <a:endParaRPr lang="en-US" altLang="zh-CN" sz="1400">
              <a:latin typeface="Batang" panose="02030600000101010101" pitchFamily="2" charset="-127"/>
              <a:ea typeface="Batang" panose="02030600000101010101" pitchFamily="2" charset="-127"/>
            </a:endParaRPr>
          </a:p>
        </p:txBody>
      </p:sp>
      <p:sp>
        <p:nvSpPr>
          <p:cNvPr id="87092" name="直接连接符 87091"/>
          <p:cNvSpPr/>
          <p:nvPr/>
        </p:nvSpPr>
        <p:spPr>
          <a:xfrm>
            <a:off x="6950075" y="2852738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093" name="直接连接符 87092"/>
          <p:cNvSpPr/>
          <p:nvPr/>
        </p:nvSpPr>
        <p:spPr>
          <a:xfrm>
            <a:off x="2844800" y="2925763"/>
            <a:ext cx="576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094" name="直接连接符 87093"/>
          <p:cNvSpPr/>
          <p:nvPr/>
        </p:nvSpPr>
        <p:spPr>
          <a:xfrm>
            <a:off x="4068763" y="2925763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095" name="直接连接符 87094"/>
          <p:cNvSpPr/>
          <p:nvPr/>
        </p:nvSpPr>
        <p:spPr>
          <a:xfrm>
            <a:off x="4860925" y="2925763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096" name="直接连接符 87095"/>
          <p:cNvSpPr/>
          <p:nvPr/>
        </p:nvSpPr>
        <p:spPr>
          <a:xfrm>
            <a:off x="5868988" y="2925763"/>
            <a:ext cx="720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097" name="文本框 87096"/>
          <p:cNvSpPr txBox="1"/>
          <p:nvPr/>
        </p:nvSpPr>
        <p:spPr>
          <a:xfrm>
            <a:off x="4573588" y="2784475"/>
            <a:ext cx="215900" cy="212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>
                <a:latin typeface="Tahoma" panose="020B0604030504040204" pitchFamily="2" charset="0"/>
              </a:rPr>
              <a:t>…</a:t>
            </a:r>
            <a:endParaRPr lang="en-US" altLang="zh-CN" sz="1400" b="1">
              <a:latin typeface="Tahoma" panose="020B0604030504040204" pitchFamily="2" charset="0"/>
            </a:endParaRPr>
          </a:p>
        </p:txBody>
      </p:sp>
      <p:grpSp>
        <p:nvGrpSpPr>
          <p:cNvPr id="87098" name="组合 87097"/>
          <p:cNvGrpSpPr/>
          <p:nvPr/>
        </p:nvGrpSpPr>
        <p:grpSpPr>
          <a:xfrm>
            <a:off x="3421063" y="3213100"/>
            <a:ext cx="719137" cy="215900"/>
            <a:chOff x="0" y="0"/>
            <a:chExt cx="453" cy="136"/>
          </a:xfrm>
        </p:grpSpPr>
        <p:sp>
          <p:nvSpPr>
            <p:cNvPr id="87099" name="矩形 87098"/>
            <p:cNvSpPr/>
            <p:nvPr/>
          </p:nvSpPr>
          <p:spPr>
            <a:xfrm>
              <a:off x="0" y="0"/>
              <a:ext cx="453" cy="1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>
                <a:latin typeface="Tahoma" panose="020B0604030504040204" pitchFamily="2" charset="0"/>
              </a:endParaRPr>
            </a:p>
          </p:txBody>
        </p:sp>
        <p:sp>
          <p:nvSpPr>
            <p:cNvPr id="87100" name="直接连接符 87099"/>
            <p:cNvSpPr/>
            <p:nvPr/>
          </p:nvSpPr>
          <p:spPr>
            <a:xfrm>
              <a:off x="227" y="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7101" name="组合 87100"/>
          <p:cNvGrpSpPr/>
          <p:nvPr/>
        </p:nvGrpSpPr>
        <p:grpSpPr>
          <a:xfrm>
            <a:off x="5294313" y="3213100"/>
            <a:ext cx="719137" cy="215900"/>
            <a:chOff x="0" y="0"/>
            <a:chExt cx="453" cy="136"/>
          </a:xfrm>
        </p:grpSpPr>
        <p:sp>
          <p:nvSpPr>
            <p:cNvPr id="87102" name="矩形 87101"/>
            <p:cNvSpPr/>
            <p:nvPr/>
          </p:nvSpPr>
          <p:spPr>
            <a:xfrm>
              <a:off x="0" y="0"/>
              <a:ext cx="453" cy="1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>
                <a:latin typeface="Tahoma" panose="020B0604030504040204" pitchFamily="2" charset="0"/>
              </a:endParaRPr>
            </a:p>
          </p:txBody>
        </p:sp>
        <p:sp>
          <p:nvSpPr>
            <p:cNvPr id="87103" name="直接连接符 87102"/>
            <p:cNvSpPr/>
            <p:nvPr/>
          </p:nvSpPr>
          <p:spPr>
            <a:xfrm>
              <a:off x="226" y="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7104" name="矩形 87103"/>
          <p:cNvSpPr/>
          <p:nvPr/>
        </p:nvSpPr>
        <p:spPr>
          <a:xfrm>
            <a:off x="6589713" y="3213100"/>
            <a:ext cx="719137" cy="215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r"/>
            <a:r>
              <a:rPr lang="en-US" altLang="zh-CN" sz="1400">
                <a:latin typeface="Batang" panose="02030600000101010101" pitchFamily="2" charset="-127"/>
                <a:ea typeface="Batang" panose="02030600000101010101" pitchFamily="2" charset="-127"/>
              </a:rPr>
              <a:t>∧</a:t>
            </a:r>
            <a:endParaRPr lang="en-US" altLang="zh-CN" sz="1400">
              <a:latin typeface="Batang" panose="02030600000101010101" pitchFamily="2" charset="-127"/>
              <a:ea typeface="Batang" panose="02030600000101010101" pitchFamily="2" charset="-127"/>
            </a:endParaRPr>
          </a:p>
        </p:txBody>
      </p:sp>
      <p:sp>
        <p:nvSpPr>
          <p:cNvPr id="87105" name="直接连接符 87104"/>
          <p:cNvSpPr/>
          <p:nvPr/>
        </p:nvSpPr>
        <p:spPr>
          <a:xfrm>
            <a:off x="6950075" y="32131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106" name="直接连接符 87105"/>
          <p:cNvSpPr/>
          <p:nvPr/>
        </p:nvSpPr>
        <p:spPr>
          <a:xfrm>
            <a:off x="2844800" y="3286125"/>
            <a:ext cx="576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107" name="直接连接符 87106"/>
          <p:cNvSpPr/>
          <p:nvPr/>
        </p:nvSpPr>
        <p:spPr>
          <a:xfrm>
            <a:off x="4068763" y="3286125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108" name="直接连接符 87107"/>
          <p:cNvSpPr/>
          <p:nvPr/>
        </p:nvSpPr>
        <p:spPr>
          <a:xfrm>
            <a:off x="4860925" y="3286125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109" name="直接连接符 87108"/>
          <p:cNvSpPr/>
          <p:nvPr/>
        </p:nvSpPr>
        <p:spPr>
          <a:xfrm>
            <a:off x="5868988" y="3286125"/>
            <a:ext cx="720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110" name="文本框 87109"/>
          <p:cNvSpPr txBox="1"/>
          <p:nvPr/>
        </p:nvSpPr>
        <p:spPr>
          <a:xfrm>
            <a:off x="4573588" y="3144838"/>
            <a:ext cx="215900" cy="212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>
                <a:latin typeface="Tahoma" panose="020B0604030504040204" pitchFamily="2" charset="0"/>
              </a:rPr>
              <a:t>…</a:t>
            </a:r>
            <a:endParaRPr lang="en-US" altLang="zh-CN" sz="1400" b="1">
              <a:latin typeface="Tahoma" panose="020B0604030504040204" pitchFamily="2" charset="0"/>
            </a:endParaRPr>
          </a:p>
        </p:txBody>
      </p:sp>
      <p:grpSp>
        <p:nvGrpSpPr>
          <p:cNvPr id="87111" name="组合 87110"/>
          <p:cNvGrpSpPr/>
          <p:nvPr/>
        </p:nvGrpSpPr>
        <p:grpSpPr>
          <a:xfrm>
            <a:off x="3421063" y="3502025"/>
            <a:ext cx="719137" cy="215900"/>
            <a:chOff x="0" y="0"/>
            <a:chExt cx="453" cy="136"/>
          </a:xfrm>
        </p:grpSpPr>
        <p:sp>
          <p:nvSpPr>
            <p:cNvPr id="87112" name="矩形 87111"/>
            <p:cNvSpPr/>
            <p:nvPr/>
          </p:nvSpPr>
          <p:spPr>
            <a:xfrm>
              <a:off x="0" y="0"/>
              <a:ext cx="453" cy="1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>
                <a:latin typeface="Tahoma" panose="020B0604030504040204" pitchFamily="2" charset="0"/>
              </a:endParaRPr>
            </a:p>
          </p:txBody>
        </p:sp>
        <p:sp>
          <p:nvSpPr>
            <p:cNvPr id="87113" name="直接连接符 87112"/>
            <p:cNvSpPr/>
            <p:nvPr/>
          </p:nvSpPr>
          <p:spPr>
            <a:xfrm>
              <a:off x="227" y="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7114" name="组合 87113"/>
          <p:cNvGrpSpPr/>
          <p:nvPr/>
        </p:nvGrpSpPr>
        <p:grpSpPr>
          <a:xfrm>
            <a:off x="5294313" y="3502025"/>
            <a:ext cx="719137" cy="215900"/>
            <a:chOff x="0" y="0"/>
            <a:chExt cx="453" cy="136"/>
          </a:xfrm>
        </p:grpSpPr>
        <p:sp>
          <p:nvSpPr>
            <p:cNvPr id="87115" name="矩形 87114"/>
            <p:cNvSpPr/>
            <p:nvPr/>
          </p:nvSpPr>
          <p:spPr>
            <a:xfrm>
              <a:off x="0" y="0"/>
              <a:ext cx="453" cy="1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>
                <a:latin typeface="Tahoma" panose="020B0604030504040204" pitchFamily="2" charset="0"/>
              </a:endParaRPr>
            </a:p>
          </p:txBody>
        </p:sp>
        <p:sp>
          <p:nvSpPr>
            <p:cNvPr id="87116" name="直接连接符 87115"/>
            <p:cNvSpPr/>
            <p:nvPr/>
          </p:nvSpPr>
          <p:spPr>
            <a:xfrm>
              <a:off x="226" y="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7117" name="矩形 87116"/>
          <p:cNvSpPr/>
          <p:nvPr/>
        </p:nvSpPr>
        <p:spPr>
          <a:xfrm>
            <a:off x="6589713" y="3502025"/>
            <a:ext cx="719137" cy="215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r"/>
            <a:r>
              <a:rPr lang="en-US" altLang="zh-CN" sz="1400">
                <a:latin typeface="Batang" panose="02030600000101010101" pitchFamily="2" charset="-127"/>
                <a:ea typeface="Batang" panose="02030600000101010101" pitchFamily="2" charset="-127"/>
              </a:rPr>
              <a:t>∧</a:t>
            </a:r>
            <a:endParaRPr lang="en-US" altLang="zh-CN" sz="1400">
              <a:latin typeface="Batang" panose="02030600000101010101" pitchFamily="2" charset="-127"/>
              <a:ea typeface="Batang" panose="02030600000101010101" pitchFamily="2" charset="-127"/>
            </a:endParaRPr>
          </a:p>
        </p:txBody>
      </p:sp>
      <p:sp>
        <p:nvSpPr>
          <p:cNvPr id="87118" name="直接连接符 87117"/>
          <p:cNvSpPr/>
          <p:nvPr/>
        </p:nvSpPr>
        <p:spPr>
          <a:xfrm>
            <a:off x="6950075" y="3502025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119" name="直接连接符 87118"/>
          <p:cNvSpPr/>
          <p:nvPr/>
        </p:nvSpPr>
        <p:spPr>
          <a:xfrm>
            <a:off x="2844800" y="3575050"/>
            <a:ext cx="576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120" name="直接连接符 87119"/>
          <p:cNvSpPr/>
          <p:nvPr/>
        </p:nvSpPr>
        <p:spPr>
          <a:xfrm>
            <a:off x="4068763" y="3575050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121" name="直接连接符 87120"/>
          <p:cNvSpPr/>
          <p:nvPr/>
        </p:nvSpPr>
        <p:spPr>
          <a:xfrm>
            <a:off x="4860925" y="3575050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122" name="直接连接符 87121"/>
          <p:cNvSpPr/>
          <p:nvPr/>
        </p:nvSpPr>
        <p:spPr>
          <a:xfrm>
            <a:off x="5868988" y="3575050"/>
            <a:ext cx="720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123" name="文本框 87122"/>
          <p:cNvSpPr txBox="1"/>
          <p:nvPr/>
        </p:nvSpPr>
        <p:spPr>
          <a:xfrm>
            <a:off x="4573588" y="3433763"/>
            <a:ext cx="215900" cy="212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>
                <a:latin typeface="Tahoma" panose="020B0604030504040204" pitchFamily="2" charset="0"/>
              </a:rPr>
              <a:t>…</a:t>
            </a:r>
            <a:endParaRPr lang="en-US" altLang="zh-CN" sz="1400" b="1">
              <a:latin typeface="Tahoma" panose="020B0604030504040204" pitchFamily="2" charset="0"/>
            </a:endParaRPr>
          </a:p>
        </p:txBody>
      </p:sp>
      <p:grpSp>
        <p:nvGrpSpPr>
          <p:cNvPr id="87124" name="组合 87123"/>
          <p:cNvGrpSpPr/>
          <p:nvPr/>
        </p:nvGrpSpPr>
        <p:grpSpPr>
          <a:xfrm>
            <a:off x="3421063" y="5010150"/>
            <a:ext cx="719137" cy="215900"/>
            <a:chOff x="0" y="0"/>
            <a:chExt cx="453" cy="136"/>
          </a:xfrm>
        </p:grpSpPr>
        <p:sp>
          <p:nvSpPr>
            <p:cNvPr id="87125" name="矩形 87124"/>
            <p:cNvSpPr/>
            <p:nvPr/>
          </p:nvSpPr>
          <p:spPr>
            <a:xfrm>
              <a:off x="0" y="0"/>
              <a:ext cx="453" cy="1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>
                <a:latin typeface="Tahoma" panose="020B0604030504040204" pitchFamily="2" charset="0"/>
              </a:endParaRPr>
            </a:p>
          </p:txBody>
        </p:sp>
        <p:sp>
          <p:nvSpPr>
            <p:cNvPr id="87126" name="直接连接符 87125"/>
            <p:cNvSpPr/>
            <p:nvPr/>
          </p:nvSpPr>
          <p:spPr>
            <a:xfrm>
              <a:off x="227" y="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7127" name="组合 87126"/>
          <p:cNvGrpSpPr/>
          <p:nvPr/>
        </p:nvGrpSpPr>
        <p:grpSpPr>
          <a:xfrm>
            <a:off x="5294313" y="5010150"/>
            <a:ext cx="719137" cy="215900"/>
            <a:chOff x="0" y="0"/>
            <a:chExt cx="453" cy="136"/>
          </a:xfrm>
        </p:grpSpPr>
        <p:sp>
          <p:nvSpPr>
            <p:cNvPr id="87128" name="矩形 87127"/>
            <p:cNvSpPr/>
            <p:nvPr/>
          </p:nvSpPr>
          <p:spPr>
            <a:xfrm>
              <a:off x="0" y="0"/>
              <a:ext cx="453" cy="1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>
                <a:latin typeface="Tahoma" panose="020B0604030504040204" pitchFamily="2" charset="0"/>
              </a:endParaRPr>
            </a:p>
          </p:txBody>
        </p:sp>
        <p:sp>
          <p:nvSpPr>
            <p:cNvPr id="87129" name="直接连接符 87128"/>
            <p:cNvSpPr/>
            <p:nvPr/>
          </p:nvSpPr>
          <p:spPr>
            <a:xfrm>
              <a:off x="226" y="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7130" name="矩形 87129"/>
          <p:cNvSpPr/>
          <p:nvPr/>
        </p:nvSpPr>
        <p:spPr>
          <a:xfrm>
            <a:off x="6589713" y="5010150"/>
            <a:ext cx="719137" cy="215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r"/>
            <a:r>
              <a:rPr lang="en-US" altLang="zh-CN" sz="1400">
                <a:latin typeface="Batang" panose="02030600000101010101" pitchFamily="2" charset="-127"/>
                <a:ea typeface="Batang" panose="02030600000101010101" pitchFamily="2" charset="-127"/>
              </a:rPr>
              <a:t>∧</a:t>
            </a:r>
            <a:endParaRPr lang="en-US" altLang="zh-CN" sz="1400">
              <a:latin typeface="Batang" panose="02030600000101010101" pitchFamily="2" charset="-127"/>
              <a:ea typeface="Batang" panose="02030600000101010101" pitchFamily="2" charset="-127"/>
            </a:endParaRPr>
          </a:p>
        </p:txBody>
      </p:sp>
      <p:sp>
        <p:nvSpPr>
          <p:cNvPr id="87131" name="直接连接符 87130"/>
          <p:cNvSpPr/>
          <p:nvPr/>
        </p:nvSpPr>
        <p:spPr>
          <a:xfrm>
            <a:off x="6950075" y="501015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132" name="直接连接符 87131"/>
          <p:cNvSpPr/>
          <p:nvPr/>
        </p:nvSpPr>
        <p:spPr>
          <a:xfrm>
            <a:off x="2844800" y="5083175"/>
            <a:ext cx="576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133" name="直接连接符 87132"/>
          <p:cNvSpPr/>
          <p:nvPr/>
        </p:nvSpPr>
        <p:spPr>
          <a:xfrm>
            <a:off x="4068763" y="5083175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134" name="直接连接符 87133"/>
          <p:cNvSpPr/>
          <p:nvPr/>
        </p:nvSpPr>
        <p:spPr>
          <a:xfrm>
            <a:off x="4860925" y="5083175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135" name="直接连接符 87134"/>
          <p:cNvSpPr/>
          <p:nvPr/>
        </p:nvSpPr>
        <p:spPr>
          <a:xfrm>
            <a:off x="5868988" y="5083175"/>
            <a:ext cx="720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136" name="文本框 87135"/>
          <p:cNvSpPr txBox="1"/>
          <p:nvPr/>
        </p:nvSpPr>
        <p:spPr>
          <a:xfrm>
            <a:off x="4573588" y="4941888"/>
            <a:ext cx="215900" cy="212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>
                <a:latin typeface="Tahoma" panose="020B0604030504040204" pitchFamily="2" charset="0"/>
              </a:rPr>
              <a:t>…</a:t>
            </a:r>
            <a:endParaRPr lang="en-US" altLang="zh-CN" sz="1400" b="1">
              <a:latin typeface="Tahoma" panose="020B0604030504040204" pitchFamily="2" charset="0"/>
            </a:endParaRPr>
          </a:p>
        </p:txBody>
      </p:sp>
      <p:sp>
        <p:nvSpPr>
          <p:cNvPr id="87137" name="矩形 87136"/>
          <p:cNvSpPr/>
          <p:nvPr/>
        </p:nvSpPr>
        <p:spPr>
          <a:xfrm>
            <a:off x="4572000" y="5656263"/>
            <a:ext cx="1512888" cy="609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0" hangingPunct="0">
              <a:buFont typeface="Wingdings" panose="05000000000000000000" pitchFamily="2" charset="2"/>
            </a:pPr>
            <a:r>
              <a:rPr lang="zh-CN" altLang="en-US" sz="2000" b="1">
                <a:solidFill>
                  <a:schemeClr val="tx2"/>
                </a:solidFill>
                <a:latin typeface="Tahoma" panose="020B0604030504040204" pitchFamily="2" charset="0"/>
              </a:rPr>
              <a:t>待机列表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2" charset="0"/>
              </a:rPr>
              <a:t>standbylist</a:t>
            </a:r>
            <a:endParaRPr lang="en-US" altLang="zh-CN" sz="2000" b="1">
              <a:solidFill>
                <a:schemeClr val="tx2"/>
              </a:solidFill>
              <a:latin typeface="Tahoma" panose="020B0604030504040204" pitchFamily="2" charset="0"/>
            </a:endParaRPr>
          </a:p>
        </p:txBody>
      </p:sp>
      <p:grpSp>
        <p:nvGrpSpPr>
          <p:cNvPr id="87138" name="组合 87137"/>
          <p:cNvGrpSpPr/>
          <p:nvPr/>
        </p:nvGrpSpPr>
        <p:grpSpPr>
          <a:xfrm>
            <a:off x="3419475" y="4360863"/>
            <a:ext cx="719138" cy="215900"/>
            <a:chOff x="0" y="0"/>
            <a:chExt cx="453" cy="136"/>
          </a:xfrm>
        </p:grpSpPr>
        <p:sp>
          <p:nvSpPr>
            <p:cNvPr id="87139" name="矩形 87138"/>
            <p:cNvSpPr/>
            <p:nvPr/>
          </p:nvSpPr>
          <p:spPr>
            <a:xfrm>
              <a:off x="0" y="0"/>
              <a:ext cx="453" cy="1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>
                <a:latin typeface="Tahoma" panose="020B0604030504040204" pitchFamily="2" charset="0"/>
              </a:endParaRPr>
            </a:p>
          </p:txBody>
        </p:sp>
        <p:sp>
          <p:nvSpPr>
            <p:cNvPr id="87140" name="直接连接符 87139"/>
            <p:cNvSpPr/>
            <p:nvPr/>
          </p:nvSpPr>
          <p:spPr>
            <a:xfrm>
              <a:off x="227" y="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7141" name="组合 87140"/>
          <p:cNvGrpSpPr/>
          <p:nvPr/>
        </p:nvGrpSpPr>
        <p:grpSpPr>
          <a:xfrm>
            <a:off x="5292725" y="4360863"/>
            <a:ext cx="719138" cy="215900"/>
            <a:chOff x="0" y="0"/>
            <a:chExt cx="453" cy="136"/>
          </a:xfrm>
        </p:grpSpPr>
        <p:sp>
          <p:nvSpPr>
            <p:cNvPr id="87142" name="矩形 87141"/>
            <p:cNvSpPr/>
            <p:nvPr/>
          </p:nvSpPr>
          <p:spPr>
            <a:xfrm>
              <a:off x="0" y="0"/>
              <a:ext cx="453" cy="1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>
                <a:latin typeface="Tahoma" panose="020B0604030504040204" pitchFamily="2" charset="0"/>
              </a:endParaRPr>
            </a:p>
          </p:txBody>
        </p:sp>
        <p:sp>
          <p:nvSpPr>
            <p:cNvPr id="87143" name="直接连接符 87142"/>
            <p:cNvSpPr/>
            <p:nvPr/>
          </p:nvSpPr>
          <p:spPr>
            <a:xfrm>
              <a:off x="226" y="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7144" name="矩形 87143"/>
          <p:cNvSpPr/>
          <p:nvPr/>
        </p:nvSpPr>
        <p:spPr>
          <a:xfrm>
            <a:off x="6588125" y="4360863"/>
            <a:ext cx="719138" cy="215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r"/>
            <a:r>
              <a:rPr lang="en-US" altLang="zh-CN" sz="1400">
                <a:latin typeface="Batang" panose="02030600000101010101" pitchFamily="2" charset="-127"/>
                <a:ea typeface="Batang" panose="02030600000101010101" pitchFamily="2" charset="-127"/>
              </a:rPr>
              <a:t>∧</a:t>
            </a:r>
            <a:endParaRPr lang="en-US" altLang="zh-CN" sz="1400">
              <a:latin typeface="Batang" panose="02030600000101010101" pitchFamily="2" charset="-127"/>
              <a:ea typeface="Batang" panose="02030600000101010101" pitchFamily="2" charset="-127"/>
            </a:endParaRPr>
          </a:p>
        </p:txBody>
      </p:sp>
      <p:sp>
        <p:nvSpPr>
          <p:cNvPr id="87145" name="直接连接符 87144"/>
          <p:cNvSpPr/>
          <p:nvPr/>
        </p:nvSpPr>
        <p:spPr>
          <a:xfrm>
            <a:off x="6948488" y="4360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146" name="直接连接符 87145"/>
          <p:cNvSpPr/>
          <p:nvPr/>
        </p:nvSpPr>
        <p:spPr>
          <a:xfrm>
            <a:off x="2843213" y="4433888"/>
            <a:ext cx="5762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147" name="直接连接符 87146"/>
          <p:cNvSpPr/>
          <p:nvPr/>
        </p:nvSpPr>
        <p:spPr>
          <a:xfrm>
            <a:off x="4067175" y="4433888"/>
            <a:ext cx="3603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148" name="直接连接符 87147"/>
          <p:cNvSpPr/>
          <p:nvPr/>
        </p:nvSpPr>
        <p:spPr>
          <a:xfrm>
            <a:off x="4859338" y="4433888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149" name="直接连接符 87148"/>
          <p:cNvSpPr/>
          <p:nvPr/>
        </p:nvSpPr>
        <p:spPr>
          <a:xfrm>
            <a:off x="5867400" y="4433888"/>
            <a:ext cx="720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150" name="文本框 87149"/>
          <p:cNvSpPr txBox="1"/>
          <p:nvPr/>
        </p:nvSpPr>
        <p:spPr>
          <a:xfrm>
            <a:off x="4572000" y="4292600"/>
            <a:ext cx="215900" cy="212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>
                <a:latin typeface="Tahoma" panose="020B0604030504040204" pitchFamily="2" charset="0"/>
              </a:rPr>
              <a:t>…</a:t>
            </a:r>
            <a:endParaRPr lang="en-US" altLang="zh-CN" sz="1400" b="1">
              <a:latin typeface="Tahoma" panose="020B0604030504040204" pitchFamily="2" charset="0"/>
            </a:endParaRPr>
          </a:p>
        </p:txBody>
      </p:sp>
      <p:sp>
        <p:nvSpPr>
          <p:cNvPr id="87151" name="左大括号 87150"/>
          <p:cNvSpPr/>
          <p:nvPr/>
        </p:nvSpPr>
        <p:spPr>
          <a:xfrm rot="16200000">
            <a:off x="5256213" y="3536950"/>
            <a:ext cx="142875" cy="3816350"/>
          </a:xfrm>
          <a:prstGeom prst="leftBrace">
            <a:avLst>
              <a:gd name="adj1" fmla="val 222592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0" vert="eaVert" wrap="none" anchor="ctr"/>
          <a:p>
            <a:pPr algn="ctr"/>
            <a:endParaRPr>
              <a:latin typeface="Tahoma" panose="020B0604030504040204" pitchFamily="2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矩形 88065"/>
          <p:cNvSpPr/>
          <p:nvPr/>
        </p:nvSpPr>
        <p:spPr>
          <a:xfrm>
            <a:off x="1042988" y="989806"/>
            <a:ext cx="7561262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7.5.2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  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rPr>
              <a:t> Windows Vista 存储管理(Cont.)</a:t>
            </a:r>
            <a:endParaRPr lang="zh-CN" altLang="en-US" sz="32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</p:txBody>
      </p:sp>
      <p:sp>
        <p:nvSpPr>
          <p:cNvPr id="88067" name="矩形 88066"/>
          <p:cNvSpPr/>
          <p:nvPr/>
        </p:nvSpPr>
        <p:spPr>
          <a:xfrm>
            <a:off x="1331913" y="2349500"/>
            <a:ext cx="6553200" cy="40163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262255" indent="-262255" eaLnBrk="0" hangingPunct="0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b="1">
                <a:solidFill>
                  <a:schemeClr val="tx2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进程虚拟页面状态</a:t>
            </a:r>
            <a:endParaRPr lang="zh-CN" altLang="en-US" b="1">
              <a:solidFill>
                <a:schemeClr val="tx2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262255" indent="-262255" eaLnBrk="0" hangingPunct="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 闲置</a:t>
            </a:r>
            <a:r>
              <a:rPr lang="en-US" altLang="zh-CN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(free)</a:t>
            </a:r>
            <a:r>
              <a:rPr lang="zh-CN" altLang="en-US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状态</a:t>
            </a:r>
            <a:r>
              <a:rPr lang="en-US" altLang="zh-CN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:</a:t>
            </a:r>
            <a:endParaRPr lang="en-US" altLang="zh-CN" b="1">
              <a:solidFill>
                <a:schemeClr val="hlink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262255" indent="-262255" eaLnBrk="0" hangingPunct="0">
              <a:lnSpc>
                <a:spcPct val="110000"/>
              </a:lnSpc>
              <a:buFont typeface="Wingdings" panose="05000000000000000000" pitchFamily="2" charset="2"/>
            </a:pPr>
            <a:r>
              <a:rPr lang="en-US" altLang="zh-CN" b="1">
                <a:latin typeface="Tahoma" panose="020B0604030504040204" pitchFamily="2" charset="0"/>
                <a:ea typeface="黑体" panose="02010609060101010101" pitchFamily="2" charset="-122"/>
              </a:rPr>
              <a:t>    </a:t>
            </a:r>
            <a:r>
              <a:rPr lang="zh-CN" altLang="en-US" b="1">
                <a:latin typeface="Tahoma" panose="020B0604030504040204" pitchFamily="2" charset="0"/>
                <a:ea typeface="黑体" panose="02010609060101010101" pitchFamily="2" charset="-122"/>
              </a:rPr>
              <a:t>未分配内存的页面。</a:t>
            </a:r>
            <a:endParaRPr lang="zh-CN" altLang="en-US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262255" indent="-262255" eaLnBrk="0" hangingPunct="0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b="1">
                <a:latin typeface="Tahoma" panose="020B0604030504040204" pitchFamily="2" charset="0"/>
                <a:ea typeface="黑体" panose="02010609060101010101" pitchFamily="2" charset="-122"/>
              </a:rPr>
              <a:t>    对闲置状态页面的访问</a:t>
            </a:r>
            <a:r>
              <a:rPr lang="en-US" altLang="zh-CN" b="1">
                <a:latin typeface="Tahoma" panose="020B0604030504040204" pitchFamily="2" charset="0"/>
                <a:ea typeface="黑体" panose="02010609060101010101" pitchFamily="2" charset="-122"/>
              </a:rPr>
              <a:t>,  </a:t>
            </a:r>
            <a:r>
              <a:rPr lang="zh-CN" altLang="en-US" b="1">
                <a:latin typeface="Tahoma" panose="020B0604030504040204" pitchFamily="2" charset="0"/>
                <a:ea typeface="黑体" panose="02010609060101010101" pitchFamily="2" charset="-122"/>
              </a:rPr>
              <a:t>将导致缺页中断</a:t>
            </a:r>
            <a:r>
              <a:rPr lang="en-US" altLang="zh-CN" b="1">
                <a:latin typeface="Tahoma" panose="020B0604030504040204" pitchFamily="2" charset="0"/>
                <a:ea typeface="黑体" panose="02010609060101010101" pitchFamily="2" charset="-122"/>
              </a:rPr>
              <a:t>;</a:t>
            </a:r>
            <a:endParaRPr lang="en-US" altLang="zh-CN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262255" indent="-262255" eaLnBrk="0" hangingPunct="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 </a:t>
            </a:r>
            <a:r>
              <a:rPr lang="zh-CN" altLang="en-US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预定</a:t>
            </a:r>
            <a:r>
              <a:rPr lang="en-US" altLang="zh-CN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(reserved)</a:t>
            </a:r>
            <a:r>
              <a:rPr lang="zh-CN" altLang="en-US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状态：</a:t>
            </a:r>
            <a:endParaRPr lang="zh-CN" altLang="en-US" b="1">
              <a:solidFill>
                <a:schemeClr val="hlink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262255" indent="-262255" eaLnBrk="0" hangingPunct="0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b="1">
                <a:latin typeface="Tahoma" panose="020B0604030504040204" pitchFamily="2" charset="0"/>
                <a:ea typeface="黑体" panose="02010609060101010101" pitchFamily="2" charset="-122"/>
              </a:rPr>
              <a:t>    已分配内存</a:t>
            </a:r>
            <a:r>
              <a:rPr lang="en-US" altLang="zh-CN" b="1">
                <a:latin typeface="Tahoma" panose="020B0604030504040204" pitchFamily="2" charset="0"/>
                <a:ea typeface="黑体" panose="02010609060101010101" pitchFamily="2" charset="-122"/>
              </a:rPr>
              <a:t>,  </a:t>
            </a:r>
            <a:r>
              <a:rPr lang="zh-CN" altLang="en-US" b="1">
                <a:latin typeface="Tahoma" panose="020B0604030504040204" pitchFamily="2" charset="0"/>
                <a:ea typeface="黑体" panose="02010609060101010101" pitchFamily="2" charset="-122"/>
              </a:rPr>
              <a:t>但不可立即使用</a:t>
            </a:r>
            <a:r>
              <a:rPr lang="en-US" altLang="zh-CN" b="1">
                <a:latin typeface="Tahoma" panose="020B0604030504040204" pitchFamily="2" charset="0"/>
                <a:ea typeface="黑体" panose="02010609060101010101" pitchFamily="2" charset="-122"/>
              </a:rPr>
              <a:t>;</a:t>
            </a:r>
            <a:endParaRPr lang="en-US" altLang="zh-CN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262255" indent="-262255" eaLnBrk="0" hangingPunct="0">
              <a:lnSpc>
                <a:spcPct val="110000"/>
              </a:lnSpc>
              <a:buFont typeface="Wingdings" panose="05000000000000000000" pitchFamily="2" charset="2"/>
            </a:pPr>
            <a:r>
              <a:rPr lang="en-US" altLang="zh-CN" b="1">
                <a:latin typeface="Tahoma" panose="020B0604030504040204" pitchFamily="2" charset="0"/>
                <a:ea typeface="黑体" panose="02010609060101010101" pitchFamily="2" charset="-122"/>
              </a:rPr>
              <a:t>    </a:t>
            </a:r>
            <a:r>
              <a:rPr lang="zh-CN" altLang="en-US" b="1">
                <a:latin typeface="Tahoma" panose="020B0604030504040204" pitchFamily="2" charset="0"/>
                <a:ea typeface="黑体" panose="02010609060101010101" pitchFamily="2" charset="-122"/>
              </a:rPr>
              <a:t>只有显示地解除预订状态才可使用</a:t>
            </a:r>
            <a:r>
              <a:rPr lang="en-US" altLang="zh-CN" b="1">
                <a:latin typeface="Tahoma" panose="020B0604030504040204" pitchFamily="2" charset="0"/>
                <a:ea typeface="黑体" panose="02010609060101010101" pitchFamily="2" charset="-122"/>
              </a:rPr>
              <a:t>,</a:t>
            </a:r>
            <a:endParaRPr lang="en-US" altLang="zh-CN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262255" indent="-262255" eaLnBrk="0" hangingPunct="0">
              <a:lnSpc>
                <a:spcPct val="110000"/>
              </a:lnSpc>
              <a:buFont typeface="Wingdings" panose="05000000000000000000" pitchFamily="2" charset="2"/>
            </a:pPr>
            <a:r>
              <a:rPr lang="en-US" altLang="zh-CN" b="1">
                <a:latin typeface="Tahoma" panose="020B0604030504040204" pitchFamily="2" charset="0"/>
                <a:ea typeface="黑体" panose="02010609060101010101" pitchFamily="2" charset="-122"/>
              </a:rPr>
              <a:t>    </a:t>
            </a:r>
            <a:r>
              <a:rPr lang="zh-CN" altLang="en-US" b="1">
                <a:latin typeface="Tahoma" panose="020B0604030504040204" pitchFamily="2" charset="0"/>
                <a:ea typeface="黑体" panose="02010609060101010101" pitchFamily="2" charset="-122"/>
              </a:rPr>
              <a:t>通常用来存储区的预留</a:t>
            </a:r>
            <a:r>
              <a:rPr lang="en-US" altLang="zh-CN" b="1">
                <a:latin typeface="Tahoma" panose="020B0604030504040204" pitchFamily="2" charset="0"/>
                <a:ea typeface="黑体" panose="02010609060101010101" pitchFamily="2" charset="-122"/>
              </a:rPr>
              <a:t>;</a:t>
            </a:r>
            <a:endParaRPr lang="en-US" altLang="zh-CN" b="1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262255" indent="-262255" eaLnBrk="0" hangingPunct="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 </a:t>
            </a:r>
            <a:r>
              <a:rPr lang="zh-CN" altLang="en-US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确认</a:t>
            </a:r>
            <a:r>
              <a:rPr lang="en-US" altLang="zh-CN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(committed)</a:t>
            </a:r>
            <a:r>
              <a:rPr lang="zh-CN" altLang="en-US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状态</a:t>
            </a:r>
            <a:r>
              <a:rPr lang="en-US" altLang="zh-CN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:</a:t>
            </a:r>
            <a:endParaRPr lang="en-US" altLang="zh-CN" b="1">
              <a:solidFill>
                <a:schemeClr val="hlink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 marL="262255" indent="-262255" eaLnBrk="0" hangingPunct="0">
              <a:lnSpc>
                <a:spcPct val="110000"/>
              </a:lnSpc>
              <a:buFont typeface="Wingdings" panose="05000000000000000000" pitchFamily="2" charset="2"/>
            </a:pPr>
            <a:r>
              <a:rPr lang="en-US" altLang="zh-CN" b="1">
                <a:latin typeface="Tahoma" panose="020B0604030504040204" pitchFamily="2" charset="0"/>
                <a:ea typeface="黑体" panose="02010609060101010101" pitchFamily="2" charset="-122"/>
              </a:rPr>
              <a:t>    </a:t>
            </a:r>
            <a:r>
              <a:rPr lang="zh-CN" altLang="en-US" b="1">
                <a:latin typeface="Tahoma" panose="020B0604030504040204" pitchFamily="2" charset="0"/>
                <a:ea typeface="黑体" panose="02010609060101010101" pitchFamily="2" charset="-122"/>
              </a:rPr>
              <a:t>已分配内存并且可访问的页面。</a:t>
            </a:r>
            <a:endParaRPr lang="zh-CN" altLang="en-US" b="1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  <p:sp>
        <p:nvSpPr>
          <p:cNvPr id="88068" name="矩形 88067"/>
          <p:cNvSpPr/>
          <p:nvPr/>
        </p:nvSpPr>
        <p:spPr>
          <a:xfrm>
            <a:off x="1042988" y="1916113"/>
            <a:ext cx="1787525" cy="438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eaLnBrk="0" hangingPunct="0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5. </a:t>
            </a:r>
            <a:r>
              <a:rPr lang="zh-CN" altLang="en-US" b="1">
                <a:solidFill>
                  <a:schemeClr val="hlink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页面调度</a:t>
            </a:r>
            <a:endParaRPr lang="zh-CN" altLang="en-US" b="1">
              <a:solidFill>
                <a:schemeClr val="hlink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标题 89089"/>
          <p:cNvSpPr>
            <a:spLocks noGrp="1" noRot="1"/>
          </p:cNvSpPr>
          <p:nvPr>
            <p:ph type="title"/>
          </p:nvPr>
        </p:nvSpPr>
        <p:spPr>
          <a:xfrm>
            <a:off x="301625" y="381000"/>
            <a:ext cx="8540750" cy="1143000"/>
          </a:xfrm>
        </p:spPr>
        <p:txBody>
          <a:bodyPr anchor="b"/>
          <a:p>
            <a:pPr algn="ctr"/>
            <a:r>
              <a:rPr lang="zh-CN" altLang="en-US" b="1" dirty="0">
                <a:latin typeface="Comic Sans MS" panose="030F0702030302020204" pitchFamily="2" charset="0"/>
              </a:rPr>
              <a:t>作业 #5</a:t>
            </a:r>
            <a:endParaRPr lang="zh-CN" altLang="en-US" b="1" dirty="0">
              <a:latin typeface="Comic Sans MS" panose="030F0702030302020204" pitchFamily="2" charset="0"/>
            </a:endParaRPr>
          </a:p>
        </p:txBody>
      </p:sp>
      <p:sp>
        <p:nvSpPr>
          <p:cNvPr id="89091" name="文本占位符 89090"/>
          <p:cNvSpPr>
            <a:spLocks noGrp="1" noRot="1"/>
          </p:cNvSpPr>
          <p:nvPr>
            <p:ph type="body" idx="1"/>
          </p:nvPr>
        </p:nvSpPr>
        <p:spPr>
          <a:xfrm>
            <a:off x="301625" y="1752600"/>
            <a:ext cx="8540750" cy="4270375"/>
          </a:xfrm>
        </p:spPr>
        <p:txBody>
          <a:bodyPr/>
          <a:p>
            <a:r>
              <a:rPr lang="zh-CN" altLang="en-US"/>
              <a:t>某请求分页管理系统中，页表保存在寄存器中。若有一个可用的空页或被置换的页未被修改，则它处理一个缺页中断需要</a:t>
            </a:r>
            <a:r>
              <a:rPr lang="en-US" altLang="zh-CN"/>
              <a:t>8ms</a:t>
            </a:r>
            <a:r>
              <a:rPr lang="zh-CN" altLang="en-US"/>
              <a:t>；若被置换的页已被修改，则处理一缺页中断因 增加写回外存的时间而需要</a:t>
            </a:r>
            <a:r>
              <a:rPr lang="en-US" altLang="zh-CN"/>
              <a:t>20ms</a:t>
            </a:r>
            <a:r>
              <a:rPr lang="zh-CN" altLang="en-US"/>
              <a:t>，一次内存的存取时间为</a:t>
            </a:r>
            <a:r>
              <a:rPr lang="en-US" altLang="zh-CN"/>
              <a:t>1ns</a:t>
            </a:r>
            <a:r>
              <a:rPr lang="zh-CN" altLang="en-US"/>
              <a:t>。假设</a:t>
            </a:r>
            <a:r>
              <a:rPr lang="en-US" altLang="zh-CN"/>
              <a:t>70%</a:t>
            </a:r>
            <a:r>
              <a:rPr lang="zh-CN" altLang="en-US"/>
              <a:t>被置换的页被修改过，为保证有效访问时间不超过</a:t>
            </a:r>
            <a:r>
              <a:rPr lang="en-US" altLang="zh-CN"/>
              <a:t>12ns</a:t>
            </a:r>
            <a:r>
              <a:rPr lang="zh-CN" altLang="en-US"/>
              <a:t>，可接受的最大缺页率是多少？</a:t>
            </a:r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标题 90113"/>
          <p:cNvSpPr>
            <a:spLocks noGrp="1" noRot="1"/>
          </p:cNvSpPr>
          <p:nvPr>
            <p:ph type="title"/>
          </p:nvPr>
        </p:nvSpPr>
        <p:spPr>
          <a:xfrm>
            <a:off x="301625" y="381000"/>
            <a:ext cx="8540750" cy="1143000"/>
          </a:xfrm>
        </p:spPr>
        <p:txBody>
          <a:bodyPr anchor="b"/>
          <a:p>
            <a:pPr algn="ctr"/>
            <a:r>
              <a:rPr lang="zh-CN" altLang="en-US" b="1" dirty="0">
                <a:latin typeface="Comic Sans MS" panose="030F0702030302020204" pitchFamily="2" charset="0"/>
              </a:rPr>
              <a:t>作业 #5</a:t>
            </a:r>
            <a:endParaRPr lang="zh-CN" altLang="en-US" b="1" dirty="0">
              <a:latin typeface="Comic Sans MS" panose="030F0702030302020204" pitchFamily="2" charset="0"/>
            </a:endParaRPr>
          </a:p>
        </p:txBody>
      </p:sp>
      <p:sp>
        <p:nvSpPr>
          <p:cNvPr id="90115" name="文本占位符 90114"/>
          <p:cNvSpPr>
            <a:spLocks noGrp="1" noRot="1"/>
          </p:cNvSpPr>
          <p:nvPr>
            <p:ph type="body" idx="1"/>
          </p:nvPr>
        </p:nvSpPr>
        <p:spPr>
          <a:xfrm>
            <a:off x="301625" y="1752600"/>
            <a:ext cx="8540750" cy="4270375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800"/>
              <a:t>已知一个采用</a:t>
            </a:r>
            <a:r>
              <a:rPr lang="en-US" altLang="zh-CN" sz="2800"/>
              <a:t>LRU</a:t>
            </a:r>
            <a:r>
              <a:rPr lang="zh-CN" altLang="en-US" sz="2800"/>
              <a:t>置换算法的请求分页存储管理系统中，页面大小为</a:t>
            </a:r>
            <a:r>
              <a:rPr lang="en-US" altLang="zh-CN" sz="2800"/>
              <a:t>4KB</a:t>
            </a:r>
            <a:r>
              <a:rPr lang="zh-CN" altLang="en-US" sz="2800"/>
              <a:t>，内存访问速度为</a:t>
            </a:r>
            <a:r>
              <a:rPr lang="en-US" altLang="zh-CN" sz="2800"/>
              <a:t>100ns/</a:t>
            </a:r>
            <a:r>
              <a:rPr lang="zh-CN" altLang="en-US" sz="2800"/>
              <a:t>次，快表访问速度为</a:t>
            </a:r>
            <a:r>
              <a:rPr lang="en-US" altLang="zh-CN" sz="2800"/>
              <a:t>20ns/</a:t>
            </a:r>
            <a:r>
              <a:rPr lang="zh-CN" altLang="en-US" sz="2800"/>
              <a:t>次，缺页中断处理时间是</a:t>
            </a:r>
            <a:r>
              <a:rPr lang="en-US" altLang="zh-CN" sz="2800"/>
              <a:t>25ms/</a:t>
            </a:r>
            <a:r>
              <a:rPr lang="zh-CN" altLang="en-US" sz="2800"/>
              <a:t>次。今有一长度为</a:t>
            </a:r>
            <a:r>
              <a:rPr lang="en-US" altLang="zh-CN" sz="2800"/>
              <a:t>30KB</a:t>
            </a:r>
            <a:r>
              <a:rPr lang="zh-CN" altLang="en-US" sz="2800"/>
              <a:t>的进程</a:t>
            </a:r>
            <a:r>
              <a:rPr lang="en-US" altLang="zh-CN" sz="2800"/>
              <a:t>P</a:t>
            </a:r>
            <a:r>
              <a:rPr lang="zh-CN" altLang="en-US" sz="2800"/>
              <a:t>进入系统，分配给</a:t>
            </a:r>
            <a:r>
              <a:rPr lang="en-US" altLang="zh-CN" sz="2800"/>
              <a:t>P</a:t>
            </a:r>
            <a:r>
              <a:rPr lang="zh-CN" altLang="en-US" sz="2800"/>
              <a:t>的存储块有</a:t>
            </a:r>
            <a:r>
              <a:rPr lang="en-US" altLang="zh-CN" sz="2800"/>
              <a:t>3</a:t>
            </a:r>
            <a:r>
              <a:rPr lang="zh-CN" altLang="en-US" sz="2800"/>
              <a:t>块，进程的所有页面都是在该进程运行中动态装入。若访问快表的命中率为</a:t>
            </a:r>
            <a:r>
              <a:rPr lang="en-US" altLang="zh-CN" sz="2800"/>
              <a:t>20%</a:t>
            </a:r>
            <a:r>
              <a:rPr lang="zh-CN" altLang="en-US" sz="2800"/>
              <a:t>，对应于下述页面访问序列：</a:t>
            </a:r>
            <a:endParaRPr lang="zh-CN" altLang="en-US" sz="2800"/>
          </a:p>
          <a:p>
            <a:pPr>
              <a:lnSpc>
                <a:spcPct val="90000"/>
              </a:lnSpc>
              <a:buNone/>
            </a:pPr>
            <a:r>
              <a:rPr lang="zh-CN" altLang="en-US" sz="2800"/>
              <a:t>    </a:t>
            </a:r>
            <a:r>
              <a:rPr lang="en-US" altLang="zh-CN" sz="2800"/>
              <a:t>7</a:t>
            </a:r>
            <a:r>
              <a:rPr lang="zh-CN" altLang="en-US" sz="2800"/>
              <a:t>、</a:t>
            </a:r>
            <a:r>
              <a:rPr lang="en-US" altLang="zh-CN" sz="2800"/>
              <a:t>0</a:t>
            </a:r>
            <a:r>
              <a:rPr lang="zh-CN" altLang="en-US" sz="2800"/>
              <a:t>、</a:t>
            </a:r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en-US" altLang="zh-CN" sz="2800"/>
              <a:t>0</a:t>
            </a:r>
            <a:r>
              <a:rPr lang="zh-CN" altLang="en-US" sz="2800"/>
              <a:t>、</a:t>
            </a:r>
            <a:r>
              <a:rPr lang="en-US" altLang="zh-CN" sz="2800"/>
              <a:t>3</a:t>
            </a:r>
            <a:r>
              <a:rPr lang="zh-CN" altLang="en-US" sz="2800"/>
              <a:t>、</a:t>
            </a:r>
            <a:r>
              <a:rPr lang="en-US" altLang="zh-CN" sz="2800"/>
              <a:t>0</a:t>
            </a:r>
            <a:r>
              <a:rPr lang="zh-CN" altLang="en-US" sz="2800"/>
              <a:t>、</a:t>
            </a:r>
            <a:r>
              <a:rPr lang="en-US" altLang="zh-CN" sz="2800"/>
              <a:t>4</a:t>
            </a:r>
            <a:r>
              <a:rPr lang="zh-CN" altLang="en-US" sz="2800"/>
              <a:t>、</a:t>
            </a:r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en-US" altLang="zh-CN" sz="2800"/>
              <a:t>3</a:t>
            </a:r>
            <a:r>
              <a:rPr lang="zh-CN" altLang="en-US" sz="2800"/>
              <a:t>、</a:t>
            </a:r>
            <a:r>
              <a:rPr lang="en-US" altLang="zh-CN" sz="2800"/>
              <a:t>0</a:t>
            </a:r>
            <a:r>
              <a:rPr lang="zh-CN" altLang="en-US" sz="2800"/>
              <a:t>、</a:t>
            </a:r>
            <a:r>
              <a:rPr lang="en-US" altLang="zh-CN" sz="2800"/>
              <a:t>3</a:t>
            </a:r>
            <a:r>
              <a:rPr lang="zh-CN" altLang="en-US" sz="2800"/>
              <a:t>、</a:t>
            </a:r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en-US" altLang="zh-CN" sz="2800"/>
              <a:t>0</a:t>
            </a:r>
            <a:r>
              <a:rPr lang="zh-CN" altLang="en-US" sz="2800"/>
              <a:t>、</a:t>
            </a:r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en-US" altLang="zh-CN" sz="2800"/>
              <a:t>7</a:t>
            </a:r>
            <a:r>
              <a:rPr lang="zh-CN" altLang="en-US" sz="2800"/>
              <a:t>、</a:t>
            </a:r>
            <a:r>
              <a:rPr lang="en-US" altLang="zh-CN" sz="2800"/>
              <a:t>0</a:t>
            </a:r>
            <a:r>
              <a:rPr lang="zh-CN" altLang="en-US" sz="2800"/>
              <a:t>、</a:t>
            </a:r>
            <a:r>
              <a:rPr lang="en-US" altLang="zh-CN" sz="2800"/>
              <a:t>1</a:t>
            </a:r>
            <a:endParaRPr lang="en-US" altLang="zh-CN" sz="2800"/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   </a:t>
            </a:r>
            <a:r>
              <a:rPr lang="zh-CN" altLang="en-US" sz="2800"/>
              <a:t>计算</a:t>
            </a:r>
            <a:r>
              <a:rPr lang="en-US" altLang="zh-CN" sz="2800"/>
              <a:t>20</a:t>
            </a:r>
            <a:r>
              <a:rPr lang="zh-CN" altLang="en-US" sz="2800"/>
              <a:t>个页面的平均有效访问时间是多少？</a:t>
            </a:r>
            <a:endParaRPr lang="zh-CN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11265"/>
          <p:cNvSpPr txBox="1"/>
          <p:nvPr/>
        </p:nvSpPr>
        <p:spPr>
          <a:xfrm>
            <a:off x="457200" y="1982788"/>
            <a:ext cx="8382000" cy="49250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</a:t>
            </a:r>
            <a:r>
              <a:rPr lang="zh-CN" altLang="en-US" b="1">
                <a:latin typeface="Times New Roman" panose="02020603050405020304" pitchFamily="2" charset="0"/>
              </a:rPr>
              <a:t>外存块的分配策略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</a:t>
            </a:r>
            <a:r>
              <a:rPr lang="en-US" altLang="zh-CN" b="1">
                <a:latin typeface="Times New Roman" panose="02020603050405020304" pitchFamily="2" charset="0"/>
              </a:rPr>
              <a:t>1. </a:t>
            </a:r>
            <a:r>
              <a:rPr lang="zh-CN" altLang="en-US" b="1">
                <a:latin typeface="Times New Roman" panose="02020603050405020304" pitchFamily="2" charset="0"/>
              </a:rPr>
              <a:t>静态分配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       外存保持进程的全部页面：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       优点：速度快</a:t>
            </a:r>
            <a:r>
              <a:rPr lang="en-US" altLang="zh-CN" b="1">
                <a:latin typeface="Times New Roman" panose="02020603050405020304" pitchFamily="2" charset="0"/>
              </a:rPr>
              <a:t>--</a:t>
            </a:r>
            <a:r>
              <a:rPr lang="zh-CN" altLang="en-US" b="1">
                <a:latin typeface="Times New Roman" panose="02020603050405020304" pitchFamily="2" charset="0"/>
              </a:rPr>
              <a:t>淘汰时不必写回</a:t>
            </a:r>
            <a:r>
              <a:rPr lang="en-US" altLang="zh-CN" b="1">
                <a:latin typeface="Times New Roman" panose="02020603050405020304" pitchFamily="2" charset="0"/>
              </a:rPr>
              <a:t>(</a:t>
            </a:r>
            <a:r>
              <a:rPr lang="zh-CN" altLang="en-US" b="1">
                <a:latin typeface="Times New Roman" panose="02020603050405020304" pitchFamily="2" charset="0"/>
              </a:rPr>
              <a:t>未修改情况</a:t>
            </a:r>
            <a:r>
              <a:rPr lang="en-US" altLang="zh-CN" b="1">
                <a:latin typeface="Times New Roman" panose="02020603050405020304" pitchFamily="2" charset="0"/>
              </a:rPr>
              <a:t>)</a:t>
            </a:r>
            <a:endParaRPr lang="en-US" altLang="zh-CN" b="1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</a:rPr>
              <a:t>            </a:t>
            </a:r>
            <a:r>
              <a:rPr lang="zh-CN" altLang="en-US" b="1">
                <a:latin typeface="Times New Roman" panose="02020603050405020304" pitchFamily="2" charset="0"/>
              </a:rPr>
              <a:t>缺点：外存浪费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</a:t>
            </a:r>
            <a:r>
              <a:rPr lang="en-US" altLang="zh-CN" b="1">
                <a:latin typeface="Times New Roman" panose="02020603050405020304" pitchFamily="2" charset="0"/>
              </a:rPr>
              <a:t>2. </a:t>
            </a:r>
            <a:r>
              <a:rPr lang="zh-CN" altLang="en-US" b="1">
                <a:latin typeface="Times New Roman" panose="02020603050405020304" pitchFamily="2" charset="0"/>
              </a:rPr>
              <a:t>动态分配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       外存仅保持进程不在内存的页面：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       优点：节省外存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</a:rPr>
              <a:t>            缺点：速度慢</a:t>
            </a:r>
            <a:r>
              <a:rPr lang="en-US" altLang="zh-CN" b="1">
                <a:latin typeface="Times New Roman" panose="02020603050405020304" pitchFamily="2" charset="0"/>
              </a:rPr>
              <a:t>--</a:t>
            </a:r>
            <a:r>
              <a:rPr lang="zh-CN" altLang="en-US" b="1">
                <a:latin typeface="Times New Roman" panose="02020603050405020304" pitchFamily="2" charset="0"/>
              </a:rPr>
              <a:t>淘汰时必须写回</a:t>
            </a:r>
            <a:endParaRPr lang="zh-CN" altLang="en-US" b="1">
              <a:latin typeface="Times New Roman" panose="02020603050405020304" pitchFamily="2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16396</Words>
  <Application>WPS 演示</Application>
  <PresentationFormat>在屏幕上显示</PresentationFormat>
  <Paragraphs>3158</Paragraphs>
  <Slides>86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100" baseType="lpstr">
      <vt:lpstr>Arial</vt:lpstr>
      <vt:lpstr>宋体</vt:lpstr>
      <vt:lpstr>Wingdings</vt:lpstr>
      <vt:lpstr>Tahoma</vt:lpstr>
      <vt:lpstr>Times New Roman</vt:lpstr>
      <vt:lpstr>黑体</vt:lpstr>
      <vt:lpstr>Symbol</vt:lpstr>
      <vt:lpstr>Comic Sans MS</vt:lpstr>
      <vt:lpstr>微软雅黑</vt:lpstr>
      <vt:lpstr>Arial Unicode MS</vt:lpstr>
      <vt:lpstr>Helvetica</vt:lpstr>
      <vt:lpstr>Courier New</vt:lpstr>
      <vt:lpstr>Batang</vt:lpstr>
      <vt:lpstr>Blends</vt:lpstr>
      <vt:lpstr>第六章 存储管理</vt:lpstr>
      <vt:lpstr>6.4 外存资源管理</vt:lpstr>
      <vt:lpstr>进程与外存对应关系</vt:lpstr>
      <vt:lpstr>6.5 虚拟存储系统</vt:lpstr>
      <vt:lpstr>6.5.1 虚拟页式存储系统</vt:lpstr>
      <vt:lpstr>6.5.1 虚拟页式存储管理(Cont.)</vt:lpstr>
      <vt:lpstr>PowerPoint 演示文稿</vt:lpstr>
      <vt:lpstr>PowerPoint 演示文稿</vt:lpstr>
      <vt:lpstr>PowerPoint 演示文稿</vt:lpstr>
      <vt:lpstr>PowerPoint 演示文稿</vt:lpstr>
      <vt:lpstr>6.5.1.5 置换算法(replacement algorithm)</vt:lpstr>
      <vt:lpstr>PowerPoint 演示文稿</vt:lpstr>
      <vt:lpstr>FIFO淘汰算法(belady异常)</vt:lpstr>
      <vt:lpstr>PowerPoint 演示文稿</vt:lpstr>
      <vt:lpstr>LRU算法例子</vt:lpstr>
      <vt:lpstr>PowerPoint 演示文稿</vt:lpstr>
      <vt:lpstr>PowerPoint 演示文稿</vt:lpstr>
      <vt:lpstr>7. 二次机会(second chance)</vt:lpstr>
      <vt:lpstr>8. 时钟算法(clock algorithm)</vt:lpstr>
      <vt:lpstr>时钟算法</vt:lpstr>
      <vt:lpstr>时钟算法</vt:lpstr>
      <vt:lpstr>PowerPoint 演示文稿</vt:lpstr>
      <vt:lpstr>时钟算法</vt:lpstr>
      <vt:lpstr>改进的时钟算法</vt:lpstr>
      <vt:lpstr>改进的时钟算法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2010年考研试题</vt:lpstr>
      <vt:lpstr>2010年考研试题</vt:lpstr>
      <vt:lpstr>2010年考研试题</vt:lpstr>
      <vt:lpstr>PowerPoint 演示文稿</vt:lpstr>
      <vt:lpstr>6.5.1.7 工作集模型(working set model)</vt:lpstr>
      <vt:lpstr>PowerPoint 演示文稿</vt:lpstr>
      <vt:lpstr>PowerPoint 演示文稿</vt:lpstr>
      <vt:lpstr>PowerPoint 演示文稿</vt:lpstr>
      <vt:lpstr>6.5.1.8 页故障率反馈模型</vt:lpstr>
      <vt:lpstr>6.5.2 虚拟段式存储系统</vt:lpstr>
      <vt:lpstr>PowerPoint 演示文稿</vt:lpstr>
      <vt:lpstr>PowerPoint 演示文稿</vt:lpstr>
      <vt:lpstr>6.5.2.2 段的动态连接(dynamic linking)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动态连接问题</vt:lpstr>
      <vt:lpstr>6.5.3 虚拟段页式存储系统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6.6 系统举例</vt:lpstr>
      <vt:lpstr>PowerPoint 演示文稿</vt:lpstr>
      <vt:lpstr>6.6.1  Linux存储管理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 #5</vt:lpstr>
      <vt:lpstr>作业 #5</vt:lpstr>
    </vt:vector>
  </TitlesOfParts>
  <Company>bt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外存资源管理</dc:title>
  <dc:creator>左万利</dc:creator>
  <cp:lastModifiedBy>Administrator</cp:lastModifiedBy>
  <cp:revision>195</cp:revision>
  <cp:lastPrinted>2002-12-05T07:57:00Z</cp:lastPrinted>
  <dcterms:created xsi:type="dcterms:W3CDTF">2002-10-09T01:10:00Z</dcterms:created>
  <dcterms:modified xsi:type="dcterms:W3CDTF">2020-02-10T08:26:05Z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